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ms-powerpoint.authors+xml" PartName="/ppt/authors.xml"/>
  <Override ContentType="application/vnd.ms-powerpoint.changesinfo+xml" PartName="/ppt/changesInfos/changesInfo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11" r:id="rId1"/>
  </p:sldMasterIdLst>
  <p:notesMasterIdLst>
    <p:notesMasterId r:id="rId54"/>
  </p:notesMasterIdLst>
  <p:sldIdLst>
    <p:sldId id="2147472241" r:id="rId2"/>
    <p:sldId id="317" r:id="rId3"/>
    <p:sldId id="303" r:id="rId4"/>
    <p:sldId id="1512" r:id="rId5"/>
    <p:sldId id="1466" r:id="rId6"/>
    <p:sldId id="1565" r:id="rId7"/>
    <p:sldId id="1564" r:id="rId8"/>
    <p:sldId id="1545" r:id="rId9"/>
    <p:sldId id="2147472233" r:id="rId10"/>
    <p:sldId id="2147472234" r:id="rId11"/>
    <p:sldId id="1534" r:id="rId12"/>
    <p:sldId id="1574" r:id="rId13"/>
    <p:sldId id="1552" r:id="rId14"/>
    <p:sldId id="1568" r:id="rId15"/>
    <p:sldId id="1550" r:id="rId16"/>
    <p:sldId id="1551" r:id="rId17"/>
    <p:sldId id="1542" r:id="rId18"/>
    <p:sldId id="1566" r:id="rId19"/>
    <p:sldId id="1563" r:id="rId20"/>
    <p:sldId id="1569" r:id="rId21"/>
    <p:sldId id="2147472237" r:id="rId22"/>
    <p:sldId id="1515" r:id="rId23"/>
    <p:sldId id="1523" r:id="rId24"/>
    <p:sldId id="1573" r:id="rId25"/>
    <p:sldId id="2147472235" r:id="rId26"/>
    <p:sldId id="1560" r:id="rId27"/>
    <p:sldId id="2147472232" r:id="rId28"/>
    <p:sldId id="1522" r:id="rId29"/>
    <p:sldId id="1541" r:id="rId30"/>
    <p:sldId id="2147472238" r:id="rId31"/>
    <p:sldId id="2147472239" r:id="rId32"/>
    <p:sldId id="1530" r:id="rId33"/>
    <p:sldId id="366" r:id="rId34"/>
    <p:sldId id="1543" r:id="rId35"/>
    <p:sldId id="1531" r:id="rId36"/>
    <p:sldId id="1525" r:id="rId37"/>
    <p:sldId id="1544" r:id="rId38"/>
    <p:sldId id="2147472240" r:id="rId39"/>
    <p:sldId id="1546" r:id="rId40"/>
    <p:sldId id="1539" r:id="rId41"/>
    <p:sldId id="1547" r:id="rId42"/>
    <p:sldId id="1538" r:id="rId43"/>
    <p:sldId id="1529" r:id="rId44"/>
    <p:sldId id="380" r:id="rId45"/>
    <p:sldId id="352" r:id="rId46"/>
    <p:sldId id="1524" r:id="rId47"/>
    <p:sldId id="1526" r:id="rId48"/>
    <p:sldId id="1548" r:id="rId49"/>
    <p:sldId id="1527" r:id="rId50"/>
    <p:sldId id="2147472229" r:id="rId51"/>
    <p:sldId id="316" r:id="rId52"/>
    <p:sldId id="315" r:id="rId53"/>
  </p:sldIdLst>
  <p:sldSz cx="9906000" cy="6858000" type="A4"/>
  <p:notesSz cx="6735763" cy="9866313"/>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55C7B6-8351-4D34-FA06-94029B896C87}" name="大悟 細谷" initials="大細" userId="d1df2df22e413ed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C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712658-10F8-43ED-8660-BF864081E25F}" v="86" dt="2025-03-02T06:41:41.50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75" autoAdjust="0"/>
    <p:restoredTop sz="95701" autoAdjust="0"/>
  </p:normalViewPr>
  <p:slideViewPr>
    <p:cSldViewPr snapToGrid="0">
      <p:cViewPr varScale="1">
        <p:scale>
          <a:sx n="99" d="100"/>
          <a:sy n="99" d="100"/>
        </p:scale>
        <p:origin x="1758" y="30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9.xml" Type="http://schemas.openxmlformats.org/officeDocument/2006/relationships/slide"/><Relationship Id="rId11" Target="slides/slide10.xml" Type="http://schemas.openxmlformats.org/officeDocument/2006/relationships/slide"/><Relationship Id="rId12" Target="slides/slide11.xml" Type="http://schemas.openxmlformats.org/officeDocument/2006/relationships/slide"/><Relationship Id="rId13" Target="slides/slide12.xml" Type="http://schemas.openxmlformats.org/officeDocument/2006/relationships/slide"/><Relationship Id="rId14" Target="slides/slide13.xml" Type="http://schemas.openxmlformats.org/officeDocument/2006/relationships/slide"/><Relationship Id="rId15" Target="slides/slide14.xml" Type="http://schemas.openxmlformats.org/officeDocument/2006/relationships/slide"/><Relationship Id="rId16" Target="slides/slide15.xml" Type="http://schemas.openxmlformats.org/officeDocument/2006/relationships/slide"/><Relationship Id="rId17" Target="slides/slide16.xml" Type="http://schemas.openxmlformats.org/officeDocument/2006/relationships/slide"/><Relationship Id="rId18" Target="slides/slide17.xml" Type="http://schemas.openxmlformats.org/officeDocument/2006/relationships/slide"/><Relationship Id="rId19" Target="slides/slide18.xml" Type="http://schemas.openxmlformats.org/officeDocument/2006/relationships/slide"/><Relationship Id="rId2" Target="slides/slide1.xml" Type="http://schemas.openxmlformats.org/officeDocument/2006/relationships/slide"/><Relationship Id="rId20" Target="slides/slide19.xml" Type="http://schemas.openxmlformats.org/officeDocument/2006/relationships/slide"/><Relationship Id="rId21" Target="slides/slide20.xml" Type="http://schemas.openxmlformats.org/officeDocument/2006/relationships/slide"/><Relationship Id="rId22" Target="slides/slide21.xml" Type="http://schemas.openxmlformats.org/officeDocument/2006/relationships/slide"/><Relationship Id="rId23" Target="slides/slide22.xml" Type="http://schemas.openxmlformats.org/officeDocument/2006/relationships/slide"/><Relationship Id="rId24" Target="slides/slide23.xml" Type="http://schemas.openxmlformats.org/officeDocument/2006/relationships/slide"/><Relationship Id="rId25" Target="slides/slide24.xml" Type="http://schemas.openxmlformats.org/officeDocument/2006/relationships/slide"/><Relationship Id="rId26" Target="slides/slide25.xml" Type="http://schemas.openxmlformats.org/officeDocument/2006/relationships/slide"/><Relationship Id="rId27" Target="slides/slide26.xml" Type="http://schemas.openxmlformats.org/officeDocument/2006/relationships/slide"/><Relationship Id="rId28" Target="slides/slide27.xml" Type="http://schemas.openxmlformats.org/officeDocument/2006/relationships/slide"/><Relationship Id="rId29" Target="slides/slide28.xml" Type="http://schemas.openxmlformats.org/officeDocument/2006/relationships/slide"/><Relationship Id="rId3" Target="slides/slide2.xml" Type="http://schemas.openxmlformats.org/officeDocument/2006/relationships/slide"/><Relationship Id="rId30" Target="slides/slide29.xml" Type="http://schemas.openxmlformats.org/officeDocument/2006/relationships/slide"/><Relationship Id="rId31" Target="slides/slide30.xml" Type="http://schemas.openxmlformats.org/officeDocument/2006/relationships/slide"/><Relationship Id="rId32" Target="slides/slide31.xml" Type="http://schemas.openxmlformats.org/officeDocument/2006/relationships/slide"/><Relationship Id="rId33" Target="slides/slide32.xml" Type="http://schemas.openxmlformats.org/officeDocument/2006/relationships/slide"/><Relationship Id="rId34" Target="slides/slide33.xml" Type="http://schemas.openxmlformats.org/officeDocument/2006/relationships/slide"/><Relationship Id="rId35" Target="slides/slide34.xml" Type="http://schemas.openxmlformats.org/officeDocument/2006/relationships/slide"/><Relationship Id="rId36" Target="slides/slide35.xml" Type="http://schemas.openxmlformats.org/officeDocument/2006/relationships/slide"/><Relationship Id="rId37" Target="slides/slide36.xml" Type="http://schemas.openxmlformats.org/officeDocument/2006/relationships/slide"/><Relationship Id="rId38" Target="slides/slide37.xml" Type="http://schemas.openxmlformats.org/officeDocument/2006/relationships/slide"/><Relationship Id="rId39" Target="slides/slide38.xml" Type="http://schemas.openxmlformats.org/officeDocument/2006/relationships/slide"/><Relationship Id="rId4" Target="slides/slide3.xml" Type="http://schemas.openxmlformats.org/officeDocument/2006/relationships/slide"/><Relationship Id="rId40" Target="slides/slide39.xml" Type="http://schemas.openxmlformats.org/officeDocument/2006/relationships/slide"/><Relationship Id="rId41" Target="slides/slide40.xml" Type="http://schemas.openxmlformats.org/officeDocument/2006/relationships/slide"/><Relationship Id="rId42" Target="slides/slide41.xml" Type="http://schemas.openxmlformats.org/officeDocument/2006/relationships/slide"/><Relationship Id="rId43" Target="slides/slide42.xml" Type="http://schemas.openxmlformats.org/officeDocument/2006/relationships/slide"/><Relationship Id="rId44" Target="slides/slide43.xml" Type="http://schemas.openxmlformats.org/officeDocument/2006/relationships/slide"/><Relationship Id="rId45" Target="slides/slide44.xml" Type="http://schemas.openxmlformats.org/officeDocument/2006/relationships/slide"/><Relationship Id="rId46" Target="slides/slide45.xml" Type="http://schemas.openxmlformats.org/officeDocument/2006/relationships/slide"/><Relationship Id="rId47" Target="slides/slide46.xml" Type="http://schemas.openxmlformats.org/officeDocument/2006/relationships/slide"/><Relationship Id="rId48" Target="slides/slide47.xml" Type="http://schemas.openxmlformats.org/officeDocument/2006/relationships/slide"/><Relationship Id="rId49" Target="slides/slide48.xml" Type="http://schemas.openxmlformats.org/officeDocument/2006/relationships/slide"/><Relationship Id="rId5" Target="slides/slide4.xml" Type="http://schemas.openxmlformats.org/officeDocument/2006/relationships/slide"/><Relationship Id="rId50" Target="slides/slide49.xml" Type="http://schemas.openxmlformats.org/officeDocument/2006/relationships/slide"/><Relationship Id="rId51" Target="slides/slide50.xml" Type="http://schemas.openxmlformats.org/officeDocument/2006/relationships/slide"/><Relationship Id="rId52" Target="slides/slide51.xml" Type="http://schemas.openxmlformats.org/officeDocument/2006/relationships/slide"/><Relationship Id="rId53" Target="slides/slide52.xml" Type="http://schemas.openxmlformats.org/officeDocument/2006/relationships/slide"/><Relationship Id="rId54" Target="notesMasters/notesMaster1.xml" Type="http://schemas.openxmlformats.org/officeDocument/2006/relationships/notesMaster"/><Relationship Id="rId55" Target="presProps.xml" Type="http://schemas.openxmlformats.org/officeDocument/2006/relationships/presProps"/><Relationship Id="rId56" Target="viewProps.xml" Type="http://schemas.openxmlformats.org/officeDocument/2006/relationships/viewProps"/><Relationship Id="rId57" Target="theme/theme1.xml" Type="http://schemas.openxmlformats.org/officeDocument/2006/relationships/theme"/><Relationship Id="rId58" Target="tableStyles.xml" Type="http://schemas.openxmlformats.org/officeDocument/2006/relationships/tableStyles"/><Relationship Id="rId59" Target="changesInfos/changesInfo1.xml" Type="http://schemas.microsoft.com/office/2016/11/relationships/changesInfo"/><Relationship Id="rId6" Target="slides/slide5.xml" Type="http://schemas.openxmlformats.org/officeDocument/2006/relationships/slide"/><Relationship Id="rId60" Target="revisionInfo.xml" Type="http://schemas.microsoft.com/office/2015/10/relationships/revisionInfo"/><Relationship Id="rId61" Target="authors.xml" Type="http://schemas.microsoft.com/office/2018/10/relationships/authors"/><Relationship Id="rId7" Target="slides/slide6.xml" Type="http://schemas.openxmlformats.org/officeDocument/2006/relationships/slide"/><Relationship Id="rId8" Target="slides/slide7.xml" Type="http://schemas.openxmlformats.org/officeDocument/2006/relationships/slide"/><Relationship Id="rId9" Target="slides/slide8.xml" Type="http://schemas.openxmlformats.org/officeDocument/2006/relationships/slide"/></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大悟 細谷" userId="d1df2df22e413edf" providerId="LiveId" clId="{8B712658-10F8-43ED-8660-BF864081E25F}"/>
    <pc:docChg chg="undo custSel addSld delSld modSld sldOrd">
      <pc:chgData name="大悟 細谷" userId="d1df2df22e413edf" providerId="LiveId" clId="{8B712658-10F8-43ED-8660-BF864081E25F}" dt="2025-03-02T06:41:41.507" v="715"/>
      <pc:docMkLst>
        <pc:docMk/>
      </pc:docMkLst>
      <pc:sldChg chg="del">
        <pc:chgData name="大悟 細谷" userId="d1df2df22e413edf" providerId="LiveId" clId="{8B712658-10F8-43ED-8660-BF864081E25F}" dt="2025-03-02T06:40:53.086" v="671" actId="2696"/>
        <pc:sldMkLst>
          <pc:docMk/>
          <pc:sldMk cId="0" sldId="268"/>
        </pc:sldMkLst>
      </pc:sldChg>
      <pc:sldChg chg="modSp mod">
        <pc:chgData name="大悟 細谷" userId="d1df2df22e413edf" providerId="LiveId" clId="{8B712658-10F8-43ED-8660-BF864081E25F}" dt="2025-03-02T05:13:11.148" v="172" actId="20577"/>
        <pc:sldMkLst>
          <pc:docMk/>
          <pc:sldMk cId="0" sldId="300"/>
        </pc:sldMkLst>
        <pc:spChg chg="mod">
          <ac:chgData name="大悟 細谷" userId="d1df2df22e413edf" providerId="LiveId" clId="{8B712658-10F8-43ED-8660-BF864081E25F}" dt="2025-03-02T05:13:11.148" v="172" actId="20577"/>
          <ac:spMkLst>
            <pc:docMk/>
            <pc:sldMk cId="0" sldId="300"/>
            <ac:spMk id="3" creationId="{37DF2252-9F77-6173-2826-CC93ACDABD82}"/>
          </ac:spMkLst>
        </pc:spChg>
      </pc:sldChg>
      <pc:sldChg chg="del">
        <pc:chgData name="大悟 細谷" userId="d1df2df22e413edf" providerId="LiveId" clId="{8B712658-10F8-43ED-8660-BF864081E25F}" dt="2025-03-02T06:40:53.086" v="671" actId="2696"/>
        <pc:sldMkLst>
          <pc:docMk/>
          <pc:sldMk cId="0" sldId="301"/>
        </pc:sldMkLst>
      </pc:sldChg>
      <pc:sldChg chg="del">
        <pc:chgData name="大悟 細谷" userId="d1df2df22e413edf" providerId="LiveId" clId="{8B712658-10F8-43ED-8660-BF864081E25F}" dt="2025-03-02T06:40:53.086" v="671" actId="2696"/>
        <pc:sldMkLst>
          <pc:docMk/>
          <pc:sldMk cId="0" sldId="302"/>
        </pc:sldMkLst>
      </pc:sldChg>
      <pc:sldChg chg="modSp mod">
        <pc:chgData name="大悟 細谷" userId="d1df2df22e413edf" providerId="LiveId" clId="{8B712658-10F8-43ED-8660-BF864081E25F}" dt="2025-03-02T05:12:08.966" v="141" actId="12"/>
        <pc:sldMkLst>
          <pc:docMk/>
          <pc:sldMk cId="0" sldId="303"/>
        </pc:sldMkLst>
        <pc:spChg chg="mod">
          <ac:chgData name="大悟 細谷" userId="d1df2df22e413edf" providerId="LiveId" clId="{8B712658-10F8-43ED-8660-BF864081E25F}" dt="2025-03-02T05:12:08.966" v="141" actId="12"/>
          <ac:spMkLst>
            <pc:docMk/>
            <pc:sldMk cId="0" sldId="303"/>
            <ac:spMk id="2" creationId="{04B863B6-76EA-CD6A-4BF1-B3B876BAA0F2}"/>
          </ac:spMkLst>
        </pc:spChg>
      </pc:sldChg>
      <pc:sldChg chg="modSp mod">
        <pc:chgData name="大悟 細谷" userId="d1df2df22e413edf" providerId="LiveId" clId="{8B712658-10F8-43ED-8660-BF864081E25F}" dt="2025-03-02T06:41:04.913" v="673" actId="6549"/>
        <pc:sldMkLst>
          <pc:docMk/>
          <pc:sldMk cId="0" sldId="315"/>
        </pc:sldMkLst>
        <pc:spChg chg="mod">
          <ac:chgData name="大悟 細谷" userId="d1df2df22e413edf" providerId="LiveId" clId="{8B712658-10F8-43ED-8660-BF864081E25F}" dt="2025-03-02T06:41:00.984" v="672" actId="6549"/>
          <ac:spMkLst>
            <pc:docMk/>
            <pc:sldMk cId="0" sldId="315"/>
            <ac:spMk id="2" creationId="{18F99C5D-B7F6-F085-6C9B-04F245E79BE7}"/>
          </ac:spMkLst>
        </pc:spChg>
        <pc:spChg chg="mod">
          <ac:chgData name="大悟 細谷" userId="d1df2df22e413edf" providerId="LiveId" clId="{8B712658-10F8-43ED-8660-BF864081E25F}" dt="2025-03-02T06:41:04.913" v="673" actId="6549"/>
          <ac:spMkLst>
            <pc:docMk/>
            <pc:sldMk cId="0" sldId="315"/>
            <ac:spMk id="3" creationId="{B8433DFE-06B2-4E33-7D28-D8DBA6D5E67B}"/>
          </ac:spMkLst>
        </pc:spChg>
      </pc:sldChg>
      <pc:sldChg chg="del">
        <pc:chgData name="大悟 細谷" userId="d1df2df22e413edf" providerId="LiveId" clId="{8B712658-10F8-43ED-8660-BF864081E25F}" dt="2025-03-02T06:40:53.086" v="671" actId="2696"/>
        <pc:sldMkLst>
          <pc:docMk/>
          <pc:sldMk cId="0" sldId="319"/>
        </pc:sldMkLst>
      </pc:sldChg>
      <pc:sldChg chg="del">
        <pc:chgData name="大悟 細谷" userId="d1df2df22e413edf" providerId="LiveId" clId="{8B712658-10F8-43ED-8660-BF864081E25F}" dt="2025-03-02T06:40:53.086" v="671" actId="2696"/>
        <pc:sldMkLst>
          <pc:docMk/>
          <pc:sldMk cId="0" sldId="320"/>
        </pc:sldMkLst>
      </pc:sldChg>
      <pc:sldChg chg="del">
        <pc:chgData name="大悟 細谷" userId="d1df2df22e413edf" providerId="LiveId" clId="{8B712658-10F8-43ED-8660-BF864081E25F}" dt="2025-03-02T06:40:53.086" v="671" actId="2696"/>
        <pc:sldMkLst>
          <pc:docMk/>
          <pc:sldMk cId="0" sldId="322"/>
        </pc:sldMkLst>
      </pc:sldChg>
      <pc:sldChg chg="del">
        <pc:chgData name="大悟 細谷" userId="d1df2df22e413edf" providerId="LiveId" clId="{8B712658-10F8-43ED-8660-BF864081E25F}" dt="2025-03-02T06:40:53.086" v="671" actId="2696"/>
        <pc:sldMkLst>
          <pc:docMk/>
          <pc:sldMk cId="0" sldId="329"/>
        </pc:sldMkLst>
      </pc:sldChg>
      <pc:sldChg chg="del">
        <pc:chgData name="大悟 細谷" userId="d1df2df22e413edf" providerId="LiveId" clId="{8B712658-10F8-43ED-8660-BF864081E25F}" dt="2025-03-02T06:40:53.086" v="671" actId="2696"/>
        <pc:sldMkLst>
          <pc:docMk/>
          <pc:sldMk cId="0" sldId="334"/>
        </pc:sldMkLst>
      </pc:sldChg>
      <pc:sldChg chg="del">
        <pc:chgData name="大悟 細谷" userId="d1df2df22e413edf" providerId="LiveId" clId="{8B712658-10F8-43ED-8660-BF864081E25F}" dt="2025-03-02T06:40:53.086" v="671" actId="2696"/>
        <pc:sldMkLst>
          <pc:docMk/>
          <pc:sldMk cId="0" sldId="336"/>
        </pc:sldMkLst>
      </pc:sldChg>
      <pc:sldChg chg="addSp modSp mod">
        <pc:chgData name="大悟 細谷" userId="d1df2df22e413edf" providerId="LiveId" clId="{8B712658-10F8-43ED-8660-BF864081E25F}" dt="2025-03-02T05:50:28.362" v="429" actId="20577"/>
        <pc:sldMkLst>
          <pc:docMk/>
          <pc:sldMk cId="0" sldId="339"/>
        </pc:sldMkLst>
        <pc:spChg chg="add mod">
          <ac:chgData name="大悟 細谷" userId="d1df2df22e413edf" providerId="LiveId" clId="{8B712658-10F8-43ED-8660-BF864081E25F}" dt="2025-03-02T05:50:28.362" v="429" actId="20577"/>
          <ac:spMkLst>
            <pc:docMk/>
            <pc:sldMk cId="0" sldId="339"/>
            <ac:spMk id="2" creationId="{23890CC9-52A6-96CC-6499-A4A3D7773BDA}"/>
          </ac:spMkLst>
        </pc:spChg>
        <pc:spChg chg="mod">
          <ac:chgData name="大悟 細谷" userId="d1df2df22e413edf" providerId="LiveId" clId="{8B712658-10F8-43ED-8660-BF864081E25F}" dt="2025-03-02T05:16:17.526" v="246"/>
          <ac:spMkLst>
            <pc:docMk/>
            <pc:sldMk cId="0" sldId="339"/>
            <ac:spMk id="3" creationId="{BE87670F-62FF-0DE3-73AB-6C867A57DFBD}"/>
          </ac:spMkLst>
        </pc:spChg>
        <pc:spChg chg="mod">
          <ac:chgData name="大悟 細谷" userId="d1df2df22e413edf" providerId="LiveId" clId="{8B712658-10F8-43ED-8660-BF864081E25F}" dt="2025-03-02T05:20:09.583" v="355" actId="1036"/>
          <ac:spMkLst>
            <pc:docMk/>
            <pc:sldMk cId="0" sldId="339"/>
            <ac:spMk id="4" creationId="{E2F6703C-A851-729B-9CDA-ECA9FDEA042E}"/>
          </ac:spMkLst>
        </pc:spChg>
        <pc:spChg chg="mod">
          <ac:chgData name="大悟 細谷" userId="d1df2df22e413edf" providerId="LiveId" clId="{8B712658-10F8-43ED-8660-BF864081E25F}" dt="2025-03-02T05:17:34.463" v="295"/>
          <ac:spMkLst>
            <pc:docMk/>
            <pc:sldMk cId="0" sldId="339"/>
            <ac:spMk id="5" creationId="{E2ACDD27-12B1-1F97-9541-F322E0163924}"/>
          </ac:spMkLst>
        </pc:spChg>
        <pc:spChg chg="mod">
          <ac:chgData name="大悟 細谷" userId="d1df2df22e413edf" providerId="LiveId" clId="{8B712658-10F8-43ED-8660-BF864081E25F}" dt="2025-03-02T05:18:50.580" v="317" actId="14100"/>
          <ac:spMkLst>
            <pc:docMk/>
            <pc:sldMk cId="0" sldId="339"/>
            <ac:spMk id="6" creationId="{C6A70FE9-391A-F7A6-A90F-2D09AE9B8033}"/>
          </ac:spMkLst>
        </pc:spChg>
        <pc:spChg chg="mod">
          <ac:chgData name="大悟 細谷" userId="d1df2df22e413edf" providerId="LiveId" clId="{8B712658-10F8-43ED-8660-BF864081E25F}" dt="2025-03-02T05:20:42.321" v="366"/>
          <ac:spMkLst>
            <pc:docMk/>
            <pc:sldMk cId="0" sldId="339"/>
            <ac:spMk id="19461" creationId="{BB29B253-6B86-1A83-6747-A503AD10F25F}"/>
          </ac:spMkLst>
        </pc:spChg>
        <pc:spChg chg="mod">
          <ac:chgData name="大悟 細谷" userId="d1df2df22e413edf" providerId="LiveId" clId="{8B712658-10F8-43ED-8660-BF864081E25F}" dt="2025-03-02T05:20:47.016" v="370"/>
          <ac:spMkLst>
            <pc:docMk/>
            <pc:sldMk cId="0" sldId="339"/>
            <ac:spMk id="19462" creationId="{2FF45281-CE0B-A5E3-3E54-13E22EFA93BA}"/>
          </ac:spMkLst>
        </pc:spChg>
      </pc:sldChg>
      <pc:sldChg chg="del">
        <pc:chgData name="大悟 細谷" userId="d1df2df22e413edf" providerId="LiveId" clId="{8B712658-10F8-43ED-8660-BF864081E25F}" dt="2025-03-02T05:09:05.698" v="128" actId="2696"/>
        <pc:sldMkLst>
          <pc:docMk/>
          <pc:sldMk cId="0" sldId="341"/>
        </pc:sldMkLst>
      </pc:sldChg>
      <pc:sldChg chg="del">
        <pc:chgData name="大悟 細谷" userId="d1df2df22e413edf" providerId="LiveId" clId="{8B712658-10F8-43ED-8660-BF864081E25F}" dt="2025-03-02T06:40:53.086" v="671" actId="2696"/>
        <pc:sldMkLst>
          <pc:docMk/>
          <pc:sldMk cId="0" sldId="344"/>
        </pc:sldMkLst>
      </pc:sldChg>
      <pc:sldChg chg="del">
        <pc:chgData name="大悟 細谷" userId="d1df2df22e413edf" providerId="LiveId" clId="{8B712658-10F8-43ED-8660-BF864081E25F}" dt="2025-03-02T06:40:53.086" v="671" actId="2696"/>
        <pc:sldMkLst>
          <pc:docMk/>
          <pc:sldMk cId="0" sldId="345"/>
        </pc:sldMkLst>
      </pc:sldChg>
      <pc:sldChg chg="del">
        <pc:chgData name="大悟 細谷" userId="d1df2df22e413edf" providerId="LiveId" clId="{8B712658-10F8-43ED-8660-BF864081E25F}" dt="2025-03-02T06:40:53.086" v="671" actId="2696"/>
        <pc:sldMkLst>
          <pc:docMk/>
          <pc:sldMk cId="0" sldId="348"/>
        </pc:sldMkLst>
      </pc:sldChg>
      <pc:sldChg chg="del">
        <pc:chgData name="大悟 細谷" userId="d1df2df22e413edf" providerId="LiveId" clId="{8B712658-10F8-43ED-8660-BF864081E25F}" dt="2025-03-02T06:40:53.086" v="671" actId="2696"/>
        <pc:sldMkLst>
          <pc:docMk/>
          <pc:sldMk cId="0" sldId="352"/>
        </pc:sldMkLst>
      </pc:sldChg>
      <pc:sldChg chg="del">
        <pc:chgData name="大悟 細谷" userId="d1df2df22e413edf" providerId="LiveId" clId="{8B712658-10F8-43ED-8660-BF864081E25F}" dt="2025-03-02T06:40:53.086" v="671" actId="2696"/>
        <pc:sldMkLst>
          <pc:docMk/>
          <pc:sldMk cId="0" sldId="353"/>
        </pc:sldMkLst>
      </pc:sldChg>
      <pc:sldChg chg="modSp mod">
        <pc:chgData name="大悟 細谷" userId="d1df2df22e413edf" providerId="LiveId" clId="{8B712658-10F8-43ED-8660-BF864081E25F}" dt="2025-03-02T05:12:42.768" v="163" actId="1036"/>
        <pc:sldMkLst>
          <pc:docMk/>
          <pc:sldMk cId="0" sldId="1466"/>
        </pc:sldMkLst>
        <pc:spChg chg="mod">
          <ac:chgData name="大悟 細谷" userId="d1df2df22e413edf" providerId="LiveId" clId="{8B712658-10F8-43ED-8660-BF864081E25F}" dt="2025-03-02T05:04:10.584" v="126" actId="6549"/>
          <ac:spMkLst>
            <pc:docMk/>
            <pc:sldMk cId="0" sldId="1466"/>
            <ac:spMk id="5" creationId="{19E53FDA-ECEE-79DD-DB67-AF0019736885}"/>
          </ac:spMkLst>
        </pc:spChg>
        <pc:spChg chg="mod">
          <ac:chgData name="大悟 細谷" userId="d1df2df22e413edf" providerId="LiveId" clId="{8B712658-10F8-43ED-8660-BF864081E25F}" dt="2025-03-02T05:12:42.768" v="163" actId="1036"/>
          <ac:spMkLst>
            <pc:docMk/>
            <pc:sldMk cId="0" sldId="1466"/>
            <ac:spMk id="7" creationId="{E56905E2-29E3-0767-462F-44194E94CD39}"/>
          </ac:spMkLst>
        </pc:spChg>
        <pc:spChg chg="mod">
          <ac:chgData name="大悟 細谷" userId="d1df2df22e413edf" providerId="LiveId" clId="{8B712658-10F8-43ED-8660-BF864081E25F}" dt="2025-03-02T05:12:42.768" v="163" actId="1036"/>
          <ac:spMkLst>
            <pc:docMk/>
            <pc:sldMk cId="0" sldId="1466"/>
            <ac:spMk id="8" creationId="{0C69DB5D-3D1B-9075-01F1-DE9F4F7CEE0D}"/>
          </ac:spMkLst>
        </pc:spChg>
      </pc:sldChg>
      <pc:sldChg chg="delSp modSp mod">
        <pc:chgData name="大悟 細谷" userId="d1df2df22e413edf" providerId="LiveId" clId="{8B712658-10F8-43ED-8660-BF864081E25F}" dt="2025-03-02T05:09:15.784" v="132"/>
        <pc:sldMkLst>
          <pc:docMk/>
          <pc:sldMk cId="4079144939" sldId="1513"/>
        </pc:sldMkLst>
        <pc:spChg chg="del mod">
          <ac:chgData name="大悟 細谷" userId="d1df2df22e413edf" providerId="LiveId" clId="{8B712658-10F8-43ED-8660-BF864081E25F}" dt="2025-03-02T05:09:15.784" v="132"/>
          <ac:spMkLst>
            <pc:docMk/>
            <pc:sldMk cId="4079144939" sldId="1513"/>
            <ac:spMk id="5" creationId="{97BA417D-925C-5606-7B9A-91FADD1C987F}"/>
          </ac:spMkLst>
        </pc:spChg>
        <pc:spChg chg="mod">
          <ac:chgData name="大悟 細谷" userId="d1df2df22e413edf" providerId="LiveId" clId="{8B712658-10F8-43ED-8660-BF864081E25F}" dt="2025-03-02T05:09:11.033" v="129" actId="6549"/>
          <ac:spMkLst>
            <pc:docMk/>
            <pc:sldMk cId="4079144939" sldId="1513"/>
            <ac:spMk id="7" creationId="{9B4B7C15-AC71-AD59-4280-77B522295CC4}"/>
          </ac:spMkLst>
        </pc:spChg>
      </pc:sldChg>
      <pc:sldChg chg="addSp delSp modSp add mod">
        <pc:chgData name="大悟 細谷" userId="d1df2df22e413edf" providerId="LiveId" clId="{8B712658-10F8-43ED-8660-BF864081E25F}" dt="2025-03-02T05:46:54.597" v="386"/>
        <pc:sldMkLst>
          <pc:docMk/>
          <pc:sldMk cId="3114482094" sldId="1514"/>
        </pc:sldMkLst>
        <pc:spChg chg="add mod">
          <ac:chgData name="大悟 細谷" userId="d1df2df22e413edf" providerId="LiveId" clId="{8B712658-10F8-43ED-8660-BF864081E25F}" dt="2025-03-02T05:46:54.597" v="386"/>
          <ac:spMkLst>
            <pc:docMk/>
            <pc:sldMk cId="3114482094" sldId="1514"/>
            <ac:spMk id="2" creationId="{1BBF6D29-DF96-4ED8-CD79-17C7ECF55E68}"/>
          </ac:spMkLst>
        </pc:spChg>
        <pc:spChg chg="del">
          <ac:chgData name="大悟 細谷" userId="d1df2df22e413edf" providerId="LiveId" clId="{8B712658-10F8-43ED-8660-BF864081E25F}" dt="2025-03-02T05:45:18.777" v="372" actId="478"/>
          <ac:spMkLst>
            <pc:docMk/>
            <pc:sldMk cId="3114482094" sldId="1514"/>
            <ac:spMk id="4" creationId="{6E254280-1271-D1A8-C4CB-2D8E35DA0B13}"/>
          </ac:spMkLst>
        </pc:spChg>
        <pc:spChg chg="del">
          <ac:chgData name="大悟 細谷" userId="d1df2df22e413edf" providerId="LiveId" clId="{8B712658-10F8-43ED-8660-BF864081E25F}" dt="2025-03-02T05:45:22.474" v="373" actId="478"/>
          <ac:spMkLst>
            <pc:docMk/>
            <pc:sldMk cId="3114482094" sldId="1514"/>
            <ac:spMk id="6" creationId="{CF8EA757-0D96-69D5-9E5B-146E91750CE9}"/>
          </ac:spMkLst>
        </pc:spChg>
        <pc:spChg chg="del">
          <ac:chgData name="大悟 細谷" userId="d1df2df22e413edf" providerId="LiveId" clId="{8B712658-10F8-43ED-8660-BF864081E25F}" dt="2025-03-02T05:45:18.777" v="372" actId="478"/>
          <ac:spMkLst>
            <pc:docMk/>
            <pc:sldMk cId="3114482094" sldId="1514"/>
            <ac:spMk id="19461" creationId="{A81CD271-B3CD-F415-1D16-545965F04C92}"/>
          </ac:spMkLst>
        </pc:spChg>
        <pc:spChg chg="del">
          <ac:chgData name="大悟 細谷" userId="d1df2df22e413edf" providerId="LiveId" clId="{8B712658-10F8-43ED-8660-BF864081E25F}" dt="2025-03-02T05:45:18.777" v="372" actId="478"/>
          <ac:spMkLst>
            <pc:docMk/>
            <pc:sldMk cId="3114482094" sldId="1514"/>
            <ac:spMk id="19462" creationId="{2B703DAB-EDB9-4C42-60C3-C8F5E3527F01}"/>
          </ac:spMkLst>
        </pc:spChg>
        <pc:picChg chg="add mod">
          <ac:chgData name="大悟 細谷" userId="d1df2df22e413edf" providerId="LiveId" clId="{8B712658-10F8-43ED-8660-BF864081E25F}" dt="2025-03-02T05:45:33.767" v="377" actId="1076"/>
          <ac:picMkLst>
            <pc:docMk/>
            <pc:sldMk cId="3114482094" sldId="1514"/>
            <ac:picMk id="1026" creationId="{79A457DD-88CD-D71F-692B-3036EAC648FD}"/>
          </ac:picMkLst>
        </pc:picChg>
      </pc:sldChg>
      <pc:sldChg chg="addSp delSp modSp add mod">
        <pc:chgData name="大悟 細谷" userId="d1df2df22e413edf" providerId="LiveId" clId="{8B712658-10F8-43ED-8660-BF864081E25F}" dt="2025-03-02T06:35:46.690" v="665" actId="1076"/>
        <pc:sldMkLst>
          <pc:docMk/>
          <pc:sldMk cId="2679516408" sldId="1515"/>
        </pc:sldMkLst>
        <pc:spChg chg="mod">
          <ac:chgData name="大悟 細谷" userId="d1df2df22e413edf" providerId="LiveId" clId="{8B712658-10F8-43ED-8660-BF864081E25F}" dt="2025-03-02T06:34:14.765" v="550" actId="1035"/>
          <ac:spMkLst>
            <pc:docMk/>
            <pc:sldMk cId="2679516408" sldId="1515"/>
            <ac:spMk id="2" creationId="{5FA17D3C-EFEC-A784-1351-EADE150C5658}"/>
          </ac:spMkLst>
        </pc:spChg>
        <pc:spChg chg="del">
          <ac:chgData name="大悟 細谷" userId="d1df2df22e413edf" providerId="LiveId" clId="{8B712658-10F8-43ED-8660-BF864081E25F}" dt="2025-03-02T06:32:05.207" v="528" actId="478"/>
          <ac:spMkLst>
            <pc:docMk/>
            <pc:sldMk cId="2679516408" sldId="1515"/>
            <ac:spMk id="4" creationId="{383A93C4-EC17-90FF-4063-75DA16DFA850}"/>
          </ac:spMkLst>
        </pc:spChg>
        <pc:spChg chg="mod">
          <ac:chgData name="大悟 細谷" userId="d1df2df22e413edf" providerId="LiveId" clId="{8B712658-10F8-43ED-8660-BF864081E25F}" dt="2025-03-02T06:35:25.470" v="647" actId="14100"/>
          <ac:spMkLst>
            <pc:docMk/>
            <pc:sldMk cId="2679516408" sldId="1515"/>
            <ac:spMk id="6" creationId="{70EC1C9A-907A-4CD3-4105-6091F428D043}"/>
          </ac:spMkLst>
        </pc:spChg>
        <pc:spChg chg="add del mod">
          <ac:chgData name="大悟 細谷" userId="d1df2df22e413edf" providerId="LiveId" clId="{8B712658-10F8-43ED-8660-BF864081E25F}" dt="2025-03-02T06:31:57.715" v="527" actId="478"/>
          <ac:spMkLst>
            <pc:docMk/>
            <pc:sldMk cId="2679516408" sldId="1515"/>
            <ac:spMk id="7" creationId="{DC2C0355-CFB0-16E4-29F5-690E77780856}"/>
          </ac:spMkLst>
        </pc:spChg>
        <pc:spChg chg="add mod">
          <ac:chgData name="大悟 細谷" userId="d1df2df22e413edf" providerId="LiveId" clId="{8B712658-10F8-43ED-8660-BF864081E25F}" dt="2025-03-02T06:35:41.694" v="664" actId="1035"/>
          <ac:spMkLst>
            <pc:docMk/>
            <pc:sldMk cId="2679516408" sldId="1515"/>
            <ac:spMk id="8" creationId="{6EA7A0A5-4B53-0CBF-8F33-17CEF225A63C}"/>
          </ac:spMkLst>
        </pc:spChg>
        <pc:spChg chg="add mod">
          <ac:chgData name="大悟 細谷" userId="d1df2df22e413edf" providerId="LiveId" clId="{8B712658-10F8-43ED-8660-BF864081E25F}" dt="2025-03-02T06:35:46.690" v="665" actId="1076"/>
          <ac:spMkLst>
            <pc:docMk/>
            <pc:sldMk cId="2679516408" sldId="1515"/>
            <ac:spMk id="9" creationId="{3873134B-609E-C9CD-FBDB-1AB75425726A}"/>
          </ac:spMkLst>
        </pc:spChg>
        <pc:spChg chg="add del mod">
          <ac:chgData name="大悟 細谷" userId="d1df2df22e413edf" providerId="LiveId" clId="{8B712658-10F8-43ED-8660-BF864081E25F}" dt="2025-03-02T06:33:45.984" v="540" actId="478"/>
          <ac:spMkLst>
            <pc:docMk/>
            <pc:sldMk cId="2679516408" sldId="1515"/>
            <ac:spMk id="10" creationId="{83BA5C34-88B4-1EDC-5476-BEE51AF5095E}"/>
          </ac:spMkLst>
        </pc:spChg>
        <pc:spChg chg="del">
          <ac:chgData name="大悟 細谷" userId="d1df2df22e413edf" providerId="LiveId" clId="{8B712658-10F8-43ED-8660-BF864081E25F}" dt="2025-03-02T06:30:55.738" v="506" actId="478"/>
          <ac:spMkLst>
            <pc:docMk/>
            <pc:sldMk cId="2679516408" sldId="1515"/>
            <ac:spMk id="19461" creationId="{4054F949-962A-A746-5DF7-DB904438F888}"/>
          </ac:spMkLst>
        </pc:spChg>
        <pc:spChg chg="del">
          <ac:chgData name="大悟 細谷" userId="d1df2df22e413edf" providerId="LiveId" clId="{8B712658-10F8-43ED-8660-BF864081E25F}" dt="2025-03-02T06:32:07.931" v="529" actId="478"/>
          <ac:spMkLst>
            <pc:docMk/>
            <pc:sldMk cId="2679516408" sldId="1515"/>
            <ac:spMk id="19462" creationId="{D5186252-745F-EDFD-7F48-C15A9048B261}"/>
          </ac:spMkLst>
        </pc:spChg>
      </pc:sldChg>
      <pc:sldChg chg="addSp delSp modSp add mod ord">
        <pc:chgData name="大悟 細谷" userId="d1df2df22e413edf" providerId="LiveId" clId="{8B712658-10F8-43ED-8660-BF864081E25F}" dt="2025-03-02T06:41:41.507" v="715"/>
        <pc:sldMkLst>
          <pc:docMk/>
          <pc:sldMk cId="888789094" sldId="1516"/>
        </pc:sldMkLst>
        <pc:spChg chg="mod">
          <ac:chgData name="大悟 細谷" userId="d1df2df22e413edf" providerId="LiveId" clId="{8B712658-10F8-43ED-8660-BF864081E25F}" dt="2025-03-02T06:38:51.319" v="670"/>
          <ac:spMkLst>
            <pc:docMk/>
            <pc:sldMk cId="888789094" sldId="1516"/>
            <ac:spMk id="2" creationId="{203D587A-8BC3-564B-B6F2-64BE6B453A83}"/>
          </ac:spMkLst>
        </pc:spChg>
        <pc:spChg chg="mod">
          <ac:chgData name="大悟 細谷" userId="d1df2df22e413edf" providerId="LiveId" clId="{8B712658-10F8-43ED-8660-BF864081E25F}" dt="2025-03-02T06:41:41.507" v="715"/>
          <ac:spMkLst>
            <pc:docMk/>
            <pc:sldMk cId="888789094" sldId="1516"/>
            <ac:spMk id="5" creationId="{E9CA51F1-5508-035E-A31D-163BCE53210D}"/>
          </ac:spMkLst>
        </pc:spChg>
        <pc:picChg chg="add mod">
          <ac:chgData name="大悟 細谷" userId="d1df2df22e413edf" providerId="LiveId" clId="{8B712658-10F8-43ED-8660-BF864081E25F}" dt="2025-03-02T06:38:16.681" v="669" actId="1076"/>
          <ac:picMkLst>
            <pc:docMk/>
            <pc:sldMk cId="888789094" sldId="1516"/>
            <ac:picMk id="6" creationId="{A5BC23A1-41AF-8960-B5B4-009E6AE0D256}"/>
          </ac:picMkLst>
        </pc:picChg>
        <pc:picChg chg="del">
          <ac:chgData name="大悟 細谷" userId="d1df2df22e413edf" providerId="LiveId" clId="{8B712658-10F8-43ED-8660-BF864081E25F}" dt="2025-03-02T06:38:10.876" v="667" actId="478"/>
          <ac:picMkLst>
            <pc:docMk/>
            <pc:sldMk cId="888789094" sldId="1516"/>
            <ac:picMk id="1026" creationId="{F05D9843-501B-FEDA-AF4F-1E77D1B9FE04}"/>
          </ac:picMkLst>
        </pc:picChg>
      </pc:sldChg>
    </pc:docChg>
  </pc:docChgLst>
</pc:chgInfo>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AE3A7B7-494E-AE97-3854-9839460C87A0}"/>
              </a:ext>
            </a:extLst>
          </p:cNvPr>
          <p:cNvSpPr>
            <a:spLocks noGrp="1"/>
          </p:cNvSpPr>
          <p:nvPr>
            <p:ph type="hdr" sz="quarter"/>
          </p:nvPr>
        </p:nvSpPr>
        <p:spPr>
          <a:xfrm>
            <a:off x="0" y="0"/>
            <a:ext cx="2919413" cy="495300"/>
          </a:xfrm>
          <a:prstGeom prst="rect">
            <a:avLst/>
          </a:prstGeom>
        </p:spPr>
        <p:txBody>
          <a:bodyPr vert="horz" lIns="91426" tIns="45713" rIns="91426" bIns="45713" rtlCol="0"/>
          <a:lstStyle>
            <a:lvl1pPr algn="l" eaLnBrk="1" fontAlgn="auto" hangingPunct="1">
              <a:spcBef>
                <a:spcPts val="0"/>
              </a:spcBef>
              <a:spcAft>
                <a:spcPts val="0"/>
              </a:spcAft>
              <a:defRPr kumimoji="1" sz="1200">
                <a:latin typeface="+mn-lt"/>
              </a:defRPr>
            </a:lvl1pPr>
          </a:lstStyle>
          <a:p>
            <a:pPr>
              <a:defRPr/>
            </a:pPr>
            <a:endParaRPr lang="ja-JP" altLang="en-US"/>
          </a:p>
        </p:txBody>
      </p:sp>
      <p:sp>
        <p:nvSpPr>
          <p:cNvPr id="3" name="日付プレースホルダー 2">
            <a:extLst>
              <a:ext uri="{FF2B5EF4-FFF2-40B4-BE49-F238E27FC236}">
                <a16:creationId xmlns:a16="http://schemas.microsoft.com/office/drawing/2014/main" id="{2226A6B4-488F-B602-817A-0FB3A8747F1B}"/>
              </a:ext>
            </a:extLst>
          </p:cNvPr>
          <p:cNvSpPr>
            <a:spLocks noGrp="1"/>
          </p:cNvSpPr>
          <p:nvPr>
            <p:ph type="dt" idx="1"/>
          </p:nvPr>
        </p:nvSpPr>
        <p:spPr>
          <a:xfrm>
            <a:off x="3814763" y="0"/>
            <a:ext cx="2919412" cy="495300"/>
          </a:xfrm>
          <a:prstGeom prst="rect">
            <a:avLst/>
          </a:prstGeom>
        </p:spPr>
        <p:txBody>
          <a:bodyPr vert="horz" lIns="91426" tIns="45713" rIns="91426" bIns="45713" rtlCol="0"/>
          <a:lstStyle>
            <a:lvl1pPr algn="r" eaLnBrk="1" fontAlgn="auto" hangingPunct="1">
              <a:spcBef>
                <a:spcPts val="0"/>
              </a:spcBef>
              <a:spcAft>
                <a:spcPts val="0"/>
              </a:spcAft>
              <a:defRPr kumimoji="1" sz="1200">
                <a:latin typeface="+mn-lt"/>
              </a:defRPr>
            </a:lvl1pPr>
          </a:lstStyle>
          <a:p>
            <a:pPr>
              <a:defRPr/>
            </a:pPr>
            <a:fld id="{6D2FF354-8113-4848-8E55-F154B4B7A862}" type="datetimeFigureOut">
              <a:rPr lang="ja-JP" altLang="en-US"/>
              <a:pPr>
                <a:defRPr/>
              </a:pPr>
              <a:t>2025/4/11</a:t>
            </a:fld>
            <a:endParaRPr lang="ja-JP" altLang="en-US"/>
          </a:p>
        </p:txBody>
      </p:sp>
      <p:sp>
        <p:nvSpPr>
          <p:cNvPr id="4" name="スライド イメージ プレースホルダー 3">
            <a:extLst>
              <a:ext uri="{FF2B5EF4-FFF2-40B4-BE49-F238E27FC236}">
                <a16:creationId xmlns:a16="http://schemas.microsoft.com/office/drawing/2014/main" id="{3C53AAA6-81DC-F66F-A5FE-2E39A19183FC}"/>
              </a:ext>
            </a:extLst>
          </p:cNvPr>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1426" tIns="45713" rIns="91426" bIns="45713"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3924FA9A-D1F5-4F82-B4AE-AFF37A837B3E}"/>
              </a:ext>
            </a:extLst>
          </p:cNvPr>
          <p:cNvSpPr>
            <a:spLocks noGrp="1"/>
          </p:cNvSpPr>
          <p:nvPr>
            <p:ph type="body" sz="quarter" idx="3"/>
          </p:nvPr>
        </p:nvSpPr>
        <p:spPr>
          <a:xfrm>
            <a:off x="673100" y="4748213"/>
            <a:ext cx="5389563" cy="3884612"/>
          </a:xfrm>
          <a:prstGeom prst="rect">
            <a:avLst/>
          </a:prstGeom>
        </p:spPr>
        <p:txBody>
          <a:bodyPr vert="horz" lIns="91426" tIns="45713" rIns="91426" bIns="45713"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F0DF1F70-7D7A-ACD4-36FA-449754EA1B2D}"/>
              </a:ext>
            </a:extLst>
          </p:cNvPr>
          <p:cNvSpPr>
            <a:spLocks noGrp="1"/>
          </p:cNvSpPr>
          <p:nvPr>
            <p:ph type="ftr" sz="quarter" idx="4"/>
          </p:nvPr>
        </p:nvSpPr>
        <p:spPr>
          <a:xfrm>
            <a:off x="0" y="9371013"/>
            <a:ext cx="2919413" cy="495300"/>
          </a:xfrm>
          <a:prstGeom prst="rect">
            <a:avLst/>
          </a:prstGeom>
        </p:spPr>
        <p:txBody>
          <a:bodyPr vert="horz" lIns="91426" tIns="45713" rIns="91426" bIns="45713" rtlCol="0" anchor="b"/>
          <a:lstStyle>
            <a:lvl1pPr algn="l" eaLnBrk="1" fontAlgn="auto" hangingPunct="1">
              <a:spcBef>
                <a:spcPts val="0"/>
              </a:spcBef>
              <a:spcAft>
                <a:spcPts val="0"/>
              </a:spcAft>
              <a:defRPr kumimoji="1" sz="1200">
                <a:latin typeface="+mn-lt"/>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71BF466E-2932-1F46-399E-CA78A806D41F}"/>
              </a:ext>
            </a:extLst>
          </p:cNvPr>
          <p:cNvSpPr>
            <a:spLocks noGrp="1"/>
          </p:cNvSpPr>
          <p:nvPr>
            <p:ph type="sldNum" sz="quarter" idx="5"/>
          </p:nvPr>
        </p:nvSpPr>
        <p:spPr>
          <a:xfrm>
            <a:off x="3814763" y="9371013"/>
            <a:ext cx="2919412" cy="495300"/>
          </a:xfrm>
          <a:prstGeom prst="rect">
            <a:avLst/>
          </a:prstGeom>
        </p:spPr>
        <p:txBody>
          <a:bodyPr vert="horz" wrap="square" lIns="91426" tIns="45713" rIns="91426" bIns="45713" numCol="1" anchor="b" anchorCtr="0" compatLnSpc="1">
            <a:prstTxWarp prst="textNoShape">
              <a:avLst/>
            </a:prstTxWarp>
          </a:bodyPr>
          <a:lstStyle>
            <a:lvl1pPr algn="r" eaLnBrk="1" hangingPunct="1">
              <a:defRPr kumimoji="1" sz="1200">
                <a:latin typeface="游ゴシック" panose="020B0400000000000000" pitchFamily="50" charset="-128"/>
              </a:defRPr>
            </a:lvl1pPr>
          </a:lstStyle>
          <a:p>
            <a:pPr>
              <a:defRPr/>
            </a:pPr>
            <a:fld id="{E685643B-5DB7-4764-8B18-C11B386B533C}"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1.xml" Type="http://schemas.openxmlformats.org/officeDocument/2006/relationships/slide"/></Relationships>
</file>

<file path=ppt/notesSlides/_rels/notesSlide3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3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3.xml" Type="http://schemas.openxmlformats.org/officeDocument/2006/relationships/slide"/></Relationships>
</file>

<file path=ppt/notesSlides/_rels/notesSlide3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4.xml" Type="http://schemas.openxmlformats.org/officeDocument/2006/relationships/slide"/></Relationships>
</file>

<file path=ppt/notesSlides/_rels/notesSlide3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5.xml" Type="http://schemas.openxmlformats.org/officeDocument/2006/relationships/slide"/></Relationships>
</file>

<file path=ppt/notesSlides/_rels/notesSlide3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6.xml" Type="http://schemas.openxmlformats.org/officeDocument/2006/relationships/slide"/></Relationships>
</file>

<file path=ppt/notesSlides/_rels/notesSlide3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7.xml" Type="http://schemas.openxmlformats.org/officeDocument/2006/relationships/slide"/></Relationships>
</file>

<file path=ppt/notesSlides/_rels/notesSlide3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8.xml" Type="http://schemas.openxmlformats.org/officeDocument/2006/relationships/slide"/></Relationships>
</file>

<file path=ppt/notesSlides/_rels/notesSlide3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9.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0.xml" Type="http://schemas.openxmlformats.org/officeDocument/2006/relationships/slide"/></Relationships>
</file>

<file path=ppt/notesSlides/_rels/notesSlide4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1.xml" Type="http://schemas.openxmlformats.org/officeDocument/2006/relationships/slide"/></Relationships>
</file>

<file path=ppt/notesSlides/_rels/notesSlide4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2.xml" Type="http://schemas.openxmlformats.org/officeDocument/2006/relationships/slide"/></Relationships>
</file>

<file path=ppt/notesSlides/_rels/notesSlide4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4.xml" Type="http://schemas.openxmlformats.org/officeDocument/2006/relationships/slide"/></Relationships>
</file>

<file path=ppt/notesSlides/_rels/notesSlide4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5.xml" Type="http://schemas.openxmlformats.org/officeDocument/2006/relationships/slide"/></Relationships>
</file>

<file path=ppt/notesSlides/_rels/notesSlide4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6.xml" Type="http://schemas.openxmlformats.org/officeDocument/2006/relationships/slide"/></Relationships>
</file>

<file path=ppt/notesSlides/_rels/notesSlide4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7.xml" Type="http://schemas.openxmlformats.org/officeDocument/2006/relationships/slide"/></Relationships>
</file>

<file path=ppt/notesSlides/_rels/notesSlide4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8.xml" Type="http://schemas.openxmlformats.org/officeDocument/2006/relationships/slide"/></Relationships>
</file>

<file path=ppt/notesSlides/_rels/notesSlide4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9.xml" Type="http://schemas.openxmlformats.org/officeDocument/2006/relationships/slide"/></Relationships>
</file>

<file path=ppt/notesSlides/_rels/notesSlide4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0.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1.xml" Type="http://schemas.openxmlformats.org/officeDocument/2006/relationships/slide"/></Relationships>
</file>

<file path=ppt/notesSlides/_rels/notesSlide5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2.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6180E-847C-E2B0-B7B6-61D4974DB69F}"/>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3C5E8E8D-31B1-05EB-3412-B08AB03B92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061FE29E-386D-610A-A110-26AA1E7974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1508" name="スライド番号プレースホルダー 3">
            <a:extLst>
              <a:ext uri="{FF2B5EF4-FFF2-40B4-BE49-F238E27FC236}">
                <a16:creationId xmlns:a16="http://schemas.microsoft.com/office/drawing/2014/main" id="{DF279F77-FF0F-6657-69C8-AD2DBCA1EE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0</a:t>
            </a:fld>
            <a:endParaRPr lang="ja-JP" altLang="en-US">
              <a:solidFill>
                <a:srgbClr val="000000"/>
              </a:solidFill>
            </a:endParaRPr>
          </a:p>
        </p:txBody>
      </p:sp>
    </p:spTree>
    <p:extLst>
      <p:ext uri="{BB962C8B-B14F-4D97-AF65-F5344CB8AC3E}">
        <p14:creationId xmlns:p14="http://schemas.microsoft.com/office/powerpoint/2010/main" val="4091823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9AF78-B523-C57A-7B6A-91F41F6E2879}"/>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E3170D4A-3160-D60E-1AD2-E3070AE27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20DDAC9B-7176-0D4D-0EBF-E85ECACFF5E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latin typeface="游ゴシック Medium" panose="020B0500000000000000" pitchFamily="50" charset="-128"/>
              <a:ea typeface="游ゴシック Medium" panose="020B0500000000000000" pitchFamily="50" charset="-128"/>
            </a:endParaRPr>
          </a:p>
        </p:txBody>
      </p:sp>
      <p:sp>
        <p:nvSpPr>
          <p:cNvPr id="20484" name="スライド番号プレースホルダー 3">
            <a:extLst>
              <a:ext uri="{FF2B5EF4-FFF2-40B4-BE49-F238E27FC236}">
                <a16:creationId xmlns:a16="http://schemas.microsoft.com/office/drawing/2014/main" id="{2E7596FA-6A2E-FC8A-4744-54EA2ED841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9</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797249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AF45A-F5C1-9188-79F1-5EBAE9EA3F1D}"/>
            </a:ext>
          </a:extLst>
        </p:cNvPr>
        <p:cNvGrpSpPr/>
        <p:nvPr/>
      </p:nvGrpSpPr>
      <p:grpSpPr>
        <a:xfrm>
          <a:off x="0" y="0"/>
          <a:ext cx="0" cy="0"/>
          <a:chOff x="0" y="0"/>
          <a:chExt cx="0" cy="0"/>
        </a:xfrm>
      </p:grpSpPr>
      <p:sp>
        <p:nvSpPr>
          <p:cNvPr id="18434" name="スライド イメージ プレースホルダー 1">
            <a:extLst>
              <a:ext uri="{FF2B5EF4-FFF2-40B4-BE49-F238E27FC236}">
                <a16:creationId xmlns:a16="http://schemas.microsoft.com/office/drawing/2014/main" id="{0C23A862-FE88-8808-4A5D-653AD9A71E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ノート プレースホルダー 2">
            <a:extLst>
              <a:ext uri="{FF2B5EF4-FFF2-40B4-BE49-F238E27FC236}">
                <a16:creationId xmlns:a16="http://schemas.microsoft.com/office/drawing/2014/main" id="{6C7B2172-D629-4FC3-63A8-9236C02A41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dirty="0"/>
          </a:p>
        </p:txBody>
      </p:sp>
      <p:sp>
        <p:nvSpPr>
          <p:cNvPr id="18436" name="スライド番号プレースホルダー 3">
            <a:extLst>
              <a:ext uri="{FF2B5EF4-FFF2-40B4-BE49-F238E27FC236}">
                <a16:creationId xmlns:a16="http://schemas.microsoft.com/office/drawing/2014/main" id="{5AD8BECD-ED36-1B0A-8C31-22CBB1AD179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E6A2586F-1D11-4744-A34E-39BED4E52AE9}" type="slidenum">
              <a:rPr lang="ja-JP" altLang="en-US" smtClean="0">
                <a:solidFill>
                  <a:srgbClr val="000000"/>
                </a:solidFill>
                <a:latin typeface="游ゴシック" panose="020B0400000000000000" pitchFamily="50" charset="-128"/>
              </a:rPr>
              <a:pPr/>
              <a:t>10</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406504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3758E-D00D-C928-2C8F-106A52602BCE}"/>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7C9008BD-A07B-F3FE-E807-8087D837433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a:extLst>
              <a:ext uri="{FF2B5EF4-FFF2-40B4-BE49-F238E27FC236}">
                <a16:creationId xmlns:a16="http://schemas.microsoft.com/office/drawing/2014/main" id="{79BCE879-3CA3-E906-38FE-E90DEDFC6019}"/>
              </a:ext>
            </a:extLst>
          </p:cNvPr>
          <p:cNvSpPr>
            <a:spLocks noGrp="1"/>
          </p:cNvSpPr>
          <p:nvPr>
            <p:ph type="body" idx="1"/>
          </p:nvPr>
        </p:nvSpPr>
        <p:spPr/>
        <p:txBody>
          <a:bodyPr/>
          <a:lstStyle/>
          <a:p>
            <a:pPr>
              <a:defRPr/>
            </a:pPr>
            <a:endParaRPr lang="ja-JP" altLang="en-US" sz="1100" dirty="0"/>
          </a:p>
        </p:txBody>
      </p:sp>
      <p:sp>
        <p:nvSpPr>
          <p:cNvPr id="20484" name="スライド番号プレースホルダー 3">
            <a:extLst>
              <a:ext uri="{FF2B5EF4-FFF2-40B4-BE49-F238E27FC236}">
                <a16:creationId xmlns:a16="http://schemas.microsoft.com/office/drawing/2014/main" id="{5E1B4726-27E5-E304-E005-DCFDE5EE157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830" indent="-285704">
              <a:defRPr>
                <a:solidFill>
                  <a:schemeClr val="tx1"/>
                </a:solidFill>
                <a:latin typeface="Calibri" panose="020F0502020204030204" pitchFamily="34" charset="0"/>
              </a:defRPr>
            </a:lvl2pPr>
            <a:lvl3pPr marL="1142816" indent="-228563">
              <a:defRPr>
                <a:solidFill>
                  <a:schemeClr val="tx1"/>
                </a:solidFill>
                <a:latin typeface="Calibri" panose="020F0502020204030204" pitchFamily="34" charset="0"/>
              </a:defRPr>
            </a:lvl3pPr>
            <a:lvl4pPr marL="1599942" indent="-228563">
              <a:defRPr>
                <a:solidFill>
                  <a:schemeClr val="tx1"/>
                </a:solidFill>
                <a:latin typeface="Calibri" panose="020F0502020204030204" pitchFamily="34" charset="0"/>
              </a:defRPr>
            </a:lvl4pPr>
            <a:lvl5pPr marL="2057069" indent="-228563">
              <a:defRPr>
                <a:solidFill>
                  <a:schemeClr val="tx1"/>
                </a:solidFill>
                <a:latin typeface="Calibri" panose="020F0502020204030204" pitchFamily="34" charset="0"/>
              </a:defRPr>
            </a:lvl5pPr>
            <a:lvl6pPr marL="2514194" indent="-228563" defTabSz="457126" eaLnBrk="0" fontAlgn="base" hangingPunct="0">
              <a:spcBef>
                <a:spcPct val="0"/>
              </a:spcBef>
              <a:spcAft>
                <a:spcPct val="0"/>
              </a:spcAft>
              <a:defRPr>
                <a:solidFill>
                  <a:schemeClr val="tx1"/>
                </a:solidFill>
                <a:latin typeface="Calibri" panose="020F0502020204030204" pitchFamily="34" charset="0"/>
              </a:defRPr>
            </a:lvl6pPr>
            <a:lvl7pPr marL="2971321" indent="-228563" defTabSz="457126" eaLnBrk="0" fontAlgn="base" hangingPunct="0">
              <a:spcBef>
                <a:spcPct val="0"/>
              </a:spcBef>
              <a:spcAft>
                <a:spcPct val="0"/>
              </a:spcAft>
              <a:defRPr>
                <a:solidFill>
                  <a:schemeClr val="tx1"/>
                </a:solidFill>
                <a:latin typeface="Calibri" panose="020F0502020204030204" pitchFamily="34" charset="0"/>
              </a:defRPr>
            </a:lvl7pPr>
            <a:lvl8pPr marL="3428447" indent="-228563" defTabSz="457126" eaLnBrk="0" fontAlgn="base" hangingPunct="0">
              <a:spcBef>
                <a:spcPct val="0"/>
              </a:spcBef>
              <a:spcAft>
                <a:spcPct val="0"/>
              </a:spcAft>
              <a:defRPr>
                <a:solidFill>
                  <a:schemeClr val="tx1"/>
                </a:solidFill>
                <a:latin typeface="Calibri" panose="020F0502020204030204" pitchFamily="34" charset="0"/>
              </a:defRPr>
            </a:lvl8pPr>
            <a:lvl9pPr marL="3885574" indent="-228563" defTabSz="457126" eaLnBrk="0" fontAlgn="base" hangingPunct="0">
              <a:spcBef>
                <a:spcPct val="0"/>
              </a:spcBef>
              <a:spcAft>
                <a:spcPct val="0"/>
              </a:spcAft>
              <a:defRPr>
                <a:solidFill>
                  <a:schemeClr val="tx1"/>
                </a:solidFill>
                <a:latin typeface="Calibri" panose="020F0502020204030204" pitchFamily="34" charset="0"/>
              </a:defRPr>
            </a:lvl9pPr>
          </a:lstStyle>
          <a:p>
            <a:fld id="{6C311C98-8776-4814-9D0A-FDF2EF0AF0FD}" type="slidenum">
              <a:rPr lang="ja-JP" altLang="en-US" smtClean="0">
                <a:latin typeface="游ゴシック" panose="020B0400000000000000" pitchFamily="50" charset="-128"/>
              </a:rPr>
              <a:pPr/>
              <a:t>11</a:t>
            </a:fld>
            <a:endParaRPr lang="ja-JP" altLang="en-US">
              <a:latin typeface="游ゴシック" panose="020B0400000000000000" pitchFamily="50" charset="-128"/>
            </a:endParaRPr>
          </a:p>
        </p:txBody>
      </p:sp>
    </p:spTree>
    <p:extLst>
      <p:ext uri="{BB962C8B-B14F-4D97-AF65-F5344CB8AC3E}">
        <p14:creationId xmlns:p14="http://schemas.microsoft.com/office/powerpoint/2010/main" val="1003463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1FB3C-7BF1-125B-934F-5581752C6648}"/>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0A2F2243-8270-1301-B201-14BA70B880B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FFD655AF-0576-5A1B-8024-AB14EB9F52A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latin typeface="游ゴシック Medium" panose="020B0500000000000000" pitchFamily="50" charset="-128"/>
              <a:ea typeface="游ゴシック Medium" panose="020B0500000000000000" pitchFamily="50" charset="-128"/>
            </a:endParaRPr>
          </a:p>
        </p:txBody>
      </p:sp>
      <p:sp>
        <p:nvSpPr>
          <p:cNvPr id="20484" name="スライド番号プレースホルダー 3">
            <a:extLst>
              <a:ext uri="{FF2B5EF4-FFF2-40B4-BE49-F238E27FC236}">
                <a16:creationId xmlns:a16="http://schemas.microsoft.com/office/drawing/2014/main" id="{1ADC4063-69FF-852B-473E-B026ECBD783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12</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97185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B3AAC-1122-79FA-3626-44CF14F9A25D}"/>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30BF9AA0-B690-DEDD-9EA3-2BB4D71A58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B156BB8D-F2FB-A22D-CFDC-28519E7B083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latin typeface="游ゴシック Medium" panose="020B0500000000000000" pitchFamily="50" charset="-128"/>
              <a:ea typeface="游ゴシック Medium" panose="020B0500000000000000" pitchFamily="50" charset="-128"/>
            </a:endParaRPr>
          </a:p>
        </p:txBody>
      </p:sp>
      <p:sp>
        <p:nvSpPr>
          <p:cNvPr id="20484" name="スライド番号プレースホルダー 3">
            <a:extLst>
              <a:ext uri="{FF2B5EF4-FFF2-40B4-BE49-F238E27FC236}">
                <a16:creationId xmlns:a16="http://schemas.microsoft.com/office/drawing/2014/main" id="{72744AC5-B7F7-2574-3A66-AA9BFB97298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13</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4248415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0A059-B061-F32B-AF5C-F2FB5F34D2B9}"/>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3E3EB613-9687-E6E7-A9E5-60C71624B37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A1D1BFA2-3DDF-E02F-8DFA-7C773BAFDA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latin typeface="游ゴシック Medium" panose="020B0500000000000000" pitchFamily="50" charset="-128"/>
              <a:ea typeface="游ゴシック Medium" panose="020B0500000000000000" pitchFamily="50" charset="-128"/>
            </a:endParaRPr>
          </a:p>
        </p:txBody>
      </p:sp>
      <p:sp>
        <p:nvSpPr>
          <p:cNvPr id="20484" name="スライド番号プレースホルダー 3">
            <a:extLst>
              <a:ext uri="{FF2B5EF4-FFF2-40B4-BE49-F238E27FC236}">
                <a16:creationId xmlns:a16="http://schemas.microsoft.com/office/drawing/2014/main" id="{45EDEC25-2F20-3CD4-B7CA-328A20492A3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14</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411535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3BE7D-B2EE-9616-8C48-F807AAF7460C}"/>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5047364B-6750-CFD6-5415-A7CBCC7C76B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B2ED4BA7-8605-F1BB-B899-C7EDA532686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dirty="0"/>
          </a:p>
        </p:txBody>
      </p:sp>
      <p:sp>
        <p:nvSpPr>
          <p:cNvPr id="20484" name="スライド番号プレースホルダー 3">
            <a:extLst>
              <a:ext uri="{FF2B5EF4-FFF2-40B4-BE49-F238E27FC236}">
                <a16:creationId xmlns:a16="http://schemas.microsoft.com/office/drawing/2014/main" id="{F1C5BF17-1692-1653-727B-61E738D2973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15</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995784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36ABC-4862-F3D8-9DAE-F15C40A75094}"/>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826CAF90-E4F8-E55E-5995-B7F392FF6A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E0B0F4D2-879C-3FEB-CFBB-35C7C889474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dirty="0"/>
          </a:p>
        </p:txBody>
      </p:sp>
      <p:sp>
        <p:nvSpPr>
          <p:cNvPr id="20484" name="スライド番号プレースホルダー 3">
            <a:extLst>
              <a:ext uri="{FF2B5EF4-FFF2-40B4-BE49-F238E27FC236}">
                <a16:creationId xmlns:a16="http://schemas.microsoft.com/office/drawing/2014/main" id="{9601ECBD-C1FC-C0F4-9E53-0EE92520A8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16</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385071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B18D3-711E-4092-C46B-FF0575D3905C}"/>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3914D0BB-41BB-65BA-9213-1C9FA44D29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E277F181-48DB-94AC-F71F-D03706FD25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latin typeface="游ゴシック Medium" panose="020B0500000000000000" pitchFamily="50" charset="-128"/>
              <a:ea typeface="游ゴシック Medium" panose="020B0500000000000000" pitchFamily="50" charset="-128"/>
            </a:endParaRPr>
          </a:p>
        </p:txBody>
      </p:sp>
      <p:sp>
        <p:nvSpPr>
          <p:cNvPr id="20484" name="スライド番号プレースホルダー 3">
            <a:extLst>
              <a:ext uri="{FF2B5EF4-FFF2-40B4-BE49-F238E27FC236}">
                <a16:creationId xmlns:a16="http://schemas.microsoft.com/office/drawing/2014/main" id="{A14DC167-69DE-2DF8-B559-984449FF68C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17</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352284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99469-2B54-5CD5-175C-C11D1F9400F3}"/>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12758735-D93F-626B-53AE-645753EB6C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C7C7C97E-E5BD-8DB8-AB85-45D5066FC79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latin typeface="游ゴシック Medium" panose="020B0500000000000000" pitchFamily="50" charset="-128"/>
              <a:ea typeface="游ゴシック Medium" panose="020B0500000000000000" pitchFamily="50" charset="-128"/>
            </a:endParaRPr>
          </a:p>
        </p:txBody>
      </p:sp>
      <p:sp>
        <p:nvSpPr>
          <p:cNvPr id="20484" name="スライド番号プレースホルダー 3">
            <a:extLst>
              <a:ext uri="{FF2B5EF4-FFF2-40B4-BE49-F238E27FC236}">
                <a16:creationId xmlns:a16="http://schemas.microsoft.com/office/drawing/2014/main" id="{6BC57309-26D5-E703-9750-0B88334BA21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18</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911674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ー 1">
            <a:extLst>
              <a:ext uri="{FF2B5EF4-FFF2-40B4-BE49-F238E27FC236}">
                <a16:creationId xmlns:a16="http://schemas.microsoft.com/office/drawing/2014/main" id="{5C907D63-4C88-3CBD-8AE9-E03F1C4F9F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ノート プレースホルダー 2">
            <a:extLst>
              <a:ext uri="{FF2B5EF4-FFF2-40B4-BE49-F238E27FC236}">
                <a16:creationId xmlns:a16="http://schemas.microsoft.com/office/drawing/2014/main" id="{AE8488FF-2585-DF92-8752-7DF7C1D42D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4340" name="スライド番号プレースホルダー 3">
            <a:extLst>
              <a:ext uri="{FF2B5EF4-FFF2-40B4-BE49-F238E27FC236}">
                <a16:creationId xmlns:a16="http://schemas.microsoft.com/office/drawing/2014/main" id="{430C0561-16D1-6DA5-D768-44284F30F9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AC2EFABA-833C-4E6F-B93A-6C2A1F453F20}" type="slidenum">
              <a:rPr lang="ja-JP" altLang="en-US" smtClean="0">
                <a:solidFill>
                  <a:srgbClr val="000000"/>
                </a:solidFill>
                <a:latin typeface="游ゴシック" panose="020B0400000000000000" pitchFamily="50" charset="-128"/>
              </a:rPr>
              <a:pPr/>
              <a:t>1</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F028D-CD30-A946-43C3-607A1AEB8E2F}"/>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31F4890C-2CE7-9A43-E1B8-6A35BCC68E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051CF284-C1DE-025A-EC23-290A909914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latin typeface="游ゴシック Medium" panose="020B0500000000000000" pitchFamily="50" charset="-128"/>
              <a:ea typeface="游ゴシック Medium" panose="020B0500000000000000" pitchFamily="50" charset="-128"/>
            </a:endParaRPr>
          </a:p>
        </p:txBody>
      </p:sp>
      <p:sp>
        <p:nvSpPr>
          <p:cNvPr id="20484" name="スライド番号プレースホルダー 3">
            <a:extLst>
              <a:ext uri="{FF2B5EF4-FFF2-40B4-BE49-F238E27FC236}">
                <a16:creationId xmlns:a16="http://schemas.microsoft.com/office/drawing/2014/main" id="{F278D8A3-3AB7-833E-9F9E-25057CE7F4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19</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960877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F78ED-75E7-50E2-51A9-B06E22008FD1}"/>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F1976646-C5AD-6121-41F1-4348595CAC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658EB388-2D94-8228-ED4D-32BA2C5C6C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latin typeface="游ゴシック Medium" panose="020B0500000000000000" pitchFamily="50" charset="-128"/>
              <a:ea typeface="游ゴシック Medium" panose="020B0500000000000000" pitchFamily="50" charset="-128"/>
            </a:endParaRPr>
          </a:p>
        </p:txBody>
      </p:sp>
      <p:sp>
        <p:nvSpPr>
          <p:cNvPr id="20484" name="スライド番号プレースホルダー 3">
            <a:extLst>
              <a:ext uri="{FF2B5EF4-FFF2-40B4-BE49-F238E27FC236}">
                <a16:creationId xmlns:a16="http://schemas.microsoft.com/office/drawing/2014/main" id="{D6F6410B-50DF-582E-1FF7-94516F5A210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20</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8406587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06063-BCF1-C95A-E6C9-692DF8AE0C86}"/>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AB04F4FD-08CA-B014-0773-31F8D5FBBE6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843C7FF4-EF0E-7929-C6C6-B71E782B28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latin typeface="游ゴシック Medium" panose="020B0500000000000000" pitchFamily="50" charset="-128"/>
              <a:ea typeface="游ゴシック Medium" panose="020B0500000000000000" pitchFamily="50" charset="-128"/>
            </a:endParaRPr>
          </a:p>
        </p:txBody>
      </p:sp>
      <p:sp>
        <p:nvSpPr>
          <p:cNvPr id="20484" name="スライド番号プレースホルダー 3">
            <a:extLst>
              <a:ext uri="{FF2B5EF4-FFF2-40B4-BE49-F238E27FC236}">
                <a16:creationId xmlns:a16="http://schemas.microsoft.com/office/drawing/2014/main" id="{1BBF3486-A85A-56DD-A958-1E6FA6F216C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21</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5334123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00AC6-263F-0FF9-851B-2AEC2A6EA36E}"/>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B3C5EA37-4DF7-561F-37E6-CB99865F006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5133F463-B1D3-9311-0D70-FD2706FE46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latin typeface="游ゴシック Medium" panose="020B0500000000000000" pitchFamily="50" charset="-128"/>
              <a:ea typeface="游ゴシック Medium" panose="020B0500000000000000" pitchFamily="50" charset="-128"/>
            </a:endParaRPr>
          </a:p>
        </p:txBody>
      </p:sp>
      <p:sp>
        <p:nvSpPr>
          <p:cNvPr id="20484" name="スライド番号プレースホルダー 3">
            <a:extLst>
              <a:ext uri="{FF2B5EF4-FFF2-40B4-BE49-F238E27FC236}">
                <a16:creationId xmlns:a16="http://schemas.microsoft.com/office/drawing/2014/main" id="{7186422C-4F21-59DF-EDE8-A10DD3B8F6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22</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5353767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F0C46-BA1B-4D1D-6F7C-0F26DC0B2D21}"/>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FC081485-B7F4-D94D-4B3B-89B43D8A942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765F09FB-2655-A9CD-6DDF-D3A59E6A23E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latin typeface="游ゴシック Medium" panose="020B0500000000000000" pitchFamily="50" charset="-128"/>
              <a:ea typeface="游ゴシック Medium" panose="020B0500000000000000" pitchFamily="50" charset="-128"/>
            </a:endParaRPr>
          </a:p>
        </p:txBody>
      </p:sp>
      <p:sp>
        <p:nvSpPr>
          <p:cNvPr id="20484" name="スライド番号プレースホルダー 3">
            <a:extLst>
              <a:ext uri="{FF2B5EF4-FFF2-40B4-BE49-F238E27FC236}">
                <a16:creationId xmlns:a16="http://schemas.microsoft.com/office/drawing/2014/main" id="{EED3EAC0-2E57-486C-E15F-61CEFF5F254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23</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3364949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60319-A6C8-1B28-91FC-615BCCA026F5}"/>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18D76B12-2C59-6F2F-7236-53B3EC76740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74F9999F-C7C1-C486-451B-58570F0691B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latin typeface="游ゴシック Medium" panose="020B0500000000000000" pitchFamily="50" charset="-128"/>
              <a:ea typeface="游ゴシック Medium" panose="020B0500000000000000" pitchFamily="50" charset="-128"/>
            </a:endParaRPr>
          </a:p>
        </p:txBody>
      </p:sp>
      <p:sp>
        <p:nvSpPr>
          <p:cNvPr id="20484" name="スライド番号プレースホルダー 3">
            <a:extLst>
              <a:ext uri="{FF2B5EF4-FFF2-40B4-BE49-F238E27FC236}">
                <a16:creationId xmlns:a16="http://schemas.microsoft.com/office/drawing/2014/main" id="{8B6D39B4-AB53-91C1-C215-D6E1F5C815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24</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4267663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FC4F7-3870-4E0D-6E1C-C0EC52660850}"/>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394E8262-87C7-939E-FFAC-7D3F354DEF4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1392ED64-CBBB-6F3C-5075-A68707F63B3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latin typeface="游ゴシック Medium" panose="020B0500000000000000" pitchFamily="50" charset="-128"/>
              <a:ea typeface="游ゴシック Medium" panose="020B0500000000000000" pitchFamily="50" charset="-128"/>
            </a:endParaRPr>
          </a:p>
        </p:txBody>
      </p:sp>
      <p:sp>
        <p:nvSpPr>
          <p:cNvPr id="20484" name="スライド番号プレースホルダー 3">
            <a:extLst>
              <a:ext uri="{FF2B5EF4-FFF2-40B4-BE49-F238E27FC236}">
                <a16:creationId xmlns:a16="http://schemas.microsoft.com/office/drawing/2014/main" id="{05DDD467-928C-B569-3BEF-2BD7B3ACF3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25</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7940203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F97CC-100C-861A-5E84-FABFBF95ECD6}"/>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BBD5EDAA-A958-7E41-F2D0-C112380599D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6E77D4CF-9DF4-8945-2337-5932579D6EB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latin typeface="游ゴシック Medium" panose="020B0500000000000000" pitchFamily="50" charset="-128"/>
              <a:ea typeface="游ゴシック Medium" panose="020B0500000000000000" pitchFamily="50" charset="-128"/>
            </a:endParaRPr>
          </a:p>
        </p:txBody>
      </p:sp>
      <p:sp>
        <p:nvSpPr>
          <p:cNvPr id="20484" name="スライド番号プレースホルダー 3">
            <a:extLst>
              <a:ext uri="{FF2B5EF4-FFF2-40B4-BE49-F238E27FC236}">
                <a16:creationId xmlns:a16="http://schemas.microsoft.com/office/drawing/2014/main" id="{E2582F64-146D-FB98-8F23-F8AE3A5220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26</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713713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46BD8-E4B1-A218-BB32-0A5ADC54577C}"/>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EE0D6F7C-9E32-28C8-E77F-332C68D728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0B9A0226-C3A1-0D8F-F18E-CB1D140327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1508" name="スライド番号プレースホルダー 3">
            <a:extLst>
              <a:ext uri="{FF2B5EF4-FFF2-40B4-BE49-F238E27FC236}">
                <a16:creationId xmlns:a16="http://schemas.microsoft.com/office/drawing/2014/main" id="{C9CE4EC8-CD16-56E7-60FF-FBDAE73216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27</a:t>
            </a:fld>
            <a:endParaRPr lang="ja-JP" altLang="en-US">
              <a:solidFill>
                <a:srgbClr val="000000"/>
              </a:solidFill>
            </a:endParaRPr>
          </a:p>
        </p:txBody>
      </p:sp>
    </p:spTree>
    <p:extLst>
      <p:ext uri="{BB962C8B-B14F-4D97-AF65-F5344CB8AC3E}">
        <p14:creationId xmlns:p14="http://schemas.microsoft.com/office/powerpoint/2010/main" val="41751554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8C257-C443-B91A-4D3A-3E9AE5ABEE46}"/>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EC9498C7-7133-BB01-35E9-7449BDAF6A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8E8110D9-FE49-33B0-E49E-7DBD9E5F38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1508" name="スライド番号プレースホルダー 3">
            <a:extLst>
              <a:ext uri="{FF2B5EF4-FFF2-40B4-BE49-F238E27FC236}">
                <a16:creationId xmlns:a16="http://schemas.microsoft.com/office/drawing/2014/main" id="{E398D6D5-181A-172C-D937-B8862362E9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28</a:t>
            </a:fld>
            <a:endParaRPr lang="ja-JP" altLang="en-US">
              <a:solidFill>
                <a:srgbClr val="000000"/>
              </a:solidFill>
            </a:endParaRPr>
          </a:p>
        </p:txBody>
      </p:sp>
    </p:spTree>
    <p:extLst>
      <p:ext uri="{BB962C8B-B14F-4D97-AF65-F5344CB8AC3E}">
        <p14:creationId xmlns:p14="http://schemas.microsoft.com/office/powerpoint/2010/main" val="2124005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ー 1">
            <a:extLst>
              <a:ext uri="{FF2B5EF4-FFF2-40B4-BE49-F238E27FC236}">
                <a16:creationId xmlns:a16="http://schemas.microsoft.com/office/drawing/2014/main" id="{B7E56372-9FB4-3674-5AE8-F7F87647C1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ノート プレースホルダー 2">
            <a:extLst>
              <a:ext uri="{FF2B5EF4-FFF2-40B4-BE49-F238E27FC236}">
                <a16:creationId xmlns:a16="http://schemas.microsoft.com/office/drawing/2014/main" id="{5A4B732E-FB36-8A7A-A1A2-FC8660ED10C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p>
        </p:txBody>
      </p:sp>
      <p:sp>
        <p:nvSpPr>
          <p:cNvPr id="16388" name="スライド番号プレースホルダー 3">
            <a:extLst>
              <a:ext uri="{FF2B5EF4-FFF2-40B4-BE49-F238E27FC236}">
                <a16:creationId xmlns:a16="http://schemas.microsoft.com/office/drawing/2014/main" id="{9F42D5A1-1DB4-7393-B51F-C3A50BE93C1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1BC76A7F-D5E0-497B-8ED6-7EEE1CC9F37F}" type="slidenum">
              <a:rPr lang="ja-JP" altLang="en-US" smtClean="0">
                <a:solidFill>
                  <a:srgbClr val="000000"/>
                </a:solidFill>
                <a:latin typeface="游ゴシック" panose="020B0400000000000000" pitchFamily="50" charset="-128"/>
              </a:rPr>
              <a:pPr/>
              <a:t>2</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714A5-151F-FA05-6049-EF80318539BC}"/>
            </a:ext>
          </a:extLst>
        </p:cNvPr>
        <p:cNvGrpSpPr/>
        <p:nvPr/>
      </p:nvGrpSpPr>
      <p:grpSpPr>
        <a:xfrm>
          <a:off x="0" y="0"/>
          <a:ext cx="0" cy="0"/>
          <a:chOff x="0" y="0"/>
          <a:chExt cx="0" cy="0"/>
        </a:xfrm>
      </p:grpSpPr>
      <p:sp>
        <p:nvSpPr>
          <p:cNvPr id="36866" name="スライド イメージ プレースホルダー 1">
            <a:extLst>
              <a:ext uri="{FF2B5EF4-FFF2-40B4-BE49-F238E27FC236}">
                <a16:creationId xmlns:a16="http://schemas.microsoft.com/office/drawing/2014/main" id="{E713B26B-EED6-1B02-D28C-98EDAF5024F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ー 2">
            <a:extLst>
              <a:ext uri="{FF2B5EF4-FFF2-40B4-BE49-F238E27FC236}">
                <a16:creationId xmlns:a16="http://schemas.microsoft.com/office/drawing/2014/main" id="{DE813DEB-D3A9-CEC8-1576-37638CF3325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a:extLst>
              <a:ext uri="{FF2B5EF4-FFF2-40B4-BE49-F238E27FC236}">
                <a16:creationId xmlns:a16="http://schemas.microsoft.com/office/drawing/2014/main" id="{6FD928EB-EEFB-4D32-F67A-3351D2751901}"/>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972D1077-9945-4B3A-90A9-3AC2A3213139}" type="slidenum">
              <a:rPr lang="ja-JP" altLang="en-US">
                <a:latin typeface="游ゴシック" panose="020B0400000000000000" pitchFamily="50" charset="-128"/>
              </a:rPr>
              <a:pPr/>
              <a:t>29</a:t>
            </a:fld>
            <a:endParaRPr lang="ja-JP" altLang="en-US">
              <a:latin typeface="游ゴシック" panose="020B0400000000000000" pitchFamily="50" charset="-128"/>
            </a:endParaRPr>
          </a:p>
        </p:txBody>
      </p:sp>
    </p:spTree>
    <p:extLst>
      <p:ext uri="{BB962C8B-B14F-4D97-AF65-F5344CB8AC3E}">
        <p14:creationId xmlns:p14="http://schemas.microsoft.com/office/powerpoint/2010/main" val="42272895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F1DC1-1A55-08E4-98AD-EAD36177D0DC}"/>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B038CE2A-2474-4437-3A50-76C81A0E462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6643E5E0-E4DB-21CB-272E-0BABD1EB2D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79"/>
              </a:spcBef>
            </a:pPr>
            <a:endParaRPr lang="en-US" altLang="ja-JP"/>
          </a:p>
        </p:txBody>
      </p:sp>
      <p:sp>
        <p:nvSpPr>
          <p:cNvPr id="38916" name="スライド番号プレースホルダー 3">
            <a:extLst>
              <a:ext uri="{FF2B5EF4-FFF2-40B4-BE49-F238E27FC236}">
                <a16:creationId xmlns:a16="http://schemas.microsoft.com/office/drawing/2014/main" id="{DDDEF673-7A2A-3D82-6799-6718A98901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30</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1776451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FE43F-2A48-243F-A08F-2171FABA4E85}"/>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836289FB-007B-D19B-9D67-86D8D6AB4A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619BF6C5-A980-26AD-A70E-77A45EC751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88"/>
              </a:spcBef>
            </a:pPr>
            <a:endParaRPr lang="en-US" altLang="ja-JP"/>
          </a:p>
        </p:txBody>
      </p:sp>
      <p:sp>
        <p:nvSpPr>
          <p:cNvPr id="38916" name="スライド番号プレースホルダー 3">
            <a:extLst>
              <a:ext uri="{FF2B5EF4-FFF2-40B4-BE49-F238E27FC236}">
                <a16:creationId xmlns:a16="http://schemas.microsoft.com/office/drawing/2014/main" id="{5ABE41CD-2995-4A2C-0202-4E50BDBB51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438">
              <a:defRPr>
                <a:solidFill>
                  <a:schemeClr val="tx1"/>
                </a:solidFill>
                <a:latin typeface="Calibri" panose="020F0502020204030204" pitchFamily="34" charset="0"/>
              </a:defRPr>
            </a:lvl1pPr>
            <a:lvl2pPr marL="742950" indent="-285750" defTabSz="452438">
              <a:defRPr>
                <a:solidFill>
                  <a:schemeClr val="tx1"/>
                </a:solidFill>
                <a:latin typeface="Calibri" panose="020F0502020204030204" pitchFamily="34" charset="0"/>
              </a:defRPr>
            </a:lvl2pPr>
            <a:lvl3pPr marL="1143000" indent="-228600" defTabSz="452438">
              <a:defRPr>
                <a:solidFill>
                  <a:schemeClr val="tx1"/>
                </a:solidFill>
                <a:latin typeface="Calibri" panose="020F0502020204030204" pitchFamily="34" charset="0"/>
              </a:defRPr>
            </a:lvl3pPr>
            <a:lvl4pPr marL="1600200" indent="-228600" defTabSz="452438">
              <a:defRPr>
                <a:solidFill>
                  <a:schemeClr val="tx1"/>
                </a:solidFill>
                <a:latin typeface="Calibri" panose="020F0502020204030204" pitchFamily="34" charset="0"/>
              </a:defRPr>
            </a:lvl4pPr>
            <a:lvl5pPr marL="2057400" indent="-228600" defTabSz="452438">
              <a:defRPr>
                <a:solidFill>
                  <a:schemeClr val="tx1"/>
                </a:solidFill>
                <a:latin typeface="Calibri" panose="020F0502020204030204" pitchFamily="34" charset="0"/>
              </a:defRPr>
            </a:lvl5pPr>
            <a:lvl6pPr marL="2514600" indent="-228600" defTabSz="452438" eaLnBrk="0" fontAlgn="base" hangingPunct="0">
              <a:spcBef>
                <a:spcPct val="0"/>
              </a:spcBef>
              <a:spcAft>
                <a:spcPct val="0"/>
              </a:spcAft>
              <a:defRPr>
                <a:solidFill>
                  <a:schemeClr val="tx1"/>
                </a:solidFill>
                <a:latin typeface="Calibri" panose="020F0502020204030204" pitchFamily="34" charset="0"/>
              </a:defRPr>
            </a:lvl6pPr>
            <a:lvl7pPr marL="2971800" indent="-228600" defTabSz="452438" eaLnBrk="0" fontAlgn="base" hangingPunct="0">
              <a:spcBef>
                <a:spcPct val="0"/>
              </a:spcBef>
              <a:spcAft>
                <a:spcPct val="0"/>
              </a:spcAft>
              <a:defRPr>
                <a:solidFill>
                  <a:schemeClr val="tx1"/>
                </a:solidFill>
                <a:latin typeface="Calibri" panose="020F0502020204030204" pitchFamily="34" charset="0"/>
              </a:defRPr>
            </a:lvl7pPr>
            <a:lvl8pPr marL="3429000" indent="-228600" defTabSz="452438" eaLnBrk="0" fontAlgn="base" hangingPunct="0">
              <a:spcBef>
                <a:spcPct val="0"/>
              </a:spcBef>
              <a:spcAft>
                <a:spcPct val="0"/>
              </a:spcAft>
              <a:defRPr>
                <a:solidFill>
                  <a:schemeClr val="tx1"/>
                </a:solidFill>
                <a:latin typeface="Calibri" panose="020F0502020204030204" pitchFamily="34" charset="0"/>
              </a:defRPr>
            </a:lvl8pPr>
            <a:lvl9pPr marL="3886200" indent="-228600" defTabSz="452438"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31</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9572280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D3B6A24F-AEF1-B082-6F35-92CFC8E7FB2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D8E3914F-DCC3-3431-208A-B5151448604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676D7288-36C5-43B3-82FC-2088149565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32</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60649-C339-417E-CE31-75A8B1FF2306}"/>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C3414B0B-EB38-C849-A20F-B277386F5B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AE5494AA-8E24-2320-3B48-2F9B82723E4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79"/>
              </a:spcBef>
            </a:pPr>
            <a:endParaRPr lang="en-US" altLang="ja-JP"/>
          </a:p>
        </p:txBody>
      </p:sp>
      <p:sp>
        <p:nvSpPr>
          <p:cNvPr id="38916" name="スライド番号プレースホルダー 3">
            <a:extLst>
              <a:ext uri="{FF2B5EF4-FFF2-40B4-BE49-F238E27FC236}">
                <a16:creationId xmlns:a16="http://schemas.microsoft.com/office/drawing/2014/main" id="{E405135E-9F75-53D2-46DC-775D7EF91E4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33</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7914281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B0F89-2CFB-484F-80AE-036E1C0E06BE}"/>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E9793A44-57A0-B903-8DFC-29D7EFBA72A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67E2CC37-02E8-00D6-9A26-4EADD4B676D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88"/>
              </a:spcBef>
            </a:pPr>
            <a:endParaRPr lang="en-US" altLang="ja-JP"/>
          </a:p>
        </p:txBody>
      </p:sp>
      <p:sp>
        <p:nvSpPr>
          <p:cNvPr id="38916" name="スライド番号プレースホルダー 3">
            <a:extLst>
              <a:ext uri="{FF2B5EF4-FFF2-40B4-BE49-F238E27FC236}">
                <a16:creationId xmlns:a16="http://schemas.microsoft.com/office/drawing/2014/main" id="{60308AD6-893E-8C4E-66AC-30DEBAAFB9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438">
              <a:defRPr>
                <a:solidFill>
                  <a:schemeClr val="tx1"/>
                </a:solidFill>
                <a:latin typeface="Calibri" panose="020F0502020204030204" pitchFamily="34" charset="0"/>
              </a:defRPr>
            </a:lvl1pPr>
            <a:lvl2pPr marL="742950" indent="-285750" defTabSz="452438">
              <a:defRPr>
                <a:solidFill>
                  <a:schemeClr val="tx1"/>
                </a:solidFill>
                <a:latin typeface="Calibri" panose="020F0502020204030204" pitchFamily="34" charset="0"/>
              </a:defRPr>
            </a:lvl2pPr>
            <a:lvl3pPr marL="1143000" indent="-228600" defTabSz="452438">
              <a:defRPr>
                <a:solidFill>
                  <a:schemeClr val="tx1"/>
                </a:solidFill>
                <a:latin typeface="Calibri" panose="020F0502020204030204" pitchFamily="34" charset="0"/>
              </a:defRPr>
            </a:lvl3pPr>
            <a:lvl4pPr marL="1600200" indent="-228600" defTabSz="452438">
              <a:defRPr>
                <a:solidFill>
                  <a:schemeClr val="tx1"/>
                </a:solidFill>
                <a:latin typeface="Calibri" panose="020F0502020204030204" pitchFamily="34" charset="0"/>
              </a:defRPr>
            </a:lvl4pPr>
            <a:lvl5pPr marL="2057400" indent="-228600" defTabSz="452438">
              <a:defRPr>
                <a:solidFill>
                  <a:schemeClr val="tx1"/>
                </a:solidFill>
                <a:latin typeface="Calibri" panose="020F0502020204030204" pitchFamily="34" charset="0"/>
              </a:defRPr>
            </a:lvl5pPr>
            <a:lvl6pPr marL="2514600" indent="-228600" defTabSz="452438" eaLnBrk="0" fontAlgn="base" hangingPunct="0">
              <a:spcBef>
                <a:spcPct val="0"/>
              </a:spcBef>
              <a:spcAft>
                <a:spcPct val="0"/>
              </a:spcAft>
              <a:defRPr>
                <a:solidFill>
                  <a:schemeClr val="tx1"/>
                </a:solidFill>
                <a:latin typeface="Calibri" panose="020F0502020204030204" pitchFamily="34" charset="0"/>
              </a:defRPr>
            </a:lvl6pPr>
            <a:lvl7pPr marL="2971800" indent="-228600" defTabSz="452438" eaLnBrk="0" fontAlgn="base" hangingPunct="0">
              <a:spcBef>
                <a:spcPct val="0"/>
              </a:spcBef>
              <a:spcAft>
                <a:spcPct val="0"/>
              </a:spcAft>
              <a:defRPr>
                <a:solidFill>
                  <a:schemeClr val="tx1"/>
                </a:solidFill>
                <a:latin typeface="Calibri" panose="020F0502020204030204" pitchFamily="34" charset="0"/>
              </a:defRPr>
            </a:lvl7pPr>
            <a:lvl8pPr marL="3429000" indent="-228600" defTabSz="452438" eaLnBrk="0" fontAlgn="base" hangingPunct="0">
              <a:spcBef>
                <a:spcPct val="0"/>
              </a:spcBef>
              <a:spcAft>
                <a:spcPct val="0"/>
              </a:spcAft>
              <a:defRPr>
                <a:solidFill>
                  <a:schemeClr val="tx1"/>
                </a:solidFill>
                <a:latin typeface="Calibri" panose="020F0502020204030204" pitchFamily="34" charset="0"/>
              </a:defRPr>
            </a:lvl8pPr>
            <a:lvl9pPr marL="3886200" indent="-228600" defTabSz="452438"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34</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0620430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A5F57-A856-A2B1-61DD-611D4BF12C54}"/>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5BD84D8F-1469-964C-DB7C-C0F88F755F9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F473F24C-39DB-1F85-9CE1-19DAC39F2C2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77745873-4B10-9A92-3FE7-4232AA05024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35</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0000282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2E3C6-B3FA-9AE6-662A-165BD9257087}"/>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F71EF0C1-810C-85C7-37F4-1B98EB492B6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E5C87871-8C24-16DC-9C7A-440DCA82A27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3BD036F1-F448-5DF8-F95C-292AFC2EC6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36</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9210915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E7117-D9BB-AC90-8139-2A513C3FCC8A}"/>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8D1E8647-816A-72C6-0843-33EBC4A418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51FA2603-0F16-8824-1A20-D777B226C0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BFB3E7C4-3AA3-0697-76C5-CF79B1FE6B2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37</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1575867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F1FD4-6CDC-4F39-5338-28E45DC609DC}"/>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45FE7A26-B328-517C-F872-BA559D2C34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461D2329-6086-B6C2-2B16-6D25AFA2654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79"/>
              </a:spcBef>
            </a:pPr>
            <a:endParaRPr lang="en-US" altLang="ja-JP"/>
          </a:p>
        </p:txBody>
      </p:sp>
      <p:sp>
        <p:nvSpPr>
          <p:cNvPr id="38916" name="スライド番号プレースホルダー 3">
            <a:extLst>
              <a:ext uri="{FF2B5EF4-FFF2-40B4-BE49-F238E27FC236}">
                <a16:creationId xmlns:a16="http://schemas.microsoft.com/office/drawing/2014/main" id="{C7381734-FFBE-DCCA-1803-4B2548F5FC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38</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349987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a:extLst>
              <a:ext uri="{FF2B5EF4-FFF2-40B4-BE49-F238E27FC236}">
                <a16:creationId xmlns:a16="http://schemas.microsoft.com/office/drawing/2014/main" id="{C87FC197-66F3-DB47-1081-38BDCCD53B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ノート プレースホルダー 2">
            <a:extLst>
              <a:ext uri="{FF2B5EF4-FFF2-40B4-BE49-F238E27FC236}">
                <a16:creationId xmlns:a16="http://schemas.microsoft.com/office/drawing/2014/main" id="{A9799D27-DB06-C81E-A6A8-4689EBED4B6A}"/>
              </a:ext>
            </a:extLst>
          </p:cNvPr>
          <p:cNvSpPr>
            <a:spLocks noGrp="1" noChangeArrowheads="1"/>
          </p:cNvSpPr>
          <p:nvPr>
            <p:ph type="body" idx="1"/>
          </p:nvPr>
        </p:nvSpPr>
        <p:spPr bwMode="auto"/>
        <p:txBody>
          <a:bodyPr wrap="square" numCol="1" anchor="t" anchorCtr="0" compatLnSpc="1">
            <a:prstTxWarp prst="textNoShape">
              <a:avLst/>
            </a:prstTxWarp>
          </a:bodyPr>
          <a:lstStyle/>
          <a:p>
            <a:pPr eaLnBrk="1" hangingPunct="1">
              <a:spcBef>
                <a:spcPct val="0"/>
              </a:spcBef>
              <a:defRPr/>
            </a:pPr>
            <a:endParaRPr lang="en-US" altLang="ja-JP" dirty="0"/>
          </a:p>
        </p:txBody>
      </p:sp>
      <p:sp>
        <p:nvSpPr>
          <p:cNvPr id="18436" name="スライド番号プレースホルダー 3">
            <a:extLst>
              <a:ext uri="{FF2B5EF4-FFF2-40B4-BE49-F238E27FC236}">
                <a16:creationId xmlns:a16="http://schemas.microsoft.com/office/drawing/2014/main" id="{39122E1B-0463-CC5B-AAC7-4FD3A685B20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830" indent="-285704">
              <a:defRPr>
                <a:solidFill>
                  <a:schemeClr val="tx1"/>
                </a:solidFill>
                <a:latin typeface="Calibri" panose="020F0502020204030204" pitchFamily="34" charset="0"/>
              </a:defRPr>
            </a:lvl2pPr>
            <a:lvl3pPr marL="1142816" indent="-228563">
              <a:defRPr>
                <a:solidFill>
                  <a:schemeClr val="tx1"/>
                </a:solidFill>
                <a:latin typeface="Calibri" panose="020F0502020204030204" pitchFamily="34" charset="0"/>
              </a:defRPr>
            </a:lvl3pPr>
            <a:lvl4pPr marL="1599942" indent="-228563">
              <a:defRPr>
                <a:solidFill>
                  <a:schemeClr val="tx1"/>
                </a:solidFill>
                <a:latin typeface="Calibri" panose="020F0502020204030204" pitchFamily="34" charset="0"/>
              </a:defRPr>
            </a:lvl4pPr>
            <a:lvl5pPr marL="2057069" indent="-228563">
              <a:defRPr>
                <a:solidFill>
                  <a:schemeClr val="tx1"/>
                </a:solidFill>
                <a:latin typeface="Calibri" panose="020F0502020204030204" pitchFamily="34" charset="0"/>
              </a:defRPr>
            </a:lvl5pPr>
            <a:lvl6pPr marL="2514194" indent="-228563" defTabSz="457126" eaLnBrk="0" fontAlgn="base" hangingPunct="0">
              <a:spcBef>
                <a:spcPct val="0"/>
              </a:spcBef>
              <a:spcAft>
                <a:spcPct val="0"/>
              </a:spcAft>
              <a:defRPr>
                <a:solidFill>
                  <a:schemeClr val="tx1"/>
                </a:solidFill>
                <a:latin typeface="Calibri" panose="020F0502020204030204" pitchFamily="34" charset="0"/>
              </a:defRPr>
            </a:lvl6pPr>
            <a:lvl7pPr marL="2971321" indent="-228563" defTabSz="457126" eaLnBrk="0" fontAlgn="base" hangingPunct="0">
              <a:spcBef>
                <a:spcPct val="0"/>
              </a:spcBef>
              <a:spcAft>
                <a:spcPct val="0"/>
              </a:spcAft>
              <a:defRPr>
                <a:solidFill>
                  <a:schemeClr val="tx1"/>
                </a:solidFill>
                <a:latin typeface="Calibri" panose="020F0502020204030204" pitchFamily="34" charset="0"/>
              </a:defRPr>
            </a:lvl7pPr>
            <a:lvl8pPr marL="3428447" indent="-228563" defTabSz="457126" eaLnBrk="0" fontAlgn="base" hangingPunct="0">
              <a:spcBef>
                <a:spcPct val="0"/>
              </a:spcBef>
              <a:spcAft>
                <a:spcPct val="0"/>
              </a:spcAft>
              <a:defRPr>
                <a:solidFill>
                  <a:schemeClr val="tx1"/>
                </a:solidFill>
                <a:latin typeface="Calibri" panose="020F0502020204030204" pitchFamily="34" charset="0"/>
              </a:defRPr>
            </a:lvl8pPr>
            <a:lvl9pPr marL="3885574" indent="-228563" defTabSz="457126" eaLnBrk="0" fontAlgn="base" hangingPunct="0">
              <a:spcBef>
                <a:spcPct val="0"/>
              </a:spcBef>
              <a:spcAft>
                <a:spcPct val="0"/>
              </a:spcAft>
              <a:defRPr>
                <a:solidFill>
                  <a:schemeClr val="tx1"/>
                </a:solidFill>
                <a:latin typeface="Calibri" panose="020F0502020204030204" pitchFamily="34" charset="0"/>
              </a:defRPr>
            </a:lvl9pPr>
          </a:lstStyle>
          <a:p>
            <a:fld id="{C11C35FA-2D4C-445E-B849-11893BF60F55}" type="slidenum">
              <a:rPr lang="ja-JP" altLang="en-US" smtClean="0">
                <a:solidFill>
                  <a:srgbClr val="000000"/>
                </a:solidFill>
                <a:latin typeface="游ゴシック" panose="020B0400000000000000" pitchFamily="50" charset="-128"/>
              </a:rPr>
              <a:pPr/>
              <a:t>3</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96F5A-19C6-C84C-BDD9-3A04AEBE2D50}"/>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52A3AEDF-B36D-5D05-2688-A9BA320EC2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5B580B22-74D7-F0CC-EEAA-ACD90B9A8E1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88"/>
              </a:spcBef>
            </a:pPr>
            <a:endParaRPr lang="en-US" altLang="ja-JP"/>
          </a:p>
        </p:txBody>
      </p:sp>
      <p:sp>
        <p:nvSpPr>
          <p:cNvPr id="38916" name="スライド番号プレースホルダー 3">
            <a:extLst>
              <a:ext uri="{FF2B5EF4-FFF2-40B4-BE49-F238E27FC236}">
                <a16:creationId xmlns:a16="http://schemas.microsoft.com/office/drawing/2014/main" id="{36812E1C-E318-0271-F4CD-72E0BCC19B5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438">
              <a:defRPr>
                <a:solidFill>
                  <a:schemeClr val="tx1"/>
                </a:solidFill>
                <a:latin typeface="Calibri" panose="020F0502020204030204" pitchFamily="34" charset="0"/>
              </a:defRPr>
            </a:lvl1pPr>
            <a:lvl2pPr marL="742950" indent="-285750" defTabSz="452438">
              <a:defRPr>
                <a:solidFill>
                  <a:schemeClr val="tx1"/>
                </a:solidFill>
                <a:latin typeface="Calibri" panose="020F0502020204030204" pitchFamily="34" charset="0"/>
              </a:defRPr>
            </a:lvl2pPr>
            <a:lvl3pPr marL="1143000" indent="-228600" defTabSz="452438">
              <a:defRPr>
                <a:solidFill>
                  <a:schemeClr val="tx1"/>
                </a:solidFill>
                <a:latin typeface="Calibri" panose="020F0502020204030204" pitchFamily="34" charset="0"/>
              </a:defRPr>
            </a:lvl3pPr>
            <a:lvl4pPr marL="1600200" indent="-228600" defTabSz="452438">
              <a:defRPr>
                <a:solidFill>
                  <a:schemeClr val="tx1"/>
                </a:solidFill>
                <a:latin typeface="Calibri" panose="020F0502020204030204" pitchFamily="34" charset="0"/>
              </a:defRPr>
            </a:lvl4pPr>
            <a:lvl5pPr marL="2057400" indent="-228600" defTabSz="452438">
              <a:defRPr>
                <a:solidFill>
                  <a:schemeClr val="tx1"/>
                </a:solidFill>
                <a:latin typeface="Calibri" panose="020F0502020204030204" pitchFamily="34" charset="0"/>
              </a:defRPr>
            </a:lvl5pPr>
            <a:lvl6pPr marL="2514600" indent="-228600" defTabSz="452438" eaLnBrk="0" fontAlgn="base" hangingPunct="0">
              <a:spcBef>
                <a:spcPct val="0"/>
              </a:spcBef>
              <a:spcAft>
                <a:spcPct val="0"/>
              </a:spcAft>
              <a:defRPr>
                <a:solidFill>
                  <a:schemeClr val="tx1"/>
                </a:solidFill>
                <a:latin typeface="Calibri" panose="020F0502020204030204" pitchFamily="34" charset="0"/>
              </a:defRPr>
            </a:lvl6pPr>
            <a:lvl7pPr marL="2971800" indent="-228600" defTabSz="452438" eaLnBrk="0" fontAlgn="base" hangingPunct="0">
              <a:spcBef>
                <a:spcPct val="0"/>
              </a:spcBef>
              <a:spcAft>
                <a:spcPct val="0"/>
              </a:spcAft>
              <a:defRPr>
                <a:solidFill>
                  <a:schemeClr val="tx1"/>
                </a:solidFill>
                <a:latin typeface="Calibri" panose="020F0502020204030204" pitchFamily="34" charset="0"/>
              </a:defRPr>
            </a:lvl7pPr>
            <a:lvl8pPr marL="3429000" indent="-228600" defTabSz="452438" eaLnBrk="0" fontAlgn="base" hangingPunct="0">
              <a:spcBef>
                <a:spcPct val="0"/>
              </a:spcBef>
              <a:spcAft>
                <a:spcPct val="0"/>
              </a:spcAft>
              <a:defRPr>
                <a:solidFill>
                  <a:schemeClr val="tx1"/>
                </a:solidFill>
                <a:latin typeface="Calibri" panose="020F0502020204030204" pitchFamily="34" charset="0"/>
              </a:defRPr>
            </a:lvl8pPr>
            <a:lvl9pPr marL="3886200" indent="-228600" defTabSz="452438"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39</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2669770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197E1-F339-E03E-08F7-FDC9F1D036DC}"/>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579904D5-0855-2046-DC28-EB5B913A78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D374B7CC-64F4-E2E8-024C-F518B0EAEDD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DD13DE2A-6EA4-72FF-BC0C-EE33AA9C292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40</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8523403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F0FFF-6D1A-CAEC-610D-7BA90F3E1B3B}"/>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946F4E6E-F565-7B1D-3358-0C04C7AB48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8A8D4322-8214-1854-950E-25AEB046445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0636B1D0-8AA2-0BEA-1676-925511DF0C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438">
              <a:defRPr>
                <a:solidFill>
                  <a:schemeClr val="tx1"/>
                </a:solidFill>
                <a:latin typeface="Calibri" panose="020F0502020204030204" pitchFamily="34" charset="0"/>
              </a:defRPr>
            </a:lvl1pPr>
            <a:lvl2pPr marL="742950" indent="-285750" defTabSz="452438">
              <a:defRPr>
                <a:solidFill>
                  <a:schemeClr val="tx1"/>
                </a:solidFill>
                <a:latin typeface="Calibri" panose="020F0502020204030204" pitchFamily="34" charset="0"/>
              </a:defRPr>
            </a:lvl2pPr>
            <a:lvl3pPr marL="1143000" indent="-228600" defTabSz="452438">
              <a:defRPr>
                <a:solidFill>
                  <a:schemeClr val="tx1"/>
                </a:solidFill>
                <a:latin typeface="Calibri" panose="020F0502020204030204" pitchFamily="34" charset="0"/>
              </a:defRPr>
            </a:lvl3pPr>
            <a:lvl4pPr marL="1600200" indent="-228600" defTabSz="452438">
              <a:defRPr>
                <a:solidFill>
                  <a:schemeClr val="tx1"/>
                </a:solidFill>
                <a:latin typeface="Calibri" panose="020F0502020204030204" pitchFamily="34" charset="0"/>
              </a:defRPr>
            </a:lvl4pPr>
            <a:lvl5pPr marL="2057400" indent="-228600" defTabSz="452438">
              <a:defRPr>
                <a:solidFill>
                  <a:schemeClr val="tx1"/>
                </a:solidFill>
                <a:latin typeface="Calibri" panose="020F0502020204030204" pitchFamily="34" charset="0"/>
              </a:defRPr>
            </a:lvl5pPr>
            <a:lvl6pPr marL="2514600" indent="-228600" defTabSz="452438" eaLnBrk="0" fontAlgn="base" hangingPunct="0">
              <a:spcBef>
                <a:spcPct val="0"/>
              </a:spcBef>
              <a:spcAft>
                <a:spcPct val="0"/>
              </a:spcAft>
              <a:defRPr>
                <a:solidFill>
                  <a:schemeClr val="tx1"/>
                </a:solidFill>
                <a:latin typeface="Calibri" panose="020F0502020204030204" pitchFamily="34" charset="0"/>
              </a:defRPr>
            </a:lvl6pPr>
            <a:lvl7pPr marL="2971800" indent="-228600" defTabSz="452438" eaLnBrk="0" fontAlgn="base" hangingPunct="0">
              <a:spcBef>
                <a:spcPct val="0"/>
              </a:spcBef>
              <a:spcAft>
                <a:spcPct val="0"/>
              </a:spcAft>
              <a:defRPr>
                <a:solidFill>
                  <a:schemeClr val="tx1"/>
                </a:solidFill>
                <a:latin typeface="Calibri" panose="020F0502020204030204" pitchFamily="34" charset="0"/>
              </a:defRPr>
            </a:lvl7pPr>
            <a:lvl8pPr marL="3429000" indent="-228600" defTabSz="452438" eaLnBrk="0" fontAlgn="base" hangingPunct="0">
              <a:spcBef>
                <a:spcPct val="0"/>
              </a:spcBef>
              <a:spcAft>
                <a:spcPct val="0"/>
              </a:spcAft>
              <a:defRPr>
                <a:solidFill>
                  <a:schemeClr val="tx1"/>
                </a:solidFill>
                <a:latin typeface="Calibri" panose="020F0502020204030204" pitchFamily="34" charset="0"/>
              </a:defRPr>
            </a:lvl8pPr>
            <a:lvl9pPr marL="3886200" indent="-228600" defTabSz="452438"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41</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3880449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a:extLst>
              <a:ext uri="{FF2B5EF4-FFF2-40B4-BE49-F238E27FC236}">
                <a16:creationId xmlns:a16="http://schemas.microsoft.com/office/drawing/2014/main" id="{4B97DF2B-E79E-70A0-4E24-1B9F956246B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ー 2">
            <a:extLst>
              <a:ext uri="{FF2B5EF4-FFF2-40B4-BE49-F238E27FC236}">
                <a16:creationId xmlns:a16="http://schemas.microsoft.com/office/drawing/2014/main" id="{35D7F231-1811-55DC-97A1-9C8C027783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4" name="スライド番号プレースホルダー 3">
            <a:extLst>
              <a:ext uri="{FF2B5EF4-FFF2-40B4-BE49-F238E27FC236}">
                <a16:creationId xmlns:a16="http://schemas.microsoft.com/office/drawing/2014/main" id="{C020D534-1BB5-44BF-86F8-1A1EE8739274}"/>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37452" indent="-283635">
              <a:defRPr>
                <a:solidFill>
                  <a:schemeClr val="tx1"/>
                </a:solidFill>
                <a:latin typeface="Calibri" panose="020F0502020204030204" pitchFamily="34" charset="0"/>
              </a:defRPr>
            </a:lvl2pPr>
            <a:lvl3pPr marL="1134542" indent="-226908">
              <a:defRPr>
                <a:solidFill>
                  <a:schemeClr val="tx1"/>
                </a:solidFill>
                <a:latin typeface="Calibri" panose="020F0502020204030204" pitchFamily="34" charset="0"/>
              </a:defRPr>
            </a:lvl3pPr>
            <a:lvl4pPr marL="1588359" indent="-226908">
              <a:defRPr>
                <a:solidFill>
                  <a:schemeClr val="tx1"/>
                </a:solidFill>
                <a:latin typeface="Calibri" panose="020F0502020204030204" pitchFamily="34" charset="0"/>
              </a:defRPr>
            </a:lvl4pPr>
            <a:lvl5pPr marL="2042175" indent="-226908">
              <a:defRPr>
                <a:solidFill>
                  <a:schemeClr val="tx1"/>
                </a:solidFill>
                <a:latin typeface="Calibri" panose="020F0502020204030204" pitchFamily="34" charset="0"/>
              </a:defRPr>
            </a:lvl5pPr>
            <a:lvl6pPr marL="2495992" indent="-226908" defTabSz="453817" eaLnBrk="0" fontAlgn="base" hangingPunct="0">
              <a:spcBef>
                <a:spcPct val="0"/>
              </a:spcBef>
              <a:spcAft>
                <a:spcPct val="0"/>
              </a:spcAft>
              <a:defRPr>
                <a:solidFill>
                  <a:schemeClr val="tx1"/>
                </a:solidFill>
                <a:latin typeface="Calibri" panose="020F0502020204030204" pitchFamily="34" charset="0"/>
              </a:defRPr>
            </a:lvl6pPr>
            <a:lvl7pPr marL="2949809" indent="-226908" defTabSz="453817" eaLnBrk="0" fontAlgn="base" hangingPunct="0">
              <a:spcBef>
                <a:spcPct val="0"/>
              </a:spcBef>
              <a:spcAft>
                <a:spcPct val="0"/>
              </a:spcAft>
              <a:defRPr>
                <a:solidFill>
                  <a:schemeClr val="tx1"/>
                </a:solidFill>
                <a:latin typeface="Calibri" panose="020F0502020204030204" pitchFamily="34" charset="0"/>
              </a:defRPr>
            </a:lvl7pPr>
            <a:lvl8pPr marL="3403625" indent="-226908" defTabSz="453817" eaLnBrk="0" fontAlgn="base" hangingPunct="0">
              <a:spcBef>
                <a:spcPct val="0"/>
              </a:spcBef>
              <a:spcAft>
                <a:spcPct val="0"/>
              </a:spcAft>
              <a:defRPr>
                <a:solidFill>
                  <a:schemeClr val="tx1"/>
                </a:solidFill>
                <a:latin typeface="Calibri" panose="020F0502020204030204" pitchFamily="34" charset="0"/>
              </a:defRPr>
            </a:lvl8pPr>
            <a:lvl9pPr marL="3857442" indent="-226908" defTabSz="453817" eaLnBrk="0" fontAlgn="base" hangingPunct="0">
              <a:spcBef>
                <a:spcPct val="0"/>
              </a:spcBef>
              <a:spcAft>
                <a:spcPct val="0"/>
              </a:spcAft>
              <a:defRPr>
                <a:solidFill>
                  <a:schemeClr val="tx1"/>
                </a:solidFill>
                <a:latin typeface="Calibri" panose="020F0502020204030204" pitchFamily="34" charset="0"/>
              </a:defRPr>
            </a:lvl9pPr>
          </a:lstStyle>
          <a:p>
            <a:fld id="{972D1077-9945-4B3A-90A9-3AC2A3213139}" type="slidenum">
              <a:rPr lang="ja-JP" altLang="en-US">
                <a:latin typeface="游ゴシック" panose="020B0400000000000000" pitchFamily="50" charset="-128"/>
              </a:rPr>
              <a:pPr/>
              <a:t>43</a:t>
            </a:fld>
            <a:endParaRPr lang="ja-JP" altLang="en-US">
              <a:latin typeface="游ゴシック" panose="020B0400000000000000" pitchFamily="50"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3C8AADF7-3046-E983-3861-77AC9AD05E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1E937620-EFAB-5EC3-4DE3-57BF8EC2568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79"/>
              </a:spcBef>
            </a:pPr>
            <a:endParaRPr lang="en-US" altLang="ja-JP"/>
          </a:p>
        </p:txBody>
      </p:sp>
      <p:sp>
        <p:nvSpPr>
          <p:cNvPr id="38916" name="スライド番号プレースホルダー 3">
            <a:extLst>
              <a:ext uri="{FF2B5EF4-FFF2-40B4-BE49-F238E27FC236}">
                <a16:creationId xmlns:a16="http://schemas.microsoft.com/office/drawing/2014/main" id="{4B66F9DE-3200-A3E1-6822-AB1BFF8EB25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44</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516A9-D4B0-DB55-072F-F91A6A56E40F}"/>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B90A15D6-C59E-A7CF-D166-C7F0A3DD07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413BE475-61EC-3CEC-720E-41C92C9B87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79"/>
              </a:spcBef>
            </a:pPr>
            <a:endParaRPr lang="en-US" altLang="ja-JP"/>
          </a:p>
        </p:txBody>
      </p:sp>
      <p:sp>
        <p:nvSpPr>
          <p:cNvPr id="38916" name="スライド番号プレースホルダー 3">
            <a:extLst>
              <a:ext uri="{FF2B5EF4-FFF2-40B4-BE49-F238E27FC236}">
                <a16:creationId xmlns:a16="http://schemas.microsoft.com/office/drawing/2014/main" id="{F3F3ECD9-CAC2-55ED-D18C-91721B80CDF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45</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1981311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9E85E-3A62-7406-A63A-A73CBFF88EFF}"/>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88697743-CD97-FA7B-8EBC-240FA044C6B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A67F8AA5-93DE-5D43-90CF-34B1EE2B6A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B4826445-B20D-CEEB-DE56-6585B0D554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46</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8006778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18C63-3FAC-480A-F72F-D7E87F776C83}"/>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94021DC9-01D6-6F3E-3318-03EA3C1EB5F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57F0E9AB-F454-6439-1E78-8DDA1975E0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79"/>
              </a:spcBef>
            </a:pPr>
            <a:endParaRPr lang="en-US" altLang="ja-JP"/>
          </a:p>
        </p:txBody>
      </p:sp>
      <p:sp>
        <p:nvSpPr>
          <p:cNvPr id="38916" name="スライド番号プレースホルダー 3">
            <a:extLst>
              <a:ext uri="{FF2B5EF4-FFF2-40B4-BE49-F238E27FC236}">
                <a16:creationId xmlns:a16="http://schemas.microsoft.com/office/drawing/2014/main" id="{34A33723-6BBE-C856-277F-428FBB9DAAE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47</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0414532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1B4DE-8D29-B701-4787-E7EA60D34B55}"/>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FAD7792D-DB19-44C9-D1F0-0C20F11DD1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0E171013-14B8-4FAC-DA98-6BAFC0C0AF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82FD72D5-40F5-3344-E0F9-76940E36C0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48</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42601187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88963" y="669925"/>
            <a:ext cx="5921375" cy="4098925"/>
          </a:xfrm>
        </p:spPr>
      </p:sp>
      <p:sp>
        <p:nvSpPr>
          <p:cNvPr id="3" name="ノート プレースホルダー 2"/>
          <p:cNvSpPr>
            <a:spLocks noGrp="1"/>
          </p:cNvSpPr>
          <p:nvPr>
            <p:ph type="body" idx="1"/>
          </p:nvPr>
        </p:nvSpPr>
        <p:spPr/>
        <p:txBody>
          <a:bodyPr/>
          <a:lstStyle/>
          <a:p>
            <a:pPr>
              <a:spcBef>
                <a:spcPts val="0"/>
              </a:spcBef>
              <a:defRPr/>
            </a:pPr>
            <a:endParaRPr lang="ja-JP" altLang="en-US" dirty="0"/>
          </a:p>
        </p:txBody>
      </p:sp>
      <p:sp>
        <p:nvSpPr>
          <p:cNvPr id="4" name="スライド番号プレースホルダー 3"/>
          <p:cNvSpPr>
            <a:spLocks noGrp="1"/>
          </p:cNvSpPr>
          <p:nvPr>
            <p:ph type="sldNum" sz="quarter" idx="5"/>
          </p:nvPr>
        </p:nvSpPr>
        <p:spPr/>
        <p:txBody>
          <a:bodyPr/>
          <a:lstStyle/>
          <a:p>
            <a:pPr>
              <a:defRPr/>
            </a:pPr>
            <a:fld id="{849A430D-76B4-49F5-A194-394D849F9493}" type="slidenum">
              <a:rPr lang="ja-JP" altLang="en-US" smtClean="0"/>
              <a:pPr>
                <a:defRPr/>
              </a:pPr>
              <a:t>49</a:t>
            </a:fld>
            <a:endParaRPr lang="ja-JP" altLang="en-US"/>
          </a:p>
        </p:txBody>
      </p:sp>
    </p:spTree>
    <p:extLst>
      <p:ext uri="{BB962C8B-B14F-4D97-AF65-F5344CB8AC3E}">
        <p14:creationId xmlns:p14="http://schemas.microsoft.com/office/powerpoint/2010/main" val="1441362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D79AF315-C07D-EB4F-5BB2-76FC1C6FCF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a:extLst>
              <a:ext uri="{FF2B5EF4-FFF2-40B4-BE49-F238E27FC236}">
                <a16:creationId xmlns:a16="http://schemas.microsoft.com/office/drawing/2014/main" id="{4E76871B-F5F9-D409-B95D-DF332BFDDFD8}"/>
              </a:ext>
            </a:extLst>
          </p:cNvPr>
          <p:cNvSpPr>
            <a:spLocks noGrp="1"/>
          </p:cNvSpPr>
          <p:nvPr>
            <p:ph type="body" idx="1"/>
          </p:nvPr>
        </p:nvSpPr>
        <p:spPr/>
        <p:txBody>
          <a:bodyPr/>
          <a:lstStyle/>
          <a:p>
            <a:pPr>
              <a:defRPr/>
            </a:pPr>
            <a:endParaRPr lang="ja-JP" altLang="en-US" sz="1100" dirty="0"/>
          </a:p>
        </p:txBody>
      </p:sp>
      <p:sp>
        <p:nvSpPr>
          <p:cNvPr id="20484" name="スライド番号プレースホルダー 3">
            <a:extLst>
              <a:ext uri="{FF2B5EF4-FFF2-40B4-BE49-F238E27FC236}">
                <a16:creationId xmlns:a16="http://schemas.microsoft.com/office/drawing/2014/main" id="{FE3C642E-8CDB-FAA7-3F78-82D2A4955D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830" indent="-285704">
              <a:defRPr>
                <a:solidFill>
                  <a:schemeClr val="tx1"/>
                </a:solidFill>
                <a:latin typeface="Calibri" panose="020F0502020204030204" pitchFamily="34" charset="0"/>
              </a:defRPr>
            </a:lvl2pPr>
            <a:lvl3pPr marL="1142816" indent="-228563">
              <a:defRPr>
                <a:solidFill>
                  <a:schemeClr val="tx1"/>
                </a:solidFill>
                <a:latin typeface="Calibri" panose="020F0502020204030204" pitchFamily="34" charset="0"/>
              </a:defRPr>
            </a:lvl3pPr>
            <a:lvl4pPr marL="1599942" indent="-228563">
              <a:defRPr>
                <a:solidFill>
                  <a:schemeClr val="tx1"/>
                </a:solidFill>
                <a:latin typeface="Calibri" panose="020F0502020204030204" pitchFamily="34" charset="0"/>
              </a:defRPr>
            </a:lvl4pPr>
            <a:lvl5pPr marL="2057069" indent="-228563">
              <a:defRPr>
                <a:solidFill>
                  <a:schemeClr val="tx1"/>
                </a:solidFill>
                <a:latin typeface="Calibri" panose="020F0502020204030204" pitchFamily="34" charset="0"/>
              </a:defRPr>
            </a:lvl5pPr>
            <a:lvl6pPr marL="2514194" indent="-228563" defTabSz="457126" eaLnBrk="0" fontAlgn="base" hangingPunct="0">
              <a:spcBef>
                <a:spcPct val="0"/>
              </a:spcBef>
              <a:spcAft>
                <a:spcPct val="0"/>
              </a:spcAft>
              <a:defRPr>
                <a:solidFill>
                  <a:schemeClr val="tx1"/>
                </a:solidFill>
                <a:latin typeface="Calibri" panose="020F0502020204030204" pitchFamily="34" charset="0"/>
              </a:defRPr>
            </a:lvl6pPr>
            <a:lvl7pPr marL="2971321" indent="-228563" defTabSz="457126" eaLnBrk="0" fontAlgn="base" hangingPunct="0">
              <a:spcBef>
                <a:spcPct val="0"/>
              </a:spcBef>
              <a:spcAft>
                <a:spcPct val="0"/>
              </a:spcAft>
              <a:defRPr>
                <a:solidFill>
                  <a:schemeClr val="tx1"/>
                </a:solidFill>
                <a:latin typeface="Calibri" panose="020F0502020204030204" pitchFamily="34" charset="0"/>
              </a:defRPr>
            </a:lvl7pPr>
            <a:lvl8pPr marL="3428447" indent="-228563" defTabSz="457126" eaLnBrk="0" fontAlgn="base" hangingPunct="0">
              <a:spcBef>
                <a:spcPct val="0"/>
              </a:spcBef>
              <a:spcAft>
                <a:spcPct val="0"/>
              </a:spcAft>
              <a:defRPr>
                <a:solidFill>
                  <a:schemeClr val="tx1"/>
                </a:solidFill>
                <a:latin typeface="Calibri" panose="020F0502020204030204" pitchFamily="34" charset="0"/>
              </a:defRPr>
            </a:lvl8pPr>
            <a:lvl9pPr marL="3885574" indent="-228563" defTabSz="457126" eaLnBrk="0" fontAlgn="base" hangingPunct="0">
              <a:spcBef>
                <a:spcPct val="0"/>
              </a:spcBef>
              <a:spcAft>
                <a:spcPct val="0"/>
              </a:spcAft>
              <a:defRPr>
                <a:solidFill>
                  <a:schemeClr val="tx1"/>
                </a:solidFill>
                <a:latin typeface="Calibri" panose="020F0502020204030204" pitchFamily="34" charset="0"/>
              </a:defRPr>
            </a:lvl9pPr>
          </a:lstStyle>
          <a:p>
            <a:fld id="{6C311C98-8776-4814-9D0A-FDF2EF0AF0FD}" type="slidenum">
              <a:rPr lang="ja-JP" altLang="en-US" smtClean="0">
                <a:latin typeface="游ゴシック" panose="020B0400000000000000" pitchFamily="50" charset="-128"/>
              </a:rPr>
              <a:pPr/>
              <a:t>4</a:t>
            </a:fld>
            <a:endParaRPr lang="ja-JP" altLang="en-US">
              <a:latin typeface="游ゴシック" panose="020B0400000000000000" pitchFamily="50"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ー 1">
            <a:extLst>
              <a:ext uri="{FF2B5EF4-FFF2-40B4-BE49-F238E27FC236}">
                <a16:creationId xmlns:a16="http://schemas.microsoft.com/office/drawing/2014/main" id="{2C097AE3-8D10-56B5-3C94-7B6073459A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ノート プレースホルダー 2">
            <a:extLst>
              <a:ext uri="{FF2B5EF4-FFF2-40B4-BE49-F238E27FC236}">
                <a16:creationId xmlns:a16="http://schemas.microsoft.com/office/drawing/2014/main" id="{FBA0931D-3501-5EA1-53CB-60F78531D04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ts val="1200"/>
              </a:spcBef>
            </a:pPr>
            <a:endParaRPr lang="en-US" altLang="ja-JP"/>
          </a:p>
        </p:txBody>
      </p:sp>
      <p:sp>
        <p:nvSpPr>
          <p:cNvPr id="57348" name="スライド番号プレースホルダー 3">
            <a:extLst>
              <a:ext uri="{FF2B5EF4-FFF2-40B4-BE49-F238E27FC236}">
                <a16:creationId xmlns:a16="http://schemas.microsoft.com/office/drawing/2014/main" id="{509415C7-6797-6E10-38E7-9ECADF4BE2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8A83B5A6-8EC7-4B47-ABF5-06020B291ED3}" type="slidenum">
              <a:rPr lang="ja-JP" altLang="en-US" smtClean="0">
                <a:solidFill>
                  <a:srgbClr val="000000"/>
                </a:solidFill>
                <a:latin typeface="游ゴシック" panose="020B0400000000000000" pitchFamily="50" charset="-128"/>
              </a:rPr>
              <a:pPr/>
              <a:t>50</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ー 1">
            <a:extLst>
              <a:ext uri="{FF2B5EF4-FFF2-40B4-BE49-F238E27FC236}">
                <a16:creationId xmlns:a16="http://schemas.microsoft.com/office/drawing/2014/main" id="{2CD8E179-B6CC-5241-0855-9562285978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ノート プレースホルダー 2">
            <a:extLst>
              <a:ext uri="{FF2B5EF4-FFF2-40B4-BE49-F238E27FC236}">
                <a16:creationId xmlns:a16="http://schemas.microsoft.com/office/drawing/2014/main" id="{DF367659-3119-7A0F-9947-3A3D6DE6214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ts val="1200"/>
              </a:spcBef>
            </a:pPr>
            <a:endParaRPr lang="en-US" altLang="ja-JP"/>
          </a:p>
        </p:txBody>
      </p:sp>
      <p:sp>
        <p:nvSpPr>
          <p:cNvPr id="59396" name="スライド番号プレースホルダー 3">
            <a:extLst>
              <a:ext uri="{FF2B5EF4-FFF2-40B4-BE49-F238E27FC236}">
                <a16:creationId xmlns:a16="http://schemas.microsoft.com/office/drawing/2014/main" id="{6838AFA8-B149-5DC5-B242-09A9AB6347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94C6228E-5546-4292-A064-2AB8485354C4}" type="slidenum">
              <a:rPr lang="ja-JP" altLang="en-US" smtClean="0">
                <a:solidFill>
                  <a:srgbClr val="000000"/>
                </a:solidFill>
                <a:latin typeface="游ゴシック" panose="020B0400000000000000" pitchFamily="50" charset="-128"/>
              </a:rPr>
              <a:pPr/>
              <a:t>51</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C240A-742E-B176-67DF-BA8845C80D28}"/>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97F3E18C-AFE1-44BF-F047-DB2616B5088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AAC49546-5C7B-E609-3A8D-E89B3C795D7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latin typeface="游ゴシック Medium" panose="020B0500000000000000" pitchFamily="50" charset="-128"/>
              <a:ea typeface="游ゴシック Medium" panose="020B0500000000000000" pitchFamily="50" charset="-128"/>
            </a:endParaRPr>
          </a:p>
        </p:txBody>
      </p:sp>
      <p:sp>
        <p:nvSpPr>
          <p:cNvPr id="20484" name="スライド番号プレースホルダー 3">
            <a:extLst>
              <a:ext uri="{FF2B5EF4-FFF2-40B4-BE49-F238E27FC236}">
                <a16:creationId xmlns:a16="http://schemas.microsoft.com/office/drawing/2014/main" id="{24494746-2E16-46BE-0D03-B49BB931A0A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5</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571173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D2B9A-C46C-EBA5-E5F7-D409F65DB673}"/>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EAE2B9B3-D03E-B79B-26A1-BEABBFC8CC0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E525E0BF-05D8-C625-2991-3A6078A6EBD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latin typeface="游ゴシック Medium" panose="020B0500000000000000" pitchFamily="50" charset="-128"/>
              <a:ea typeface="游ゴシック Medium" panose="020B0500000000000000" pitchFamily="50" charset="-128"/>
            </a:endParaRPr>
          </a:p>
        </p:txBody>
      </p:sp>
      <p:sp>
        <p:nvSpPr>
          <p:cNvPr id="20484" name="スライド番号プレースホルダー 3">
            <a:extLst>
              <a:ext uri="{FF2B5EF4-FFF2-40B4-BE49-F238E27FC236}">
                <a16:creationId xmlns:a16="http://schemas.microsoft.com/office/drawing/2014/main" id="{44389B35-FE32-2318-DB06-58D43A4E1F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6</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4064975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BECBB-9CC1-BEEC-C092-269C9E2B4706}"/>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F371F26B-CB0B-EB0E-D26C-E3CAE5BF490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38BF7FC2-E44D-6749-C200-CF0C98FB9B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latin typeface="游ゴシック Medium" panose="020B0500000000000000" pitchFamily="50" charset="-128"/>
              <a:ea typeface="游ゴシック Medium" panose="020B0500000000000000" pitchFamily="50" charset="-128"/>
            </a:endParaRPr>
          </a:p>
        </p:txBody>
      </p:sp>
      <p:sp>
        <p:nvSpPr>
          <p:cNvPr id="20484" name="スライド番号プレースホルダー 3">
            <a:extLst>
              <a:ext uri="{FF2B5EF4-FFF2-40B4-BE49-F238E27FC236}">
                <a16:creationId xmlns:a16="http://schemas.microsoft.com/office/drawing/2014/main" id="{53D37573-A9CB-6423-D960-BE3E8356FC7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7</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366251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B27F2-7FC5-05EE-68CC-8C17F3395CCF}"/>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7E0B6A24-02F7-8270-838A-E5329B48D09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E83E6CFB-948B-4844-DDDF-A5C4A2201D2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latin typeface="游ゴシック Medium" panose="020B0500000000000000" pitchFamily="50" charset="-128"/>
              <a:ea typeface="游ゴシック Medium" panose="020B0500000000000000" pitchFamily="50" charset="-128"/>
            </a:endParaRPr>
          </a:p>
        </p:txBody>
      </p:sp>
      <p:sp>
        <p:nvSpPr>
          <p:cNvPr id="20484" name="スライド番号プレースホルダー 3">
            <a:extLst>
              <a:ext uri="{FF2B5EF4-FFF2-40B4-BE49-F238E27FC236}">
                <a16:creationId xmlns:a16="http://schemas.microsoft.com/office/drawing/2014/main" id="{82E9965F-0749-6CCA-4B03-F4C6097A98B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8</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521964195"/>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png" Type="http://schemas.openxmlformats.org/officeDocument/2006/relationships/image"/></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a:extLst>
              <a:ext uri="{FF2B5EF4-FFF2-40B4-BE49-F238E27FC236}">
                <a16:creationId xmlns:a16="http://schemas.microsoft.com/office/drawing/2014/main" id="{777CD842-66EE-894A-0300-C14D85D30F3C}"/>
              </a:ext>
            </a:extLst>
          </p:cNvPr>
          <p:cNvSpPr>
            <a:spLocks noGrp="1"/>
          </p:cNvSpPr>
          <p:nvPr>
            <p:ph type="dt" sz="half" idx="10"/>
          </p:nvPr>
        </p:nvSpPr>
        <p:spPr/>
        <p:txBody>
          <a:bodyPr/>
          <a:lstStyle>
            <a:lvl1pPr>
              <a:defRPr/>
            </a:lvl1pPr>
          </a:lstStyle>
          <a:p>
            <a:pPr>
              <a:defRPr/>
            </a:pPr>
            <a:fld id="{E85DEB0B-2904-44FE-8491-B60974B25C93}" type="datetime1">
              <a:rPr lang="ja-JP" altLang="en-US" smtClean="0"/>
              <a:pPr>
                <a:defRPr/>
              </a:pPr>
              <a:t>2025/4/11</a:t>
            </a:fld>
            <a:endParaRPr lang="ja-JP" altLang="en-US"/>
          </a:p>
        </p:txBody>
      </p:sp>
      <p:sp>
        <p:nvSpPr>
          <p:cNvPr id="5" name="Footer Placeholder 4">
            <a:extLst>
              <a:ext uri="{FF2B5EF4-FFF2-40B4-BE49-F238E27FC236}">
                <a16:creationId xmlns:a16="http://schemas.microsoft.com/office/drawing/2014/main" id="{3D5D1891-1AE9-13B9-26EE-E6292DAF006B}"/>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9C944EAF-0196-520B-99BB-271F60D0DF1D}"/>
              </a:ext>
            </a:extLst>
          </p:cNvPr>
          <p:cNvSpPr>
            <a:spLocks noGrp="1"/>
          </p:cNvSpPr>
          <p:nvPr>
            <p:ph type="sldNum" sz="quarter" idx="12"/>
          </p:nvPr>
        </p:nvSpPr>
        <p:spPr/>
        <p:txBody>
          <a:bodyPr/>
          <a:lstStyle>
            <a:lvl1pPr>
              <a:defRPr/>
            </a:lvl1pPr>
          </a:lstStyle>
          <a:p>
            <a:pPr>
              <a:defRPr/>
            </a:pPr>
            <a:fld id="{9C25A913-EDF7-4662-ADFB-457B32EF5599}" type="slidenum">
              <a:rPr lang="ja-JP" altLang="en-US" smtClean="0"/>
              <a:pPr>
                <a:defRPr/>
              </a:pPr>
              <a:t>‹#›</a:t>
            </a:fld>
            <a:endParaRPr lang="ja-JP" altLang="en-US"/>
          </a:p>
        </p:txBody>
      </p:sp>
    </p:spTree>
    <p:extLst>
      <p:ext uri="{BB962C8B-B14F-4D97-AF65-F5344CB8AC3E}">
        <p14:creationId xmlns:p14="http://schemas.microsoft.com/office/powerpoint/2010/main" val="2315495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目次スライド">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18D1EA3B-0FFC-ABA4-9166-956BE80C02CC}"/>
              </a:ext>
            </a:extLst>
          </p:cNvPr>
          <p:cNvCxnSpPr/>
          <p:nvPr/>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F5E72F62-0B01-F19E-1FDE-EA01D894CAB4}"/>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目次</a:t>
            </a:r>
          </a:p>
        </p:txBody>
      </p:sp>
      <p:sp>
        <p:nvSpPr>
          <p:cNvPr id="4" name="Slide Number Placeholder 5">
            <a:extLst>
              <a:ext uri="{FF2B5EF4-FFF2-40B4-BE49-F238E27FC236}">
                <a16:creationId xmlns:a16="http://schemas.microsoft.com/office/drawing/2014/main" id="{4425D696-9B34-AD67-D425-A0879DC4CCA8}"/>
              </a:ext>
            </a:extLst>
          </p:cNvPr>
          <p:cNvSpPr>
            <a:spLocks noGrp="1"/>
          </p:cNvSpPr>
          <p:nvPr>
            <p:ph type="sldNum" sz="quarter" idx="10"/>
          </p:nvPr>
        </p:nvSpPr>
        <p:spPr/>
        <p:txBody>
          <a:bodyPr/>
          <a:lstStyle>
            <a:lvl1pPr>
              <a:defRPr/>
            </a:lvl1pPr>
          </a:lstStyle>
          <a:p>
            <a:pPr>
              <a:defRPr/>
            </a:pPr>
            <a:fld id="{B93FF731-4A3D-4F7A-918B-F6A85A2625BE}" type="slidenum">
              <a:rPr lang="ja-JP" altLang="en-US" smtClean="0"/>
              <a:pPr>
                <a:defRPr/>
              </a:pPr>
              <a:t>‹#›</a:t>
            </a:fld>
            <a:endParaRPr lang="ja-JP" altLang="en-US"/>
          </a:p>
        </p:txBody>
      </p:sp>
    </p:spTree>
    <p:extLst>
      <p:ext uri="{BB962C8B-B14F-4D97-AF65-F5344CB8AC3E}">
        <p14:creationId xmlns:p14="http://schemas.microsoft.com/office/powerpoint/2010/main" val="111343320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本テーマの獲得目標">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C99A15E9-1899-1B79-6BEF-C10CA46242DF}"/>
              </a:ext>
            </a:extLst>
          </p:cNvPr>
          <p:cNvCxnSpPr/>
          <p:nvPr/>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E35EFAD6-1D83-378D-E109-FA8AF6C655D1}"/>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本研修の獲得目標を確認する</a:t>
            </a:r>
          </a:p>
        </p:txBody>
      </p:sp>
      <p:sp>
        <p:nvSpPr>
          <p:cNvPr id="4" name="四角形: 角を丸くする 3">
            <a:extLst>
              <a:ext uri="{FF2B5EF4-FFF2-40B4-BE49-F238E27FC236}">
                <a16:creationId xmlns:a16="http://schemas.microsoft.com/office/drawing/2014/main" id="{37B254EB-1BFE-7B67-E56B-A66717F09A52}"/>
              </a:ext>
            </a:extLst>
          </p:cNvPr>
          <p:cNvSpPr/>
          <p:nvPr/>
        </p:nvSpPr>
        <p:spPr>
          <a:xfrm>
            <a:off x="333375" y="868363"/>
            <a:ext cx="9239250" cy="5635625"/>
          </a:xfrm>
          <a:prstGeom prst="roundRect">
            <a:avLst>
              <a:gd name="adj" fmla="val 6678"/>
            </a:avLst>
          </a:prstGeom>
          <a:noFill/>
          <a:ln w="57150">
            <a:solidFill>
              <a:schemeClr val="bg2">
                <a:lumMod val="75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ja-JP" altLang="en-US" b="1" spc="150" dirty="0">
              <a:solidFill>
                <a:schemeClr val="tx1"/>
              </a:solidFill>
              <a:latin typeface="メイリオ" panose="020B0604030504040204" pitchFamily="50" charset="-128"/>
              <a:ea typeface="メイリオ" panose="020B0604030504040204" pitchFamily="50" charset="-128"/>
            </a:endParaRPr>
          </a:p>
        </p:txBody>
      </p:sp>
      <p:grpSp>
        <p:nvGrpSpPr>
          <p:cNvPr id="5" name="グループ化 7">
            <a:extLst>
              <a:ext uri="{FF2B5EF4-FFF2-40B4-BE49-F238E27FC236}">
                <a16:creationId xmlns:a16="http://schemas.microsoft.com/office/drawing/2014/main" id="{D71E29F6-348B-DFC3-1DD4-96F4D41C29A3}"/>
              </a:ext>
            </a:extLst>
          </p:cNvPr>
          <p:cNvGrpSpPr>
            <a:grpSpLocks/>
          </p:cNvGrpSpPr>
          <p:nvPr/>
        </p:nvGrpSpPr>
        <p:grpSpPr bwMode="auto">
          <a:xfrm>
            <a:off x="1471613" y="4581525"/>
            <a:ext cx="6962775" cy="1849438"/>
            <a:chOff x="1177770" y="4581076"/>
            <a:chExt cx="6961742" cy="1849515"/>
          </a:xfrm>
        </p:grpSpPr>
        <p:pic>
          <p:nvPicPr>
            <p:cNvPr id="6" name="図 8" descr="黒い背景と白い文字のロゴ&#10;&#10;自動的に生成された説明">
              <a:extLst>
                <a:ext uri="{FF2B5EF4-FFF2-40B4-BE49-F238E27FC236}">
                  <a16:creationId xmlns:a16="http://schemas.microsoft.com/office/drawing/2014/main" id="{EC801576-B882-938E-C721-D38C9B3318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770" y="4581076"/>
              <a:ext cx="1849515" cy="1849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a:extLst>
                <a:ext uri="{FF2B5EF4-FFF2-40B4-BE49-F238E27FC236}">
                  <a16:creationId xmlns:a16="http://schemas.microsoft.com/office/drawing/2014/main" id="{C9739342-1BA9-3C9E-B18F-2C2340135074}"/>
                </a:ext>
              </a:extLst>
            </p:cNvPr>
            <p:cNvSpPr txBox="1"/>
            <p:nvPr/>
          </p:nvSpPr>
          <p:spPr>
            <a:xfrm>
              <a:off x="2752336" y="5373272"/>
              <a:ext cx="5387176" cy="522309"/>
            </a:xfrm>
            <a:prstGeom prst="rect">
              <a:avLst/>
            </a:prstGeom>
            <a:noFill/>
          </p:spPr>
          <p:txBody>
            <a:bodyPr>
              <a:spAutoFit/>
            </a:bodyPr>
            <a:lstStyle/>
            <a:p>
              <a:pPr>
                <a:spcBef>
                  <a:spcPts val="600"/>
                </a:spcBef>
                <a:defRPr/>
              </a:pPr>
              <a:r>
                <a:rPr lang="ja-JP" altLang="en-US" sz="1400" spc="100" dirty="0">
                  <a:latin typeface="メイリオ" panose="020B0604030504040204" pitchFamily="50" charset="-128"/>
                  <a:ea typeface="メイリオ" panose="020B0604030504040204" pitchFamily="50" charset="-128"/>
                </a:rPr>
                <a:t>日々の仕事を振り返りつつ、明日からの仕事に活かせるよう学びを深めていきましょう</a:t>
              </a:r>
              <a:endParaRPr lang="en-US" altLang="ja-JP" sz="1400" spc="100" dirty="0">
                <a:latin typeface="メイリオ" panose="020B0604030504040204" pitchFamily="50" charset="-128"/>
                <a:ea typeface="メイリオ" panose="020B0604030504040204" pitchFamily="50" charset="-128"/>
              </a:endParaRPr>
            </a:p>
          </p:txBody>
        </p:sp>
      </p:grpSp>
      <p:sp>
        <p:nvSpPr>
          <p:cNvPr id="8" name="Slide Number Placeholder 5">
            <a:extLst>
              <a:ext uri="{FF2B5EF4-FFF2-40B4-BE49-F238E27FC236}">
                <a16:creationId xmlns:a16="http://schemas.microsoft.com/office/drawing/2014/main" id="{01517944-5421-3C05-F66F-71F66B942754}"/>
              </a:ext>
            </a:extLst>
          </p:cNvPr>
          <p:cNvSpPr>
            <a:spLocks noGrp="1"/>
          </p:cNvSpPr>
          <p:nvPr>
            <p:ph type="sldNum" sz="quarter" idx="10"/>
          </p:nvPr>
        </p:nvSpPr>
        <p:spPr/>
        <p:txBody>
          <a:bodyPr/>
          <a:lstStyle>
            <a:lvl1pPr>
              <a:defRPr/>
            </a:lvl1pPr>
          </a:lstStyle>
          <a:p>
            <a:pPr>
              <a:defRPr/>
            </a:pPr>
            <a:fld id="{C6DDAFDB-6035-4EDE-B8E9-534F804874F7}" type="slidenum">
              <a:rPr lang="ja-JP" altLang="en-US" smtClean="0"/>
              <a:pPr>
                <a:defRPr/>
              </a:pPr>
              <a:t>‹#›</a:t>
            </a:fld>
            <a:endParaRPr lang="ja-JP" altLang="en-US"/>
          </a:p>
        </p:txBody>
      </p:sp>
    </p:spTree>
    <p:extLst>
      <p:ext uri="{BB962C8B-B14F-4D97-AF65-F5344CB8AC3E}">
        <p14:creationId xmlns:p14="http://schemas.microsoft.com/office/powerpoint/2010/main" val="2306748948"/>
      </p:ext>
    </p:extLst>
  </p:cSld>
  <p:clrMapOvr>
    <a:masterClrMapping/>
  </p:clrMapOvr>
  <p:transition spd="slow"/>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ワーク">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0C2F9A1E-7605-8819-EA60-B99744BF7415}"/>
              </a:ext>
            </a:extLst>
          </p:cNvPr>
          <p:cNvCxnSpPr/>
          <p:nvPr/>
        </p:nvCxnSpPr>
        <p:spPr>
          <a:xfrm>
            <a:off x="0" y="539750"/>
            <a:ext cx="990600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グラフィックス 3" descr="チャット">
            <a:extLst>
              <a:ext uri="{FF2B5EF4-FFF2-40B4-BE49-F238E27FC236}">
                <a16:creationId xmlns:a16="http://schemas.microsoft.com/office/drawing/2014/main" id="{D84778B9-32AE-D0E6-762E-027DDE4C81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763" y="54451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3">
            <a:extLst>
              <a:ext uri="{FF2B5EF4-FFF2-40B4-BE49-F238E27FC236}">
                <a16:creationId xmlns:a16="http://schemas.microsoft.com/office/drawing/2014/main" id="{5B9D7E51-FE94-D9E1-399D-2F84B507E91F}"/>
              </a:ext>
            </a:extLst>
          </p:cNvPr>
          <p:cNvSpPr/>
          <p:nvPr/>
        </p:nvSpPr>
        <p:spPr>
          <a:xfrm>
            <a:off x="1420813" y="652463"/>
            <a:ext cx="8296275" cy="682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dirty="0">
                <a:solidFill>
                  <a:schemeClr val="tx1"/>
                </a:solidFill>
                <a:latin typeface="メイリオ" panose="020B0604030504040204" pitchFamily="50" charset="-128"/>
                <a:ea typeface="メイリオ" panose="020B0604030504040204" pitchFamily="50" charset="-128"/>
              </a:rPr>
              <a:t>受講者同士で、自由に意見交換しましょう</a:t>
            </a:r>
          </a:p>
        </p:txBody>
      </p:sp>
      <p:sp>
        <p:nvSpPr>
          <p:cNvPr id="5" name="Slide Number Placeholder 5">
            <a:extLst>
              <a:ext uri="{FF2B5EF4-FFF2-40B4-BE49-F238E27FC236}">
                <a16:creationId xmlns:a16="http://schemas.microsoft.com/office/drawing/2014/main" id="{ACE203DC-BDA3-8351-7417-A47E1824C7D6}"/>
              </a:ext>
            </a:extLst>
          </p:cNvPr>
          <p:cNvSpPr>
            <a:spLocks noGrp="1"/>
          </p:cNvSpPr>
          <p:nvPr>
            <p:ph type="sldNum" sz="quarter" idx="10"/>
          </p:nvPr>
        </p:nvSpPr>
        <p:spPr/>
        <p:txBody>
          <a:bodyPr/>
          <a:lstStyle>
            <a:lvl1pPr>
              <a:defRPr/>
            </a:lvl1pPr>
          </a:lstStyle>
          <a:p>
            <a:pPr>
              <a:defRPr/>
            </a:pPr>
            <a:fld id="{4F18D68E-7406-400B-9224-317736F1F71E}" type="slidenum">
              <a:rPr lang="ja-JP" altLang="en-US" smtClean="0"/>
              <a:pPr>
                <a:defRPr/>
              </a:pPr>
              <a:t>‹#›</a:t>
            </a:fld>
            <a:endParaRPr lang="ja-JP" altLang="en-US"/>
          </a:p>
        </p:txBody>
      </p:sp>
    </p:spTree>
    <p:extLst>
      <p:ext uri="{BB962C8B-B14F-4D97-AF65-F5344CB8AC3E}">
        <p14:creationId xmlns:p14="http://schemas.microsoft.com/office/powerpoint/2010/main" val="2181693854"/>
      </p:ext>
    </p:extLst>
  </p:cSld>
  <p:clrMapOvr>
    <a:masterClrMapping/>
  </p:clrMapOvr>
  <p:transition spd="slow"/>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ワーク">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0C2F9A1E-7605-8819-EA60-B99744BF7415}"/>
              </a:ext>
            </a:extLst>
          </p:cNvPr>
          <p:cNvCxnSpPr/>
          <p:nvPr/>
        </p:nvCxnSpPr>
        <p:spPr>
          <a:xfrm>
            <a:off x="0" y="539750"/>
            <a:ext cx="990600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ACE203DC-BDA3-8351-7417-A47E1824C7D6}"/>
              </a:ext>
            </a:extLst>
          </p:cNvPr>
          <p:cNvSpPr>
            <a:spLocks noGrp="1"/>
          </p:cNvSpPr>
          <p:nvPr>
            <p:ph type="sldNum" sz="quarter" idx="10"/>
          </p:nvPr>
        </p:nvSpPr>
        <p:spPr/>
        <p:txBody>
          <a:bodyPr/>
          <a:lstStyle>
            <a:lvl1pPr>
              <a:defRPr/>
            </a:lvl1pPr>
          </a:lstStyle>
          <a:p>
            <a:pPr>
              <a:defRPr/>
            </a:pPr>
            <a:fld id="{4F18D68E-7406-400B-9224-317736F1F71E}" type="slidenum">
              <a:rPr lang="ja-JP" altLang="en-US" smtClean="0"/>
              <a:pPr>
                <a:defRPr/>
              </a:pPr>
              <a:t>‹#›</a:t>
            </a:fld>
            <a:endParaRPr lang="ja-JP" altLang="en-US"/>
          </a:p>
        </p:txBody>
      </p:sp>
    </p:spTree>
    <p:extLst>
      <p:ext uri="{BB962C8B-B14F-4D97-AF65-F5344CB8AC3E}">
        <p14:creationId xmlns:p14="http://schemas.microsoft.com/office/powerpoint/2010/main" val="303856799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本編">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35CF766A-5B00-77F4-1102-CA153693B3E8}"/>
              </a:ext>
            </a:extLst>
          </p:cNvPr>
          <p:cNvCxnSpPr/>
          <p:nvPr/>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5618124B-5ED9-97BA-43E7-670DED423FB5}"/>
              </a:ext>
            </a:extLst>
          </p:cNvPr>
          <p:cNvSpPr>
            <a:spLocks noGrp="1"/>
          </p:cNvSpPr>
          <p:nvPr>
            <p:ph type="sldNum" sz="quarter" idx="10"/>
          </p:nvPr>
        </p:nvSpPr>
        <p:spPr/>
        <p:txBody>
          <a:bodyPr/>
          <a:lstStyle>
            <a:lvl1pPr>
              <a:defRPr/>
            </a:lvl1pPr>
          </a:lstStyle>
          <a:p>
            <a:pPr>
              <a:defRPr/>
            </a:pPr>
            <a:fld id="{EA047D1F-8E3F-41E4-9B5A-E964976AFE1F}" type="slidenum">
              <a:rPr lang="ja-JP" altLang="en-US" smtClean="0"/>
              <a:pPr>
                <a:defRPr/>
              </a:pPr>
              <a:t>‹#›</a:t>
            </a:fld>
            <a:endParaRPr lang="ja-JP" altLang="en-US"/>
          </a:p>
        </p:txBody>
      </p:sp>
    </p:spTree>
    <p:extLst>
      <p:ext uri="{BB962C8B-B14F-4D97-AF65-F5344CB8AC3E}">
        <p14:creationId xmlns:p14="http://schemas.microsoft.com/office/powerpoint/2010/main" val="1375306505"/>
      </p:ext>
    </p:extLst>
  </p:cSld>
  <p:clrMapOvr>
    <a:masterClrMapping/>
  </p:clrMapOvr>
  <p:transition spd="slow"/>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フリー">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A0774F4A-53B1-8771-E95D-06AFC4CB3D89}"/>
              </a:ext>
            </a:extLst>
          </p:cNvPr>
          <p:cNvSpPr>
            <a:spLocks noGrp="1"/>
          </p:cNvSpPr>
          <p:nvPr>
            <p:ph type="sldNum" sz="quarter" idx="10"/>
          </p:nvPr>
        </p:nvSpPr>
        <p:spPr/>
        <p:txBody>
          <a:bodyPr/>
          <a:lstStyle>
            <a:lvl1pPr>
              <a:defRPr/>
            </a:lvl1pPr>
          </a:lstStyle>
          <a:p>
            <a:pPr>
              <a:defRPr/>
            </a:pPr>
            <a:fld id="{12C90324-CBE7-4BBB-8612-2E36B4D378E0}" type="slidenum">
              <a:rPr lang="ja-JP" altLang="en-US" smtClean="0"/>
              <a:pPr>
                <a:defRPr/>
              </a:pPr>
              <a:t>‹#›</a:t>
            </a:fld>
            <a:endParaRPr lang="ja-JP" altLang="en-US"/>
          </a:p>
        </p:txBody>
      </p:sp>
    </p:spTree>
    <p:extLst>
      <p:ext uri="{BB962C8B-B14F-4D97-AF65-F5344CB8AC3E}">
        <p14:creationId xmlns:p14="http://schemas.microsoft.com/office/powerpoint/2010/main" val="2080242095"/>
      </p:ext>
    </p:extLst>
  </p:cSld>
  <p:clrMapOvr>
    <a:masterClrMapping/>
  </p:clrMapOvr>
  <p:transition spd="slow"/>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研修目標の確認と振り返り">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CCDDE92A-DAFD-2D29-39DC-B3CCC0C1996E}"/>
              </a:ext>
            </a:extLst>
          </p:cNvPr>
          <p:cNvCxnSpPr/>
          <p:nvPr/>
        </p:nvCxnSpPr>
        <p:spPr>
          <a:xfrm>
            <a:off x="0" y="539750"/>
            <a:ext cx="9906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A7A333A1-5614-064B-BCDC-A4D8C3D5A442}"/>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獲得目標の確認と振り返り</a:t>
            </a:r>
          </a:p>
        </p:txBody>
      </p:sp>
      <p:sp>
        <p:nvSpPr>
          <p:cNvPr id="4" name="四角形: 角を丸くする 3">
            <a:extLst>
              <a:ext uri="{FF2B5EF4-FFF2-40B4-BE49-F238E27FC236}">
                <a16:creationId xmlns:a16="http://schemas.microsoft.com/office/drawing/2014/main" id="{D5A562EA-6614-8A9E-7F74-2CDA7DEF5ED6}"/>
              </a:ext>
            </a:extLst>
          </p:cNvPr>
          <p:cNvSpPr/>
          <p:nvPr/>
        </p:nvSpPr>
        <p:spPr>
          <a:xfrm>
            <a:off x="276225" y="958850"/>
            <a:ext cx="9359900" cy="2160588"/>
          </a:xfrm>
          <a:prstGeom prst="roundRect">
            <a:avLst>
              <a:gd name="adj" fmla="val 2157"/>
            </a:avLst>
          </a:prstGeom>
          <a:noFill/>
          <a:ln w="57150">
            <a:solidFill>
              <a:schemeClr val="bg2">
                <a:lumMod val="75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r>
              <a:rPr kumimoji="1" lang="ja-JP" altLang="en-US" sz="1400" b="1" spc="150" dirty="0">
                <a:solidFill>
                  <a:prstClr val="black"/>
                </a:solidFill>
                <a:latin typeface="メイリオ" panose="020B0604030504040204" pitchFamily="50" charset="-128"/>
                <a:ea typeface="メイリオ" panose="020B0604030504040204" pitchFamily="50" charset="-128"/>
              </a:rPr>
              <a:t>▶ 達成度　→　　達成！　・　まあまあ達成！　・　もう少し！　・　いまいち！</a:t>
            </a:r>
          </a:p>
          <a:p>
            <a:pPr marL="0" lvl="1" eaLnBrk="1" fontAlgn="auto" hangingPunct="1">
              <a:spcBef>
                <a:spcPts val="300"/>
              </a:spcBef>
              <a:spcAft>
                <a:spcPts val="0"/>
              </a:spcAft>
              <a:defRPr/>
            </a:pPr>
            <a:endParaRPr kumimoji="1" lang="ja-JP" altLang="en-US" sz="1400" b="1" spc="150" dirty="0">
              <a:solidFill>
                <a:prstClr val="black"/>
              </a:solidFill>
              <a:latin typeface="メイリオ" panose="020B0604030504040204" pitchFamily="50" charset="-128"/>
              <a:ea typeface="メイリオ" panose="020B0604030504040204" pitchFamily="50" charset="-128"/>
            </a:endParaRPr>
          </a:p>
          <a:p>
            <a:pPr marL="0" lvl="1" eaLnBrk="1" fontAlgn="auto" hangingPunct="1">
              <a:spcBef>
                <a:spcPts val="300"/>
              </a:spcBef>
              <a:spcAft>
                <a:spcPts val="0"/>
              </a:spcAft>
              <a:defRPr/>
            </a:pPr>
            <a:r>
              <a:rPr kumimoji="1" lang="ja-JP" altLang="en-US" sz="1400" b="1" spc="150" dirty="0">
                <a:solidFill>
                  <a:prstClr val="black"/>
                </a:solidFill>
                <a:latin typeface="メイリオ" panose="020B0604030504040204" pitchFamily="50" charset="-128"/>
                <a:ea typeface="メイリオ" panose="020B0604030504040204" pitchFamily="50" charset="-128"/>
              </a:rPr>
              <a:t>▶ なぜそう思いましたか？理由を書いてみましょう</a:t>
            </a:r>
            <a:endParaRPr kumimoji="1" lang="en-US" altLang="ja-JP" sz="1400" b="1" spc="150" dirty="0">
              <a:solidFill>
                <a:prstClr val="black"/>
              </a:solidFill>
              <a:latin typeface="メイリオ" panose="020B0604030504040204" pitchFamily="50" charset="-128"/>
              <a:ea typeface="メイリオ" panose="020B0604030504040204" pitchFamily="50" charset="-128"/>
            </a:endParaRPr>
          </a:p>
          <a:p>
            <a:pPr marL="0" lvl="1" eaLnBrk="1" fontAlgn="auto" hangingPunct="1">
              <a:spcBef>
                <a:spcPts val="300"/>
              </a:spcBef>
              <a:spcAft>
                <a:spcPts val="0"/>
              </a:spcAft>
              <a:defRPr/>
            </a:pPr>
            <a:endParaRPr kumimoji="1" lang="ja-JP" altLang="en-US" b="1" spc="150" dirty="0">
              <a:solidFill>
                <a:schemeClr val="tx1"/>
              </a:solidFill>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968920AF-A9D0-A7E2-BCC6-D2E0B00CF489}"/>
              </a:ext>
            </a:extLst>
          </p:cNvPr>
          <p:cNvSpPr/>
          <p:nvPr/>
        </p:nvSpPr>
        <p:spPr>
          <a:xfrm>
            <a:off x="71438" y="696913"/>
            <a:ext cx="2719387" cy="371475"/>
          </a:xfrm>
          <a:prstGeom prst="roundRect">
            <a:avLst>
              <a:gd name="adj" fmla="val 50000"/>
            </a:avLst>
          </a:prstGeom>
          <a:solidFill>
            <a:schemeClr val="bg2">
              <a:lumMod val="75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獲得目標の達成度</a:t>
            </a:r>
          </a:p>
        </p:txBody>
      </p:sp>
      <p:sp>
        <p:nvSpPr>
          <p:cNvPr id="6" name="フリーフォーム: 図形 5">
            <a:extLst>
              <a:ext uri="{FF2B5EF4-FFF2-40B4-BE49-F238E27FC236}">
                <a16:creationId xmlns:a16="http://schemas.microsoft.com/office/drawing/2014/main" id="{E3AD5770-53F0-C071-27BD-5442C8DD89A9}"/>
              </a:ext>
            </a:extLst>
          </p:cNvPr>
          <p:cNvSpPr/>
          <p:nvPr/>
        </p:nvSpPr>
        <p:spPr>
          <a:xfrm>
            <a:off x="7083425" y="663575"/>
            <a:ext cx="2717800" cy="582613"/>
          </a:xfrm>
          <a:custGeom>
            <a:avLst/>
            <a:gdLst>
              <a:gd name="connsiteX0" fmla="*/ 77851 w 3116874"/>
              <a:gd name="connsiteY0" fmla="*/ 0 h 582896"/>
              <a:gd name="connsiteX1" fmla="*/ 3039023 w 3116874"/>
              <a:gd name="connsiteY1" fmla="*/ 0 h 582896"/>
              <a:gd name="connsiteX2" fmla="*/ 3116874 w 3116874"/>
              <a:gd name="connsiteY2" fmla="*/ 77851 h 582896"/>
              <a:gd name="connsiteX3" fmla="*/ 3116874 w 3116874"/>
              <a:gd name="connsiteY3" fmla="*/ 389247 h 582896"/>
              <a:gd name="connsiteX4" fmla="*/ 3039023 w 3116874"/>
              <a:gd name="connsiteY4" fmla="*/ 467098 h 582896"/>
              <a:gd name="connsiteX5" fmla="*/ 372119 w 3116874"/>
              <a:gd name="connsiteY5" fmla="*/ 467098 h 582896"/>
              <a:gd name="connsiteX6" fmla="*/ 294920 w 3116874"/>
              <a:gd name="connsiteY6" fmla="*/ 582896 h 582896"/>
              <a:gd name="connsiteX7" fmla="*/ 217722 w 3116874"/>
              <a:gd name="connsiteY7" fmla="*/ 467098 h 582896"/>
              <a:gd name="connsiteX8" fmla="*/ 77851 w 3116874"/>
              <a:gd name="connsiteY8" fmla="*/ 467098 h 582896"/>
              <a:gd name="connsiteX9" fmla="*/ 0 w 3116874"/>
              <a:gd name="connsiteY9" fmla="*/ 389247 h 582896"/>
              <a:gd name="connsiteX10" fmla="*/ 0 w 3116874"/>
              <a:gd name="connsiteY10" fmla="*/ 77851 h 582896"/>
              <a:gd name="connsiteX11" fmla="*/ 77851 w 3116874"/>
              <a:gd name="connsiteY11" fmla="*/ 0 h 58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6874" h="582896">
                <a:moveTo>
                  <a:pt x="77851" y="0"/>
                </a:moveTo>
                <a:lnTo>
                  <a:pt x="3039023" y="0"/>
                </a:lnTo>
                <a:cubicBezTo>
                  <a:pt x="3082019" y="0"/>
                  <a:pt x="3116874" y="34855"/>
                  <a:pt x="3116874" y="77851"/>
                </a:cubicBezTo>
                <a:lnTo>
                  <a:pt x="3116874" y="389247"/>
                </a:lnTo>
                <a:cubicBezTo>
                  <a:pt x="3116874" y="432243"/>
                  <a:pt x="3082019" y="467098"/>
                  <a:pt x="3039023" y="467098"/>
                </a:cubicBezTo>
                <a:lnTo>
                  <a:pt x="372119" y="467098"/>
                </a:lnTo>
                <a:lnTo>
                  <a:pt x="294920" y="582896"/>
                </a:lnTo>
                <a:lnTo>
                  <a:pt x="217722" y="467098"/>
                </a:lnTo>
                <a:lnTo>
                  <a:pt x="77851" y="467098"/>
                </a:lnTo>
                <a:cubicBezTo>
                  <a:pt x="34855" y="467098"/>
                  <a:pt x="0" y="432243"/>
                  <a:pt x="0" y="389247"/>
                </a:cubicBezTo>
                <a:lnTo>
                  <a:pt x="0" y="77851"/>
                </a:lnTo>
                <a:cubicBezTo>
                  <a:pt x="0" y="34855"/>
                  <a:pt x="34855" y="0"/>
                  <a:pt x="77851" y="0"/>
                </a:cubicBezTo>
                <a:close/>
              </a:path>
            </a:pathLst>
          </a:cu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sz="1200" spc="100" dirty="0">
              <a:latin typeface="メイリオ" panose="020B0604030504040204" pitchFamily="50" charset="-128"/>
              <a:ea typeface="メイリオ" panose="020B0604030504040204" pitchFamily="50" charset="-128"/>
            </a:endParaRPr>
          </a:p>
        </p:txBody>
      </p:sp>
      <p:sp>
        <p:nvSpPr>
          <p:cNvPr id="7" name="四角形: 角を丸くする 6">
            <a:extLst>
              <a:ext uri="{FF2B5EF4-FFF2-40B4-BE49-F238E27FC236}">
                <a16:creationId xmlns:a16="http://schemas.microsoft.com/office/drawing/2014/main" id="{793EEA6F-467C-372E-50C0-3A61F1F11576}"/>
              </a:ext>
            </a:extLst>
          </p:cNvPr>
          <p:cNvSpPr/>
          <p:nvPr/>
        </p:nvSpPr>
        <p:spPr>
          <a:xfrm>
            <a:off x="276225" y="3535363"/>
            <a:ext cx="9359900" cy="1260475"/>
          </a:xfrm>
          <a:prstGeom prst="roundRect">
            <a:avLst>
              <a:gd name="adj" fmla="val 3595"/>
            </a:avLst>
          </a:prstGeom>
          <a:noFill/>
          <a:ln w="57150">
            <a:solidFill>
              <a:schemeClr val="accent2">
                <a:lumMod val="60000"/>
                <a:lumOff val="40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en-US" altLang="ja-JP" sz="1400" b="1" spc="150" dirty="0">
              <a:solidFill>
                <a:schemeClr val="tx1"/>
              </a:solidFill>
              <a:latin typeface="メイリオ" panose="020B0604030504040204" pitchFamily="50" charset="-128"/>
              <a:ea typeface="メイリオ" panose="020B0604030504040204" pitchFamily="50" charset="-128"/>
            </a:endParaRPr>
          </a:p>
        </p:txBody>
      </p:sp>
      <p:sp>
        <p:nvSpPr>
          <p:cNvPr id="8" name="四角形: 角を丸くする 7">
            <a:extLst>
              <a:ext uri="{FF2B5EF4-FFF2-40B4-BE49-F238E27FC236}">
                <a16:creationId xmlns:a16="http://schemas.microsoft.com/office/drawing/2014/main" id="{94F6F221-7E6B-8A2E-596D-B0531A2996FD}"/>
              </a:ext>
            </a:extLst>
          </p:cNvPr>
          <p:cNvSpPr/>
          <p:nvPr/>
        </p:nvSpPr>
        <p:spPr>
          <a:xfrm>
            <a:off x="71438" y="3273425"/>
            <a:ext cx="5099050" cy="371475"/>
          </a:xfrm>
          <a:prstGeom prst="roundRect">
            <a:avLst>
              <a:gd name="adj" fmla="val 50000"/>
            </a:avLst>
          </a:prstGeom>
          <a:solidFill>
            <a:schemeClr val="accent2">
              <a:lumMod val="60000"/>
              <a:lumOff val="40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学べてよかったこと・もっと知りたいこと</a:t>
            </a:r>
          </a:p>
        </p:txBody>
      </p:sp>
      <p:sp>
        <p:nvSpPr>
          <p:cNvPr id="9" name="四角形: 角を丸くする 8">
            <a:extLst>
              <a:ext uri="{FF2B5EF4-FFF2-40B4-BE49-F238E27FC236}">
                <a16:creationId xmlns:a16="http://schemas.microsoft.com/office/drawing/2014/main" id="{232F465D-CFB4-2F49-436F-409079CD1302}"/>
              </a:ext>
            </a:extLst>
          </p:cNvPr>
          <p:cNvSpPr/>
          <p:nvPr/>
        </p:nvSpPr>
        <p:spPr>
          <a:xfrm>
            <a:off x="276225" y="5200650"/>
            <a:ext cx="9359900" cy="1258888"/>
          </a:xfrm>
          <a:prstGeom prst="roundRect">
            <a:avLst>
              <a:gd name="adj" fmla="val 6678"/>
            </a:avLst>
          </a:prstGeom>
          <a:noFill/>
          <a:ln w="57150">
            <a:solidFill>
              <a:schemeClr val="accent5">
                <a:lumMod val="60000"/>
                <a:lumOff val="40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en-US" altLang="ja-JP" sz="1400" b="1" spc="150" dirty="0">
              <a:solidFill>
                <a:schemeClr val="tx1"/>
              </a:solidFill>
              <a:latin typeface="メイリオ" panose="020B0604030504040204" pitchFamily="50" charset="-128"/>
              <a:ea typeface="メイリオ" panose="020B0604030504040204" pitchFamily="50" charset="-128"/>
            </a:endParaRPr>
          </a:p>
        </p:txBody>
      </p:sp>
      <p:sp>
        <p:nvSpPr>
          <p:cNvPr id="10" name="四角形: 角を丸くする 9">
            <a:extLst>
              <a:ext uri="{FF2B5EF4-FFF2-40B4-BE49-F238E27FC236}">
                <a16:creationId xmlns:a16="http://schemas.microsoft.com/office/drawing/2014/main" id="{FBFFDD72-63B9-9F8F-B44E-471246185202}"/>
              </a:ext>
            </a:extLst>
          </p:cNvPr>
          <p:cNvSpPr/>
          <p:nvPr/>
        </p:nvSpPr>
        <p:spPr>
          <a:xfrm>
            <a:off x="71438" y="4938713"/>
            <a:ext cx="4237037" cy="371475"/>
          </a:xfrm>
          <a:prstGeom prst="roundRect">
            <a:avLst>
              <a:gd name="adj" fmla="val 50000"/>
            </a:avLst>
          </a:prstGeom>
          <a:solidFill>
            <a:schemeClr val="accent5">
              <a:lumMod val="60000"/>
              <a:lumOff val="40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明日からの仕事に活かしたいこと</a:t>
            </a:r>
          </a:p>
        </p:txBody>
      </p:sp>
      <p:sp>
        <p:nvSpPr>
          <p:cNvPr id="11" name="テキスト ボックス 10">
            <a:extLst>
              <a:ext uri="{FF2B5EF4-FFF2-40B4-BE49-F238E27FC236}">
                <a16:creationId xmlns:a16="http://schemas.microsoft.com/office/drawing/2014/main" id="{8484B91A-1948-FE7E-410C-51D2B362BADD}"/>
              </a:ext>
            </a:extLst>
          </p:cNvPr>
          <p:cNvSpPr txBox="1"/>
          <p:nvPr/>
        </p:nvSpPr>
        <p:spPr>
          <a:xfrm>
            <a:off x="7089775" y="774700"/>
            <a:ext cx="2717800" cy="261938"/>
          </a:xfrm>
          <a:prstGeom prst="rect">
            <a:avLst/>
          </a:prstGeom>
          <a:noFill/>
        </p:spPr>
        <p:txBody>
          <a:bodyPr>
            <a:spAutoFit/>
          </a:bodyPr>
          <a:lstStyle/>
          <a:p>
            <a:pPr algn="ctr">
              <a:defRPr/>
            </a:pPr>
            <a:r>
              <a:rPr kumimoji="1" lang="ja-JP" altLang="en-US" sz="1050" spc="100" dirty="0">
                <a:latin typeface="メイリオ" panose="020B0604030504040204" pitchFamily="50" charset="-128"/>
                <a:ea typeface="メイリオ" panose="020B0604030504040204" pitchFamily="50" charset="-128"/>
              </a:rPr>
              <a:t>「はじめに」を適宜確認しましょう</a:t>
            </a:r>
          </a:p>
        </p:txBody>
      </p:sp>
      <p:sp>
        <p:nvSpPr>
          <p:cNvPr id="12" name="Slide Number Placeholder 5">
            <a:extLst>
              <a:ext uri="{FF2B5EF4-FFF2-40B4-BE49-F238E27FC236}">
                <a16:creationId xmlns:a16="http://schemas.microsoft.com/office/drawing/2014/main" id="{848D9F2B-8A4A-678D-76A4-7EDFCE99E4C4}"/>
              </a:ext>
            </a:extLst>
          </p:cNvPr>
          <p:cNvSpPr>
            <a:spLocks noGrp="1"/>
          </p:cNvSpPr>
          <p:nvPr>
            <p:ph type="sldNum" sz="quarter" idx="10"/>
          </p:nvPr>
        </p:nvSpPr>
        <p:spPr/>
        <p:txBody>
          <a:bodyPr/>
          <a:lstStyle>
            <a:lvl1pPr>
              <a:defRPr/>
            </a:lvl1pPr>
          </a:lstStyle>
          <a:p>
            <a:pPr>
              <a:defRPr/>
            </a:pPr>
            <a:fld id="{52EF0441-A04F-4378-A519-EB97DB97338A}" type="slidenum">
              <a:rPr lang="ja-JP" altLang="en-US" smtClean="0"/>
              <a:pPr>
                <a:defRPr/>
              </a:pPr>
              <a:t>‹#›</a:t>
            </a:fld>
            <a:endParaRPr lang="ja-JP" altLang="en-US"/>
          </a:p>
        </p:txBody>
      </p:sp>
    </p:spTree>
    <p:extLst>
      <p:ext uri="{BB962C8B-B14F-4D97-AF65-F5344CB8AC3E}">
        <p14:creationId xmlns:p14="http://schemas.microsoft.com/office/powerpoint/2010/main" val="3246980910"/>
      </p:ext>
    </p:extLst>
  </p:cSld>
  <p:clrMapOvr>
    <a:masterClrMapping/>
  </p:clrMapOvr>
  <p:transition spd="slow"/>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出典">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86A25877-511D-904B-C834-3B596C94B919}"/>
              </a:ext>
            </a:extLst>
          </p:cNvPr>
          <p:cNvCxnSpPr/>
          <p:nvPr/>
        </p:nvCxnSpPr>
        <p:spPr>
          <a:xfrm>
            <a:off x="0" y="539750"/>
            <a:ext cx="9906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7DDBB434-51B8-718C-ACAE-17C442FCF8AE}"/>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出典・参考図書・文献</a:t>
            </a:r>
          </a:p>
        </p:txBody>
      </p:sp>
      <p:grpSp>
        <p:nvGrpSpPr>
          <p:cNvPr id="7" name="グループ化 6">
            <a:extLst>
              <a:ext uri="{FF2B5EF4-FFF2-40B4-BE49-F238E27FC236}">
                <a16:creationId xmlns:a16="http://schemas.microsoft.com/office/drawing/2014/main" id="{FCC85648-EF1C-669B-A2F1-FC1630C424AB}"/>
              </a:ext>
            </a:extLst>
          </p:cNvPr>
          <p:cNvGrpSpPr/>
          <p:nvPr userDrawn="1"/>
        </p:nvGrpSpPr>
        <p:grpSpPr>
          <a:xfrm>
            <a:off x="6408738" y="587142"/>
            <a:ext cx="3341687" cy="582612"/>
            <a:chOff x="6408738" y="649288"/>
            <a:chExt cx="3341687" cy="582612"/>
          </a:xfrm>
        </p:grpSpPr>
        <p:sp>
          <p:nvSpPr>
            <p:cNvPr id="4" name="フリーフォーム: 図形 3">
              <a:extLst>
                <a:ext uri="{FF2B5EF4-FFF2-40B4-BE49-F238E27FC236}">
                  <a16:creationId xmlns:a16="http://schemas.microsoft.com/office/drawing/2014/main" id="{D8EAB2BD-3C31-5825-564B-75E0BCF50D76}"/>
                </a:ext>
              </a:extLst>
            </p:cNvPr>
            <p:cNvSpPr/>
            <p:nvPr/>
          </p:nvSpPr>
          <p:spPr>
            <a:xfrm>
              <a:off x="6408738" y="649288"/>
              <a:ext cx="3335337" cy="582612"/>
            </a:xfrm>
            <a:custGeom>
              <a:avLst/>
              <a:gdLst>
                <a:gd name="connsiteX0" fmla="*/ 77851 w 3116874"/>
                <a:gd name="connsiteY0" fmla="*/ 0 h 582896"/>
                <a:gd name="connsiteX1" fmla="*/ 3039023 w 3116874"/>
                <a:gd name="connsiteY1" fmla="*/ 0 h 582896"/>
                <a:gd name="connsiteX2" fmla="*/ 3116874 w 3116874"/>
                <a:gd name="connsiteY2" fmla="*/ 77851 h 582896"/>
                <a:gd name="connsiteX3" fmla="*/ 3116874 w 3116874"/>
                <a:gd name="connsiteY3" fmla="*/ 389247 h 582896"/>
                <a:gd name="connsiteX4" fmla="*/ 3039023 w 3116874"/>
                <a:gd name="connsiteY4" fmla="*/ 467098 h 582896"/>
                <a:gd name="connsiteX5" fmla="*/ 372119 w 3116874"/>
                <a:gd name="connsiteY5" fmla="*/ 467098 h 582896"/>
                <a:gd name="connsiteX6" fmla="*/ 294920 w 3116874"/>
                <a:gd name="connsiteY6" fmla="*/ 582896 h 582896"/>
                <a:gd name="connsiteX7" fmla="*/ 217722 w 3116874"/>
                <a:gd name="connsiteY7" fmla="*/ 467098 h 582896"/>
                <a:gd name="connsiteX8" fmla="*/ 77851 w 3116874"/>
                <a:gd name="connsiteY8" fmla="*/ 467098 h 582896"/>
                <a:gd name="connsiteX9" fmla="*/ 0 w 3116874"/>
                <a:gd name="connsiteY9" fmla="*/ 389247 h 582896"/>
                <a:gd name="connsiteX10" fmla="*/ 0 w 3116874"/>
                <a:gd name="connsiteY10" fmla="*/ 77851 h 582896"/>
                <a:gd name="connsiteX11" fmla="*/ 77851 w 3116874"/>
                <a:gd name="connsiteY11" fmla="*/ 0 h 58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6874" h="582896">
                  <a:moveTo>
                    <a:pt x="77851" y="0"/>
                  </a:moveTo>
                  <a:lnTo>
                    <a:pt x="3039023" y="0"/>
                  </a:lnTo>
                  <a:cubicBezTo>
                    <a:pt x="3082019" y="0"/>
                    <a:pt x="3116874" y="34855"/>
                    <a:pt x="3116874" y="77851"/>
                  </a:cubicBezTo>
                  <a:lnTo>
                    <a:pt x="3116874" y="389247"/>
                  </a:lnTo>
                  <a:cubicBezTo>
                    <a:pt x="3116874" y="432243"/>
                    <a:pt x="3082019" y="467098"/>
                    <a:pt x="3039023" y="467098"/>
                  </a:cubicBezTo>
                  <a:lnTo>
                    <a:pt x="372119" y="467098"/>
                  </a:lnTo>
                  <a:lnTo>
                    <a:pt x="294920" y="582896"/>
                  </a:lnTo>
                  <a:lnTo>
                    <a:pt x="217722" y="467098"/>
                  </a:lnTo>
                  <a:lnTo>
                    <a:pt x="77851" y="467098"/>
                  </a:lnTo>
                  <a:cubicBezTo>
                    <a:pt x="34855" y="467098"/>
                    <a:pt x="0" y="432243"/>
                    <a:pt x="0" y="389247"/>
                  </a:cubicBezTo>
                  <a:lnTo>
                    <a:pt x="0" y="77851"/>
                  </a:lnTo>
                  <a:cubicBezTo>
                    <a:pt x="0" y="34855"/>
                    <a:pt x="34855" y="0"/>
                    <a:pt x="77851" y="0"/>
                  </a:cubicBezTo>
                  <a:close/>
                </a:path>
              </a:pathLst>
            </a:cu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sz="1200" spc="1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3004DC96-E90D-CFD1-048C-82AE257BA988}"/>
                </a:ext>
              </a:extLst>
            </p:cNvPr>
            <p:cNvSpPr txBox="1"/>
            <p:nvPr/>
          </p:nvSpPr>
          <p:spPr>
            <a:xfrm>
              <a:off x="6415088" y="760413"/>
              <a:ext cx="3335337" cy="254000"/>
            </a:xfrm>
            <a:prstGeom prst="rect">
              <a:avLst/>
            </a:prstGeom>
            <a:noFill/>
          </p:spPr>
          <p:txBody>
            <a:bodyPr>
              <a:spAutoFit/>
            </a:bodyPr>
            <a:lstStyle/>
            <a:p>
              <a:pPr algn="ctr">
                <a:defRPr/>
              </a:pPr>
              <a:r>
                <a:rPr kumimoji="1" lang="ja-JP" altLang="en-US" sz="1050" spc="100" dirty="0">
                  <a:latin typeface="メイリオ" panose="020B0604030504040204" pitchFamily="50" charset="-128"/>
                  <a:ea typeface="メイリオ" panose="020B0604030504040204" pitchFamily="50" charset="-128"/>
                </a:rPr>
                <a:t>これらの書籍・文献にも目を通してみましょう</a:t>
              </a:r>
            </a:p>
          </p:txBody>
        </p:sp>
      </p:grpSp>
      <p:sp>
        <p:nvSpPr>
          <p:cNvPr id="6" name="Slide Number Placeholder 5">
            <a:extLst>
              <a:ext uri="{FF2B5EF4-FFF2-40B4-BE49-F238E27FC236}">
                <a16:creationId xmlns:a16="http://schemas.microsoft.com/office/drawing/2014/main" id="{1E5ACF88-A172-29A9-1583-99868A32E7B5}"/>
              </a:ext>
            </a:extLst>
          </p:cNvPr>
          <p:cNvSpPr>
            <a:spLocks noGrp="1"/>
          </p:cNvSpPr>
          <p:nvPr>
            <p:ph type="sldNum" sz="quarter" idx="10"/>
          </p:nvPr>
        </p:nvSpPr>
        <p:spPr/>
        <p:txBody>
          <a:bodyPr/>
          <a:lstStyle>
            <a:lvl1pPr>
              <a:defRPr/>
            </a:lvl1pPr>
          </a:lstStyle>
          <a:p>
            <a:pPr>
              <a:defRPr/>
            </a:pPr>
            <a:fld id="{EE6E47B4-E333-4436-B1E8-209EB43C1602}" type="slidenum">
              <a:rPr lang="ja-JP" altLang="en-US" smtClean="0"/>
              <a:pPr>
                <a:defRPr/>
              </a:pPr>
              <a:t>‹#›</a:t>
            </a:fld>
            <a:endParaRPr lang="ja-JP" altLang="en-US"/>
          </a:p>
        </p:txBody>
      </p:sp>
    </p:spTree>
    <p:extLst>
      <p:ext uri="{BB962C8B-B14F-4D97-AF65-F5344CB8AC3E}">
        <p14:creationId xmlns:p14="http://schemas.microsoft.com/office/powerpoint/2010/main" val="2712361927"/>
      </p:ext>
    </p:extLst>
  </p:cSld>
  <p:clrMapOvr>
    <a:masterClrMapping/>
  </p:clrMapOvr>
  <p:transition spd="slow"/>
  <p:hf hdr="0" ftr="0" dt="0"/>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67A9241-E511-A6E9-4EBF-9F13D7F8F86A}"/>
              </a:ext>
            </a:extLst>
          </p:cNvPr>
          <p:cNvSpPr>
            <a:spLocks noGrp="1" noChangeArrowheads="1"/>
          </p:cNvSpPr>
          <p:nvPr>
            <p:ph type="title"/>
          </p:nvPr>
        </p:nvSpPr>
        <p:spPr bwMode="auto">
          <a:xfrm>
            <a:off x="681038" y="365125"/>
            <a:ext cx="85439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Text Placeholder 2">
            <a:extLst>
              <a:ext uri="{FF2B5EF4-FFF2-40B4-BE49-F238E27FC236}">
                <a16:creationId xmlns:a16="http://schemas.microsoft.com/office/drawing/2014/main" id="{3F3459BF-2E5A-60BF-F6EA-09CD183D8FC0}"/>
              </a:ext>
            </a:extLst>
          </p:cNvPr>
          <p:cNvSpPr>
            <a:spLocks noGrp="1" noChangeArrowheads="1"/>
          </p:cNvSpPr>
          <p:nvPr>
            <p:ph type="body" idx="1"/>
          </p:nvPr>
        </p:nvSpPr>
        <p:spPr bwMode="auto">
          <a:xfrm>
            <a:off x="681038" y="1825625"/>
            <a:ext cx="85439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a:extLst>
              <a:ext uri="{FF2B5EF4-FFF2-40B4-BE49-F238E27FC236}">
                <a16:creationId xmlns:a16="http://schemas.microsoft.com/office/drawing/2014/main" id="{FB74AF5C-C70D-2805-8864-8AE28A00DF71}"/>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schemeClr val="tx1">
                    <a:tint val="75000"/>
                  </a:schemeClr>
                </a:solidFill>
                <a:latin typeface="+mn-lt"/>
              </a:defRPr>
            </a:lvl1pPr>
          </a:lstStyle>
          <a:p>
            <a:pPr>
              <a:defRPr/>
            </a:pPr>
            <a:fld id="{06BBD176-8A0B-4009-9B6E-C4338303A45A}" type="datetime1">
              <a:rPr lang="ja-JP" altLang="en-US" smtClean="0"/>
              <a:pPr>
                <a:defRPr/>
              </a:pPr>
              <a:t>2025/4/11</a:t>
            </a:fld>
            <a:endParaRPr lang="ja-JP" altLang="en-US"/>
          </a:p>
        </p:txBody>
      </p:sp>
      <p:sp>
        <p:nvSpPr>
          <p:cNvPr id="5" name="Footer Placeholder 4">
            <a:extLst>
              <a:ext uri="{FF2B5EF4-FFF2-40B4-BE49-F238E27FC236}">
                <a16:creationId xmlns:a16="http://schemas.microsoft.com/office/drawing/2014/main" id="{797CFFD3-35A4-457C-32A6-AA3FD0F407D8}"/>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schemeClr val="tx1">
                    <a:tint val="75000"/>
                  </a:schemeClr>
                </a:solidFill>
                <a:latin typeface="+mn-lt"/>
              </a:defRPr>
            </a:lvl1pPr>
          </a:lstStyle>
          <a:p>
            <a:pPr>
              <a:defRPr/>
            </a:pPr>
            <a:endParaRPr lang="ja-JP" altLang="en-US"/>
          </a:p>
        </p:txBody>
      </p:sp>
      <p:sp>
        <p:nvSpPr>
          <p:cNvPr id="6" name="Slide Number Placeholder 5">
            <a:extLst>
              <a:ext uri="{FF2B5EF4-FFF2-40B4-BE49-F238E27FC236}">
                <a16:creationId xmlns:a16="http://schemas.microsoft.com/office/drawing/2014/main" id="{119CAC09-A2F6-FA3E-E805-9FEC3589E132}"/>
              </a:ext>
            </a:extLst>
          </p:cNvPr>
          <p:cNvSpPr>
            <a:spLocks noGrp="1"/>
          </p:cNvSpPr>
          <p:nvPr>
            <p:ph type="sldNum" sz="quarter" idx="4"/>
          </p:nvPr>
        </p:nvSpPr>
        <p:spPr>
          <a:xfrm>
            <a:off x="9526588" y="6492875"/>
            <a:ext cx="37941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1" sz="1000">
                <a:solidFill>
                  <a:srgbClr val="898989"/>
                </a:solidFill>
              </a:defRPr>
            </a:lvl1pPr>
          </a:lstStyle>
          <a:p>
            <a:pPr>
              <a:defRPr/>
            </a:pPr>
            <a:fld id="{4F18D68E-7406-400B-9224-317736F1F71E}" type="slidenum">
              <a:rPr lang="ja-JP" altLang="en-US" smtClean="0"/>
              <a:pPr>
                <a:defRPr/>
              </a:pPr>
              <a:t>‹#›</a:t>
            </a:fld>
            <a:endParaRPr lang="ja-JP" altLang="en-US"/>
          </a:p>
        </p:txBody>
      </p:sp>
    </p:spTree>
    <p:extLst>
      <p:ext uri="{BB962C8B-B14F-4D97-AF65-F5344CB8AC3E}">
        <p14:creationId xmlns:p14="http://schemas.microsoft.com/office/powerpoint/2010/main" val="245310406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20" r:id="rId5"/>
    <p:sldLayoutId id="2147483716" r:id="rId6"/>
    <p:sldLayoutId id="2147483717" r:id="rId7"/>
    <p:sldLayoutId id="2147483718" r:id="rId8"/>
    <p:sldLayoutId id="2147483719" r:id="rId9"/>
  </p:sldLayoutIdLst>
  <p:hf hdr="0" ftr="0" dt="0"/>
  <p:txStyles>
    <p:titleStyle>
      <a:lvl1pPr algn="l" rtl="0" eaLnBrk="1" fontAlgn="base" hangingPunct="1">
        <a:lnSpc>
          <a:spcPct val="90000"/>
        </a:lnSpc>
        <a:spcBef>
          <a:spcPct val="0"/>
        </a:spcBef>
        <a:spcAft>
          <a:spcPct val="0"/>
        </a:spcAft>
        <a:defRPr kumimoji="1"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https://kodomoshien.cfa.go.jp/young-carer/about/" TargetMode="External" Type="http://schemas.openxmlformats.org/officeDocument/2006/relationships/hyperlink"/><Relationship Id="rId4" Target="../media/image13.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9.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3.xml" Type="http://schemas.openxmlformats.org/officeDocument/2006/relationships/notesSlide"/><Relationship Id="rId3" Target="https://www.cfa.go.jp/policies/kodomo-kihon/" TargetMode="External" Type="http://schemas.openxmlformats.org/officeDocument/2006/relationships/hyperlink"/><Relationship Id="rId4" Target="../media/image14.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4.xml" Type="http://schemas.openxmlformats.org/officeDocument/2006/relationships/notesSlide"/><Relationship Id="rId3" Target="../media/image15.png" Type="http://schemas.openxmlformats.org/officeDocument/2006/relationships/image"/><Relationship Id="rId4" Target="../media/image12.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16.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17.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18.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19.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9.xml" Type="http://schemas.openxmlformats.org/officeDocument/2006/relationships/notesSlide"/><Relationship Id="rId3" Target="../media/image1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20.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https://www.city.minato.tokyo.jp/jidousoudanjunbitan/soudan/about.html" TargetMode="External" Type="http://schemas.openxmlformats.org/officeDocument/2006/relationships/hyperlink"/><Relationship Id="rId4" Target="https://www.cfa.go.jp/assets/contents/node/basic_page/field_ref_resources/a176de99-390e-4065-a7fb-fe569ab2450c/43ce0992/20230401_policies_jidougyakutai_10.pdf" TargetMode="External" Type="http://schemas.openxmlformats.org/officeDocument/2006/relationships/hyperlink"/></Relationships>
</file>

<file path=ppt/slides/_rels/slide2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 Id="rId3" Target="https://www.mhlw.go.jp/stf/seisakunitsuite/bunya/hukushi_kaigo/seikatsuhogo/seikatuhogo/index.html" TargetMode="External" Type="http://schemas.openxmlformats.org/officeDocument/2006/relationships/hyperlink"/><Relationship Id="rId4" Target="../media/image21.png" Type="http://schemas.openxmlformats.org/officeDocument/2006/relationships/image"/><Relationship Id="rId5" Target="../media/image15.png" Type="http://schemas.openxmlformats.org/officeDocument/2006/relationships/image"/><Relationship Id="rId6" Target="../media/image22.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 Id="rId3" Target="../media/image12.png" Type="http://schemas.openxmlformats.org/officeDocument/2006/relationships/image"/><Relationship Id="rId4" Target="../media/image23.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 Id="rId3" Target="../media/image24.png" Type="http://schemas.openxmlformats.org/officeDocument/2006/relationships/image"/><Relationship Id="rId4" Target="../media/image12.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 Id="rId3" Target="../media/image9.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9.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xml" Type="http://schemas.openxmlformats.org/officeDocument/2006/relationships/notesSlide"/></Relationships>
</file>

<file path=ppt/slides/_rels/slide30.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0.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1.xml" Type="http://schemas.openxmlformats.org/officeDocument/2006/relationships/notesSlide"/><Relationship Id="rId3" Target="../media/image1.png" Type="http://schemas.openxmlformats.org/officeDocument/2006/relationships/image"/><Relationship Id="rId4" Target="../media/image25.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2.xml" Type="http://schemas.openxmlformats.org/officeDocument/2006/relationships/notesSlide"/><Relationship Id="rId3" Target="../media/image1.png" Type="http://schemas.openxmlformats.org/officeDocument/2006/relationships/image"/><Relationship Id="rId4" Target="../media/image25.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3.xml" Type="http://schemas.openxmlformats.org/officeDocument/2006/relationships/notesSlide"/></Relationships>
</file>

<file path=ppt/slides/_rels/slide34.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4.xml" Type="http://schemas.openxmlformats.org/officeDocument/2006/relationships/notesSlide"/><Relationship Id="rId3" Target="../media/image25.png" Type="http://schemas.openxmlformats.org/officeDocument/2006/relationships/image"/><Relationship Id="rId4" Target="../media/image1.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5.xml" Type="http://schemas.openxmlformats.org/officeDocument/2006/relationships/notesSlide"/><Relationship Id="rId3" Target="../media/image25.png" Type="http://schemas.openxmlformats.org/officeDocument/2006/relationships/image"/><Relationship Id="rId4" Target="../media/image1.pn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6.xml" Type="http://schemas.openxmlformats.org/officeDocument/2006/relationships/notesSlide"/><Relationship Id="rId3" Target="../media/image26.jpe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7.xml" Type="http://schemas.openxmlformats.org/officeDocument/2006/relationships/notesSlide"/></Relationships>
</file>

<file path=ppt/slides/_rels/slide38.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8.xml" Type="http://schemas.openxmlformats.org/officeDocument/2006/relationships/notesSlide"/></Relationships>
</file>

<file path=ppt/slides/_rels/slide39.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9.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4.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 Id="rId8" Target="../media/image8.pn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40.xml" Type="http://schemas.openxmlformats.org/officeDocument/2006/relationships/notesSlide"/></Relationships>
</file>

<file path=ppt/slides/_rels/slide41.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41.xml" Type="http://schemas.openxmlformats.org/officeDocument/2006/relationships/notesSlide"/></Relationships>
</file>

<file path=ppt/slides/_rels/slide42.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42.xml" Type="http://schemas.openxmlformats.org/officeDocument/2006/relationships/notesSlide"/></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43.xml" Type="http://schemas.openxmlformats.org/officeDocument/2006/relationships/notesSlide"/></Relationships>
</file>

<file path=ppt/slides/_rels/slide45.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44.xml" Type="http://schemas.openxmlformats.org/officeDocument/2006/relationships/notesSlide"/><Relationship Id="rId3" Target="../media/image1.png" Type="http://schemas.openxmlformats.org/officeDocument/2006/relationships/image"/><Relationship Id="rId4" Target="../media/image25.png"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45.xml" Type="http://schemas.openxmlformats.org/officeDocument/2006/relationships/notesSlide"/><Relationship Id="rId3" Target="../media/image25.png" Type="http://schemas.openxmlformats.org/officeDocument/2006/relationships/image"/><Relationship Id="rId4" Target="../media/image1.png" Type="http://schemas.openxmlformats.org/officeDocument/2006/relationships/image"/></Relationships>
</file>

<file path=ppt/slides/_rels/slide47.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46.xml" Type="http://schemas.openxmlformats.org/officeDocument/2006/relationships/notesSlide"/></Relationships>
</file>

<file path=ppt/slides/_rels/slide48.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47.xml" Type="http://schemas.openxmlformats.org/officeDocument/2006/relationships/notesSlide"/></Relationships>
</file>

<file path=ppt/slides/_rels/slide49.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48.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9.png" Type="http://schemas.openxmlformats.org/officeDocument/2006/relationships/image"/></Relationships>
</file>

<file path=ppt/slides/_rels/slide50.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49.xml" Type="http://schemas.openxmlformats.org/officeDocument/2006/relationships/notesSlide"/></Relationships>
</file>

<file path=ppt/slides/_rels/slide51.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50.xml" Type="http://schemas.openxmlformats.org/officeDocument/2006/relationships/notesSlide"/></Relationships>
</file>

<file path=ppt/slides/_rels/slide52.xml.rels><?xml version="1.0" encoding="UTF-8" standalone="yes"?><Relationships xmlns="http://schemas.openxmlformats.org/package/2006/relationships"><Relationship Id="rId1" Target="../slideLayouts/slideLayout9.xml" Type="http://schemas.openxmlformats.org/officeDocument/2006/relationships/slideLayout"/><Relationship Id="rId10" Target="https://www.cfa.go.jp/assets/contents/node/basic_page/field_ref_resources/a176de99-390e-4065-a7fb-fe569ab2450c/43ce0992/20230401_policies_jidougyakutai_10.pdf" TargetMode="External" Type="http://schemas.openxmlformats.org/officeDocument/2006/relationships/hyperlink"/><Relationship Id="rId11" Target="https://www.mhlw.go.jp/content/001270093.pdf" TargetMode="External" Type="http://schemas.openxmlformats.org/officeDocument/2006/relationships/hyperlink"/><Relationship Id="rId2" Target="../notesSlides/notesSlide51.xml" Type="http://schemas.openxmlformats.org/officeDocument/2006/relationships/notesSlide"/><Relationship Id="rId3" Target="https://www.mhlw.go.jp/stf/newpage_36563.html" TargetMode="External" Type="http://schemas.openxmlformats.org/officeDocument/2006/relationships/hyperlink"/><Relationship Id="rId4" Target="https://www.mhlw.go.jp/stf/newpage_28862.html" TargetMode="External" Type="http://schemas.openxmlformats.org/officeDocument/2006/relationships/hyperlink"/><Relationship Id="rId5" Target="https://kodomoshien.cfa.go.jp/young-carer/about/" TargetMode="External" Type="http://schemas.openxmlformats.org/officeDocument/2006/relationships/hyperlink"/><Relationship Id="rId6" Target="https://www.cfa.go.jp/policies/kodomo-kihon/" TargetMode="External" Type="http://schemas.openxmlformats.org/officeDocument/2006/relationships/hyperlink"/><Relationship Id="rId7" Target="https://www.mhlw.go.jp/stf/newpage_52773.html" TargetMode="External" Type="http://schemas.openxmlformats.org/officeDocument/2006/relationships/hyperlink"/><Relationship Id="rId8" Target="https://www.mhlw.go.jp/stf/newpage_41971.html" TargetMode="External" Type="http://schemas.openxmlformats.org/officeDocument/2006/relationships/hyperlink"/><Relationship Id="rId9" Target="https://www.city.minato.tokyo.jp/jidousoudanjunbitan/soudan/about.html" TargetMode="External" Type="http://schemas.openxmlformats.org/officeDocument/2006/relationships/hyperlink"/></Relationships>
</file>

<file path=ppt/slides/_rels/slide6.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6.xml" Type="http://schemas.openxmlformats.org/officeDocument/2006/relationships/notesSlide"/><Relationship Id="rId3" Target="../media/image10.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1.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497B6-D9A1-A6B7-1A8B-013813056E70}"/>
            </a:ext>
          </a:extLst>
        </p:cNvPr>
        <p:cNvGrpSpPr/>
        <p:nvPr/>
      </p:nvGrpSpPr>
      <p:grpSpPr>
        <a:xfrm>
          <a:off x="0" y="0"/>
          <a:ext cx="0" cy="0"/>
          <a:chOff x="0" y="0"/>
          <a:chExt cx="0" cy="0"/>
        </a:xfrm>
      </p:grpSpPr>
      <p:sp>
        <p:nvSpPr>
          <p:cNvPr id="7" name="平行四辺形 6">
            <a:extLst>
              <a:ext uri="{FF2B5EF4-FFF2-40B4-BE49-F238E27FC236}">
                <a16:creationId xmlns:a16="http://schemas.microsoft.com/office/drawing/2014/main" id="{04A0BDA6-6078-9DBA-24C8-3095F7E17F76}"/>
              </a:ext>
            </a:extLst>
          </p:cNvPr>
          <p:cNvSpPr/>
          <p:nvPr/>
        </p:nvSpPr>
        <p:spPr>
          <a:xfrm>
            <a:off x="273000" y="3497650"/>
            <a:ext cx="9360000" cy="324000"/>
          </a:xfrm>
          <a:prstGeom prst="parallelogram">
            <a:avLst/>
          </a:prstGeom>
          <a:pattFill prst="wdUpDiag">
            <a:fgClr>
              <a:srgbClr val="E9BC8F"/>
            </a:fgClr>
            <a:bgClr>
              <a:schemeClr val="bg1">
                <a:lumMod val="9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 name="正方形/長方形 1">
            <a:extLst>
              <a:ext uri="{FF2B5EF4-FFF2-40B4-BE49-F238E27FC236}">
                <a16:creationId xmlns:a16="http://schemas.microsoft.com/office/drawing/2014/main" id="{F0D1EE34-A7BC-CDA6-7965-6C7A71769456}"/>
              </a:ext>
            </a:extLst>
          </p:cNvPr>
          <p:cNvSpPr/>
          <p:nvPr/>
        </p:nvSpPr>
        <p:spPr>
          <a:xfrm>
            <a:off x="93000" y="2159000"/>
            <a:ext cx="9720000" cy="2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4800" b="1" spc="300" dirty="0">
                <a:solidFill>
                  <a:prstClr val="black"/>
                </a:solidFill>
                <a:latin typeface="メイリオ" panose="020B0604030504040204" pitchFamily="50" charset="-128"/>
                <a:ea typeface="メイリオ" panose="020B0604030504040204" pitchFamily="50" charset="-128"/>
              </a:rPr>
              <a:t>子どものいる世帯への支援</a:t>
            </a:r>
            <a:endParaRPr kumimoji="1" lang="en-US" altLang="ja-JP" sz="4800" b="1" spc="300" dirty="0">
              <a:solidFill>
                <a:prstClr val="black"/>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E282F076-655D-20A1-A46E-6D73840C1C43}"/>
              </a:ext>
            </a:extLst>
          </p:cNvPr>
          <p:cNvSpPr txBox="1"/>
          <p:nvPr/>
        </p:nvSpPr>
        <p:spPr>
          <a:xfrm>
            <a:off x="2817628" y="0"/>
            <a:ext cx="7088372" cy="2215991"/>
          </a:xfrm>
          <a:prstGeom prst="rect">
            <a:avLst/>
          </a:prstGeom>
          <a:noFill/>
        </p:spPr>
        <p:txBody>
          <a:bodyPr wrap="square">
            <a:spAutoFit/>
          </a:bodyPr>
          <a:lstStyle/>
          <a:p>
            <a:pPr algn="r" eaLnBrk="1" fontAlgn="auto" hangingPunct="1">
              <a:spcBef>
                <a:spcPts val="0"/>
              </a:spcBef>
              <a:spcAft>
                <a:spcPts val="0"/>
              </a:spcAft>
              <a:defRPr/>
            </a:pPr>
            <a:r>
              <a:rPr kumimoji="1" lang="en-US" altLang="ja-JP" sz="13800" b="1" spc="300" dirty="0">
                <a:solidFill>
                  <a:srgbClr val="E9BC8F"/>
                </a:solidFill>
                <a:latin typeface="メイリオ" panose="020B0604030504040204" pitchFamily="50" charset="-128"/>
                <a:ea typeface="メイリオ" panose="020B0604030504040204" pitchFamily="50" charset="-128"/>
              </a:rPr>
              <a:t>No.4-4</a:t>
            </a:r>
          </a:p>
        </p:txBody>
      </p:sp>
      <p:sp>
        <p:nvSpPr>
          <p:cNvPr id="11" name="正方形/長方形 10">
            <a:extLst>
              <a:ext uri="{FF2B5EF4-FFF2-40B4-BE49-F238E27FC236}">
                <a16:creationId xmlns:a16="http://schemas.microsoft.com/office/drawing/2014/main" id="{6314334D-DCC5-EB11-FC63-BD54D1F79208}"/>
              </a:ext>
            </a:extLst>
          </p:cNvPr>
          <p:cNvSpPr/>
          <p:nvPr/>
        </p:nvSpPr>
        <p:spPr>
          <a:xfrm>
            <a:off x="2177902" y="5241538"/>
            <a:ext cx="5550195" cy="5847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spc="600" dirty="0">
                <a:solidFill>
                  <a:schemeClr val="tx1"/>
                </a:solidFill>
                <a:latin typeface="メイリオ" panose="020B0604030504040204" pitchFamily="50" charset="-128"/>
                <a:ea typeface="メイリオ" panose="020B0604030504040204" pitchFamily="50" charset="-128"/>
              </a:rPr>
              <a:t>実施日：　　年　　月　　日</a:t>
            </a:r>
          </a:p>
        </p:txBody>
      </p:sp>
    </p:spTree>
    <p:extLst>
      <p:ext uri="{BB962C8B-B14F-4D97-AF65-F5344CB8AC3E}">
        <p14:creationId xmlns:p14="http://schemas.microsoft.com/office/powerpoint/2010/main" val="928122386"/>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B97B4-5FAC-320A-3E3F-C10EB5479240}"/>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896089CA-AEA3-34CA-E56E-647248078AF9}"/>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9</a:t>
            </a:fld>
            <a:endParaRPr lang="ja-JP" altLang="en-US" sz="1000">
              <a:solidFill>
                <a:srgbClr val="898989"/>
              </a:solidFill>
            </a:endParaRPr>
          </a:p>
        </p:txBody>
      </p:sp>
      <p:sp>
        <p:nvSpPr>
          <p:cNvPr id="2" name="正方形/長方形 44">
            <a:extLst>
              <a:ext uri="{FF2B5EF4-FFF2-40B4-BE49-F238E27FC236}">
                <a16:creationId xmlns:a16="http://schemas.microsoft.com/office/drawing/2014/main" id="{D9D8F274-EE52-79BC-43B4-8A6E688FEE8B}"/>
              </a:ext>
            </a:extLst>
          </p:cNvPr>
          <p:cNvSpPr>
            <a:spLocks noChangeArrowheads="1"/>
          </p:cNvSpPr>
          <p:nvPr/>
        </p:nvSpPr>
        <p:spPr bwMode="auto">
          <a:xfrm>
            <a:off x="28258" y="6380458"/>
            <a:ext cx="93138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000" dirty="0">
                <a:latin typeface="メイリオ" panose="020B0604030504040204" pitchFamily="50" charset="-128"/>
                <a:ea typeface="メイリオ" panose="020B0604030504040204" pitchFamily="50" charset="-128"/>
              </a:rPr>
              <a:t>出典：こども家庭庁支援局虐待防止対策課「別添</a:t>
            </a:r>
            <a:r>
              <a:rPr kumimoji="0" lang="en-US" altLang="ja-JP" sz="1000" dirty="0">
                <a:latin typeface="メイリオ" panose="020B0604030504040204" pitchFamily="50" charset="-128"/>
                <a:ea typeface="メイリオ" panose="020B0604030504040204" pitchFamily="50" charset="-128"/>
              </a:rPr>
              <a:t>2</a:t>
            </a:r>
            <a:r>
              <a:rPr kumimoji="0" lang="ja-JP" altLang="en-US" sz="1000" dirty="0">
                <a:latin typeface="メイリオ" panose="020B0604030504040204" pitchFamily="50" charset="-128"/>
                <a:ea typeface="メイリオ" panose="020B0604030504040204" pitchFamily="50" charset="-128"/>
              </a:rPr>
              <a:t>学校でヤングケアラーに気づくために（学校向けポスター）」</a:t>
            </a:r>
            <a:r>
              <a:rPr kumimoji="0" lang="en-US" altLang="ja-JP" sz="1000" dirty="0">
                <a:latin typeface="メイリオ" panose="020B0604030504040204" pitchFamily="50" charset="-128"/>
                <a:ea typeface="メイリオ" panose="020B0604030504040204" pitchFamily="50" charset="-128"/>
              </a:rPr>
              <a:t>『</a:t>
            </a:r>
            <a:r>
              <a:rPr kumimoji="0" lang="ja-JP" altLang="en-US" sz="1000" dirty="0">
                <a:latin typeface="メイリオ" panose="020B0604030504040204" pitchFamily="50" charset="-128"/>
                <a:ea typeface="メイリオ" panose="020B0604030504040204" pitchFamily="50" charset="-128"/>
              </a:rPr>
              <a:t>（事務連絡）ヤングケアラーへの支援に活用</a:t>
            </a:r>
            <a:br>
              <a:rPr kumimoji="0" lang="en-US" altLang="ja-JP" sz="1000" dirty="0">
                <a:latin typeface="メイリオ" panose="020B0604030504040204" pitchFamily="50" charset="-128"/>
                <a:ea typeface="メイリオ" panose="020B0604030504040204" pitchFamily="50" charset="-128"/>
              </a:rPr>
            </a:br>
            <a:r>
              <a:rPr kumimoji="0" lang="en-US" altLang="ja-JP" sz="1000" dirty="0">
                <a:latin typeface="メイリオ" panose="020B0604030504040204" pitchFamily="50" charset="-128"/>
                <a:ea typeface="メイリオ" panose="020B0604030504040204" pitchFamily="50" charset="-128"/>
              </a:rPr>
              <a:t>         </a:t>
            </a:r>
            <a:r>
              <a:rPr kumimoji="0" lang="ja-JP" altLang="en-US" sz="1000" dirty="0">
                <a:latin typeface="メイリオ" panose="020B0604030504040204" pitchFamily="50" charset="-128"/>
                <a:ea typeface="メイリオ" panose="020B0604030504040204" pitchFamily="50" charset="-128"/>
              </a:rPr>
              <a:t>可能な関係資料について</a:t>
            </a:r>
            <a:r>
              <a:rPr kumimoji="0" lang="en-US" altLang="ja-JP" sz="1000" dirty="0">
                <a:latin typeface="メイリオ" panose="020B0604030504040204" pitchFamily="50" charset="-128"/>
                <a:ea typeface="メイリオ" panose="020B0604030504040204" pitchFamily="50" charset="-128"/>
              </a:rPr>
              <a:t>』</a:t>
            </a:r>
            <a:r>
              <a:rPr kumimoji="0" lang="ja-JP" altLang="en-US" sz="1000" dirty="0">
                <a:latin typeface="メイリオ" panose="020B0604030504040204" pitchFamily="50" charset="-128"/>
                <a:ea typeface="メイリオ" panose="020B0604030504040204" pitchFamily="50" charset="-128"/>
              </a:rPr>
              <a:t> </a:t>
            </a:r>
            <a:r>
              <a:rPr kumimoji="0" lang="en-US" altLang="ja-JP" sz="1000" dirty="0">
                <a:latin typeface="メイリオ" panose="020B0604030504040204" pitchFamily="50" charset="-128"/>
                <a:ea typeface="メイリオ" panose="020B0604030504040204" pitchFamily="50" charset="-128"/>
              </a:rPr>
              <a:t>,</a:t>
            </a:r>
            <a:r>
              <a:rPr kumimoji="0" lang="ja-JP" altLang="en-US" sz="1000" dirty="0">
                <a:latin typeface="メイリオ" panose="020B0604030504040204" pitchFamily="50" charset="-128"/>
                <a:ea typeface="メイリオ" panose="020B0604030504040204" pitchFamily="50" charset="-128"/>
              </a:rPr>
              <a:t>令和６年６月</a:t>
            </a:r>
            <a:r>
              <a:rPr kumimoji="0" lang="en-US" altLang="ja-JP" sz="1000" dirty="0">
                <a:latin typeface="メイリオ" panose="020B0604030504040204" pitchFamily="50" charset="-128"/>
                <a:ea typeface="メイリオ" panose="020B0604030504040204" pitchFamily="50" charset="-128"/>
              </a:rPr>
              <a:t>12</a:t>
            </a:r>
            <a:r>
              <a:rPr kumimoji="0" lang="ja-JP" altLang="en-US" sz="1000" dirty="0">
                <a:latin typeface="メイリオ" panose="020B0604030504040204" pitchFamily="50" charset="-128"/>
                <a:ea typeface="メイリオ" panose="020B0604030504040204" pitchFamily="50" charset="-128"/>
              </a:rPr>
              <a:t>日をもとに作成</a:t>
            </a:r>
            <a:endParaRPr kumimoji="0" lang="en-US" altLang="ja-JP" sz="1000" dirty="0">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kumimoji="0" lang="ja-JP" altLang="en-US" sz="1000" dirty="0">
                <a:latin typeface="メイリオ" panose="020B0604030504040204" pitchFamily="50" charset="-128"/>
                <a:ea typeface="メイリオ" panose="020B0604030504040204" pitchFamily="50" charset="-128"/>
              </a:rPr>
              <a:t>　　　こども家庭庁</a:t>
            </a:r>
            <a:r>
              <a:rPr kumimoji="0" lang="en-US" altLang="ja-JP" sz="1000" dirty="0">
                <a:latin typeface="メイリオ" panose="020B0604030504040204" pitchFamily="50" charset="-128"/>
                <a:ea typeface="メイリオ" panose="020B0604030504040204" pitchFamily="50" charset="-128"/>
              </a:rPr>
              <a:t>『</a:t>
            </a:r>
            <a:r>
              <a:rPr kumimoji="0" lang="ja-JP" altLang="en-US" sz="1000" dirty="0">
                <a:latin typeface="メイリオ" panose="020B0604030504040204" pitchFamily="50" charset="-128"/>
                <a:ea typeface="メイリオ" panose="020B0604030504040204" pitchFamily="50" charset="-128"/>
              </a:rPr>
              <a:t>ヤングケアラーとは</a:t>
            </a:r>
            <a:r>
              <a:rPr kumimoji="0" lang="en-US" altLang="ja-JP" sz="1000" dirty="0">
                <a:latin typeface="メイリオ" panose="020B0604030504040204" pitchFamily="50" charset="-128"/>
                <a:ea typeface="メイリオ" panose="020B0604030504040204" pitchFamily="50" charset="-128"/>
              </a:rPr>
              <a:t>』, </a:t>
            </a:r>
            <a:r>
              <a:rPr kumimoji="0" lang="en-US" altLang="ja-JP" sz="1000" dirty="0">
                <a:latin typeface="メイリオ" panose="020B0604030504040204" pitchFamily="50" charset="-128"/>
                <a:ea typeface="メイリオ" panose="020B0604030504040204" pitchFamily="50" charset="-128"/>
                <a:hlinkClick r:id="rId3"/>
              </a:rPr>
              <a:t>https://kodomoshien.cfa.go.jp/young-carer/about/</a:t>
            </a:r>
            <a:r>
              <a:rPr kumimoji="0" lang="ja-JP" altLang="en-US" sz="1000" dirty="0">
                <a:latin typeface="メイリオ" panose="020B0604030504040204" pitchFamily="50" charset="-128"/>
                <a:ea typeface="メイリオ" panose="020B0604030504040204" pitchFamily="50" charset="-128"/>
              </a:rPr>
              <a:t>　をもとに作成</a:t>
            </a:r>
            <a:endParaRPr kumimoji="0" lang="en-US" altLang="ja-JP" sz="1000" dirty="0">
              <a:latin typeface="メイリオ" panose="020B0604030504040204" pitchFamily="50" charset="-128"/>
              <a:ea typeface="メイリオ" panose="020B0604030504040204" pitchFamily="50" charset="-128"/>
            </a:endParaRPr>
          </a:p>
        </p:txBody>
      </p:sp>
      <p:grpSp>
        <p:nvGrpSpPr>
          <p:cNvPr id="3" name="グループ化 2">
            <a:extLst>
              <a:ext uri="{FF2B5EF4-FFF2-40B4-BE49-F238E27FC236}">
                <a16:creationId xmlns:a16="http://schemas.microsoft.com/office/drawing/2014/main" id="{B001EE9A-3D7E-9E43-4F35-938661F99E27}"/>
              </a:ext>
            </a:extLst>
          </p:cNvPr>
          <p:cNvGrpSpPr/>
          <p:nvPr/>
        </p:nvGrpSpPr>
        <p:grpSpPr>
          <a:xfrm>
            <a:off x="374332" y="675263"/>
            <a:ext cx="8967788" cy="2277547"/>
            <a:chOff x="680720" y="801201"/>
            <a:chExt cx="8967788" cy="2277547"/>
          </a:xfrm>
        </p:grpSpPr>
        <p:sp>
          <p:nvSpPr>
            <p:cNvPr id="5" name="正方形/長方形 7">
              <a:extLst>
                <a:ext uri="{FF2B5EF4-FFF2-40B4-BE49-F238E27FC236}">
                  <a16:creationId xmlns:a16="http://schemas.microsoft.com/office/drawing/2014/main" id="{E47172EB-169F-D624-D76A-874B60E4BF24}"/>
                </a:ext>
              </a:extLst>
            </p:cNvPr>
            <p:cNvSpPr>
              <a:spLocks noChangeArrowheads="1"/>
            </p:cNvSpPr>
            <p:nvPr/>
          </p:nvSpPr>
          <p:spPr bwMode="auto">
            <a:xfrm>
              <a:off x="680720" y="801201"/>
              <a:ext cx="8544560" cy="400110"/>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2000" b="1" spc="100" dirty="0">
                  <a:latin typeface="メイリオ" panose="020B0604030504040204" pitchFamily="50" charset="-128"/>
                  <a:ea typeface="メイリオ" panose="020B0604030504040204" pitchFamily="50" charset="-128"/>
                </a:rPr>
                <a:t>✔ヤングケアラーとは</a:t>
              </a:r>
            </a:p>
          </p:txBody>
        </p:sp>
        <p:sp>
          <p:nvSpPr>
            <p:cNvPr id="6" name="正方形/長方形 7">
              <a:extLst>
                <a:ext uri="{FF2B5EF4-FFF2-40B4-BE49-F238E27FC236}">
                  <a16:creationId xmlns:a16="http://schemas.microsoft.com/office/drawing/2014/main" id="{9939513A-29AA-B1CD-0D00-DB08D8044B2B}"/>
                </a:ext>
              </a:extLst>
            </p:cNvPr>
            <p:cNvSpPr>
              <a:spLocks noChangeArrowheads="1"/>
            </p:cNvSpPr>
            <p:nvPr/>
          </p:nvSpPr>
          <p:spPr bwMode="auto">
            <a:xfrm>
              <a:off x="1103948" y="1262866"/>
              <a:ext cx="8544560" cy="1815882"/>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600" spc="100" dirty="0">
                  <a:latin typeface="メイリオ" panose="020B0604030504040204" pitchFamily="50" charset="-128"/>
                  <a:ea typeface="メイリオ" panose="020B0604030504040204" pitchFamily="50" charset="-128"/>
                </a:rPr>
                <a:t>　ヤングケアラーとは、「本来大人が担うと想定されている家事や家族の世話などを日常的に行っているこども・若者」のことです。</a:t>
              </a:r>
              <a:endParaRPr kumimoji="0" lang="en-US" altLang="ja-JP" sz="1600" spc="100" dirty="0">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kumimoji="0" lang="ja-JP" altLang="en-US" sz="1600" spc="100" dirty="0">
                  <a:latin typeface="メイリオ" panose="020B0604030504040204" pitchFamily="50" charset="-128"/>
                  <a:ea typeface="メイリオ" panose="020B0604030504040204" pitchFamily="50" charset="-128"/>
                </a:rPr>
                <a:t>　こども自身やその家族が「ヤングケアラー」であるということを認識していない、周囲が異変に気づいていても家族の問題に対してどこまで介入すべきかが分からないなどの理由から、必要な支援につながっていないケースもあります。</a:t>
              </a:r>
              <a:endParaRPr kumimoji="0" lang="en-US" altLang="ja-JP" sz="1600" spc="100" dirty="0">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kumimoji="0" lang="ja-JP" altLang="en-US" sz="1600" spc="100" dirty="0">
                  <a:latin typeface="メイリオ" panose="020B0604030504040204" pitchFamily="50" charset="-128"/>
                  <a:ea typeface="メイリオ" panose="020B0604030504040204" pitchFamily="50" charset="-128"/>
                </a:rPr>
                <a:t>　ヤングケアラーの支援については市区町村の「こども家庭センター」又は児童福祉担当部署等と連携しましょう。</a:t>
              </a:r>
              <a:endParaRPr kumimoji="0" lang="en-US" altLang="ja-JP" sz="1600" spc="100" dirty="0">
                <a:latin typeface="メイリオ" panose="020B0604030504040204" pitchFamily="50" charset="-128"/>
                <a:ea typeface="メイリオ" panose="020B0604030504040204" pitchFamily="50" charset="-128"/>
              </a:endParaRPr>
            </a:p>
          </p:txBody>
        </p:sp>
        <p:cxnSp>
          <p:nvCxnSpPr>
            <p:cNvPr id="7" name="直線コネクタ 6">
              <a:extLst>
                <a:ext uri="{FF2B5EF4-FFF2-40B4-BE49-F238E27FC236}">
                  <a16:creationId xmlns:a16="http://schemas.microsoft.com/office/drawing/2014/main" id="{5BD91E66-B7D8-91A0-1082-921458B311EF}"/>
                </a:ext>
              </a:extLst>
            </p:cNvPr>
            <p:cNvCxnSpPr/>
            <p:nvPr/>
          </p:nvCxnSpPr>
          <p:spPr>
            <a:xfrm>
              <a:off x="1127760" y="1178560"/>
              <a:ext cx="7884160"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8" name="正方形/長方形 44">
            <a:extLst>
              <a:ext uri="{FF2B5EF4-FFF2-40B4-BE49-F238E27FC236}">
                <a16:creationId xmlns:a16="http://schemas.microsoft.com/office/drawing/2014/main" id="{913F7B72-73DE-2E88-B6D1-57FD0C561092}"/>
              </a:ext>
            </a:extLst>
          </p:cNvPr>
          <p:cNvSpPr>
            <a:spLocks noChangeArrowheads="1"/>
          </p:cNvSpPr>
          <p:nvPr/>
        </p:nvSpPr>
        <p:spPr bwMode="auto">
          <a:xfrm>
            <a:off x="31256" y="165579"/>
            <a:ext cx="12646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ja-JP" sz="2000" spc="100" dirty="0">
                <a:latin typeface="メイリオ" panose="020B0604030504040204" pitchFamily="50" charset="-128"/>
                <a:ea typeface="メイリオ" panose="020B0604030504040204" pitchFamily="50" charset="-128"/>
              </a:rPr>
              <a:t>【</a:t>
            </a:r>
            <a:r>
              <a:rPr lang="ja-JP" altLang="en-US" sz="2000" spc="100" dirty="0">
                <a:latin typeface="メイリオ" panose="020B0604030504040204" pitchFamily="50" charset="-128"/>
                <a:ea typeface="メイリオ" panose="020B0604030504040204" pitchFamily="50" charset="-128"/>
              </a:rPr>
              <a:t>参考</a:t>
            </a:r>
            <a:r>
              <a:rPr lang="en-US" altLang="ja-JP" sz="2000" spc="100" dirty="0">
                <a:latin typeface="メイリオ" panose="020B0604030504040204" pitchFamily="50" charset="-128"/>
                <a:ea typeface="メイリオ" panose="020B0604030504040204" pitchFamily="50" charset="-128"/>
              </a:rPr>
              <a:t>】</a:t>
            </a:r>
          </a:p>
        </p:txBody>
      </p:sp>
      <p:pic>
        <p:nvPicPr>
          <p:cNvPr id="1026" name="Picture 2" descr="ヤングケアラーについての説明画像">
            <a:extLst>
              <a:ext uri="{FF2B5EF4-FFF2-40B4-BE49-F238E27FC236}">
                <a16:creationId xmlns:a16="http://schemas.microsoft.com/office/drawing/2014/main" id="{F842C224-4C59-7FC8-BC15-16CE1B596A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4097" y="2898517"/>
            <a:ext cx="6777807" cy="3363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025037"/>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50F0F-7A94-0771-E549-238A9C40DC7F}"/>
            </a:ext>
          </a:extLst>
        </p:cNvPr>
        <p:cNvGrpSpPr/>
        <p:nvPr/>
      </p:nvGrpSpPr>
      <p:grpSpPr>
        <a:xfrm>
          <a:off x="0" y="0"/>
          <a:ext cx="0" cy="0"/>
          <a:chOff x="0" y="0"/>
          <a:chExt cx="0" cy="0"/>
        </a:xfrm>
      </p:grpSpPr>
      <p:sp>
        <p:nvSpPr>
          <p:cNvPr id="17410" name="スライド番号プレースホルダー 2">
            <a:extLst>
              <a:ext uri="{FF2B5EF4-FFF2-40B4-BE49-F238E27FC236}">
                <a16:creationId xmlns:a16="http://schemas.microsoft.com/office/drawing/2014/main" id="{A0A46E9C-F38E-2EE7-3913-8508FD218DB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330103A4-BDA9-4067-8C46-8CF76638D7F8}" type="slidenum">
              <a:rPr lang="ja-JP" altLang="en-US" sz="1000">
                <a:solidFill>
                  <a:srgbClr val="898989"/>
                </a:solidFill>
              </a:rPr>
              <a:pPr>
                <a:lnSpc>
                  <a:spcPct val="100000"/>
                </a:lnSpc>
                <a:spcBef>
                  <a:spcPct val="0"/>
                </a:spcBef>
                <a:buFontTx/>
                <a:buNone/>
              </a:pPr>
              <a:t>10</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5DAC837B-6276-E141-EE12-8D1DDCD3B3D1}"/>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ワーク</a:t>
            </a:r>
          </a:p>
        </p:txBody>
      </p:sp>
      <p:sp>
        <p:nvSpPr>
          <p:cNvPr id="3" name="四角形: 角を丸くする 2">
            <a:extLst>
              <a:ext uri="{FF2B5EF4-FFF2-40B4-BE49-F238E27FC236}">
                <a16:creationId xmlns:a16="http://schemas.microsoft.com/office/drawing/2014/main" id="{682A6B45-CB0A-047F-F422-DD8C4A829AEF}"/>
              </a:ext>
            </a:extLst>
          </p:cNvPr>
          <p:cNvSpPr/>
          <p:nvPr/>
        </p:nvSpPr>
        <p:spPr>
          <a:xfrm>
            <a:off x="723900" y="1501775"/>
            <a:ext cx="8458200" cy="4540250"/>
          </a:xfrm>
          <a:prstGeom prst="roundRect">
            <a:avLst>
              <a:gd name="adj" fmla="val 7420"/>
            </a:avLst>
          </a:prstGeom>
          <a:noFill/>
          <a:ln w="76200">
            <a:solidFill>
              <a:schemeClr val="accent2">
                <a:lumMod val="60000"/>
                <a:lumOff val="40000"/>
              </a:schemeClr>
            </a:solidFill>
            <a:prstDash val="sysDot"/>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kumimoji="1" lang="ja-JP" altLang="en-US" sz="3600" b="1" dirty="0">
                <a:solidFill>
                  <a:schemeClr val="tx1"/>
                </a:solidFill>
                <a:latin typeface="メイリオ" panose="020B0604030504040204" pitchFamily="50" charset="-128"/>
                <a:ea typeface="メイリオ" panose="020B0604030504040204" pitchFamily="50" charset="-128"/>
              </a:rPr>
              <a:t>子どものいる世帯への支援で</a:t>
            </a:r>
          </a:p>
          <a:p>
            <a:pPr algn="ctr" eaLnBrk="1" fontAlgn="auto" hangingPunct="1">
              <a:spcBef>
                <a:spcPts val="0"/>
              </a:spcBef>
              <a:spcAft>
                <a:spcPts val="0"/>
              </a:spcAft>
              <a:defRPr/>
            </a:pPr>
            <a:r>
              <a:rPr kumimoji="1" lang="ja-JP" altLang="en-US" sz="3600" b="1" dirty="0">
                <a:solidFill>
                  <a:schemeClr val="tx1"/>
                </a:solidFill>
                <a:latin typeface="メイリオ" panose="020B0604030504040204" pitchFamily="50" charset="-128"/>
                <a:ea typeface="メイリオ" panose="020B0604030504040204" pitchFamily="50" charset="-128"/>
              </a:rPr>
              <a:t>難しさを感じる場面は？</a:t>
            </a:r>
          </a:p>
        </p:txBody>
      </p:sp>
    </p:spTree>
    <p:extLst>
      <p:ext uri="{BB962C8B-B14F-4D97-AF65-F5344CB8AC3E}">
        <p14:creationId xmlns:p14="http://schemas.microsoft.com/office/powerpoint/2010/main" val="1783352305"/>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38E61-EF4D-AF61-787B-478A0A349305}"/>
            </a:ext>
          </a:extLst>
        </p:cNvPr>
        <p:cNvGrpSpPr/>
        <p:nvPr/>
      </p:nvGrpSpPr>
      <p:grpSpPr>
        <a:xfrm>
          <a:off x="0" y="0"/>
          <a:ext cx="0" cy="0"/>
          <a:chOff x="0" y="0"/>
          <a:chExt cx="0" cy="0"/>
        </a:xfrm>
      </p:grpSpPr>
      <p:sp>
        <p:nvSpPr>
          <p:cNvPr id="19458" name="スライド番号プレースホルダー 1">
            <a:extLst>
              <a:ext uri="{FF2B5EF4-FFF2-40B4-BE49-F238E27FC236}">
                <a16:creationId xmlns:a16="http://schemas.microsoft.com/office/drawing/2014/main" id="{C991BA1A-39E7-36B2-3351-63EE97619E3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7155D595-E299-4907-ABF1-8D6E644DA7DB}" type="slidenum">
              <a:rPr lang="ja-JP" altLang="en-US" sz="1000" smtClean="0">
                <a:solidFill>
                  <a:srgbClr val="898989"/>
                </a:solidFill>
              </a:rPr>
              <a:pPr>
                <a:lnSpc>
                  <a:spcPct val="100000"/>
                </a:lnSpc>
                <a:spcBef>
                  <a:spcPct val="0"/>
                </a:spcBef>
                <a:buFontTx/>
                <a:buNone/>
              </a:pPr>
              <a:t>11</a:t>
            </a:fld>
            <a:endParaRPr lang="ja-JP" altLang="en-US" sz="1000">
              <a:solidFill>
                <a:srgbClr val="898989"/>
              </a:solidFill>
            </a:endParaRPr>
          </a:p>
        </p:txBody>
      </p:sp>
      <p:pic>
        <p:nvPicPr>
          <p:cNvPr id="19459" name="図 2" descr="ランプ, 光 が含まれている画像&#10;&#10;AI によって生成されたコンテンツは間違っている可能性があります。">
            <a:extLst>
              <a:ext uri="{FF2B5EF4-FFF2-40B4-BE49-F238E27FC236}">
                <a16:creationId xmlns:a16="http://schemas.microsoft.com/office/drawing/2014/main" id="{B77E38AA-6DCF-5019-0A25-CDE151436B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3105">
            <a:off x="425450" y="2524125"/>
            <a:ext cx="18113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a:extLst>
              <a:ext uri="{FF2B5EF4-FFF2-40B4-BE49-F238E27FC236}">
                <a16:creationId xmlns:a16="http://schemas.microsoft.com/office/drawing/2014/main" id="{63D24E65-7F87-421B-6B75-540E6CD91E0E}"/>
              </a:ext>
            </a:extLst>
          </p:cNvPr>
          <p:cNvSpPr txBox="1"/>
          <p:nvPr/>
        </p:nvSpPr>
        <p:spPr>
          <a:xfrm>
            <a:off x="439737" y="1734617"/>
            <a:ext cx="9161462" cy="584775"/>
          </a:xfrm>
          <a:prstGeom prst="rect">
            <a:avLst/>
          </a:prstGeom>
          <a:noFill/>
        </p:spPr>
        <p:txBody>
          <a:bodyPr wrap="square">
            <a:spAutoFit/>
          </a:bodyPr>
          <a:lstStyle/>
          <a:p>
            <a:pPr>
              <a:defRPr/>
            </a:pPr>
            <a:r>
              <a:rPr kumimoji="1" lang="en-US" altLang="ja-JP" sz="3200" b="1" spc="300" dirty="0">
                <a:latin typeface="メイリオ" panose="020B0604030504040204" pitchFamily="50" charset="-128"/>
                <a:ea typeface="メイリオ" panose="020B0604030504040204" pitchFamily="50" charset="-128"/>
              </a:rPr>
              <a:t>Ⅱ</a:t>
            </a:r>
            <a:r>
              <a:rPr kumimoji="1" lang="ja-JP" altLang="en-US" sz="3200" b="1" spc="300" dirty="0">
                <a:latin typeface="メイリオ" panose="020B0604030504040204" pitchFamily="50" charset="-128"/>
                <a:ea typeface="メイリオ" panose="020B0604030504040204" pitchFamily="50" charset="-128"/>
              </a:rPr>
              <a:t>．子どものいる世帯への支援にあたって</a:t>
            </a:r>
          </a:p>
        </p:txBody>
      </p:sp>
      <p:sp>
        <p:nvSpPr>
          <p:cNvPr id="8" name="平行四辺形 7">
            <a:extLst>
              <a:ext uri="{FF2B5EF4-FFF2-40B4-BE49-F238E27FC236}">
                <a16:creationId xmlns:a16="http://schemas.microsoft.com/office/drawing/2014/main" id="{92D546AF-F245-EE36-53C6-FF57E1E5844E}"/>
              </a:ext>
            </a:extLst>
          </p:cNvPr>
          <p:cNvSpPr/>
          <p:nvPr/>
        </p:nvSpPr>
        <p:spPr>
          <a:xfrm>
            <a:off x="439737" y="2338705"/>
            <a:ext cx="8748000" cy="107950"/>
          </a:xfrm>
          <a:prstGeom prst="parallelogram">
            <a:avLst/>
          </a:prstGeom>
          <a:pattFill prst="wdUpDiag">
            <a:fgClr>
              <a:schemeClr val="accent5"/>
            </a:fgClr>
            <a:bgClr>
              <a:schemeClr val="bg2"/>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 name="テキスト ボックス 1">
            <a:extLst>
              <a:ext uri="{FF2B5EF4-FFF2-40B4-BE49-F238E27FC236}">
                <a16:creationId xmlns:a16="http://schemas.microsoft.com/office/drawing/2014/main" id="{670E50EA-4F4C-1DC9-9B4A-757FB6D91B3A}"/>
              </a:ext>
            </a:extLst>
          </p:cNvPr>
          <p:cNvSpPr txBox="1"/>
          <p:nvPr/>
        </p:nvSpPr>
        <p:spPr>
          <a:xfrm>
            <a:off x="796925" y="4196283"/>
            <a:ext cx="8729663" cy="723275"/>
          </a:xfrm>
          <a:prstGeom prst="rect">
            <a:avLst/>
          </a:prstGeom>
          <a:noFill/>
          <a:ln>
            <a:noFill/>
          </a:ln>
        </p:spPr>
        <p:txBody>
          <a:bodyPr anchor="ctr">
            <a:spAutoFit/>
          </a:bodyPr>
          <a:lstStyle/>
          <a:p>
            <a:pPr>
              <a:spcBef>
                <a:spcPts val="600"/>
              </a:spcBef>
              <a:defRPr/>
            </a:pPr>
            <a:r>
              <a:rPr kumimoji="1" lang="ja-JP" altLang="en-US" spc="300" dirty="0">
                <a:latin typeface="メイリオ" panose="020B0604030504040204" pitchFamily="50" charset="-128"/>
                <a:ea typeface="メイリオ" panose="020B0604030504040204" pitchFamily="50" charset="-128"/>
              </a:rPr>
              <a:t>子どものいる世帯への支援にあたって、大切にしたい考え方や姿勢、</a:t>
            </a:r>
            <a:endParaRPr kumimoji="1" lang="en-US" altLang="ja-JP" spc="300" dirty="0">
              <a:latin typeface="メイリオ" panose="020B0604030504040204" pitchFamily="50" charset="-128"/>
              <a:ea typeface="メイリオ" panose="020B0604030504040204" pitchFamily="50" charset="-128"/>
            </a:endParaRPr>
          </a:p>
          <a:p>
            <a:pPr>
              <a:spcBef>
                <a:spcPts val="600"/>
              </a:spcBef>
              <a:defRPr/>
            </a:pPr>
            <a:r>
              <a:rPr kumimoji="1" lang="ja-JP" altLang="en-US" spc="300" dirty="0">
                <a:latin typeface="メイリオ" panose="020B0604030504040204" pitchFamily="50" charset="-128"/>
                <a:ea typeface="メイリオ" panose="020B0604030504040204" pitchFamily="50" charset="-128"/>
              </a:rPr>
              <a:t>主な連携先、関連施策等について学んでいきます。</a:t>
            </a:r>
            <a:endParaRPr kumimoji="1" lang="en-US" altLang="ja-JP" spc="3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29116169"/>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21D1F-0D34-FCEE-3DBD-44CA17985F74}"/>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9EABCEDB-A85C-8C03-A80D-0E8FDEF5D90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12</a:t>
            </a:fld>
            <a:endParaRPr lang="ja-JP" altLang="en-US" sz="1000">
              <a:solidFill>
                <a:srgbClr val="898989"/>
              </a:solidFill>
            </a:endParaRPr>
          </a:p>
        </p:txBody>
      </p:sp>
      <p:sp>
        <p:nvSpPr>
          <p:cNvPr id="11" name="正方形/長方形 10">
            <a:extLst>
              <a:ext uri="{FF2B5EF4-FFF2-40B4-BE49-F238E27FC236}">
                <a16:creationId xmlns:a16="http://schemas.microsoft.com/office/drawing/2014/main" id="{AC53EBAB-E0E0-4FC6-10FB-818BB16ECC93}"/>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１．こども施策の基本理念「こども基本法」</a:t>
            </a:r>
          </a:p>
        </p:txBody>
      </p:sp>
      <p:sp>
        <p:nvSpPr>
          <p:cNvPr id="5" name="正方形/長方形 44">
            <a:extLst>
              <a:ext uri="{FF2B5EF4-FFF2-40B4-BE49-F238E27FC236}">
                <a16:creationId xmlns:a16="http://schemas.microsoft.com/office/drawing/2014/main" id="{654D2E26-BF0A-E08E-D293-9D692FE437FE}"/>
              </a:ext>
            </a:extLst>
          </p:cNvPr>
          <p:cNvSpPr>
            <a:spLocks noChangeArrowheads="1"/>
          </p:cNvSpPr>
          <p:nvPr/>
        </p:nvSpPr>
        <p:spPr bwMode="auto">
          <a:xfrm>
            <a:off x="7938" y="6704112"/>
            <a:ext cx="82438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000" dirty="0">
                <a:latin typeface="メイリオ" panose="020B0604030504040204" pitchFamily="50" charset="-128"/>
                <a:ea typeface="メイリオ" panose="020B0604030504040204" pitchFamily="50" charset="-128"/>
              </a:rPr>
              <a:t>出典：こども家庭庁</a:t>
            </a:r>
            <a:r>
              <a:rPr kumimoji="0" lang="en-US" altLang="ja-JP" sz="1000" dirty="0">
                <a:latin typeface="メイリオ" panose="020B0604030504040204" pitchFamily="50" charset="-128"/>
                <a:ea typeface="メイリオ" panose="020B0604030504040204" pitchFamily="50" charset="-128"/>
              </a:rPr>
              <a:t>『</a:t>
            </a:r>
            <a:r>
              <a:rPr kumimoji="0" lang="ja-JP" altLang="en-US" sz="1000" dirty="0">
                <a:latin typeface="メイリオ" panose="020B0604030504040204" pitchFamily="50" charset="-128"/>
                <a:ea typeface="メイリオ" panose="020B0604030504040204" pitchFamily="50" charset="-128"/>
              </a:rPr>
              <a:t>こども基本法</a:t>
            </a:r>
            <a:r>
              <a:rPr kumimoji="0" lang="en-US" altLang="ja-JP" sz="1000" dirty="0">
                <a:latin typeface="メイリオ" panose="020B0604030504040204" pitchFamily="50" charset="-128"/>
                <a:ea typeface="メイリオ" panose="020B0604030504040204" pitchFamily="50" charset="-128"/>
              </a:rPr>
              <a:t>』, </a:t>
            </a:r>
            <a:r>
              <a:rPr kumimoji="0" lang="en-US" altLang="ja-JP" sz="1000" dirty="0">
                <a:latin typeface="メイリオ" panose="020B0604030504040204" pitchFamily="50" charset="-128"/>
                <a:ea typeface="メイリオ" panose="020B0604030504040204" pitchFamily="50" charset="-128"/>
                <a:hlinkClick r:id="rId3"/>
              </a:rPr>
              <a:t>https://www.cfa.go.jp/policies/kodomo-kihon/</a:t>
            </a:r>
            <a:endParaRPr lang="en-US" altLang="ja-JP" sz="1000"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006E8228-7B98-26E0-F8B6-13B59A04EA7A}"/>
              </a:ext>
            </a:extLst>
          </p:cNvPr>
          <p:cNvPicPr>
            <a:picLocks noChangeAspect="1"/>
          </p:cNvPicPr>
          <p:nvPr/>
        </p:nvPicPr>
        <p:blipFill>
          <a:blip r:embed="rId4"/>
          <a:stretch>
            <a:fillRect/>
          </a:stretch>
        </p:blipFill>
        <p:spPr>
          <a:xfrm>
            <a:off x="162003" y="2072382"/>
            <a:ext cx="9581994" cy="4331202"/>
          </a:xfrm>
          <a:prstGeom prst="rect">
            <a:avLst/>
          </a:prstGeom>
        </p:spPr>
      </p:pic>
      <p:sp>
        <p:nvSpPr>
          <p:cNvPr id="2" name="テキスト ボックス 2">
            <a:extLst>
              <a:ext uri="{FF2B5EF4-FFF2-40B4-BE49-F238E27FC236}">
                <a16:creationId xmlns:a16="http://schemas.microsoft.com/office/drawing/2014/main" id="{FD14C065-58F1-0F8D-26C1-C26AA041DBF3}"/>
              </a:ext>
            </a:extLst>
          </p:cNvPr>
          <p:cNvSpPr txBox="1">
            <a:spLocks noChangeArrowheads="1"/>
          </p:cNvSpPr>
          <p:nvPr/>
        </p:nvSpPr>
        <p:spPr bwMode="auto">
          <a:xfrm>
            <a:off x="469106" y="687387"/>
            <a:ext cx="89677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pPr>
            <a:r>
              <a:rPr lang="ja-JP" altLang="en-US" sz="1400" spc="100" dirty="0">
                <a:latin typeface="メイリオ" panose="020B0604030504040204" pitchFamily="50" charset="-128"/>
                <a:ea typeface="メイリオ" panose="020B0604030504040204" pitchFamily="50" charset="-128"/>
              </a:rPr>
              <a:t>「こども基本法」は、従来、諸法律に基づいて、国の関係省庁、地方自治体において進められてきた、こどもに関する様々な取組を講ずるに当たっての</a:t>
            </a:r>
            <a:r>
              <a:rPr lang="ja-JP" altLang="en-US" sz="1400" b="1" u="sng" spc="100" dirty="0">
                <a:latin typeface="メイリオ" panose="020B0604030504040204" pitchFamily="50" charset="-128"/>
                <a:ea typeface="メイリオ" panose="020B0604030504040204" pitchFamily="50" charset="-128"/>
              </a:rPr>
              <a:t>共通の基盤となるもの</a:t>
            </a:r>
            <a:r>
              <a:rPr lang="ja-JP" altLang="en-US" sz="1400" spc="100" dirty="0">
                <a:latin typeface="メイリオ" panose="020B0604030504040204" pitchFamily="50" charset="-128"/>
                <a:ea typeface="メイリオ" panose="020B0604030504040204" pitchFamily="50" charset="-128"/>
              </a:rPr>
              <a:t>として、こども施策の基本理念や基本となる事項を明らかにすることにより、</a:t>
            </a:r>
            <a:r>
              <a:rPr lang="ja-JP" altLang="en-US" sz="1400" b="1" u="sng" spc="100" dirty="0">
                <a:latin typeface="メイリオ" panose="020B0604030504040204" pitchFamily="50" charset="-128"/>
                <a:ea typeface="メイリオ" panose="020B0604030504040204" pitchFamily="50" charset="-128"/>
              </a:rPr>
              <a:t>こども施策を社会全体で総合的かつ強力に実施していくための包括的な基本法</a:t>
            </a:r>
            <a:r>
              <a:rPr lang="ja-JP" altLang="en-US" sz="1400" spc="100" dirty="0">
                <a:latin typeface="メイリオ" panose="020B0604030504040204" pitchFamily="50" charset="-128"/>
                <a:ea typeface="メイリオ" panose="020B0604030504040204" pitchFamily="50" charset="-128"/>
              </a:rPr>
              <a:t>として、令和</a:t>
            </a:r>
            <a:r>
              <a:rPr lang="en-US" altLang="ja-JP" sz="1400" spc="100" dirty="0">
                <a:latin typeface="メイリオ" panose="020B0604030504040204" pitchFamily="50" charset="-128"/>
                <a:ea typeface="メイリオ" panose="020B0604030504040204" pitchFamily="50" charset="-128"/>
              </a:rPr>
              <a:t>5</a:t>
            </a:r>
            <a:r>
              <a:rPr lang="ja-JP" altLang="en-US" sz="1400" spc="100" dirty="0">
                <a:latin typeface="メイリオ" panose="020B0604030504040204" pitchFamily="50" charset="-128"/>
                <a:ea typeface="メイリオ" panose="020B0604030504040204" pitchFamily="50" charset="-128"/>
              </a:rPr>
              <a:t>年</a:t>
            </a:r>
            <a:r>
              <a:rPr lang="en-US" altLang="ja-JP" sz="1400" spc="100" dirty="0">
                <a:latin typeface="メイリオ" panose="020B0604030504040204" pitchFamily="50" charset="-128"/>
                <a:ea typeface="メイリオ" panose="020B0604030504040204" pitchFamily="50" charset="-128"/>
              </a:rPr>
              <a:t>4</a:t>
            </a:r>
            <a:r>
              <a:rPr lang="ja-JP" altLang="en-US" sz="1400" spc="100" dirty="0">
                <a:latin typeface="メイリオ" panose="020B0604030504040204" pitchFamily="50" charset="-128"/>
                <a:ea typeface="メイリオ" panose="020B0604030504040204" pitchFamily="50" charset="-128"/>
              </a:rPr>
              <a:t>月に施行されました。</a:t>
            </a:r>
            <a:endParaRPr lang="en-US" altLang="ja-JP" sz="1400" spc="100" dirty="0">
              <a:latin typeface="メイリオ" panose="020B0604030504040204" pitchFamily="50" charset="-128"/>
              <a:ea typeface="メイリオ" panose="020B0604030504040204" pitchFamily="50" charset="-128"/>
            </a:endParaRPr>
          </a:p>
          <a:p>
            <a:pPr eaLnBrk="1" hangingPunct="1">
              <a:lnSpc>
                <a:spcPct val="100000"/>
              </a:lnSpc>
              <a:spcBef>
                <a:spcPct val="0"/>
              </a:spcBef>
            </a:pPr>
            <a:r>
              <a:rPr lang="ja-JP" altLang="en-US" sz="1400" spc="100" dirty="0">
                <a:latin typeface="メイリオ" panose="020B0604030504040204" pitchFamily="50" charset="-128"/>
                <a:ea typeface="メイリオ" panose="020B0604030504040204" pitchFamily="50" charset="-128"/>
              </a:rPr>
              <a:t>こども基本法には、以下の６つが「基本理念」として掲げられています。子どもに対する支援において基本となる考え方となるため、子どものいる世帯の支援の際には念頭に置いて接しましょう。</a:t>
            </a:r>
          </a:p>
        </p:txBody>
      </p:sp>
      <p:sp>
        <p:nvSpPr>
          <p:cNvPr id="7" name="正方形/長方形 6">
            <a:extLst>
              <a:ext uri="{FF2B5EF4-FFF2-40B4-BE49-F238E27FC236}">
                <a16:creationId xmlns:a16="http://schemas.microsoft.com/office/drawing/2014/main" id="{86E6B893-722F-12DF-71E8-4FC6E94ED8BB}"/>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．子どものいる世帯への支援にあたって</a:t>
            </a:r>
          </a:p>
        </p:txBody>
      </p:sp>
    </p:spTree>
    <p:extLst>
      <p:ext uri="{BB962C8B-B14F-4D97-AF65-F5344CB8AC3E}">
        <p14:creationId xmlns:p14="http://schemas.microsoft.com/office/powerpoint/2010/main" val="3148737443"/>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DE832-D983-16D4-B8BD-AFA25287A1B8}"/>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6F0FD5C2-5C51-837A-1B74-FC9C59F9F815}"/>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13</a:t>
            </a:fld>
            <a:endParaRPr lang="ja-JP" altLang="en-US" sz="1000">
              <a:solidFill>
                <a:srgbClr val="898989"/>
              </a:solidFill>
            </a:endParaRPr>
          </a:p>
        </p:txBody>
      </p:sp>
      <p:sp>
        <p:nvSpPr>
          <p:cNvPr id="8" name="正方形/長方形 7">
            <a:extLst>
              <a:ext uri="{FF2B5EF4-FFF2-40B4-BE49-F238E27FC236}">
                <a16:creationId xmlns:a16="http://schemas.microsoft.com/office/drawing/2014/main" id="{9E85BF24-5FEF-EC37-29FB-8A377D00ADF2}"/>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２．生活保護受給者に対する「子どもの貧困」主な施策</a:t>
            </a:r>
          </a:p>
        </p:txBody>
      </p:sp>
      <p:sp>
        <p:nvSpPr>
          <p:cNvPr id="3" name="正方形/長方形 2">
            <a:extLst>
              <a:ext uri="{FF2B5EF4-FFF2-40B4-BE49-F238E27FC236}">
                <a16:creationId xmlns:a16="http://schemas.microsoft.com/office/drawing/2014/main" id="{7284B83A-C5ED-E6DC-82FD-A2FA3D5C9CC8}"/>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．子どものいる世帯への支援にあたって</a:t>
            </a:r>
          </a:p>
        </p:txBody>
      </p:sp>
      <p:sp>
        <p:nvSpPr>
          <p:cNvPr id="28" name="正方形/長方形 27">
            <a:extLst>
              <a:ext uri="{FF2B5EF4-FFF2-40B4-BE49-F238E27FC236}">
                <a16:creationId xmlns:a16="http://schemas.microsoft.com/office/drawing/2014/main" id="{002BE6A3-65C3-20A0-5B6D-A75BE3E3EEED}"/>
              </a:ext>
            </a:extLst>
          </p:cNvPr>
          <p:cNvSpPr/>
          <p:nvPr/>
        </p:nvSpPr>
        <p:spPr>
          <a:xfrm>
            <a:off x="453000" y="1146009"/>
            <a:ext cx="9000000" cy="12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生活保護受給世帯の子どもは、家庭での学習・生活環境、学習意欲や将来の進学に向けた意識面等で課題を抱えており、保護者も周囲の地域との関わりが少ない傾向があります。必要な情報や支援が届きにくいという課題もあり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Wingdings" panose="05000000000000000000" pitchFamily="2" charset="2"/>
              <a:buChar char="l"/>
              <a:defRPr/>
            </a:pPr>
            <a:r>
              <a:rPr kumimoji="1" lang="ja-JP" altLang="en-US" sz="1400" b="1" u="sng" spc="100" dirty="0">
                <a:solidFill>
                  <a:schemeClr val="tx1"/>
                </a:solidFill>
                <a:latin typeface="メイリオ" panose="020B0604030504040204" pitchFamily="50" charset="-128"/>
                <a:ea typeface="メイリオ" panose="020B0604030504040204" pitchFamily="50" charset="-128"/>
              </a:rPr>
              <a:t>貧困の連鎖を予防するため、子どものいる世帯への教育施策を含めた各種支援施策</a:t>
            </a:r>
            <a:r>
              <a:rPr kumimoji="1" lang="ja-JP" altLang="en-US" sz="1400" spc="100" dirty="0">
                <a:solidFill>
                  <a:schemeClr val="tx1"/>
                </a:solidFill>
                <a:latin typeface="メイリオ" panose="020B0604030504040204" pitchFamily="50" charset="-128"/>
                <a:ea typeface="メイリオ" panose="020B0604030504040204" pitchFamily="50" charset="-128"/>
              </a:rPr>
              <a:t>の説明や助言等を通じて、</a:t>
            </a:r>
            <a:r>
              <a:rPr kumimoji="1" lang="ja-JP" altLang="en-US" sz="1400" b="1" u="sng" spc="100" dirty="0">
                <a:solidFill>
                  <a:schemeClr val="tx1"/>
                </a:solidFill>
                <a:latin typeface="メイリオ" panose="020B0604030504040204" pitchFamily="50" charset="-128"/>
                <a:ea typeface="メイリオ" panose="020B0604030504040204" pitchFamily="50" charset="-128"/>
              </a:rPr>
              <a:t>子どもの学習や進路選択の支援を行うことが重要</a:t>
            </a:r>
            <a:r>
              <a:rPr kumimoji="1" lang="ja-JP" altLang="en-US" sz="1400" spc="100" dirty="0">
                <a:solidFill>
                  <a:schemeClr val="tx1"/>
                </a:solidFill>
                <a:latin typeface="メイリオ" panose="020B0604030504040204" pitchFamily="50" charset="-128"/>
                <a:ea typeface="メイリオ" panose="020B0604030504040204" pitchFamily="50" charset="-128"/>
              </a:rPr>
              <a:t>です。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Wingdings" panose="05000000000000000000" pitchFamily="2" charset="2"/>
              <a:buChar char="l"/>
              <a:defRPr/>
            </a:pPr>
            <a:endParaRPr kumimoji="1" lang="ja-JP" altLang="en-US" sz="1400" spc="100" dirty="0">
              <a:solidFill>
                <a:schemeClr val="tx1"/>
              </a:solidFill>
              <a:latin typeface="メイリオ" panose="020B0604030504040204" pitchFamily="50" charset="-128"/>
              <a:ea typeface="メイリオ" panose="020B0604030504040204" pitchFamily="50" charset="-128"/>
            </a:endParaRPr>
          </a:p>
        </p:txBody>
      </p:sp>
      <p:sp>
        <p:nvSpPr>
          <p:cNvPr id="29" name="角丸四角形 30">
            <a:extLst>
              <a:ext uri="{FF2B5EF4-FFF2-40B4-BE49-F238E27FC236}">
                <a16:creationId xmlns:a16="http://schemas.microsoft.com/office/drawing/2014/main" id="{70A44E50-DB44-A84A-E96F-E120563CC5CD}"/>
              </a:ext>
            </a:extLst>
          </p:cNvPr>
          <p:cNvSpPr/>
          <p:nvPr/>
        </p:nvSpPr>
        <p:spPr>
          <a:xfrm>
            <a:off x="24815" y="2851325"/>
            <a:ext cx="3821611" cy="324000"/>
          </a:xfrm>
          <a:prstGeom prst="roundRect">
            <a:avLst>
              <a:gd name="adj" fmla="val 50000"/>
            </a:avLst>
          </a:prstGeom>
          <a:solidFill>
            <a:schemeClr val="bg2"/>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nchor="ctr"/>
          <a:lstStyle/>
          <a:p>
            <a:pPr algn="ctr" defTabSz="914400">
              <a:defRPr/>
            </a:pPr>
            <a:r>
              <a:rPr lang="ja-JP" altLang="en-US" sz="1400" b="1" spc="100" dirty="0">
                <a:solidFill>
                  <a:prstClr val="black"/>
                </a:solidFill>
                <a:latin typeface="メイリオ" panose="020B0604030504040204" pitchFamily="50" charset="-128"/>
                <a:ea typeface="メイリオ" panose="020B0604030504040204" pitchFamily="50" charset="-128"/>
              </a:rPr>
              <a:t>生活保護制度・生活困窮者自立支援制度</a:t>
            </a:r>
          </a:p>
        </p:txBody>
      </p:sp>
      <p:sp>
        <p:nvSpPr>
          <p:cNvPr id="30" name="角丸四角形 30">
            <a:extLst>
              <a:ext uri="{FF2B5EF4-FFF2-40B4-BE49-F238E27FC236}">
                <a16:creationId xmlns:a16="http://schemas.microsoft.com/office/drawing/2014/main" id="{5E1CC117-8F8C-0240-116D-100E881D64F5}"/>
              </a:ext>
            </a:extLst>
          </p:cNvPr>
          <p:cNvSpPr/>
          <p:nvPr/>
        </p:nvSpPr>
        <p:spPr>
          <a:xfrm>
            <a:off x="136406" y="3335952"/>
            <a:ext cx="3710020" cy="3085978"/>
          </a:xfrm>
          <a:prstGeom prst="rect">
            <a:avLst/>
          </a:prstGeom>
          <a:no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nchor="t"/>
          <a:lstStyle/>
          <a:p>
            <a:pPr marL="285750" indent="-285750" defTabSz="914400">
              <a:buFont typeface="Arial" panose="020B0604020202020204" pitchFamily="34" charset="0"/>
              <a:buChar char="•"/>
              <a:defRPr/>
            </a:pPr>
            <a:r>
              <a:rPr lang="ja-JP" altLang="en-US" sz="1400" i="1" spc="100" dirty="0">
                <a:solidFill>
                  <a:schemeClr val="tx1"/>
                </a:solidFill>
                <a:latin typeface="メイリオ" panose="020B0604030504040204" pitchFamily="50" charset="-128"/>
                <a:ea typeface="メイリオ" panose="020B0604030504040204" pitchFamily="50" charset="-128"/>
              </a:rPr>
              <a:t>教育扶助費の支給</a:t>
            </a:r>
            <a:endParaRPr lang="en-US" altLang="ja-JP" sz="1400" i="1" spc="100" dirty="0">
              <a:solidFill>
                <a:schemeClr val="tx1"/>
              </a:solidFill>
              <a:latin typeface="メイリオ" panose="020B0604030504040204" pitchFamily="50" charset="-128"/>
              <a:ea typeface="メイリオ" panose="020B0604030504040204" pitchFamily="50" charset="-128"/>
            </a:endParaRPr>
          </a:p>
          <a:p>
            <a:pPr marL="285750" indent="-285750" defTabSz="914400">
              <a:buFont typeface="Arial" panose="020B0604020202020204" pitchFamily="34" charset="0"/>
              <a:buChar char="•"/>
              <a:defRPr/>
            </a:pPr>
            <a:r>
              <a:rPr lang="zh-TW" altLang="en-US" sz="1400" i="1" spc="100" dirty="0">
                <a:solidFill>
                  <a:schemeClr val="tx1"/>
                </a:solidFill>
                <a:latin typeface="メイリオ" panose="020B0604030504040204" pitchFamily="50" charset="-128"/>
                <a:ea typeface="メイリオ" panose="020B0604030504040204" pitchFamily="50" charset="-128"/>
              </a:rPr>
              <a:t>生業扶助</a:t>
            </a:r>
            <a:r>
              <a:rPr lang="ja-JP" altLang="en-US" sz="1400" i="1" spc="100" dirty="0">
                <a:solidFill>
                  <a:schemeClr val="tx1"/>
                </a:solidFill>
                <a:latin typeface="メイリオ" panose="020B0604030504040204" pitchFamily="50" charset="-128"/>
                <a:ea typeface="メイリオ" panose="020B0604030504040204" pitchFamily="50" charset="-128"/>
              </a:rPr>
              <a:t>（高等学校等就学費）の支給</a:t>
            </a:r>
            <a:endParaRPr lang="en-US" altLang="ja-JP" sz="1400" i="1" spc="100" dirty="0">
              <a:solidFill>
                <a:schemeClr val="tx1"/>
              </a:solidFill>
              <a:latin typeface="メイリオ" panose="020B0604030504040204" pitchFamily="50" charset="-128"/>
              <a:ea typeface="メイリオ" panose="020B0604030504040204" pitchFamily="50" charset="-128"/>
            </a:endParaRPr>
          </a:p>
          <a:p>
            <a:pPr marL="285750" indent="-285750" defTabSz="914400">
              <a:buFont typeface="Arial" panose="020B0604020202020204" pitchFamily="34" charset="0"/>
              <a:buChar char="•"/>
              <a:defRPr/>
            </a:pPr>
            <a:r>
              <a:rPr lang="ja-JP" altLang="en-US" sz="1400" i="1" spc="100" dirty="0">
                <a:solidFill>
                  <a:schemeClr val="tx1"/>
                </a:solidFill>
                <a:latin typeface="メイリオ" panose="020B0604030504040204" pitchFamily="50" charset="-128"/>
                <a:ea typeface="メイリオ" panose="020B0604030504040204" pitchFamily="50" charset="-128"/>
              </a:rPr>
              <a:t>子どもの学習塾費、大学等の進学費用について、奨学金やアルバイト収入から収入認定除外</a:t>
            </a:r>
            <a:endParaRPr lang="en-US" altLang="ja-JP" sz="1400" i="1" spc="100" dirty="0">
              <a:solidFill>
                <a:schemeClr val="tx1"/>
              </a:solidFill>
              <a:latin typeface="メイリオ" panose="020B0604030504040204" pitchFamily="50" charset="-128"/>
              <a:ea typeface="メイリオ" panose="020B0604030504040204" pitchFamily="50" charset="-128"/>
            </a:endParaRPr>
          </a:p>
          <a:p>
            <a:pPr marL="285750" indent="-285750" defTabSz="914400">
              <a:buFont typeface="Arial" panose="020B0604020202020204" pitchFamily="34" charset="0"/>
              <a:buChar char="•"/>
              <a:defRPr/>
            </a:pPr>
            <a:r>
              <a:rPr lang="ja-JP" altLang="en-US" sz="1400" i="1" spc="100" dirty="0">
                <a:solidFill>
                  <a:schemeClr val="tx1"/>
                </a:solidFill>
                <a:latin typeface="メイリオ" panose="020B0604030504040204" pitchFamily="50" charset="-128"/>
                <a:ea typeface="メイリオ" panose="020B0604030504040204" pitchFamily="50" charset="-128"/>
              </a:rPr>
              <a:t>大学等に進学した場合の世帯分離の取扱い（大学等に進学した子どもに係る住宅扶助費は減額しない）</a:t>
            </a:r>
            <a:endParaRPr lang="en-US" altLang="ja-JP" sz="1400" i="1" spc="100" dirty="0">
              <a:solidFill>
                <a:schemeClr val="tx1"/>
              </a:solidFill>
              <a:latin typeface="メイリオ" panose="020B0604030504040204" pitchFamily="50" charset="-128"/>
              <a:ea typeface="メイリオ" panose="020B0604030504040204" pitchFamily="50" charset="-128"/>
            </a:endParaRPr>
          </a:p>
          <a:p>
            <a:pPr marL="285750" indent="-285750" defTabSz="914400">
              <a:buFont typeface="Arial" panose="020B0604020202020204" pitchFamily="34" charset="0"/>
              <a:buChar char="•"/>
              <a:defRPr/>
            </a:pPr>
            <a:r>
              <a:rPr lang="ja-JP" altLang="en-US" sz="1400" i="1" spc="100" dirty="0">
                <a:solidFill>
                  <a:schemeClr val="tx1"/>
                </a:solidFill>
                <a:latin typeface="メイリオ" panose="020B0604030504040204" pitchFamily="50" charset="-128"/>
                <a:ea typeface="メイリオ" panose="020B0604030504040204" pitchFamily="50" charset="-128"/>
              </a:rPr>
              <a:t>進学・就職準備給付金の支給</a:t>
            </a:r>
            <a:endParaRPr lang="en-US" altLang="ja-JP" sz="1400" i="1" spc="100" dirty="0">
              <a:solidFill>
                <a:schemeClr val="tx1"/>
              </a:solidFill>
              <a:latin typeface="メイリオ" panose="020B0604030504040204" pitchFamily="50" charset="-128"/>
              <a:ea typeface="メイリオ" panose="020B0604030504040204" pitchFamily="50" charset="-128"/>
            </a:endParaRPr>
          </a:p>
          <a:p>
            <a:pPr marL="285750" indent="-285750" defTabSz="914400">
              <a:buFont typeface="Arial" panose="020B0604020202020204" pitchFamily="34" charset="0"/>
              <a:buChar char="•"/>
              <a:defRPr/>
            </a:pPr>
            <a:r>
              <a:rPr lang="ja-JP" altLang="en-US" sz="1400" i="1" spc="100" dirty="0">
                <a:solidFill>
                  <a:schemeClr val="tx1"/>
                </a:solidFill>
                <a:latin typeface="メイリオ" panose="020B0604030504040204" pitchFamily="50" charset="-128"/>
                <a:ea typeface="メイリオ" panose="020B0604030504040204" pitchFamily="50" charset="-128"/>
              </a:rPr>
              <a:t>⼦どもの進路選択⽀援事業</a:t>
            </a:r>
            <a:endParaRPr lang="en-US" altLang="ja-JP" sz="1400" i="1" spc="100" dirty="0">
              <a:solidFill>
                <a:schemeClr val="tx1"/>
              </a:solidFill>
              <a:latin typeface="メイリオ" panose="020B0604030504040204" pitchFamily="50" charset="-128"/>
              <a:ea typeface="メイリオ" panose="020B0604030504040204" pitchFamily="50" charset="-128"/>
            </a:endParaRPr>
          </a:p>
        </p:txBody>
      </p:sp>
      <p:pic>
        <p:nvPicPr>
          <p:cNvPr id="31" name="図 30">
            <a:extLst>
              <a:ext uri="{FF2B5EF4-FFF2-40B4-BE49-F238E27FC236}">
                <a16:creationId xmlns:a16="http://schemas.microsoft.com/office/drawing/2014/main" id="{C530AD12-F266-4D22-5F51-B524E7DF1E10}"/>
              </a:ext>
            </a:extLst>
          </p:cNvPr>
          <p:cNvPicPr>
            <a:picLocks noChangeAspect="1"/>
          </p:cNvPicPr>
          <p:nvPr/>
        </p:nvPicPr>
        <p:blipFill>
          <a:blip r:embed="rId3"/>
          <a:stretch>
            <a:fillRect/>
          </a:stretch>
        </p:blipFill>
        <p:spPr>
          <a:xfrm>
            <a:off x="3810825" y="3189988"/>
            <a:ext cx="1904175" cy="2572228"/>
          </a:xfrm>
          <a:prstGeom prst="rect">
            <a:avLst/>
          </a:prstGeom>
          <a:ln>
            <a:solidFill>
              <a:schemeClr val="bg2">
                <a:lumMod val="90000"/>
              </a:schemeClr>
            </a:solidFill>
          </a:ln>
        </p:spPr>
      </p:pic>
      <p:sp>
        <p:nvSpPr>
          <p:cNvPr id="32" name="角丸四角形 30">
            <a:extLst>
              <a:ext uri="{FF2B5EF4-FFF2-40B4-BE49-F238E27FC236}">
                <a16:creationId xmlns:a16="http://schemas.microsoft.com/office/drawing/2014/main" id="{76E3960B-54D4-F450-AFFB-44998AA26327}"/>
              </a:ext>
            </a:extLst>
          </p:cNvPr>
          <p:cNvSpPr/>
          <p:nvPr/>
        </p:nvSpPr>
        <p:spPr>
          <a:xfrm>
            <a:off x="5899375" y="2845142"/>
            <a:ext cx="3600000" cy="324000"/>
          </a:xfrm>
          <a:prstGeom prst="roundRect">
            <a:avLst>
              <a:gd name="adj" fmla="val 50000"/>
            </a:avLst>
          </a:prstGeom>
          <a:solidFill>
            <a:schemeClr val="bg2"/>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nchor="ctr"/>
          <a:lstStyle/>
          <a:p>
            <a:pPr algn="ctr" defTabSz="914400">
              <a:defRPr/>
            </a:pPr>
            <a:r>
              <a:rPr lang="ja-JP" altLang="en-US" sz="1400" b="1" spc="100" dirty="0">
                <a:solidFill>
                  <a:prstClr val="black"/>
                </a:solidFill>
                <a:latin typeface="メイリオ" panose="020B0604030504040204" pitchFamily="50" charset="-128"/>
                <a:ea typeface="メイリオ" panose="020B0604030504040204" pitchFamily="50" charset="-128"/>
              </a:rPr>
              <a:t>教育・こども関係施策</a:t>
            </a:r>
          </a:p>
        </p:txBody>
      </p:sp>
      <p:sp>
        <p:nvSpPr>
          <p:cNvPr id="33" name="角丸四角形 30">
            <a:extLst>
              <a:ext uri="{FF2B5EF4-FFF2-40B4-BE49-F238E27FC236}">
                <a16:creationId xmlns:a16="http://schemas.microsoft.com/office/drawing/2014/main" id="{CA7D0289-35CA-CA7C-69D0-DF00883B0811}"/>
              </a:ext>
            </a:extLst>
          </p:cNvPr>
          <p:cNvSpPr/>
          <p:nvPr/>
        </p:nvSpPr>
        <p:spPr>
          <a:xfrm>
            <a:off x="4185919" y="5746391"/>
            <a:ext cx="1231875" cy="324000"/>
          </a:xfrm>
          <a:prstGeom prst="rect">
            <a:avLst/>
          </a:prstGeom>
          <a:no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nchor="ctr"/>
          <a:lstStyle/>
          <a:p>
            <a:pPr algn="ctr" defTabSz="914400">
              <a:defRPr/>
            </a:pPr>
            <a:r>
              <a:rPr lang="ja-JP" altLang="en-US" sz="1050" spc="100" dirty="0">
                <a:solidFill>
                  <a:prstClr val="black"/>
                </a:solidFill>
                <a:latin typeface="メイリオ" panose="020B0604030504040204" pitchFamily="50" charset="-128"/>
                <a:ea typeface="メイリオ" panose="020B0604030504040204" pitchFamily="50" charset="-128"/>
              </a:rPr>
              <a:t>▲○カツ！</a:t>
            </a:r>
            <a:endParaRPr lang="en-US" altLang="ja-JP" sz="1050" spc="100" dirty="0">
              <a:solidFill>
                <a:prstClr val="black"/>
              </a:solidFill>
              <a:latin typeface="メイリオ" panose="020B0604030504040204" pitchFamily="50" charset="-128"/>
              <a:ea typeface="メイリオ" panose="020B0604030504040204" pitchFamily="50" charset="-128"/>
            </a:endParaRPr>
          </a:p>
        </p:txBody>
      </p:sp>
      <p:sp>
        <p:nvSpPr>
          <p:cNvPr id="34" name="角丸四角形 30">
            <a:extLst>
              <a:ext uri="{FF2B5EF4-FFF2-40B4-BE49-F238E27FC236}">
                <a16:creationId xmlns:a16="http://schemas.microsoft.com/office/drawing/2014/main" id="{B3F9AD5B-B8BF-AB2E-0BE8-757D2F227EB4}"/>
              </a:ext>
            </a:extLst>
          </p:cNvPr>
          <p:cNvSpPr/>
          <p:nvPr/>
        </p:nvSpPr>
        <p:spPr>
          <a:xfrm>
            <a:off x="5910139" y="3335952"/>
            <a:ext cx="3600000" cy="3241675"/>
          </a:xfrm>
          <a:prstGeom prst="rect">
            <a:avLst/>
          </a:prstGeom>
          <a:no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nchor="t"/>
          <a:lstStyle/>
          <a:p>
            <a:pPr marL="285750" indent="-285750" defTabSz="914400">
              <a:buFont typeface="Arial" panose="020B0604020202020204" pitchFamily="34" charset="0"/>
              <a:buChar char="•"/>
              <a:defRPr/>
            </a:pPr>
            <a:r>
              <a:rPr lang="ja-JP" altLang="en-US" sz="1400" spc="100" dirty="0">
                <a:solidFill>
                  <a:prstClr val="black"/>
                </a:solidFill>
                <a:latin typeface="メイリオ" panose="020B0604030504040204" pitchFamily="50" charset="-128"/>
                <a:ea typeface="メイリオ" panose="020B0604030504040204" pitchFamily="50" charset="-128"/>
              </a:rPr>
              <a:t>就学援助制度</a:t>
            </a:r>
            <a:endParaRPr lang="en-US" altLang="ja-JP" sz="1400" spc="100" dirty="0">
              <a:solidFill>
                <a:prstClr val="black"/>
              </a:solidFill>
              <a:latin typeface="メイリオ" panose="020B0604030504040204" pitchFamily="50" charset="-128"/>
              <a:ea typeface="メイリオ" panose="020B0604030504040204" pitchFamily="50" charset="-128"/>
            </a:endParaRPr>
          </a:p>
          <a:p>
            <a:pPr marL="179388" indent="-179388" defTabSz="914400">
              <a:defRPr/>
            </a:pPr>
            <a:r>
              <a:rPr lang="ja-JP" altLang="en-US" sz="1400" spc="100" dirty="0">
                <a:solidFill>
                  <a:prstClr val="black"/>
                </a:solidFill>
                <a:latin typeface="メイリオ" panose="020B0604030504040204" pitchFamily="50" charset="-128"/>
                <a:ea typeface="メイリオ" panose="020B0604030504040204" pitchFamily="50" charset="-128"/>
              </a:rPr>
              <a:t>　 教育扶助の対象外の経費（修学旅行費用等</a:t>
            </a:r>
            <a:r>
              <a:rPr lang="ja-JP" altLang="en-US" sz="1400" spc="100" dirty="0">
                <a:solidFill>
                  <a:schemeClr val="tx1"/>
                </a:solidFill>
                <a:latin typeface="メイリオ" panose="020B0604030504040204" pitchFamily="50" charset="-128"/>
                <a:ea typeface="メイリオ" panose="020B0604030504040204" pitchFamily="50" charset="-128"/>
              </a:rPr>
              <a:t>）</a:t>
            </a:r>
            <a:r>
              <a:rPr lang="ja-JP" altLang="en-US" sz="1400" spc="100" dirty="0">
                <a:solidFill>
                  <a:prstClr val="black"/>
                </a:solidFill>
                <a:latin typeface="メイリオ" panose="020B0604030504040204" pitchFamily="50" charset="-128"/>
                <a:ea typeface="メイリオ" panose="020B0604030504040204" pitchFamily="50" charset="-128"/>
              </a:rPr>
              <a:t>の助成</a:t>
            </a:r>
            <a:endParaRPr lang="en-US" altLang="ja-JP" sz="1400" spc="100" dirty="0">
              <a:solidFill>
                <a:prstClr val="black"/>
              </a:solidFill>
              <a:latin typeface="メイリオ" panose="020B0604030504040204" pitchFamily="50" charset="-128"/>
              <a:ea typeface="メイリオ" panose="020B0604030504040204" pitchFamily="50" charset="-128"/>
            </a:endParaRPr>
          </a:p>
          <a:p>
            <a:pPr marL="285750" indent="-285750" defTabSz="914400">
              <a:buFont typeface="Arial" panose="020B0604020202020204" pitchFamily="34" charset="0"/>
              <a:buChar char="•"/>
              <a:defRPr/>
            </a:pPr>
            <a:r>
              <a:rPr lang="ja-JP" altLang="en-US" sz="1400" spc="100" dirty="0">
                <a:solidFill>
                  <a:prstClr val="black"/>
                </a:solidFill>
                <a:latin typeface="メイリオ" panose="020B0604030504040204" pitchFamily="50" charset="-128"/>
                <a:ea typeface="メイリオ" panose="020B0604030504040204" pitchFamily="50" charset="-128"/>
              </a:rPr>
              <a:t>高等教育の修学支援新制度</a:t>
            </a:r>
            <a:r>
              <a:rPr lang="en-US" altLang="ja-JP" sz="1400" spc="100" dirty="0">
                <a:solidFill>
                  <a:prstClr val="black"/>
                </a:solidFill>
                <a:latin typeface="メイリオ" panose="020B0604030504040204" pitchFamily="50" charset="-128"/>
                <a:ea typeface="メイリオ" panose="020B0604030504040204" pitchFamily="50" charset="-128"/>
              </a:rPr>
              <a:t>【</a:t>
            </a:r>
            <a:r>
              <a:rPr lang="ja-JP" altLang="en-US" sz="1400" spc="100" dirty="0">
                <a:solidFill>
                  <a:prstClr val="black"/>
                </a:solidFill>
                <a:latin typeface="メイリオ" panose="020B0604030504040204" pitchFamily="50" charset="-128"/>
                <a:ea typeface="メイリオ" panose="020B0604030504040204" pitchFamily="50" charset="-128"/>
              </a:rPr>
              <a:t>文部科学省</a:t>
            </a:r>
            <a:r>
              <a:rPr lang="en-US" altLang="ja-JP" sz="1400" spc="100" dirty="0">
                <a:solidFill>
                  <a:prstClr val="black"/>
                </a:solidFill>
                <a:latin typeface="メイリオ" panose="020B0604030504040204" pitchFamily="50" charset="-128"/>
                <a:ea typeface="メイリオ" panose="020B0604030504040204" pitchFamily="50" charset="-128"/>
              </a:rPr>
              <a:t>】</a:t>
            </a:r>
            <a:br>
              <a:rPr lang="en-US" altLang="ja-JP" sz="1400" spc="100" dirty="0">
                <a:solidFill>
                  <a:prstClr val="black"/>
                </a:solidFill>
                <a:latin typeface="メイリオ" panose="020B0604030504040204" pitchFamily="50" charset="-128"/>
                <a:ea typeface="メイリオ" panose="020B0604030504040204" pitchFamily="50" charset="-128"/>
              </a:rPr>
            </a:br>
            <a:r>
              <a:rPr lang="ja-JP" altLang="en-US" sz="1400" spc="100" dirty="0">
                <a:solidFill>
                  <a:prstClr val="black"/>
                </a:solidFill>
                <a:latin typeface="メイリオ" panose="020B0604030504040204" pitchFamily="50" charset="-128"/>
                <a:ea typeface="メイリオ" panose="020B0604030504040204" pitchFamily="50" charset="-128"/>
              </a:rPr>
              <a:t>　①授業料等の減免</a:t>
            </a:r>
            <a:br>
              <a:rPr lang="en-US" altLang="ja-JP" sz="1400" spc="100" dirty="0">
                <a:solidFill>
                  <a:prstClr val="black"/>
                </a:solidFill>
                <a:latin typeface="メイリオ" panose="020B0604030504040204" pitchFamily="50" charset="-128"/>
                <a:ea typeface="メイリオ" panose="020B0604030504040204" pitchFamily="50" charset="-128"/>
              </a:rPr>
            </a:br>
            <a:r>
              <a:rPr lang="ja-JP" altLang="en-US" sz="1400" spc="100" dirty="0">
                <a:solidFill>
                  <a:prstClr val="black"/>
                </a:solidFill>
                <a:latin typeface="メイリオ" panose="020B0604030504040204" pitchFamily="50" charset="-128"/>
                <a:ea typeface="メイリオ" panose="020B0604030504040204" pitchFamily="50" charset="-128"/>
              </a:rPr>
              <a:t>　②給付型奨学金の支給</a:t>
            </a:r>
            <a:endParaRPr lang="en-US" altLang="ja-JP" sz="1400" spc="100" dirty="0">
              <a:solidFill>
                <a:prstClr val="black"/>
              </a:solidFill>
              <a:latin typeface="メイリオ" panose="020B0604030504040204" pitchFamily="50" charset="-128"/>
              <a:ea typeface="メイリオ" panose="020B0604030504040204" pitchFamily="50" charset="-128"/>
            </a:endParaRPr>
          </a:p>
          <a:p>
            <a:pPr marL="285750" indent="-285750" defTabSz="914400">
              <a:buFont typeface="Arial" panose="020B0604020202020204" pitchFamily="34" charset="0"/>
              <a:buChar char="•"/>
              <a:defRPr/>
            </a:pPr>
            <a:r>
              <a:rPr lang="ja-JP" altLang="en-US" sz="1400" spc="100" dirty="0">
                <a:solidFill>
                  <a:prstClr val="black"/>
                </a:solidFill>
                <a:latin typeface="メイリオ" panose="020B0604030504040204" pitchFamily="50" charset="-128"/>
                <a:ea typeface="メイリオ" panose="020B0604030504040204" pitchFamily="50" charset="-128"/>
              </a:rPr>
              <a:t>こどもの生活・学習支援事業</a:t>
            </a:r>
            <a:r>
              <a:rPr lang="en-US" altLang="ja-JP" sz="1400" spc="100" dirty="0">
                <a:solidFill>
                  <a:prstClr val="black"/>
                </a:solidFill>
                <a:latin typeface="メイリオ" panose="020B0604030504040204" pitchFamily="50" charset="-128"/>
                <a:ea typeface="メイリオ" panose="020B0604030504040204" pitchFamily="50" charset="-128"/>
              </a:rPr>
              <a:t>【</a:t>
            </a:r>
            <a:r>
              <a:rPr lang="ja-JP" altLang="en-US" sz="1400" spc="100" dirty="0">
                <a:solidFill>
                  <a:prstClr val="black"/>
                </a:solidFill>
                <a:latin typeface="メイリオ" panose="020B0604030504040204" pitchFamily="50" charset="-128"/>
                <a:ea typeface="メイリオ" panose="020B0604030504040204" pitchFamily="50" charset="-128"/>
              </a:rPr>
              <a:t>こども家庭庁</a:t>
            </a:r>
            <a:r>
              <a:rPr lang="en-US" altLang="ja-JP" sz="1400" spc="100" dirty="0">
                <a:solidFill>
                  <a:prstClr val="black"/>
                </a:solidFill>
                <a:latin typeface="メイリオ" panose="020B0604030504040204" pitchFamily="50" charset="-128"/>
                <a:ea typeface="メイリオ" panose="020B0604030504040204" pitchFamily="50" charset="-128"/>
              </a:rPr>
              <a:t>】</a:t>
            </a:r>
          </a:p>
        </p:txBody>
      </p:sp>
      <p:grpSp>
        <p:nvGrpSpPr>
          <p:cNvPr id="35" name="グループ化 14">
            <a:extLst>
              <a:ext uri="{FF2B5EF4-FFF2-40B4-BE49-F238E27FC236}">
                <a16:creationId xmlns:a16="http://schemas.microsoft.com/office/drawing/2014/main" id="{582677A4-027F-DFFB-1D57-2C5E549D1E4B}"/>
              </a:ext>
            </a:extLst>
          </p:cNvPr>
          <p:cNvGrpSpPr>
            <a:grpSpLocks/>
          </p:cNvGrpSpPr>
          <p:nvPr/>
        </p:nvGrpSpPr>
        <p:grpSpPr bwMode="auto">
          <a:xfrm>
            <a:off x="427024" y="5630291"/>
            <a:ext cx="8144244" cy="1189024"/>
            <a:chOff x="925526" y="5362636"/>
            <a:chExt cx="8144244" cy="1189024"/>
          </a:xfrm>
        </p:grpSpPr>
        <p:sp>
          <p:nvSpPr>
            <p:cNvPr id="36" name="二等辺三角形 35">
              <a:extLst>
                <a:ext uri="{FF2B5EF4-FFF2-40B4-BE49-F238E27FC236}">
                  <a16:creationId xmlns:a16="http://schemas.microsoft.com/office/drawing/2014/main" id="{468446BD-15E8-CDA1-BC30-DDA27130C5A1}"/>
                </a:ext>
              </a:extLst>
            </p:cNvPr>
            <p:cNvSpPr/>
            <p:nvPr/>
          </p:nvSpPr>
          <p:spPr>
            <a:xfrm rot="16200000">
              <a:off x="2015331" y="5906293"/>
              <a:ext cx="295275" cy="285750"/>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37" name="角丸四角形 30">
              <a:extLst>
                <a:ext uri="{FF2B5EF4-FFF2-40B4-BE49-F238E27FC236}">
                  <a16:creationId xmlns:a16="http://schemas.microsoft.com/office/drawing/2014/main" id="{941A124C-6198-189C-095B-098EA92A3AE2}"/>
                </a:ext>
              </a:extLst>
            </p:cNvPr>
            <p:cNvSpPr/>
            <p:nvPr/>
          </p:nvSpPr>
          <p:spPr>
            <a:xfrm>
              <a:off x="2162968" y="5786910"/>
              <a:ext cx="6906802" cy="501752"/>
            </a:xfrm>
            <a:prstGeom prst="roundRect">
              <a:avLst/>
            </a:prstGeom>
            <a:solidFill>
              <a:schemeClr val="bg2"/>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厚生労働省のホームページに掲載している</a:t>
              </a:r>
              <a:r>
                <a:rPr kumimoji="1" lang="ja-JP" altLang="en-US" sz="1200" b="1" u="sng" spc="100" dirty="0">
                  <a:solidFill>
                    <a:schemeClr val="tx1"/>
                  </a:solidFill>
                  <a:latin typeface="メイリオ" panose="020B0604030504040204" pitchFamily="50" charset="-128"/>
                  <a:ea typeface="メイリオ" panose="020B0604030504040204" pitchFamily="50" charset="-128"/>
                </a:rPr>
                <a:t>「○カツ」</a:t>
              </a:r>
              <a:r>
                <a:rPr kumimoji="1" lang="ja-JP" altLang="en-US" sz="1200" spc="100" dirty="0">
                  <a:solidFill>
                    <a:schemeClr val="tx1"/>
                  </a:solidFill>
                  <a:latin typeface="メイリオ" panose="020B0604030504040204" pitchFamily="50" charset="-128"/>
                  <a:ea typeface="メイリオ" panose="020B0604030504040204" pitchFamily="50" charset="-128"/>
                </a:rPr>
                <a:t>では、生活保護受給中の</a:t>
              </a:r>
              <a:br>
                <a:rPr kumimoji="1" lang="en-US" altLang="ja-JP" sz="1200" spc="100" dirty="0">
                  <a:solidFill>
                    <a:schemeClr val="tx1"/>
                  </a:solidFill>
                  <a:latin typeface="メイリオ" panose="020B0604030504040204" pitchFamily="50" charset="-128"/>
                  <a:ea typeface="メイリオ" panose="020B0604030504040204" pitchFamily="50" charset="-128"/>
                </a:rPr>
              </a:br>
              <a:r>
                <a:rPr kumimoji="1" lang="ja-JP" altLang="en-US" sz="1200" spc="100" dirty="0">
                  <a:solidFill>
                    <a:schemeClr val="tx1"/>
                  </a:solidFill>
                  <a:latin typeface="メイリオ" panose="020B0604030504040204" pitchFamily="50" charset="-128"/>
                  <a:ea typeface="メイリオ" panose="020B0604030504040204" pitchFamily="50" charset="-128"/>
                </a:rPr>
                <a:t>子どものいる世帯の支援策などを分かりやすくまとめています。</a:t>
              </a:r>
              <a:r>
                <a:rPr kumimoji="1" lang="ja-JP" altLang="en-US" sz="1200" b="1" u="sng" spc="100"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積極的に活用しましょう。</a:t>
              </a:r>
              <a:endParaRPr kumimoji="1" lang="en-US" altLang="ja-JP" sz="1200" b="1" u="sng" spc="100"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38" name="図 37" descr="黒い背景と男性の絵&#10;&#10;低い精度で自動的に生成された説明">
              <a:extLst>
                <a:ext uri="{FF2B5EF4-FFF2-40B4-BE49-F238E27FC236}">
                  <a16:creationId xmlns:a16="http://schemas.microsoft.com/office/drawing/2014/main" id="{05EB3EE5-70AD-6A86-DE23-FEF03BBDC3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1467"/>
            <a:stretch/>
          </p:blipFill>
          <p:spPr bwMode="auto">
            <a:xfrm>
              <a:off x="925526" y="5362636"/>
              <a:ext cx="1343025" cy="1189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 name="正方形/長方形 38">
            <a:extLst>
              <a:ext uri="{FF2B5EF4-FFF2-40B4-BE49-F238E27FC236}">
                <a16:creationId xmlns:a16="http://schemas.microsoft.com/office/drawing/2014/main" id="{79683284-7143-DB7B-B1DF-530AE84DD194}"/>
              </a:ext>
            </a:extLst>
          </p:cNvPr>
          <p:cNvSpPr/>
          <p:nvPr/>
        </p:nvSpPr>
        <p:spPr>
          <a:xfrm>
            <a:off x="453000" y="903900"/>
            <a:ext cx="9000000" cy="1560785"/>
          </a:xfrm>
          <a:prstGeom prst="rect">
            <a:avLst/>
          </a:prstGeom>
          <a:noFill/>
          <a:ln w="381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
        <p:nvSpPr>
          <p:cNvPr id="40" name="角丸四角形 30">
            <a:extLst>
              <a:ext uri="{FF2B5EF4-FFF2-40B4-BE49-F238E27FC236}">
                <a16:creationId xmlns:a16="http://schemas.microsoft.com/office/drawing/2014/main" id="{2A26114C-A311-20D9-F4F6-E6DEAE56708F}"/>
              </a:ext>
            </a:extLst>
          </p:cNvPr>
          <p:cNvSpPr/>
          <p:nvPr/>
        </p:nvSpPr>
        <p:spPr>
          <a:xfrm>
            <a:off x="180000" y="720000"/>
            <a:ext cx="4678364" cy="324000"/>
          </a:xfrm>
          <a:prstGeom prst="roundRect">
            <a:avLst>
              <a:gd name="adj" fmla="val 50000"/>
            </a:avLst>
          </a:prstGeom>
          <a:solidFill>
            <a:schemeClr val="accent2">
              <a:lumMod val="20000"/>
              <a:lumOff val="80000"/>
            </a:schemeClr>
          </a:solidFill>
          <a:ln w="381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nchor="ctr"/>
          <a:lstStyle/>
          <a:p>
            <a:pPr algn="ctr" defTabSz="914400">
              <a:defRPr/>
            </a:pPr>
            <a:r>
              <a:rPr lang="ja-JP" altLang="en-US" sz="1400" b="1" spc="100" dirty="0">
                <a:solidFill>
                  <a:prstClr val="black"/>
                </a:solidFill>
                <a:latin typeface="メイリオ" panose="020B0604030504040204" pitchFamily="50" charset="-128"/>
                <a:ea typeface="メイリオ" panose="020B0604030504040204" pitchFamily="50" charset="-128"/>
              </a:rPr>
              <a:t>ポイント：子どもの学習支援に関する各種対応</a:t>
            </a:r>
          </a:p>
        </p:txBody>
      </p:sp>
    </p:spTree>
    <p:extLst>
      <p:ext uri="{BB962C8B-B14F-4D97-AF65-F5344CB8AC3E}">
        <p14:creationId xmlns:p14="http://schemas.microsoft.com/office/powerpoint/2010/main" val="3436035366"/>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8C02B-BE99-C0D0-939F-1B1CD4E5CB79}"/>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3DFE5700-3C51-561E-61C2-BCF08D97A1C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14</a:t>
            </a:fld>
            <a:endParaRPr lang="ja-JP" altLang="en-US" sz="1000">
              <a:solidFill>
                <a:srgbClr val="898989"/>
              </a:solidFill>
            </a:endParaRPr>
          </a:p>
        </p:txBody>
      </p:sp>
      <p:pic>
        <p:nvPicPr>
          <p:cNvPr id="4" name="図 3">
            <a:extLst>
              <a:ext uri="{FF2B5EF4-FFF2-40B4-BE49-F238E27FC236}">
                <a16:creationId xmlns:a16="http://schemas.microsoft.com/office/drawing/2014/main" id="{AF9EFD72-D7F4-9528-A1C5-EB7C4611B7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387" y="1617980"/>
            <a:ext cx="8531225"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正方形/長方形 7">
            <a:extLst>
              <a:ext uri="{FF2B5EF4-FFF2-40B4-BE49-F238E27FC236}">
                <a16:creationId xmlns:a16="http://schemas.microsoft.com/office/drawing/2014/main" id="{4252ECEC-13E1-27F4-B8B8-36906333E3E8}"/>
              </a:ext>
            </a:extLst>
          </p:cNvPr>
          <p:cNvSpPr/>
          <p:nvPr/>
        </p:nvSpPr>
        <p:spPr>
          <a:xfrm>
            <a:off x="0" y="654251"/>
            <a:ext cx="9906000" cy="1390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300"/>
              </a:spcBef>
              <a:spcAft>
                <a:spcPts val="0"/>
              </a:spcAft>
              <a:buFont typeface="Arial" panose="020B0604020202020204" pitchFamily="34" charset="0"/>
              <a:buChar char="•"/>
              <a:defRPr/>
            </a:pPr>
            <a:r>
              <a:rPr kumimoji="1" lang="ja-JP" altLang="en-US" sz="1400" spc="100" dirty="0">
                <a:solidFill>
                  <a:schemeClr val="tx1"/>
                </a:solidFill>
                <a:latin typeface="メイリオ" panose="020B0604030504040204" pitchFamily="50" charset="-128"/>
                <a:ea typeface="メイリオ" panose="020B0604030504040204" pitchFamily="50" charset="-128"/>
              </a:rPr>
              <a:t>生活保護受給世帯の高校生に対する支援の仕組みです。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Arial" panose="020B0604020202020204" pitchFamily="34" charset="0"/>
              <a:buChar char="•"/>
              <a:defRPr/>
            </a:pPr>
            <a:r>
              <a:rPr kumimoji="1" lang="ja-JP" altLang="en-US" sz="1400" spc="100" dirty="0">
                <a:solidFill>
                  <a:schemeClr val="tx1"/>
                </a:solidFill>
                <a:latin typeface="メイリオ" panose="020B0604030504040204" pitchFamily="50" charset="-128"/>
                <a:ea typeface="メイリオ" panose="020B0604030504040204" pitchFamily="50" charset="-128"/>
              </a:rPr>
              <a:t>大学等への進学をさらに支援する観点から、高校生のアルバイト収入等を認定する際、除外する範囲に、進学前に納付する費用である前期授業料等を含めることも考えられると示されたことを踏まえ、令和</a:t>
            </a:r>
            <a:r>
              <a:rPr kumimoji="1" lang="en-US" altLang="ja-JP" sz="1400" spc="100" dirty="0">
                <a:solidFill>
                  <a:schemeClr val="tx1"/>
                </a:solidFill>
                <a:latin typeface="メイリオ" panose="020B0604030504040204" pitchFamily="50" charset="-128"/>
                <a:ea typeface="メイリオ" panose="020B0604030504040204" pitchFamily="50" charset="-128"/>
              </a:rPr>
              <a:t>5</a:t>
            </a:r>
            <a:r>
              <a:rPr kumimoji="1" lang="ja-JP" altLang="en-US" sz="1400" spc="100" dirty="0">
                <a:solidFill>
                  <a:schemeClr val="tx1"/>
                </a:solidFill>
                <a:latin typeface="メイリオ" panose="020B0604030504040204" pitchFamily="50" charset="-128"/>
                <a:ea typeface="メイリオ" panose="020B0604030504040204" pitchFamily="50" charset="-128"/>
              </a:rPr>
              <a:t>年</a:t>
            </a:r>
            <a:r>
              <a:rPr kumimoji="1" lang="en-US" altLang="ja-JP" sz="1400" spc="100" dirty="0">
                <a:solidFill>
                  <a:schemeClr val="tx1"/>
                </a:solidFill>
                <a:latin typeface="メイリオ" panose="020B0604030504040204" pitchFamily="50" charset="-128"/>
                <a:ea typeface="メイリオ" panose="020B0604030504040204" pitchFamily="50" charset="-128"/>
              </a:rPr>
              <a:t>4</a:t>
            </a:r>
            <a:r>
              <a:rPr kumimoji="1" lang="ja-JP" altLang="en-US" sz="1400" spc="100" dirty="0">
                <a:solidFill>
                  <a:schemeClr val="tx1"/>
                </a:solidFill>
                <a:latin typeface="メイリオ" panose="020B0604030504040204" pitchFamily="50" charset="-128"/>
                <a:ea typeface="メイリオ" panose="020B0604030504040204" pitchFamily="50" charset="-128"/>
              </a:rPr>
              <a:t>月から、</a:t>
            </a:r>
            <a:r>
              <a:rPr kumimoji="1" lang="ja-JP" altLang="en-US" sz="1400" b="1" u="sng" spc="100" dirty="0">
                <a:solidFill>
                  <a:schemeClr val="tx1"/>
                </a:solidFill>
                <a:latin typeface="メイリオ" panose="020B0604030504040204" pitchFamily="50" charset="-128"/>
                <a:ea typeface="メイリオ" panose="020B0604030504040204" pitchFamily="50" charset="-128"/>
              </a:rPr>
              <a:t>大学等の前期授業料相当について収入認定除外すること</a:t>
            </a:r>
            <a:r>
              <a:rPr kumimoji="1" lang="ja-JP" altLang="en-US" sz="1400" spc="100" dirty="0">
                <a:solidFill>
                  <a:schemeClr val="tx1"/>
                </a:solidFill>
                <a:latin typeface="メイリオ" panose="020B0604030504040204" pitchFamily="50" charset="-128"/>
                <a:ea typeface="メイリオ" panose="020B0604030504040204" pitchFamily="50" charset="-128"/>
              </a:rPr>
              <a:t>となっています。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3" name="正方形/長方形 44">
            <a:extLst>
              <a:ext uri="{FF2B5EF4-FFF2-40B4-BE49-F238E27FC236}">
                <a16:creationId xmlns:a16="http://schemas.microsoft.com/office/drawing/2014/main" id="{55AC4D59-31B1-C179-C72E-4738D09F5D93}"/>
              </a:ext>
            </a:extLst>
          </p:cNvPr>
          <p:cNvSpPr>
            <a:spLocks noChangeArrowheads="1"/>
          </p:cNvSpPr>
          <p:nvPr/>
        </p:nvSpPr>
        <p:spPr bwMode="auto">
          <a:xfrm>
            <a:off x="239010" y="239009"/>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sp>
        <p:nvSpPr>
          <p:cNvPr id="5" name="正方形/長方形 44">
            <a:extLst>
              <a:ext uri="{FF2B5EF4-FFF2-40B4-BE49-F238E27FC236}">
                <a16:creationId xmlns:a16="http://schemas.microsoft.com/office/drawing/2014/main" id="{37FF7027-13D0-3A4D-3C98-103E5A16AFAC}"/>
              </a:ext>
            </a:extLst>
          </p:cNvPr>
          <p:cNvSpPr>
            <a:spLocks noChangeArrowheads="1"/>
          </p:cNvSpPr>
          <p:nvPr/>
        </p:nvSpPr>
        <p:spPr bwMode="auto">
          <a:xfrm>
            <a:off x="7938" y="6528434"/>
            <a:ext cx="97761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000" dirty="0">
                <a:latin typeface="メイリオ" panose="020B0604030504040204" pitchFamily="50" charset="-128"/>
                <a:ea typeface="メイリオ" panose="020B0604030504040204" pitchFamily="50" charset="-128"/>
              </a:rPr>
              <a:t>出典：</a:t>
            </a:r>
            <a:r>
              <a:rPr lang="ja-JP" altLang="en-US" sz="1000" spc="100" dirty="0">
                <a:latin typeface="メイリオ" panose="020B0604030504040204" pitchFamily="50" charset="-128"/>
                <a:ea typeface="メイリオ" panose="020B0604030504040204" pitchFamily="50" charset="-128"/>
              </a:rPr>
              <a:t>厚生労働省「資料１ 子どもの貧困への対応について」</a:t>
            </a:r>
            <a:r>
              <a:rPr lang="en-US" altLang="ja-JP" sz="1000" spc="100" dirty="0">
                <a:latin typeface="メイリオ" panose="020B0604030504040204" pitchFamily="50" charset="-128"/>
                <a:ea typeface="メイリオ" panose="020B0604030504040204" pitchFamily="50" charset="-128"/>
              </a:rPr>
              <a:t>『</a:t>
            </a:r>
            <a:r>
              <a:rPr lang="ja-JP" altLang="en-US" sz="1000" spc="100" dirty="0">
                <a:latin typeface="メイリオ" panose="020B0604030504040204" pitchFamily="50" charset="-128"/>
                <a:ea typeface="メイリオ" panose="020B0604030504040204" pitchFamily="50" charset="-128"/>
              </a:rPr>
              <a:t>社会保障審議会生活困窮者自立支援及び生活保護部会（第</a:t>
            </a:r>
            <a:r>
              <a:rPr lang="en-US" altLang="ja-JP" sz="1000" spc="100" dirty="0">
                <a:latin typeface="メイリオ" panose="020B0604030504040204" pitchFamily="50" charset="-128"/>
                <a:ea typeface="メイリオ" panose="020B0604030504040204" pitchFamily="50" charset="-128"/>
              </a:rPr>
              <a:t>27</a:t>
            </a:r>
            <a:r>
              <a:rPr lang="ja-JP" altLang="en-US" sz="1000" spc="100" dirty="0">
                <a:latin typeface="メイリオ" panose="020B0604030504040204" pitchFamily="50" charset="-128"/>
                <a:ea typeface="メイリオ" panose="020B0604030504040204" pitchFamily="50" charset="-128"/>
              </a:rPr>
              <a:t>回）</a:t>
            </a:r>
            <a:r>
              <a:rPr lang="en-US" altLang="ja-JP" sz="1000" spc="100" dirty="0">
                <a:latin typeface="メイリオ" panose="020B0604030504040204" pitchFamily="50" charset="-128"/>
                <a:ea typeface="メイリオ" panose="020B0604030504040204" pitchFamily="50" charset="-128"/>
              </a:rPr>
              <a:t>』,</a:t>
            </a:r>
            <a:br>
              <a:rPr lang="en-US" altLang="ja-JP" sz="1000" spc="100" dirty="0">
                <a:latin typeface="メイリオ" panose="020B0604030504040204" pitchFamily="50" charset="-128"/>
                <a:ea typeface="メイリオ" panose="020B0604030504040204" pitchFamily="50" charset="-128"/>
              </a:rPr>
            </a:br>
            <a:r>
              <a:rPr lang="en-US" altLang="ja-JP" sz="1000" spc="100" dirty="0">
                <a:latin typeface="メイリオ" panose="020B0604030504040204" pitchFamily="50" charset="-128"/>
                <a:ea typeface="メイリオ" panose="020B0604030504040204" pitchFamily="50" charset="-128"/>
              </a:rPr>
              <a:t>       </a:t>
            </a:r>
            <a:r>
              <a:rPr lang="ja-JP" altLang="en-US" sz="1000" spc="100" dirty="0">
                <a:latin typeface="メイリオ" panose="020B0604030504040204" pitchFamily="50" charset="-128"/>
                <a:ea typeface="メイリオ" panose="020B0604030504040204" pitchFamily="50" charset="-128"/>
              </a:rPr>
              <a:t>令和５年</a:t>
            </a:r>
            <a:r>
              <a:rPr lang="en-US" altLang="ja-JP" sz="1000" spc="100" dirty="0">
                <a:latin typeface="メイリオ" panose="020B0604030504040204" pitchFamily="50" charset="-128"/>
                <a:ea typeface="メイリオ" panose="020B0604030504040204" pitchFamily="50" charset="-128"/>
              </a:rPr>
              <a:t>11</a:t>
            </a:r>
            <a:r>
              <a:rPr lang="ja-JP" altLang="en-US" sz="1000" spc="100" dirty="0">
                <a:latin typeface="メイリオ" panose="020B0604030504040204" pitchFamily="50" charset="-128"/>
                <a:ea typeface="メイリオ" panose="020B0604030504040204" pitchFamily="50" charset="-128"/>
              </a:rPr>
              <a:t>月</a:t>
            </a:r>
            <a:r>
              <a:rPr lang="en-US" altLang="ja-JP" sz="1000" spc="100" dirty="0">
                <a:latin typeface="メイリオ" panose="020B0604030504040204" pitchFamily="50" charset="-128"/>
                <a:ea typeface="メイリオ" panose="020B0604030504040204" pitchFamily="50" charset="-128"/>
              </a:rPr>
              <a:t>27</a:t>
            </a:r>
            <a:r>
              <a:rPr lang="ja-JP" altLang="en-US" sz="1000" spc="100" dirty="0">
                <a:latin typeface="メイリオ" panose="020B0604030504040204" pitchFamily="50" charset="-128"/>
                <a:ea typeface="メイリオ" panose="020B0604030504040204" pitchFamily="50" charset="-128"/>
              </a:rPr>
              <a:t>日</a:t>
            </a:r>
            <a:r>
              <a:rPr lang="en-US" altLang="ja-JP" sz="1000" spc="100" dirty="0">
                <a:latin typeface="メイリオ" panose="020B0604030504040204" pitchFamily="50" charset="-128"/>
                <a:ea typeface="メイリオ" panose="020B0604030504040204" pitchFamily="50" charset="-128"/>
              </a:rPr>
              <a:t>,</a:t>
            </a:r>
            <a:r>
              <a:rPr kumimoji="0" lang="en-US" altLang="ja-JP" sz="1000" dirty="0">
                <a:latin typeface="メイリオ" panose="020B0604030504040204" pitchFamily="50" charset="-128"/>
                <a:ea typeface="メイリオ" panose="020B0604030504040204" pitchFamily="50" charset="-128"/>
              </a:rPr>
              <a:t>p10</a:t>
            </a:r>
          </a:p>
        </p:txBody>
      </p:sp>
    </p:spTree>
    <p:extLst>
      <p:ext uri="{BB962C8B-B14F-4D97-AF65-F5344CB8AC3E}">
        <p14:creationId xmlns:p14="http://schemas.microsoft.com/office/powerpoint/2010/main" val="3811362498"/>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82A71-C6F4-4A4A-E129-3041D34B6064}"/>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86DC0692-BB0D-28C8-0518-028DA47CDB5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15</a:t>
            </a:fld>
            <a:endParaRPr lang="ja-JP" altLang="en-US" sz="1000">
              <a:solidFill>
                <a:srgbClr val="898989"/>
              </a:solidFill>
            </a:endParaRPr>
          </a:p>
        </p:txBody>
      </p:sp>
      <p:sp>
        <p:nvSpPr>
          <p:cNvPr id="2" name="正方形/長方形 44">
            <a:extLst>
              <a:ext uri="{FF2B5EF4-FFF2-40B4-BE49-F238E27FC236}">
                <a16:creationId xmlns:a16="http://schemas.microsoft.com/office/drawing/2014/main" id="{44FCA874-8844-01B5-A7E8-238F79EBEDFE}"/>
              </a:ext>
            </a:extLst>
          </p:cNvPr>
          <p:cNvSpPr>
            <a:spLocks noChangeArrowheads="1"/>
          </p:cNvSpPr>
          <p:nvPr/>
        </p:nvSpPr>
        <p:spPr bwMode="auto">
          <a:xfrm>
            <a:off x="7938" y="6704013"/>
            <a:ext cx="8243887"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000" dirty="0">
                <a:latin typeface="メイリオ" panose="020B0604030504040204" pitchFamily="50" charset="-128"/>
                <a:ea typeface="メイリオ" panose="020B0604030504040204" pitchFamily="50" charset="-128"/>
              </a:rPr>
              <a:t>出典：厚生労働省社会・援護局保護課</a:t>
            </a:r>
            <a:r>
              <a:rPr kumimoji="0" lang="en-US" altLang="ja-JP" sz="1000" dirty="0">
                <a:latin typeface="メイリオ" panose="020B0604030504040204" pitchFamily="50" charset="-128"/>
                <a:ea typeface="メイリオ" panose="020B0604030504040204" pitchFamily="50" charset="-128"/>
              </a:rPr>
              <a:t>『</a:t>
            </a:r>
            <a:r>
              <a:rPr kumimoji="0" lang="ja-JP" altLang="en-US" sz="1000" dirty="0">
                <a:latin typeface="メイリオ" panose="020B0604030504040204" pitchFamily="50" charset="-128"/>
                <a:ea typeface="メイリオ" panose="020B0604030504040204" pitchFamily="50" charset="-128"/>
              </a:rPr>
              <a:t>令和６年度社会・援護局関係主管課長会議　資料</a:t>
            </a:r>
            <a:r>
              <a:rPr kumimoji="0" lang="en-US" altLang="ja-JP" sz="1000" dirty="0">
                <a:latin typeface="メイリオ" panose="020B0604030504040204" pitchFamily="50" charset="-128"/>
                <a:ea typeface="メイリオ" panose="020B0604030504040204" pitchFamily="50" charset="-128"/>
              </a:rPr>
              <a:t>4』,p80</a:t>
            </a:r>
            <a:r>
              <a:rPr kumimoji="0" lang="ja-JP" altLang="en-US" sz="1000" dirty="0">
                <a:latin typeface="メイリオ" panose="020B0604030504040204" pitchFamily="50" charset="-128"/>
                <a:ea typeface="メイリオ" panose="020B0604030504040204" pitchFamily="50" charset="-128"/>
              </a:rPr>
              <a:t>　より加工</a:t>
            </a:r>
            <a:endParaRPr lang="en-US" altLang="ja-JP" sz="1000" dirty="0">
              <a:latin typeface="メイリオ" panose="020B0604030504040204" pitchFamily="50" charset="-128"/>
              <a:ea typeface="メイリオ" panose="020B0604030504040204" pitchFamily="50" charset="-128"/>
            </a:endParaRPr>
          </a:p>
        </p:txBody>
      </p:sp>
      <p:sp>
        <p:nvSpPr>
          <p:cNvPr id="6" name="テキスト ボックス 2">
            <a:extLst>
              <a:ext uri="{FF2B5EF4-FFF2-40B4-BE49-F238E27FC236}">
                <a16:creationId xmlns:a16="http://schemas.microsoft.com/office/drawing/2014/main" id="{834F6B32-F552-BF69-B330-9E4FEEE6DC91}"/>
              </a:ext>
            </a:extLst>
          </p:cNvPr>
          <p:cNvSpPr txBox="1">
            <a:spLocks noChangeArrowheads="1"/>
          </p:cNvSpPr>
          <p:nvPr/>
        </p:nvSpPr>
        <p:spPr bwMode="auto">
          <a:xfrm>
            <a:off x="7938" y="672566"/>
            <a:ext cx="989806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pPr>
            <a:r>
              <a:rPr kumimoji="1" lang="ja-JP" altLang="en-US" sz="1400" spc="100" dirty="0">
                <a:solidFill>
                  <a:schemeClr val="tx1"/>
                </a:solidFill>
                <a:latin typeface="メイリオ" panose="020B0604030504040204" pitchFamily="50" charset="-128"/>
                <a:ea typeface="メイリオ" panose="020B0604030504040204" pitchFamily="50" charset="-128"/>
              </a:rPr>
              <a:t>改正生活保護法の施行により、「</a:t>
            </a:r>
            <a:r>
              <a:rPr kumimoji="1" lang="ja-JP" altLang="en-US" sz="1400" b="1" u="sng" spc="100" dirty="0">
                <a:solidFill>
                  <a:schemeClr val="tx1"/>
                </a:solidFill>
                <a:latin typeface="メイリオ" panose="020B0604030504040204" pitchFamily="50" charset="-128"/>
                <a:ea typeface="メイリオ" panose="020B0604030504040204" pitchFamily="50" charset="-128"/>
              </a:rPr>
              <a:t>子どもの進路選択支援事業</a:t>
            </a:r>
            <a:r>
              <a:rPr kumimoji="1" lang="ja-JP" altLang="en-US" sz="1400" spc="100" dirty="0">
                <a:solidFill>
                  <a:schemeClr val="tx1"/>
                </a:solidFill>
                <a:latin typeface="メイリオ" panose="020B0604030504040204" pitchFamily="50" charset="-128"/>
                <a:ea typeface="メイリオ" panose="020B0604030504040204" pitchFamily="50" charset="-128"/>
              </a:rPr>
              <a:t>」が開始されました</a:t>
            </a:r>
            <a:r>
              <a:rPr kumimoji="1" lang="ja-JP" altLang="en-US" sz="1050" spc="100" dirty="0">
                <a:solidFill>
                  <a:schemeClr val="tx1"/>
                </a:solidFill>
                <a:latin typeface="メイリオ" panose="020B0604030504040204" pitchFamily="50" charset="-128"/>
                <a:ea typeface="メイリオ" panose="020B0604030504040204" pitchFamily="50" charset="-128"/>
              </a:rPr>
              <a:t>（</a:t>
            </a:r>
            <a:r>
              <a:rPr kumimoji="1" lang="en-US" altLang="ja-JP" sz="1050" spc="100" dirty="0">
                <a:solidFill>
                  <a:schemeClr val="tx1"/>
                </a:solidFill>
                <a:latin typeface="メイリオ" panose="020B0604030504040204" pitchFamily="50" charset="-128"/>
                <a:ea typeface="メイリオ" panose="020B0604030504040204" pitchFamily="50" charset="-128"/>
              </a:rPr>
              <a:t>R6.10.1</a:t>
            </a:r>
            <a:r>
              <a:rPr kumimoji="1" lang="ja-JP" altLang="en-US" sz="1050" spc="100" dirty="0">
                <a:solidFill>
                  <a:schemeClr val="tx1"/>
                </a:solidFill>
                <a:latin typeface="メイリオ" panose="020B0604030504040204" pitchFamily="50" charset="-128"/>
                <a:ea typeface="メイリオ" panose="020B0604030504040204" pitchFamily="50" charset="-128"/>
              </a:rPr>
              <a:t>）</a:t>
            </a:r>
            <a:r>
              <a:rPr kumimoji="1" lang="ja-JP" altLang="en-US" sz="1400" spc="100" dirty="0">
                <a:solidFill>
                  <a:schemeClr val="tx1"/>
                </a:solidFill>
                <a:latin typeface="メイリオ" panose="020B0604030504040204" pitchFamily="50" charset="-128"/>
                <a:ea typeface="メイリオ" panose="020B0604030504040204" pitchFamily="50" charset="-128"/>
              </a:rPr>
              <a:t>。</a:t>
            </a:r>
            <a:endParaRPr lang="en-US" altLang="ja-JP" sz="1400" spc="100" dirty="0">
              <a:latin typeface="メイリオ" panose="020B0604030504040204" pitchFamily="50" charset="-128"/>
              <a:ea typeface="メイリオ" panose="020B0604030504040204" pitchFamily="50" charset="-128"/>
            </a:endParaRPr>
          </a:p>
          <a:p>
            <a:pPr eaLnBrk="1" hangingPunct="1">
              <a:lnSpc>
                <a:spcPct val="100000"/>
              </a:lnSpc>
              <a:spcBef>
                <a:spcPct val="0"/>
              </a:spcBef>
            </a:pPr>
            <a:r>
              <a:rPr lang="ja-JP" altLang="en-US" sz="1400" spc="100" dirty="0">
                <a:latin typeface="メイリオ" panose="020B0604030504040204" pitchFamily="50" charset="-128"/>
                <a:ea typeface="メイリオ" panose="020B0604030504040204" pitchFamily="50" charset="-128"/>
              </a:rPr>
              <a:t>生活保護受給中の子育て世帯については、子どもが将来の進学に向けた意識などの面で課題を抱えていることや、保護者も周囲の地域との関わり合いが少ない傾向があり、</a:t>
            </a:r>
            <a:r>
              <a:rPr lang="ja-JP" altLang="en-US" sz="1400" b="1" u="sng" spc="100" dirty="0">
                <a:latin typeface="メイリオ" panose="020B0604030504040204" pitchFamily="50" charset="-128"/>
                <a:ea typeface="メイリオ" panose="020B0604030504040204" pitchFamily="50" charset="-128"/>
              </a:rPr>
              <a:t>必要な情報や支援が届きにくい</a:t>
            </a:r>
            <a:r>
              <a:rPr lang="ja-JP" altLang="en-US" sz="1400" spc="100" dirty="0">
                <a:latin typeface="メイリオ" panose="020B0604030504040204" pitchFamily="50" charset="-128"/>
                <a:ea typeface="メイリオ" panose="020B0604030504040204" pitchFamily="50" charset="-128"/>
              </a:rPr>
              <a:t>という課題があります。また、福祉事務所のケースワーカーは、</a:t>
            </a:r>
            <a:r>
              <a:rPr lang="ja-JP" altLang="en-US" sz="1400" b="1" u="sng" spc="100" dirty="0">
                <a:latin typeface="メイリオ" panose="020B0604030504040204" pitchFamily="50" charset="-128"/>
                <a:ea typeface="メイリオ" panose="020B0604030504040204" pitchFamily="50" charset="-128"/>
              </a:rPr>
              <a:t>教育面での支援に必要な知識（子どもの発達等）が不足している</a:t>
            </a:r>
            <a:r>
              <a:rPr lang="ja-JP" altLang="en-US" sz="1400" spc="100" dirty="0">
                <a:latin typeface="メイリオ" panose="020B0604030504040204" pitchFamily="50" charset="-128"/>
                <a:ea typeface="メイリオ" panose="020B0604030504040204" pitchFamily="50" charset="-128"/>
              </a:rPr>
              <a:t>といった課題もあります。</a:t>
            </a:r>
            <a:endParaRPr lang="en-US" altLang="ja-JP" sz="1400" spc="100" dirty="0">
              <a:latin typeface="メイリオ" panose="020B0604030504040204" pitchFamily="50" charset="-128"/>
              <a:ea typeface="メイリオ" panose="020B0604030504040204" pitchFamily="50" charset="-128"/>
            </a:endParaRPr>
          </a:p>
          <a:p>
            <a:pPr eaLnBrk="1" hangingPunct="1">
              <a:lnSpc>
                <a:spcPct val="100000"/>
              </a:lnSpc>
              <a:spcBef>
                <a:spcPct val="0"/>
              </a:spcBef>
            </a:pPr>
            <a:r>
              <a:rPr lang="ja-JP" altLang="en-US" sz="1400" spc="100" dirty="0">
                <a:latin typeface="メイリオ" panose="020B0604030504040204" pitchFamily="50" charset="-128"/>
                <a:ea typeface="メイリオ" panose="020B0604030504040204" pitchFamily="50" charset="-128"/>
              </a:rPr>
              <a:t>この事業は、貧困の連鎖を防止する観点から、生活保護世帯の子ども・保護者に対し、専門性を有する支援員による訪問等により、</a:t>
            </a:r>
            <a:r>
              <a:rPr lang="ja-JP" altLang="en-US" sz="1400" b="1" u="sng" spc="100" dirty="0">
                <a:latin typeface="メイリオ" panose="020B0604030504040204" pitchFamily="50" charset="-128"/>
                <a:ea typeface="メイリオ" panose="020B0604030504040204" pitchFamily="50" charset="-128"/>
              </a:rPr>
              <a:t>学習・生活環境の改善、進路選択、奨学金の活用等に関する相談・助言</a:t>
            </a:r>
            <a:r>
              <a:rPr lang="ja-JP" altLang="en-US" sz="1400" spc="100" dirty="0">
                <a:latin typeface="メイリオ" panose="020B0604030504040204" pitchFamily="50" charset="-128"/>
                <a:ea typeface="メイリオ" panose="020B0604030504040204" pitchFamily="50" charset="-128"/>
              </a:rPr>
              <a:t>を行い、</a:t>
            </a:r>
            <a:r>
              <a:rPr lang="ja-JP" altLang="en-US" sz="1400" b="1" u="sng" spc="100" dirty="0">
                <a:latin typeface="メイリオ" panose="020B0604030504040204" pitchFamily="50" charset="-128"/>
                <a:ea typeface="メイリオ" panose="020B0604030504040204" pitchFamily="50" charset="-128"/>
              </a:rPr>
              <a:t>本人の希望を踏まえた多様な進路選択に向けた環境改善を図ること</a:t>
            </a:r>
            <a:r>
              <a:rPr lang="ja-JP" altLang="en-US" sz="1400" spc="100" dirty="0">
                <a:latin typeface="メイリオ" panose="020B0604030504040204" pitchFamily="50" charset="-128"/>
                <a:ea typeface="メイリオ" panose="020B0604030504040204" pitchFamily="50" charset="-128"/>
              </a:rPr>
              <a:t>を目的としたものです。</a:t>
            </a:r>
          </a:p>
        </p:txBody>
      </p:sp>
      <p:sp>
        <p:nvSpPr>
          <p:cNvPr id="18" name="正方形/長方形 17">
            <a:extLst>
              <a:ext uri="{FF2B5EF4-FFF2-40B4-BE49-F238E27FC236}">
                <a16:creationId xmlns:a16="http://schemas.microsoft.com/office/drawing/2014/main" id="{4869CDA3-40C1-D8B8-C12D-8FB9B2BF80F5}"/>
              </a:ext>
            </a:extLst>
          </p:cNvPr>
          <p:cNvSpPr/>
          <p:nvPr/>
        </p:nvSpPr>
        <p:spPr>
          <a:xfrm>
            <a:off x="0" y="654252"/>
            <a:ext cx="9906000" cy="270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300"/>
              </a:spcBef>
              <a:spcAft>
                <a:spcPts val="0"/>
              </a:spcAft>
              <a:buFont typeface="Arial" panose="020B0604020202020204" pitchFamily="34" charset="0"/>
              <a:buChar char="•"/>
              <a:defRPr/>
            </a:pP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pic>
        <p:nvPicPr>
          <p:cNvPr id="23" name="図 22" descr="Web サイト, タイムライン&#10;&#10;AI によって生成されたコンテンツは間違っている可能性があります。">
            <a:extLst>
              <a:ext uri="{FF2B5EF4-FFF2-40B4-BE49-F238E27FC236}">
                <a16:creationId xmlns:a16="http://schemas.microsoft.com/office/drawing/2014/main" id="{9541BA9D-0FAB-B51E-E18C-54DA276709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44" y="2506762"/>
            <a:ext cx="8645912" cy="3908524"/>
          </a:xfrm>
          <a:prstGeom prst="rect">
            <a:avLst/>
          </a:prstGeom>
        </p:spPr>
      </p:pic>
      <p:sp>
        <p:nvSpPr>
          <p:cNvPr id="24" name="正方形/長方形 23">
            <a:extLst>
              <a:ext uri="{FF2B5EF4-FFF2-40B4-BE49-F238E27FC236}">
                <a16:creationId xmlns:a16="http://schemas.microsoft.com/office/drawing/2014/main" id="{D8D8F4B3-D1CF-118D-8845-26856FC9DF44}"/>
              </a:ext>
            </a:extLst>
          </p:cNvPr>
          <p:cNvSpPr/>
          <p:nvPr/>
        </p:nvSpPr>
        <p:spPr>
          <a:xfrm>
            <a:off x="6374674" y="2969623"/>
            <a:ext cx="1741715" cy="26996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コネクタ 25">
            <a:extLst>
              <a:ext uri="{FF2B5EF4-FFF2-40B4-BE49-F238E27FC236}">
                <a16:creationId xmlns:a16="http://schemas.microsoft.com/office/drawing/2014/main" id="{56F38466-39B3-7527-CB5D-00207405EC88}"/>
              </a:ext>
            </a:extLst>
          </p:cNvPr>
          <p:cNvCxnSpPr>
            <a:cxnSpLocks/>
            <a:stCxn id="24" idx="0"/>
            <a:endCxn id="27" idx="2"/>
          </p:cNvCxnSpPr>
          <p:nvPr/>
        </p:nvCxnSpPr>
        <p:spPr>
          <a:xfrm flipV="1">
            <a:off x="7245532" y="2680168"/>
            <a:ext cx="1557155" cy="2894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2D176DA4-61B1-7E86-D7E9-D0E189DFAB6E}"/>
              </a:ext>
            </a:extLst>
          </p:cNvPr>
          <p:cNvSpPr/>
          <p:nvPr/>
        </p:nvSpPr>
        <p:spPr>
          <a:xfrm>
            <a:off x="7831976" y="2315043"/>
            <a:ext cx="1941422" cy="365125"/>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メイリオ" panose="020B0604030504040204" pitchFamily="50" charset="-128"/>
                <a:ea typeface="メイリオ" panose="020B0604030504040204" pitchFamily="50" charset="-128"/>
              </a:rPr>
              <a:t>生活困窮者自立支援制度に</a:t>
            </a:r>
            <a:endParaRPr kumimoji="1" lang="en-US" altLang="ja-JP" sz="1050" dirty="0">
              <a:solidFill>
                <a:schemeClr val="tx1"/>
              </a:solidFill>
              <a:latin typeface="メイリオ" panose="020B0604030504040204" pitchFamily="50" charset="-128"/>
              <a:ea typeface="メイリオ" panose="020B0604030504040204" pitchFamily="50" charset="-128"/>
            </a:endParaRPr>
          </a:p>
          <a:p>
            <a:pPr algn="ctr"/>
            <a:r>
              <a:rPr kumimoji="1" lang="ja-JP" altLang="en-US" sz="1050" dirty="0">
                <a:solidFill>
                  <a:schemeClr val="tx1"/>
                </a:solidFill>
                <a:latin typeface="メイリオ" panose="020B0604030504040204" pitchFamily="50" charset="-128"/>
                <a:ea typeface="メイリオ" panose="020B0604030504040204" pitchFamily="50" charset="-128"/>
              </a:rPr>
              <a:t>おける施策（次頁参照）</a:t>
            </a:r>
          </a:p>
        </p:txBody>
      </p:sp>
      <p:sp>
        <p:nvSpPr>
          <p:cNvPr id="3" name="正方形/長方形 44">
            <a:extLst>
              <a:ext uri="{FF2B5EF4-FFF2-40B4-BE49-F238E27FC236}">
                <a16:creationId xmlns:a16="http://schemas.microsoft.com/office/drawing/2014/main" id="{9719DA99-D711-D657-36C4-0E1D3071C72B}"/>
              </a:ext>
            </a:extLst>
          </p:cNvPr>
          <p:cNvSpPr>
            <a:spLocks noChangeArrowheads="1"/>
          </p:cNvSpPr>
          <p:nvPr/>
        </p:nvSpPr>
        <p:spPr bwMode="auto">
          <a:xfrm>
            <a:off x="239010" y="239009"/>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27013999"/>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D034E-6FEF-FCDF-FD24-FBF46BF87306}"/>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B6DA67C2-391C-30BA-5970-B4D7D8FF555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16</a:t>
            </a:fld>
            <a:endParaRPr lang="ja-JP" altLang="en-US" sz="1000">
              <a:solidFill>
                <a:srgbClr val="898989"/>
              </a:solidFill>
            </a:endParaRPr>
          </a:p>
        </p:txBody>
      </p:sp>
      <p:pic>
        <p:nvPicPr>
          <p:cNvPr id="17" name="図 16">
            <a:extLst>
              <a:ext uri="{FF2B5EF4-FFF2-40B4-BE49-F238E27FC236}">
                <a16:creationId xmlns:a16="http://schemas.microsoft.com/office/drawing/2014/main" id="{419F16F6-9666-3BD6-66B2-90D14F19005E}"/>
              </a:ext>
            </a:extLst>
          </p:cNvPr>
          <p:cNvPicPr>
            <a:picLocks noChangeAspect="1"/>
          </p:cNvPicPr>
          <p:nvPr/>
        </p:nvPicPr>
        <p:blipFill>
          <a:blip r:embed="rId3"/>
          <a:stretch>
            <a:fillRect/>
          </a:stretch>
        </p:blipFill>
        <p:spPr>
          <a:xfrm>
            <a:off x="103288" y="1890832"/>
            <a:ext cx="9699424" cy="4417076"/>
          </a:xfrm>
          <a:prstGeom prst="rect">
            <a:avLst/>
          </a:prstGeom>
        </p:spPr>
      </p:pic>
      <p:sp>
        <p:nvSpPr>
          <p:cNvPr id="3" name="テキスト ボックス 2">
            <a:extLst>
              <a:ext uri="{FF2B5EF4-FFF2-40B4-BE49-F238E27FC236}">
                <a16:creationId xmlns:a16="http://schemas.microsoft.com/office/drawing/2014/main" id="{B6D27C85-AC62-C465-8D26-71B11D13FC86}"/>
              </a:ext>
            </a:extLst>
          </p:cNvPr>
          <p:cNvSpPr txBox="1">
            <a:spLocks noChangeArrowheads="1"/>
          </p:cNvSpPr>
          <p:nvPr/>
        </p:nvSpPr>
        <p:spPr bwMode="auto">
          <a:xfrm>
            <a:off x="7938" y="672566"/>
            <a:ext cx="989806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pPr>
            <a:r>
              <a:rPr lang="ja-JP" altLang="en-US" sz="1400" spc="100" dirty="0">
                <a:latin typeface="メイリオ" panose="020B0604030504040204" pitchFamily="50" charset="-128"/>
                <a:ea typeface="メイリオ" panose="020B0604030504040204" pitchFamily="50" charset="-128"/>
              </a:rPr>
              <a:t>生活困窮者自立支援制度では、任意事業として「</a:t>
            </a:r>
            <a:r>
              <a:rPr lang="ja-JP" altLang="en-US" sz="1400" b="1" u="sng" spc="100" dirty="0">
                <a:latin typeface="メイリオ" panose="020B0604030504040204" pitchFamily="50" charset="-128"/>
                <a:ea typeface="メイリオ" panose="020B0604030504040204" pitchFamily="50" charset="-128"/>
              </a:rPr>
              <a:t>子どもの学習・生活支援事業</a:t>
            </a:r>
            <a:r>
              <a:rPr lang="ja-JP" altLang="en-US" sz="1400" spc="100" dirty="0">
                <a:latin typeface="メイリオ" panose="020B0604030504040204" pitchFamily="50" charset="-128"/>
                <a:ea typeface="メイリオ" panose="020B0604030504040204" pitchFamily="50" charset="-128"/>
              </a:rPr>
              <a:t>」が行われています。</a:t>
            </a:r>
            <a:endParaRPr lang="en-US" altLang="ja-JP" sz="1400" spc="100" dirty="0">
              <a:latin typeface="メイリオ" panose="020B0604030504040204" pitchFamily="50" charset="-128"/>
              <a:ea typeface="メイリオ" panose="020B0604030504040204" pitchFamily="50" charset="-128"/>
            </a:endParaRPr>
          </a:p>
          <a:p>
            <a:pPr eaLnBrk="1" hangingPunct="1">
              <a:lnSpc>
                <a:spcPct val="100000"/>
              </a:lnSpc>
              <a:spcBef>
                <a:spcPct val="0"/>
              </a:spcBef>
            </a:pPr>
            <a:r>
              <a:rPr lang="ja-JP" altLang="en-US" sz="1400" spc="100" dirty="0">
                <a:latin typeface="メイリオ" panose="020B0604030504040204" pitchFamily="50" charset="-128"/>
                <a:ea typeface="メイリオ" panose="020B0604030504040204" pitchFamily="50" charset="-128"/>
              </a:rPr>
              <a:t>子どもの学習支援をはじめ、日常的な生活習慣、仲間と出会い活動ができる居場所づくり、進学に関する支援、高校中退の防止支援などを行います。また、子どもの進学について保護者に助言するなど、子どもと保護者の双方に対して必要な支援を行います。</a:t>
            </a:r>
            <a:endParaRPr lang="en-US" altLang="ja-JP" sz="1400" spc="100" dirty="0">
              <a:latin typeface="メイリオ" panose="020B0604030504040204" pitchFamily="50" charset="-128"/>
              <a:ea typeface="メイリオ" panose="020B0604030504040204" pitchFamily="50" charset="-128"/>
            </a:endParaRPr>
          </a:p>
          <a:p>
            <a:pPr eaLnBrk="1" hangingPunct="1">
              <a:lnSpc>
                <a:spcPct val="100000"/>
              </a:lnSpc>
              <a:spcBef>
                <a:spcPct val="0"/>
              </a:spcBef>
            </a:pPr>
            <a:r>
              <a:rPr lang="ja-JP" altLang="en-US" sz="1400" b="1" u="sng" spc="100" dirty="0">
                <a:latin typeface="メイリオ" panose="020B0604030504040204" pitchFamily="50" charset="-128"/>
                <a:ea typeface="メイリオ" panose="020B0604030504040204" pitchFamily="50" charset="-128"/>
              </a:rPr>
              <a:t>生活困窮者自立支援制度の事業ですが、生活保護受給世帯を含む生活困窮世帯の子どもが対象</a:t>
            </a:r>
            <a:r>
              <a:rPr lang="ja-JP" altLang="en-US" sz="1400" spc="100" dirty="0">
                <a:latin typeface="メイリオ" panose="020B0604030504040204" pitchFamily="50" charset="-128"/>
                <a:ea typeface="メイリオ" panose="020B0604030504040204" pitchFamily="50" charset="-128"/>
              </a:rPr>
              <a:t>です。</a:t>
            </a:r>
          </a:p>
        </p:txBody>
      </p:sp>
      <p:sp>
        <p:nvSpPr>
          <p:cNvPr id="2" name="正方形/長方形 44">
            <a:extLst>
              <a:ext uri="{FF2B5EF4-FFF2-40B4-BE49-F238E27FC236}">
                <a16:creationId xmlns:a16="http://schemas.microsoft.com/office/drawing/2014/main" id="{FEE21792-84E4-2C5B-960A-45F2AAEEE10A}"/>
              </a:ext>
            </a:extLst>
          </p:cNvPr>
          <p:cNvSpPr>
            <a:spLocks noChangeArrowheads="1"/>
          </p:cNvSpPr>
          <p:nvPr/>
        </p:nvSpPr>
        <p:spPr bwMode="auto">
          <a:xfrm>
            <a:off x="239010" y="239009"/>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sp>
        <p:nvSpPr>
          <p:cNvPr id="4" name="正方形/長方形 44">
            <a:extLst>
              <a:ext uri="{FF2B5EF4-FFF2-40B4-BE49-F238E27FC236}">
                <a16:creationId xmlns:a16="http://schemas.microsoft.com/office/drawing/2014/main" id="{DB6AE9EE-78EC-2169-DC23-FEF47DD10C05}"/>
              </a:ext>
            </a:extLst>
          </p:cNvPr>
          <p:cNvSpPr>
            <a:spLocks noChangeArrowheads="1"/>
          </p:cNvSpPr>
          <p:nvPr/>
        </p:nvSpPr>
        <p:spPr bwMode="auto">
          <a:xfrm>
            <a:off x="7938" y="6528434"/>
            <a:ext cx="97761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000" dirty="0">
                <a:latin typeface="メイリオ" panose="020B0604030504040204" pitchFamily="50" charset="-128"/>
                <a:ea typeface="メイリオ" panose="020B0604030504040204" pitchFamily="50" charset="-128"/>
              </a:rPr>
              <a:t>出典：</a:t>
            </a:r>
            <a:r>
              <a:rPr lang="ja-JP" altLang="en-US" sz="1000" spc="100" dirty="0">
                <a:latin typeface="メイリオ" panose="020B0604030504040204" pitchFamily="50" charset="-128"/>
                <a:ea typeface="メイリオ" panose="020B0604030504040204" pitchFamily="50" charset="-128"/>
              </a:rPr>
              <a:t>厚生労働省「資料１ 子どもの貧困への対応について」</a:t>
            </a:r>
            <a:r>
              <a:rPr lang="en-US" altLang="ja-JP" sz="1000" spc="100" dirty="0">
                <a:latin typeface="メイリオ" panose="020B0604030504040204" pitchFamily="50" charset="-128"/>
                <a:ea typeface="メイリオ" panose="020B0604030504040204" pitchFamily="50" charset="-128"/>
              </a:rPr>
              <a:t>『</a:t>
            </a:r>
            <a:r>
              <a:rPr lang="ja-JP" altLang="en-US" sz="1000" spc="100" dirty="0">
                <a:latin typeface="メイリオ" panose="020B0604030504040204" pitchFamily="50" charset="-128"/>
                <a:ea typeface="メイリオ" panose="020B0604030504040204" pitchFamily="50" charset="-128"/>
              </a:rPr>
              <a:t>社会保障審議会生活困窮者自立支援及び生活保護部会（第</a:t>
            </a:r>
            <a:r>
              <a:rPr lang="en-US" altLang="ja-JP" sz="1000" spc="100" dirty="0">
                <a:latin typeface="メイリオ" panose="020B0604030504040204" pitchFamily="50" charset="-128"/>
                <a:ea typeface="メイリオ" panose="020B0604030504040204" pitchFamily="50" charset="-128"/>
              </a:rPr>
              <a:t>27</a:t>
            </a:r>
            <a:r>
              <a:rPr lang="ja-JP" altLang="en-US" sz="1000" spc="100" dirty="0">
                <a:latin typeface="メイリオ" panose="020B0604030504040204" pitchFamily="50" charset="-128"/>
                <a:ea typeface="メイリオ" panose="020B0604030504040204" pitchFamily="50" charset="-128"/>
              </a:rPr>
              <a:t>回）</a:t>
            </a:r>
            <a:r>
              <a:rPr lang="en-US" altLang="ja-JP" sz="1000" spc="100" dirty="0">
                <a:latin typeface="メイリオ" panose="020B0604030504040204" pitchFamily="50" charset="-128"/>
                <a:ea typeface="メイリオ" panose="020B0604030504040204" pitchFamily="50" charset="-128"/>
              </a:rPr>
              <a:t>』,</a:t>
            </a:r>
            <a:br>
              <a:rPr lang="en-US" altLang="ja-JP" sz="1000" spc="100" dirty="0">
                <a:latin typeface="メイリオ" panose="020B0604030504040204" pitchFamily="50" charset="-128"/>
                <a:ea typeface="メイリオ" panose="020B0604030504040204" pitchFamily="50" charset="-128"/>
              </a:rPr>
            </a:br>
            <a:r>
              <a:rPr lang="en-US" altLang="ja-JP" sz="1000" spc="100" dirty="0">
                <a:latin typeface="メイリオ" panose="020B0604030504040204" pitchFamily="50" charset="-128"/>
                <a:ea typeface="メイリオ" panose="020B0604030504040204" pitchFamily="50" charset="-128"/>
              </a:rPr>
              <a:t>       </a:t>
            </a:r>
            <a:r>
              <a:rPr lang="ja-JP" altLang="en-US" sz="1000" spc="100" dirty="0">
                <a:latin typeface="メイリオ" panose="020B0604030504040204" pitchFamily="50" charset="-128"/>
                <a:ea typeface="メイリオ" panose="020B0604030504040204" pitchFamily="50" charset="-128"/>
              </a:rPr>
              <a:t>令和５年</a:t>
            </a:r>
            <a:r>
              <a:rPr lang="en-US" altLang="ja-JP" sz="1000" spc="100" dirty="0">
                <a:latin typeface="メイリオ" panose="020B0604030504040204" pitchFamily="50" charset="-128"/>
                <a:ea typeface="メイリオ" panose="020B0604030504040204" pitchFamily="50" charset="-128"/>
              </a:rPr>
              <a:t>11</a:t>
            </a:r>
            <a:r>
              <a:rPr lang="ja-JP" altLang="en-US" sz="1000" spc="100" dirty="0">
                <a:latin typeface="メイリオ" panose="020B0604030504040204" pitchFamily="50" charset="-128"/>
                <a:ea typeface="メイリオ" panose="020B0604030504040204" pitchFamily="50" charset="-128"/>
              </a:rPr>
              <a:t>月</a:t>
            </a:r>
            <a:r>
              <a:rPr lang="en-US" altLang="ja-JP" sz="1000" spc="100" dirty="0">
                <a:latin typeface="メイリオ" panose="020B0604030504040204" pitchFamily="50" charset="-128"/>
                <a:ea typeface="メイリオ" panose="020B0604030504040204" pitchFamily="50" charset="-128"/>
              </a:rPr>
              <a:t>27</a:t>
            </a:r>
            <a:r>
              <a:rPr lang="ja-JP" altLang="en-US" sz="1000" spc="100" dirty="0">
                <a:latin typeface="メイリオ" panose="020B0604030504040204" pitchFamily="50" charset="-128"/>
                <a:ea typeface="メイリオ" panose="020B0604030504040204" pitchFamily="50" charset="-128"/>
              </a:rPr>
              <a:t>日</a:t>
            </a:r>
            <a:r>
              <a:rPr lang="en-US" altLang="ja-JP" sz="1000" spc="100" dirty="0">
                <a:latin typeface="メイリオ" panose="020B0604030504040204" pitchFamily="50" charset="-128"/>
                <a:ea typeface="メイリオ" panose="020B0604030504040204" pitchFamily="50" charset="-128"/>
              </a:rPr>
              <a:t>,</a:t>
            </a:r>
            <a:r>
              <a:rPr kumimoji="0" lang="en-US" altLang="ja-JP" sz="1000" dirty="0">
                <a:latin typeface="メイリオ" panose="020B0604030504040204" pitchFamily="50" charset="-128"/>
                <a:ea typeface="メイリオ" panose="020B0604030504040204" pitchFamily="50" charset="-128"/>
              </a:rPr>
              <a:t>p14</a:t>
            </a:r>
          </a:p>
        </p:txBody>
      </p:sp>
    </p:spTree>
    <p:extLst>
      <p:ext uri="{BB962C8B-B14F-4D97-AF65-F5344CB8AC3E}">
        <p14:creationId xmlns:p14="http://schemas.microsoft.com/office/powerpoint/2010/main" val="4087329558"/>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CE80C-BBC0-24F1-8167-E7FF704F11D2}"/>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35FFFF69-9D84-1C08-571F-2B3E6CAF5D3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17</a:t>
            </a:fld>
            <a:endParaRPr lang="ja-JP" altLang="en-US" sz="1000">
              <a:solidFill>
                <a:srgbClr val="898989"/>
              </a:solidFill>
            </a:endParaRPr>
          </a:p>
        </p:txBody>
      </p:sp>
      <p:pic>
        <p:nvPicPr>
          <p:cNvPr id="6" name="図 5">
            <a:extLst>
              <a:ext uri="{FF2B5EF4-FFF2-40B4-BE49-F238E27FC236}">
                <a16:creationId xmlns:a16="http://schemas.microsoft.com/office/drawing/2014/main" id="{4FC5DA57-6FE4-2953-C9E2-54AFFF4D4C36}"/>
              </a:ext>
            </a:extLst>
          </p:cNvPr>
          <p:cNvPicPr>
            <a:picLocks noChangeAspect="1"/>
          </p:cNvPicPr>
          <p:nvPr/>
        </p:nvPicPr>
        <p:blipFill>
          <a:blip r:embed="rId3"/>
          <a:stretch>
            <a:fillRect/>
          </a:stretch>
        </p:blipFill>
        <p:spPr>
          <a:xfrm>
            <a:off x="174872" y="1842117"/>
            <a:ext cx="9559837" cy="3868810"/>
          </a:xfrm>
          <a:prstGeom prst="rect">
            <a:avLst/>
          </a:prstGeom>
        </p:spPr>
      </p:pic>
      <p:sp>
        <p:nvSpPr>
          <p:cNvPr id="3" name="テキスト ボックス 2">
            <a:extLst>
              <a:ext uri="{FF2B5EF4-FFF2-40B4-BE49-F238E27FC236}">
                <a16:creationId xmlns:a16="http://schemas.microsoft.com/office/drawing/2014/main" id="{58DA463D-ED3A-CD7F-D2D5-D646CE852394}"/>
              </a:ext>
            </a:extLst>
          </p:cNvPr>
          <p:cNvSpPr txBox="1">
            <a:spLocks noChangeArrowheads="1"/>
          </p:cNvSpPr>
          <p:nvPr/>
        </p:nvSpPr>
        <p:spPr bwMode="auto">
          <a:xfrm>
            <a:off x="7938" y="672566"/>
            <a:ext cx="989806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pPr>
            <a:r>
              <a:rPr lang="ja-JP" altLang="en-US" sz="1400" spc="100" dirty="0">
                <a:latin typeface="メイリオ" panose="020B0604030504040204" pitchFamily="50" charset="-128"/>
                <a:ea typeface="メイリオ" panose="020B0604030504040204" pitchFamily="50" charset="-128"/>
              </a:rPr>
              <a:t>生活保護世帯を含む生活困窮世帯に対して、子どもの学習・生活支援事業の周知を行い、事業の参加を促すことが求められています。</a:t>
            </a:r>
            <a:endParaRPr lang="en-US" altLang="ja-JP" sz="1400" spc="100" dirty="0">
              <a:latin typeface="メイリオ" panose="020B0604030504040204" pitchFamily="50" charset="-128"/>
              <a:ea typeface="メイリオ" panose="020B0604030504040204" pitchFamily="50" charset="-128"/>
            </a:endParaRPr>
          </a:p>
          <a:p>
            <a:pPr eaLnBrk="1" hangingPunct="1">
              <a:lnSpc>
                <a:spcPct val="100000"/>
              </a:lnSpc>
              <a:spcBef>
                <a:spcPct val="0"/>
              </a:spcBef>
            </a:pPr>
            <a:r>
              <a:rPr lang="ja-JP" altLang="en-US" sz="1400" spc="100" dirty="0">
                <a:latin typeface="メイリオ" panose="020B0604030504040204" pitchFamily="50" charset="-128"/>
                <a:ea typeface="メイリオ" panose="020B0604030504040204" pitchFamily="50" charset="-128"/>
              </a:rPr>
              <a:t>地域において子どもの学習・生活支援事業を実施している場合は、</a:t>
            </a:r>
            <a:r>
              <a:rPr lang="en-US" altLang="ja-JP" sz="1400" spc="100" dirty="0">
                <a:latin typeface="メイリオ" panose="020B0604030504040204" pitchFamily="50" charset="-128"/>
                <a:ea typeface="メイリオ" panose="020B0604030504040204" pitchFamily="50" charset="-128"/>
              </a:rPr>
              <a:t> CW</a:t>
            </a:r>
            <a:r>
              <a:rPr lang="ja-JP" altLang="en-US" sz="1400" spc="100" dirty="0">
                <a:latin typeface="メイリオ" panose="020B0604030504040204" pitchFamily="50" charset="-128"/>
                <a:ea typeface="メイリオ" panose="020B0604030504040204" pitchFamily="50" charset="-128"/>
              </a:rPr>
              <a:t>としても、子どものいる世帯に助言し、生活困窮者自立支援制度の担当部局や、子ども関係部局との連携を行っていきましょう。</a:t>
            </a:r>
          </a:p>
          <a:p>
            <a:pPr eaLnBrk="1" hangingPunct="1">
              <a:lnSpc>
                <a:spcPct val="100000"/>
              </a:lnSpc>
              <a:spcBef>
                <a:spcPct val="0"/>
              </a:spcBef>
            </a:pPr>
            <a:endParaRPr lang="ja-JP" altLang="en-US" sz="1400" spc="100" dirty="0">
              <a:latin typeface="メイリオ" panose="020B0604030504040204" pitchFamily="50" charset="-128"/>
              <a:ea typeface="メイリオ" panose="020B0604030504040204" pitchFamily="50" charset="-128"/>
            </a:endParaRPr>
          </a:p>
        </p:txBody>
      </p:sp>
      <p:sp>
        <p:nvSpPr>
          <p:cNvPr id="11" name="正方形/長方形 44">
            <a:extLst>
              <a:ext uri="{FF2B5EF4-FFF2-40B4-BE49-F238E27FC236}">
                <a16:creationId xmlns:a16="http://schemas.microsoft.com/office/drawing/2014/main" id="{050D0F92-5C67-941F-E977-8D4A66C352CA}"/>
              </a:ext>
            </a:extLst>
          </p:cNvPr>
          <p:cNvSpPr>
            <a:spLocks noChangeArrowheads="1"/>
          </p:cNvSpPr>
          <p:nvPr/>
        </p:nvSpPr>
        <p:spPr bwMode="auto">
          <a:xfrm>
            <a:off x="3078709" y="5793924"/>
            <a:ext cx="374858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1200" dirty="0">
                <a:latin typeface="メイリオ" panose="020B0604030504040204" pitchFamily="50" charset="-128"/>
                <a:ea typeface="メイリオ" panose="020B0604030504040204" pitchFamily="50" charset="-128"/>
              </a:rPr>
              <a:t>▲子どもの学習・生活支援事業の支援体系図</a:t>
            </a:r>
            <a:endParaRPr lang="en-US" altLang="ja-JP" sz="1200" dirty="0">
              <a:latin typeface="メイリオ" panose="020B0604030504040204" pitchFamily="50" charset="-128"/>
              <a:ea typeface="メイリオ" panose="020B0604030504040204" pitchFamily="50" charset="-128"/>
            </a:endParaRPr>
          </a:p>
        </p:txBody>
      </p:sp>
      <p:sp>
        <p:nvSpPr>
          <p:cNvPr id="5" name="正方形/長方形 44">
            <a:extLst>
              <a:ext uri="{FF2B5EF4-FFF2-40B4-BE49-F238E27FC236}">
                <a16:creationId xmlns:a16="http://schemas.microsoft.com/office/drawing/2014/main" id="{721B983C-5CD2-C78C-2BBE-59C1F9BFB5A1}"/>
              </a:ext>
            </a:extLst>
          </p:cNvPr>
          <p:cNvSpPr>
            <a:spLocks noChangeArrowheads="1"/>
          </p:cNvSpPr>
          <p:nvPr/>
        </p:nvSpPr>
        <p:spPr bwMode="auto">
          <a:xfrm>
            <a:off x="239010" y="239009"/>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sp>
        <p:nvSpPr>
          <p:cNvPr id="4" name="正方形/長方形 44">
            <a:extLst>
              <a:ext uri="{FF2B5EF4-FFF2-40B4-BE49-F238E27FC236}">
                <a16:creationId xmlns:a16="http://schemas.microsoft.com/office/drawing/2014/main" id="{2F783214-EF5A-A650-C06B-10B48C330249}"/>
              </a:ext>
            </a:extLst>
          </p:cNvPr>
          <p:cNvSpPr>
            <a:spLocks noChangeArrowheads="1"/>
          </p:cNvSpPr>
          <p:nvPr/>
        </p:nvSpPr>
        <p:spPr bwMode="auto">
          <a:xfrm>
            <a:off x="7938" y="6528434"/>
            <a:ext cx="97761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000" dirty="0">
                <a:latin typeface="メイリオ" panose="020B0604030504040204" pitchFamily="50" charset="-128"/>
                <a:ea typeface="メイリオ" panose="020B0604030504040204" pitchFamily="50" charset="-128"/>
              </a:rPr>
              <a:t>出典：</a:t>
            </a:r>
            <a:r>
              <a:rPr lang="ja-JP" altLang="en-US" sz="1000" spc="100" dirty="0">
                <a:latin typeface="メイリオ" panose="020B0604030504040204" pitchFamily="50" charset="-128"/>
                <a:ea typeface="メイリオ" panose="020B0604030504040204" pitchFamily="50" charset="-128"/>
              </a:rPr>
              <a:t>厚生労働省「資料１ 子どもの貧困への対応について」</a:t>
            </a:r>
            <a:r>
              <a:rPr lang="en-US" altLang="ja-JP" sz="1000" spc="100" dirty="0">
                <a:latin typeface="メイリオ" panose="020B0604030504040204" pitchFamily="50" charset="-128"/>
                <a:ea typeface="メイリオ" panose="020B0604030504040204" pitchFamily="50" charset="-128"/>
              </a:rPr>
              <a:t>『</a:t>
            </a:r>
            <a:r>
              <a:rPr lang="ja-JP" altLang="en-US" sz="1000" spc="100" dirty="0">
                <a:latin typeface="メイリオ" panose="020B0604030504040204" pitchFamily="50" charset="-128"/>
                <a:ea typeface="メイリオ" panose="020B0604030504040204" pitchFamily="50" charset="-128"/>
              </a:rPr>
              <a:t>社会保障審議会生活困窮者自立支援及び生活保護部会（第</a:t>
            </a:r>
            <a:r>
              <a:rPr lang="en-US" altLang="ja-JP" sz="1000" spc="100" dirty="0">
                <a:latin typeface="メイリオ" panose="020B0604030504040204" pitchFamily="50" charset="-128"/>
                <a:ea typeface="メイリオ" panose="020B0604030504040204" pitchFamily="50" charset="-128"/>
              </a:rPr>
              <a:t>22</a:t>
            </a:r>
            <a:r>
              <a:rPr lang="ja-JP" altLang="en-US" sz="1000" spc="100" dirty="0">
                <a:latin typeface="メイリオ" panose="020B0604030504040204" pitchFamily="50" charset="-128"/>
                <a:ea typeface="メイリオ" panose="020B0604030504040204" pitchFamily="50" charset="-128"/>
              </a:rPr>
              <a:t>回）</a:t>
            </a:r>
            <a:r>
              <a:rPr lang="en-US" altLang="ja-JP" sz="1000" spc="100" dirty="0">
                <a:latin typeface="メイリオ" panose="020B0604030504040204" pitchFamily="50" charset="-128"/>
                <a:ea typeface="メイリオ" panose="020B0604030504040204" pitchFamily="50" charset="-128"/>
              </a:rPr>
              <a:t>』,</a:t>
            </a:r>
            <a:br>
              <a:rPr lang="en-US" altLang="ja-JP" sz="1000" spc="100" dirty="0">
                <a:latin typeface="メイリオ" panose="020B0604030504040204" pitchFamily="50" charset="-128"/>
                <a:ea typeface="メイリオ" panose="020B0604030504040204" pitchFamily="50" charset="-128"/>
              </a:rPr>
            </a:br>
            <a:r>
              <a:rPr lang="en-US" altLang="ja-JP" sz="1000" spc="100" dirty="0">
                <a:latin typeface="メイリオ" panose="020B0604030504040204" pitchFamily="50" charset="-128"/>
                <a:ea typeface="メイリオ" panose="020B0604030504040204" pitchFamily="50" charset="-128"/>
              </a:rPr>
              <a:t>       </a:t>
            </a:r>
            <a:r>
              <a:rPr lang="ja-JP" altLang="en-US" sz="1000" spc="100" dirty="0">
                <a:latin typeface="メイリオ" panose="020B0604030504040204" pitchFamily="50" charset="-128"/>
                <a:ea typeface="メイリオ" panose="020B0604030504040204" pitchFamily="50" charset="-128"/>
              </a:rPr>
              <a:t>令和４年</a:t>
            </a:r>
            <a:r>
              <a:rPr lang="en-US" altLang="ja-JP" sz="1000" spc="100" dirty="0">
                <a:latin typeface="メイリオ" panose="020B0604030504040204" pitchFamily="50" charset="-128"/>
                <a:ea typeface="メイリオ" panose="020B0604030504040204" pitchFamily="50" charset="-128"/>
              </a:rPr>
              <a:t>10</a:t>
            </a:r>
            <a:r>
              <a:rPr lang="ja-JP" altLang="en-US" sz="1000" spc="100" dirty="0">
                <a:latin typeface="メイリオ" panose="020B0604030504040204" pitchFamily="50" charset="-128"/>
                <a:ea typeface="メイリオ" panose="020B0604030504040204" pitchFamily="50" charset="-128"/>
              </a:rPr>
              <a:t>月</a:t>
            </a:r>
            <a:r>
              <a:rPr lang="en-US" altLang="ja-JP" sz="1000" spc="100" dirty="0">
                <a:latin typeface="メイリオ" panose="020B0604030504040204" pitchFamily="50" charset="-128"/>
                <a:ea typeface="メイリオ" panose="020B0604030504040204" pitchFamily="50" charset="-128"/>
              </a:rPr>
              <a:t>31</a:t>
            </a:r>
            <a:r>
              <a:rPr lang="ja-JP" altLang="en-US" sz="1000" spc="100" dirty="0">
                <a:latin typeface="メイリオ" panose="020B0604030504040204" pitchFamily="50" charset="-128"/>
                <a:ea typeface="メイリオ" panose="020B0604030504040204" pitchFamily="50" charset="-128"/>
              </a:rPr>
              <a:t>日</a:t>
            </a:r>
            <a:r>
              <a:rPr lang="en-US" altLang="ja-JP" sz="1000" spc="100" dirty="0">
                <a:latin typeface="メイリオ" panose="020B0604030504040204" pitchFamily="50" charset="-128"/>
                <a:ea typeface="メイリオ" panose="020B0604030504040204" pitchFamily="50" charset="-128"/>
              </a:rPr>
              <a:t>,p8</a:t>
            </a:r>
            <a:endParaRPr kumimoji="0" lang="en-US" altLang="ja-JP"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65242501"/>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9D7F7-A714-B0AA-741A-D943E154B53B}"/>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702F7EF6-2529-AFC6-E8C7-AFCE449012A8}"/>
              </a:ext>
            </a:extLst>
          </p:cNvPr>
          <p:cNvSpPr>
            <a:spLocks noGrp="1" noChangeArrowheads="1"/>
          </p:cNvSpPr>
          <p:nvPr>
            <p:ph type="sldNum" sz="quarter" idx="10"/>
          </p:nvPr>
        </p:nvSpPr>
        <p:spPr bwMode="auto">
          <a:xfrm>
            <a:off x="9526588" y="6360795"/>
            <a:ext cx="3794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18</a:t>
            </a:fld>
            <a:endParaRPr lang="ja-JP" altLang="en-US" sz="1000">
              <a:solidFill>
                <a:srgbClr val="898989"/>
              </a:solidFill>
            </a:endParaRPr>
          </a:p>
        </p:txBody>
      </p:sp>
      <p:sp>
        <p:nvSpPr>
          <p:cNvPr id="29" name="正方形/長方形 28">
            <a:extLst>
              <a:ext uri="{FF2B5EF4-FFF2-40B4-BE49-F238E27FC236}">
                <a16:creationId xmlns:a16="http://schemas.microsoft.com/office/drawing/2014/main" id="{5EDD8E7D-62ED-19C0-74E5-ADA139872341}"/>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３．主な連携・相談先</a:t>
            </a:r>
          </a:p>
        </p:txBody>
      </p:sp>
      <p:sp>
        <p:nvSpPr>
          <p:cNvPr id="2" name="正方形/長方形 1">
            <a:extLst>
              <a:ext uri="{FF2B5EF4-FFF2-40B4-BE49-F238E27FC236}">
                <a16:creationId xmlns:a16="http://schemas.microsoft.com/office/drawing/2014/main" id="{645943B8-82A2-E90E-263C-E931D6B511CF}"/>
              </a:ext>
            </a:extLst>
          </p:cNvPr>
          <p:cNvSpPr/>
          <p:nvPr/>
        </p:nvSpPr>
        <p:spPr>
          <a:xfrm>
            <a:off x="1146753" y="1234598"/>
            <a:ext cx="6926261" cy="3895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a:lstStyle/>
          <a:p>
            <a:pPr lvl="1" eaLnBrk="1" fontAlgn="auto" hangingPunct="1">
              <a:spcBef>
                <a:spcPts val="600"/>
              </a:spcBef>
              <a:spcAft>
                <a:spcPts val="0"/>
              </a:spcAft>
              <a:defRPr/>
            </a:pPr>
            <a:r>
              <a:rPr kumimoji="1" lang="ja-JP" altLang="en-US" sz="2000" dirty="0">
                <a:solidFill>
                  <a:prstClr val="black"/>
                </a:solidFill>
                <a:latin typeface="メイリオ" panose="020B0604030504040204" pitchFamily="50" charset="-128"/>
                <a:ea typeface="メイリオ" panose="020B0604030504040204" pitchFamily="50" charset="-128"/>
              </a:rPr>
              <a:t>▶ 民生委員・児童委員</a:t>
            </a:r>
            <a:endParaRPr kumimoji="1" lang="en-US" altLang="ja-JP" sz="2000" dirty="0">
              <a:solidFill>
                <a:prstClr val="black"/>
              </a:solidFill>
              <a:latin typeface="メイリオ" panose="020B0604030504040204" pitchFamily="50" charset="-128"/>
              <a:ea typeface="メイリオ" panose="020B0604030504040204" pitchFamily="50" charset="-128"/>
            </a:endParaRPr>
          </a:p>
          <a:p>
            <a:pPr lvl="1" eaLnBrk="1" fontAlgn="auto" hangingPunct="1">
              <a:spcBef>
                <a:spcPts val="600"/>
              </a:spcBef>
              <a:spcAft>
                <a:spcPts val="0"/>
              </a:spcAft>
              <a:defRPr/>
            </a:pPr>
            <a:r>
              <a:rPr kumimoji="1" lang="ja-JP" altLang="en-US" sz="2000" dirty="0">
                <a:solidFill>
                  <a:prstClr val="black"/>
                </a:solidFill>
                <a:latin typeface="メイリオ" panose="020B0604030504040204" pitchFamily="50" charset="-128"/>
                <a:ea typeface="メイリオ" panose="020B0604030504040204" pitchFamily="50" charset="-128"/>
              </a:rPr>
              <a:t>▶ 母子・父子自立支援員、婦人相談員</a:t>
            </a:r>
            <a:endParaRPr kumimoji="1" lang="en-US" altLang="ja-JP" sz="2000" dirty="0">
              <a:solidFill>
                <a:prstClr val="black"/>
              </a:solidFill>
              <a:latin typeface="メイリオ" panose="020B0604030504040204" pitchFamily="50" charset="-128"/>
              <a:ea typeface="メイリオ" panose="020B0604030504040204" pitchFamily="50" charset="-128"/>
            </a:endParaRPr>
          </a:p>
          <a:p>
            <a:pPr lvl="1" eaLnBrk="1" fontAlgn="auto" hangingPunct="1">
              <a:spcBef>
                <a:spcPts val="600"/>
              </a:spcBef>
              <a:spcAft>
                <a:spcPts val="0"/>
              </a:spcAft>
              <a:defRPr/>
            </a:pPr>
            <a:r>
              <a:rPr kumimoji="1" lang="ja-JP" altLang="en-US" sz="2000" dirty="0">
                <a:solidFill>
                  <a:prstClr val="black"/>
                </a:solidFill>
                <a:latin typeface="メイリオ" panose="020B0604030504040204" pitchFamily="50" charset="-128"/>
                <a:ea typeface="メイリオ" panose="020B0604030504040204" pitchFamily="50" charset="-128"/>
              </a:rPr>
              <a:t>▶ スクールソーシャルワーカー</a:t>
            </a:r>
            <a:endParaRPr kumimoji="1" lang="en-US" altLang="ja-JP" sz="2000" dirty="0">
              <a:solidFill>
                <a:prstClr val="black"/>
              </a:solidFill>
              <a:latin typeface="メイリオ" panose="020B0604030504040204" pitchFamily="50" charset="-128"/>
              <a:ea typeface="メイリオ" panose="020B0604030504040204" pitchFamily="50" charset="-128"/>
            </a:endParaRPr>
          </a:p>
          <a:p>
            <a:pPr lvl="1" eaLnBrk="1" fontAlgn="auto" hangingPunct="1">
              <a:spcBef>
                <a:spcPts val="600"/>
              </a:spcBef>
              <a:spcAft>
                <a:spcPts val="0"/>
              </a:spcAft>
              <a:defRPr/>
            </a:pPr>
            <a:r>
              <a:rPr kumimoji="1" lang="ja-JP" altLang="en-US" sz="2000" dirty="0">
                <a:solidFill>
                  <a:prstClr val="black"/>
                </a:solidFill>
                <a:latin typeface="メイリオ" panose="020B0604030504040204" pitchFamily="50" charset="-128"/>
                <a:ea typeface="メイリオ" panose="020B0604030504040204" pitchFamily="50" charset="-128"/>
              </a:rPr>
              <a:t>▶ こども家庭センター</a:t>
            </a:r>
            <a:endParaRPr kumimoji="1" lang="en-US" altLang="ja-JP" sz="2000" dirty="0">
              <a:solidFill>
                <a:prstClr val="black"/>
              </a:solidFill>
              <a:latin typeface="メイリオ" panose="020B0604030504040204" pitchFamily="50" charset="-128"/>
              <a:ea typeface="メイリオ" panose="020B0604030504040204" pitchFamily="50" charset="-128"/>
            </a:endParaRPr>
          </a:p>
          <a:p>
            <a:pPr lvl="1" eaLnBrk="1" fontAlgn="auto" hangingPunct="1">
              <a:spcBef>
                <a:spcPts val="600"/>
              </a:spcBef>
              <a:spcAft>
                <a:spcPts val="0"/>
              </a:spcAft>
              <a:defRPr/>
            </a:pPr>
            <a:r>
              <a:rPr kumimoji="1" lang="ja-JP" altLang="en-US" sz="2000" dirty="0">
                <a:solidFill>
                  <a:prstClr val="black"/>
                </a:solidFill>
                <a:latin typeface="メイリオ" panose="020B0604030504040204" pitchFamily="50" charset="-128"/>
                <a:ea typeface="メイリオ" panose="020B0604030504040204" pitchFamily="50" charset="-128"/>
              </a:rPr>
              <a:t>▶ 保健師・保育士・こども家庭ソーシャルワーカー</a:t>
            </a:r>
            <a:endParaRPr kumimoji="1" lang="en-US" altLang="ja-JP" sz="2000" dirty="0">
              <a:solidFill>
                <a:prstClr val="black"/>
              </a:solidFill>
              <a:latin typeface="メイリオ" panose="020B0604030504040204" pitchFamily="50" charset="-128"/>
              <a:ea typeface="メイリオ" panose="020B0604030504040204" pitchFamily="50" charset="-128"/>
            </a:endParaRPr>
          </a:p>
          <a:p>
            <a:pPr lvl="1" eaLnBrk="1" fontAlgn="auto" hangingPunct="1">
              <a:spcBef>
                <a:spcPts val="600"/>
              </a:spcBef>
              <a:spcAft>
                <a:spcPts val="0"/>
              </a:spcAft>
              <a:defRPr/>
            </a:pPr>
            <a:r>
              <a:rPr kumimoji="1" lang="ja-JP" altLang="en-US" sz="2000" dirty="0">
                <a:solidFill>
                  <a:prstClr val="black"/>
                </a:solidFill>
                <a:latin typeface="メイリオ" panose="020B0604030504040204" pitchFamily="50" charset="-128"/>
                <a:ea typeface="メイリオ" panose="020B0604030504040204" pitchFamily="50" charset="-128"/>
              </a:rPr>
              <a:t>▶ 児童相談所</a:t>
            </a:r>
            <a:endParaRPr kumimoji="1" lang="en-US" altLang="ja-JP" sz="2000" dirty="0">
              <a:solidFill>
                <a:prstClr val="black"/>
              </a:solidFill>
              <a:latin typeface="メイリオ" panose="020B0604030504040204" pitchFamily="50" charset="-128"/>
              <a:ea typeface="メイリオ" panose="020B0604030504040204" pitchFamily="50" charset="-128"/>
            </a:endParaRPr>
          </a:p>
          <a:p>
            <a:pPr lvl="1" eaLnBrk="1" fontAlgn="auto" hangingPunct="1">
              <a:spcBef>
                <a:spcPts val="600"/>
              </a:spcBef>
              <a:spcAft>
                <a:spcPts val="0"/>
              </a:spcAft>
              <a:defRPr/>
            </a:pPr>
            <a:r>
              <a:rPr kumimoji="1" lang="ja-JP" altLang="en-US" sz="2000" dirty="0">
                <a:solidFill>
                  <a:prstClr val="black"/>
                </a:solidFill>
                <a:latin typeface="メイリオ" panose="020B0604030504040204" pitchFamily="50" charset="-128"/>
                <a:ea typeface="メイリオ" panose="020B0604030504040204" pitchFamily="50" charset="-128"/>
              </a:rPr>
              <a:t>▶ ハローワーク・マザーズハローワーク</a:t>
            </a:r>
            <a:endParaRPr kumimoji="1" lang="en-US" altLang="ja-JP" sz="2000" dirty="0">
              <a:solidFill>
                <a:prstClr val="black"/>
              </a:solidFill>
              <a:latin typeface="メイリオ" panose="020B0604030504040204" pitchFamily="50" charset="-128"/>
              <a:ea typeface="メイリオ" panose="020B0604030504040204" pitchFamily="50" charset="-128"/>
            </a:endParaRPr>
          </a:p>
          <a:p>
            <a:pPr lvl="1" eaLnBrk="1" fontAlgn="auto" hangingPunct="1">
              <a:spcBef>
                <a:spcPts val="600"/>
              </a:spcBef>
              <a:spcAft>
                <a:spcPts val="0"/>
              </a:spcAft>
              <a:defRPr/>
            </a:pPr>
            <a:r>
              <a:rPr kumimoji="1" lang="ja-JP" altLang="en-US" sz="2000" dirty="0">
                <a:solidFill>
                  <a:prstClr val="black"/>
                </a:solidFill>
                <a:latin typeface="メイリオ" panose="020B0604030504040204" pitchFamily="50" charset="-128"/>
                <a:ea typeface="メイリオ" panose="020B0604030504040204" pitchFamily="50" charset="-128"/>
              </a:rPr>
              <a:t>▶ 社会福祉協議会</a:t>
            </a:r>
            <a:endParaRPr kumimoji="1" lang="en-US" altLang="ja-JP" sz="2000" dirty="0">
              <a:solidFill>
                <a:prstClr val="black"/>
              </a:solidFill>
              <a:latin typeface="メイリオ" panose="020B0604030504040204" pitchFamily="50" charset="-128"/>
              <a:ea typeface="メイリオ" panose="020B0604030504040204" pitchFamily="50" charset="-128"/>
            </a:endParaRPr>
          </a:p>
          <a:p>
            <a:pPr lvl="1" eaLnBrk="1" fontAlgn="auto" hangingPunct="1">
              <a:spcBef>
                <a:spcPts val="600"/>
              </a:spcBef>
              <a:spcAft>
                <a:spcPts val="0"/>
              </a:spcAft>
              <a:defRPr/>
            </a:pPr>
            <a:r>
              <a:rPr kumimoji="1" lang="ja-JP" altLang="en-US" sz="2000" dirty="0">
                <a:solidFill>
                  <a:prstClr val="black"/>
                </a:solidFill>
                <a:latin typeface="メイリオ" panose="020B0604030504040204" pitchFamily="50" charset="-128"/>
                <a:ea typeface="メイリオ" panose="020B0604030504040204" pitchFamily="50" charset="-128"/>
              </a:rPr>
              <a:t>▶ 法務少年支援センター</a:t>
            </a:r>
            <a:endParaRPr kumimoji="1" lang="en-US" altLang="ja-JP" sz="2000" dirty="0">
              <a:solidFill>
                <a:prstClr val="black"/>
              </a:solidFill>
              <a:latin typeface="メイリオ" panose="020B0604030504040204" pitchFamily="50" charset="-128"/>
              <a:ea typeface="メイリオ" panose="020B0604030504040204" pitchFamily="50" charset="-128"/>
            </a:endParaRPr>
          </a:p>
          <a:p>
            <a:pPr lvl="1" eaLnBrk="1" fontAlgn="auto" hangingPunct="1">
              <a:spcBef>
                <a:spcPts val="600"/>
              </a:spcBef>
              <a:spcAft>
                <a:spcPts val="0"/>
              </a:spcAft>
              <a:defRPr/>
            </a:pPr>
            <a:r>
              <a:rPr kumimoji="1" lang="ja-JP" altLang="en-US" sz="2000" dirty="0">
                <a:solidFill>
                  <a:prstClr val="black"/>
                </a:solidFill>
                <a:latin typeface="メイリオ" panose="020B0604030504040204" pitchFamily="50" charset="-128"/>
                <a:ea typeface="メイリオ" panose="020B0604030504040204" pitchFamily="50" charset="-128"/>
              </a:rPr>
              <a:t>▶ 警察・配偶者暴力相談支援センター</a:t>
            </a:r>
            <a:endParaRPr kumimoji="1" lang="en-US" altLang="ja-JP" sz="2000" dirty="0">
              <a:solidFill>
                <a:prstClr val="black"/>
              </a:solidFill>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4FE24594-354C-3976-4B79-1DF6197C14AA}"/>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．子どものいる世帯への支援にあたって</a:t>
            </a:r>
          </a:p>
        </p:txBody>
      </p:sp>
      <p:sp>
        <p:nvSpPr>
          <p:cNvPr id="3" name="吹き出し: 角を丸めた四角形 2">
            <a:extLst>
              <a:ext uri="{FF2B5EF4-FFF2-40B4-BE49-F238E27FC236}">
                <a16:creationId xmlns:a16="http://schemas.microsoft.com/office/drawing/2014/main" id="{1F24D2AB-0722-EC42-472C-AF247CC77274}"/>
              </a:ext>
            </a:extLst>
          </p:cNvPr>
          <p:cNvSpPr/>
          <p:nvPr/>
        </p:nvSpPr>
        <p:spPr>
          <a:xfrm>
            <a:off x="2589197" y="5718923"/>
            <a:ext cx="5610528" cy="523875"/>
          </a:xfrm>
          <a:prstGeom prst="wedgeRoundRectCallout">
            <a:avLst>
              <a:gd name="adj1" fmla="val 53554"/>
              <a:gd name="adj2" fmla="val 21996"/>
              <a:gd name="adj3" fmla="val 16667"/>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他にも様々な機関があります。</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上記の機関も含めて、自治体の各機関や専門職を確認しておきましょう。</a:t>
            </a:r>
          </a:p>
        </p:txBody>
      </p:sp>
      <p:pic>
        <p:nvPicPr>
          <p:cNvPr id="6" name="図 5" descr="黒い背景と男性の絵&#10;&#10;AI によって生成されたコンテンツは間違っている可能性があります。">
            <a:extLst>
              <a:ext uri="{FF2B5EF4-FFF2-40B4-BE49-F238E27FC236}">
                <a16:creationId xmlns:a16="http://schemas.microsoft.com/office/drawing/2014/main" id="{AB9ADDDF-ACD4-BD62-2924-30D2B57EC705}"/>
              </a:ext>
            </a:extLst>
          </p:cNvPr>
          <p:cNvPicPr>
            <a:picLocks noChangeAspect="1"/>
          </p:cNvPicPr>
          <p:nvPr/>
        </p:nvPicPr>
        <p:blipFill>
          <a:blip r:embed="rId3">
            <a:extLst>
              <a:ext uri="{28A0092B-C50C-407E-A947-70E740481C1C}">
                <a14:useLocalDpi xmlns:a14="http://schemas.microsoft.com/office/drawing/2010/main" val="0"/>
              </a:ext>
            </a:extLst>
          </a:blip>
          <a:srcRect l="18587" t="14375" r="12569" b="15184"/>
          <a:stretch/>
        </p:blipFill>
        <p:spPr>
          <a:xfrm>
            <a:off x="8251825" y="5593583"/>
            <a:ext cx="1018811" cy="1042439"/>
          </a:xfrm>
          <a:prstGeom prst="rect">
            <a:avLst/>
          </a:prstGeom>
        </p:spPr>
      </p:pic>
    </p:spTree>
    <p:extLst>
      <p:ext uri="{BB962C8B-B14F-4D97-AF65-F5344CB8AC3E}">
        <p14:creationId xmlns:p14="http://schemas.microsoft.com/office/powerpoint/2010/main" val="3928710674"/>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0E933F7A-2994-D0C7-0351-907049145AAD}"/>
              </a:ext>
            </a:extLst>
          </p:cNvPr>
          <p:cNvGraphicFramePr>
            <a:graphicFrameLocks noGrp="1"/>
          </p:cNvGraphicFramePr>
          <p:nvPr>
            <p:extLst>
              <p:ext uri="{D42A27DB-BD31-4B8C-83A1-F6EECF244321}">
                <p14:modId xmlns:p14="http://schemas.microsoft.com/office/powerpoint/2010/main" val="283356769"/>
              </p:ext>
            </p:extLst>
          </p:nvPr>
        </p:nvGraphicFramePr>
        <p:xfrm>
          <a:off x="273050" y="647700"/>
          <a:ext cx="9359900" cy="4572000"/>
        </p:xfrm>
        <a:graphic>
          <a:graphicData uri="http://schemas.openxmlformats.org/drawingml/2006/table">
            <a:tbl>
              <a:tblPr firstRow="1" bandRow="1">
                <a:tableStyleId>{2D5ABB26-0587-4C30-8999-92F81FD0307C}</a:tableStyleId>
              </a:tblPr>
              <a:tblGrid>
                <a:gridCol w="1284957">
                  <a:extLst>
                    <a:ext uri="{9D8B030D-6E8A-4147-A177-3AD203B41FA5}">
                      <a16:colId xmlns:a16="http://schemas.microsoft.com/office/drawing/2014/main" val="20000"/>
                    </a:ext>
                  </a:extLst>
                </a:gridCol>
                <a:gridCol w="7433593">
                  <a:extLst>
                    <a:ext uri="{9D8B030D-6E8A-4147-A177-3AD203B41FA5}">
                      <a16:colId xmlns:a16="http://schemas.microsoft.com/office/drawing/2014/main" val="20001"/>
                    </a:ext>
                  </a:extLst>
                </a:gridCol>
                <a:gridCol w="641350">
                  <a:extLst>
                    <a:ext uri="{9D8B030D-6E8A-4147-A177-3AD203B41FA5}">
                      <a16:colId xmlns:a16="http://schemas.microsoft.com/office/drawing/2014/main" val="20002"/>
                    </a:ext>
                  </a:extLst>
                </a:gridCol>
              </a:tblGrid>
              <a:tr h="288000">
                <a:tc gridSpan="2">
                  <a:txBody>
                    <a:bodyPr/>
                    <a:lstStyle/>
                    <a:p>
                      <a:pPr algn="ctr"/>
                      <a:r>
                        <a:rPr kumimoji="1" lang="ja-JP" altLang="en-US" sz="1400" b="1" dirty="0">
                          <a:solidFill>
                            <a:schemeClr val="bg1"/>
                          </a:solidFill>
                          <a:latin typeface="メイリオ" panose="020B0604030504040204" pitchFamily="50" charset="-128"/>
                          <a:ea typeface="メイリオ" panose="020B0604030504040204" pitchFamily="50" charset="-128"/>
                        </a:rPr>
                        <a:t>内　容</a:t>
                      </a:r>
                    </a:p>
                  </a:txBody>
                  <a:tcPr marL="91439" marR="91439" anchor="ctr">
                    <a:solidFill>
                      <a:schemeClr val="accent1">
                        <a:lumMod val="50000"/>
                      </a:schemeClr>
                    </a:solidFill>
                  </a:tcPr>
                </a:tc>
                <a:tc hMerge="1">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400" b="1" dirty="0">
                          <a:solidFill>
                            <a:schemeClr val="bg1"/>
                          </a:solidFill>
                          <a:latin typeface="メイリオ" panose="020B0604030504040204" pitchFamily="50" charset="-128"/>
                          <a:ea typeface="メイリオ" panose="020B0604030504040204" pitchFamily="50" charset="-128"/>
                        </a:rPr>
                        <a:t>頁</a:t>
                      </a:r>
                    </a:p>
                  </a:txBody>
                  <a:tcPr marL="91439" marR="91439" anchor="ctr">
                    <a:solidFill>
                      <a:schemeClr val="accent1">
                        <a:lumMod val="50000"/>
                      </a:schemeClr>
                    </a:solidFill>
                  </a:tcPr>
                </a:tc>
                <a:extLst>
                  <a:ext uri="{0D108BD9-81ED-4DB2-BD59-A6C34878D82A}">
                    <a16:rowId xmlns:a16="http://schemas.microsoft.com/office/drawing/2014/main" val="10000"/>
                  </a:ext>
                </a:extLst>
              </a:tr>
              <a:tr h="288000">
                <a:tc>
                  <a:txBody>
                    <a:bodyPr/>
                    <a:lstStyle/>
                    <a:p>
                      <a:r>
                        <a:rPr kumimoji="1" lang="ja-JP" altLang="en-US" sz="1400" b="1" dirty="0">
                          <a:latin typeface="メイリオ" panose="020B0604030504040204" pitchFamily="50" charset="-128"/>
                          <a:ea typeface="メイリオ" panose="020B0604030504040204" pitchFamily="50" charset="-128"/>
                        </a:rPr>
                        <a:t>はじめに</a:t>
                      </a:r>
                    </a:p>
                  </a:txBody>
                  <a:tcPr marL="91439" marR="91439" anchor="ctr">
                    <a:noFill/>
                  </a:tcPr>
                </a:tc>
                <a:tc>
                  <a:txBody>
                    <a:bodyPr/>
                    <a:lstStyle/>
                    <a:p>
                      <a:r>
                        <a:rPr kumimoji="1" lang="ja-JP" altLang="en-US" sz="1400" b="1" spc="100" baseline="0" dirty="0">
                          <a:latin typeface="メイリオ" panose="020B0604030504040204" pitchFamily="50" charset="-128"/>
                          <a:ea typeface="メイリオ" panose="020B0604030504040204" pitchFamily="50" charset="-128"/>
                        </a:rPr>
                        <a:t>本研修の獲得目標を確認する</a:t>
                      </a:r>
                    </a:p>
                  </a:txBody>
                  <a:tcPr marL="91439" marR="91439" anchor="ctr">
                    <a:solidFill>
                      <a:schemeClr val="bg2"/>
                    </a:solidFill>
                  </a:tcPr>
                </a:tc>
                <a:tc>
                  <a:txBody>
                    <a:bodyPr/>
                    <a:lstStyle/>
                    <a:p>
                      <a:pPr algn="r"/>
                      <a:r>
                        <a:rPr kumimoji="1" lang="ja-JP" altLang="en-US" sz="1400" b="1" dirty="0">
                          <a:latin typeface="メイリオ" panose="020B0604030504040204" pitchFamily="50" charset="-128"/>
                          <a:ea typeface="メイリオ" panose="020B0604030504040204" pitchFamily="50" charset="-128"/>
                        </a:rPr>
                        <a:t>２</a:t>
                      </a:r>
                      <a:endParaRPr kumimoji="1" lang="en-US" altLang="ja-JP" sz="1400" b="1" dirty="0">
                        <a:latin typeface="メイリオ" panose="020B0604030504040204" pitchFamily="50" charset="-128"/>
                        <a:ea typeface="メイリオ" panose="020B0604030504040204" pitchFamily="50" charset="-128"/>
                      </a:endParaRPr>
                    </a:p>
                  </a:txBody>
                  <a:tcPr marL="91439" marR="91439" anchor="ctr">
                    <a:solidFill>
                      <a:schemeClr val="bg2"/>
                    </a:solidFill>
                  </a:tcPr>
                </a:tc>
                <a:extLst>
                  <a:ext uri="{0D108BD9-81ED-4DB2-BD59-A6C34878D82A}">
                    <a16:rowId xmlns:a16="http://schemas.microsoft.com/office/drawing/2014/main" val="10001"/>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r>
                        <a:rPr kumimoji="1" lang="ja-JP" altLang="en-US" sz="1400" b="1" spc="100" baseline="0" dirty="0">
                          <a:latin typeface="メイリオ" panose="020B0604030504040204" pitchFamily="50" charset="-128"/>
                          <a:ea typeface="メイリオ" panose="020B0604030504040204" pitchFamily="50" charset="-128"/>
                        </a:rPr>
                        <a:t>ワークを行う上での留意点</a:t>
                      </a:r>
                    </a:p>
                  </a:txBody>
                  <a:tcPr marL="91439" marR="91439" anchor="ctr">
                    <a:solidFill>
                      <a:schemeClr val="bg2"/>
                    </a:solidFill>
                  </a:tcPr>
                </a:tc>
                <a:tc>
                  <a:txBody>
                    <a:bodyPr/>
                    <a:lstStyle/>
                    <a:p>
                      <a:pPr algn="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３</a:t>
                      </a:r>
                      <a:endParaRPr kumimoji="1" lang="ja-JP" altLang="en-US" sz="1400" b="1" dirty="0">
                        <a:latin typeface="メイリオ" panose="020B0604030504040204" pitchFamily="50" charset="-128"/>
                        <a:ea typeface="メイリオ" panose="020B0604030504040204" pitchFamily="50" charset="-128"/>
                      </a:endParaRPr>
                    </a:p>
                  </a:txBody>
                  <a:tcPr marL="91439" marR="91439" anchor="ctr">
                    <a:solidFill>
                      <a:schemeClr val="bg2"/>
                    </a:solidFill>
                  </a:tcPr>
                </a:tc>
                <a:extLst>
                  <a:ext uri="{0D108BD9-81ED-4DB2-BD59-A6C34878D82A}">
                    <a16:rowId xmlns:a16="http://schemas.microsoft.com/office/drawing/2014/main" val="10002"/>
                  </a:ext>
                </a:extLst>
              </a:tr>
              <a:tr h="288000">
                <a:tc>
                  <a:txBody>
                    <a:bodyPr/>
                    <a:lstStyle/>
                    <a:p>
                      <a:r>
                        <a:rPr kumimoji="1" lang="ja-JP" altLang="en-US" sz="1400" b="1" dirty="0">
                          <a:latin typeface="メイリオ" panose="020B0604030504040204" pitchFamily="50" charset="-128"/>
                          <a:ea typeface="メイリオ" panose="020B0604030504040204" pitchFamily="50" charset="-128"/>
                        </a:rPr>
                        <a:t>本編</a:t>
                      </a:r>
                    </a:p>
                  </a:txBody>
                  <a:tcPr marL="91439" marR="91439" anchor="ctr">
                    <a:noFill/>
                  </a:tcPr>
                </a:tc>
                <a:tc>
                  <a:txBody>
                    <a:bodyPr/>
                    <a:lstStyle/>
                    <a:p>
                      <a:r>
                        <a:rPr kumimoji="1" lang="en-US" altLang="ja-JP" sz="1400" b="1" spc="100" baseline="0" dirty="0">
                          <a:latin typeface="メイリオ" panose="020B0604030504040204" pitchFamily="50" charset="-128"/>
                          <a:ea typeface="メイリオ" panose="020B0604030504040204" pitchFamily="50" charset="-128"/>
                        </a:rPr>
                        <a:t>Ⅰ</a:t>
                      </a:r>
                      <a:r>
                        <a:rPr kumimoji="1" lang="ja-JP" altLang="en-US" sz="1400" b="1" spc="100" baseline="0" dirty="0">
                          <a:latin typeface="メイリオ" panose="020B0604030504040204" pitchFamily="50" charset="-128"/>
                          <a:ea typeface="メイリオ" panose="020B0604030504040204" pitchFamily="50" charset="-128"/>
                        </a:rPr>
                        <a:t>．子どものいる世帯の状況について</a:t>
                      </a:r>
                    </a:p>
                  </a:txBody>
                  <a:tcPr marL="91439" marR="91439" anchor="ctr">
                    <a:solidFill>
                      <a:schemeClr val="bg2"/>
                    </a:solidFill>
                  </a:tcPr>
                </a:tc>
                <a:tc>
                  <a:txBody>
                    <a:bodyPr/>
                    <a:lstStyle/>
                    <a:p>
                      <a:pPr algn="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４</a:t>
                      </a:r>
                      <a:endParaRPr kumimoji="1" lang="ja-JP" altLang="en-US" sz="1400" dirty="0">
                        <a:latin typeface="メイリオ" panose="020B0604030504040204" pitchFamily="50" charset="-128"/>
                        <a:ea typeface="メイリオ" panose="020B0604030504040204" pitchFamily="50" charset="-128"/>
                      </a:endParaRPr>
                    </a:p>
                  </a:txBody>
                  <a:tcPr marL="91439" marR="91439" anchor="ctr">
                    <a:solidFill>
                      <a:schemeClr val="bg2"/>
                    </a:solidFill>
                  </a:tcPr>
                </a:tc>
                <a:extLst>
                  <a:ext uri="{0D108BD9-81ED-4DB2-BD59-A6C34878D82A}">
                    <a16:rowId xmlns:a16="http://schemas.microsoft.com/office/drawing/2014/main" val="10003"/>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r>
                        <a:rPr kumimoji="1" lang="ja-JP" altLang="en-US" sz="1400" spc="100" baseline="0" dirty="0">
                          <a:latin typeface="メイリオ" panose="020B0604030504040204" pitchFamily="50" charset="-128"/>
                          <a:ea typeface="メイリオ" panose="020B0604030504040204" pitchFamily="50" charset="-128"/>
                        </a:rPr>
                        <a:t>１．子どものいる世帯が抱えている悩み</a:t>
                      </a:r>
                      <a:endParaRPr kumimoji="1" lang="en-US" altLang="ja-JP" sz="1400" spc="100" baseline="0" dirty="0">
                        <a:latin typeface="メイリオ" panose="020B0604030504040204" pitchFamily="50" charset="-128"/>
                        <a:ea typeface="メイリオ" panose="020B0604030504040204" pitchFamily="50" charset="-128"/>
                      </a:endParaRPr>
                    </a:p>
                  </a:txBody>
                  <a:tcPr marL="91439" marR="91439" anchor="ctr"/>
                </a:tc>
                <a:tc>
                  <a:txBody>
                    <a:bodyPr/>
                    <a:lstStyle/>
                    <a:p>
                      <a:pPr algn="r"/>
                      <a:endParaRPr kumimoji="1" lang="ja-JP" altLang="en-US" sz="1400" b="1" dirty="0">
                        <a:latin typeface="メイリオ" panose="020B0604030504040204" pitchFamily="50" charset="-128"/>
                        <a:ea typeface="メイリオ" panose="020B0604030504040204" pitchFamily="50" charset="-128"/>
                      </a:endParaRPr>
                    </a:p>
                  </a:txBody>
                  <a:tcPr marL="91439" marR="91439" anchor="ctr"/>
                </a:tc>
                <a:extLst>
                  <a:ext uri="{0D108BD9-81ED-4DB2-BD59-A6C34878D82A}">
                    <a16:rowId xmlns:a16="http://schemas.microsoft.com/office/drawing/2014/main" val="10005"/>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r>
                        <a:rPr kumimoji="1" lang="ja-JP" altLang="en-US" sz="1400" b="0" spc="100" baseline="0" dirty="0">
                          <a:latin typeface="メイリオ" panose="020B0604030504040204" pitchFamily="50" charset="-128"/>
                          <a:ea typeface="メイリオ" panose="020B0604030504040204" pitchFamily="50" charset="-128"/>
                        </a:rPr>
                        <a:t>◆ワーク　子どものいる世帯への支援で難しさを感じる場面は？</a:t>
                      </a:r>
                    </a:p>
                  </a:txBody>
                  <a:tcPr marL="91439" marR="91439" anchor="ctr">
                    <a:noFill/>
                  </a:tcPr>
                </a:tc>
                <a:tc>
                  <a:txBody>
                    <a:bodyPr/>
                    <a:lstStyle/>
                    <a:p>
                      <a:pPr algn="r"/>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extLst>
                  <a:ext uri="{0D108BD9-81ED-4DB2-BD59-A6C34878D82A}">
                    <a16:rowId xmlns:a16="http://schemas.microsoft.com/office/drawing/2014/main" val="123106748"/>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r>
                        <a:rPr kumimoji="1" lang="en-US" altLang="ja-JP" sz="1400" b="1" spc="100" baseline="0" dirty="0">
                          <a:latin typeface="メイリオ" panose="020B0604030504040204" pitchFamily="50" charset="-128"/>
                          <a:ea typeface="メイリオ" panose="020B0604030504040204" pitchFamily="50" charset="-128"/>
                        </a:rPr>
                        <a:t>Ⅱ</a:t>
                      </a:r>
                      <a:r>
                        <a:rPr kumimoji="1" lang="ja-JP" altLang="en-US" sz="1400" b="1" spc="100" baseline="0" dirty="0">
                          <a:latin typeface="メイリオ" panose="020B0604030504040204" pitchFamily="50" charset="-128"/>
                          <a:ea typeface="メイリオ" panose="020B0604030504040204" pitchFamily="50" charset="-128"/>
                        </a:rPr>
                        <a:t>．子どものいる世帯への支援にあたって</a:t>
                      </a:r>
                    </a:p>
                  </a:txBody>
                  <a:tcPr marL="91439" marR="91439"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11</a:t>
                      </a:r>
                      <a:endParaRPr kumimoji="1" lang="ja-JP" altLang="en-US" sz="1400" b="1" dirty="0">
                        <a:latin typeface="メイリオ" panose="020B0604030504040204" pitchFamily="50" charset="-128"/>
                        <a:ea typeface="メイリオ" panose="020B0604030504040204" pitchFamily="50" charset="-128"/>
                      </a:endParaRPr>
                    </a:p>
                  </a:txBody>
                  <a:tcPr marL="91439" marR="91439" anchor="ctr">
                    <a:solidFill>
                      <a:schemeClr val="bg2"/>
                    </a:solidFill>
                  </a:tcPr>
                </a:tc>
                <a:extLst>
                  <a:ext uri="{0D108BD9-81ED-4DB2-BD59-A6C34878D82A}">
                    <a16:rowId xmlns:a16="http://schemas.microsoft.com/office/drawing/2014/main" val="1101805538"/>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１．子ども施策の基本理念「こども基本法」</a:t>
                      </a:r>
                      <a:endParaRPr kumimoji="1" lang="en-US" altLang="ja-JP" sz="1400" spc="100" baseline="0" dirty="0">
                        <a:latin typeface="メイリオ" panose="020B0604030504040204" pitchFamily="50" charset="-128"/>
                        <a:ea typeface="メイリオ" panose="020B0604030504040204" pitchFamily="50" charset="-128"/>
                      </a:endParaRPr>
                    </a:p>
                  </a:txBody>
                  <a:tcPr marL="91439" marR="91439" anchor="ctr"/>
                </a:tc>
                <a:tc>
                  <a:txBody>
                    <a:bodyPr/>
                    <a:lstStyle/>
                    <a:p>
                      <a:pPr algn="r"/>
                      <a:endParaRPr kumimoji="1" lang="ja-JP" altLang="en-US" sz="1400" b="1" dirty="0">
                        <a:latin typeface="メイリオ" panose="020B0604030504040204" pitchFamily="50" charset="-128"/>
                        <a:ea typeface="メイリオ" panose="020B0604030504040204" pitchFamily="50" charset="-128"/>
                      </a:endParaRPr>
                    </a:p>
                  </a:txBody>
                  <a:tcPr marL="91439" marR="91439" anchor="ctr"/>
                </a:tc>
                <a:extLst>
                  <a:ext uri="{0D108BD9-81ED-4DB2-BD59-A6C34878D82A}">
                    <a16:rowId xmlns:a16="http://schemas.microsoft.com/office/drawing/2014/main" val="3921851611"/>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２．生活保護受給者に対する「子どもの貧困」主な施策</a:t>
                      </a:r>
                    </a:p>
                  </a:txBody>
                  <a:tcPr marL="91439" marR="91439" anchor="ctr"/>
                </a:tc>
                <a:tc>
                  <a:txBody>
                    <a:bodyPr/>
                    <a:lstStyle/>
                    <a:p>
                      <a:pPr algn="r"/>
                      <a:endParaRPr kumimoji="1" lang="ja-JP" altLang="en-US" sz="1400" b="1" dirty="0">
                        <a:latin typeface="メイリオ" panose="020B0604030504040204" pitchFamily="50" charset="-128"/>
                        <a:ea typeface="メイリオ" panose="020B0604030504040204" pitchFamily="50" charset="-128"/>
                      </a:endParaRPr>
                    </a:p>
                  </a:txBody>
                  <a:tcPr marL="91439" marR="91439" anchor="ctr"/>
                </a:tc>
                <a:extLst>
                  <a:ext uri="{0D108BD9-81ED-4DB2-BD59-A6C34878D82A}">
                    <a16:rowId xmlns:a16="http://schemas.microsoft.com/office/drawing/2014/main" val="10006"/>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３．主な連携・相談先</a:t>
                      </a:r>
                    </a:p>
                  </a:txBody>
                  <a:tcPr marL="91439" marR="91439" anchor="ctr"/>
                </a:tc>
                <a:tc>
                  <a:txBody>
                    <a:bodyPr/>
                    <a:lstStyle/>
                    <a:p>
                      <a:pPr algn="r"/>
                      <a:endParaRPr kumimoji="1" lang="ja-JP" altLang="en-US" sz="1400" b="1" dirty="0">
                        <a:latin typeface="メイリオ" panose="020B0604030504040204" pitchFamily="50" charset="-128"/>
                        <a:ea typeface="メイリオ" panose="020B0604030504040204" pitchFamily="50" charset="-128"/>
                      </a:endParaRPr>
                    </a:p>
                  </a:txBody>
                  <a:tcPr marL="91439" marR="91439" anchor="ctr"/>
                </a:tc>
                <a:extLst>
                  <a:ext uri="{0D108BD9-81ED-4DB2-BD59-A6C34878D82A}">
                    <a16:rowId xmlns:a16="http://schemas.microsoft.com/office/drawing/2014/main" val="10010"/>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４．援助方針策定にあたってのアセスメントの観点</a:t>
                      </a:r>
                    </a:p>
                  </a:txBody>
                  <a:tcPr marL="91439" marR="91439" anchor="ctr"/>
                </a:tc>
                <a:tc>
                  <a:txBody>
                    <a:bodyPr/>
                    <a:lstStyle/>
                    <a:p>
                      <a:pPr algn="r"/>
                      <a:endParaRPr kumimoji="1" lang="ja-JP" altLang="en-US" sz="1400" b="1" dirty="0">
                        <a:latin typeface="メイリオ" panose="020B0604030504040204" pitchFamily="50" charset="-128"/>
                        <a:ea typeface="メイリオ" panose="020B0604030504040204" pitchFamily="50" charset="-128"/>
                      </a:endParaRPr>
                    </a:p>
                  </a:txBody>
                  <a:tcPr marL="91439" marR="91439" anchor="ctr"/>
                </a:tc>
                <a:extLst>
                  <a:ext uri="{0D108BD9-81ED-4DB2-BD59-A6C34878D82A}">
                    <a16:rowId xmlns:a16="http://schemas.microsoft.com/office/drawing/2014/main" val="10011"/>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r>
                        <a:rPr kumimoji="1" lang="en-US" altLang="ja-JP" sz="1400" b="1" spc="100" baseline="0" dirty="0">
                          <a:latin typeface="メイリオ" panose="020B0604030504040204" pitchFamily="50" charset="-128"/>
                          <a:ea typeface="メイリオ" panose="020B0604030504040204" pitchFamily="50" charset="-128"/>
                        </a:rPr>
                        <a:t>Ⅲ</a:t>
                      </a:r>
                      <a:r>
                        <a:rPr kumimoji="1" lang="ja-JP" altLang="en-US" sz="1400" b="1" spc="100" baseline="0" dirty="0">
                          <a:latin typeface="メイリオ" panose="020B0604030504040204" pitchFamily="50" charset="-128"/>
                          <a:ea typeface="メイリオ" panose="020B0604030504040204" pitchFamily="50" charset="-128"/>
                        </a:rPr>
                        <a:t>．事例で深める</a:t>
                      </a:r>
                      <a:r>
                        <a:rPr kumimoji="1" lang="ja-JP" altLang="en-US" sz="1400" b="1" spc="100" baseline="0">
                          <a:latin typeface="メイリオ" panose="020B0604030504040204" pitchFamily="50" charset="-128"/>
                          <a:ea typeface="メイリオ" panose="020B0604030504040204" pitchFamily="50" charset="-128"/>
                        </a:rPr>
                        <a:t>！子どものいる</a:t>
                      </a:r>
                      <a:r>
                        <a:rPr kumimoji="1" lang="ja-JP" altLang="en-US" sz="1400" b="1" spc="100" baseline="0" dirty="0">
                          <a:latin typeface="メイリオ" panose="020B0604030504040204" pitchFamily="50" charset="-128"/>
                          <a:ea typeface="メイリオ" panose="020B0604030504040204" pitchFamily="50" charset="-128"/>
                        </a:rPr>
                        <a:t>世帯への支援</a:t>
                      </a:r>
                    </a:p>
                  </a:txBody>
                  <a:tcPr marL="91439" marR="91439" anchor="ctr">
                    <a:solidFill>
                      <a:schemeClr val="bg2"/>
                    </a:solidFill>
                  </a:tcPr>
                </a:tc>
                <a:tc>
                  <a:txBody>
                    <a:bodyPr/>
                    <a:lstStyle/>
                    <a:p>
                      <a:pPr algn="r"/>
                      <a:r>
                        <a:rPr kumimoji="1" lang="en-US" altLang="ja-JP" sz="1400" b="1">
                          <a:latin typeface="メイリオ" panose="020B0604030504040204" pitchFamily="50" charset="-128"/>
                          <a:ea typeface="メイリオ" panose="020B0604030504040204" pitchFamily="50" charset="-128"/>
                        </a:rPr>
                        <a:t>27</a:t>
                      </a:r>
                      <a:endParaRPr kumimoji="1" lang="ja-JP" altLang="en-US" sz="1400" b="1" dirty="0">
                        <a:latin typeface="メイリオ" panose="020B0604030504040204" pitchFamily="50" charset="-128"/>
                        <a:ea typeface="メイリオ" panose="020B0604030504040204" pitchFamily="50" charset="-128"/>
                      </a:endParaRPr>
                    </a:p>
                  </a:txBody>
                  <a:tcPr marL="91439" marR="91439" anchor="ctr">
                    <a:solidFill>
                      <a:schemeClr val="bg2"/>
                    </a:solidFill>
                  </a:tcPr>
                </a:tc>
                <a:extLst>
                  <a:ext uri="{0D108BD9-81ED-4DB2-BD59-A6C34878D82A}">
                    <a16:rowId xmlns:a16="http://schemas.microsoft.com/office/drawing/2014/main" val="3464148212"/>
                  </a:ext>
                </a:extLst>
              </a:tr>
              <a:tr h="288000">
                <a:tc>
                  <a:txBody>
                    <a:bodyPr/>
                    <a:lstStyle/>
                    <a:p>
                      <a:r>
                        <a:rPr kumimoji="1" lang="ja-JP" altLang="en-US" sz="1400" b="1" dirty="0">
                          <a:latin typeface="メイリオ" panose="020B0604030504040204" pitchFamily="50" charset="-128"/>
                          <a:ea typeface="メイリオ" panose="020B0604030504040204" pitchFamily="50" charset="-128"/>
                        </a:rPr>
                        <a:t>おわりに</a:t>
                      </a:r>
                    </a:p>
                  </a:txBody>
                  <a:tcPr marL="91439" marR="91439" anchor="ctr">
                    <a:noFill/>
                  </a:tcPr>
                </a:tc>
                <a:tc>
                  <a:txBody>
                    <a:bodyPr/>
                    <a:lstStyle/>
                    <a:p>
                      <a:r>
                        <a:rPr kumimoji="1" lang="ja-JP" altLang="en-US" sz="1400" b="1" spc="100" baseline="0" dirty="0">
                          <a:latin typeface="メイリオ" panose="020B0604030504040204" pitchFamily="50" charset="-128"/>
                          <a:ea typeface="メイリオ" panose="020B0604030504040204" pitchFamily="50" charset="-128"/>
                        </a:rPr>
                        <a:t>まとめ</a:t>
                      </a:r>
                    </a:p>
                  </a:txBody>
                  <a:tcPr marL="91439" marR="91439"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49</a:t>
                      </a:r>
                      <a:endParaRPr kumimoji="1" lang="ja-JP" altLang="en-US" sz="1400" b="1" dirty="0">
                        <a:latin typeface="メイリオ" panose="020B0604030504040204" pitchFamily="50" charset="-128"/>
                        <a:ea typeface="メイリオ" panose="020B0604030504040204" pitchFamily="50" charset="-128"/>
                      </a:endParaRPr>
                    </a:p>
                  </a:txBody>
                  <a:tcPr marL="91439" marR="91439" anchor="ctr">
                    <a:solidFill>
                      <a:schemeClr val="bg2"/>
                    </a:solidFill>
                  </a:tcPr>
                </a:tc>
                <a:extLst>
                  <a:ext uri="{0D108BD9-81ED-4DB2-BD59-A6C34878D82A}">
                    <a16:rowId xmlns:a16="http://schemas.microsoft.com/office/drawing/2014/main" val="10016"/>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baseline="0" dirty="0">
                          <a:latin typeface="メイリオ" panose="020B0604030504040204" pitchFamily="50" charset="-128"/>
                          <a:ea typeface="メイリオ" panose="020B0604030504040204" pitchFamily="50" charset="-128"/>
                        </a:rPr>
                        <a:t>獲得目標の確認と振り返り</a:t>
                      </a:r>
                    </a:p>
                  </a:txBody>
                  <a:tcPr marL="91439" marR="91439" anchor="ctr">
                    <a:solidFill>
                      <a:schemeClr val="bg2"/>
                    </a:solidFill>
                  </a:tcPr>
                </a:tc>
                <a:tc>
                  <a:txBody>
                    <a:bodyPr/>
                    <a:lstStyle/>
                    <a:p>
                      <a:pPr algn="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50</a:t>
                      </a:r>
                      <a:endParaRPr kumimoji="1" lang="ja-JP" altLang="en-US" sz="1400" b="1" dirty="0">
                        <a:latin typeface="メイリオ" panose="020B0604030504040204" pitchFamily="50" charset="-128"/>
                        <a:ea typeface="メイリオ" panose="020B0604030504040204" pitchFamily="50" charset="-128"/>
                      </a:endParaRPr>
                    </a:p>
                  </a:txBody>
                  <a:tcPr marL="91439" marR="91439" anchor="ctr">
                    <a:solidFill>
                      <a:schemeClr val="bg2"/>
                    </a:solidFill>
                  </a:tcPr>
                </a:tc>
                <a:extLst>
                  <a:ext uri="{0D108BD9-81ED-4DB2-BD59-A6C34878D82A}">
                    <a16:rowId xmlns:a16="http://schemas.microsoft.com/office/drawing/2014/main" val="10017"/>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r>
                        <a:rPr kumimoji="1" lang="ja-JP" altLang="en-US" sz="1400" spc="100" baseline="0" dirty="0">
                          <a:latin typeface="メイリオ" panose="020B0604030504040204" pitchFamily="50" charset="-128"/>
                          <a:ea typeface="メイリオ" panose="020B0604030504040204" pitchFamily="50" charset="-128"/>
                        </a:rPr>
                        <a:t>出典・参考図書・文献</a:t>
                      </a:r>
                    </a:p>
                  </a:txBody>
                  <a:tcPr marL="91439" marR="91439" anchor="ctr"/>
                </a:tc>
                <a:tc>
                  <a:txBody>
                    <a:bodyPr/>
                    <a:lstStyle/>
                    <a:p>
                      <a:pPr algn="r"/>
                      <a:r>
                        <a:rPr kumimoji="1" lang="en-US" altLang="ja-JP" sz="1400" dirty="0">
                          <a:latin typeface="メイリオ" panose="020B0604030504040204" pitchFamily="50" charset="-128"/>
                          <a:ea typeface="メイリオ" panose="020B0604030504040204" pitchFamily="50" charset="-128"/>
                        </a:rPr>
                        <a:t>51</a:t>
                      </a:r>
                      <a:endParaRPr kumimoji="1" lang="ja-JP" altLang="en-US" sz="1400" dirty="0">
                        <a:latin typeface="メイリオ" panose="020B0604030504040204" pitchFamily="50" charset="-128"/>
                        <a:ea typeface="メイリオ" panose="020B0604030504040204" pitchFamily="50" charset="-128"/>
                      </a:endParaRPr>
                    </a:p>
                  </a:txBody>
                  <a:tcPr marL="91439" marR="91439" anchor="ct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3B690-3C15-1CF6-60AC-12E792B89DD8}"/>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BD6E626F-3083-2AF3-7187-88B0CD3478A5}"/>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19</a:t>
            </a:fld>
            <a:endParaRPr lang="ja-JP" altLang="en-US" sz="1000">
              <a:solidFill>
                <a:srgbClr val="898989"/>
              </a:solidFill>
            </a:endParaRPr>
          </a:p>
        </p:txBody>
      </p:sp>
      <p:sp>
        <p:nvSpPr>
          <p:cNvPr id="2" name="正方形/長方形 44">
            <a:extLst>
              <a:ext uri="{FF2B5EF4-FFF2-40B4-BE49-F238E27FC236}">
                <a16:creationId xmlns:a16="http://schemas.microsoft.com/office/drawing/2014/main" id="{F2E98646-3B96-86D5-EE05-5CE672A1FC82}"/>
              </a:ext>
            </a:extLst>
          </p:cNvPr>
          <p:cNvSpPr>
            <a:spLocks noChangeArrowheads="1"/>
          </p:cNvSpPr>
          <p:nvPr/>
        </p:nvSpPr>
        <p:spPr bwMode="auto">
          <a:xfrm>
            <a:off x="7938" y="6704112"/>
            <a:ext cx="900572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000" dirty="0">
                <a:latin typeface="メイリオ" panose="020B0604030504040204" pitchFamily="50" charset="-128"/>
                <a:ea typeface="メイリオ" panose="020B0604030504040204" pitchFamily="50" charset="-128"/>
              </a:rPr>
              <a:t>出典：厚生労働省健康・生活衛生局健康課保健指導室</a:t>
            </a:r>
            <a:r>
              <a:rPr kumimoji="0" lang="en-US" altLang="ja-JP" sz="1000" dirty="0">
                <a:latin typeface="メイリオ" panose="020B0604030504040204" pitchFamily="50" charset="-128"/>
                <a:ea typeface="メイリオ" panose="020B0604030504040204" pitchFamily="50" charset="-128"/>
              </a:rPr>
              <a:t>『</a:t>
            </a:r>
            <a:r>
              <a:rPr kumimoji="0" lang="zh-TW" altLang="en-US" sz="1000" dirty="0">
                <a:latin typeface="メイリオ" panose="020B0604030504040204" pitchFamily="50" charset="-128"/>
                <a:ea typeface="メイリオ" panose="020B0604030504040204" pitchFamily="50" charset="-128"/>
              </a:rPr>
              <a:t>令和</a:t>
            </a:r>
            <a:r>
              <a:rPr kumimoji="0" lang="en-US" altLang="zh-TW" sz="1000" dirty="0">
                <a:latin typeface="メイリオ" panose="020B0604030504040204" pitchFamily="50" charset="-128"/>
                <a:ea typeface="メイリオ" panose="020B0604030504040204" pitchFamily="50" charset="-128"/>
              </a:rPr>
              <a:t>6</a:t>
            </a:r>
            <a:r>
              <a:rPr kumimoji="0" lang="zh-TW" altLang="en-US" sz="1000" dirty="0">
                <a:latin typeface="メイリオ" panose="020B0604030504040204" pitchFamily="50" charset="-128"/>
                <a:ea typeface="メイリオ" panose="020B0604030504040204" pitchFamily="50" charset="-128"/>
              </a:rPr>
              <a:t>年度保健師中央会議</a:t>
            </a:r>
            <a:r>
              <a:rPr kumimoji="0" lang="ja-JP" altLang="en-US" sz="1000" dirty="0">
                <a:latin typeface="メイリオ" panose="020B0604030504040204" pitchFamily="50" charset="-128"/>
                <a:ea typeface="メイリオ" panose="020B0604030504040204" pitchFamily="50" charset="-128"/>
              </a:rPr>
              <a:t>」</a:t>
            </a:r>
            <a:r>
              <a:rPr kumimoji="0" lang="en-US" altLang="ja-JP" sz="1000" dirty="0">
                <a:latin typeface="メイリオ" panose="020B0604030504040204" pitchFamily="50" charset="-128"/>
                <a:ea typeface="メイリオ" panose="020B0604030504040204" pitchFamily="50" charset="-128"/>
              </a:rPr>
              <a:t>【</a:t>
            </a:r>
            <a:r>
              <a:rPr kumimoji="0" lang="zh-TW" altLang="en-US" sz="1000" dirty="0">
                <a:latin typeface="メイリオ" panose="020B0604030504040204" pitchFamily="50" charset="-128"/>
                <a:ea typeface="メイリオ" panose="020B0604030504040204" pitchFamily="50" charset="-128"/>
              </a:rPr>
              <a:t>行政説明 資料</a:t>
            </a:r>
            <a:r>
              <a:rPr kumimoji="0" lang="en-US" altLang="zh-TW" sz="1000" dirty="0">
                <a:latin typeface="メイリオ" panose="020B0604030504040204" pitchFamily="50" charset="-128"/>
                <a:ea typeface="メイリオ" panose="020B0604030504040204" pitchFamily="50" charset="-128"/>
              </a:rPr>
              <a:t>16</a:t>
            </a:r>
            <a:r>
              <a:rPr kumimoji="0" lang="en-US" altLang="ja-JP" sz="1000" dirty="0">
                <a:latin typeface="メイリオ" panose="020B0604030504040204" pitchFamily="50" charset="-128"/>
                <a:ea typeface="メイリオ" panose="020B0604030504040204" pitchFamily="50" charset="-128"/>
              </a:rPr>
              <a:t>】』,</a:t>
            </a:r>
            <a:r>
              <a:rPr kumimoji="0" lang="ja-JP" altLang="en-US" sz="1000" dirty="0">
                <a:latin typeface="メイリオ" panose="020B0604030504040204" pitchFamily="50" charset="-128"/>
                <a:ea typeface="メイリオ" panose="020B0604030504040204" pitchFamily="50" charset="-128"/>
              </a:rPr>
              <a:t>令和６年８月８日～８月９日</a:t>
            </a:r>
            <a:r>
              <a:rPr kumimoji="0" lang="en-US" altLang="ja-JP" sz="1000" dirty="0">
                <a:latin typeface="メイリオ" panose="020B0604030504040204" pitchFamily="50" charset="-128"/>
                <a:ea typeface="メイリオ" panose="020B0604030504040204" pitchFamily="50" charset="-128"/>
              </a:rPr>
              <a:t>,</a:t>
            </a:r>
            <a:r>
              <a:rPr kumimoji="0" lang="ja-JP" altLang="en-US" sz="1000" dirty="0">
                <a:latin typeface="メイリオ" panose="020B0604030504040204" pitchFamily="50" charset="-128"/>
                <a:ea typeface="メイリオ" panose="020B0604030504040204" pitchFamily="50" charset="-128"/>
              </a:rPr>
              <a:t>ｐ</a:t>
            </a:r>
            <a:r>
              <a:rPr kumimoji="0" lang="en-US" altLang="ja-JP" sz="1000" dirty="0">
                <a:latin typeface="メイリオ" panose="020B0604030504040204" pitchFamily="50" charset="-128"/>
                <a:ea typeface="メイリオ" panose="020B0604030504040204" pitchFamily="50" charset="-128"/>
              </a:rPr>
              <a:t>1</a:t>
            </a:r>
          </a:p>
        </p:txBody>
      </p:sp>
      <p:pic>
        <p:nvPicPr>
          <p:cNvPr id="9" name="図 8">
            <a:extLst>
              <a:ext uri="{FF2B5EF4-FFF2-40B4-BE49-F238E27FC236}">
                <a16:creationId xmlns:a16="http://schemas.microsoft.com/office/drawing/2014/main" id="{B3E847AB-E4EA-1185-8915-BA347497D6AB}"/>
              </a:ext>
            </a:extLst>
          </p:cNvPr>
          <p:cNvPicPr>
            <a:picLocks noChangeAspect="1"/>
          </p:cNvPicPr>
          <p:nvPr/>
        </p:nvPicPr>
        <p:blipFill>
          <a:blip r:embed="rId3"/>
          <a:stretch>
            <a:fillRect/>
          </a:stretch>
        </p:blipFill>
        <p:spPr>
          <a:xfrm>
            <a:off x="1584141" y="2316330"/>
            <a:ext cx="6747310" cy="4306238"/>
          </a:xfrm>
          <a:prstGeom prst="rect">
            <a:avLst/>
          </a:prstGeom>
        </p:spPr>
      </p:pic>
      <p:sp>
        <p:nvSpPr>
          <p:cNvPr id="4" name="正方形/長方形 44">
            <a:extLst>
              <a:ext uri="{FF2B5EF4-FFF2-40B4-BE49-F238E27FC236}">
                <a16:creationId xmlns:a16="http://schemas.microsoft.com/office/drawing/2014/main" id="{CDFBF07A-659E-731A-9E15-19241A304FC7}"/>
              </a:ext>
            </a:extLst>
          </p:cNvPr>
          <p:cNvSpPr>
            <a:spLocks noChangeArrowheads="1"/>
          </p:cNvSpPr>
          <p:nvPr/>
        </p:nvSpPr>
        <p:spPr bwMode="auto">
          <a:xfrm>
            <a:off x="239010" y="239009"/>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grpSp>
        <p:nvGrpSpPr>
          <p:cNvPr id="3" name="グループ化 2">
            <a:extLst>
              <a:ext uri="{FF2B5EF4-FFF2-40B4-BE49-F238E27FC236}">
                <a16:creationId xmlns:a16="http://schemas.microsoft.com/office/drawing/2014/main" id="{60246EB4-473F-143D-09BC-D0BE79BAA3BC}"/>
              </a:ext>
            </a:extLst>
          </p:cNvPr>
          <p:cNvGrpSpPr/>
          <p:nvPr/>
        </p:nvGrpSpPr>
        <p:grpSpPr>
          <a:xfrm>
            <a:off x="469106" y="609709"/>
            <a:ext cx="8967788" cy="1706621"/>
            <a:chOff x="680720" y="801201"/>
            <a:chExt cx="8967788" cy="1706621"/>
          </a:xfrm>
        </p:grpSpPr>
        <p:sp>
          <p:nvSpPr>
            <p:cNvPr id="5" name="正方形/長方形 7">
              <a:extLst>
                <a:ext uri="{FF2B5EF4-FFF2-40B4-BE49-F238E27FC236}">
                  <a16:creationId xmlns:a16="http://schemas.microsoft.com/office/drawing/2014/main" id="{03869E9C-5F68-B585-89B8-0CB108FCACE2}"/>
                </a:ext>
              </a:extLst>
            </p:cNvPr>
            <p:cNvSpPr>
              <a:spLocks noChangeArrowheads="1"/>
            </p:cNvSpPr>
            <p:nvPr/>
          </p:nvSpPr>
          <p:spPr bwMode="auto">
            <a:xfrm>
              <a:off x="680720" y="801201"/>
              <a:ext cx="8544560" cy="400110"/>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2000" b="1" spc="100" dirty="0">
                  <a:latin typeface="メイリオ" panose="020B0604030504040204" pitchFamily="50" charset="-128"/>
                  <a:ea typeface="メイリオ" panose="020B0604030504040204" pitchFamily="50" charset="-128"/>
                </a:rPr>
                <a:t>✔こども家庭センターとは</a:t>
              </a:r>
            </a:p>
          </p:txBody>
        </p:sp>
        <p:sp>
          <p:nvSpPr>
            <p:cNvPr id="6" name="正方形/長方形 7">
              <a:extLst>
                <a:ext uri="{FF2B5EF4-FFF2-40B4-BE49-F238E27FC236}">
                  <a16:creationId xmlns:a16="http://schemas.microsoft.com/office/drawing/2014/main" id="{3312FF8F-1FDE-4F52-ACE4-D3091B745074}"/>
                </a:ext>
              </a:extLst>
            </p:cNvPr>
            <p:cNvSpPr>
              <a:spLocks noChangeArrowheads="1"/>
            </p:cNvSpPr>
            <p:nvPr/>
          </p:nvSpPr>
          <p:spPr bwMode="auto">
            <a:xfrm>
              <a:off x="1103948" y="1262866"/>
              <a:ext cx="8544560" cy="1244956"/>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fontAlgn="auto" hangingPunct="1">
                <a:spcBef>
                  <a:spcPts val="300"/>
                </a:spcBef>
                <a:spcAft>
                  <a:spcPts val="0"/>
                </a:spcAft>
                <a:buNone/>
                <a:defRPr/>
              </a:pPr>
              <a:r>
                <a:rPr kumimoji="0" lang="ja-JP" altLang="en-US" sz="1600" spc="100" dirty="0">
                  <a:latin typeface="メイリオ" panose="020B0604030504040204" pitchFamily="50" charset="-128"/>
                  <a:ea typeface="メイリオ" panose="020B0604030504040204" pitchFamily="50" charset="-128"/>
                </a:rPr>
                <a:t>　</a:t>
              </a:r>
              <a:r>
                <a:rPr kumimoji="1" lang="ja-JP" altLang="en-US" sz="1600" spc="100" dirty="0">
                  <a:solidFill>
                    <a:schemeClr val="tx1"/>
                  </a:solidFill>
                  <a:latin typeface="メイリオ" panose="020B0604030504040204" pitchFamily="50" charset="-128"/>
                  <a:ea typeface="メイリオ" panose="020B0604030504040204" pitchFamily="50" charset="-128"/>
                </a:rPr>
                <a:t>子育て世帯を包括的に支援する体制を構築するため、従来の「子育て世代包括支援センター」と「市区町村子ども家庭総合支援拠点」が有してきた機能を引き続き活かしながら、子育て世帯に対する相談支援機能を一体化させた「こども家庭センター」が、令和</a:t>
              </a:r>
              <a:r>
                <a:rPr kumimoji="1" lang="en-US" altLang="ja-JP" sz="1600" spc="100" dirty="0">
                  <a:solidFill>
                    <a:schemeClr val="tx1"/>
                  </a:solidFill>
                  <a:latin typeface="メイリオ" panose="020B0604030504040204" pitchFamily="50" charset="-128"/>
                  <a:ea typeface="メイリオ" panose="020B0604030504040204" pitchFamily="50" charset="-128"/>
                </a:rPr>
                <a:t>6</a:t>
              </a:r>
              <a:r>
                <a:rPr kumimoji="1" lang="ja-JP" altLang="en-US" sz="1600" spc="100" dirty="0">
                  <a:solidFill>
                    <a:schemeClr val="tx1"/>
                  </a:solidFill>
                  <a:latin typeface="メイリオ" panose="020B0604030504040204" pitchFamily="50" charset="-128"/>
                  <a:ea typeface="メイリオ" panose="020B0604030504040204" pitchFamily="50" charset="-128"/>
                </a:rPr>
                <a:t>年から設置されています。</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buNone/>
                <a:defRPr/>
              </a:pPr>
              <a:r>
                <a:rPr kumimoji="1" lang="ja-JP" altLang="en-US" sz="1600" spc="100" dirty="0">
                  <a:solidFill>
                    <a:schemeClr val="tx1"/>
                  </a:solidFill>
                  <a:latin typeface="メイリオ" panose="020B0604030504040204" pitchFamily="50" charset="-128"/>
                  <a:ea typeface="メイリオ" panose="020B0604030504040204" pitchFamily="50" charset="-128"/>
                </a:rPr>
                <a:t>　自地域の「こども家庭センター」との連携状況について、確認しておきましょう。</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p:txBody>
        </p:sp>
        <p:cxnSp>
          <p:nvCxnSpPr>
            <p:cNvPr id="7" name="直線コネクタ 6">
              <a:extLst>
                <a:ext uri="{FF2B5EF4-FFF2-40B4-BE49-F238E27FC236}">
                  <a16:creationId xmlns:a16="http://schemas.microsoft.com/office/drawing/2014/main" id="{428F752C-35A3-515B-CEBA-AA01CB12BAB7}"/>
                </a:ext>
              </a:extLst>
            </p:cNvPr>
            <p:cNvCxnSpPr/>
            <p:nvPr/>
          </p:nvCxnSpPr>
          <p:spPr>
            <a:xfrm>
              <a:off x="1127760" y="1178560"/>
              <a:ext cx="7884160"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29092003"/>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C025E-C925-3150-B602-E51309134CA1}"/>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D7D9738B-1A78-7F8B-3D32-2D01F6B7C59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20</a:t>
            </a:fld>
            <a:endParaRPr lang="ja-JP" altLang="en-US" sz="1000">
              <a:solidFill>
                <a:srgbClr val="898989"/>
              </a:solidFill>
            </a:endParaRPr>
          </a:p>
        </p:txBody>
      </p:sp>
      <p:grpSp>
        <p:nvGrpSpPr>
          <p:cNvPr id="12" name="グループ化 11">
            <a:extLst>
              <a:ext uri="{FF2B5EF4-FFF2-40B4-BE49-F238E27FC236}">
                <a16:creationId xmlns:a16="http://schemas.microsoft.com/office/drawing/2014/main" id="{907CBE9E-ADFD-629B-2A50-216634AE1568}"/>
              </a:ext>
            </a:extLst>
          </p:cNvPr>
          <p:cNvGrpSpPr/>
          <p:nvPr/>
        </p:nvGrpSpPr>
        <p:grpSpPr>
          <a:xfrm>
            <a:off x="469106" y="609709"/>
            <a:ext cx="8967788" cy="2031325"/>
            <a:chOff x="680720" y="801201"/>
            <a:chExt cx="8967788" cy="2031325"/>
          </a:xfrm>
        </p:grpSpPr>
        <p:sp>
          <p:nvSpPr>
            <p:cNvPr id="13" name="正方形/長方形 7">
              <a:extLst>
                <a:ext uri="{FF2B5EF4-FFF2-40B4-BE49-F238E27FC236}">
                  <a16:creationId xmlns:a16="http://schemas.microsoft.com/office/drawing/2014/main" id="{56368485-4CE4-B44E-7E31-6E1BB2158AAA}"/>
                </a:ext>
              </a:extLst>
            </p:cNvPr>
            <p:cNvSpPr>
              <a:spLocks noChangeArrowheads="1"/>
            </p:cNvSpPr>
            <p:nvPr/>
          </p:nvSpPr>
          <p:spPr bwMode="auto">
            <a:xfrm>
              <a:off x="680720" y="801201"/>
              <a:ext cx="8544560" cy="400110"/>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2000" b="1" spc="100" dirty="0">
                  <a:latin typeface="メイリオ" panose="020B0604030504040204" pitchFamily="50" charset="-128"/>
                  <a:ea typeface="メイリオ" panose="020B0604030504040204" pitchFamily="50" charset="-128"/>
                </a:rPr>
                <a:t>✔児童相談所とは</a:t>
              </a:r>
            </a:p>
          </p:txBody>
        </p:sp>
        <p:sp>
          <p:nvSpPr>
            <p:cNvPr id="14" name="正方形/長方形 7">
              <a:extLst>
                <a:ext uri="{FF2B5EF4-FFF2-40B4-BE49-F238E27FC236}">
                  <a16:creationId xmlns:a16="http://schemas.microsoft.com/office/drawing/2014/main" id="{008BC179-297D-275D-DD47-7F0B13D4CF25}"/>
                </a:ext>
              </a:extLst>
            </p:cNvPr>
            <p:cNvSpPr>
              <a:spLocks noChangeArrowheads="1"/>
            </p:cNvSpPr>
            <p:nvPr/>
          </p:nvSpPr>
          <p:spPr bwMode="auto">
            <a:xfrm>
              <a:off x="1103948" y="1262866"/>
              <a:ext cx="8544560" cy="1569660"/>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600" spc="100" dirty="0">
                  <a:latin typeface="メイリオ" panose="020B0604030504040204" pitchFamily="50" charset="-128"/>
                  <a:ea typeface="メイリオ" panose="020B0604030504040204" pitchFamily="50" charset="-128"/>
                </a:rPr>
                <a:t>　児童相談所は、児童福祉法第</a:t>
              </a:r>
              <a:r>
                <a:rPr kumimoji="0" lang="en-US" altLang="ja-JP" sz="1600" spc="100" dirty="0">
                  <a:latin typeface="メイリオ" panose="020B0604030504040204" pitchFamily="50" charset="-128"/>
                  <a:ea typeface="メイリオ" panose="020B0604030504040204" pitchFamily="50" charset="-128"/>
                </a:rPr>
                <a:t>12</a:t>
              </a:r>
              <a:r>
                <a:rPr kumimoji="0" lang="ja-JP" altLang="en-US" sz="1600" spc="100" dirty="0">
                  <a:latin typeface="メイリオ" panose="020B0604030504040204" pitchFamily="50" charset="-128"/>
                  <a:ea typeface="メイリオ" panose="020B0604030504040204" pitchFamily="50" charset="-128"/>
                </a:rPr>
                <a:t>条に基づく行政機関で、子どもと子どもを養育する保護者等のための専門相談を行います。子どもの権利を擁護することを基本に、児童福祉司、児童心理司、保健師、医師、弁護士等が、さまざまな子どもと家庭の問題に対応します。必要に応じて一時保護を行い、子どもの心身の状況や置かれている環境その他の状況を把握し、適切な援助を判断します。保護者と暮らせない場合は、乳児院や児童養護施設、里親等に児童を措置する役割があります。</a:t>
              </a:r>
              <a:endParaRPr kumimoji="0" lang="en-US" altLang="ja-JP" sz="1600" spc="100" dirty="0">
                <a:latin typeface="メイリオ" panose="020B0604030504040204" pitchFamily="50" charset="-128"/>
                <a:ea typeface="メイリオ" panose="020B0604030504040204" pitchFamily="50" charset="-128"/>
              </a:endParaRPr>
            </a:p>
          </p:txBody>
        </p:sp>
        <p:cxnSp>
          <p:nvCxnSpPr>
            <p:cNvPr id="15" name="直線コネクタ 14">
              <a:extLst>
                <a:ext uri="{FF2B5EF4-FFF2-40B4-BE49-F238E27FC236}">
                  <a16:creationId xmlns:a16="http://schemas.microsoft.com/office/drawing/2014/main" id="{2A7CD421-94C9-068D-3288-7C9A8FC0B42E}"/>
                </a:ext>
              </a:extLst>
            </p:cNvPr>
            <p:cNvCxnSpPr/>
            <p:nvPr/>
          </p:nvCxnSpPr>
          <p:spPr>
            <a:xfrm>
              <a:off x="1127760" y="1178560"/>
              <a:ext cx="7884160"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16" name="正方形/長方形 44">
            <a:extLst>
              <a:ext uri="{FF2B5EF4-FFF2-40B4-BE49-F238E27FC236}">
                <a16:creationId xmlns:a16="http://schemas.microsoft.com/office/drawing/2014/main" id="{5EDA007B-C896-256A-7A0D-9D605EA3B353}"/>
              </a:ext>
            </a:extLst>
          </p:cNvPr>
          <p:cNvSpPr>
            <a:spLocks noChangeArrowheads="1"/>
          </p:cNvSpPr>
          <p:nvPr/>
        </p:nvSpPr>
        <p:spPr bwMode="auto">
          <a:xfrm>
            <a:off x="31256" y="6396335"/>
            <a:ext cx="94953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000" dirty="0">
                <a:latin typeface="メイリオ" panose="020B0604030504040204" pitchFamily="50" charset="-128"/>
                <a:ea typeface="メイリオ" panose="020B0604030504040204" pitchFamily="50" charset="-128"/>
              </a:rPr>
              <a:t>出典：東京都港区</a:t>
            </a:r>
            <a:r>
              <a:rPr kumimoji="0" lang="en-US" altLang="ja-JP" sz="1000" dirty="0">
                <a:latin typeface="メイリオ" panose="020B0604030504040204" pitchFamily="50" charset="-128"/>
                <a:ea typeface="メイリオ" panose="020B0604030504040204" pitchFamily="50" charset="-128"/>
              </a:rPr>
              <a:t>『</a:t>
            </a:r>
            <a:r>
              <a:rPr kumimoji="0" lang="ja-JP" altLang="en-US" sz="1000" dirty="0">
                <a:latin typeface="メイリオ" panose="020B0604030504040204" pitchFamily="50" charset="-128"/>
                <a:ea typeface="メイリオ" panose="020B0604030504040204" pitchFamily="50" charset="-128"/>
              </a:rPr>
              <a:t>児童相談所とは</a:t>
            </a:r>
            <a:r>
              <a:rPr kumimoji="0" lang="en-US" altLang="ja-JP" sz="1000" dirty="0">
                <a:latin typeface="メイリオ" panose="020B0604030504040204" pitchFamily="50" charset="-128"/>
                <a:ea typeface="メイリオ" panose="020B0604030504040204" pitchFamily="50" charset="-128"/>
              </a:rPr>
              <a:t>』, </a:t>
            </a:r>
            <a:r>
              <a:rPr kumimoji="0" lang="en-US" altLang="ja-JP" sz="1000" dirty="0">
                <a:latin typeface="メイリオ" panose="020B0604030504040204" pitchFamily="50" charset="-128"/>
                <a:ea typeface="メイリオ" panose="020B0604030504040204" pitchFamily="50" charset="-128"/>
                <a:hlinkClick r:id="rId3"/>
              </a:rPr>
              <a:t>https://www.city.minato.tokyo.jp/jidousoudanjunbitan/soudan/about.html</a:t>
            </a:r>
            <a:endParaRPr kumimoji="0" lang="en-US" altLang="ja-JP" sz="1000" dirty="0">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kumimoji="0" lang="ja-JP" altLang="en-US" sz="1000" dirty="0">
                <a:latin typeface="メイリオ" panose="020B0604030504040204" pitchFamily="50" charset="-128"/>
                <a:ea typeface="メイリオ" panose="020B0604030504040204" pitchFamily="50" charset="-128"/>
              </a:rPr>
              <a:t>　　　こども家庭庁</a:t>
            </a:r>
            <a:r>
              <a:rPr kumimoji="0" lang="en-US" altLang="ja-JP" sz="1000" dirty="0">
                <a:latin typeface="メイリオ" panose="020B0604030504040204" pitchFamily="50" charset="-128"/>
                <a:ea typeface="メイリオ" panose="020B0604030504040204" pitchFamily="50" charset="-128"/>
              </a:rPr>
              <a:t>『</a:t>
            </a:r>
            <a:r>
              <a:rPr kumimoji="0" lang="ja-JP" altLang="en-US" sz="1000" dirty="0">
                <a:latin typeface="メイリオ" panose="020B0604030504040204" pitchFamily="50" charset="-128"/>
                <a:ea typeface="メイリオ" panose="020B0604030504040204" pitchFamily="50" charset="-128"/>
              </a:rPr>
              <a:t>児童相談所の概要</a:t>
            </a:r>
            <a:r>
              <a:rPr kumimoji="0" lang="en-US" altLang="ja-JP" sz="1000" dirty="0">
                <a:latin typeface="メイリオ" panose="020B0604030504040204" pitchFamily="50" charset="-128"/>
                <a:ea typeface="メイリオ" panose="020B0604030504040204" pitchFamily="50" charset="-128"/>
              </a:rPr>
              <a:t>』</a:t>
            </a:r>
            <a:r>
              <a:rPr kumimoji="0" lang="ja-JP" altLang="en-US" sz="1000" dirty="0">
                <a:latin typeface="メイリオ" panose="020B0604030504040204" pitchFamily="50" charset="-128"/>
                <a:ea typeface="メイリオ" panose="020B0604030504040204" pitchFamily="50" charset="-128"/>
              </a:rPr>
              <a:t>をもとに作成</a:t>
            </a:r>
            <a:endParaRPr kumimoji="0" lang="en-US" altLang="ja-JP" sz="1000" dirty="0">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kumimoji="0" lang="en-US" altLang="ja-JP" sz="1000" dirty="0">
                <a:latin typeface="メイリオ" panose="020B0604030504040204" pitchFamily="50" charset="-128"/>
                <a:ea typeface="メイリオ" panose="020B0604030504040204" pitchFamily="50" charset="-128"/>
              </a:rPr>
              <a:t> </a:t>
            </a:r>
            <a:r>
              <a:rPr kumimoji="0" lang="ja-JP" altLang="en-US" sz="1000" dirty="0">
                <a:latin typeface="メイリオ" panose="020B0604030504040204" pitchFamily="50" charset="-128"/>
                <a:ea typeface="メイリオ" panose="020B0604030504040204" pitchFamily="50" charset="-128"/>
              </a:rPr>
              <a:t>　　　</a:t>
            </a:r>
            <a:r>
              <a:rPr kumimoji="0" lang="en-US" altLang="ja-JP" sz="800" dirty="0">
                <a:latin typeface="メイリオ" panose="020B0604030504040204" pitchFamily="50" charset="-128"/>
                <a:ea typeface="メイリオ" panose="020B0604030504040204" pitchFamily="50" charset="-128"/>
                <a:hlinkClick r:id="rId4"/>
              </a:rPr>
              <a:t>https://www.cfa.go.jp/assets/contents/node/basic_page/field_ref_resources/a176de99-390e-4065-a7fb-fe569ab2450c/43ce0992/20230401_policies_jidougyakutai_10.pdf</a:t>
            </a:r>
            <a:endParaRPr kumimoji="0" lang="en-US" altLang="ja-JP" sz="1100" dirty="0">
              <a:latin typeface="メイリオ" panose="020B0604030504040204" pitchFamily="50" charset="-128"/>
              <a:ea typeface="メイリオ" panose="020B0604030504040204" pitchFamily="50" charset="-128"/>
            </a:endParaRPr>
          </a:p>
        </p:txBody>
      </p:sp>
      <p:graphicFrame>
        <p:nvGraphicFramePr>
          <p:cNvPr id="3" name="表 2">
            <a:extLst>
              <a:ext uri="{FF2B5EF4-FFF2-40B4-BE49-F238E27FC236}">
                <a16:creationId xmlns:a16="http://schemas.microsoft.com/office/drawing/2014/main" id="{D14CCD5C-B402-0F7B-FB9E-7962DFEBD7D0}"/>
              </a:ext>
            </a:extLst>
          </p:cNvPr>
          <p:cNvGraphicFramePr>
            <a:graphicFrameLocks noGrp="1"/>
          </p:cNvGraphicFramePr>
          <p:nvPr>
            <p:extLst>
              <p:ext uri="{D42A27DB-BD31-4B8C-83A1-F6EECF244321}">
                <p14:modId xmlns:p14="http://schemas.microsoft.com/office/powerpoint/2010/main" val="3992694176"/>
              </p:ext>
            </p:extLst>
          </p:nvPr>
        </p:nvGraphicFramePr>
        <p:xfrm>
          <a:off x="680721" y="3038075"/>
          <a:ext cx="8544559" cy="3134360"/>
        </p:xfrm>
        <a:graphic>
          <a:graphicData uri="http://schemas.openxmlformats.org/drawingml/2006/table">
            <a:tbl>
              <a:tblPr firstRow="1" bandRow="1">
                <a:tableStyleId>{F5AB1C69-6EDB-4FF4-983F-18BD219EF322}</a:tableStyleId>
              </a:tblPr>
              <a:tblGrid>
                <a:gridCol w="1544962">
                  <a:extLst>
                    <a:ext uri="{9D8B030D-6E8A-4147-A177-3AD203B41FA5}">
                      <a16:colId xmlns:a16="http://schemas.microsoft.com/office/drawing/2014/main" val="2383977981"/>
                    </a:ext>
                  </a:extLst>
                </a:gridCol>
                <a:gridCol w="6999597">
                  <a:extLst>
                    <a:ext uri="{9D8B030D-6E8A-4147-A177-3AD203B41FA5}">
                      <a16:colId xmlns:a16="http://schemas.microsoft.com/office/drawing/2014/main" val="889154749"/>
                    </a:ext>
                  </a:extLst>
                </a:gridCol>
              </a:tblGrid>
              <a:tr h="370840">
                <a:tc>
                  <a:txBody>
                    <a:bodyPr/>
                    <a:lstStyle/>
                    <a:p>
                      <a:pPr algn="ctr"/>
                      <a:r>
                        <a:rPr lang="ja-JP" altLang="en-US" dirty="0">
                          <a:latin typeface="メイリオ" panose="020B0604030504040204" pitchFamily="50" charset="-128"/>
                          <a:ea typeface="メイリオ" panose="020B0604030504040204" pitchFamily="50" charset="-128"/>
                        </a:rPr>
                        <a:t>相談の種類</a:t>
                      </a: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r>
                        <a:rPr lang="ja-JP" altLang="en-US" dirty="0">
                          <a:latin typeface="メイリオ" panose="020B0604030504040204" pitchFamily="50" charset="-128"/>
                          <a:ea typeface="メイリオ" panose="020B0604030504040204" pitchFamily="50" charset="-128"/>
                        </a:rPr>
                        <a:t>主な内容</a:t>
                      </a:r>
                      <a:endParaRPr kumimoji="1" lang="ja-JP" altLang="en-US"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608986923"/>
                  </a:ext>
                </a:extLst>
              </a:tr>
              <a:tr h="370840">
                <a:tc>
                  <a:txBody>
                    <a:bodyPr/>
                    <a:lstStyle/>
                    <a:p>
                      <a:pPr algn="ctr"/>
                      <a:r>
                        <a:rPr kumimoji="0" lang="ja-JP" altLang="en-US" sz="1800" spc="100" dirty="0">
                          <a:latin typeface="メイリオ" panose="020B0604030504040204" pitchFamily="50" charset="-128"/>
                          <a:ea typeface="メイリオ" panose="020B0604030504040204" pitchFamily="50" charset="-128"/>
                        </a:rPr>
                        <a:t>養護相談</a:t>
                      </a: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r>
                        <a:rPr kumimoji="0" lang="ja-JP" altLang="en-US" sz="1800" spc="100" dirty="0">
                          <a:latin typeface="メイリオ" panose="020B0604030504040204" pitchFamily="50" charset="-128"/>
                          <a:ea typeface="メイリオ" panose="020B0604030504040204" pitchFamily="50" charset="-128"/>
                        </a:rPr>
                        <a:t>保護者の家出、失踪、死亡、入院等による養育困難、虐待、養子縁 組等に関する相談</a:t>
                      </a:r>
                      <a:endParaRPr kumimoji="1" lang="ja-JP" altLang="en-US"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185617426"/>
                  </a:ext>
                </a:extLst>
              </a:tr>
              <a:tr h="370840">
                <a:tc>
                  <a:txBody>
                    <a:bodyPr/>
                    <a:lstStyle/>
                    <a:p>
                      <a:pPr algn="ctr"/>
                      <a:r>
                        <a:rPr kumimoji="0" lang="ja-JP" altLang="en-US" sz="1800" spc="100" dirty="0">
                          <a:latin typeface="メイリオ" panose="020B0604030504040204" pitchFamily="50" charset="-128"/>
                          <a:ea typeface="メイリオ" panose="020B0604030504040204" pitchFamily="50" charset="-128"/>
                        </a:rPr>
                        <a:t>保健相談</a:t>
                      </a: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r>
                        <a:rPr kumimoji="0" lang="ja-JP" altLang="en-US" sz="1800" spc="100" dirty="0">
                          <a:latin typeface="メイリオ" panose="020B0604030504040204" pitchFamily="50" charset="-128"/>
                          <a:ea typeface="メイリオ" panose="020B0604030504040204" pitchFamily="50" charset="-128"/>
                        </a:rPr>
                        <a:t>未熟児、疾患等に関する相談</a:t>
                      </a:r>
                      <a:endParaRPr kumimoji="1" lang="ja-JP" altLang="en-US"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4225013551"/>
                  </a:ext>
                </a:extLst>
              </a:tr>
              <a:tr h="370840">
                <a:tc>
                  <a:txBody>
                    <a:bodyPr/>
                    <a:lstStyle/>
                    <a:p>
                      <a:pPr algn="ctr"/>
                      <a:r>
                        <a:rPr kumimoji="0" lang="ja-JP" altLang="en-US" sz="1800" spc="100" dirty="0">
                          <a:latin typeface="メイリオ" panose="020B0604030504040204" pitchFamily="50" charset="-128"/>
                          <a:ea typeface="メイリオ" panose="020B0604030504040204" pitchFamily="50" charset="-128"/>
                        </a:rPr>
                        <a:t>障害相談</a:t>
                      </a: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r>
                        <a:rPr kumimoji="0" lang="ja-JP" altLang="en-US" sz="1800" spc="100" dirty="0">
                          <a:latin typeface="メイリオ" panose="020B0604030504040204" pitchFamily="50" charset="-128"/>
                          <a:ea typeface="メイリオ" panose="020B0604030504040204" pitchFamily="50" charset="-128"/>
                        </a:rPr>
                        <a:t>肢体不自由、視聴覚・言語発達・重症心身・知的障害、自閉症等に関する相談</a:t>
                      </a:r>
                      <a:endParaRPr kumimoji="1" lang="ja-JP" altLang="en-US"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663369580"/>
                  </a:ext>
                </a:extLst>
              </a:tr>
              <a:tr h="370840">
                <a:tc>
                  <a:txBody>
                    <a:bodyPr/>
                    <a:lstStyle/>
                    <a:p>
                      <a:pPr algn="ctr"/>
                      <a:r>
                        <a:rPr kumimoji="0" lang="ja-JP" altLang="en-US" sz="1800" spc="100" dirty="0">
                          <a:latin typeface="メイリオ" panose="020B0604030504040204" pitchFamily="50" charset="-128"/>
                          <a:ea typeface="メイリオ" panose="020B0604030504040204" pitchFamily="50" charset="-128"/>
                        </a:rPr>
                        <a:t>非行相談</a:t>
                      </a: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r>
                        <a:rPr kumimoji="0" lang="ja-JP" altLang="en-US" sz="1800" spc="100" dirty="0">
                          <a:latin typeface="メイリオ" panose="020B0604030504040204" pitchFamily="50" charset="-128"/>
                          <a:ea typeface="メイリオ" panose="020B0604030504040204" pitchFamily="50" charset="-128"/>
                        </a:rPr>
                        <a:t>ぐ犯行為、触法行為、問題行動のある子どもに等に関する相談</a:t>
                      </a:r>
                      <a:endParaRPr kumimoji="1" lang="ja-JP" altLang="en-US"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609624815"/>
                  </a:ext>
                </a:extLst>
              </a:tr>
              <a:tr h="370840">
                <a:tc>
                  <a:txBody>
                    <a:bodyPr/>
                    <a:lstStyle/>
                    <a:p>
                      <a:pPr algn="ctr"/>
                      <a:r>
                        <a:rPr kumimoji="0" lang="ja-JP" altLang="en-US" sz="1800" spc="100" dirty="0">
                          <a:latin typeface="メイリオ" panose="020B0604030504040204" pitchFamily="50" charset="-128"/>
                          <a:ea typeface="メイリオ" panose="020B0604030504040204" pitchFamily="50" charset="-128"/>
                        </a:rPr>
                        <a:t>育成相談</a:t>
                      </a: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r>
                        <a:rPr kumimoji="0" lang="ja-JP" altLang="en-US" sz="1800" spc="100" dirty="0">
                          <a:latin typeface="メイリオ" panose="020B0604030504040204" pitchFamily="50" charset="-128"/>
                          <a:ea typeface="メイリオ" panose="020B0604030504040204" pitchFamily="50" charset="-128"/>
                        </a:rPr>
                        <a:t>家庭内のしつけ、不登校、進学適性等に関する相談</a:t>
                      </a:r>
                      <a:endParaRPr kumimoji="1" lang="ja-JP" altLang="en-US"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361447616"/>
                  </a:ext>
                </a:extLst>
              </a:tr>
              <a:tr h="370840">
                <a:tc>
                  <a:txBody>
                    <a:bodyPr/>
                    <a:lstStyle/>
                    <a:p>
                      <a:pPr algn="ctr"/>
                      <a:r>
                        <a:rPr kumimoji="1" lang="ja-JP" altLang="en-US" dirty="0">
                          <a:latin typeface="メイリオ" panose="020B0604030504040204" pitchFamily="50" charset="-128"/>
                          <a:ea typeface="メイリオ" panose="020B0604030504040204" pitchFamily="50" charset="-128"/>
                        </a:rPr>
                        <a:t>その他</a:t>
                      </a:r>
                    </a:p>
                  </a:txBody>
                  <a:tcPr anchor="ctr"/>
                </a:tc>
                <a:tc>
                  <a:txBody>
                    <a:bodyPr/>
                    <a:lstStyle/>
                    <a:p>
                      <a:endParaRPr kumimoji="1" lang="ja-JP" altLang="en-US"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247523517"/>
                  </a:ext>
                </a:extLst>
              </a:tr>
            </a:tbl>
          </a:graphicData>
        </a:graphic>
      </p:graphicFrame>
      <p:sp>
        <p:nvSpPr>
          <p:cNvPr id="2" name="正方形/長方形 44">
            <a:extLst>
              <a:ext uri="{FF2B5EF4-FFF2-40B4-BE49-F238E27FC236}">
                <a16:creationId xmlns:a16="http://schemas.microsoft.com/office/drawing/2014/main" id="{79DD66BB-AFC1-A36E-5EE4-4F1F43C1FA30}"/>
              </a:ext>
            </a:extLst>
          </p:cNvPr>
          <p:cNvSpPr>
            <a:spLocks noChangeArrowheads="1"/>
          </p:cNvSpPr>
          <p:nvPr/>
        </p:nvSpPr>
        <p:spPr bwMode="auto">
          <a:xfrm>
            <a:off x="239010" y="239009"/>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57482530"/>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7A691-1B06-9264-2F17-03DB4386D387}"/>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51522C2A-58C0-9EB8-FF29-66DB590BFEA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21</a:t>
            </a:fld>
            <a:endParaRPr lang="ja-JP" altLang="en-US" sz="1000">
              <a:solidFill>
                <a:srgbClr val="898989"/>
              </a:solidFill>
            </a:endParaRPr>
          </a:p>
        </p:txBody>
      </p:sp>
      <p:sp>
        <p:nvSpPr>
          <p:cNvPr id="5" name="正方形/長方形 4">
            <a:extLst>
              <a:ext uri="{FF2B5EF4-FFF2-40B4-BE49-F238E27FC236}">
                <a16:creationId xmlns:a16="http://schemas.microsoft.com/office/drawing/2014/main" id="{C9EFAB7B-AE45-1FB3-4460-FA54CF17C9F5}"/>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４．援助方針策定にあたってのアセスメントの観点</a:t>
            </a:r>
          </a:p>
        </p:txBody>
      </p:sp>
      <p:sp>
        <p:nvSpPr>
          <p:cNvPr id="11" name="正方形/長方形 6">
            <a:extLst>
              <a:ext uri="{FF2B5EF4-FFF2-40B4-BE49-F238E27FC236}">
                <a16:creationId xmlns:a16="http://schemas.microsoft.com/office/drawing/2014/main" id="{369C2057-97DA-DA26-6A13-4A2122832465}"/>
              </a:ext>
            </a:extLst>
          </p:cNvPr>
          <p:cNvSpPr>
            <a:spLocks noChangeArrowheads="1"/>
          </p:cNvSpPr>
          <p:nvPr/>
        </p:nvSpPr>
        <p:spPr bwMode="auto">
          <a:xfrm>
            <a:off x="639287" y="1950720"/>
            <a:ext cx="8707437" cy="226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457200" indent="-457200" eaLnBrk="1" hangingPunct="1">
              <a:lnSpc>
                <a:spcPct val="100000"/>
              </a:lnSpc>
              <a:spcBef>
                <a:spcPct val="0"/>
              </a:spcBef>
              <a:spcAft>
                <a:spcPts val="600"/>
              </a:spcAft>
              <a:buFont typeface="Wingdings" panose="05000000000000000000" pitchFamily="2" charset="2"/>
              <a:buChar char="l"/>
            </a:pPr>
            <a:r>
              <a:rPr kumimoji="0" lang="ja-JP" altLang="en-US" sz="1800" dirty="0">
                <a:latin typeface="メイリオ" panose="020B0604030504040204" pitchFamily="50" charset="-128"/>
                <a:ea typeface="メイリオ" panose="020B0604030504040204" pitchFamily="50" charset="-128"/>
              </a:rPr>
              <a:t>親の育児や子どもの生活状況（家事、家計管理）、健康状態はどうか</a:t>
            </a:r>
          </a:p>
          <a:p>
            <a:pPr marL="457200" indent="-457200" eaLnBrk="1" hangingPunct="1">
              <a:lnSpc>
                <a:spcPct val="100000"/>
              </a:lnSpc>
              <a:spcBef>
                <a:spcPct val="0"/>
              </a:spcBef>
              <a:spcAft>
                <a:spcPts val="600"/>
              </a:spcAft>
              <a:buFont typeface="Wingdings" panose="05000000000000000000" pitchFamily="2" charset="2"/>
              <a:buChar char="l"/>
            </a:pPr>
            <a:r>
              <a:rPr kumimoji="0" lang="ja-JP" altLang="en-US" sz="1800" dirty="0">
                <a:latin typeface="メイリオ" panose="020B0604030504040204" pitchFamily="50" charset="-128"/>
                <a:ea typeface="メイリオ" panose="020B0604030504040204" pitchFamily="50" charset="-128"/>
              </a:rPr>
              <a:t>🌻子どもの状況：生育状況、学校への通学状況、今後の進路希望などの状況、家族に介護等が必要な世帯員がいる場合にヤングケアラーとして介護等をしていないか、虐待等の疑いはないか</a:t>
            </a:r>
          </a:p>
          <a:p>
            <a:pPr marL="457200" indent="-457200" eaLnBrk="1" hangingPunct="1">
              <a:lnSpc>
                <a:spcPct val="100000"/>
              </a:lnSpc>
              <a:spcBef>
                <a:spcPct val="0"/>
              </a:spcBef>
              <a:spcAft>
                <a:spcPts val="600"/>
              </a:spcAft>
              <a:buFont typeface="Wingdings" panose="05000000000000000000" pitchFamily="2" charset="2"/>
              <a:buChar char="l"/>
            </a:pPr>
            <a:r>
              <a:rPr kumimoji="0" lang="ja-JP" altLang="en-US" sz="1800" dirty="0">
                <a:latin typeface="メイリオ" panose="020B0604030504040204" pitchFamily="50" charset="-128"/>
                <a:ea typeface="メイリオ" panose="020B0604030504040204" pitchFamily="50" charset="-128"/>
              </a:rPr>
              <a:t>母子世帯の場合は前夫との関係や、こどもの養育費の援助の状況はどうか</a:t>
            </a:r>
          </a:p>
          <a:p>
            <a:pPr marL="457200" indent="-457200" eaLnBrk="1" hangingPunct="1">
              <a:lnSpc>
                <a:spcPct val="100000"/>
              </a:lnSpc>
              <a:spcBef>
                <a:spcPct val="0"/>
              </a:spcBef>
              <a:spcAft>
                <a:spcPts val="600"/>
              </a:spcAft>
              <a:buFont typeface="Wingdings" panose="05000000000000000000" pitchFamily="2" charset="2"/>
              <a:buChar char="l"/>
            </a:pPr>
            <a:r>
              <a:rPr kumimoji="0" lang="ja-JP" altLang="en-US" sz="1800" dirty="0">
                <a:latin typeface="メイリオ" panose="020B0604030504040204" pitchFamily="50" charset="-128"/>
                <a:ea typeface="メイリオ" panose="020B0604030504040204" pitchFamily="50" charset="-128"/>
              </a:rPr>
              <a:t>稼働できる場合は就労状況はどうか、稼働していない場合は就労できる可能性はどうか</a:t>
            </a:r>
          </a:p>
        </p:txBody>
      </p:sp>
      <p:sp>
        <p:nvSpPr>
          <p:cNvPr id="13" name="四角形: 角を丸くする 12">
            <a:extLst>
              <a:ext uri="{FF2B5EF4-FFF2-40B4-BE49-F238E27FC236}">
                <a16:creationId xmlns:a16="http://schemas.microsoft.com/office/drawing/2014/main" id="{791A4311-DB45-9683-9719-2D9EEA496B2E}"/>
              </a:ext>
            </a:extLst>
          </p:cNvPr>
          <p:cNvSpPr/>
          <p:nvPr/>
        </p:nvSpPr>
        <p:spPr>
          <a:xfrm>
            <a:off x="105887" y="1433780"/>
            <a:ext cx="2630487" cy="425184"/>
          </a:xfrm>
          <a:prstGeom prst="roundRect">
            <a:avLst>
              <a:gd name="adj" fmla="val 72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12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rPr>
              <a:t>♦基礎的な内容</a:t>
            </a:r>
          </a:p>
        </p:txBody>
      </p:sp>
      <p:sp>
        <p:nvSpPr>
          <p:cNvPr id="2" name="四角形: 角を丸くする 1">
            <a:extLst>
              <a:ext uri="{FF2B5EF4-FFF2-40B4-BE49-F238E27FC236}">
                <a16:creationId xmlns:a16="http://schemas.microsoft.com/office/drawing/2014/main" id="{871A905A-B3FE-538A-588C-5D5442A4D176}"/>
              </a:ext>
            </a:extLst>
          </p:cNvPr>
          <p:cNvSpPr/>
          <p:nvPr/>
        </p:nvSpPr>
        <p:spPr>
          <a:xfrm>
            <a:off x="105887" y="4267637"/>
            <a:ext cx="2894647" cy="425184"/>
          </a:xfrm>
          <a:prstGeom prst="roundRect">
            <a:avLst>
              <a:gd name="adj" fmla="val 72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12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rPr>
              <a:t>♦その他</a:t>
            </a:r>
          </a:p>
        </p:txBody>
      </p:sp>
      <p:sp>
        <p:nvSpPr>
          <p:cNvPr id="8" name="正方形/長方形 6">
            <a:extLst>
              <a:ext uri="{FF2B5EF4-FFF2-40B4-BE49-F238E27FC236}">
                <a16:creationId xmlns:a16="http://schemas.microsoft.com/office/drawing/2014/main" id="{075EC14A-B118-E7A6-3B3B-5640471FA7CE}"/>
              </a:ext>
            </a:extLst>
          </p:cNvPr>
          <p:cNvSpPr>
            <a:spLocks noChangeArrowheads="1"/>
          </p:cNvSpPr>
          <p:nvPr/>
        </p:nvSpPr>
        <p:spPr bwMode="auto">
          <a:xfrm>
            <a:off x="639286" y="4784261"/>
            <a:ext cx="8707437"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457200" indent="-457200" eaLnBrk="1" hangingPunct="1">
              <a:lnSpc>
                <a:spcPct val="100000"/>
              </a:lnSpc>
              <a:spcBef>
                <a:spcPct val="0"/>
              </a:spcBef>
              <a:spcAft>
                <a:spcPts val="600"/>
              </a:spcAft>
              <a:buFont typeface="Wingdings" panose="05000000000000000000" pitchFamily="2" charset="2"/>
              <a:buChar char="l"/>
            </a:pPr>
            <a:r>
              <a:rPr kumimoji="0" lang="ja-JP" altLang="en-US" sz="1800" dirty="0">
                <a:latin typeface="メイリオ" panose="020B0604030504040204" pitchFamily="50" charset="-128"/>
                <a:ea typeface="メイリオ" panose="020B0604030504040204" pitchFamily="50" charset="-128"/>
              </a:rPr>
              <a:t>🌻近隣との交流など地域との関係はどうか</a:t>
            </a:r>
          </a:p>
          <a:p>
            <a:pPr marL="457200" indent="-457200" eaLnBrk="1" hangingPunct="1">
              <a:lnSpc>
                <a:spcPct val="100000"/>
              </a:lnSpc>
              <a:spcBef>
                <a:spcPct val="0"/>
              </a:spcBef>
              <a:spcAft>
                <a:spcPts val="600"/>
              </a:spcAft>
              <a:buFont typeface="Wingdings" panose="05000000000000000000" pitchFamily="2" charset="2"/>
              <a:buChar char="l"/>
            </a:pPr>
            <a:r>
              <a:rPr kumimoji="0" lang="ja-JP" altLang="en-US" sz="1800" dirty="0">
                <a:latin typeface="メイリオ" panose="020B0604030504040204" pitchFamily="50" charset="-128"/>
                <a:ea typeface="メイリオ" panose="020B0604030504040204" pitchFamily="50" charset="-128"/>
              </a:rPr>
              <a:t>子どもが今楽しんでいること、熱中していることは何か</a:t>
            </a:r>
          </a:p>
        </p:txBody>
      </p:sp>
      <p:sp>
        <p:nvSpPr>
          <p:cNvPr id="6" name="テキスト ボックス 5">
            <a:extLst>
              <a:ext uri="{FF2B5EF4-FFF2-40B4-BE49-F238E27FC236}">
                <a16:creationId xmlns:a16="http://schemas.microsoft.com/office/drawing/2014/main" id="{21608B3F-BFAF-BEBB-9607-B3557ABDC4DE}"/>
              </a:ext>
            </a:extLst>
          </p:cNvPr>
          <p:cNvSpPr txBox="1"/>
          <p:nvPr/>
        </p:nvSpPr>
        <p:spPr>
          <a:xfrm>
            <a:off x="6499412" y="5562052"/>
            <a:ext cx="3027176" cy="510778"/>
          </a:xfrm>
          <a:prstGeom prst="wedgeRoundRectCallout">
            <a:avLst>
              <a:gd name="adj1" fmla="val -67031"/>
              <a:gd name="adj2" fmla="val -56847"/>
              <a:gd name="adj3" fmla="val 16667"/>
            </a:avLst>
          </a:prstGeom>
          <a:solidFill>
            <a:schemeClr val="accent3">
              <a:lumMod val="40000"/>
              <a:lumOff val="60000"/>
            </a:schemeClr>
          </a:solid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spc="100" dirty="0">
                <a:solidFill>
                  <a:schemeClr val="tx1"/>
                </a:solidFill>
                <a:latin typeface="メイリオ" panose="020B0604030504040204" pitchFamily="50" charset="-128"/>
                <a:ea typeface="メイリオ" panose="020B0604030504040204" pitchFamily="50" charset="-128"/>
              </a:rPr>
              <a:t>🌻は、できるだけ子ども自身との面接により把握することが望まれます。</a:t>
            </a:r>
            <a:endParaRPr kumimoji="1" lang="en-US" altLang="ja-JP" sz="1200" b="0" spc="100" baseline="0" dirty="0">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C1CBDE72-9714-35EE-49D9-7ECFBDA0C331}"/>
              </a:ext>
            </a:extLst>
          </p:cNvPr>
          <p:cNvSpPr/>
          <p:nvPr/>
        </p:nvSpPr>
        <p:spPr>
          <a:xfrm>
            <a:off x="-3970" y="628316"/>
            <a:ext cx="9905999" cy="5683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600"/>
              </a:spcBef>
              <a:spcAft>
                <a:spcPts val="0"/>
              </a:spcAft>
              <a:buFont typeface="Arial" panose="020B0604020202020204" pitchFamily="34" charset="0"/>
              <a:buChar char="•"/>
              <a:defRPr/>
            </a:pPr>
            <a:r>
              <a:rPr kumimoji="1" lang="ja-JP" altLang="en-US" sz="1400" spc="100" dirty="0">
                <a:solidFill>
                  <a:schemeClr val="tx1"/>
                </a:solidFill>
                <a:latin typeface="メイリオ" panose="020B0604030504040204" pitchFamily="50" charset="-128"/>
                <a:ea typeface="メイリオ" panose="020B0604030504040204" pitchFamily="50" charset="-128"/>
              </a:rPr>
              <a:t>受給者の生活状況を踏まえ、個々の受給者の自立に向けた課題を把握します。</a:t>
            </a:r>
          </a:p>
          <a:p>
            <a:pPr marL="285750" indent="-285750" eaLnBrk="1" fontAlgn="auto" hangingPunct="1">
              <a:spcBef>
                <a:spcPts val="600"/>
              </a:spcBef>
              <a:spcAft>
                <a:spcPts val="0"/>
              </a:spcAft>
              <a:buFont typeface="Arial" panose="020B0604020202020204" pitchFamily="34" charset="0"/>
              <a:buChar char="•"/>
              <a:defRPr/>
            </a:pPr>
            <a:r>
              <a:rPr kumimoji="1" lang="ja-JP" altLang="en-US" sz="1400" spc="100" dirty="0">
                <a:solidFill>
                  <a:schemeClr val="tx1"/>
                </a:solidFill>
                <a:latin typeface="メイリオ" panose="020B0604030504040204" pitchFamily="50" charset="-128"/>
                <a:ea typeface="メイリオ" panose="020B0604030504040204" pitchFamily="50" charset="-128"/>
              </a:rPr>
              <a:t>アセスメントに当たっては、支援対象者の持つ良い点や力を大切にしていく視点が必要です。</a:t>
            </a:r>
          </a:p>
        </p:txBody>
      </p:sp>
      <p:sp>
        <p:nvSpPr>
          <p:cNvPr id="10" name="正方形/長方形 9">
            <a:extLst>
              <a:ext uri="{FF2B5EF4-FFF2-40B4-BE49-F238E27FC236}">
                <a16:creationId xmlns:a16="http://schemas.microsoft.com/office/drawing/2014/main" id="{E73E6BCF-2052-A19E-18F7-4A98E6830859}"/>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．子どものいる世帯への支援にあたって</a:t>
            </a:r>
          </a:p>
        </p:txBody>
      </p:sp>
    </p:spTree>
    <p:extLst>
      <p:ext uri="{BB962C8B-B14F-4D97-AF65-F5344CB8AC3E}">
        <p14:creationId xmlns:p14="http://schemas.microsoft.com/office/powerpoint/2010/main" val="2679516408"/>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60BCA-2E27-472F-53E2-C0FBCE2654AF}"/>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6093F4EB-6ED7-FC99-7A68-52E48855A28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22</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DA79DDE9-85AC-9E45-EEE9-88DC2C6F1ED5}"/>
              </a:ext>
            </a:extLst>
          </p:cNvPr>
          <p:cNvSpPr/>
          <p:nvPr/>
        </p:nvSpPr>
        <p:spPr>
          <a:xfrm>
            <a:off x="1645420" y="1493747"/>
            <a:ext cx="6615157" cy="262139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marL="971550" lvl="1" indent="-514350" eaLnBrk="1" fontAlgn="auto" hangingPunct="1">
              <a:spcBef>
                <a:spcPts val="0"/>
              </a:spcBef>
              <a:spcAft>
                <a:spcPts val="0"/>
              </a:spcAft>
              <a:buFont typeface="+mj-ea"/>
              <a:buAutoNum type="circleNumDbPlain"/>
              <a:defRPr/>
            </a:pPr>
            <a:r>
              <a:rPr kumimoji="1" lang="ja-JP" altLang="en-US" sz="3200" b="1" spc="300" dirty="0">
                <a:solidFill>
                  <a:prstClr val="black"/>
                </a:solidFill>
                <a:latin typeface="メイリオ" panose="020B0604030504040204" pitchFamily="50" charset="-128"/>
                <a:ea typeface="メイリオ" panose="020B0604030504040204" pitchFamily="50" charset="-128"/>
              </a:rPr>
              <a:t>親の思いを受け止める　</a:t>
            </a:r>
            <a:endParaRPr kumimoji="1" lang="en-US" altLang="ja-JP" sz="3200" b="1" spc="300" dirty="0">
              <a:solidFill>
                <a:prstClr val="black"/>
              </a:solidFill>
              <a:latin typeface="メイリオ" panose="020B0604030504040204" pitchFamily="50" charset="-128"/>
              <a:ea typeface="メイリオ" panose="020B0604030504040204" pitchFamily="50" charset="-128"/>
            </a:endParaRPr>
          </a:p>
          <a:p>
            <a:pPr marL="971550" lvl="1" indent="-514350" eaLnBrk="1" fontAlgn="auto" hangingPunct="1">
              <a:spcBef>
                <a:spcPts val="1200"/>
              </a:spcBef>
              <a:spcAft>
                <a:spcPts val="0"/>
              </a:spcAft>
              <a:buFont typeface="+mj-ea"/>
              <a:buAutoNum type="circleNumDbPlain"/>
              <a:defRPr/>
            </a:pPr>
            <a:r>
              <a:rPr kumimoji="1" lang="ja-JP" altLang="en-US" sz="3200" b="1" spc="300" dirty="0">
                <a:solidFill>
                  <a:prstClr val="black"/>
                </a:solidFill>
                <a:latin typeface="メイリオ" panose="020B0604030504040204" pitchFamily="50" charset="-128"/>
                <a:ea typeface="メイリオ" panose="020B0604030504040204" pitchFamily="50" charset="-128"/>
              </a:rPr>
              <a:t>子どもの声を聞く</a:t>
            </a:r>
            <a:endParaRPr kumimoji="1" lang="en-US" altLang="ja-JP" sz="3200" b="1" spc="300" dirty="0">
              <a:solidFill>
                <a:prstClr val="black"/>
              </a:solidFill>
              <a:latin typeface="メイリオ" panose="020B0604030504040204" pitchFamily="50" charset="-128"/>
              <a:ea typeface="メイリオ" panose="020B0604030504040204" pitchFamily="50" charset="-128"/>
            </a:endParaRPr>
          </a:p>
          <a:p>
            <a:pPr marL="971550" lvl="1" indent="-514350" eaLnBrk="1" fontAlgn="auto" hangingPunct="1">
              <a:spcBef>
                <a:spcPts val="1200"/>
              </a:spcBef>
              <a:spcAft>
                <a:spcPts val="0"/>
              </a:spcAft>
              <a:buFont typeface="+mj-ea"/>
              <a:buAutoNum type="circleNumDbPlain"/>
              <a:defRPr/>
            </a:pPr>
            <a:r>
              <a:rPr kumimoji="1" lang="ja-JP" altLang="en-US" sz="3200" b="1" spc="300" dirty="0">
                <a:solidFill>
                  <a:prstClr val="black"/>
                </a:solidFill>
                <a:latin typeface="メイリオ" panose="020B0604030504040204" pitchFamily="50" charset="-128"/>
                <a:ea typeface="メイリオ" panose="020B0604030504040204" pitchFamily="50" charset="-128"/>
              </a:rPr>
              <a:t>将来を考える機会を作る</a:t>
            </a:r>
            <a:endParaRPr kumimoji="1" lang="en-US" altLang="ja-JP" sz="3200" b="1" spc="300" dirty="0">
              <a:solidFill>
                <a:prstClr val="black"/>
              </a:solidFill>
              <a:latin typeface="メイリオ" panose="020B0604030504040204" pitchFamily="50" charset="-128"/>
              <a:ea typeface="メイリオ" panose="020B0604030504040204" pitchFamily="50" charset="-128"/>
            </a:endParaRPr>
          </a:p>
          <a:p>
            <a:pPr marL="971550" lvl="1" indent="-514350" eaLnBrk="1" fontAlgn="auto" hangingPunct="1">
              <a:spcBef>
                <a:spcPts val="1200"/>
              </a:spcBef>
              <a:spcAft>
                <a:spcPts val="0"/>
              </a:spcAft>
              <a:buFont typeface="+mj-ea"/>
              <a:buAutoNum type="circleNumDbPlain"/>
              <a:defRPr/>
            </a:pPr>
            <a:r>
              <a:rPr kumimoji="1" lang="ja-JP" altLang="en-US" sz="3200" b="1" spc="300" dirty="0">
                <a:solidFill>
                  <a:prstClr val="black"/>
                </a:solidFill>
                <a:latin typeface="メイリオ" panose="020B0604030504040204" pitchFamily="50" charset="-128"/>
                <a:ea typeface="メイリオ" panose="020B0604030504040204" pitchFamily="50" charset="-128"/>
              </a:rPr>
              <a:t>担当者が一人でかかえない</a:t>
            </a:r>
            <a:endParaRPr kumimoji="1" lang="en-US" altLang="ja-JP" sz="3200" b="1" spc="300" dirty="0">
              <a:solidFill>
                <a:prstClr val="black"/>
              </a:solidFill>
              <a:latin typeface="メイリオ" panose="020B0604030504040204" pitchFamily="50" charset="-128"/>
              <a:ea typeface="メイリオ" panose="020B0604030504040204" pitchFamily="50" charset="-128"/>
            </a:endParaRPr>
          </a:p>
        </p:txBody>
      </p:sp>
      <p:sp>
        <p:nvSpPr>
          <p:cNvPr id="4" name="正方形/長方形 1">
            <a:extLst>
              <a:ext uri="{FF2B5EF4-FFF2-40B4-BE49-F238E27FC236}">
                <a16:creationId xmlns:a16="http://schemas.microsoft.com/office/drawing/2014/main" id="{5F15B56B-457B-A2B5-4B48-51841A6729E3}"/>
              </a:ext>
            </a:extLst>
          </p:cNvPr>
          <p:cNvSpPr>
            <a:spLocks noChangeArrowheads="1"/>
          </p:cNvSpPr>
          <p:nvPr/>
        </p:nvSpPr>
        <p:spPr bwMode="auto">
          <a:xfrm>
            <a:off x="561974" y="4546855"/>
            <a:ext cx="87820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defTabSz="914400" eaLnBrk="1" hangingPunct="1">
              <a:lnSpc>
                <a:spcPct val="100000"/>
              </a:lnSpc>
              <a:spcBef>
                <a:spcPts val="600"/>
              </a:spcBef>
              <a:buFontTx/>
              <a:buNone/>
            </a:pPr>
            <a:r>
              <a:rPr lang="ja-JP" altLang="en-US" sz="1600" spc="100" dirty="0">
                <a:latin typeface="メイリオ" panose="020B0604030504040204" pitchFamily="50" charset="-128"/>
                <a:ea typeface="メイリオ" panose="020B0604030504040204" pitchFamily="50" charset="-128"/>
              </a:rPr>
              <a:t>　とくに④について、被保護世帯の中には、子どもの養育ができない状況になっていたり、子どもとの関係構築ができずにいる親もいます。また、子ども自身が学校になじめなかったり、友人関係で悩みをかかえている場合もあります。福祉事務所内で世帯の状況を共有するとともに、</a:t>
            </a:r>
            <a:r>
              <a:rPr lang="ja-JP" altLang="en-US" sz="1600" b="1" spc="100" dirty="0">
                <a:latin typeface="メイリオ" panose="020B0604030504040204" pitchFamily="50" charset="-128"/>
                <a:ea typeface="メイリオ" panose="020B0604030504040204" pitchFamily="50" charset="-128"/>
              </a:rPr>
              <a:t>子どもとかかわるさまざまな支援機関との連携体制を組織的に構築</a:t>
            </a:r>
            <a:r>
              <a:rPr lang="ja-JP" altLang="en-US" sz="1600" spc="100" dirty="0">
                <a:latin typeface="メイリオ" panose="020B0604030504040204" pitchFamily="50" charset="-128"/>
                <a:ea typeface="メイリオ" panose="020B0604030504040204" pitchFamily="50" charset="-128"/>
              </a:rPr>
              <a:t>し、担当者が親や子どもの</a:t>
            </a:r>
            <a:r>
              <a:rPr lang="en-US" altLang="ja-JP" sz="1600" spc="100" dirty="0">
                <a:latin typeface="メイリオ" panose="020B0604030504040204" pitchFamily="50" charset="-128"/>
                <a:ea typeface="メイリオ" panose="020B0604030504040204" pitchFamily="50" charset="-128"/>
              </a:rPr>
              <a:t>SOS</a:t>
            </a:r>
            <a:r>
              <a:rPr lang="ja-JP" altLang="en-US" sz="1600" spc="100" dirty="0">
                <a:latin typeface="メイリオ" panose="020B0604030504040204" pitchFamily="50" charset="-128"/>
                <a:ea typeface="メイリオ" panose="020B0604030504040204" pitchFamily="50" charset="-128"/>
              </a:rPr>
              <a:t>を専門機関に迅速につなげられるように心がけてください。</a:t>
            </a:r>
            <a:endParaRPr lang="en-US" altLang="ja-JP" sz="1600" spc="100" dirty="0">
              <a:latin typeface="メイリオ" panose="020B0604030504040204" pitchFamily="50" charset="-128"/>
              <a:ea typeface="メイリオ" panose="020B0604030504040204" pitchFamily="50" charset="-128"/>
            </a:endParaRPr>
          </a:p>
        </p:txBody>
      </p:sp>
      <p:sp>
        <p:nvSpPr>
          <p:cNvPr id="5" name="テキスト ボックス 7">
            <a:extLst>
              <a:ext uri="{FF2B5EF4-FFF2-40B4-BE49-F238E27FC236}">
                <a16:creationId xmlns:a16="http://schemas.microsoft.com/office/drawing/2014/main" id="{4CEDC262-74C4-5368-7B6F-608A5F92B0FC}"/>
              </a:ext>
            </a:extLst>
          </p:cNvPr>
          <p:cNvSpPr txBox="1">
            <a:spLocks noChangeArrowheads="1"/>
          </p:cNvSpPr>
          <p:nvPr/>
        </p:nvSpPr>
        <p:spPr bwMode="auto">
          <a:xfrm>
            <a:off x="19050" y="6657975"/>
            <a:ext cx="647645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出典：新保美香</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生活保護実践講座－利用者とともに歩む社会福祉実践－</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全国社会福祉協議会</a:t>
            </a:r>
            <a:r>
              <a:rPr lang="en-US" altLang="ja-JP" sz="1000" dirty="0">
                <a:latin typeface="メイリオ" panose="020B0604030504040204" pitchFamily="50" charset="-128"/>
                <a:ea typeface="メイリオ" panose="020B0604030504040204" pitchFamily="50" charset="-128"/>
              </a:rPr>
              <a:t>,2018</a:t>
            </a:r>
            <a:r>
              <a:rPr lang="ja-JP" altLang="en-US" sz="1000" dirty="0">
                <a:latin typeface="メイリオ" panose="020B0604030504040204" pitchFamily="50" charset="-128"/>
                <a:ea typeface="メイリオ" panose="020B0604030504040204" pitchFamily="50" charset="-128"/>
              </a:rPr>
              <a:t>年</a:t>
            </a:r>
            <a:r>
              <a:rPr lang="en-US" altLang="ja-JP" sz="1000" dirty="0">
                <a:latin typeface="メイリオ" panose="020B0604030504040204" pitchFamily="50" charset="-128"/>
                <a:ea typeface="メイリオ" panose="020B0604030504040204" pitchFamily="50" charset="-128"/>
              </a:rPr>
              <a:t>,p46</a:t>
            </a:r>
            <a:endParaRPr lang="ja-JP" altLang="en-US" sz="1000" dirty="0">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AA1FB348-FAD0-202D-FDE9-499D10440E77}"/>
              </a:ext>
            </a:extLst>
          </p:cNvPr>
          <p:cNvSpPr/>
          <p:nvPr/>
        </p:nvSpPr>
        <p:spPr>
          <a:xfrm>
            <a:off x="1351757" y="651460"/>
            <a:ext cx="7202487" cy="425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1200"/>
              </a:spcBef>
              <a:spcAft>
                <a:spcPts val="0"/>
              </a:spcAft>
              <a:defRPr/>
            </a:pPr>
            <a:r>
              <a:rPr kumimoji="1" lang="ja-JP" altLang="en-US" sz="1600" spc="100" dirty="0">
                <a:solidFill>
                  <a:prstClr val="black"/>
                </a:solidFill>
                <a:latin typeface="メイリオ" panose="020B0604030504040204" pitchFamily="50" charset="-128"/>
                <a:ea typeface="メイリオ" panose="020B0604030504040204" pitchFamily="50" charset="-128"/>
              </a:rPr>
              <a:t>（子どもに着目した）支援に役立つ４つのポイント</a:t>
            </a:r>
          </a:p>
        </p:txBody>
      </p:sp>
      <p:sp>
        <p:nvSpPr>
          <p:cNvPr id="9" name="正方形/長方形 44">
            <a:extLst>
              <a:ext uri="{FF2B5EF4-FFF2-40B4-BE49-F238E27FC236}">
                <a16:creationId xmlns:a16="http://schemas.microsoft.com/office/drawing/2014/main" id="{47602A88-F87A-6C6A-16D6-499DEB2553DD}"/>
              </a:ext>
            </a:extLst>
          </p:cNvPr>
          <p:cNvSpPr>
            <a:spLocks noChangeArrowheads="1"/>
          </p:cNvSpPr>
          <p:nvPr/>
        </p:nvSpPr>
        <p:spPr bwMode="auto">
          <a:xfrm>
            <a:off x="239010" y="239009"/>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03154737"/>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6072A-2EE6-418D-A951-B71D308A7F41}"/>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684F15DF-ABFA-CE2B-B16E-56E3D0FBB10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23</a:t>
            </a:fld>
            <a:endParaRPr lang="ja-JP" altLang="en-US" sz="1000">
              <a:solidFill>
                <a:srgbClr val="898989"/>
              </a:solidFill>
            </a:endParaRPr>
          </a:p>
        </p:txBody>
      </p:sp>
      <p:sp>
        <p:nvSpPr>
          <p:cNvPr id="11" name="正方形/長方形 6">
            <a:extLst>
              <a:ext uri="{FF2B5EF4-FFF2-40B4-BE49-F238E27FC236}">
                <a16:creationId xmlns:a16="http://schemas.microsoft.com/office/drawing/2014/main" id="{AB6D32DA-14FE-7B42-63DB-2473DCD71210}"/>
              </a:ext>
            </a:extLst>
          </p:cNvPr>
          <p:cNvSpPr>
            <a:spLocks noChangeArrowheads="1"/>
          </p:cNvSpPr>
          <p:nvPr/>
        </p:nvSpPr>
        <p:spPr bwMode="auto">
          <a:xfrm>
            <a:off x="599280" y="1345370"/>
            <a:ext cx="8707437" cy="2535360"/>
          </a:xfrm>
          <a:prstGeom prst="rect">
            <a:avLst/>
          </a:prstGeom>
          <a:solidFill>
            <a:schemeClr val="accent2">
              <a:lumMod val="20000"/>
              <a:lumOff val="80000"/>
            </a:schemeClr>
          </a:solidFill>
          <a:ln>
            <a:noFill/>
          </a:ln>
        </p:spPr>
        <p:txBody>
          <a:bodyPr anchor="ctr">
            <a:no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342900" indent="-342900" eaLnBrk="1" hangingPunct="1">
              <a:lnSpc>
                <a:spcPct val="100000"/>
              </a:lnSpc>
              <a:spcBef>
                <a:spcPct val="0"/>
              </a:spcBef>
              <a:spcAft>
                <a:spcPts val="600"/>
              </a:spcAft>
              <a:buFont typeface="Wingdings" panose="05000000000000000000" pitchFamily="2" charset="2"/>
              <a:buChar char="ü"/>
            </a:pPr>
            <a:r>
              <a:rPr kumimoji="0" lang="ja-JP" altLang="en-US" sz="2400" b="1" spc="300" dirty="0">
                <a:latin typeface="メイリオ" panose="020B0604030504040204" pitchFamily="50" charset="-128"/>
                <a:ea typeface="メイリオ" panose="020B0604030504040204" pitchFamily="50" charset="-128"/>
              </a:rPr>
              <a:t>教材費や学習支援費等の必要性を確認する</a:t>
            </a:r>
            <a:endParaRPr kumimoji="0" lang="en-US" altLang="ja-JP" sz="2400" b="1" spc="300" dirty="0">
              <a:latin typeface="メイリオ" panose="020B0604030504040204" pitchFamily="50" charset="-128"/>
              <a:ea typeface="メイリオ" panose="020B0604030504040204" pitchFamily="50" charset="-128"/>
            </a:endParaRPr>
          </a:p>
          <a:p>
            <a:pPr marL="342900" indent="-342900" eaLnBrk="1" hangingPunct="1">
              <a:lnSpc>
                <a:spcPct val="100000"/>
              </a:lnSpc>
              <a:spcBef>
                <a:spcPct val="0"/>
              </a:spcBef>
              <a:spcAft>
                <a:spcPts val="600"/>
              </a:spcAft>
              <a:buFont typeface="Wingdings" panose="05000000000000000000" pitchFamily="2" charset="2"/>
              <a:buChar char="ü"/>
            </a:pPr>
            <a:r>
              <a:rPr kumimoji="0" lang="ja-JP" altLang="en-US" sz="2400" b="1" spc="300" dirty="0">
                <a:latin typeface="メイリオ" panose="020B0604030504040204" pitchFamily="50" charset="-128"/>
                <a:ea typeface="メイリオ" panose="020B0604030504040204" pitchFamily="50" charset="-128"/>
              </a:rPr>
              <a:t>将来の進学、就職等の希望を聴き取る</a:t>
            </a:r>
            <a:endParaRPr kumimoji="0" lang="en-US" altLang="ja-JP" sz="2400" b="1" spc="300" dirty="0">
              <a:latin typeface="メイリオ" panose="020B0604030504040204" pitchFamily="50" charset="-128"/>
              <a:ea typeface="メイリオ" panose="020B0604030504040204" pitchFamily="50" charset="-128"/>
            </a:endParaRPr>
          </a:p>
          <a:p>
            <a:pPr marL="342900" indent="-342900" eaLnBrk="1" hangingPunct="1">
              <a:lnSpc>
                <a:spcPct val="100000"/>
              </a:lnSpc>
              <a:spcBef>
                <a:spcPct val="0"/>
              </a:spcBef>
              <a:spcAft>
                <a:spcPts val="600"/>
              </a:spcAft>
              <a:buFont typeface="Wingdings" panose="05000000000000000000" pitchFamily="2" charset="2"/>
              <a:buChar char="ü"/>
            </a:pPr>
            <a:r>
              <a:rPr kumimoji="0" lang="ja-JP" altLang="en-US" sz="2400" b="1" spc="300" dirty="0">
                <a:latin typeface="メイリオ" panose="020B0604030504040204" pitchFamily="50" charset="-128"/>
                <a:ea typeface="メイリオ" panose="020B0604030504040204" pitchFamily="50" charset="-128"/>
              </a:rPr>
              <a:t>高校生が進学を希望する場合には、アルバイト収入を将来の目標のために充てられること等を説明する　</a:t>
            </a:r>
            <a:endParaRPr kumimoji="0" lang="en-US" altLang="ja-JP" sz="2400" b="1" spc="300" dirty="0">
              <a:latin typeface="メイリオ" panose="020B0604030504040204" pitchFamily="50" charset="-128"/>
              <a:ea typeface="メイリオ" panose="020B0604030504040204" pitchFamily="50" charset="-128"/>
            </a:endParaRPr>
          </a:p>
        </p:txBody>
      </p:sp>
      <p:sp>
        <p:nvSpPr>
          <p:cNvPr id="6" name="正方形/長方形 6">
            <a:extLst>
              <a:ext uri="{FF2B5EF4-FFF2-40B4-BE49-F238E27FC236}">
                <a16:creationId xmlns:a16="http://schemas.microsoft.com/office/drawing/2014/main" id="{25D30CF4-BFA2-9573-4A54-000BF8F09A51}"/>
              </a:ext>
            </a:extLst>
          </p:cNvPr>
          <p:cNvSpPr>
            <a:spLocks noChangeArrowheads="1"/>
          </p:cNvSpPr>
          <p:nvPr/>
        </p:nvSpPr>
        <p:spPr bwMode="auto">
          <a:xfrm>
            <a:off x="595310" y="4949064"/>
            <a:ext cx="870743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spcAft>
                <a:spcPts val="0"/>
              </a:spcAft>
              <a:buNone/>
            </a:pPr>
            <a:r>
              <a:rPr kumimoji="0" lang="ja-JP" altLang="en-US" sz="2000" spc="100" dirty="0">
                <a:latin typeface="メイリオ" panose="020B0604030504040204" pitchFamily="50" charset="-128"/>
                <a:ea typeface="メイリオ" panose="020B0604030504040204" pitchFamily="50" charset="-128"/>
              </a:rPr>
              <a:t>子ども自身が制度を活用し、</a:t>
            </a:r>
            <a:endParaRPr kumimoji="0" lang="en-US" altLang="ja-JP" sz="2000" spc="100" dirty="0">
              <a:latin typeface="メイリオ" panose="020B0604030504040204" pitchFamily="50" charset="-128"/>
              <a:ea typeface="メイリオ" panose="020B0604030504040204" pitchFamily="50" charset="-128"/>
            </a:endParaRPr>
          </a:p>
          <a:p>
            <a:pPr algn="ctr" eaLnBrk="1" hangingPunct="1">
              <a:lnSpc>
                <a:spcPct val="100000"/>
              </a:lnSpc>
              <a:spcBef>
                <a:spcPct val="0"/>
              </a:spcBef>
              <a:spcAft>
                <a:spcPts val="0"/>
              </a:spcAft>
              <a:buNone/>
            </a:pPr>
            <a:r>
              <a:rPr kumimoji="0" lang="ja-JP" altLang="en-US" sz="2000" b="1" spc="100" dirty="0">
                <a:latin typeface="メイリオ" panose="020B0604030504040204" pitchFamily="50" charset="-128"/>
                <a:ea typeface="メイリオ" panose="020B0604030504040204" pitchFamily="50" charset="-128"/>
              </a:rPr>
              <a:t>目標に向けた準備ができるよう働きかけていくこと</a:t>
            </a:r>
            <a:r>
              <a:rPr kumimoji="0" lang="ja-JP" altLang="en-US" sz="2000" spc="100" dirty="0">
                <a:latin typeface="メイリオ" panose="020B0604030504040204" pitchFamily="50" charset="-128"/>
                <a:ea typeface="メイリオ" panose="020B0604030504040204" pitchFamily="50" charset="-128"/>
              </a:rPr>
              <a:t>が</a:t>
            </a:r>
            <a:endParaRPr kumimoji="0" lang="en-US" altLang="ja-JP" sz="2000" spc="100" dirty="0">
              <a:latin typeface="メイリオ" panose="020B0604030504040204" pitchFamily="50" charset="-128"/>
              <a:ea typeface="メイリオ" panose="020B0604030504040204" pitchFamily="50" charset="-128"/>
            </a:endParaRPr>
          </a:p>
          <a:p>
            <a:pPr algn="ctr" eaLnBrk="1" hangingPunct="1">
              <a:lnSpc>
                <a:spcPct val="100000"/>
              </a:lnSpc>
              <a:spcBef>
                <a:spcPct val="0"/>
              </a:spcBef>
              <a:spcAft>
                <a:spcPts val="0"/>
              </a:spcAft>
              <a:buNone/>
            </a:pPr>
            <a:r>
              <a:rPr kumimoji="0" lang="ja-JP" altLang="en-US" sz="2000" spc="100" dirty="0">
                <a:latin typeface="メイリオ" panose="020B0604030504040204" pitchFamily="50" charset="-128"/>
                <a:ea typeface="メイリオ" panose="020B0604030504040204" pitchFamily="50" charset="-128"/>
              </a:rPr>
              <a:t>求められています。</a:t>
            </a:r>
            <a:endParaRPr kumimoji="0" lang="en-US" altLang="ja-JP" sz="2000" spc="100" dirty="0">
              <a:latin typeface="メイリオ" panose="020B0604030504040204" pitchFamily="50" charset="-128"/>
              <a:ea typeface="メイリオ" panose="020B0604030504040204" pitchFamily="50" charset="-128"/>
            </a:endParaRPr>
          </a:p>
        </p:txBody>
      </p:sp>
      <p:sp>
        <p:nvSpPr>
          <p:cNvPr id="7" name="テキスト ボックス 7">
            <a:extLst>
              <a:ext uri="{FF2B5EF4-FFF2-40B4-BE49-F238E27FC236}">
                <a16:creationId xmlns:a16="http://schemas.microsoft.com/office/drawing/2014/main" id="{04609FD8-3CA1-6034-95A6-182E73C885E1}"/>
              </a:ext>
            </a:extLst>
          </p:cNvPr>
          <p:cNvSpPr txBox="1">
            <a:spLocks noChangeArrowheads="1"/>
          </p:cNvSpPr>
          <p:nvPr/>
        </p:nvSpPr>
        <p:spPr bwMode="auto">
          <a:xfrm>
            <a:off x="19050" y="6657945"/>
            <a:ext cx="746550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出典：新保美香「生活保護実践講座</a:t>
            </a:r>
            <a:r>
              <a:rPr lang="en-US" altLang="ja-JP" sz="1000" dirty="0">
                <a:latin typeface="メイリオ" panose="020B0604030504040204" pitchFamily="50" charset="-128"/>
                <a:ea typeface="メイリオ" panose="020B0604030504040204" pitchFamily="50" charset="-128"/>
              </a:rPr>
              <a:t>2023</a:t>
            </a:r>
            <a:r>
              <a:rPr lang="ja-JP" altLang="en-US" sz="1000" dirty="0">
                <a:solidFill>
                  <a:schemeClr val="tx1"/>
                </a:solidFill>
                <a:latin typeface="メイリオ" panose="020B0604030504040204" pitchFamily="50" charset="-128"/>
                <a:ea typeface="メイリオ" panose="020B0604030504040204" pitchFamily="50" charset="-128"/>
              </a:rPr>
              <a:t> ／第</a:t>
            </a:r>
            <a:r>
              <a:rPr lang="en-US" altLang="ja-JP" sz="1000" dirty="0">
                <a:solidFill>
                  <a:schemeClr val="tx1"/>
                </a:solidFill>
                <a:latin typeface="メイリオ" panose="020B0604030504040204" pitchFamily="50" charset="-128"/>
                <a:ea typeface="メイリオ" panose="020B0604030504040204" pitchFamily="50" charset="-128"/>
              </a:rPr>
              <a:t>10</a:t>
            </a:r>
            <a:r>
              <a:rPr lang="ja-JP" altLang="en-US" sz="1000" dirty="0">
                <a:solidFill>
                  <a:schemeClr val="tx1"/>
                </a:solidFill>
                <a:latin typeface="メイリオ" panose="020B0604030504040204" pitchFamily="50" charset="-128"/>
                <a:ea typeface="メイリオ" panose="020B0604030504040204" pitchFamily="50" charset="-128"/>
              </a:rPr>
              <a:t>回</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生活と福祉（</a:t>
            </a:r>
            <a:r>
              <a:rPr lang="en-US" altLang="ja-JP" sz="1000" dirty="0">
                <a:latin typeface="メイリオ" panose="020B0604030504040204" pitchFamily="50" charset="-128"/>
                <a:ea typeface="メイリオ" panose="020B0604030504040204" pitchFamily="50" charset="-128"/>
              </a:rPr>
              <a:t>3</a:t>
            </a:r>
            <a:r>
              <a:rPr lang="ja-JP" altLang="en-US" sz="1000" dirty="0">
                <a:latin typeface="メイリオ" panose="020B0604030504040204" pitchFamily="50" charset="-128"/>
                <a:ea typeface="メイリオ" panose="020B0604030504040204" pitchFamily="50" charset="-128"/>
              </a:rPr>
              <a:t>月号）</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全国社会福祉協議会</a:t>
            </a:r>
            <a:r>
              <a:rPr lang="en-US" altLang="ja-JP" sz="1000" dirty="0">
                <a:latin typeface="メイリオ" panose="020B0604030504040204" pitchFamily="50" charset="-128"/>
                <a:ea typeface="メイリオ" panose="020B0604030504040204" pitchFamily="50" charset="-128"/>
              </a:rPr>
              <a:t>,2024</a:t>
            </a:r>
            <a:r>
              <a:rPr lang="ja-JP" altLang="en-US" sz="1000" dirty="0">
                <a:latin typeface="メイリオ" panose="020B0604030504040204" pitchFamily="50" charset="-128"/>
                <a:ea typeface="メイリオ" panose="020B0604030504040204" pitchFamily="50" charset="-128"/>
              </a:rPr>
              <a:t>年</a:t>
            </a:r>
            <a:r>
              <a:rPr lang="en-US" altLang="ja-JP" sz="1000" dirty="0">
                <a:latin typeface="メイリオ" panose="020B0604030504040204" pitchFamily="50" charset="-128"/>
                <a:ea typeface="メイリオ" panose="020B0604030504040204" pitchFamily="50" charset="-128"/>
              </a:rPr>
              <a:t>,p22</a:t>
            </a:r>
            <a:r>
              <a:rPr lang="ja-JP" altLang="en-US" sz="1000" dirty="0">
                <a:latin typeface="メイリオ" panose="020B0604030504040204" pitchFamily="50" charset="-128"/>
                <a:ea typeface="メイリオ" panose="020B0604030504040204" pitchFamily="50" charset="-128"/>
              </a:rPr>
              <a:t>をもとに作成</a:t>
            </a:r>
          </a:p>
        </p:txBody>
      </p:sp>
      <p:sp>
        <p:nvSpPr>
          <p:cNvPr id="10" name="正方形/長方形 9">
            <a:extLst>
              <a:ext uri="{FF2B5EF4-FFF2-40B4-BE49-F238E27FC236}">
                <a16:creationId xmlns:a16="http://schemas.microsoft.com/office/drawing/2014/main" id="{28C8783F-8B9F-37AD-A1F4-A40437CCFB54}"/>
              </a:ext>
            </a:extLst>
          </p:cNvPr>
          <p:cNvSpPr/>
          <p:nvPr/>
        </p:nvSpPr>
        <p:spPr>
          <a:xfrm>
            <a:off x="-3970" y="628316"/>
            <a:ext cx="9905999" cy="5683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600"/>
              </a:spcBef>
              <a:spcAft>
                <a:spcPts val="0"/>
              </a:spcAft>
              <a:buFont typeface="Arial" panose="020B0604020202020204" pitchFamily="34" charset="0"/>
              <a:buChar char="•"/>
              <a:defRPr/>
            </a:pPr>
            <a:r>
              <a:rPr kumimoji="1" lang="ja-JP" altLang="en-US" sz="1400" spc="100" dirty="0">
                <a:solidFill>
                  <a:schemeClr val="tx1"/>
                </a:solidFill>
                <a:latin typeface="メイリオ" panose="020B0604030504040204" pitchFamily="50" charset="-128"/>
                <a:ea typeface="メイリオ" panose="020B0604030504040204" pitchFamily="50" charset="-128"/>
              </a:rPr>
              <a:t>特に学齢期の子どもについては、以下の点も重要です。 　</a:t>
            </a:r>
          </a:p>
        </p:txBody>
      </p:sp>
      <p:sp>
        <p:nvSpPr>
          <p:cNvPr id="12" name="二等辺三角形 11">
            <a:extLst>
              <a:ext uri="{FF2B5EF4-FFF2-40B4-BE49-F238E27FC236}">
                <a16:creationId xmlns:a16="http://schemas.microsoft.com/office/drawing/2014/main" id="{486CDA40-A6CD-9E89-DD50-07BD7E9795E7}"/>
              </a:ext>
            </a:extLst>
          </p:cNvPr>
          <p:cNvSpPr/>
          <p:nvPr/>
        </p:nvSpPr>
        <p:spPr>
          <a:xfrm flipV="1">
            <a:off x="4689630" y="4284391"/>
            <a:ext cx="518795" cy="284480"/>
          </a:xfrm>
          <a:prstGeom prs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44">
            <a:extLst>
              <a:ext uri="{FF2B5EF4-FFF2-40B4-BE49-F238E27FC236}">
                <a16:creationId xmlns:a16="http://schemas.microsoft.com/office/drawing/2014/main" id="{12F527BA-3DF4-4961-857C-6579E8F2CED6}"/>
              </a:ext>
            </a:extLst>
          </p:cNvPr>
          <p:cNvSpPr>
            <a:spLocks noChangeArrowheads="1"/>
          </p:cNvSpPr>
          <p:nvPr/>
        </p:nvSpPr>
        <p:spPr bwMode="auto">
          <a:xfrm>
            <a:off x="239010" y="239009"/>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43865078"/>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72A1A-2FDF-5227-FDDA-F5CEA649D971}"/>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384D545A-AC19-2397-2AF7-915B4AC3C32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24</a:t>
            </a:fld>
            <a:endParaRPr lang="ja-JP" altLang="en-US" sz="1000">
              <a:solidFill>
                <a:srgbClr val="898989"/>
              </a:solidFill>
            </a:endParaRPr>
          </a:p>
        </p:txBody>
      </p:sp>
      <p:sp>
        <p:nvSpPr>
          <p:cNvPr id="7" name="テキスト ボックス 7">
            <a:extLst>
              <a:ext uri="{FF2B5EF4-FFF2-40B4-BE49-F238E27FC236}">
                <a16:creationId xmlns:a16="http://schemas.microsoft.com/office/drawing/2014/main" id="{EB4E0BC8-8AC2-A6DC-BAC9-33745EDFACC7}"/>
              </a:ext>
            </a:extLst>
          </p:cNvPr>
          <p:cNvSpPr txBox="1">
            <a:spLocks noChangeArrowheads="1"/>
          </p:cNvSpPr>
          <p:nvPr/>
        </p:nvSpPr>
        <p:spPr bwMode="auto">
          <a:xfrm>
            <a:off x="19050" y="6629400"/>
            <a:ext cx="955742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出典：厚生労働省 子どもの進路に関する情報</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カツ！</a:t>
            </a:r>
            <a:r>
              <a:rPr lang="en-US" altLang="ja-JP" sz="10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hlinkClick r:id="rId3"/>
              </a:rPr>
              <a:t>https://www.mhlw.go.jp/stf/seisakunitsuite/bunya/hukushi_kaigo/seikatsuhogo/seikatuhogo/index.html</a:t>
            </a: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 </a:t>
            </a:r>
          </a:p>
        </p:txBody>
      </p:sp>
      <p:sp>
        <p:nvSpPr>
          <p:cNvPr id="10" name="正方形/長方形 9">
            <a:extLst>
              <a:ext uri="{FF2B5EF4-FFF2-40B4-BE49-F238E27FC236}">
                <a16:creationId xmlns:a16="http://schemas.microsoft.com/office/drawing/2014/main" id="{EC1A5A2D-8AF1-4404-E574-9ADC9435F2A0}"/>
              </a:ext>
            </a:extLst>
          </p:cNvPr>
          <p:cNvSpPr/>
          <p:nvPr/>
        </p:nvSpPr>
        <p:spPr>
          <a:xfrm>
            <a:off x="128110" y="973756"/>
            <a:ext cx="9398477" cy="1037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60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「○カツ！～あなたの○活応援します～」は、生活保護世帯の中学生や高校生が進路を選択するにあたり、必要となる情報や受け取ることができる支援策等についてまとめた進路支援冊子です。</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子ども本人や保護者と話す際に活用し、丁寧な説明を心がけましょう。</a:t>
            </a:r>
          </a:p>
        </p:txBody>
      </p:sp>
      <p:sp>
        <p:nvSpPr>
          <p:cNvPr id="2" name="正方形/長方形 44">
            <a:extLst>
              <a:ext uri="{FF2B5EF4-FFF2-40B4-BE49-F238E27FC236}">
                <a16:creationId xmlns:a16="http://schemas.microsoft.com/office/drawing/2014/main" id="{134B320F-8CE1-75A0-466A-1D7B380F8CCA}"/>
              </a:ext>
            </a:extLst>
          </p:cNvPr>
          <p:cNvSpPr>
            <a:spLocks noChangeArrowheads="1"/>
          </p:cNvSpPr>
          <p:nvPr/>
        </p:nvSpPr>
        <p:spPr bwMode="auto">
          <a:xfrm>
            <a:off x="239010" y="239009"/>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pic>
        <p:nvPicPr>
          <p:cNvPr id="8" name="図 7">
            <a:extLst>
              <a:ext uri="{FF2B5EF4-FFF2-40B4-BE49-F238E27FC236}">
                <a16:creationId xmlns:a16="http://schemas.microsoft.com/office/drawing/2014/main" id="{037C4E96-82E9-92BD-2E8F-FD7AE8BE55D8}"/>
              </a:ext>
            </a:extLst>
          </p:cNvPr>
          <p:cNvPicPr>
            <a:picLocks noChangeAspect="1"/>
          </p:cNvPicPr>
          <p:nvPr/>
        </p:nvPicPr>
        <p:blipFill>
          <a:blip r:embed="rId4"/>
          <a:srcRect l="25161" t="5217" r="4786" b="24065"/>
          <a:stretch/>
        </p:blipFill>
        <p:spPr>
          <a:xfrm>
            <a:off x="6910608" y="2281834"/>
            <a:ext cx="2615980" cy="3759200"/>
          </a:xfrm>
          <a:prstGeom prst="rect">
            <a:avLst/>
          </a:prstGeom>
        </p:spPr>
      </p:pic>
      <p:pic>
        <p:nvPicPr>
          <p:cNvPr id="3" name="図 2">
            <a:extLst>
              <a:ext uri="{FF2B5EF4-FFF2-40B4-BE49-F238E27FC236}">
                <a16:creationId xmlns:a16="http://schemas.microsoft.com/office/drawing/2014/main" id="{D5ED6D29-BD77-CCF4-06F0-45A48B129649}"/>
              </a:ext>
            </a:extLst>
          </p:cNvPr>
          <p:cNvPicPr>
            <a:picLocks noChangeAspect="1"/>
          </p:cNvPicPr>
          <p:nvPr/>
        </p:nvPicPr>
        <p:blipFill>
          <a:blip r:embed="rId5"/>
          <a:stretch>
            <a:fillRect/>
          </a:stretch>
        </p:blipFill>
        <p:spPr>
          <a:xfrm>
            <a:off x="405373" y="2262464"/>
            <a:ext cx="2940430" cy="3972039"/>
          </a:xfrm>
          <a:prstGeom prst="rect">
            <a:avLst/>
          </a:prstGeom>
          <a:ln>
            <a:solidFill>
              <a:schemeClr val="bg2">
                <a:lumMod val="90000"/>
              </a:schemeClr>
            </a:solidFill>
          </a:ln>
        </p:spPr>
      </p:pic>
      <p:pic>
        <p:nvPicPr>
          <p:cNvPr id="13" name="図 12">
            <a:extLst>
              <a:ext uri="{FF2B5EF4-FFF2-40B4-BE49-F238E27FC236}">
                <a16:creationId xmlns:a16="http://schemas.microsoft.com/office/drawing/2014/main" id="{CB60884F-ABF2-C970-8286-DB15A580A8BB}"/>
              </a:ext>
            </a:extLst>
          </p:cNvPr>
          <p:cNvPicPr>
            <a:picLocks noChangeAspect="1"/>
          </p:cNvPicPr>
          <p:nvPr/>
        </p:nvPicPr>
        <p:blipFill>
          <a:blip r:embed="rId6"/>
          <a:stretch>
            <a:fillRect/>
          </a:stretch>
        </p:blipFill>
        <p:spPr>
          <a:xfrm>
            <a:off x="3731203" y="2223724"/>
            <a:ext cx="2739374" cy="3836680"/>
          </a:xfrm>
          <a:prstGeom prst="rect">
            <a:avLst/>
          </a:prstGeom>
        </p:spPr>
      </p:pic>
    </p:spTree>
    <p:extLst>
      <p:ext uri="{BB962C8B-B14F-4D97-AF65-F5344CB8AC3E}">
        <p14:creationId xmlns:p14="http://schemas.microsoft.com/office/powerpoint/2010/main" val="3392865505"/>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D6819-3689-D285-C6CC-E6150D0112B7}"/>
            </a:ext>
          </a:extLst>
        </p:cNvPr>
        <p:cNvGrpSpPr/>
        <p:nvPr/>
      </p:nvGrpSpPr>
      <p:grpSpPr>
        <a:xfrm>
          <a:off x="0" y="0"/>
          <a:ext cx="0" cy="0"/>
          <a:chOff x="0" y="0"/>
          <a:chExt cx="0" cy="0"/>
        </a:xfrm>
      </p:grpSpPr>
      <p:sp>
        <p:nvSpPr>
          <p:cNvPr id="15" name="吹き出し: 角を丸めた四角形 14">
            <a:extLst>
              <a:ext uri="{FF2B5EF4-FFF2-40B4-BE49-F238E27FC236}">
                <a16:creationId xmlns:a16="http://schemas.microsoft.com/office/drawing/2014/main" id="{A3E26E36-E7B9-EBE6-3F1C-CDAAA58A29A9}"/>
              </a:ext>
            </a:extLst>
          </p:cNvPr>
          <p:cNvSpPr/>
          <p:nvPr/>
        </p:nvSpPr>
        <p:spPr>
          <a:xfrm>
            <a:off x="1385740" y="1041692"/>
            <a:ext cx="6627044" cy="721978"/>
          </a:xfrm>
          <a:prstGeom prst="wedgeRoundRectCallout">
            <a:avLst>
              <a:gd name="adj1" fmla="val -53031"/>
              <a:gd name="adj2" fmla="val 19412"/>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59" name="スライド番号プレースホルダー 1">
            <a:extLst>
              <a:ext uri="{FF2B5EF4-FFF2-40B4-BE49-F238E27FC236}">
                <a16:creationId xmlns:a16="http://schemas.microsoft.com/office/drawing/2014/main" id="{B2AFE586-FF44-F351-E0E5-ABF6FA7BFFAE}"/>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25</a:t>
            </a:fld>
            <a:endParaRPr lang="ja-JP" altLang="en-US" sz="1000">
              <a:solidFill>
                <a:srgbClr val="898989"/>
              </a:solidFill>
            </a:endParaRPr>
          </a:p>
        </p:txBody>
      </p:sp>
      <p:sp>
        <p:nvSpPr>
          <p:cNvPr id="6" name="テキスト ボックス 10">
            <a:extLst>
              <a:ext uri="{FF2B5EF4-FFF2-40B4-BE49-F238E27FC236}">
                <a16:creationId xmlns:a16="http://schemas.microsoft.com/office/drawing/2014/main" id="{97ADED88-35D6-9A62-008E-B46680A09316}"/>
              </a:ext>
            </a:extLst>
          </p:cNvPr>
          <p:cNvSpPr txBox="1">
            <a:spLocks noChangeArrowheads="1"/>
          </p:cNvSpPr>
          <p:nvPr/>
        </p:nvSpPr>
        <p:spPr bwMode="auto">
          <a:xfrm>
            <a:off x="9525" y="6657945"/>
            <a:ext cx="713849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出典：神奈川県保健福祉局福祉部生活援護課</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神奈川県版子どもの健全育成プログラム</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令和</a:t>
            </a:r>
            <a:r>
              <a:rPr lang="en-US" altLang="ja-JP" sz="1000" dirty="0">
                <a:latin typeface="メイリオ" panose="020B0604030504040204" pitchFamily="50" charset="-128"/>
                <a:ea typeface="メイリオ" panose="020B0604030504040204" pitchFamily="50" charset="-128"/>
              </a:rPr>
              <a:t>6</a:t>
            </a:r>
            <a:r>
              <a:rPr lang="ja-JP" altLang="en-US" sz="1000" dirty="0">
                <a:latin typeface="メイリオ" panose="020B0604030504040204" pitchFamily="50" charset="-128"/>
                <a:ea typeface="メイリオ" panose="020B0604030504040204" pitchFamily="50" charset="-128"/>
              </a:rPr>
              <a:t>年</a:t>
            </a:r>
            <a:r>
              <a:rPr lang="en-US" altLang="ja-JP" sz="1000" dirty="0">
                <a:latin typeface="メイリオ" panose="020B0604030504040204" pitchFamily="50" charset="-128"/>
                <a:ea typeface="メイリオ" panose="020B0604030504040204" pitchFamily="50" charset="-128"/>
              </a:rPr>
              <a:t>10</a:t>
            </a:r>
            <a:r>
              <a:rPr lang="ja-JP" altLang="en-US" sz="1000" dirty="0">
                <a:latin typeface="メイリオ" panose="020B0604030504040204" pitchFamily="50" charset="-128"/>
                <a:ea typeface="メイリオ" panose="020B0604030504040204" pitchFamily="50" charset="-128"/>
              </a:rPr>
              <a:t>月版をもとに作成</a:t>
            </a:r>
            <a:endParaRPr lang="en-US" altLang="ja-JP" sz="1000" dirty="0">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D7B0EA95-0BD4-0ADA-22C0-31B9FEA3C451}"/>
              </a:ext>
            </a:extLst>
          </p:cNvPr>
          <p:cNvSpPr/>
          <p:nvPr/>
        </p:nvSpPr>
        <p:spPr>
          <a:xfrm>
            <a:off x="453000" y="628316"/>
            <a:ext cx="9000000" cy="354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6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支援にあたり以下のような困りごとに直面した際は、ここにあることをヒントにしてみて下さい。</a:t>
            </a:r>
          </a:p>
        </p:txBody>
      </p:sp>
      <p:sp>
        <p:nvSpPr>
          <p:cNvPr id="14" name="正方形/長方形 13">
            <a:extLst>
              <a:ext uri="{FF2B5EF4-FFF2-40B4-BE49-F238E27FC236}">
                <a16:creationId xmlns:a16="http://schemas.microsoft.com/office/drawing/2014/main" id="{A5B8C511-D3EB-576F-1ACA-A08886237370}"/>
              </a:ext>
            </a:extLst>
          </p:cNvPr>
          <p:cNvSpPr/>
          <p:nvPr/>
        </p:nvSpPr>
        <p:spPr>
          <a:xfrm>
            <a:off x="1496260" y="1160879"/>
            <a:ext cx="5734099" cy="5151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お子さんになかなか会うことができません。</a:t>
            </a:r>
            <a:endParaRPr kumimoji="1" lang="en-US" altLang="ja-JP" sz="1400" b="1"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生活のことや学校のことなど、直接色々聞けるとよいのですが</a:t>
            </a:r>
            <a:r>
              <a:rPr kumimoji="1" lang="en-US" altLang="ja-JP" sz="1400" b="1" spc="100" dirty="0">
                <a:solidFill>
                  <a:schemeClr val="tx1"/>
                </a:solidFill>
                <a:latin typeface="メイリオ" panose="020B0604030504040204" pitchFamily="50" charset="-128"/>
                <a:ea typeface="メイリオ" panose="020B0604030504040204" pitchFamily="50" charset="-128"/>
              </a:rPr>
              <a:t>…</a:t>
            </a:r>
            <a:r>
              <a:rPr kumimoji="1" lang="ja-JP" altLang="en-US" sz="1400" b="1" spc="100" dirty="0">
                <a:solidFill>
                  <a:schemeClr val="tx1"/>
                </a:solidFill>
                <a:latin typeface="メイリオ" panose="020B0604030504040204" pitchFamily="50" charset="-128"/>
                <a:ea typeface="メイリオ" panose="020B0604030504040204" pitchFamily="50" charset="-128"/>
              </a:rPr>
              <a:t>。</a:t>
            </a:r>
          </a:p>
        </p:txBody>
      </p:sp>
      <p:pic>
        <p:nvPicPr>
          <p:cNvPr id="17" name="図 16" descr="黒い背景と男性の絵&#10;&#10;AI によって生成されたコンテンツは間違っている可能性があります。">
            <a:extLst>
              <a:ext uri="{FF2B5EF4-FFF2-40B4-BE49-F238E27FC236}">
                <a16:creationId xmlns:a16="http://schemas.microsoft.com/office/drawing/2014/main" id="{FF763F91-6D90-846F-D491-6157579069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6878" y="2512403"/>
            <a:ext cx="1429987" cy="1429987"/>
          </a:xfrm>
          <a:prstGeom prst="rect">
            <a:avLst/>
          </a:prstGeom>
        </p:spPr>
      </p:pic>
      <p:sp>
        <p:nvSpPr>
          <p:cNvPr id="19" name="四角形: 角を丸くする 18">
            <a:extLst>
              <a:ext uri="{FF2B5EF4-FFF2-40B4-BE49-F238E27FC236}">
                <a16:creationId xmlns:a16="http://schemas.microsoft.com/office/drawing/2014/main" id="{6EC4ECAD-1EF3-7286-5242-129415409234}"/>
              </a:ext>
            </a:extLst>
          </p:cNvPr>
          <p:cNvSpPr/>
          <p:nvPr/>
        </p:nvSpPr>
        <p:spPr>
          <a:xfrm>
            <a:off x="867266" y="2071518"/>
            <a:ext cx="7429008" cy="1766982"/>
          </a:xfrm>
          <a:prstGeom prst="roundRect">
            <a:avLst>
              <a:gd name="adj" fmla="val 11855"/>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6">
            <a:extLst>
              <a:ext uri="{FF2B5EF4-FFF2-40B4-BE49-F238E27FC236}">
                <a16:creationId xmlns:a16="http://schemas.microsoft.com/office/drawing/2014/main" id="{916E6418-EF19-CD75-EC68-0584C9BAA084}"/>
              </a:ext>
            </a:extLst>
          </p:cNvPr>
          <p:cNvSpPr>
            <a:spLocks noChangeArrowheads="1"/>
          </p:cNvSpPr>
          <p:nvPr/>
        </p:nvSpPr>
        <p:spPr bwMode="auto">
          <a:xfrm>
            <a:off x="1065229" y="2166227"/>
            <a:ext cx="683732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23850" indent="-32385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indent="0" eaLnBrk="1" hangingPunct="1">
              <a:lnSpc>
                <a:spcPct val="100000"/>
              </a:lnSpc>
              <a:spcBef>
                <a:spcPct val="0"/>
              </a:spcBef>
              <a:spcAft>
                <a:spcPts val="600"/>
              </a:spcAft>
              <a:buNone/>
            </a:pPr>
            <a:r>
              <a:rPr kumimoji="0" lang="ja-JP" altLang="en-US" sz="1400" spc="100" dirty="0">
                <a:latin typeface="メイリオ" panose="020B0604030504040204" pitchFamily="50" charset="-128"/>
                <a:ea typeface="メイリオ" panose="020B0604030504040204" pitchFamily="50" charset="-128"/>
              </a:rPr>
              <a:t>子どもに直接会うことが難しい場合でも、継続的な支援をしていく必要があるため、なるべく会う機会をうかがいましょう。</a:t>
            </a:r>
          </a:p>
          <a:p>
            <a:pPr marL="0" indent="0" eaLnBrk="1" hangingPunct="1">
              <a:lnSpc>
                <a:spcPct val="100000"/>
              </a:lnSpc>
              <a:spcBef>
                <a:spcPct val="0"/>
              </a:spcBef>
              <a:spcAft>
                <a:spcPts val="600"/>
              </a:spcAft>
              <a:buNone/>
            </a:pPr>
            <a:r>
              <a:rPr kumimoji="0" lang="ja-JP" altLang="en-US" sz="1400" spc="100" dirty="0">
                <a:latin typeface="メイリオ" panose="020B0604030504040204" pitchFamily="50" charset="-128"/>
                <a:ea typeface="メイリオ" panose="020B0604030504040204" pitchFamily="50" charset="-128"/>
              </a:rPr>
              <a:t>通学している子どもと面接する場合は部活動のない日、学校行事の代休日や長期休業期間などを利用しましょう。</a:t>
            </a:r>
            <a:endParaRPr kumimoji="0" lang="en-US" altLang="ja-JP" sz="1400" spc="100" dirty="0">
              <a:latin typeface="メイリオ" panose="020B0604030504040204" pitchFamily="50" charset="-128"/>
              <a:ea typeface="メイリオ" panose="020B0604030504040204" pitchFamily="50" charset="-128"/>
            </a:endParaRPr>
          </a:p>
          <a:p>
            <a:pPr marL="0" indent="0" eaLnBrk="1" hangingPunct="1">
              <a:lnSpc>
                <a:spcPct val="100000"/>
              </a:lnSpc>
              <a:spcBef>
                <a:spcPct val="0"/>
              </a:spcBef>
              <a:spcAft>
                <a:spcPts val="600"/>
              </a:spcAft>
              <a:buNone/>
            </a:pPr>
            <a:r>
              <a:rPr kumimoji="0" lang="ja-JP" altLang="en-US" sz="1400" spc="100" dirty="0">
                <a:latin typeface="メイリオ" panose="020B0604030504040204" pitchFamily="50" charset="-128"/>
                <a:ea typeface="メイリオ" panose="020B0604030504040204" pitchFamily="50" charset="-128"/>
              </a:rPr>
              <a:t>家庭以外で子どもと面接する場合は、学校や公民館、役場などを利用するなどの工夫が考えられます。</a:t>
            </a:r>
            <a:endParaRPr kumimoji="0" lang="en-US" altLang="ja-JP" sz="1400" spc="100" dirty="0">
              <a:latin typeface="メイリオ" panose="020B0604030504040204" pitchFamily="50" charset="-128"/>
              <a:ea typeface="メイリオ" panose="020B0604030504040204" pitchFamily="50" charset="-128"/>
            </a:endParaRPr>
          </a:p>
        </p:txBody>
      </p:sp>
      <p:sp>
        <p:nvSpPr>
          <p:cNvPr id="20" name="二等辺三角形 19">
            <a:extLst>
              <a:ext uri="{FF2B5EF4-FFF2-40B4-BE49-F238E27FC236}">
                <a16:creationId xmlns:a16="http://schemas.microsoft.com/office/drawing/2014/main" id="{F21AF561-2BC2-419A-04A4-E53078EE782A}"/>
              </a:ext>
            </a:extLst>
          </p:cNvPr>
          <p:cNvSpPr/>
          <p:nvPr/>
        </p:nvSpPr>
        <p:spPr>
          <a:xfrm rot="16200000" flipV="1">
            <a:off x="8129872" y="2946895"/>
            <a:ext cx="354011" cy="427669"/>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descr="挿絵 が含まれている画像&#10;&#10;AI によって生成されたコンテンツは間違っている可能性があります。">
            <a:extLst>
              <a:ext uri="{FF2B5EF4-FFF2-40B4-BE49-F238E27FC236}">
                <a16:creationId xmlns:a16="http://schemas.microsoft.com/office/drawing/2014/main" id="{B79CB73E-6C0C-FF90-DB9B-97EA61FA3B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28" y="870517"/>
            <a:ext cx="1312813" cy="1312813"/>
          </a:xfrm>
          <a:prstGeom prst="rect">
            <a:avLst/>
          </a:prstGeom>
        </p:spPr>
      </p:pic>
      <p:sp>
        <p:nvSpPr>
          <p:cNvPr id="25" name="四角形: 角を丸くする 24">
            <a:extLst>
              <a:ext uri="{FF2B5EF4-FFF2-40B4-BE49-F238E27FC236}">
                <a16:creationId xmlns:a16="http://schemas.microsoft.com/office/drawing/2014/main" id="{E656B65B-2C93-3F95-B026-DF6744BF1E7D}"/>
              </a:ext>
            </a:extLst>
          </p:cNvPr>
          <p:cNvSpPr/>
          <p:nvPr/>
        </p:nvSpPr>
        <p:spPr>
          <a:xfrm>
            <a:off x="723900" y="4146348"/>
            <a:ext cx="8458200" cy="2083335"/>
          </a:xfrm>
          <a:prstGeom prst="roundRect">
            <a:avLst>
              <a:gd name="adj" fmla="val 7420"/>
            </a:avLst>
          </a:prstGeom>
          <a:noFill/>
          <a:ln w="76200">
            <a:solidFill>
              <a:schemeClr val="accent2">
                <a:lumMod val="60000"/>
                <a:lumOff val="40000"/>
              </a:schemeClr>
            </a:solidFill>
            <a:prstDash val="sysDot"/>
          </a:ln>
        </p:spPr>
        <p:style>
          <a:lnRef idx="2">
            <a:schemeClr val="accent4"/>
          </a:lnRef>
          <a:fillRef idx="1">
            <a:schemeClr val="lt1"/>
          </a:fillRef>
          <a:effectRef idx="0">
            <a:schemeClr val="accent4"/>
          </a:effectRef>
          <a:fontRef idx="minor">
            <a:schemeClr val="dk1"/>
          </a:fontRef>
        </p:style>
        <p:txBody>
          <a:bodyPr anchor="t"/>
          <a:lstStyle/>
          <a:p>
            <a:pPr algn="ctr" eaLnBrk="1" fontAlgn="auto" hangingPunct="1">
              <a:spcBef>
                <a:spcPts val="0"/>
              </a:spcBef>
              <a:spcAft>
                <a:spcPts val="0"/>
              </a:spcAf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ミニワーク「あなたの職場ではどうしますか？」</a:t>
            </a:r>
          </a:p>
        </p:txBody>
      </p:sp>
      <p:sp>
        <p:nvSpPr>
          <p:cNvPr id="2" name="正方形/長方形 44">
            <a:extLst>
              <a:ext uri="{FF2B5EF4-FFF2-40B4-BE49-F238E27FC236}">
                <a16:creationId xmlns:a16="http://schemas.microsoft.com/office/drawing/2014/main" id="{9062C699-D028-4DC9-7F3A-E21BDF812022}"/>
              </a:ext>
            </a:extLst>
          </p:cNvPr>
          <p:cNvSpPr>
            <a:spLocks noChangeArrowheads="1"/>
          </p:cNvSpPr>
          <p:nvPr/>
        </p:nvSpPr>
        <p:spPr bwMode="auto">
          <a:xfrm>
            <a:off x="239010" y="239009"/>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83339133"/>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FC63C-1318-323A-CBF5-84E5ED8B76F3}"/>
            </a:ext>
          </a:extLst>
        </p:cNvPr>
        <p:cNvGrpSpPr/>
        <p:nvPr/>
      </p:nvGrpSpPr>
      <p:grpSpPr>
        <a:xfrm>
          <a:off x="0" y="0"/>
          <a:ext cx="0" cy="0"/>
          <a:chOff x="0" y="0"/>
          <a:chExt cx="0" cy="0"/>
        </a:xfrm>
      </p:grpSpPr>
      <p:sp>
        <p:nvSpPr>
          <p:cNvPr id="15" name="吹き出し: 角を丸めた四角形 14">
            <a:extLst>
              <a:ext uri="{FF2B5EF4-FFF2-40B4-BE49-F238E27FC236}">
                <a16:creationId xmlns:a16="http://schemas.microsoft.com/office/drawing/2014/main" id="{52B3F508-BF33-4CE8-423E-B44CA9B2BFCA}"/>
              </a:ext>
            </a:extLst>
          </p:cNvPr>
          <p:cNvSpPr/>
          <p:nvPr/>
        </p:nvSpPr>
        <p:spPr>
          <a:xfrm>
            <a:off x="1385740" y="849668"/>
            <a:ext cx="6627044" cy="721978"/>
          </a:xfrm>
          <a:prstGeom prst="wedgeRoundRectCallout">
            <a:avLst>
              <a:gd name="adj1" fmla="val -53031"/>
              <a:gd name="adj2" fmla="val 19412"/>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59" name="スライド番号プレースホルダー 1">
            <a:extLst>
              <a:ext uri="{FF2B5EF4-FFF2-40B4-BE49-F238E27FC236}">
                <a16:creationId xmlns:a16="http://schemas.microsoft.com/office/drawing/2014/main" id="{73F766A3-6B36-25B7-EC22-24D8CED02D4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26</a:t>
            </a:fld>
            <a:endParaRPr lang="ja-JP" altLang="en-US" sz="1000">
              <a:solidFill>
                <a:srgbClr val="898989"/>
              </a:solidFill>
            </a:endParaRPr>
          </a:p>
        </p:txBody>
      </p:sp>
      <p:sp>
        <p:nvSpPr>
          <p:cNvPr id="6" name="テキスト ボックス 10">
            <a:extLst>
              <a:ext uri="{FF2B5EF4-FFF2-40B4-BE49-F238E27FC236}">
                <a16:creationId xmlns:a16="http://schemas.microsoft.com/office/drawing/2014/main" id="{F89F10FF-CADF-40E6-106F-A29E7E42DA51}"/>
              </a:ext>
            </a:extLst>
          </p:cNvPr>
          <p:cNvSpPr txBox="1">
            <a:spLocks noChangeArrowheads="1"/>
          </p:cNvSpPr>
          <p:nvPr/>
        </p:nvSpPr>
        <p:spPr bwMode="auto">
          <a:xfrm>
            <a:off x="9525" y="6657945"/>
            <a:ext cx="724589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出典：新保美香</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生活保護実践講座－利用者とともに歩む社会福祉実践－</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全国社会福祉協議会</a:t>
            </a:r>
            <a:r>
              <a:rPr lang="en-US" altLang="ja-JP" sz="1000" dirty="0">
                <a:latin typeface="メイリオ" panose="020B0604030504040204" pitchFamily="50" charset="-128"/>
                <a:ea typeface="メイリオ" panose="020B0604030504040204" pitchFamily="50" charset="-128"/>
              </a:rPr>
              <a:t>,2018</a:t>
            </a:r>
            <a:r>
              <a:rPr lang="ja-JP" altLang="en-US" sz="1000" dirty="0">
                <a:latin typeface="メイリオ" panose="020B0604030504040204" pitchFamily="50" charset="-128"/>
                <a:ea typeface="メイリオ" panose="020B0604030504040204" pitchFamily="50" charset="-128"/>
              </a:rPr>
              <a:t>年</a:t>
            </a:r>
            <a:r>
              <a:rPr lang="en-US" altLang="ja-JP" sz="1000" dirty="0">
                <a:latin typeface="メイリオ" panose="020B0604030504040204" pitchFamily="50" charset="-128"/>
                <a:ea typeface="メイリオ" panose="020B0604030504040204" pitchFamily="50" charset="-128"/>
              </a:rPr>
              <a:t>,p46</a:t>
            </a:r>
            <a:r>
              <a:rPr lang="ja-JP" altLang="en-US" sz="1000" dirty="0">
                <a:latin typeface="メイリオ" panose="020B0604030504040204" pitchFamily="50" charset="-128"/>
                <a:ea typeface="メイリオ" panose="020B0604030504040204" pitchFamily="50" charset="-128"/>
              </a:rPr>
              <a:t>をもとに作成</a:t>
            </a:r>
          </a:p>
        </p:txBody>
      </p:sp>
      <p:pic>
        <p:nvPicPr>
          <p:cNvPr id="13" name="図 12" descr="黒い背景と男性の絵&#10;&#10;AI によって生成されたコンテンツは間違っている可能性があります。">
            <a:extLst>
              <a:ext uri="{FF2B5EF4-FFF2-40B4-BE49-F238E27FC236}">
                <a16:creationId xmlns:a16="http://schemas.microsoft.com/office/drawing/2014/main" id="{C5F6043D-60B7-2C24-E383-0BFB6C6D1F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447" y="672821"/>
            <a:ext cx="1312813" cy="1312813"/>
          </a:xfrm>
          <a:prstGeom prst="rect">
            <a:avLst/>
          </a:prstGeom>
        </p:spPr>
      </p:pic>
      <p:sp>
        <p:nvSpPr>
          <p:cNvPr id="14" name="正方形/長方形 13">
            <a:extLst>
              <a:ext uri="{FF2B5EF4-FFF2-40B4-BE49-F238E27FC236}">
                <a16:creationId xmlns:a16="http://schemas.microsoft.com/office/drawing/2014/main" id="{1D919A45-1413-2438-D2A7-8A85C15932C5}"/>
              </a:ext>
            </a:extLst>
          </p:cNvPr>
          <p:cNvSpPr/>
          <p:nvPr/>
        </p:nvSpPr>
        <p:spPr>
          <a:xfrm>
            <a:off x="1496260" y="968855"/>
            <a:ext cx="5734099" cy="5151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親子関係</a:t>
            </a:r>
            <a:r>
              <a:rPr kumimoji="1" lang="ja-JP" altLang="en-US" sz="1400" b="1" spc="100">
                <a:solidFill>
                  <a:schemeClr val="tx1"/>
                </a:solidFill>
                <a:latin typeface="メイリオ" panose="020B0604030504040204" pitchFamily="50" charset="-128"/>
                <a:ea typeface="メイリオ" panose="020B0604030504040204" pitchFamily="50" charset="-128"/>
              </a:rPr>
              <a:t>や子どもが抱える</a:t>
            </a:r>
            <a:r>
              <a:rPr kumimoji="1" lang="ja-JP" altLang="en-US" sz="1400" b="1" spc="100" dirty="0">
                <a:solidFill>
                  <a:schemeClr val="tx1"/>
                </a:solidFill>
                <a:latin typeface="メイリオ" panose="020B0604030504040204" pitchFamily="50" charset="-128"/>
                <a:ea typeface="メイリオ" panose="020B0604030504040204" pitchFamily="50" charset="-128"/>
              </a:rPr>
              <a:t>問題に対して、ケースワーカーの</a:t>
            </a:r>
            <a:endParaRPr kumimoji="1" lang="en-US" altLang="ja-JP" sz="1400" b="1"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関わりを拒否されるのですが、どうすればよいでしょうか</a:t>
            </a:r>
            <a:r>
              <a:rPr kumimoji="1" lang="en-US" altLang="ja-JP" sz="1400" b="1" spc="100" dirty="0">
                <a:solidFill>
                  <a:schemeClr val="tx1"/>
                </a:solidFill>
                <a:latin typeface="メイリオ" panose="020B0604030504040204" pitchFamily="50" charset="-128"/>
                <a:ea typeface="メイリオ" panose="020B0604030504040204" pitchFamily="50" charset="-128"/>
              </a:rPr>
              <a:t>…</a:t>
            </a:r>
            <a:r>
              <a:rPr kumimoji="1" lang="ja-JP" altLang="en-US" sz="1400" b="1" spc="100" dirty="0">
                <a:solidFill>
                  <a:schemeClr val="tx1"/>
                </a:solidFill>
                <a:latin typeface="メイリオ" panose="020B0604030504040204" pitchFamily="50" charset="-128"/>
                <a:ea typeface="メイリオ" panose="020B0604030504040204" pitchFamily="50" charset="-128"/>
              </a:rPr>
              <a:t>。</a:t>
            </a:r>
          </a:p>
        </p:txBody>
      </p:sp>
      <p:pic>
        <p:nvPicPr>
          <p:cNvPr id="17" name="図 16" descr="黒い背景と男性の絵&#10;&#10;AI によって生成されたコンテンツは間違っている可能性があります。">
            <a:extLst>
              <a:ext uri="{FF2B5EF4-FFF2-40B4-BE49-F238E27FC236}">
                <a16:creationId xmlns:a16="http://schemas.microsoft.com/office/drawing/2014/main" id="{BCBFA6C4-533D-6452-6805-1F09C16575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6878" y="2292947"/>
            <a:ext cx="1429987" cy="1429987"/>
          </a:xfrm>
          <a:prstGeom prst="rect">
            <a:avLst/>
          </a:prstGeom>
        </p:spPr>
      </p:pic>
      <p:sp>
        <p:nvSpPr>
          <p:cNvPr id="19" name="四角形: 角を丸くする 18">
            <a:extLst>
              <a:ext uri="{FF2B5EF4-FFF2-40B4-BE49-F238E27FC236}">
                <a16:creationId xmlns:a16="http://schemas.microsoft.com/office/drawing/2014/main" id="{83A1C253-755C-F77A-B493-2512293A8848}"/>
              </a:ext>
            </a:extLst>
          </p:cNvPr>
          <p:cNvSpPr/>
          <p:nvPr/>
        </p:nvSpPr>
        <p:spPr>
          <a:xfrm>
            <a:off x="867266" y="1852062"/>
            <a:ext cx="7429008" cy="1600043"/>
          </a:xfrm>
          <a:prstGeom prst="roundRect">
            <a:avLst>
              <a:gd name="adj" fmla="val 11855"/>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6">
            <a:extLst>
              <a:ext uri="{FF2B5EF4-FFF2-40B4-BE49-F238E27FC236}">
                <a16:creationId xmlns:a16="http://schemas.microsoft.com/office/drawing/2014/main" id="{028E890F-4F26-83C6-4585-ECAC1F82EF92}"/>
              </a:ext>
            </a:extLst>
          </p:cNvPr>
          <p:cNvSpPr>
            <a:spLocks noChangeArrowheads="1"/>
          </p:cNvSpPr>
          <p:nvPr/>
        </p:nvSpPr>
        <p:spPr bwMode="auto">
          <a:xfrm>
            <a:off x="1061495" y="1942244"/>
            <a:ext cx="6837320"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23850" indent="-32385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indent="0" eaLnBrk="1" hangingPunct="1">
              <a:lnSpc>
                <a:spcPct val="100000"/>
              </a:lnSpc>
              <a:spcBef>
                <a:spcPct val="0"/>
              </a:spcBef>
              <a:spcAft>
                <a:spcPts val="600"/>
              </a:spcAft>
              <a:buNone/>
            </a:pPr>
            <a:r>
              <a:rPr kumimoji="0" lang="ja-JP" altLang="en-US" sz="1400" spc="100" dirty="0">
                <a:latin typeface="メイリオ" panose="020B0604030504040204" pitchFamily="50" charset="-128"/>
                <a:ea typeface="メイリオ" panose="020B0604030504040204" pitchFamily="50" charset="-128"/>
              </a:rPr>
              <a:t>査察指導員を含めた役割分担により複数体制で粘り強く関わりましょう。</a:t>
            </a:r>
          </a:p>
          <a:p>
            <a:pPr marL="0" indent="0" eaLnBrk="1" hangingPunct="1">
              <a:lnSpc>
                <a:spcPct val="100000"/>
              </a:lnSpc>
              <a:spcBef>
                <a:spcPct val="0"/>
              </a:spcBef>
              <a:spcAft>
                <a:spcPts val="600"/>
              </a:spcAft>
              <a:buNone/>
            </a:pPr>
            <a:r>
              <a:rPr kumimoji="0" lang="ja-JP" altLang="en-US" sz="1400" spc="100" dirty="0">
                <a:latin typeface="メイリオ" panose="020B0604030504040204" pitchFamily="50" charset="-128"/>
                <a:ea typeface="メイリオ" panose="020B0604030504040204" pitchFamily="50" charset="-128"/>
              </a:rPr>
              <a:t>一方で、生活保護による支援以外の切り口で、関わりの糸口を探ることも重要です。例えば、生活困窮者自立支援法では学習支援や不登校・ひきこもり支援などが実施されています。それ以外にも様々な子どもにとっての「居場所づくり」が進められています。地域の中でそれらを数多く見出し、連携して問題解決にあたれるようにしましょう。</a:t>
            </a:r>
          </a:p>
        </p:txBody>
      </p:sp>
      <p:sp>
        <p:nvSpPr>
          <p:cNvPr id="20" name="二等辺三角形 19">
            <a:extLst>
              <a:ext uri="{FF2B5EF4-FFF2-40B4-BE49-F238E27FC236}">
                <a16:creationId xmlns:a16="http://schemas.microsoft.com/office/drawing/2014/main" id="{2928594B-26B5-4FDE-1216-6FC3398777EC}"/>
              </a:ext>
            </a:extLst>
          </p:cNvPr>
          <p:cNvSpPr/>
          <p:nvPr/>
        </p:nvSpPr>
        <p:spPr>
          <a:xfrm rot="16200000" flipV="1">
            <a:off x="8129872" y="2727439"/>
            <a:ext cx="354011" cy="427669"/>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四角形: 角を丸くする 1">
            <a:extLst>
              <a:ext uri="{FF2B5EF4-FFF2-40B4-BE49-F238E27FC236}">
                <a16:creationId xmlns:a16="http://schemas.microsoft.com/office/drawing/2014/main" id="{DF050360-D396-87BF-EBB3-8BF88BC15D1D}"/>
              </a:ext>
            </a:extLst>
          </p:cNvPr>
          <p:cNvSpPr/>
          <p:nvPr/>
        </p:nvSpPr>
        <p:spPr>
          <a:xfrm>
            <a:off x="723900" y="4146348"/>
            <a:ext cx="8458200" cy="2083335"/>
          </a:xfrm>
          <a:prstGeom prst="roundRect">
            <a:avLst>
              <a:gd name="adj" fmla="val 7420"/>
            </a:avLst>
          </a:prstGeom>
          <a:noFill/>
          <a:ln w="76200">
            <a:solidFill>
              <a:schemeClr val="accent2">
                <a:lumMod val="60000"/>
                <a:lumOff val="40000"/>
              </a:schemeClr>
            </a:solidFill>
            <a:prstDash val="sysDot"/>
          </a:ln>
        </p:spPr>
        <p:style>
          <a:lnRef idx="2">
            <a:schemeClr val="accent4"/>
          </a:lnRef>
          <a:fillRef idx="1">
            <a:schemeClr val="lt1"/>
          </a:fillRef>
          <a:effectRef idx="0">
            <a:schemeClr val="accent4"/>
          </a:effectRef>
          <a:fontRef idx="minor">
            <a:schemeClr val="dk1"/>
          </a:fontRef>
        </p:style>
        <p:txBody>
          <a:bodyPr anchor="t"/>
          <a:lstStyle/>
          <a:p>
            <a:pPr algn="ctr" eaLnBrk="1" fontAlgn="auto" hangingPunct="1">
              <a:spcBef>
                <a:spcPts val="0"/>
              </a:spcBef>
              <a:spcAft>
                <a:spcPts val="0"/>
              </a:spcAf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ミニワーク「あなたの職場ではどうしますか？」</a:t>
            </a:r>
          </a:p>
        </p:txBody>
      </p:sp>
      <p:sp>
        <p:nvSpPr>
          <p:cNvPr id="4" name="正方形/長方形 44">
            <a:extLst>
              <a:ext uri="{FF2B5EF4-FFF2-40B4-BE49-F238E27FC236}">
                <a16:creationId xmlns:a16="http://schemas.microsoft.com/office/drawing/2014/main" id="{A3418E25-C058-679C-41D7-2EF3A78C195C}"/>
              </a:ext>
            </a:extLst>
          </p:cNvPr>
          <p:cNvSpPr>
            <a:spLocks noChangeArrowheads="1"/>
          </p:cNvSpPr>
          <p:nvPr/>
        </p:nvSpPr>
        <p:spPr bwMode="auto">
          <a:xfrm>
            <a:off x="239010" y="239009"/>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86115717"/>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56A79-4DE0-F307-735C-5B0F042C147F}"/>
            </a:ext>
          </a:extLst>
        </p:cNvPr>
        <p:cNvGrpSpPr/>
        <p:nvPr/>
      </p:nvGrpSpPr>
      <p:grpSpPr>
        <a:xfrm>
          <a:off x="0" y="0"/>
          <a:ext cx="0" cy="0"/>
          <a:chOff x="0" y="0"/>
          <a:chExt cx="0" cy="0"/>
        </a:xfrm>
      </p:grpSpPr>
      <p:sp>
        <p:nvSpPr>
          <p:cNvPr id="20482" name="スライド番号プレースホルダー 1">
            <a:extLst>
              <a:ext uri="{FF2B5EF4-FFF2-40B4-BE49-F238E27FC236}">
                <a16:creationId xmlns:a16="http://schemas.microsoft.com/office/drawing/2014/main" id="{4ACF5BA0-5421-2731-C996-2B56AB8816F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6332AE7-6A60-4E0C-B8B8-CDEBD5C257C4}" type="slidenum">
              <a:rPr lang="ja-JP" altLang="en-US" sz="1000">
                <a:solidFill>
                  <a:srgbClr val="898989"/>
                </a:solidFill>
              </a:rPr>
              <a:pPr>
                <a:lnSpc>
                  <a:spcPct val="100000"/>
                </a:lnSpc>
                <a:spcBef>
                  <a:spcPct val="0"/>
                </a:spcBef>
                <a:buFontTx/>
                <a:buNone/>
              </a:pPr>
              <a:t>27</a:t>
            </a:fld>
            <a:endParaRPr lang="ja-JP" altLang="en-US" sz="1000">
              <a:solidFill>
                <a:srgbClr val="898989"/>
              </a:solidFill>
            </a:endParaRPr>
          </a:p>
        </p:txBody>
      </p:sp>
      <p:pic>
        <p:nvPicPr>
          <p:cNvPr id="3" name="図 2" descr="ランプ, 光 が含まれている画像&#10;&#10;AI によって生成されたコンテンツは間違っている可能性があります。">
            <a:extLst>
              <a:ext uri="{FF2B5EF4-FFF2-40B4-BE49-F238E27FC236}">
                <a16:creationId xmlns:a16="http://schemas.microsoft.com/office/drawing/2014/main" id="{409E8D70-61D6-1DE9-76E6-0246CA885D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3105">
            <a:off x="425450" y="2524125"/>
            <a:ext cx="18113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a:extLst>
              <a:ext uri="{FF2B5EF4-FFF2-40B4-BE49-F238E27FC236}">
                <a16:creationId xmlns:a16="http://schemas.microsoft.com/office/drawing/2014/main" id="{4E656F8A-979A-4F6D-85FF-ECB08272EC11}"/>
              </a:ext>
            </a:extLst>
          </p:cNvPr>
          <p:cNvSpPr txBox="1"/>
          <p:nvPr/>
        </p:nvSpPr>
        <p:spPr>
          <a:xfrm>
            <a:off x="439737" y="1734617"/>
            <a:ext cx="9161462" cy="584775"/>
          </a:xfrm>
          <a:prstGeom prst="rect">
            <a:avLst/>
          </a:prstGeom>
          <a:noFill/>
        </p:spPr>
        <p:txBody>
          <a:bodyPr wrap="square">
            <a:spAutoFit/>
          </a:bodyPr>
          <a:lstStyle/>
          <a:p>
            <a:pPr>
              <a:defRPr/>
            </a:pPr>
            <a:r>
              <a:rPr kumimoji="1" lang="en-US" altLang="ja-JP" sz="3200" b="1" spc="300" dirty="0">
                <a:latin typeface="メイリオ" panose="020B0604030504040204" pitchFamily="50" charset="-128"/>
                <a:ea typeface="メイリオ" panose="020B0604030504040204" pitchFamily="50" charset="-128"/>
              </a:rPr>
              <a:t>Ⅲ</a:t>
            </a:r>
            <a:r>
              <a:rPr kumimoji="1" lang="ja-JP" altLang="en-US" sz="3200" b="1" spc="300" dirty="0">
                <a:latin typeface="メイリオ" panose="020B0604030504040204" pitchFamily="50" charset="-128"/>
                <a:ea typeface="メイリオ" panose="020B0604030504040204" pitchFamily="50" charset="-128"/>
              </a:rPr>
              <a:t>．</a:t>
            </a:r>
            <a:r>
              <a:rPr kumimoji="1" lang="ja-JP" altLang="en-US" sz="3200" b="1" spc="100" baseline="0" dirty="0">
                <a:latin typeface="メイリオ" panose="020B0604030504040204" pitchFamily="50" charset="-128"/>
                <a:ea typeface="メイリオ" panose="020B0604030504040204" pitchFamily="50" charset="-128"/>
              </a:rPr>
              <a:t>事例で深める！子どものいる世帯への支援</a:t>
            </a:r>
            <a:endParaRPr kumimoji="1" lang="ja-JP" altLang="en-US" sz="3200" b="1" spc="300" dirty="0">
              <a:latin typeface="メイリオ" panose="020B0604030504040204" pitchFamily="50" charset="-128"/>
              <a:ea typeface="メイリオ" panose="020B0604030504040204" pitchFamily="50" charset="-128"/>
            </a:endParaRPr>
          </a:p>
        </p:txBody>
      </p:sp>
      <p:sp>
        <p:nvSpPr>
          <p:cNvPr id="5" name="平行四辺形 4">
            <a:extLst>
              <a:ext uri="{FF2B5EF4-FFF2-40B4-BE49-F238E27FC236}">
                <a16:creationId xmlns:a16="http://schemas.microsoft.com/office/drawing/2014/main" id="{7EF944D8-CF14-7720-CBBD-9007697B88C6}"/>
              </a:ext>
            </a:extLst>
          </p:cNvPr>
          <p:cNvSpPr/>
          <p:nvPr/>
        </p:nvSpPr>
        <p:spPr>
          <a:xfrm>
            <a:off x="439737" y="2338705"/>
            <a:ext cx="9000000" cy="107950"/>
          </a:xfrm>
          <a:prstGeom prst="parallelogram">
            <a:avLst/>
          </a:prstGeom>
          <a:pattFill prst="wdUpDiag">
            <a:fgClr>
              <a:schemeClr val="accent5"/>
            </a:fgClr>
            <a:bgClr>
              <a:schemeClr val="bg2"/>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6" name="テキスト ボックス 5">
            <a:extLst>
              <a:ext uri="{FF2B5EF4-FFF2-40B4-BE49-F238E27FC236}">
                <a16:creationId xmlns:a16="http://schemas.microsoft.com/office/drawing/2014/main" id="{48C6E572-A8AC-27E7-D738-A84C09221876}"/>
              </a:ext>
            </a:extLst>
          </p:cNvPr>
          <p:cNvSpPr txBox="1"/>
          <p:nvPr/>
        </p:nvSpPr>
        <p:spPr>
          <a:xfrm>
            <a:off x="796925" y="3946062"/>
            <a:ext cx="8729663" cy="2185214"/>
          </a:xfrm>
          <a:prstGeom prst="rect">
            <a:avLst/>
          </a:prstGeom>
          <a:noFill/>
          <a:ln>
            <a:noFill/>
          </a:ln>
        </p:spPr>
        <p:txBody>
          <a:bodyPr wrap="square" anchor="ctr">
            <a:spAutoFit/>
          </a:bodyPr>
          <a:lstStyle/>
          <a:p>
            <a:pPr>
              <a:spcBef>
                <a:spcPts val="600"/>
              </a:spcBef>
              <a:defRPr/>
            </a:pPr>
            <a:r>
              <a:rPr kumimoji="1" lang="ja-JP" altLang="en-US" spc="300" dirty="0">
                <a:latin typeface="メイリオ" panose="020B0604030504040204" pitchFamily="50" charset="-128"/>
                <a:ea typeface="メイリオ" panose="020B0604030504040204" pitchFamily="50" charset="-128"/>
              </a:rPr>
              <a:t>　「子どものいる世帯」の事例検討に取り組んでみましょう。</a:t>
            </a:r>
            <a:endParaRPr kumimoji="1" lang="en-US" altLang="ja-JP" spc="300" dirty="0">
              <a:latin typeface="メイリオ" panose="020B0604030504040204" pitchFamily="50" charset="-128"/>
              <a:ea typeface="メイリオ" panose="020B0604030504040204" pitchFamily="50" charset="-128"/>
            </a:endParaRPr>
          </a:p>
          <a:p>
            <a:pPr>
              <a:spcBef>
                <a:spcPts val="600"/>
              </a:spcBef>
              <a:defRPr/>
            </a:pPr>
            <a:r>
              <a:rPr kumimoji="1" lang="ja-JP" altLang="en-US" spc="300" dirty="0">
                <a:latin typeface="メイリオ" panose="020B0604030504040204" pitchFamily="50" charset="-128"/>
                <a:ea typeface="メイリオ" panose="020B0604030504040204" pitchFamily="50" charset="-128"/>
              </a:rPr>
              <a:t>　ここでは、例題をもとに、「①課題分析」「②ストレングスの検討」「③氷山モデルでの理解」「④（改めて）課題分析」 「⑤援助方針の策定」の５つのステップで、対象者の理解を深めていきます。</a:t>
            </a:r>
            <a:endParaRPr kumimoji="1" lang="en-US" altLang="ja-JP" spc="300" dirty="0">
              <a:latin typeface="メイリオ" panose="020B0604030504040204" pitchFamily="50" charset="-128"/>
              <a:ea typeface="メイリオ" panose="020B0604030504040204" pitchFamily="50" charset="-128"/>
            </a:endParaRPr>
          </a:p>
          <a:p>
            <a:pPr>
              <a:spcBef>
                <a:spcPts val="600"/>
              </a:spcBef>
              <a:defRPr/>
            </a:pPr>
            <a:r>
              <a:rPr kumimoji="1" lang="ja-JP" altLang="en-US" spc="300" dirty="0">
                <a:latin typeface="メイリオ" panose="020B0604030504040204" pitchFamily="50" charset="-128"/>
                <a:ea typeface="メイリオ" panose="020B0604030504040204" pitchFamily="50" charset="-128"/>
              </a:rPr>
              <a:t>　この枠組みを使用して、日々の業務の中で「今後どのように支援していけばよいだろう？」と感じている事例についても、検討してみてください。</a:t>
            </a:r>
            <a:endParaRPr kumimoji="1" lang="en-US" altLang="ja-JP" spc="3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05823845"/>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7BEFD-E89E-B4E9-C69C-E675F052FE85}"/>
            </a:ext>
          </a:extLst>
        </p:cNvPr>
        <p:cNvGrpSpPr/>
        <p:nvPr/>
      </p:nvGrpSpPr>
      <p:grpSpPr>
        <a:xfrm>
          <a:off x="0" y="0"/>
          <a:ext cx="0" cy="0"/>
          <a:chOff x="0" y="0"/>
          <a:chExt cx="0" cy="0"/>
        </a:xfrm>
      </p:grpSpPr>
      <p:sp>
        <p:nvSpPr>
          <p:cNvPr id="20482" name="スライド番号プレースホルダー 1">
            <a:extLst>
              <a:ext uri="{FF2B5EF4-FFF2-40B4-BE49-F238E27FC236}">
                <a16:creationId xmlns:a16="http://schemas.microsoft.com/office/drawing/2014/main" id="{1159975E-09A7-7AFB-E8F4-F7CC482FB5C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6332AE7-6A60-4E0C-B8B8-CDEBD5C257C4}" type="slidenum">
              <a:rPr lang="ja-JP" altLang="en-US" sz="1000">
                <a:solidFill>
                  <a:srgbClr val="898989"/>
                </a:solidFill>
              </a:rPr>
              <a:pPr>
                <a:lnSpc>
                  <a:spcPct val="100000"/>
                </a:lnSpc>
                <a:spcBef>
                  <a:spcPct val="0"/>
                </a:spcBef>
                <a:buFontTx/>
                <a:buNone/>
              </a:pPr>
              <a:t>28</a:t>
            </a:fld>
            <a:endParaRPr lang="ja-JP" altLang="en-US" sz="1000">
              <a:solidFill>
                <a:srgbClr val="898989"/>
              </a:solidFill>
            </a:endParaRPr>
          </a:p>
        </p:txBody>
      </p:sp>
      <p:sp>
        <p:nvSpPr>
          <p:cNvPr id="6" name="テキスト ボックス 5">
            <a:extLst>
              <a:ext uri="{FF2B5EF4-FFF2-40B4-BE49-F238E27FC236}">
                <a16:creationId xmlns:a16="http://schemas.microsoft.com/office/drawing/2014/main" id="{FFEF5BC2-3DB5-1911-40DB-18FBCB282FDA}"/>
              </a:ext>
            </a:extLst>
          </p:cNvPr>
          <p:cNvSpPr txBox="1"/>
          <p:nvPr/>
        </p:nvSpPr>
        <p:spPr>
          <a:xfrm>
            <a:off x="588168" y="256490"/>
            <a:ext cx="8729663" cy="1000274"/>
          </a:xfrm>
          <a:prstGeom prst="rect">
            <a:avLst/>
          </a:prstGeom>
          <a:noFill/>
          <a:ln>
            <a:noFill/>
          </a:ln>
        </p:spPr>
        <p:txBody>
          <a:bodyPr anchor="ctr">
            <a:spAutoFit/>
          </a:bodyPr>
          <a:lstStyle/>
          <a:p>
            <a:pPr>
              <a:spcBef>
                <a:spcPts val="600"/>
              </a:spcBef>
              <a:defRPr/>
            </a:pPr>
            <a:r>
              <a:rPr kumimoji="1" lang="ja-JP" altLang="en-US" spc="300" dirty="0">
                <a:latin typeface="メイリオ" panose="020B0604030504040204" pitchFamily="50" charset="-128"/>
                <a:ea typeface="メイリオ" panose="020B0604030504040204" pitchFamily="50" charset="-128"/>
              </a:rPr>
              <a:t>　この事例検討は、以下のプロセスですすめていきます。</a:t>
            </a:r>
            <a:endParaRPr kumimoji="1" lang="en-US" altLang="ja-JP" spc="300" dirty="0">
              <a:latin typeface="メイリオ" panose="020B0604030504040204" pitchFamily="50" charset="-128"/>
              <a:ea typeface="メイリオ" panose="020B0604030504040204" pitchFamily="50" charset="-128"/>
            </a:endParaRPr>
          </a:p>
          <a:p>
            <a:pPr>
              <a:spcBef>
                <a:spcPts val="600"/>
              </a:spcBef>
              <a:defRPr/>
            </a:pPr>
            <a:r>
              <a:rPr kumimoji="1" lang="ja-JP" altLang="en-US" spc="300" dirty="0">
                <a:latin typeface="メイリオ" panose="020B0604030504040204" pitchFamily="50" charset="-128"/>
                <a:ea typeface="メイリオ" panose="020B0604030504040204" pitchFamily="50" charset="-128"/>
              </a:rPr>
              <a:t>　躓いたら、研修教材「</a:t>
            </a:r>
            <a:r>
              <a:rPr kumimoji="1" lang="en-US" altLang="ja-JP" sz="1800" spc="100" dirty="0">
                <a:latin typeface="メイリオ" panose="020B0604030504040204" pitchFamily="50" charset="-128"/>
                <a:ea typeface="メイリオ" panose="020B0604030504040204" pitchFamily="50" charset="-128"/>
              </a:rPr>
              <a:t>No.3-5 </a:t>
            </a:r>
            <a:r>
              <a:rPr kumimoji="1" lang="ja-JP" altLang="en-US" sz="1800" spc="100" dirty="0">
                <a:latin typeface="メイリオ" panose="020B0604030504040204" pitchFamily="50" charset="-128"/>
                <a:ea typeface="メイリオ" panose="020B0604030504040204" pitchFamily="50" charset="-128"/>
              </a:rPr>
              <a:t>アセスメントと援助方針の策定</a:t>
            </a:r>
            <a:r>
              <a:rPr kumimoji="1" lang="ja-JP" altLang="en-US" spc="300" dirty="0">
                <a:latin typeface="メイリオ" panose="020B0604030504040204" pitchFamily="50" charset="-128"/>
                <a:ea typeface="メイリオ" panose="020B0604030504040204" pitchFamily="50" charset="-128"/>
              </a:rPr>
              <a:t>」も参考にしていただきながら、ポイントを確認しましょう。</a:t>
            </a:r>
            <a:endParaRPr kumimoji="1" lang="en-US" altLang="ja-JP" spc="300" dirty="0">
              <a:latin typeface="メイリオ" panose="020B0604030504040204" pitchFamily="50" charset="-128"/>
              <a:ea typeface="メイリオ" panose="020B0604030504040204" pitchFamily="50" charset="-128"/>
            </a:endParaRPr>
          </a:p>
        </p:txBody>
      </p:sp>
      <p:sp>
        <p:nvSpPr>
          <p:cNvPr id="9" name="アーチ 8">
            <a:extLst>
              <a:ext uri="{FF2B5EF4-FFF2-40B4-BE49-F238E27FC236}">
                <a16:creationId xmlns:a16="http://schemas.microsoft.com/office/drawing/2014/main" id="{7EA397CD-1B36-9D8E-A137-CA4A3C499BD1}"/>
              </a:ext>
            </a:extLst>
          </p:cNvPr>
          <p:cNvSpPr/>
          <p:nvPr/>
        </p:nvSpPr>
        <p:spPr>
          <a:xfrm>
            <a:off x="-4149382" y="1119793"/>
            <a:ext cx="6206963" cy="6206963"/>
          </a:xfrm>
          <a:prstGeom prst="blockArc">
            <a:avLst>
              <a:gd name="adj1" fmla="val 18900000"/>
              <a:gd name="adj2" fmla="val 2700000"/>
              <a:gd name="adj3" fmla="val 348"/>
            </a:avLst>
          </a:prstGeom>
        </p:spPr>
        <p:style>
          <a:lnRef idx="2">
            <a:schemeClr val="accent2">
              <a:hueOff val="0"/>
              <a:satOff val="0"/>
              <a:lumOff val="0"/>
              <a:alphaOff val="0"/>
            </a:schemeClr>
          </a:lnRef>
          <a:fillRef idx="0">
            <a:schemeClr val="accent3">
              <a:tint val="90000"/>
              <a:hueOff val="0"/>
              <a:satOff val="0"/>
              <a:lumOff val="0"/>
              <a:alphaOff val="0"/>
            </a:schemeClr>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ja-JP" altLang="en-US"/>
          </a:p>
        </p:txBody>
      </p:sp>
      <p:sp>
        <p:nvSpPr>
          <p:cNvPr id="10" name="フリーフォーム: 図形 9">
            <a:extLst>
              <a:ext uri="{FF2B5EF4-FFF2-40B4-BE49-F238E27FC236}">
                <a16:creationId xmlns:a16="http://schemas.microsoft.com/office/drawing/2014/main" id="{02C8C880-022D-02D8-337B-09A34C8B1804}"/>
              </a:ext>
            </a:extLst>
          </p:cNvPr>
          <p:cNvSpPr/>
          <p:nvPr/>
        </p:nvSpPr>
        <p:spPr>
          <a:xfrm>
            <a:off x="1497974" y="2206201"/>
            <a:ext cx="7281250" cy="576464"/>
          </a:xfrm>
          <a:custGeom>
            <a:avLst/>
            <a:gdLst>
              <a:gd name="connsiteX0" fmla="*/ 0 w 7281250"/>
              <a:gd name="connsiteY0" fmla="*/ 0 h 576464"/>
              <a:gd name="connsiteX1" fmla="*/ 7281250 w 7281250"/>
              <a:gd name="connsiteY1" fmla="*/ 0 h 576464"/>
              <a:gd name="connsiteX2" fmla="*/ 7281250 w 7281250"/>
              <a:gd name="connsiteY2" fmla="*/ 576464 h 576464"/>
              <a:gd name="connsiteX3" fmla="*/ 0 w 7281250"/>
              <a:gd name="connsiteY3" fmla="*/ 576464 h 576464"/>
              <a:gd name="connsiteX4" fmla="*/ 0 w 7281250"/>
              <a:gd name="connsiteY4" fmla="*/ 0 h 57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1250" h="576464">
                <a:moveTo>
                  <a:pt x="0" y="0"/>
                </a:moveTo>
                <a:lnTo>
                  <a:pt x="7281250" y="0"/>
                </a:lnTo>
                <a:lnTo>
                  <a:pt x="7281250" y="576464"/>
                </a:lnTo>
                <a:lnTo>
                  <a:pt x="0" y="576464"/>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57569" tIns="216000" rIns="81280" bIns="81280" numCol="1" spcCol="1270" anchor="ctr" anchorCtr="0">
            <a:noAutofit/>
          </a:bodyPr>
          <a:lstStyle/>
          <a:p>
            <a:pPr marL="0" lvl="0" indent="0" algn="l" defTabSz="1422400">
              <a:lnSpc>
                <a:spcPct val="90000"/>
              </a:lnSpc>
              <a:spcBef>
                <a:spcPct val="0"/>
              </a:spcBef>
              <a:spcAft>
                <a:spcPct val="35000"/>
              </a:spcAft>
              <a:buNone/>
            </a:pPr>
            <a:r>
              <a:rPr kumimoji="1" lang="ja-JP" altLang="en-US" sz="3200" b="1" kern="1200" spc="300" dirty="0">
                <a:latin typeface="メイリオ" panose="020B0604030504040204" pitchFamily="50" charset="-128"/>
                <a:ea typeface="メイリオ" panose="020B0604030504040204" pitchFamily="50" charset="-128"/>
              </a:rPr>
              <a:t>課題分析</a:t>
            </a:r>
          </a:p>
        </p:txBody>
      </p:sp>
      <p:sp>
        <p:nvSpPr>
          <p:cNvPr id="11" name="楕円 10">
            <a:extLst>
              <a:ext uri="{FF2B5EF4-FFF2-40B4-BE49-F238E27FC236}">
                <a16:creationId xmlns:a16="http://schemas.microsoft.com/office/drawing/2014/main" id="{1A9873BA-DD7E-B649-6C4C-853265DA9735}"/>
              </a:ext>
            </a:extLst>
          </p:cNvPr>
          <p:cNvSpPr/>
          <p:nvPr/>
        </p:nvSpPr>
        <p:spPr>
          <a:xfrm>
            <a:off x="1137683" y="2134143"/>
            <a:ext cx="720580" cy="720580"/>
          </a:xfrm>
          <a:prstGeom prst="ellipse">
            <a:avLst/>
          </a:pr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12" name="フリーフォーム: 図形 11">
            <a:extLst>
              <a:ext uri="{FF2B5EF4-FFF2-40B4-BE49-F238E27FC236}">
                <a16:creationId xmlns:a16="http://schemas.microsoft.com/office/drawing/2014/main" id="{A0A1041C-ED40-115C-0F86-BE048B5596D3}"/>
              </a:ext>
            </a:extLst>
          </p:cNvPr>
          <p:cNvSpPr/>
          <p:nvPr/>
        </p:nvSpPr>
        <p:spPr>
          <a:xfrm>
            <a:off x="1911051" y="3070622"/>
            <a:ext cx="6868173" cy="576464"/>
          </a:xfrm>
          <a:custGeom>
            <a:avLst/>
            <a:gdLst>
              <a:gd name="connsiteX0" fmla="*/ 0 w 6868173"/>
              <a:gd name="connsiteY0" fmla="*/ 0 h 576464"/>
              <a:gd name="connsiteX1" fmla="*/ 6868173 w 6868173"/>
              <a:gd name="connsiteY1" fmla="*/ 0 h 576464"/>
              <a:gd name="connsiteX2" fmla="*/ 6868173 w 6868173"/>
              <a:gd name="connsiteY2" fmla="*/ 576464 h 576464"/>
              <a:gd name="connsiteX3" fmla="*/ 0 w 6868173"/>
              <a:gd name="connsiteY3" fmla="*/ 576464 h 576464"/>
              <a:gd name="connsiteX4" fmla="*/ 0 w 6868173"/>
              <a:gd name="connsiteY4" fmla="*/ 0 h 57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8173" h="576464">
                <a:moveTo>
                  <a:pt x="0" y="0"/>
                </a:moveTo>
                <a:lnTo>
                  <a:pt x="6868173" y="0"/>
                </a:lnTo>
                <a:lnTo>
                  <a:pt x="6868173" y="576464"/>
                </a:lnTo>
                <a:lnTo>
                  <a:pt x="0" y="576464"/>
                </a:lnTo>
                <a:lnTo>
                  <a:pt x="0" y="0"/>
                </a:lnTo>
                <a:close/>
              </a:path>
            </a:pathLst>
          </a:custGeom>
          <a:solidFill>
            <a:schemeClr val="accent3">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57569" tIns="216000" rIns="81280" bIns="81280" numCol="1" spcCol="1270" anchor="ctr" anchorCtr="0">
            <a:noAutofit/>
          </a:bodyPr>
          <a:lstStyle/>
          <a:p>
            <a:pPr marL="0" lvl="0" indent="0" algn="l" defTabSz="1422400">
              <a:lnSpc>
                <a:spcPct val="90000"/>
              </a:lnSpc>
              <a:spcBef>
                <a:spcPct val="0"/>
              </a:spcBef>
              <a:spcAft>
                <a:spcPct val="35000"/>
              </a:spcAft>
              <a:buNone/>
            </a:pPr>
            <a:r>
              <a:rPr kumimoji="1" lang="ja-JP" altLang="en-US" sz="3200" b="1" kern="1200" spc="300" dirty="0">
                <a:latin typeface="メイリオ" panose="020B0604030504040204" pitchFamily="50" charset="-128"/>
                <a:ea typeface="メイリオ" panose="020B0604030504040204" pitchFamily="50" charset="-128"/>
              </a:rPr>
              <a:t>ストレングスの検討</a:t>
            </a:r>
          </a:p>
        </p:txBody>
      </p:sp>
      <p:sp>
        <p:nvSpPr>
          <p:cNvPr id="13" name="楕円 12">
            <a:extLst>
              <a:ext uri="{FF2B5EF4-FFF2-40B4-BE49-F238E27FC236}">
                <a16:creationId xmlns:a16="http://schemas.microsoft.com/office/drawing/2014/main" id="{53A47CD7-B843-F647-CF4C-AB195C9686F3}"/>
              </a:ext>
            </a:extLst>
          </p:cNvPr>
          <p:cNvSpPr/>
          <p:nvPr/>
        </p:nvSpPr>
        <p:spPr>
          <a:xfrm>
            <a:off x="1550761" y="2998563"/>
            <a:ext cx="720580" cy="720580"/>
          </a:xfrm>
          <a:prstGeom prst="ellipse">
            <a:avLst/>
          </a:prstGeom>
        </p:spPr>
        <p:style>
          <a:lnRef idx="2">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14" name="フリーフォーム: 図形 13">
            <a:extLst>
              <a:ext uri="{FF2B5EF4-FFF2-40B4-BE49-F238E27FC236}">
                <a16:creationId xmlns:a16="http://schemas.microsoft.com/office/drawing/2014/main" id="{089FEED7-5C48-658B-105F-71A3295016A6}"/>
              </a:ext>
            </a:extLst>
          </p:cNvPr>
          <p:cNvSpPr/>
          <p:nvPr/>
        </p:nvSpPr>
        <p:spPr>
          <a:xfrm>
            <a:off x="2037833" y="3935042"/>
            <a:ext cx="6741391" cy="576464"/>
          </a:xfrm>
          <a:custGeom>
            <a:avLst/>
            <a:gdLst>
              <a:gd name="connsiteX0" fmla="*/ 0 w 6741391"/>
              <a:gd name="connsiteY0" fmla="*/ 0 h 576464"/>
              <a:gd name="connsiteX1" fmla="*/ 6741391 w 6741391"/>
              <a:gd name="connsiteY1" fmla="*/ 0 h 576464"/>
              <a:gd name="connsiteX2" fmla="*/ 6741391 w 6741391"/>
              <a:gd name="connsiteY2" fmla="*/ 576464 h 576464"/>
              <a:gd name="connsiteX3" fmla="*/ 0 w 6741391"/>
              <a:gd name="connsiteY3" fmla="*/ 576464 h 576464"/>
              <a:gd name="connsiteX4" fmla="*/ 0 w 6741391"/>
              <a:gd name="connsiteY4" fmla="*/ 0 h 57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1391" h="576464">
                <a:moveTo>
                  <a:pt x="0" y="0"/>
                </a:moveTo>
                <a:lnTo>
                  <a:pt x="6741391" y="0"/>
                </a:lnTo>
                <a:lnTo>
                  <a:pt x="6741391" y="576464"/>
                </a:lnTo>
                <a:lnTo>
                  <a:pt x="0" y="576464"/>
                </a:lnTo>
                <a:lnTo>
                  <a:pt x="0" y="0"/>
                </a:lnTo>
                <a:close/>
              </a:path>
            </a:pathLst>
          </a:custGeom>
          <a:solidFill>
            <a:schemeClr val="accent5">
              <a:lumMod val="75000"/>
            </a:scheme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57569" tIns="216000" rIns="81280" bIns="81280" numCol="1" spcCol="1270" anchor="ctr" anchorCtr="0">
            <a:noAutofit/>
          </a:bodyPr>
          <a:lstStyle/>
          <a:p>
            <a:pPr marL="0" lvl="0" indent="0" algn="l" defTabSz="1422400">
              <a:lnSpc>
                <a:spcPct val="90000"/>
              </a:lnSpc>
              <a:spcBef>
                <a:spcPct val="0"/>
              </a:spcBef>
              <a:spcAft>
                <a:spcPct val="35000"/>
              </a:spcAft>
              <a:buNone/>
            </a:pPr>
            <a:r>
              <a:rPr kumimoji="1" lang="ja-JP" altLang="en-US" sz="3200" b="1" kern="1200" spc="300" dirty="0">
                <a:latin typeface="メイリオ" panose="020B0604030504040204" pitchFamily="50" charset="-128"/>
                <a:ea typeface="メイリオ" panose="020B0604030504040204" pitchFamily="50" charset="-128"/>
              </a:rPr>
              <a:t>氷山モデルでの理解</a:t>
            </a:r>
          </a:p>
        </p:txBody>
      </p:sp>
      <p:sp>
        <p:nvSpPr>
          <p:cNvPr id="15" name="楕円 14">
            <a:extLst>
              <a:ext uri="{FF2B5EF4-FFF2-40B4-BE49-F238E27FC236}">
                <a16:creationId xmlns:a16="http://schemas.microsoft.com/office/drawing/2014/main" id="{B68E00F4-EBC8-D8AA-12B9-4A327D6F0061}"/>
              </a:ext>
            </a:extLst>
          </p:cNvPr>
          <p:cNvSpPr/>
          <p:nvPr/>
        </p:nvSpPr>
        <p:spPr>
          <a:xfrm>
            <a:off x="1677543" y="3862984"/>
            <a:ext cx="720580" cy="720580"/>
          </a:xfrm>
          <a:prstGeom prst="ellipse">
            <a:avLst/>
          </a:pr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16" name="フリーフォーム: 図形 15">
            <a:extLst>
              <a:ext uri="{FF2B5EF4-FFF2-40B4-BE49-F238E27FC236}">
                <a16:creationId xmlns:a16="http://schemas.microsoft.com/office/drawing/2014/main" id="{C4565468-D210-43EB-9B3A-83BD672CDBA8}"/>
              </a:ext>
            </a:extLst>
          </p:cNvPr>
          <p:cNvSpPr/>
          <p:nvPr/>
        </p:nvSpPr>
        <p:spPr>
          <a:xfrm>
            <a:off x="1911051" y="4799462"/>
            <a:ext cx="6868173" cy="576464"/>
          </a:xfrm>
          <a:custGeom>
            <a:avLst/>
            <a:gdLst>
              <a:gd name="connsiteX0" fmla="*/ 0 w 6868173"/>
              <a:gd name="connsiteY0" fmla="*/ 0 h 576464"/>
              <a:gd name="connsiteX1" fmla="*/ 6868173 w 6868173"/>
              <a:gd name="connsiteY1" fmla="*/ 0 h 576464"/>
              <a:gd name="connsiteX2" fmla="*/ 6868173 w 6868173"/>
              <a:gd name="connsiteY2" fmla="*/ 576464 h 576464"/>
              <a:gd name="connsiteX3" fmla="*/ 0 w 6868173"/>
              <a:gd name="connsiteY3" fmla="*/ 576464 h 576464"/>
              <a:gd name="connsiteX4" fmla="*/ 0 w 6868173"/>
              <a:gd name="connsiteY4" fmla="*/ 0 h 57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8173" h="576464">
                <a:moveTo>
                  <a:pt x="0" y="0"/>
                </a:moveTo>
                <a:lnTo>
                  <a:pt x="6868173" y="0"/>
                </a:lnTo>
                <a:lnTo>
                  <a:pt x="6868173" y="576464"/>
                </a:lnTo>
                <a:lnTo>
                  <a:pt x="0" y="576464"/>
                </a:lnTo>
                <a:lnTo>
                  <a:pt x="0" y="0"/>
                </a:lnTo>
                <a:close/>
              </a:path>
            </a:pathLst>
          </a:custGeom>
          <a:solidFill>
            <a:schemeClr val="accent2"/>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57569" tIns="216000" rIns="81280" bIns="81280" numCol="1" spcCol="1270" anchor="ctr" anchorCtr="0">
            <a:noAutofit/>
          </a:bodyPr>
          <a:lstStyle/>
          <a:p>
            <a:pPr marL="0" lvl="0" indent="0" algn="l" defTabSz="1422400">
              <a:lnSpc>
                <a:spcPct val="90000"/>
              </a:lnSpc>
              <a:spcBef>
                <a:spcPct val="0"/>
              </a:spcBef>
              <a:spcAft>
                <a:spcPct val="35000"/>
              </a:spcAft>
              <a:buNone/>
            </a:pPr>
            <a:r>
              <a:rPr kumimoji="1" lang="ja-JP" altLang="en-US" sz="3200" b="1" kern="1200" spc="300" dirty="0">
                <a:latin typeface="メイリオ" panose="020B0604030504040204" pitchFamily="50" charset="-128"/>
                <a:ea typeface="メイリオ" panose="020B0604030504040204" pitchFamily="50" charset="-128"/>
              </a:rPr>
              <a:t>（改めて）課題分析</a:t>
            </a:r>
          </a:p>
        </p:txBody>
      </p:sp>
      <p:sp>
        <p:nvSpPr>
          <p:cNvPr id="17" name="楕円 16">
            <a:extLst>
              <a:ext uri="{FF2B5EF4-FFF2-40B4-BE49-F238E27FC236}">
                <a16:creationId xmlns:a16="http://schemas.microsoft.com/office/drawing/2014/main" id="{B363382A-8073-A698-F7C5-365C0B5D3B6E}"/>
              </a:ext>
            </a:extLst>
          </p:cNvPr>
          <p:cNvSpPr/>
          <p:nvPr/>
        </p:nvSpPr>
        <p:spPr>
          <a:xfrm>
            <a:off x="1550761" y="4727404"/>
            <a:ext cx="720580" cy="720580"/>
          </a:xfrm>
          <a:prstGeom prst="ellipse">
            <a:avLst/>
          </a:prstGeom>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18" name="フリーフォーム: 図形 17">
            <a:extLst>
              <a:ext uri="{FF2B5EF4-FFF2-40B4-BE49-F238E27FC236}">
                <a16:creationId xmlns:a16="http://schemas.microsoft.com/office/drawing/2014/main" id="{B4ABB864-7C49-E0B6-32AE-B1713DC76F81}"/>
              </a:ext>
            </a:extLst>
          </p:cNvPr>
          <p:cNvSpPr/>
          <p:nvPr/>
        </p:nvSpPr>
        <p:spPr>
          <a:xfrm>
            <a:off x="1497974" y="5663882"/>
            <a:ext cx="7281250" cy="576464"/>
          </a:xfrm>
          <a:custGeom>
            <a:avLst/>
            <a:gdLst>
              <a:gd name="connsiteX0" fmla="*/ 0 w 7281250"/>
              <a:gd name="connsiteY0" fmla="*/ 0 h 576464"/>
              <a:gd name="connsiteX1" fmla="*/ 7281250 w 7281250"/>
              <a:gd name="connsiteY1" fmla="*/ 0 h 576464"/>
              <a:gd name="connsiteX2" fmla="*/ 7281250 w 7281250"/>
              <a:gd name="connsiteY2" fmla="*/ 576464 h 576464"/>
              <a:gd name="connsiteX3" fmla="*/ 0 w 7281250"/>
              <a:gd name="connsiteY3" fmla="*/ 576464 h 576464"/>
              <a:gd name="connsiteX4" fmla="*/ 0 w 7281250"/>
              <a:gd name="connsiteY4" fmla="*/ 0 h 57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1250" h="576464">
                <a:moveTo>
                  <a:pt x="0" y="0"/>
                </a:moveTo>
                <a:lnTo>
                  <a:pt x="7281250" y="0"/>
                </a:lnTo>
                <a:lnTo>
                  <a:pt x="7281250" y="576464"/>
                </a:lnTo>
                <a:lnTo>
                  <a:pt x="0" y="576464"/>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457569" tIns="216000" rIns="81280" bIns="81280" numCol="1" spcCol="1270" anchor="ctr" anchorCtr="0">
            <a:noAutofit/>
          </a:bodyPr>
          <a:lstStyle/>
          <a:p>
            <a:pPr marL="0" lvl="0" indent="0" algn="l" defTabSz="1422400">
              <a:lnSpc>
                <a:spcPct val="90000"/>
              </a:lnSpc>
              <a:spcBef>
                <a:spcPct val="0"/>
              </a:spcBef>
              <a:spcAft>
                <a:spcPct val="35000"/>
              </a:spcAft>
              <a:buNone/>
            </a:pPr>
            <a:r>
              <a:rPr kumimoji="1" lang="ja-JP" altLang="en-US" sz="3200" b="1" kern="1200" spc="300" dirty="0">
                <a:latin typeface="メイリオ" panose="020B0604030504040204" pitchFamily="50" charset="-128"/>
                <a:ea typeface="メイリオ" panose="020B0604030504040204" pitchFamily="50" charset="-128"/>
              </a:rPr>
              <a:t>援助方針の策定</a:t>
            </a:r>
          </a:p>
        </p:txBody>
      </p:sp>
      <p:sp>
        <p:nvSpPr>
          <p:cNvPr id="19" name="楕円 18">
            <a:extLst>
              <a:ext uri="{FF2B5EF4-FFF2-40B4-BE49-F238E27FC236}">
                <a16:creationId xmlns:a16="http://schemas.microsoft.com/office/drawing/2014/main" id="{8E455397-618A-CDDE-9623-0A3563BD86AD}"/>
              </a:ext>
            </a:extLst>
          </p:cNvPr>
          <p:cNvSpPr/>
          <p:nvPr/>
        </p:nvSpPr>
        <p:spPr>
          <a:xfrm>
            <a:off x="1137683" y="5591824"/>
            <a:ext cx="720580" cy="720580"/>
          </a:xfrm>
          <a:prstGeom prst="ellipse">
            <a:avLst/>
          </a:prstGeom>
        </p:spPr>
        <p:style>
          <a:lnRef idx="2">
            <a:schemeClr val="accent6">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21" name="テキスト ボックス 20">
            <a:extLst>
              <a:ext uri="{FF2B5EF4-FFF2-40B4-BE49-F238E27FC236}">
                <a16:creationId xmlns:a16="http://schemas.microsoft.com/office/drawing/2014/main" id="{1591E10E-8A7D-F4A6-ACF4-01FC98CA858E}"/>
              </a:ext>
            </a:extLst>
          </p:cNvPr>
          <p:cNvSpPr txBox="1"/>
          <p:nvPr/>
        </p:nvSpPr>
        <p:spPr>
          <a:xfrm>
            <a:off x="1250375" y="2242309"/>
            <a:ext cx="531888" cy="584775"/>
          </a:xfrm>
          <a:prstGeom prst="rect">
            <a:avLst/>
          </a:prstGeom>
          <a:noFill/>
        </p:spPr>
        <p:txBody>
          <a:bodyPr wrap="square">
            <a:spAutoFit/>
          </a:bodyPr>
          <a:lstStyle/>
          <a:p>
            <a:pPr algn="ctr"/>
            <a:r>
              <a:rPr kumimoji="1" lang="ja-JP" altLang="en-US" sz="3200" b="1" spc="300" dirty="0">
                <a:solidFill>
                  <a:schemeClr val="tx1">
                    <a:lumMod val="75000"/>
                    <a:lumOff val="25000"/>
                  </a:schemeClr>
                </a:solidFill>
                <a:latin typeface="メイリオ" panose="020B0604030504040204" pitchFamily="50" charset="-128"/>
                <a:ea typeface="メイリオ" panose="020B0604030504040204" pitchFamily="50" charset="-128"/>
              </a:rPr>
              <a:t>１</a:t>
            </a:r>
            <a:endParaRPr lang="ja-JP" altLang="en-US" sz="3200" b="1" dirty="0">
              <a:solidFill>
                <a:schemeClr val="tx1">
                  <a:lumMod val="75000"/>
                  <a:lumOff val="25000"/>
                </a:schemeClr>
              </a:solidFill>
            </a:endParaRPr>
          </a:p>
        </p:txBody>
      </p:sp>
      <p:sp>
        <p:nvSpPr>
          <p:cNvPr id="22" name="テキスト ボックス 21">
            <a:extLst>
              <a:ext uri="{FF2B5EF4-FFF2-40B4-BE49-F238E27FC236}">
                <a16:creationId xmlns:a16="http://schemas.microsoft.com/office/drawing/2014/main" id="{B5141A33-167A-B044-48C4-F1A9649AC7B2}"/>
              </a:ext>
            </a:extLst>
          </p:cNvPr>
          <p:cNvSpPr txBox="1"/>
          <p:nvPr/>
        </p:nvSpPr>
        <p:spPr>
          <a:xfrm>
            <a:off x="1666910" y="3128233"/>
            <a:ext cx="531888" cy="584775"/>
          </a:xfrm>
          <a:prstGeom prst="rect">
            <a:avLst/>
          </a:prstGeom>
          <a:noFill/>
        </p:spPr>
        <p:txBody>
          <a:bodyPr wrap="square">
            <a:spAutoFit/>
          </a:bodyPr>
          <a:lstStyle/>
          <a:p>
            <a:pPr algn="ctr"/>
            <a:r>
              <a:rPr kumimoji="1" lang="ja-JP" altLang="en-US" sz="3200" b="1" spc="300" dirty="0">
                <a:solidFill>
                  <a:schemeClr val="tx1">
                    <a:lumMod val="75000"/>
                    <a:lumOff val="25000"/>
                  </a:schemeClr>
                </a:solidFill>
                <a:latin typeface="メイリオ" panose="020B0604030504040204" pitchFamily="50" charset="-128"/>
                <a:ea typeface="メイリオ" panose="020B0604030504040204" pitchFamily="50" charset="-128"/>
              </a:rPr>
              <a:t>２</a:t>
            </a:r>
            <a:endParaRPr lang="ja-JP" altLang="en-US" sz="3200" b="1" dirty="0">
              <a:solidFill>
                <a:schemeClr val="tx1">
                  <a:lumMod val="75000"/>
                  <a:lumOff val="25000"/>
                </a:schemeClr>
              </a:solidFill>
            </a:endParaRPr>
          </a:p>
        </p:txBody>
      </p:sp>
      <p:sp>
        <p:nvSpPr>
          <p:cNvPr id="23" name="テキスト ボックス 22">
            <a:extLst>
              <a:ext uri="{FF2B5EF4-FFF2-40B4-BE49-F238E27FC236}">
                <a16:creationId xmlns:a16="http://schemas.microsoft.com/office/drawing/2014/main" id="{16B3A2C6-06B7-E2C9-730F-28F30C11EE85}"/>
              </a:ext>
            </a:extLst>
          </p:cNvPr>
          <p:cNvSpPr txBox="1"/>
          <p:nvPr/>
        </p:nvSpPr>
        <p:spPr>
          <a:xfrm>
            <a:off x="1807937" y="3992697"/>
            <a:ext cx="531888" cy="584775"/>
          </a:xfrm>
          <a:prstGeom prst="rect">
            <a:avLst/>
          </a:prstGeom>
          <a:noFill/>
        </p:spPr>
        <p:txBody>
          <a:bodyPr wrap="square">
            <a:spAutoFit/>
          </a:bodyPr>
          <a:lstStyle/>
          <a:p>
            <a:pPr algn="ctr"/>
            <a:r>
              <a:rPr kumimoji="1" lang="ja-JP" altLang="en-US" sz="3200" b="1" spc="300" dirty="0">
                <a:solidFill>
                  <a:schemeClr val="tx1">
                    <a:lumMod val="75000"/>
                    <a:lumOff val="25000"/>
                  </a:schemeClr>
                </a:solidFill>
                <a:latin typeface="メイリオ" panose="020B0604030504040204" pitchFamily="50" charset="-128"/>
                <a:ea typeface="メイリオ" panose="020B0604030504040204" pitchFamily="50" charset="-128"/>
              </a:rPr>
              <a:t>３</a:t>
            </a:r>
            <a:endParaRPr lang="ja-JP" altLang="en-US" sz="3200" b="1" dirty="0">
              <a:solidFill>
                <a:schemeClr val="tx1">
                  <a:lumMod val="75000"/>
                  <a:lumOff val="25000"/>
                </a:schemeClr>
              </a:solidFill>
            </a:endParaRPr>
          </a:p>
        </p:txBody>
      </p:sp>
      <p:sp>
        <p:nvSpPr>
          <p:cNvPr id="24" name="テキスト ボックス 23">
            <a:extLst>
              <a:ext uri="{FF2B5EF4-FFF2-40B4-BE49-F238E27FC236}">
                <a16:creationId xmlns:a16="http://schemas.microsoft.com/office/drawing/2014/main" id="{C5E05CA9-9AD0-C684-32DE-3C5F01AEF661}"/>
              </a:ext>
            </a:extLst>
          </p:cNvPr>
          <p:cNvSpPr txBox="1"/>
          <p:nvPr/>
        </p:nvSpPr>
        <p:spPr>
          <a:xfrm>
            <a:off x="1656810" y="4863071"/>
            <a:ext cx="531888" cy="584775"/>
          </a:xfrm>
          <a:prstGeom prst="rect">
            <a:avLst/>
          </a:prstGeom>
          <a:noFill/>
        </p:spPr>
        <p:txBody>
          <a:bodyPr wrap="square">
            <a:spAutoFit/>
          </a:bodyPr>
          <a:lstStyle/>
          <a:p>
            <a:pPr algn="ctr"/>
            <a:r>
              <a:rPr kumimoji="1" lang="ja-JP" altLang="en-US" sz="3200" b="1" spc="300" dirty="0">
                <a:solidFill>
                  <a:schemeClr val="tx1">
                    <a:lumMod val="75000"/>
                    <a:lumOff val="25000"/>
                  </a:schemeClr>
                </a:solidFill>
                <a:latin typeface="メイリオ" panose="020B0604030504040204" pitchFamily="50" charset="-128"/>
                <a:ea typeface="メイリオ" panose="020B0604030504040204" pitchFamily="50" charset="-128"/>
              </a:rPr>
              <a:t>４</a:t>
            </a:r>
            <a:endParaRPr lang="ja-JP" altLang="en-US" sz="3200" b="1" dirty="0">
              <a:solidFill>
                <a:schemeClr val="tx1">
                  <a:lumMod val="75000"/>
                  <a:lumOff val="25000"/>
                </a:schemeClr>
              </a:solidFill>
            </a:endParaRPr>
          </a:p>
        </p:txBody>
      </p:sp>
      <p:sp>
        <p:nvSpPr>
          <p:cNvPr id="25" name="テキスト ボックス 24">
            <a:extLst>
              <a:ext uri="{FF2B5EF4-FFF2-40B4-BE49-F238E27FC236}">
                <a16:creationId xmlns:a16="http://schemas.microsoft.com/office/drawing/2014/main" id="{3B5B4F72-4FDF-3BA5-B496-CAFC363872B6}"/>
              </a:ext>
            </a:extLst>
          </p:cNvPr>
          <p:cNvSpPr txBox="1"/>
          <p:nvPr/>
        </p:nvSpPr>
        <p:spPr>
          <a:xfrm>
            <a:off x="1250375" y="5727629"/>
            <a:ext cx="531888" cy="584775"/>
          </a:xfrm>
          <a:prstGeom prst="rect">
            <a:avLst/>
          </a:prstGeom>
          <a:noFill/>
        </p:spPr>
        <p:txBody>
          <a:bodyPr wrap="square">
            <a:spAutoFit/>
          </a:bodyPr>
          <a:lstStyle/>
          <a:p>
            <a:pPr algn="ctr"/>
            <a:r>
              <a:rPr kumimoji="1" lang="ja-JP" altLang="en-US" sz="3200" b="1" spc="300" dirty="0">
                <a:solidFill>
                  <a:schemeClr val="tx1">
                    <a:lumMod val="75000"/>
                    <a:lumOff val="25000"/>
                  </a:schemeClr>
                </a:solidFill>
                <a:latin typeface="メイリオ" panose="020B0604030504040204" pitchFamily="50" charset="-128"/>
                <a:ea typeface="メイリオ" panose="020B0604030504040204" pitchFamily="50" charset="-128"/>
              </a:rPr>
              <a:t>５</a:t>
            </a:r>
            <a:endParaRPr lang="ja-JP" altLang="en-US" sz="3200" b="1" dirty="0">
              <a:solidFill>
                <a:schemeClr val="tx1">
                  <a:lumMod val="75000"/>
                  <a:lumOff val="25000"/>
                </a:schemeClr>
              </a:solidFill>
            </a:endParaRPr>
          </a:p>
        </p:txBody>
      </p:sp>
      <p:sp>
        <p:nvSpPr>
          <p:cNvPr id="27" name="四角形: 角を丸くする 26">
            <a:extLst>
              <a:ext uri="{FF2B5EF4-FFF2-40B4-BE49-F238E27FC236}">
                <a16:creationId xmlns:a16="http://schemas.microsoft.com/office/drawing/2014/main" id="{4C628835-6C73-0BA4-0361-49C72B1FB7C8}"/>
              </a:ext>
            </a:extLst>
          </p:cNvPr>
          <p:cNvSpPr/>
          <p:nvPr/>
        </p:nvSpPr>
        <p:spPr>
          <a:xfrm>
            <a:off x="678890" y="1459951"/>
            <a:ext cx="5254076" cy="576464"/>
          </a:xfrm>
          <a:prstGeom prst="roundRect">
            <a:avLst>
              <a:gd name="adj" fmla="val 50000"/>
            </a:avLst>
          </a:prstGeom>
          <a:solidFill>
            <a:schemeClr val="bg2"/>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57569" tIns="216000" rIns="81280" bIns="81280" numCol="1" spcCol="1270" anchor="ctr" anchorCtr="0">
            <a:noAutofit/>
          </a:bodyPr>
          <a:lstStyle/>
          <a:p>
            <a:pPr marL="0" lvl="0" indent="0" algn="l" defTabSz="1422400">
              <a:lnSpc>
                <a:spcPct val="90000"/>
              </a:lnSpc>
              <a:spcBef>
                <a:spcPct val="0"/>
              </a:spcBef>
              <a:spcAft>
                <a:spcPct val="35000"/>
              </a:spcAft>
              <a:buNone/>
            </a:pPr>
            <a:r>
              <a:rPr kumimoji="1" lang="ja-JP" altLang="en-US" sz="2000" b="1" kern="1200" spc="300" dirty="0">
                <a:solidFill>
                  <a:schemeClr val="tx1">
                    <a:lumMod val="75000"/>
                    <a:lumOff val="25000"/>
                  </a:schemeClr>
                </a:solidFill>
                <a:latin typeface="メイリオ" panose="020B0604030504040204" pitchFamily="50" charset="-128"/>
                <a:ea typeface="メイリオ" panose="020B0604030504040204" pitchFamily="50" charset="-128"/>
              </a:rPr>
              <a:t>事前準備（事例の概要を記入）</a:t>
            </a:r>
          </a:p>
        </p:txBody>
      </p:sp>
    </p:spTree>
    <p:extLst>
      <p:ext uri="{BB962C8B-B14F-4D97-AF65-F5344CB8AC3E}">
        <p14:creationId xmlns:p14="http://schemas.microsoft.com/office/powerpoint/2010/main" val="162540590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スライド番号プレースホルダー 2">
            <a:extLst>
              <a:ext uri="{FF2B5EF4-FFF2-40B4-BE49-F238E27FC236}">
                <a16:creationId xmlns:a16="http://schemas.microsoft.com/office/drawing/2014/main" id="{EE2ADFD1-3335-02B7-D702-B13430423FC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D09741B2-9C28-49AE-9278-344A95A6BFB2}" type="slidenum">
              <a:rPr lang="ja-JP" altLang="en-US" sz="1000">
                <a:solidFill>
                  <a:srgbClr val="898989"/>
                </a:solidFill>
              </a:rPr>
              <a:pPr>
                <a:lnSpc>
                  <a:spcPct val="100000"/>
                </a:lnSpc>
                <a:spcBef>
                  <a:spcPct val="0"/>
                </a:spcBef>
                <a:buFontTx/>
                <a:buNone/>
              </a:pPr>
              <a:t>2</a:t>
            </a:fld>
            <a:endParaRPr lang="ja-JP" altLang="en-US" sz="1000">
              <a:solidFill>
                <a:srgbClr val="898989"/>
              </a:solidFill>
            </a:endParaRPr>
          </a:p>
        </p:txBody>
      </p:sp>
      <p:sp>
        <p:nvSpPr>
          <p:cNvPr id="3" name="正方形/長方形 2">
            <a:extLst>
              <a:ext uri="{FF2B5EF4-FFF2-40B4-BE49-F238E27FC236}">
                <a16:creationId xmlns:a16="http://schemas.microsoft.com/office/drawing/2014/main" id="{90DDFE07-5933-4D21-C15C-92238905A607}"/>
              </a:ext>
            </a:extLst>
          </p:cNvPr>
          <p:cNvSpPr/>
          <p:nvPr/>
        </p:nvSpPr>
        <p:spPr>
          <a:xfrm>
            <a:off x="347473" y="1479550"/>
            <a:ext cx="9179116" cy="2962275"/>
          </a:xfrm>
          <a:prstGeom prst="rect">
            <a:avLst/>
          </a:prstGeom>
          <a:noFill/>
          <a:ln w="57150">
            <a:noFill/>
            <a:prstDash val="solid"/>
          </a:ln>
        </p:spPr>
        <p:style>
          <a:lnRef idx="2">
            <a:schemeClr val="accent3"/>
          </a:lnRef>
          <a:fillRef idx="1">
            <a:schemeClr val="lt1"/>
          </a:fillRef>
          <a:effectRef idx="0">
            <a:schemeClr val="accent3"/>
          </a:effectRef>
          <a:fontRef idx="minor">
            <a:schemeClr val="dk1"/>
          </a:fontRef>
        </p:style>
        <p:txBody>
          <a:bodyPr anchor="ctr"/>
          <a:lstStyle/>
          <a:p>
            <a:pPr marL="914400" lvl="1" indent="-457200" eaLnBrk="1" fontAlgn="auto" hangingPunct="1">
              <a:spcBef>
                <a:spcPts val="0"/>
              </a:spcBef>
              <a:spcAft>
                <a:spcPts val="0"/>
              </a:spcAft>
              <a:buFont typeface="Wingdings" panose="05000000000000000000" pitchFamily="2" charset="2"/>
              <a:buChar char="ü"/>
              <a:defRPr/>
            </a:pPr>
            <a:r>
              <a:rPr kumimoji="1" lang="ja-JP" altLang="en-US" sz="3200" b="1" spc="300" dirty="0">
                <a:solidFill>
                  <a:schemeClr val="tx1"/>
                </a:solidFill>
                <a:latin typeface="メイリオ" panose="020B0604030504040204" pitchFamily="50" charset="-128"/>
                <a:ea typeface="メイリオ" panose="020B0604030504040204" pitchFamily="50" charset="-128"/>
              </a:rPr>
              <a:t>子どものいる世帯の特徴や基本的な</a:t>
            </a:r>
            <a:br>
              <a:rPr kumimoji="1" lang="en-US" altLang="ja-JP" sz="3200" b="1" spc="300" dirty="0">
                <a:solidFill>
                  <a:schemeClr val="tx1"/>
                </a:solidFill>
                <a:latin typeface="メイリオ" panose="020B0604030504040204" pitchFamily="50" charset="-128"/>
                <a:ea typeface="メイリオ" panose="020B0604030504040204" pitchFamily="50" charset="-128"/>
              </a:rPr>
            </a:br>
            <a:r>
              <a:rPr kumimoji="1" lang="ja-JP" altLang="en-US" sz="3200" b="1" spc="300" dirty="0">
                <a:solidFill>
                  <a:schemeClr val="tx1"/>
                </a:solidFill>
                <a:latin typeface="メイリオ" panose="020B0604030504040204" pitchFamily="50" charset="-128"/>
                <a:ea typeface="メイリオ" panose="020B0604030504040204" pitchFamily="50" charset="-128"/>
              </a:rPr>
              <a:t>知識を学び、支援にあたっての</a:t>
            </a:r>
            <a:br>
              <a:rPr kumimoji="1" lang="en-US" altLang="ja-JP" sz="3200" b="1" spc="300" dirty="0">
                <a:solidFill>
                  <a:schemeClr val="tx1"/>
                </a:solidFill>
                <a:latin typeface="メイリオ" panose="020B0604030504040204" pitchFamily="50" charset="-128"/>
                <a:ea typeface="メイリオ" panose="020B0604030504040204" pitchFamily="50" charset="-128"/>
              </a:rPr>
            </a:br>
            <a:r>
              <a:rPr kumimoji="1" lang="ja-JP" altLang="en-US" sz="3200" b="1" spc="300" dirty="0">
                <a:solidFill>
                  <a:schemeClr val="tx1"/>
                </a:solidFill>
                <a:latin typeface="メイリオ" panose="020B0604030504040204" pitchFamily="50" charset="-128"/>
                <a:ea typeface="メイリオ" panose="020B0604030504040204" pitchFamily="50" charset="-128"/>
              </a:rPr>
              <a:t>考え方や姿勢を理解する</a:t>
            </a:r>
            <a:endParaRPr kumimoji="1" lang="ja-JP" altLang="en-US" sz="3200" b="1" spc="300" dirty="0">
              <a:latin typeface="メイリオ" panose="020B0604030504040204" pitchFamily="50" charset="-128"/>
              <a:ea typeface="メイリオ" panose="020B0604030504040204" pitchFamily="50" charset="-128"/>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4CEEA-00A9-DE81-E968-A97112381C44}"/>
            </a:ext>
          </a:extLst>
        </p:cNvPr>
        <p:cNvGrpSpPr/>
        <p:nvPr/>
      </p:nvGrpSpPr>
      <p:grpSpPr>
        <a:xfrm>
          <a:off x="0" y="0"/>
          <a:ext cx="0" cy="0"/>
          <a:chOff x="0" y="0"/>
          <a:chExt cx="0" cy="0"/>
        </a:xfrm>
      </p:grpSpPr>
      <p:sp>
        <p:nvSpPr>
          <p:cNvPr id="35845" name="スライド番号プレースホルダー 1">
            <a:extLst>
              <a:ext uri="{FF2B5EF4-FFF2-40B4-BE49-F238E27FC236}">
                <a16:creationId xmlns:a16="http://schemas.microsoft.com/office/drawing/2014/main" id="{F5CB66AC-8F36-52BB-0D43-7B9B421486B5}"/>
              </a:ext>
            </a:extLst>
          </p:cNvPr>
          <p:cNvSpPr txBox="1">
            <a:spLocks noChangeArrowheads="1"/>
          </p:cNvSpPr>
          <p:nvPr/>
        </p:nvSpPr>
        <p:spPr bwMode="auto">
          <a:xfrm>
            <a:off x="9483725" y="6481763"/>
            <a:ext cx="4143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5D0175B7-8E19-4238-8A19-A4DE23BFA82B}" type="slidenum">
              <a:rPr lang="ja-JP" altLang="en-US" sz="1200">
                <a:solidFill>
                  <a:srgbClr val="898989"/>
                </a:solidFill>
              </a:rPr>
              <a:pPr algn="r" eaLnBrk="1" hangingPunct="1">
                <a:lnSpc>
                  <a:spcPct val="100000"/>
                </a:lnSpc>
                <a:spcBef>
                  <a:spcPct val="0"/>
                </a:spcBef>
                <a:buFontTx/>
                <a:buNone/>
              </a:pPr>
              <a:t>29</a:t>
            </a:fld>
            <a:endParaRPr lang="ja-JP" altLang="en-US" sz="1200">
              <a:solidFill>
                <a:srgbClr val="898989"/>
              </a:solidFill>
            </a:endParaRPr>
          </a:p>
        </p:txBody>
      </p:sp>
      <p:graphicFrame>
        <p:nvGraphicFramePr>
          <p:cNvPr id="8" name="表 7">
            <a:extLst>
              <a:ext uri="{FF2B5EF4-FFF2-40B4-BE49-F238E27FC236}">
                <a16:creationId xmlns:a16="http://schemas.microsoft.com/office/drawing/2014/main" id="{CA76C8B5-5B09-B566-F513-F19C6308F74C}"/>
              </a:ext>
            </a:extLst>
          </p:cNvPr>
          <p:cNvGraphicFramePr>
            <a:graphicFrameLocks noGrp="1"/>
          </p:cNvGraphicFramePr>
          <p:nvPr/>
        </p:nvGraphicFramePr>
        <p:xfrm>
          <a:off x="134938" y="638099"/>
          <a:ext cx="4476748" cy="922338"/>
        </p:xfrm>
        <a:graphic>
          <a:graphicData uri="http://schemas.openxmlformats.org/drawingml/2006/table">
            <a:tbl>
              <a:tblPr>
                <a:tableStyleId>{5C22544A-7EE6-4342-B048-85BDC9FD1C3A}</a:tableStyleId>
              </a:tblPr>
              <a:tblGrid>
                <a:gridCol w="230917">
                  <a:extLst>
                    <a:ext uri="{9D8B030D-6E8A-4147-A177-3AD203B41FA5}">
                      <a16:colId xmlns:a16="http://schemas.microsoft.com/office/drawing/2014/main" val="20000"/>
                    </a:ext>
                  </a:extLst>
                </a:gridCol>
                <a:gridCol w="957603">
                  <a:extLst>
                    <a:ext uri="{9D8B030D-6E8A-4147-A177-3AD203B41FA5}">
                      <a16:colId xmlns:a16="http://schemas.microsoft.com/office/drawing/2014/main" val="20001"/>
                    </a:ext>
                  </a:extLst>
                </a:gridCol>
                <a:gridCol w="822057">
                  <a:extLst>
                    <a:ext uri="{9D8B030D-6E8A-4147-A177-3AD203B41FA5}">
                      <a16:colId xmlns:a16="http://schemas.microsoft.com/office/drawing/2014/main" val="20002"/>
                    </a:ext>
                  </a:extLst>
                </a:gridCol>
                <a:gridCol w="690049">
                  <a:extLst>
                    <a:ext uri="{9D8B030D-6E8A-4147-A177-3AD203B41FA5}">
                      <a16:colId xmlns:a16="http://schemas.microsoft.com/office/drawing/2014/main" val="20003"/>
                    </a:ext>
                  </a:extLst>
                </a:gridCol>
                <a:gridCol w="954065">
                  <a:extLst>
                    <a:ext uri="{9D8B030D-6E8A-4147-A177-3AD203B41FA5}">
                      <a16:colId xmlns:a16="http://schemas.microsoft.com/office/drawing/2014/main" val="20004"/>
                    </a:ext>
                  </a:extLst>
                </a:gridCol>
                <a:gridCol w="822057">
                  <a:extLst>
                    <a:ext uri="{9D8B030D-6E8A-4147-A177-3AD203B41FA5}">
                      <a16:colId xmlns:a16="http://schemas.microsoft.com/office/drawing/2014/main" val="20005"/>
                    </a:ext>
                  </a:extLst>
                </a:gridCol>
              </a:tblGrid>
              <a:tr h="307022">
                <a:tc gridSpan="2">
                  <a:txBody>
                    <a:bodyPr/>
                    <a:lstStyle/>
                    <a:p>
                      <a:pPr algn="ctr">
                        <a:spcAft>
                          <a:spcPts val="0"/>
                        </a:spcAft>
                      </a:pPr>
                      <a:r>
                        <a:rPr lang="ja-JP" altLang="en-US" sz="1100" kern="100" dirty="0">
                          <a:effectLst/>
                          <a:latin typeface="メイリオ" panose="020B0604030504040204" pitchFamily="50" charset="-128"/>
                          <a:ea typeface="メイリオ" panose="020B0604030504040204" pitchFamily="50" charset="-128"/>
                        </a:rPr>
                        <a:t>世帯・</a:t>
                      </a:r>
                      <a:r>
                        <a:rPr lang="ja-JP" sz="1100" kern="100" dirty="0">
                          <a:effectLst/>
                          <a:latin typeface="メイリオ" panose="020B0604030504040204" pitchFamily="50" charset="-128"/>
                          <a:ea typeface="メイリオ" panose="020B0604030504040204" pitchFamily="50" charset="-128"/>
                        </a:rPr>
                        <a:t>続柄</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性別</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年齢</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職業</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収入</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7658">
                <a:tc>
                  <a:txBody>
                    <a:bodyPr/>
                    <a:lstStyle/>
                    <a:p>
                      <a:pPr algn="ctr">
                        <a:spcAft>
                          <a:spcPts val="0"/>
                        </a:spcAft>
                      </a:pPr>
                      <a:r>
                        <a:rPr lang="en-US" sz="1100" kern="100" dirty="0">
                          <a:solidFill>
                            <a:schemeClr val="accent2">
                              <a:lumMod val="50000"/>
                            </a:schemeClr>
                          </a:solidFill>
                          <a:effectLst/>
                          <a:latin typeface="メイリオ" panose="020B0604030504040204" pitchFamily="50" charset="-128"/>
                          <a:ea typeface="メイリオ" panose="020B0604030504040204" pitchFamily="50" charset="-128"/>
                        </a:rPr>
                        <a:t>1</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主</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女</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３６</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パート就労</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有</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07658">
                <a:tc>
                  <a:txBody>
                    <a:bodyPr/>
                    <a:lstStyle/>
                    <a:p>
                      <a:pPr algn="ctr">
                        <a:spcAft>
                          <a:spcPts val="0"/>
                        </a:spcAft>
                      </a:pPr>
                      <a:r>
                        <a:rPr lang="en-US" altLang="ja-JP" sz="1100" kern="100" dirty="0">
                          <a:effectLst/>
                          <a:latin typeface="メイリオ" panose="020B0604030504040204" pitchFamily="50" charset="-128"/>
                          <a:ea typeface="メイリオ" panose="020B0604030504040204" pitchFamily="50" charset="-128"/>
                          <a:cs typeface="Times New Roman" panose="02020603050405020304" pitchFamily="18" charset="0"/>
                        </a:rPr>
                        <a:t>2</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100" kern="100" dirty="0">
                          <a:effectLst/>
                          <a:latin typeface="メイリオ" panose="020B0604030504040204" pitchFamily="50" charset="-128"/>
                          <a:ea typeface="メイリオ" panose="020B0604030504040204" pitchFamily="50" charset="-128"/>
                          <a:cs typeface="Times New Roman" panose="02020603050405020304" pitchFamily="18" charset="0"/>
                        </a:rPr>
                        <a:t>長男</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男</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１５</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高校１年生</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100" kern="100" dirty="0">
                          <a:effectLst/>
                          <a:latin typeface="メイリオ" panose="020B0604030504040204" pitchFamily="50" charset="-128"/>
                          <a:ea typeface="メイリオ" panose="020B0604030504040204" pitchFamily="50" charset="-128"/>
                          <a:cs typeface="Times New Roman" panose="02020603050405020304" pitchFamily="18" charset="0"/>
                        </a:rPr>
                        <a:t>無</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4" name="表 3">
            <a:extLst>
              <a:ext uri="{FF2B5EF4-FFF2-40B4-BE49-F238E27FC236}">
                <a16:creationId xmlns:a16="http://schemas.microsoft.com/office/drawing/2014/main" id="{B781DEE2-F825-49E3-C220-A4A316871014}"/>
              </a:ext>
            </a:extLst>
          </p:cNvPr>
          <p:cNvGraphicFramePr>
            <a:graphicFrameLocks noGrp="1"/>
          </p:cNvGraphicFramePr>
          <p:nvPr/>
        </p:nvGraphicFramePr>
        <p:xfrm>
          <a:off x="134938" y="3602166"/>
          <a:ext cx="4464050" cy="2984299"/>
        </p:xfrm>
        <a:graphic>
          <a:graphicData uri="http://schemas.openxmlformats.org/drawingml/2006/table">
            <a:tbl>
              <a:tblPr firstRow="1" firstCol="1" bandRow="1">
                <a:tableStyleId>{5C22544A-7EE6-4342-B048-85BDC9FD1C3A}</a:tableStyleId>
              </a:tblPr>
              <a:tblGrid>
                <a:gridCol w="801678">
                  <a:extLst>
                    <a:ext uri="{9D8B030D-6E8A-4147-A177-3AD203B41FA5}">
                      <a16:colId xmlns:a16="http://schemas.microsoft.com/office/drawing/2014/main" val="20000"/>
                    </a:ext>
                  </a:extLst>
                </a:gridCol>
                <a:gridCol w="834382">
                  <a:extLst>
                    <a:ext uri="{9D8B030D-6E8A-4147-A177-3AD203B41FA5}">
                      <a16:colId xmlns:a16="http://schemas.microsoft.com/office/drawing/2014/main" val="20001"/>
                    </a:ext>
                  </a:extLst>
                </a:gridCol>
                <a:gridCol w="428630">
                  <a:extLst>
                    <a:ext uri="{9D8B030D-6E8A-4147-A177-3AD203B41FA5}">
                      <a16:colId xmlns:a16="http://schemas.microsoft.com/office/drawing/2014/main" val="20002"/>
                    </a:ext>
                  </a:extLst>
                </a:gridCol>
                <a:gridCol w="2399360">
                  <a:extLst>
                    <a:ext uri="{9D8B030D-6E8A-4147-A177-3AD203B41FA5}">
                      <a16:colId xmlns:a16="http://schemas.microsoft.com/office/drawing/2014/main" val="20003"/>
                    </a:ext>
                  </a:extLst>
                </a:gridCol>
              </a:tblGrid>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保護の種類</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lnSpc>
                          <a:spcPct val="150000"/>
                        </a:lnSpc>
                        <a:spcAft>
                          <a:spcPts val="0"/>
                        </a:spcAft>
                      </a:pPr>
                      <a:r>
                        <a:rPr lang="ja-JP" altLang="en-US" sz="1100" b="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生活扶助・住宅扶助・医療扶助</a:t>
                      </a:r>
                      <a:endParaRPr lang="ja-JP" sz="1100" b="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54700">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保護歴</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３年前より開始。</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要介護度</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無</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障害手帳</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なし</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601669">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傷病</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主</a:t>
                      </a:r>
                      <a:r>
                        <a:rPr lang="en-US" alt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うつ病にて精神科クリニックに通院</a:t>
                      </a:r>
                      <a:endParaRPr lang="en-US" alt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0"/>
                        </a:spcAft>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長男</a:t>
                      </a:r>
                      <a:r>
                        <a:rPr lang="en-US" alt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特になし</a:t>
                      </a: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4"/>
                  </a:ext>
                </a:extLst>
              </a:tr>
              <a:tr h="299403">
                <a:tc>
                  <a:txBody>
                    <a:bodyPr/>
                    <a:lstStyle/>
                    <a:p>
                      <a:pPr algn="ctr">
                        <a:spcAft>
                          <a:spcPts val="0"/>
                        </a:spcAft>
                      </a:pPr>
                      <a:r>
                        <a:rPr lang="en-US" sz="1100" kern="100" dirty="0">
                          <a:solidFill>
                            <a:schemeClr val="tx1"/>
                          </a:solidFill>
                          <a:effectLst/>
                          <a:latin typeface="メイリオ" panose="020B0604030504040204" pitchFamily="50" charset="-128"/>
                          <a:ea typeface="メイリオ" panose="020B0604030504040204" pitchFamily="50" charset="-128"/>
                        </a:rPr>
                        <a:t>ADL</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l">
                        <a:spcAft>
                          <a:spcPts val="0"/>
                        </a:spcAft>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主、長男ともに問題なし</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5"/>
                  </a:ext>
                </a:extLst>
              </a:tr>
              <a:tr h="482907">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資産</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just">
                        <a:spcAft>
                          <a:spcPts val="0"/>
                        </a:spcAft>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活用可能な資産なし</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負債</a:t>
                      </a:r>
                      <a:endParaRPr lang="ja-JP" sz="11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なし</a:t>
                      </a:r>
                      <a:endParaRPr lang="en-US" alt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収入、給付</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Bef>
                          <a:spcPts val="600"/>
                        </a:spcBef>
                        <a:spcAft>
                          <a:spcPts val="0"/>
                        </a:spcAft>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rPr>
                        <a:t>パート収入、児童手当・児童扶養手当</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7"/>
                  </a:ext>
                </a:extLst>
              </a:tr>
            </a:tbl>
          </a:graphicData>
        </a:graphic>
      </p:graphicFrame>
      <p:sp>
        <p:nvSpPr>
          <p:cNvPr id="10" name="正方形/長方形 9">
            <a:extLst>
              <a:ext uri="{FF2B5EF4-FFF2-40B4-BE49-F238E27FC236}">
                <a16:creationId xmlns:a16="http://schemas.microsoft.com/office/drawing/2014/main" id="{3D0D4A69-735F-DD30-B72D-9A021F10C970}"/>
              </a:ext>
            </a:extLst>
          </p:cNvPr>
          <p:cNvSpPr/>
          <p:nvPr/>
        </p:nvSpPr>
        <p:spPr>
          <a:xfrm>
            <a:off x="134938" y="1658536"/>
            <a:ext cx="4465637" cy="18653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9DDDBE2F-F9AD-8ADD-0E00-ED6EA22D0359}"/>
              </a:ext>
            </a:extLst>
          </p:cNvPr>
          <p:cNvSpPr txBox="1"/>
          <p:nvPr/>
        </p:nvSpPr>
        <p:spPr>
          <a:xfrm>
            <a:off x="144463" y="1703312"/>
            <a:ext cx="942975" cy="160337"/>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dirty="0">
                <a:latin typeface="メイリオ" panose="020B0604030504040204" pitchFamily="50" charset="-128"/>
                <a:ea typeface="メイリオ" panose="020B0604030504040204" pitchFamily="50" charset="-128"/>
              </a:rPr>
              <a:t>【</a:t>
            </a:r>
            <a:r>
              <a:rPr kumimoji="1" lang="ja-JP" altLang="en-US" sz="1050" b="1" dirty="0">
                <a:latin typeface="メイリオ" panose="020B0604030504040204" pitchFamily="50" charset="-128"/>
                <a:ea typeface="メイリオ" panose="020B0604030504040204" pitchFamily="50" charset="-128"/>
              </a:rPr>
              <a:t>家族関係図</a:t>
            </a:r>
            <a:r>
              <a:rPr kumimoji="1" lang="en-US" altLang="ja-JP" sz="1050" b="1" dirty="0">
                <a:latin typeface="メイリオ" panose="020B0604030504040204" pitchFamily="50" charset="-128"/>
                <a:ea typeface="メイリオ" panose="020B0604030504040204" pitchFamily="50" charset="-128"/>
              </a:rPr>
              <a:t>】</a:t>
            </a:r>
            <a:endParaRPr kumimoji="1" lang="ja-JP" altLang="en-US" sz="1050" b="1" dirty="0">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9849664F-FC99-C5AB-5421-A559F8698FF3}"/>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ja-JP" altLang="en-US" sz="2000" b="1" spc="200" dirty="0">
                <a:solidFill>
                  <a:schemeClr val="tx1"/>
                </a:solidFill>
                <a:latin typeface="メイリオ" panose="020B0604030504040204" pitchFamily="50" charset="-128"/>
                <a:ea typeface="メイリオ" panose="020B0604030504040204" pitchFamily="50" charset="-128"/>
              </a:rPr>
              <a:t>はじめに：検討したい事例の概要</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25" name="正方形/長方形 24">
            <a:extLst>
              <a:ext uri="{FF2B5EF4-FFF2-40B4-BE49-F238E27FC236}">
                <a16:creationId xmlns:a16="http://schemas.microsoft.com/office/drawing/2014/main" id="{327C42F2-D134-A4BB-726D-2C65AE1DDC06}"/>
              </a:ext>
            </a:extLst>
          </p:cNvPr>
          <p:cNvSpPr/>
          <p:nvPr/>
        </p:nvSpPr>
        <p:spPr>
          <a:xfrm>
            <a:off x="4672013" y="3398886"/>
            <a:ext cx="5040000" cy="19997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100"/>
              </a:spcBef>
              <a:spcAft>
                <a:spcPts val="0"/>
              </a:spcAft>
              <a:buFont typeface="Arial" panose="020B0604020202020204" pitchFamily="34" charset="0"/>
              <a:buChar char="•"/>
              <a:defRPr/>
            </a:pP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pPr marL="171450" indent="-171450" eaLnBrk="1" fontAlgn="auto" hangingPunct="1">
              <a:spcBef>
                <a:spcPts val="1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主は市内で出生。両親は、主が</a:t>
            </a:r>
            <a:r>
              <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rPr>
              <a:t>14</a:t>
            </a: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歳の時に離婚。父とは、それ以降、音信不通である。母は、その後、介護施設の職員として働きながら、</a:t>
            </a:r>
            <a:br>
              <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rPr>
            </a:b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主を育てた。</a:t>
            </a:r>
            <a:endPar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endParaRPr>
          </a:p>
          <a:p>
            <a:pPr marL="171450" indent="-171450" eaLnBrk="1" fontAlgn="auto" hangingPunct="1">
              <a:spcBef>
                <a:spcPts val="1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主は、中学卒業後、通信制高校に入学したが中退。服飾雑貨の小売店の店員として働いていた。</a:t>
            </a:r>
            <a:r>
              <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rPr>
              <a:t>20</a:t>
            </a: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歳で結婚し、</a:t>
            </a:r>
            <a:r>
              <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rPr>
              <a:t>21</a:t>
            </a: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歳の時に長男が誕生。</a:t>
            </a:r>
            <a:endPar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endParaRPr>
          </a:p>
          <a:p>
            <a:pPr marL="171450" indent="-171450" eaLnBrk="1" fontAlgn="auto" hangingPunct="1">
              <a:spcBef>
                <a:spcPts val="1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５年前に、夫の両親と二世帯住宅で生活を始めたが、そのころから夫との関係が悪くなり、</a:t>
            </a:r>
            <a:r>
              <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rPr>
              <a:t>DV</a:t>
            </a: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を受けるようになった。</a:t>
            </a:r>
            <a:endPar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endParaRPr>
          </a:p>
          <a:p>
            <a:pPr marL="171450" indent="-171450" eaLnBrk="1" fontAlgn="auto" hangingPunct="1">
              <a:spcBef>
                <a:spcPts val="1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３年前に、夫と離婚。離婚と同時に長男とともに母子生活支援施設に入所し生活保護を申請。その１年後に公営住宅にて居宅生活を始めた。</a:t>
            </a:r>
            <a:endPar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endParaRPr>
          </a:p>
          <a:p>
            <a:pPr marL="171450" indent="-171450" eaLnBrk="1" fontAlgn="auto" hangingPunct="1">
              <a:spcBef>
                <a:spcPts val="1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母は同じ市内に住んでいるが、再婚しており交流はない。</a:t>
            </a:r>
          </a:p>
        </p:txBody>
      </p:sp>
      <p:sp>
        <p:nvSpPr>
          <p:cNvPr id="30" name="正方形/長方形 29">
            <a:extLst>
              <a:ext uri="{FF2B5EF4-FFF2-40B4-BE49-F238E27FC236}">
                <a16:creationId xmlns:a16="http://schemas.microsoft.com/office/drawing/2014/main" id="{17396226-E57D-1E0E-2739-6A41FB49CB11}"/>
              </a:ext>
            </a:extLst>
          </p:cNvPr>
          <p:cNvSpPr/>
          <p:nvPr/>
        </p:nvSpPr>
        <p:spPr>
          <a:xfrm>
            <a:off x="4678642" y="656407"/>
            <a:ext cx="5040000" cy="15175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100"/>
              </a:spcBef>
              <a:spcAft>
                <a:spcPts val="0"/>
              </a:spcAft>
              <a:buFont typeface="Arial" panose="020B0604020202020204" pitchFamily="34" charset="0"/>
              <a:buChar char="•"/>
              <a:defRPr/>
            </a:pP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pPr marL="171450" indent="-171450" eaLnBrk="1" fontAlgn="auto" hangingPunct="1">
              <a:spcBef>
                <a:spcPts val="1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母子世帯。主は</a:t>
            </a:r>
            <a:r>
              <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rPr>
              <a:t>3</a:t>
            </a: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年前に離婚し、長男とともに</a:t>
            </a:r>
            <a:r>
              <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rPr>
              <a:t>2</a:t>
            </a: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人で生活している。</a:t>
            </a:r>
          </a:p>
          <a:p>
            <a:pPr marL="171450" indent="-171450" eaLnBrk="1" fontAlgn="auto" hangingPunct="1">
              <a:spcBef>
                <a:spcPts val="1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主は、うつ病のため精神科クリニックに通院。毎日</a:t>
            </a:r>
            <a:r>
              <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rPr>
              <a:t>3</a:t>
            </a: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時間程度、清掃のパート就労を休まず継続している。</a:t>
            </a:r>
          </a:p>
          <a:p>
            <a:pPr marL="171450" indent="-171450" eaLnBrk="1" fontAlgn="auto" hangingPunct="1">
              <a:spcBef>
                <a:spcPts val="1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長男は、高校を休みがちである。中学校まではサッカー部のレギュラーとして活躍していたが、母が離婚し公営住宅に転居した中学２年生時に退部。高校では部活に入らず、家でゲームをしていることが多い。</a:t>
            </a:r>
          </a:p>
          <a:p>
            <a:pPr eaLnBrk="1" fontAlgn="auto" hangingPunct="1">
              <a:spcBef>
                <a:spcPts val="100"/>
              </a:spcBef>
              <a:spcAft>
                <a:spcPts val="0"/>
              </a:spcAft>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・人づきあいがほとんどなく、主の相談相手はケースワーカーのみ。</a:t>
            </a:r>
          </a:p>
        </p:txBody>
      </p:sp>
      <p:sp>
        <p:nvSpPr>
          <p:cNvPr id="31" name="正方形/長方形 30">
            <a:extLst>
              <a:ext uri="{FF2B5EF4-FFF2-40B4-BE49-F238E27FC236}">
                <a16:creationId xmlns:a16="http://schemas.microsoft.com/office/drawing/2014/main" id="{9A6B306E-6A55-00F1-4126-63B577C874EF}"/>
              </a:ext>
            </a:extLst>
          </p:cNvPr>
          <p:cNvSpPr/>
          <p:nvPr/>
        </p:nvSpPr>
        <p:spPr>
          <a:xfrm>
            <a:off x="4677569" y="2208340"/>
            <a:ext cx="5040000" cy="11258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100"/>
              </a:spcBef>
              <a:spcAft>
                <a:spcPts val="0"/>
              </a:spcAft>
              <a:buFont typeface="Arial" panose="020B0604020202020204" pitchFamily="34" charset="0"/>
              <a:buChar char="•"/>
              <a:defRPr/>
            </a:pP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pPr marL="171450" indent="-171450" eaLnBrk="1" fontAlgn="auto" hangingPunct="1">
              <a:spcBef>
                <a:spcPts val="1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主は、疲れがあるのか、家の掃除、片付けが行き届いていない。</a:t>
            </a:r>
            <a:endPar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endParaRPr>
          </a:p>
          <a:p>
            <a:pPr marL="171450" indent="-171450" eaLnBrk="1" fontAlgn="auto" hangingPunct="1">
              <a:spcBef>
                <a:spcPts val="1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自宅では調理はせず、主が買ってきたものを２人で食べている状況。</a:t>
            </a:r>
          </a:p>
          <a:p>
            <a:pPr marL="171450" indent="-171450" eaLnBrk="1" fontAlgn="auto" hangingPunct="1">
              <a:spcBef>
                <a:spcPts val="1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主は長男が欲しがるゲームソフトなどは買っており、生活費が足りなくなることがある。</a:t>
            </a:r>
          </a:p>
        </p:txBody>
      </p:sp>
      <p:sp>
        <p:nvSpPr>
          <p:cNvPr id="32" name="テキスト ボックス 31">
            <a:extLst>
              <a:ext uri="{FF2B5EF4-FFF2-40B4-BE49-F238E27FC236}">
                <a16:creationId xmlns:a16="http://schemas.microsoft.com/office/drawing/2014/main" id="{535B2235-D409-7D49-A46C-BEF4E03E7431}"/>
              </a:ext>
            </a:extLst>
          </p:cNvPr>
          <p:cNvSpPr txBox="1"/>
          <p:nvPr/>
        </p:nvSpPr>
        <p:spPr>
          <a:xfrm>
            <a:off x="4651820" y="690838"/>
            <a:ext cx="1032334"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世帯の概要</a:t>
            </a:r>
            <a:r>
              <a:rPr kumimoji="1" lang="en-US" altLang="ja-JP" sz="1050" b="1" spc="100" dirty="0">
                <a:latin typeface="メイリオ" panose="020B0604030504040204" pitchFamily="50" charset="-128"/>
                <a:ea typeface="メイリオ" panose="020B0604030504040204" pitchFamily="50" charset="-128"/>
              </a:rPr>
              <a:t>】</a:t>
            </a:r>
            <a:endParaRPr kumimoji="1" lang="ja-JP" altLang="en-US" sz="1050" b="1" spc="100" dirty="0">
              <a:latin typeface="メイリオ" panose="020B0604030504040204" pitchFamily="50" charset="-128"/>
              <a:ea typeface="メイリオ" panose="020B0604030504040204" pitchFamily="50" charset="-128"/>
            </a:endParaRPr>
          </a:p>
        </p:txBody>
      </p:sp>
      <p:sp>
        <p:nvSpPr>
          <p:cNvPr id="36" name="テキスト ボックス 35">
            <a:extLst>
              <a:ext uri="{FF2B5EF4-FFF2-40B4-BE49-F238E27FC236}">
                <a16:creationId xmlns:a16="http://schemas.microsoft.com/office/drawing/2014/main" id="{F966D080-3C05-7832-851C-1FFA23471CDB}"/>
              </a:ext>
            </a:extLst>
          </p:cNvPr>
          <p:cNvSpPr txBox="1"/>
          <p:nvPr/>
        </p:nvSpPr>
        <p:spPr>
          <a:xfrm>
            <a:off x="4651820" y="3443057"/>
            <a:ext cx="737381"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生活歴</a:t>
            </a:r>
            <a:r>
              <a:rPr kumimoji="1" lang="en-US" altLang="ja-JP" sz="1050" spc="100" dirty="0">
                <a:latin typeface="メイリオ" panose="020B0604030504040204" pitchFamily="50" charset="-128"/>
                <a:ea typeface="メイリオ" panose="020B0604030504040204" pitchFamily="50" charset="-128"/>
              </a:rPr>
              <a:t>】</a:t>
            </a:r>
            <a:endParaRPr kumimoji="1" lang="ja-JP" altLang="en-US" sz="1050" spc="100" dirty="0">
              <a:latin typeface="メイリオ" panose="020B0604030504040204" pitchFamily="50" charset="-128"/>
              <a:ea typeface="メイリオ" panose="020B0604030504040204" pitchFamily="50" charset="-128"/>
            </a:endParaRPr>
          </a:p>
        </p:txBody>
      </p:sp>
      <p:sp>
        <p:nvSpPr>
          <p:cNvPr id="37" name="テキスト ボックス 36">
            <a:extLst>
              <a:ext uri="{FF2B5EF4-FFF2-40B4-BE49-F238E27FC236}">
                <a16:creationId xmlns:a16="http://schemas.microsoft.com/office/drawing/2014/main" id="{A6E498C9-D0E3-BD57-9B0F-AFA8F97A053D}"/>
              </a:ext>
            </a:extLst>
          </p:cNvPr>
          <p:cNvSpPr txBox="1"/>
          <p:nvPr/>
        </p:nvSpPr>
        <p:spPr>
          <a:xfrm>
            <a:off x="4651820" y="2291031"/>
            <a:ext cx="1917192"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住環境・日常生活の状況</a:t>
            </a:r>
            <a:r>
              <a:rPr kumimoji="1" lang="en-US" altLang="ja-JP" sz="1050" b="1" spc="100" dirty="0">
                <a:latin typeface="メイリオ" panose="020B0604030504040204" pitchFamily="50" charset="-128"/>
                <a:ea typeface="メイリオ" panose="020B0604030504040204" pitchFamily="50" charset="-128"/>
              </a:rPr>
              <a:t>】</a:t>
            </a:r>
            <a:endParaRPr kumimoji="1" lang="ja-JP" altLang="en-US" sz="1050" b="1" spc="100" dirty="0">
              <a:latin typeface="メイリオ" panose="020B0604030504040204" pitchFamily="50" charset="-128"/>
              <a:ea typeface="メイリオ" panose="020B0604030504040204" pitchFamily="50" charset="-128"/>
            </a:endParaRPr>
          </a:p>
        </p:txBody>
      </p:sp>
      <p:sp>
        <p:nvSpPr>
          <p:cNvPr id="38" name="正方形/長方形 37">
            <a:extLst>
              <a:ext uri="{FF2B5EF4-FFF2-40B4-BE49-F238E27FC236}">
                <a16:creationId xmlns:a16="http://schemas.microsoft.com/office/drawing/2014/main" id="{28355015-AA5A-8EC5-239D-2A3430C1D889}"/>
              </a:ext>
            </a:extLst>
          </p:cNvPr>
          <p:cNvSpPr/>
          <p:nvPr/>
        </p:nvSpPr>
        <p:spPr>
          <a:xfrm>
            <a:off x="4677569" y="5494196"/>
            <a:ext cx="5040000" cy="1092269"/>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endPar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endParaRP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日常生活面に課題があり、家計のやりくりがうまくいっていないが、</a:t>
            </a:r>
            <a:br>
              <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rPr>
            </a:b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どのようにアドバイスしたらよいかわからない。</a:t>
            </a:r>
            <a:endPar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endParaRP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主は、長男が学校に行っていないことを心配しているが、</a:t>
            </a:r>
            <a:br>
              <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rPr>
            </a:b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長男にどのようにアプローチしたらよいかわからない。</a:t>
            </a:r>
            <a:endPar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39" name="テキスト ボックス 38">
            <a:extLst>
              <a:ext uri="{FF2B5EF4-FFF2-40B4-BE49-F238E27FC236}">
                <a16:creationId xmlns:a16="http://schemas.microsoft.com/office/drawing/2014/main" id="{B44022F7-CF7B-1FC9-BD71-788112585EE8}"/>
              </a:ext>
            </a:extLst>
          </p:cNvPr>
          <p:cNvSpPr txBox="1"/>
          <p:nvPr/>
        </p:nvSpPr>
        <p:spPr>
          <a:xfrm>
            <a:off x="4727700" y="5558931"/>
            <a:ext cx="2212144"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事例提出者が困っていること</a:t>
            </a:r>
            <a:r>
              <a:rPr kumimoji="1" lang="en-US" altLang="ja-JP" sz="1050" b="1" spc="100" dirty="0">
                <a:latin typeface="メイリオ" panose="020B0604030504040204" pitchFamily="50" charset="-128"/>
                <a:ea typeface="メイリオ" panose="020B0604030504040204" pitchFamily="50" charset="-128"/>
              </a:rPr>
              <a:t>】</a:t>
            </a:r>
            <a:endParaRPr kumimoji="1" lang="ja-JP" altLang="en-US" sz="1050" b="1" spc="100" dirty="0">
              <a:latin typeface="メイリオ" panose="020B0604030504040204" pitchFamily="50" charset="-128"/>
              <a:ea typeface="メイリオ" panose="020B0604030504040204" pitchFamily="50" charset="-128"/>
            </a:endParaRPr>
          </a:p>
        </p:txBody>
      </p:sp>
      <p:sp>
        <p:nvSpPr>
          <p:cNvPr id="40" name="吹き出し: 角を丸めた四角形 39">
            <a:extLst>
              <a:ext uri="{FF2B5EF4-FFF2-40B4-BE49-F238E27FC236}">
                <a16:creationId xmlns:a16="http://schemas.microsoft.com/office/drawing/2014/main" id="{BCCED286-6F3B-2627-DF5B-39957E5FAFA3}"/>
              </a:ext>
            </a:extLst>
          </p:cNvPr>
          <p:cNvSpPr/>
          <p:nvPr/>
        </p:nvSpPr>
        <p:spPr>
          <a:xfrm>
            <a:off x="7697971" y="112604"/>
            <a:ext cx="2096591"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分かっていることだけで</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かまいません</a:t>
            </a:r>
          </a:p>
        </p:txBody>
      </p:sp>
      <p:grpSp>
        <p:nvGrpSpPr>
          <p:cNvPr id="35859" name="グループ化 35858">
            <a:extLst>
              <a:ext uri="{FF2B5EF4-FFF2-40B4-BE49-F238E27FC236}">
                <a16:creationId xmlns:a16="http://schemas.microsoft.com/office/drawing/2014/main" id="{A552D7A1-2EDA-1F99-724B-72117C88CC2B}"/>
              </a:ext>
            </a:extLst>
          </p:cNvPr>
          <p:cNvGrpSpPr/>
          <p:nvPr/>
        </p:nvGrpSpPr>
        <p:grpSpPr>
          <a:xfrm>
            <a:off x="1158669" y="2001776"/>
            <a:ext cx="2454863" cy="1292593"/>
            <a:chOff x="946797" y="2001776"/>
            <a:chExt cx="2454863" cy="1292593"/>
          </a:xfrm>
        </p:grpSpPr>
        <p:sp>
          <p:nvSpPr>
            <p:cNvPr id="3" name="楕円 12">
              <a:extLst>
                <a:ext uri="{FF2B5EF4-FFF2-40B4-BE49-F238E27FC236}">
                  <a16:creationId xmlns:a16="http://schemas.microsoft.com/office/drawing/2014/main" id="{91D7C2A5-0C31-B69B-E392-80E3A779F225}"/>
                </a:ext>
              </a:extLst>
            </p:cNvPr>
            <p:cNvSpPr/>
            <p:nvPr/>
          </p:nvSpPr>
          <p:spPr>
            <a:xfrm>
              <a:off x="2281830" y="2628322"/>
              <a:ext cx="255620" cy="253325"/>
            </a:xfrm>
            <a:prstGeom prst="ellipse">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rgbClr val="FF0000"/>
                </a:solidFill>
                <a:latin typeface="メイリオ" panose="020B0604030504040204" pitchFamily="50" charset="-128"/>
                <a:ea typeface="メイリオ" panose="020B0604030504040204" pitchFamily="50" charset="-128"/>
              </a:endParaRPr>
            </a:p>
          </p:txBody>
        </p:sp>
        <p:sp>
          <p:nvSpPr>
            <p:cNvPr id="5" name="楕円 12">
              <a:extLst>
                <a:ext uri="{FF2B5EF4-FFF2-40B4-BE49-F238E27FC236}">
                  <a16:creationId xmlns:a16="http://schemas.microsoft.com/office/drawing/2014/main" id="{D544D456-813B-BFB6-3D34-810CDF765540}"/>
                </a:ext>
              </a:extLst>
            </p:cNvPr>
            <p:cNvSpPr/>
            <p:nvPr/>
          </p:nvSpPr>
          <p:spPr>
            <a:xfrm>
              <a:off x="2575304" y="2001776"/>
              <a:ext cx="255620" cy="2533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rgbClr val="FF0000"/>
                </a:solidFill>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15729FBE-C020-15D4-B5C4-69730E5A12C0}"/>
                </a:ext>
              </a:extLst>
            </p:cNvPr>
            <p:cNvSpPr/>
            <p:nvPr/>
          </p:nvSpPr>
          <p:spPr>
            <a:xfrm>
              <a:off x="1945916" y="2001776"/>
              <a:ext cx="255620" cy="253325"/>
            </a:xfrm>
            <a:prstGeom prst="rect">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chemeClr val="tx1"/>
                </a:solidFill>
                <a:latin typeface="メイリオ" panose="020B0604030504040204" pitchFamily="50" charset="-128"/>
                <a:ea typeface="メイリオ" panose="020B0604030504040204" pitchFamily="50" charset="-128"/>
              </a:endParaRPr>
            </a:p>
          </p:txBody>
        </p:sp>
        <p:grpSp>
          <p:nvGrpSpPr>
            <p:cNvPr id="9" name="グループ化 37">
              <a:extLst>
                <a:ext uri="{FF2B5EF4-FFF2-40B4-BE49-F238E27FC236}">
                  <a16:creationId xmlns:a16="http://schemas.microsoft.com/office/drawing/2014/main" id="{62D56991-5470-D548-62FA-9A3731B6331C}"/>
                </a:ext>
              </a:extLst>
            </p:cNvPr>
            <p:cNvGrpSpPr>
              <a:grpSpLocks/>
            </p:cNvGrpSpPr>
            <p:nvPr/>
          </p:nvGrpSpPr>
          <p:grpSpPr bwMode="auto">
            <a:xfrm>
              <a:off x="2261833" y="2076616"/>
              <a:ext cx="75182" cy="101827"/>
              <a:chOff x="5781368" y="2608770"/>
              <a:chExt cx="126616" cy="180811"/>
            </a:xfrm>
          </p:grpSpPr>
          <p:cxnSp>
            <p:nvCxnSpPr>
              <p:cNvPr id="13" name="直線コネクタ 12">
                <a:extLst>
                  <a:ext uri="{FF2B5EF4-FFF2-40B4-BE49-F238E27FC236}">
                    <a16:creationId xmlns:a16="http://schemas.microsoft.com/office/drawing/2014/main" id="{E32813D3-80E2-8EBF-F61D-B646251986D4}"/>
                  </a:ext>
                </a:extLst>
              </p:cNvPr>
              <p:cNvCxnSpPr/>
              <p:nvPr/>
            </p:nvCxnSpPr>
            <p:spPr>
              <a:xfrm flipH="1">
                <a:off x="5781368" y="2608770"/>
                <a:ext cx="84411" cy="1433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88C62CAF-97E0-AC1D-A124-0261F5870756}"/>
                  </a:ext>
                </a:extLst>
              </p:cNvPr>
              <p:cNvCxnSpPr/>
              <p:nvPr/>
            </p:nvCxnSpPr>
            <p:spPr>
              <a:xfrm flipH="1">
                <a:off x="5823573" y="2646256"/>
                <a:ext cx="84411" cy="143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正方形/長方形 15">
              <a:extLst>
                <a:ext uri="{FF2B5EF4-FFF2-40B4-BE49-F238E27FC236}">
                  <a16:creationId xmlns:a16="http://schemas.microsoft.com/office/drawing/2014/main" id="{C32E47C6-A79F-15A9-DD5E-9DF884926367}"/>
                </a:ext>
              </a:extLst>
            </p:cNvPr>
            <p:cNvSpPr/>
            <p:nvPr/>
          </p:nvSpPr>
          <p:spPr>
            <a:xfrm>
              <a:off x="1257446" y="2629564"/>
              <a:ext cx="255620" cy="253325"/>
            </a:xfrm>
            <a:prstGeom prst="rect">
              <a:avLst/>
            </a:prstGeom>
            <a:noFill/>
            <a:ln w="1270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chemeClr val="tx1"/>
                </a:solidFill>
                <a:latin typeface="メイリオ" panose="020B0604030504040204" pitchFamily="50" charset="-128"/>
                <a:ea typeface="メイリオ" panose="020B0604030504040204" pitchFamily="50" charset="-128"/>
              </a:endParaRPr>
            </a:p>
          </p:txBody>
        </p:sp>
        <p:sp>
          <p:nvSpPr>
            <p:cNvPr id="23" name="正方形/長方形 22">
              <a:extLst>
                <a:ext uri="{FF2B5EF4-FFF2-40B4-BE49-F238E27FC236}">
                  <a16:creationId xmlns:a16="http://schemas.microsoft.com/office/drawing/2014/main" id="{9D70C33F-9115-278E-1922-AC7405DC96C1}"/>
                </a:ext>
              </a:extLst>
            </p:cNvPr>
            <p:cNvSpPr/>
            <p:nvPr/>
          </p:nvSpPr>
          <p:spPr>
            <a:xfrm>
              <a:off x="3146040" y="2001776"/>
              <a:ext cx="255620" cy="253325"/>
            </a:xfrm>
            <a:prstGeom prst="rect">
              <a:avLst/>
            </a:prstGeom>
            <a:noFill/>
            <a:ln w="1270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chemeClr val="tx1"/>
                </a:solidFill>
                <a:latin typeface="メイリオ" panose="020B0604030504040204" pitchFamily="50" charset="-128"/>
                <a:ea typeface="メイリオ" panose="020B0604030504040204" pitchFamily="50" charset="-128"/>
              </a:endParaRPr>
            </a:p>
          </p:txBody>
        </p:sp>
        <p:cxnSp>
          <p:nvCxnSpPr>
            <p:cNvPr id="24" name="直線コネクタ 23">
              <a:extLst>
                <a:ext uri="{FF2B5EF4-FFF2-40B4-BE49-F238E27FC236}">
                  <a16:creationId xmlns:a16="http://schemas.microsoft.com/office/drawing/2014/main" id="{5B09F367-C168-6599-AAA0-8D603354D0E2}"/>
                </a:ext>
              </a:extLst>
            </p:cNvPr>
            <p:cNvCxnSpPr>
              <a:cxnSpLocks/>
              <a:stCxn id="23" idx="1"/>
              <a:endCxn id="5" idx="6"/>
            </p:cNvCxnSpPr>
            <p:nvPr/>
          </p:nvCxnSpPr>
          <p:spPr>
            <a:xfrm flipH="1">
              <a:off x="2830924" y="2128439"/>
              <a:ext cx="315116" cy="0"/>
            </a:xfrm>
            <a:prstGeom prst="line">
              <a:avLst/>
            </a:prstGeom>
            <a:ln w="25400" cmpd="dbl">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5A0CD8B3-7133-99B0-109F-1DFB70FEFE1C}"/>
                </a:ext>
              </a:extLst>
            </p:cNvPr>
            <p:cNvCxnSpPr>
              <a:cxnSpLocks/>
              <a:stCxn id="5" idx="2"/>
              <a:endCxn id="6" idx="3"/>
            </p:cNvCxnSpPr>
            <p:nvPr/>
          </p:nvCxnSpPr>
          <p:spPr>
            <a:xfrm flipH="1">
              <a:off x="2201536" y="2128439"/>
              <a:ext cx="373768" cy="0"/>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7EE3098E-1D49-7DCB-F70A-4E9741296D29}"/>
                </a:ext>
              </a:extLst>
            </p:cNvPr>
            <p:cNvCxnSpPr>
              <a:cxnSpLocks/>
              <a:stCxn id="35855" idx="0"/>
            </p:cNvCxnSpPr>
            <p:nvPr/>
          </p:nvCxnSpPr>
          <p:spPr>
            <a:xfrm flipV="1">
              <a:off x="1901035" y="2756226"/>
              <a:ext cx="2914" cy="2848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06E00C67-810B-F5DC-F846-F82BDB85D974}"/>
                </a:ext>
              </a:extLst>
            </p:cNvPr>
            <p:cNvSpPr/>
            <p:nvPr/>
          </p:nvSpPr>
          <p:spPr bwMode="auto">
            <a:xfrm>
              <a:off x="946797" y="2001776"/>
              <a:ext cx="255620" cy="2533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chemeClr val="tx1"/>
                </a:solidFill>
                <a:latin typeface="メイリオ" panose="020B0604030504040204" pitchFamily="50" charset="-128"/>
                <a:ea typeface="メイリオ" panose="020B0604030504040204" pitchFamily="50" charset="-128"/>
              </a:endParaRPr>
            </a:p>
          </p:txBody>
        </p:sp>
        <p:cxnSp>
          <p:nvCxnSpPr>
            <p:cNvPr id="56" name="直線コネクタ 55">
              <a:extLst>
                <a:ext uri="{FF2B5EF4-FFF2-40B4-BE49-F238E27FC236}">
                  <a16:creationId xmlns:a16="http://schemas.microsoft.com/office/drawing/2014/main" id="{6B6AFAAB-95D0-B9C8-2A60-8F8DDB65A5BA}"/>
                </a:ext>
              </a:extLst>
            </p:cNvPr>
            <p:cNvCxnSpPr>
              <a:cxnSpLocks/>
              <a:stCxn id="29" idx="3"/>
              <a:endCxn id="35849" idx="2"/>
            </p:cNvCxnSpPr>
            <p:nvPr/>
          </p:nvCxnSpPr>
          <p:spPr>
            <a:xfrm>
              <a:off x="1202417" y="2128439"/>
              <a:ext cx="326678" cy="0"/>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8F49C7B1-EDCA-A7DB-8D21-C02AD6DA61D3}"/>
                </a:ext>
              </a:extLst>
            </p:cNvPr>
            <p:cNvCxnSpPr>
              <a:cxnSpLocks/>
              <a:stCxn id="3" idx="0"/>
            </p:cNvCxnSpPr>
            <p:nvPr/>
          </p:nvCxnSpPr>
          <p:spPr>
            <a:xfrm flipH="1" flipV="1">
              <a:off x="2408450" y="2144290"/>
              <a:ext cx="1190" cy="484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4D118DAA-C0F4-DE36-43AD-BD37875C6ED6}"/>
                </a:ext>
              </a:extLst>
            </p:cNvPr>
            <p:cNvCxnSpPr>
              <a:cxnSpLocks/>
              <a:stCxn id="16" idx="0"/>
            </p:cNvCxnSpPr>
            <p:nvPr/>
          </p:nvCxnSpPr>
          <p:spPr>
            <a:xfrm flipV="1">
              <a:off x="1385256" y="2143968"/>
              <a:ext cx="0" cy="4855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9F98C32F-39B4-71B2-852E-BF838CE6416B}"/>
                </a:ext>
              </a:extLst>
            </p:cNvPr>
            <p:cNvCxnSpPr>
              <a:cxnSpLocks/>
              <a:stCxn id="3" idx="2"/>
              <a:endCxn id="16" idx="3"/>
            </p:cNvCxnSpPr>
            <p:nvPr/>
          </p:nvCxnSpPr>
          <p:spPr>
            <a:xfrm flipH="1">
              <a:off x="1513066" y="2754985"/>
              <a:ext cx="768764" cy="124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5841" name="グループ化 37">
              <a:extLst>
                <a:ext uri="{FF2B5EF4-FFF2-40B4-BE49-F238E27FC236}">
                  <a16:creationId xmlns:a16="http://schemas.microsoft.com/office/drawing/2014/main" id="{2CF80860-616D-CFE0-205C-085846138FC1}"/>
                </a:ext>
              </a:extLst>
            </p:cNvPr>
            <p:cNvGrpSpPr>
              <a:grpSpLocks/>
            </p:cNvGrpSpPr>
            <p:nvPr/>
          </p:nvGrpSpPr>
          <p:grpSpPr bwMode="auto">
            <a:xfrm>
              <a:off x="1667087" y="2704070"/>
              <a:ext cx="75182" cy="101827"/>
              <a:chOff x="5781368" y="2608770"/>
              <a:chExt cx="126616" cy="180811"/>
            </a:xfrm>
          </p:grpSpPr>
          <p:cxnSp>
            <p:nvCxnSpPr>
              <p:cNvPr id="35842" name="直線コネクタ 35841">
                <a:extLst>
                  <a:ext uri="{FF2B5EF4-FFF2-40B4-BE49-F238E27FC236}">
                    <a16:creationId xmlns:a16="http://schemas.microsoft.com/office/drawing/2014/main" id="{2442B531-C80E-3F5E-2E03-826B08BC728C}"/>
                  </a:ext>
                </a:extLst>
              </p:cNvPr>
              <p:cNvCxnSpPr/>
              <p:nvPr/>
            </p:nvCxnSpPr>
            <p:spPr>
              <a:xfrm flipH="1">
                <a:off x="5781368" y="2608770"/>
                <a:ext cx="84411" cy="1433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43" name="直線コネクタ 35842">
                <a:extLst>
                  <a:ext uri="{FF2B5EF4-FFF2-40B4-BE49-F238E27FC236}">
                    <a16:creationId xmlns:a16="http://schemas.microsoft.com/office/drawing/2014/main" id="{7A459160-9D1A-EA6C-DC5E-C4E0C488AB38}"/>
                  </a:ext>
                </a:extLst>
              </p:cNvPr>
              <p:cNvCxnSpPr/>
              <p:nvPr/>
            </p:nvCxnSpPr>
            <p:spPr>
              <a:xfrm flipH="1">
                <a:off x="5823573" y="2646256"/>
                <a:ext cx="84411" cy="143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849" name="楕円 12">
              <a:extLst>
                <a:ext uri="{FF2B5EF4-FFF2-40B4-BE49-F238E27FC236}">
                  <a16:creationId xmlns:a16="http://schemas.microsoft.com/office/drawing/2014/main" id="{DDB7B982-1D5A-DA3C-B1B4-EC1A56D81E22}"/>
                </a:ext>
              </a:extLst>
            </p:cNvPr>
            <p:cNvSpPr/>
            <p:nvPr/>
          </p:nvSpPr>
          <p:spPr>
            <a:xfrm>
              <a:off x="1529095" y="2001776"/>
              <a:ext cx="255620" cy="2533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rgbClr val="FF0000"/>
                </a:solidFill>
                <a:latin typeface="メイリオ" panose="020B0604030504040204" pitchFamily="50" charset="-128"/>
                <a:ea typeface="メイリオ" panose="020B0604030504040204" pitchFamily="50" charset="-128"/>
              </a:endParaRPr>
            </a:p>
          </p:txBody>
        </p:sp>
        <p:sp>
          <p:nvSpPr>
            <p:cNvPr id="35854" name="楕円 35853">
              <a:extLst>
                <a:ext uri="{FF2B5EF4-FFF2-40B4-BE49-F238E27FC236}">
                  <a16:creationId xmlns:a16="http://schemas.microsoft.com/office/drawing/2014/main" id="{5DFC9810-DB6A-BCA2-00E2-6EF8F81CB25A}"/>
                </a:ext>
              </a:extLst>
            </p:cNvPr>
            <p:cNvSpPr/>
            <p:nvPr/>
          </p:nvSpPr>
          <p:spPr>
            <a:xfrm rot="19008846">
              <a:off x="1587418" y="2629142"/>
              <a:ext cx="1128648" cy="63311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sz="1050">
                <a:latin typeface="メイリオ" panose="020B0604030504040204" pitchFamily="50" charset="-128"/>
                <a:ea typeface="メイリオ" panose="020B0604030504040204" pitchFamily="50" charset="-128"/>
              </a:endParaRPr>
            </a:p>
          </p:txBody>
        </p:sp>
        <p:sp>
          <p:nvSpPr>
            <p:cNvPr id="35855" name="正方形/長方形 35854">
              <a:extLst>
                <a:ext uri="{FF2B5EF4-FFF2-40B4-BE49-F238E27FC236}">
                  <a16:creationId xmlns:a16="http://schemas.microsoft.com/office/drawing/2014/main" id="{90B7BBC8-8B61-BE67-FA03-6B7450C18FF8}"/>
                </a:ext>
              </a:extLst>
            </p:cNvPr>
            <p:cNvSpPr/>
            <p:nvPr/>
          </p:nvSpPr>
          <p:spPr>
            <a:xfrm>
              <a:off x="1773225" y="3041044"/>
              <a:ext cx="255620" cy="253325"/>
            </a:xfrm>
            <a:prstGeom prst="rect">
              <a:avLst/>
            </a:prstGeom>
            <a:noFill/>
            <a:ln w="1270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chemeClr val="tx1"/>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36431615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A935F-549E-4DBD-D6A2-02403138611C}"/>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25DD9C60-8A3D-7E78-AFA7-5728CE94306A}"/>
              </a:ext>
            </a:extLst>
          </p:cNvPr>
          <p:cNvSpPr/>
          <p:nvPr/>
        </p:nvSpPr>
        <p:spPr>
          <a:xfrm>
            <a:off x="1290638" y="904875"/>
            <a:ext cx="8296275" cy="682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事例を読み、どのような課題があるか考えてみましょう。</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主以外の世帯員がいれば、世帯員も含めて考えてみましょう。</a:t>
            </a:r>
          </a:p>
        </p:txBody>
      </p:sp>
      <p:sp>
        <p:nvSpPr>
          <p:cNvPr id="37892" name="スライド番号プレースホルダー 2">
            <a:extLst>
              <a:ext uri="{FF2B5EF4-FFF2-40B4-BE49-F238E27FC236}">
                <a16:creationId xmlns:a16="http://schemas.microsoft.com/office/drawing/2014/main" id="{65B35C5E-3F9C-2081-D82D-7DC0C68025F2}"/>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30</a:t>
            </a:fld>
            <a:endParaRPr lang="ja-JP" altLang="en-US" sz="1200">
              <a:solidFill>
                <a:srgbClr val="898989"/>
              </a:solidFill>
            </a:endParaRPr>
          </a:p>
        </p:txBody>
      </p:sp>
      <p:sp>
        <p:nvSpPr>
          <p:cNvPr id="3" name="正方形/長方形 2">
            <a:extLst>
              <a:ext uri="{FF2B5EF4-FFF2-40B4-BE49-F238E27FC236}">
                <a16:creationId xmlns:a16="http://schemas.microsoft.com/office/drawing/2014/main" id="{58C53263-BD7E-A417-4254-A59B95C0F8B2}"/>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kumimoji="1" lang="ja-JP" altLang="en-US"/>
          </a:p>
        </p:txBody>
      </p:sp>
      <p:sp>
        <p:nvSpPr>
          <p:cNvPr id="17" name="正方形/長方形 16">
            <a:extLst>
              <a:ext uri="{FF2B5EF4-FFF2-40B4-BE49-F238E27FC236}">
                <a16:creationId xmlns:a16="http://schemas.microsoft.com/office/drawing/2014/main" id="{F155AA74-74F0-37FB-59C5-EBB40F484E78}"/>
              </a:ext>
            </a:extLst>
          </p:cNvPr>
          <p:cNvSpPr/>
          <p:nvPr/>
        </p:nvSpPr>
        <p:spPr>
          <a:xfrm>
            <a:off x="3848986" y="6371434"/>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sp>
        <p:nvSpPr>
          <p:cNvPr id="2" name="正方形/長方形 1">
            <a:extLst>
              <a:ext uri="{FF2B5EF4-FFF2-40B4-BE49-F238E27FC236}">
                <a16:creationId xmlns:a16="http://schemas.microsoft.com/office/drawing/2014/main" id="{C77247FC-5F41-D6BB-F96B-F4AD01669335}"/>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STEP1</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：主の課題を分析する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pic>
        <p:nvPicPr>
          <p:cNvPr id="5" name="図 4" descr="黒い背景と白い文字のロゴ&#10;&#10;AI によって生成されたコンテンツは間違っている可能性があります。">
            <a:extLst>
              <a:ext uri="{FF2B5EF4-FFF2-40B4-BE49-F238E27FC236}">
                <a16:creationId xmlns:a16="http://schemas.microsoft.com/office/drawing/2014/main" id="{59D8BF1E-16C2-7388-7027-28C8AFBE19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87" y="644103"/>
            <a:ext cx="1020393" cy="1020393"/>
          </a:xfrm>
          <a:prstGeom prst="rect">
            <a:avLst/>
          </a:prstGeom>
        </p:spPr>
      </p:pic>
      <p:pic>
        <p:nvPicPr>
          <p:cNvPr id="9" name="図 8" descr="レゴ が含まれている画像&#10;&#10;AI によって生成されたコンテンツは間違っている可能性があります。">
            <a:extLst>
              <a:ext uri="{FF2B5EF4-FFF2-40B4-BE49-F238E27FC236}">
                <a16:creationId xmlns:a16="http://schemas.microsoft.com/office/drawing/2014/main" id="{788C943F-0BDD-7419-6654-39C285329E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6574" y="5789818"/>
            <a:ext cx="1163232" cy="1163232"/>
          </a:xfrm>
          <a:prstGeom prst="rect">
            <a:avLst/>
          </a:prstGeom>
        </p:spPr>
      </p:pic>
      <p:sp>
        <p:nvSpPr>
          <p:cNvPr id="10" name="吹き出し: 角を丸めた四角形 9">
            <a:extLst>
              <a:ext uri="{FF2B5EF4-FFF2-40B4-BE49-F238E27FC236}">
                <a16:creationId xmlns:a16="http://schemas.microsoft.com/office/drawing/2014/main" id="{7E119280-2980-E270-EA1B-8C5B22FF94F0}"/>
              </a:ext>
            </a:extLst>
          </p:cNvPr>
          <p:cNvSpPr/>
          <p:nvPr/>
        </p:nvSpPr>
        <p:spPr>
          <a:xfrm>
            <a:off x="7389628" y="1572384"/>
            <a:ext cx="2360014"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a:t>
            </a:r>
            <a:r>
              <a:rPr kumimoji="1" lang="en-US" altLang="ja-JP" sz="1200" spc="100" dirty="0">
                <a:solidFill>
                  <a:schemeClr val="tx1"/>
                </a:solidFill>
                <a:latin typeface="メイリオ" panose="020B0604030504040204" pitchFamily="50" charset="-128"/>
                <a:ea typeface="メイリオ" panose="020B0604030504040204" pitchFamily="50" charset="-128"/>
              </a:rPr>
              <a:t>3</a:t>
            </a:r>
            <a:r>
              <a:rPr kumimoji="1" lang="ja-JP" altLang="en-US" sz="1200" spc="100" dirty="0">
                <a:solidFill>
                  <a:schemeClr val="tx1"/>
                </a:solidFill>
                <a:latin typeface="メイリオ" panose="020B0604030504040204" pitchFamily="50" charset="-128"/>
                <a:ea typeface="メイリオ" panose="020B0604030504040204" pitchFamily="50" charset="-128"/>
              </a:rPr>
              <a:t>つの自立」の観点から</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考えてみることも有効です</a:t>
            </a:r>
          </a:p>
        </p:txBody>
      </p:sp>
    </p:spTree>
    <p:extLst>
      <p:ext uri="{BB962C8B-B14F-4D97-AF65-F5344CB8AC3E}">
        <p14:creationId xmlns:p14="http://schemas.microsoft.com/office/powerpoint/2010/main" val="28860744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E8287-E9C0-FB65-4866-B439C09C9980}"/>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5FF67855-3F64-AE5A-1215-A85F709D62B0}"/>
              </a:ext>
            </a:extLst>
          </p:cNvPr>
          <p:cNvSpPr/>
          <p:nvPr/>
        </p:nvSpPr>
        <p:spPr>
          <a:xfrm>
            <a:off x="1290638" y="904875"/>
            <a:ext cx="8296275" cy="682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事例を読み、どのような課題があるか考えてみましょう。</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主以外の世帯員がいれば、世帯員も含めて考えてみましょう。</a:t>
            </a:r>
          </a:p>
        </p:txBody>
      </p:sp>
      <p:sp>
        <p:nvSpPr>
          <p:cNvPr id="37892" name="スライド番号プレースホルダー 2">
            <a:extLst>
              <a:ext uri="{FF2B5EF4-FFF2-40B4-BE49-F238E27FC236}">
                <a16:creationId xmlns:a16="http://schemas.microsoft.com/office/drawing/2014/main" id="{7CD9BA36-4044-C53A-4D71-9EFD5AC27FE1}"/>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31</a:t>
            </a:fld>
            <a:endParaRPr lang="ja-JP" altLang="en-US" sz="1200">
              <a:solidFill>
                <a:srgbClr val="898989"/>
              </a:solidFill>
            </a:endParaRPr>
          </a:p>
        </p:txBody>
      </p:sp>
      <p:sp>
        <p:nvSpPr>
          <p:cNvPr id="3" name="正方形/長方形 2">
            <a:extLst>
              <a:ext uri="{FF2B5EF4-FFF2-40B4-BE49-F238E27FC236}">
                <a16:creationId xmlns:a16="http://schemas.microsoft.com/office/drawing/2014/main" id="{7797CD0D-D292-C155-F5BD-658DC8823F1B}"/>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rPr>
              <a:t>１．日常生活の側面における課題（健康・住まい・生活・就労・家族関係など）</a:t>
            </a:r>
            <a:endParaRPr kumimoji="1" lang="en-US" altLang="ja-JP" sz="1600" b="1"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・家事ができていない。</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・学校に行っていない長男に、どのように対応したらよいかわからない。</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・（長男）高校を休みがちであることから、留年などの可能性がある。</a:t>
            </a:r>
            <a:br>
              <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rPr>
            </a:b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　また、家から出ることが少ないため、健康状態にも不安がある。</a:t>
            </a:r>
          </a:p>
          <a:p>
            <a:pPr eaLnBrk="1" fontAlgn="auto" hangingPunct="1">
              <a:spcBef>
                <a:spcPts val="0"/>
              </a:spcBef>
              <a:spcAft>
                <a:spcPts val="0"/>
              </a:spcAft>
              <a:defRPr/>
            </a:pP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rPr>
              <a:t>２．社会生活の側面における課題（人との交流・近隣や地域との関わり・社会参加など）</a:t>
            </a:r>
            <a:endParaRPr kumimoji="1" lang="en-US" altLang="ja-JP" sz="1600" b="1"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・近隣とのかかわりがない。</a:t>
            </a: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・困った時に助けてくれる人がいない。</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・（長男）高校を休みがちであり、友人とのかかわりが途絶えている。</a:t>
            </a:r>
          </a:p>
          <a:p>
            <a:pPr eaLnBrk="1" fontAlgn="auto" hangingPunct="1">
              <a:spcBef>
                <a:spcPts val="0"/>
              </a:spcBef>
              <a:spcAft>
                <a:spcPts val="0"/>
              </a:spcAft>
              <a:defRPr/>
            </a:pP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rPr>
              <a:t>３．経済的な側面における課題（収入・債務・家計のやりくりなど）</a:t>
            </a:r>
            <a:endParaRPr kumimoji="1" lang="en-US" altLang="ja-JP" sz="1600" b="1"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・家計のやりくりができない。</a:t>
            </a:r>
          </a:p>
        </p:txBody>
      </p:sp>
      <p:sp>
        <p:nvSpPr>
          <p:cNvPr id="17" name="正方形/長方形 16">
            <a:extLst>
              <a:ext uri="{FF2B5EF4-FFF2-40B4-BE49-F238E27FC236}">
                <a16:creationId xmlns:a16="http://schemas.microsoft.com/office/drawing/2014/main" id="{660F2EB2-5FE2-FC8A-17C3-10C9EC635BBA}"/>
              </a:ext>
            </a:extLst>
          </p:cNvPr>
          <p:cNvSpPr/>
          <p:nvPr/>
        </p:nvSpPr>
        <p:spPr>
          <a:xfrm>
            <a:off x="3848986" y="6371434"/>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sp>
        <p:nvSpPr>
          <p:cNvPr id="2" name="正方形/長方形 1">
            <a:extLst>
              <a:ext uri="{FF2B5EF4-FFF2-40B4-BE49-F238E27FC236}">
                <a16:creationId xmlns:a16="http://schemas.microsoft.com/office/drawing/2014/main" id="{9966A75E-0B7C-1446-E05A-17B1357BC4D6}"/>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STEP1</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：主の課題を分析する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pic>
        <p:nvPicPr>
          <p:cNvPr id="5" name="図 4" descr="黒い背景と白い文字のロゴ&#10;&#10;AI によって生成されたコンテンツは間違っている可能性があります。">
            <a:extLst>
              <a:ext uri="{FF2B5EF4-FFF2-40B4-BE49-F238E27FC236}">
                <a16:creationId xmlns:a16="http://schemas.microsoft.com/office/drawing/2014/main" id="{E9381AA8-44BD-06CC-C11A-C6DE9E41BD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87" y="644103"/>
            <a:ext cx="1020393" cy="1020393"/>
          </a:xfrm>
          <a:prstGeom prst="rect">
            <a:avLst/>
          </a:prstGeom>
        </p:spPr>
      </p:pic>
      <p:pic>
        <p:nvPicPr>
          <p:cNvPr id="9" name="図 8" descr="レゴ が含まれている画像&#10;&#10;AI によって生成されたコンテンツは間違っている可能性があります。">
            <a:extLst>
              <a:ext uri="{FF2B5EF4-FFF2-40B4-BE49-F238E27FC236}">
                <a16:creationId xmlns:a16="http://schemas.microsoft.com/office/drawing/2014/main" id="{F81E4AFB-143B-0E39-B679-F32BFC2B01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6574" y="5789818"/>
            <a:ext cx="1163232" cy="1163232"/>
          </a:xfrm>
          <a:prstGeom prst="rect">
            <a:avLst/>
          </a:prstGeom>
        </p:spPr>
      </p:pic>
      <p:sp>
        <p:nvSpPr>
          <p:cNvPr id="4" name="吹き出し: 角を丸めた四角形 3">
            <a:extLst>
              <a:ext uri="{FF2B5EF4-FFF2-40B4-BE49-F238E27FC236}">
                <a16:creationId xmlns:a16="http://schemas.microsoft.com/office/drawing/2014/main" id="{E046BAF9-3B6A-DD76-23C9-4E1381F89DC3}"/>
              </a:ext>
            </a:extLst>
          </p:cNvPr>
          <p:cNvSpPr/>
          <p:nvPr/>
        </p:nvSpPr>
        <p:spPr>
          <a:xfrm>
            <a:off x="7435355" y="1539680"/>
            <a:ext cx="2360014" cy="540000"/>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a:t>
            </a:r>
            <a:r>
              <a:rPr kumimoji="1" lang="en-US" altLang="ja-JP" sz="1200" spc="100" dirty="0">
                <a:solidFill>
                  <a:schemeClr val="tx1"/>
                </a:solidFill>
                <a:latin typeface="メイリオ" panose="020B0604030504040204" pitchFamily="50" charset="-128"/>
                <a:ea typeface="メイリオ" panose="020B0604030504040204" pitchFamily="50" charset="-128"/>
              </a:rPr>
              <a:t>3</a:t>
            </a:r>
            <a:r>
              <a:rPr kumimoji="1" lang="ja-JP" altLang="en-US" sz="1200" spc="100" dirty="0">
                <a:solidFill>
                  <a:schemeClr val="tx1"/>
                </a:solidFill>
                <a:latin typeface="メイリオ" panose="020B0604030504040204" pitchFamily="50" charset="-128"/>
                <a:ea typeface="メイリオ" panose="020B0604030504040204" pitchFamily="50" charset="-128"/>
              </a:rPr>
              <a:t>つの自立」の観点から</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考えてみることも有効です</a:t>
            </a:r>
          </a:p>
        </p:txBody>
      </p:sp>
    </p:spTree>
    <p:extLst>
      <p:ext uri="{BB962C8B-B14F-4D97-AF65-F5344CB8AC3E}">
        <p14:creationId xmlns:p14="http://schemas.microsoft.com/office/powerpoint/2010/main" val="2110674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30DCDEAA-ABF1-4216-AB4D-74D8D9ABE3D6}"/>
              </a:ext>
            </a:extLst>
          </p:cNvPr>
          <p:cNvGraphicFramePr>
            <a:graphicFrameLocks noGrp="1"/>
          </p:cNvGraphicFramePr>
          <p:nvPr/>
        </p:nvGraphicFramePr>
        <p:xfrm>
          <a:off x="250032" y="2287847"/>
          <a:ext cx="9405936" cy="3591790"/>
        </p:xfrm>
        <a:graphic>
          <a:graphicData uri="http://schemas.openxmlformats.org/drawingml/2006/table">
            <a:tbl>
              <a:tblPr firstRow="1" bandRow="1">
                <a:tableStyleId>{5C22544A-7EE6-4342-B048-85BDC9FD1C3A}</a:tableStyleId>
              </a:tblPr>
              <a:tblGrid>
                <a:gridCol w="2351484">
                  <a:extLst>
                    <a:ext uri="{9D8B030D-6E8A-4147-A177-3AD203B41FA5}">
                      <a16:colId xmlns:a16="http://schemas.microsoft.com/office/drawing/2014/main" val="20000"/>
                    </a:ext>
                  </a:extLst>
                </a:gridCol>
                <a:gridCol w="2351484">
                  <a:extLst>
                    <a:ext uri="{9D8B030D-6E8A-4147-A177-3AD203B41FA5}">
                      <a16:colId xmlns:a16="http://schemas.microsoft.com/office/drawing/2014/main" val="20001"/>
                    </a:ext>
                  </a:extLst>
                </a:gridCol>
                <a:gridCol w="2351484">
                  <a:extLst>
                    <a:ext uri="{9D8B030D-6E8A-4147-A177-3AD203B41FA5}">
                      <a16:colId xmlns:a16="http://schemas.microsoft.com/office/drawing/2014/main" val="20002"/>
                    </a:ext>
                  </a:extLst>
                </a:gridCol>
                <a:gridCol w="2351484">
                  <a:extLst>
                    <a:ext uri="{9D8B030D-6E8A-4147-A177-3AD203B41FA5}">
                      <a16:colId xmlns:a16="http://schemas.microsoft.com/office/drawing/2014/main" val="20003"/>
                    </a:ext>
                  </a:extLst>
                </a:gridCol>
              </a:tblGrid>
              <a:tr h="370880">
                <a:tc>
                  <a:txBody>
                    <a:bodyPr/>
                    <a:lstStyle/>
                    <a:p>
                      <a:pPr algn="ctr"/>
                      <a:r>
                        <a:rPr kumimoji="1" lang="ja-JP" altLang="en-US" sz="1800" dirty="0">
                          <a:latin typeface="メイリオ" panose="020B0604030504040204" pitchFamily="50" charset="-128"/>
                          <a:ea typeface="メイリオ" panose="020B0604030504040204" pitchFamily="50" charset="-128"/>
                        </a:rPr>
                        <a:t>①性質・性格</a:t>
                      </a:r>
                    </a:p>
                  </a:txBody>
                  <a:tcPr marL="91447" marR="91447" marT="45725" marB="45725">
                    <a:solidFill>
                      <a:schemeClr val="tx2"/>
                    </a:solidFill>
                  </a:tcPr>
                </a:tc>
                <a:tc>
                  <a:txBody>
                    <a:bodyPr/>
                    <a:lstStyle/>
                    <a:p>
                      <a:pPr algn="ctr"/>
                      <a:r>
                        <a:rPr kumimoji="1" lang="ja-JP" altLang="en-US" sz="1800" dirty="0">
                          <a:latin typeface="メイリオ" panose="020B0604030504040204" pitchFamily="50" charset="-128"/>
                          <a:ea typeface="メイリオ" panose="020B0604030504040204" pitchFamily="50" charset="-128"/>
                        </a:rPr>
                        <a:t>②技能・才能</a:t>
                      </a:r>
                    </a:p>
                  </a:txBody>
                  <a:tcPr marL="91447" marR="91447" marT="45725" marB="45725">
                    <a:solidFill>
                      <a:schemeClr val="tx2"/>
                    </a:solidFill>
                  </a:tcPr>
                </a:tc>
                <a:tc>
                  <a:txBody>
                    <a:bodyPr/>
                    <a:lstStyle/>
                    <a:p>
                      <a:pPr algn="ctr"/>
                      <a:r>
                        <a:rPr kumimoji="1" lang="ja-JP" altLang="en-US" sz="1800" dirty="0">
                          <a:latin typeface="メイリオ" panose="020B0604030504040204" pitchFamily="50" charset="-128"/>
                          <a:ea typeface="メイリオ" panose="020B0604030504040204" pitchFamily="50" charset="-128"/>
                        </a:rPr>
                        <a:t>③環境</a:t>
                      </a:r>
                    </a:p>
                  </a:txBody>
                  <a:tcPr marL="91447" marR="91447" marT="45725" marB="45725">
                    <a:solidFill>
                      <a:schemeClr val="tx2"/>
                    </a:solidFill>
                  </a:tcPr>
                </a:tc>
                <a:tc>
                  <a:txBody>
                    <a:bodyPr/>
                    <a:lstStyle/>
                    <a:p>
                      <a:pPr algn="ctr"/>
                      <a:r>
                        <a:rPr kumimoji="1" lang="ja-JP" altLang="en-US" sz="1800" dirty="0">
                          <a:latin typeface="メイリオ" panose="020B0604030504040204" pitchFamily="50" charset="-128"/>
                          <a:ea typeface="メイリオ" panose="020B0604030504040204" pitchFamily="50" charset="-128"/>
                        </a:rPr>
                        <a:t>④関心・願望</a:t>
                      </a:r>
                    </a:p>
                  </a:txBody>
                  <a:tcPr marL="91447" marR="91447" marT="45725" marB="45725">
                    <a:solidFill>
                      <a:schemeClr val="tx2"/>
                    </a:solidFill>
                  </a:tcPr>
                </a:tc>
                <a:extLst>
                  <a:ext uri="{0D108BD9-81ED-4DB2-BD59-A6C34878D82A}">
                    <a16:rowId xmlns:a16="http://schemas.microsoft.com/office/drawing/2014/main" val="10000"/>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正直である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金銭管理が正確</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相談できる家族がいる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読書が好き</a:t>
                      </a:r>
                    </a:p>
                  </a:txBody>
                  <a:tcPr marL="91447" marR="91447" marT="45725" marB="45725" anchor="ctr"/>
                </a:tc>
                <a:extLst>
                  <a:ext uri="{0D108BD9-81ED-4DB2-BD59-A6C34878D82A}">
                    <a16:rowId xmlns:a16="http://schemas.microsoft.com/office/drawing/2014/main" val="10001"/>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思いやりがある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記憶力が高い</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心の支えになっている猫がいる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魚釣りが好き</a:t>
                      </a:r>
                    </a:p>
                  </a:txBody>
                  <a:tcPr marL="91447" marR="91447" marT="45725" marB="45725" anchor="ctr"/>
                </a:tc>
                <a:extLst>
                  <a:ext uri="{0D108BD9-81ED-4DB2-BD59-A6C34878D82A}">
                    <a16:rowId xmlns:a16="http://schemas.microsoft.com/office/drawing/2014/main" val="10002"/>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勤勉である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花を生けられる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年金を受給している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映画が好き</a:t>
                      </a:r>
                    </a:p>
                  </a:txBody>
                  <a:tcPr marL="91447" marR="91447" marT="45725" marB="45725" anchor="ctr"/>
                </a:tc>
                <a:extLst>
                  <a:ext uri="{0D108BD9-81ED-4DB2-BD59-A6C34878D82A}">
                    <a16:rowId xmlns:a16="http://schemas.microsoft.com/office/drawing/2014/main" val="10003"/>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親切である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数字が得意</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安心して暮らせる</a:t>
                      </a:r>
                      <a:endParaRPr kumimoji="1" lang="en-US" altLang="ja-JP" sz="1600" dirty="0">
                        <a:latin typeface="メイリオ" panose="020B0604030504040204" pitchFamily="50" charset="-128"/>
                        <a:ea typeface="メイリオ" panose="020B0604030504040204" pitchFamily="50" charset="-128"/>
                      </a:endParaRPr>
                    </a:p>
                    <a:p>
                      <a:pPr algn="ctr"/>
                      <a:r>
                        <a:rPr kumimoji="1" lang="ja-JP" altLang="en-US" sz="1600" dirty="0">
                          <a:latin typeface="メイリオ" panose="020B0604030504040204" pitchFamily="50" charset="-128"/>
                          <a:ea typeface="メイリオ" panose="020B0604030504040204" pitchFamily="50" charset="-128"/>
                        </a:rPr>
                        <a:t>住まいがある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コーヒーが好き</a:t>
                      </a:r>
                    </a:p>
                  </a:txBody>
                  <a:tcPr marL="91447" marR="91447" marT="45725" marB="45725" anchor="ctr"/>
                </a:tc>
                <a:extLst>
                  <a:ext uri="{0D108BD9-81ED-4DB2-BD59-A6C34878D82A}">
                    <a16:rowId xmlns:a16="http://schemas.microsoft.com/office/drawing/2014/main" val="10004"/>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辛抱強い</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英語が得意</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近所に親友がいる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将来の夢がある</a:t>
                      </a:r>
                    </a:p>
                  </a:txBody>
                  <a:tcPr marL="91447" marR="91447" marT="45725" marB="45725" anchor="ctr"/>
                </a:tc>
                <a:extLst>
                  <a:ext uri="{0D108BD9-81ED-4DB2-BD59-A6C34878D82A}">
                    <a16:rowId xmlns:a16="http://schemas.microsoft.com/office/drawing/2014/main" val="10005"/>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感性が豊か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野球に詳しい</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近所に</a:t>
                      </a:r>
                      <a:endParaRPr kumimoji="1" lang="en-US" altLang="ja-JP" sz="1600" dirty="0">
                        <a:latin typeface="メイリオ" panose="020B0604030504040204" pitchFamily="50" charset="-128"/>
                        <a:ea typeface="メイリオ" panose="020B0604030504040204" pitchFamily="50" charset="-128"/>
                      </a:endParaRPr>
                    </a:p>
                    <a:p>
                      <a:pPr algn="ctr"/>
                      <a:r>
                        <a:rPr kumimoji="1" lang="ja-JP" altLang="en-US" sz="1600" dirty="0">
                          <a:latin typeface="メイリオ" panose="020B0604030504040204" pitchFamily="50" charset="-128"/>
                          <a:ea typeface="メイリオ" panose="020B0604030504040204" pitchFamily="50" charset="-128"/>
                        </a:rPr>
                        <a:t>子育てサロンがある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旅行がしたい</a:t>
                      </a:r>
                    </a:p>
                  </a:txBody>
                  <a:tcPr marL="91447" marR="91447" marT="45725" marB="45725" anchor="ctr"/>
                </a:tc>
                <a:extLst>
                  <a:ext uri="{0D108BD9-81ED-4DB2-BD59-A6C34878D82A}">
                    <a16:rowId xmlns:a16="http://schemas.microsoft.com/office/drawing/2014/main" val="10006"/>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a:t>
                      </a:r>
                    </a:p>
                  </a:txBody>
                  <a:tcPr marL="91447" marR="91447" marT="45725" marB="45725" anchor="ctr"/>
                </a:tc>
                <a:extLst>
                  <a:ext uri="{0D108BD9-81ED-4DB2-BD59-A6C34878D82A}">
                    <a16:rowId xmlns:a16="http://schemas.microsoft.com/office/drawing/2014/main" val="10007"/>
                  </a:ext>
                </a:extLst>
              </a:tr>
            </a:tbl>
          </a:graphicData>
        </a:graphic>
      </p:graphicFrame>
      <p:sp>
        <p:nvSpPr>
          <p:cNvPr id="44081" name="テキスト ボックス 2">
            <a:extLst>
              <a:ext uri="{FF2B5EF4-FFF2-40B4-BE49-F238E27FC236}">
                <a16:creationId xmlns:a16="http://schemas.microsoft.com/office/drawing/2014/main" id="{3C9B6219-EDC8-AB31-CCE2-1943AE64CBCA}"/>
              </a:ext>
            </a:extLst>
          </p:cNvPr>
          <p:cNvSpPr txBox="1">
            <a:spLocks noChangeArrowheads="1"/>
          </p:cNvSpPr>
          <p:nvPr/>
        </p:nvSpPr>
        <p:spPr bwMode="auto">
          <a:xfrm>
            <a:off x="3514145" y="1887737"/>
            <a:ext cx="28777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ja-JP" sz="2000" spc="100" dirty="0">
                <a:latin typeface="メイリオ" panose="020B0604030504040204" pitchFamily="50" charset="-128"/>
                <a:ea typeface="メイリオ" panose="020B0604030504040204" pitchFamily="50" charset="-128"/>
              </a:rPr>
              <a:t>【</a:t>
            </a:r>
            <a:r>
              <a:rPr lang="ja-JP" altLang="en-US" sz="2000" spc="100" dirty="0">
                <a:latin typeface="メイリオ" panose="020B0604030504040204" pitchFamily="50" charset="-128"/>
                <a:ea typeface="メイリオ" panose="020B0604030504040204" pitchFamily="50" charset="-128"/>
              </a:rPr>
              <a:t>ストレングスの例</a:t>
            </a:r>
            <a:r>
              <a:rPr lang="en-US" altLang="ja-JP" sz="2000" spc="100" dirty="0">
                <a:latin typeface="メイリオ" panose="020B0604030504040204" pitchFamily="50" charset="-128"/>
                <a:ea typeface="メイリオ" panose="020B0604030504040204" pitchFamily="50" charset="-128"/>
              </a:rPr>
              <a:t>】</a:t>
            </a:r>
            <a:endParaRPr lang="ja-JP" altLang="en-US" sz="2000" spc="100" dirty="0">
              <a:latin typeface="メイリオ" panose="020B0604030504040204" pitchFamily="50" charset="-128"/>
              <a:ea typeface="メイリオ" panose="020B0604030504040204" pitchFamily="50" charset="-128"/>
            </a:endParaRPr>
          </a:p>
        </p:txBody>
      </p:sp>
      <p:sp>
        <p:nvSpPr>
          <p:cNvPr id="44082" name="テキスト ボックス 9">
            <a:extLst>
              <a:ext uri="{FF2B5EF4-FFF2-40B4-BE49-F238E27FC236}">
                <a16:creationId xmlns:a16="http://schemas.microsoft.com/office/drawing/2014/main" id="{CE7687C3-0519-680A-7C6A-2506B9060856}"/>
              </a:ext>
            </a:extLst>
          </p:cNvPr>
          <p:cNvSpPr txBox="1">
            <a:spLocks noChangeArrowheads="1"/>
          </p:cNvSpPr>
          <p:nvPr/>
        </p:nvSpPr>
        <p:spPr bwMode="auto">
          <a:xfrm>
            <a:off x="453000" y="6024673"/>
            <a:ext cx="90000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☞上記のストレングスの例を参考に、主のストレングスを考えてみましょう。</a:t>
            </a:r>
          </a:p>
        </p:txBody>
      </p:sp>
      <p:sp>
        <p:nvSpPr>
          <p:cNvPr id="44083" name="テキスト ボックス 10">
            <a:extLst>
              <a:ext uri="{FF2B5EF4-FFF2-40B4-BE49-F238E27FC236}">
                <a16:creationId xmlns:a16="http://schemas.microsoft.com/office/drawing/2014/main" id="{24D65EE4-68AB-3CE9-C021-7F6723DC5984}"/>
              </a:ext>
            </a:extLst>
          </p:cNvPr>
          <p:cNvSpPr txBox="1">
            <a:spLocks noChangeArrowheads="1"/>
          </p:cNvSpPr>
          <p:nvPr/>
        </p:nvSpPr>
        <p:spPr bwMode="auto">
          <a:xfrm>
            <a:off x="453000" y="867694"/>
            <a:ext cx="9000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課題解決にあたっては、「課題（できていないこと・取り組むべきこと）」だけでなく、本人のもつ強みやよいところ（ストレングス）も把握し、支援の方向性を検討していくことが大切です。</a:t>
            </a:r>
          </a:p>
        </p:txBody>
      </p:sp>
      <p:sp>
        <p:nvSpPr>
          <p:cNvPr id="7" name="スライド番号プレースホルダー 2">
            <a:extLst>
              <a:ext uri="{FF2B5EF4-FFF2-40B4-BE49-F238E27FC236}">
                <a16:creationId xmlns:a16="http://schemas.microsoft.com/office/drawing/2014/main" id="{67D9EE3A-4379-4CCD-AFC8-6A56D7FBB520}"/>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32</a:t>
            </a:fld>
            <a:endParaRPr lang="ja-JP" altLang="en-US">
              <a:solidFill>
                <a:srgbClr val="898989"/>
              </a:solidFill>
            </a:endParaRPr>
          </a:p>
        </p:txBody>
      </p:sp>
      <p:sp>
        <p:nvSpPr>
          <p:cNvPr id="3" name="正方形/長方形 2">
            <a:extLst>
              <a:ext uri="{FF2B5EF4-FFF2-40B4-BE49-F238E27FC236}">
                <a16:creationId xmlns:a16="http://schemas.microsoft.com/office/drawing/2014/main" id="{1077023F-69E0-1042-4A76-CBF321D071A8}"/>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STEP2</a:t>
            </a:r>
            <a:r>
              <a:rPr kumimoji="1" lang="ja-JP" altLang="en-US" sz="2000" b="1" spc="200" dirty="0">
                <a:solidFill>
                  <a:schemeClr val="tx1"/>
                </a:solidFill>
                <a:latin typeface="メイリオ" panose="020B0604030504040204" pitchFamily="50" charset="-128"/>
                <a:ea typeface="メイリオ" panose="020B0604030504040204" pitchFamily="50" charset="-128"/>
              </a:rPr>
              <a:t>：主のストレングスを考える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7F3E8-D30C-2166-A7D2-3139B1F941F9}"/>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BF191167-CC43-3F75-159A-BD69F2096328}"/>
              </a:ext>
            </a:extLst>
          </p:cNvPr>
          <p:cNvSpPr/>
          <p:nvPr/>
        </p:nvSpPr>
        <p:spPr>
          <a:xfrm>
            <a:off x="1290638" y="912437"/>
            <a:ext cx="829627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主のストレングスを挙げてみましょう。</a:t>
            </a:r>
          </a:p>
        </p:txBody>
      </p:sp>
      <p:sp>
        <p:nvSpPr>
          <p:cNvPr id="37892" name="スライド番号プレースホルダー 2">
            <a:extLst>
              <a:ext uri="{FF2B5EF4-FFF2-40B4-BE49-F238E27FC236}">
                <a16:creationId xmlns:a16="http://schemas.microsoft.com/office/drawing/2014/main" id="{10EA3E17-88AD-6338-1F8B-A4038C0F1211}"/>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33</a:t>
            </a:fld>
            <a:endParaRPr lang="ja-JP" altLang="en-US" sz="1200">
              <a:solidFill>
                <a:srgbClr val="898989"/>
              </a:solidFill>
            </a:endParaRPr>
          </a:p>
        </p:txBody>
      </p:sp>
      <p:sp>
        <p:nvSpPr>
          <p:cNvPr id="2" name="正方形/長方形 1">
            <a:extLst>
              <a:ext uri="{FF2B5EF4-FFF2-40B4-BE49-F238E27FC236}">
                <a16:creationId xmlns:a16="http://schemas.microsoft.com/office/drawing/2014/main" id="{B1A6EAA2-C412-34AE-4F52-9D511E8057F9}"/>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STEP2</a:t>
            </a:r>
            <a:r>
              <a:rPr kumimoji="1" lang="ja-JP" altLang="en-US" sz="2000" b="1" spc="200" dirty="0">
                <a:solidFill>
                  <a:schemeClr val="tx1"/>
                </a:solidFill>
                <a:latin typeface="メイリオ" panose="020B0604030504040204" pitchFamily="50" charset="-128"/>
                <a:ea typeface="メイリオ" panose="020B0604030504040204" pitchFamily="50" charset="-128"/>
              </a:rPr>
              <a:t>：主のストレングスを考える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pic>
        <p:nvPicPr>
          <p:cNvPr id="9" name="図 8" descr="レゴ が含まれている画像&#10;&#10;AI によって生成されたコンテンツは間違っている可能性があります。">
            <a:extLst>
              <a:ext uri="{FF2B5EF4-FFF2-40B4-BE49-F238E27FC236}">
                <a16:creationId xmlns:a16="http://schemas.microsoft.com/office/drawing/2014/main" id="{38D2341C-E9EE-4CDC-2B95-E149EC1313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6574" y="5789818"/>
            <a:ext cx="1163232" cy="1163232"/>
          </a:xfrm>
          <a:prstGeom prst="rect">
            <a:avLst/>
          </a:prstGeom>
        </p:spPr>
      </p:pic>
      <p:graphicFrame>
        <p:nvGraphicFramePr>
          <p:cNvPr id="4" name="表 3">
            <a:extLst>
              <a:ext uri="{FF2B5EF4-FFF2-40B4-BE49-F238E27FC236}">
                <a16:creationId xmlns:a16="http://schemas.microsoft.com/office/drawing/2014/main" id="{76B789B9-C85C-F849-11AD-EBA2C0B58D17}"/>
              </a:ext>
            </a:extLst>
          </p:cNvPr>
          <p:cNvGraphicFramePr>
            <a:graphicFrameLocks noGrp="1"/>
          </p:cNvGraphicFramePr>
          <p:nvPr/>
        </p:nvGraphicFramePr>
        <p:xfrm>
          <a:off x="250824" y="1664496"/>
          <a:ext cx="9404352" cy="4282819"/>
        </p:xfrm>
        <a:graphic>
          <a:graphicData uri="http://schemas.openxmlformats.org/drawingml/2006/table">
            <a:tbl>
              <a:tblPr firstRow="1" bandRow="1">
                <a:tableStyleId>{5C22544A-7EE6-4342-B048-85BDC9FD1C3A}</a:tableStyleId>
              </a:tblPr>
              <a:tblGrid>
                <a:gridCol w="2351088">
                  <a:extLst>
                    <a:ext uri="{9D8B030D-6E8A-4147-A177-3AD203B41FA5}">
                      <a16:colId xmlns:a16="http://schemas.microsoft.com/office/drawing/2014/main" val="20000"/>
                    </a:ext>
                  </a:extLst>
                </a:gridCol>
                <a:gridCol w="2351088">
                  <a:extLst>
                    <a:ext uri="{9D8B030D-6E8A-4147-A177-3AD203B41FA5}">
                      <a16:colId xmlns:a16="http://schemas.microsoft.com/office/drawing/2014/main" val="20001"/>
                    </a:ext>
                  </a:extLst>
                </a:gridCol>
                <a:gridCol w="2351088">
                  <a:extLst>
                    <a:ext uri="{9D8B030D-6E8A-4147-A177-3AD203B41FA5}">
                      <a16:colId xmlns:a16="http://schemas.microsoft.com/office/drawing/2014/main" val="20002"/>
                    </a:ext>
                  </a:extLst>
                </a:gridCol>
                <a:gridCol w="2351088">
                  <a:extLst>
                    <a:ext uri="{9D8B030D-6E8A-4147-A177-3AD203B41FA5}">
                      <a16:colId xmlns:a16="http://schemas.microsoft.com/office/drawing/2014/main" val="20003"/>
                    </a:ext>
                  </a:extLst>
                </a:gridCol>
              </a:tblGrid>
              <a:tr h="437608">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①性質・性格</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②技能・才能</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③環境</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④関心・願望</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845211">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正方形/長方形 6">
            <a:extLst>
              <a:ext uri="{FF2B5EF4-FFF2-40B4-BE49-F238E27FC236}">
                <a16:creationId xmlns:a16="http://schemas.microsoft.com/office/drawing/2014/main" id="{18B09483-6211-536B-B916-23716E87FE49}"/>
              </a:ext>
            </a:extLst>
          </p:cNvPr>
          <p:cNvSpPr/>
          <p:nvPr/>
        </p:nvSpPr>
        <p:spPr>
          <a:xfrm>
            <a:off x="3848986" y="6371434"/>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pic>
        <p:nvPicPr>
          <p:cNvPr id="10" name="図 9" descr="黒い背景と白い文字のロゴ&#10;&#10;AI によって生成されたコンテンツは間違っている可能性があります。">
            <a:extLst>
              <a:ext uri="{FF2B5EF4-FFF2-40B4-BE49-F238E27FC236}">
                <a16:creationId xmlns:a16="http://schemas.microsoft.com/office/drawing/2014/main" id="{EE708250-DC5B-2F54-076D-D8E5630844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087" y="644103"/>
            <a:ext cx="1020393" cy="1020393"/>
          </a:xfrm>
          <a:prstGeom prst="rect">
            <a:avLst/>
          </a:prstGeom>
        </p:spPr>
      </p:pic>
    </p:spTree>
    <p:extLst>
      <p:ext uri="{BB962C8B-B14F-4D97-AF65-F5344CB8AC3E}">
        <p14:creationId xmlns:p14="http://schemas.microsoft.com/office/powerpoint/2010/main" val="13014817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5901F-427C-984B-7883-E1E306BB0090}"/>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B533423F-E586-2742-3C4C-D514177EA185}"/>
              </a:ext>
            </a:extLst>
          </p:cNvPr>
          <p:cNvSpPr/>
          <p:nvPr/>
        </p:nvSpPr>
        <p:spPr>
          <a:xfrm>
            <a:off x="1290638" y="912437"/>
            <a:ext cx="829627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主のストレングスを挙げてみましょう。</a:t>
            </a:r>
          </a:p>
        </p:txBody>
      </p:sp>
      <p:sp>
        <p:nvSpPr>
          <p:cNvPr id="37892" name="スライド番号プレースホルダー 2">
            <a:extLst>
              <a:ext uri="{FF2B5EF4-FFF2-40B4-BE49-F238E27FC236}">
                <a16:creationId xmlns:a16="http://schemas.microsoft.com/office/drawing/2014/main" id="{970F9734-3CF1-D9A8-D2D8-F03C7089CC30}"/>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34</a:t>
            </a:fld>
            <a:endParaRPr lang="ja-JP" altLang="en-US" sz="1200">
              <a:solidFill>
                <a:srgbClr val="898989"/>
              </a:solidFill>
            </a:endParaRPr>
          </a:p>
        </p:txBody>
      </p:sp>
      <p:sp>
        <p:nvSpPr>
          <p:cNvPr id="2" name="正方形/長方形 1">
            <a:extLst>
              <a:ext uri="{FF2B5EF4-FFF2-40B4-BE49-F238E27FC236}">
                <a16:creationId xmlns:a16="http://schemas.microsoft.com/office/drawing/2014/main" id="{9DD4A935-8772-1A5F-C436-CBCC060B71CA}"/>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STEP2</a:t>
            </a:r>
            <a:r>
              <a:rPr kumimoji="1" lang="ja-JP" altLang="en-US" sz="2000" b="1" spc="200" dirty="0">
                <a:solidFill>
                  <a:schemeClr val="tx1"/>
                </a:solidFill>
                <a:latin typeface="メイリオ" panose="020B0604030504040204" pitchFamily="50" charset="-128"/>
                <a:ea typeface="メイリオ" panose="020B0604030504040204" pitchFamily="50" charset="-128"/>
              </a:rPr>
              <a:t>：主のストレングスを考える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pic>
        <p:nvPicPr>
          <p:cNvPr id="9" name="図 8" descr="レゴ が含まれている画像&#10;&#10;AI によって生成されたコンテンツは間違っている可能性があります。">
            <a:extLst>
              <a:ext uri="{FF2B5EF4-FFF2-40B4-BE49-F238E27FC236}">
                <a16:creationId xmlns:a16="http://schemas.microsoft.com/office/drawing/2014/main" id="{FEE91341-A0E2-7167-1ED1-E95A566010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6574" y="5789818"/>
            <a:ext cx="1163232" cy="1163232"/>
          </a:xfrm>
          <a:prstGeom prst="rect">
            <a:avLst/>
          </a:prstGeom>
        </p:spPr>
      </p:pic>
      <p:graphicFrame>
        <p:nvGraphicFramePr>
          <p:cNvPr id="4" name="表 3">
            <a:extLst>
              <a:ext uri="{FF2B5EF4-FFF2-40B4-BE49-F238E27FC236}">
                <a16:creationId xmlns:a16="http://schemas.microsoft.com/office/drawing/2014/main" id="{D6812E8D-9EF3-9F76-C6A9-03122B85E94C}"/>
              </a:ext>
            </a:extLst>
          </p:cNvPr>
          <p:cNvGraphicFramePr>
            <a:graphicFrameLocks noGrp="1"/>
          </p:cNvGraphicFramePr>
          <p:nvPr/>
        </p:nvGraphicFramePr>
        <p:xfrm>
          <a:off x="250824" y="1664496"/>
          <a:ext cx="9404352" cy="4282819"/>
        </p:xfrm>
        <a:graphic>
          <a:graphicData uri="http://schemas.openxmlformats.org/drawingml/2006/table">
            <a:tbl>
              <a:tblPr firstRow="1" bandRow="1">
                <a:tableStyleId>{5C22544A-7EE6-4342-B048-85BDC9FD1C3A}</a:tableStyleId>
              </a:tblPr>
              <a:tblGrid>
                <a:gridCol w="2351088">
                  <a:extLst>
                    <a:ext uri="{9D8B030D-6E8A-4147-A177-3AD203B41FA5}">
                      <a16:colId xmlns:a16="http://schemas.microsoft.com/office/drawing/2014/main" val="20000"/>
                    </a:ext>
                  </a:extLst>
                </a:gridCol>
                <a:gridCol w="2351088">
                  <a:extLst>
                    <a:ext uri="{9D8B030D-6E8A-4147-A177-3AD203B41FA5}">
                      <a16:colId xmlns:a16="http://schemas.microsoft.com/office/drawing/2014/main" val="20001"/>
                    </a:ext>
                  </a:extLst>
                </a:gridCol>
                <a:gridCol w="2351088">
                  <a:extLst>
                    <a:ext uri="{9D8B030D-6E8A-4147-A177-3AD203B41FA5}">
                      <a16:colId xmlns:a16="http://schemas.microsoft.com/office/drawing/2014/main" val="20002"/>
                    </a:ext>
                  </a:extLst>
                </a:gridCol>
                <a:gridCol w="2351088">
                  <a:extLst>
                    <a:ext uri="{9D8B030D-6E8A-4147-A177-3AD203B41FA5}">
                      <a16:colId xmlns:a16="http://schemas.microsoft.com/office/drawing/2014/main" val="20003"/>
                    </a:ext>
                  </a:extLst>
                </a:gridCol>
              </a:tblGrid>
              <a:tr h="437608">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①性質・性格</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②技能・才能</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③環境</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④関心・願望</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845211">
                <a:tc>
                  <a:txBody>
                    <a:bodyPr/>
                    <a:lstStyle/>
                    <a:p>
                      <a:pPr marL="216000" indent="-216000" algn="l">
                        <a:spcBef>
                          <a:spcPts val="600"/>
                        </a:spcBef>
                      </a:pP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rPr>
                        <a:t>・子どもを大切にしている。</a:t>
                      </a: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rPr>
                        <a:t>・勤勉である。</a:t>
                      </a:r>
                    </a:p>
                  </a:txBody>
                  <a:tcPr marL="91431" marR="91431"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216000" algn="l">
                        <a:spcBef>
                          <a:spcPts val="600"/>
                        </a:spcBef>
                      </a:pP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rPr>
                        <a:t>・パート就労を　継続している。</a:t>
                      </a:r>
                    </a:p>
                    <a:p>
                      <a:pPr marL="216000" indent="-216000" algn="l">
                        <a:spcBef>
                          <a:spcPts val="600"/>
                        </a:spcBef>
                      </a:pPr>
                      <a:r>
                        <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rPr>
                        <a:t>・一人で子どもを、育ててきた。</a:t>
                      </a:r>
                    </a:p>
                    <a:p>
                      <a:pPr marL="216000" indent="-216000" algn="l">
                        <a:spcBef>
                          <a:spcPts val="600"/>
                        </a:spcBef>
                      </a:pPr>
                      <a:r>
                        <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rPr>
                        <a:t>・ケースワーカーに相談することができている。</a:t>
                      </a:r>
                    </a:p>
                    <a:p>
                      <a:pPr marL="216000" indent="-216000" algn="l">
                        <a:spcBef>
                          <a:spcPts val="600"/>
                        </a:spcBef>
                      </a:pPr>
                      <a:endPar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endParaRPr>
                    </a:p>
                  </a:txBody>
                  <a:tcPr marL="91431" marR="91431"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216000" algn="l">
                        <a:spcBef>
                          <a:spcPts val="600"/>
                        </a:spcBef>
                      </a:pP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rPr>
                        <a:t>・ケースワーカーがかかわっている。</a:t>
                      </a: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rPr>
                        <a:t>・安心して暮らせる住まいがある。</a:t>
                      </a: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rPr>
                        <a:t>・継続して通院できるクリニックが　ある。</a:t>
                      </a:r>
                    </a:p>
                    <a:p>
                      <a:pPr marL="216000" indent="-216000" algn="l">
                        <a:spcBef>
                          <a:spcPts val="600"/>
                        </a:spcBef>
                      </a:pPr>
                      <a:endPar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endParaRPr>
                    </a:p>
                  </a:txBody>
                  <a:tcPr marL="91431" marR="91431"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216000" algn="l">
                        <a:spcBef>
                          <a:spcPts val="600"/>
                        </a:spcBef>
                      </a:pP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rPr>
                        <a:t>・子どもに、しあわせになってほしいと思っている。</a:t>
                      </a: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txBody>
                  <a:tcPr marL="91431" marR="91431"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正方形/長方形 6">
            <a:extLst>
              <a:ext uri="{FF2B5EF4-FFF2-40B4-BE49-F238E27FC236}">
                <a16:creationId xmlns:a16="http://schemas.microsoft.com/office/drawing/2014/main" id="{D8125F01-9876-029C-4333-744F1EF524E6}"/>
              </a:ext>
            </a:extLst>
          </p:cNvPr>
          <p:cNvSpPr/>
          <p:nvPr/>
        </p:nvSpPr>
        <p:spPr>
          <a:xfrm>
            <a:off x="3848986" y="6371434"/>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pic>
        <p:nvPicPr>
          <p:cNvPr id="10" name="図 9" descr="黒い背景と白い文字のロゴ&#10;&#10;AI によって生成されたコンテンツは間違っている可能性があります。">
            <a:extLst>
              <a:ext uri="{FF2B5EF4-FFF2-40B4-BE49-F238E27FC236}">
                <a16:creationId xmlns:a16="http://schemas.microsoft.com/office/drawing/2014/main" id="{21172F16-F735-F3BC-7A11-BC9452E76C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087" y="644103"/>
            <a:ext cx="1020393" cy="1020393"/>
          </a:xfrm>
          <a:prstGeom prst="rect">
            <a:avLst/>
          </a:prstGeom>
        </p:spPr>
      </p:pic>
      <p:sp>
        <p:nvSpPr>
          <p:cNvPr id="3" name="吹き出し: 円形 2">
            <a:extLst>
              <a:ext uri="{FF2B5EF4-FFF2-40B4-BE49-F238E27FC236}">
                <a16:creationId xmlns:a16="http://schemas.microsoft.com/office/drawing/2014/main" id="{3A9ADA49-0E6C-46BB-FA6E-A202EBFDFE37}"/>
              </a:ext>
            </a:extLst>
          </p:cNvPr>
          <p:cNvSpPr/>
          <p:nvPr/>
        </p:nvSpPr>
        <p:spPr>
          <a:xfrm>
            <a:off x="7415213" y="4235450"/>
            <a:ext cx="2355850" cy="1438275"/>
          </a:xfrm>
          <a:prstGeom prst="wedgeEllipseCallout">
            <a:avLst>
              <a:gd name="adj1" fmla="val -24848"/>
              <a:gd name="adj2" fmla="val -7789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kumimoji="1" lang="ja-JP" altLang="en-US" sz="1400" dirty="0"/>
              <a:t>記入が少ない項目は、今後の面接の中で、把握していく必要がありそうです。</a:t>
            </a:r>
          </a:p>
        </p:txBody>
      </p:sp>
    </p:spTree>
    <p:extLst>
      <p:ext uri="{BB962C8B-B14F-4D97-AF65-F5344CB8AC3E}">
        <p14:creationId xmlns:p14="http://schemas.microsoft.com/office/powerpoint/2010/main" val="7353884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685A5-0F81-9BDA-5E40-AA28B944E674}"/>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D05E5EA4-46FC-9355-7007-CAD1725A314F}"/>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35</a:t>
            </a:fld>
            <a:endParaRPr lang="ja-JP" altLang="en-US">
              <a:solidFill>
                <a:srgbClr val="898989"/>
              </a:solidFill>
            </a:endParaRPr>
          </a:p>
        </p:txBody>
      </p:sp>
      <p:sp>
        <p:nvSpPr>
          <p:cNvPr id="3" name="正方形/長方形 2">
            <a:extLst>
              <a:ext uri="{FF2B5EF4-FFF2-40B4-BE49-F238E27FC236}">
                <a16:creationId xmlns:a16="http://schemas.microsoft.com/office/drawing/2014/main" id="{4A4CD5DB-3097-6D12-EE7E-E297CBFB09F7}"/>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STEP3</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：主の課題の背景にあるものを考える～氷山モデル～</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A0BCB5BD-124E-08A0-D9CA-70B01C7B9D1C}"/>
              </a:ext>
            </a:extLst>
          </p:cNvPr>
          <p:cNvSpPr txBox="1"/>
          <p:nvPr/>
        </p:nvSpPr>
        <p:spPr>
          <a:xfrm>
            <a:off x="8072056" y="3316868"/>
            <a:ext cx="1828800" cy="585787"/>
          </a:xfrm>
          <a:prstGeom prst="rect">
            <a:avLst/>
          </a:prstGeom>
          <a:noFill/>
          <a:ln w="57150">
            <a:noFill/>
          </a:ln>
        </p:spPr>
        <p:txBody>
          <a:bodyPr anchor="ctr"/>
          <a:lstStyle/>
          <a:p>
            <a:pPr algn="ctr">
              <a:defRPr/>
            </a:pPr>
            <a:r>
              <a:rPr lang="ja-JP" altLang="en-US" sz="1600" b="1" spc="100" dirty="0">
                <a:solidFill>
                  <a:srgbClr val="C00000"/>
                </a:solidFill>
                <a:latin typeface="Meiryo UI" panose="020B0604030504040204" pitchFamily="50" charset="-128"/>
                <a:ea typeface="Meiryo UI" panose="020B0604030504040204" pitchFamily="50" charset="-128"/>
              </a:rPr>
              <a:t>ここがポイント</a:t>
            </a:r>
          </a:p>
        </p:txBody>
      </p:sp>
      <p:sp>
        <p:nvSpPr>
          <p:cNvPr id="10" name="テキスト ボックス 9">
            <a:extLst>
              <a:ext uri="{FF2B5EF4-FFF2-40B4-BE49-F238E27FC236}">
                <a16:creationId xmlns:a16="http://schemas.microsoft.com/office/drawing/2014/main" id="{7AB00B91-E1C8-ECDF-41F9-01591787A583}"/>
              </a:ext>
            </a:extLst>
          </p:cNvPr>
          <p:cNvSpPr txBox="1"/>
          <p:nvPr/>
        </p:nvSpPr>
        <p:spPr>
          <a:xfrm>
            <a:off x="276225" y="716819"/>
            <a:ext cx="9359900" cy="923330"/>
          </a:xfrm>
          <a:prstGeom prst="rect">
            <a:avLst/>
          </a:prstGeom>
          <a:noFill/>
        </p:spPr>
        <p:txBody>
          <a:bodyPr>
            <a:spAutoFit/>
          </a:bodyPr>
          <a:lstStyle/>
          <a:p>
            <a:pPr eaLnBrk="1" fontAlgn="auto" hangingPunct="1">
              <a:spcBef>
                <a:spcPts val="0"/>
              </a:spcBef>
              <a:spcAft>
                <a:spcPts val="0"/>
              </a:spcAft>
              <a:defRPr/>
            </a:pPr>
            <a:r>
              <a:rPr kumimoji="1" lang="ja-JP" altLang="en-US" spc="100" dirty="0">
                <a:latin typeface="メイリオ" panose="020B0604030504040204" pitchFamily="50" charset="-128"/>
                <a:ea typeface="メイリオ" panose="020B0604030504040204" pitchFamily="50" charset="-128"/>
              </a:rPr>
              <a:t>　下図は「生活困窮の氷山モデル」といわれるものです。目の前にいる相談者・要保護者の言葉や行動を通じて、その人がおかれている状況や背景に目を向けられるよう、身につけておきたい考え方です。</a:t>
            </a:r>
            <a:endParaRPr kumimoji="1" lang="en-US" altLang="ja-JP" sz="1600" dirty="0">
              <a:latin typeface="メイリオ" panose="020B0604030504040204" pitchFamily="50" charset="-128"/>
              <a:ea typeface="メイリオ" panose="020B0604030504040204" pitchFamily="50" charset="-128"/>
            </a:endParaRPr>
          </a:p>
        </p:txBody>
      </p:sp>
      <p:pic>
        <p:nvPicPr>
          <p:cNvPr id="2" name="図 2">
            <a:extLst>
              <a:ext uri="{FF2B5EF4-FFF2-40B4-BE49-F238E27FC236}">
                <a16:creationId xmlns:a16="http://schemas.microsoft.com/office/drawing/2014/main" id="{8BA95ECF-2FB8-FF5B-DB51-A7B94CBE96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6038" y="1726449"/>
            <a:ext cx="6773924" cy="4498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四角形: 角を丸くする 10">
            <a:extLst>
              <a:ext uri="{FF2B5EF4-FFF2-40B4-BE49-F238E27FC236}">
                <a16:creationId xmlns:a16="http://schemas.microsoft.com/office/drawing/2014/main" id="{26002112-F7B8-D5B5-CB13-1711C9B1C9F0}"/>
              </a:ext>
            </a:extLst>
          </p:cNvPr>
          <p:cNvSpPr/>
          <p:nvPr/>
        </p:nvSpPr>
        <p:spPr>
          <a:xfrm>
            <a:off x="5789507" y="3940116"/>
            <a:ext cx="2402006" cy="1265488"/>
          </a:xfrm>
          <a:prstGeom prst="roundRect">
            <a:avLst>
              <a:gd name="adj" fmla="val 11626"/>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a:extLst>
              <a:ext uri="{FF2B5EF4-FFF2-40B4-BE49-F238E27FC236}">
                <a16:creationId xmlns:a16="http://schemas.microsoft.com/office/drawing/2014/main" id="{9B14573D-C63E-A677-F1BA-D42E393D8E61}"/>
              </a:ext>
            </a:extLst>
          </p:cNvPr>
          <p:cNvCxnSpPr>
            <a:stCxn id="11" idx="3"/>
          </p:cNvCxnSpPr>
          <p:nvPr/>
        </p:nvCxnSpPr>
        <p:spPr>
          <a:xfrm flipV="1">
            <a:off x="8191513" y="3881378"/>
            <a:ext cx="504967" cy="69148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A11A37D9-8644-2CC9-1FCE-0C3BDD3679C6}"/>
              </a:ext>
            </a:extLst>
          </p:cNvPr>
          <p:cNvSpPr txBox="1"/>
          <p:nvPr/>
        </p:nvSpPr>
        <p:spPr>
          <a:xfrm>
            <a:off x="1153331" y="6239889"/>
            <a:ext cx="7599339" cy="338554"/>
          </a:xfrm>
          <a:prstGeom prst="rect">
            <a:avLst/>
          </a:prstGeom>
          <a:noFill/>
        </p:spPr>
        <p:txBody>
          <a:bodyPr wrap="square">
            <a:spAutoFit/>
          </a:bodyPr>
          <a:lstStyle/>
          <a:p>
            <a:pPr algn="ctr" eaLnBrk="1" fontAlgn="auto" hangingPunct="1">
              <a:spcBef>
                <a:spcPts val="0"/>
              </a:spcBef>
              <a:spcAft>
                <a:spcPts val="0"/>
              </a:spcAft>
              <a:defRPr/>
            </a:pPr>
            <a:r>
              <a:rPr kumimoji="1" lang="ja-JP" altLang="en-US" sz="1600" b="1" spc="100" dirty="0">
                <a:latin typeface="メイリオ" panose="020B0604030504040204" pitchFamily="50" charset="-128"/>
                <a:ea typeface="メイリオ" panose="020B0604030504040204" pitchFamily="50" charset="-128"/>
              </a:rPr>
              <a:t>☞事例の主の困りごとと、その背景にあるものを考えてみましょう。</a:t>
            </a:r>
            <a:endParaRPr kumimoji="1" lang="en-US" altLang="ja-JP" sz="1400" b="1" dirty="0">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C721CFE4-5931-A2BF-5E0B-F9EB5B891A44}"/>
              </a:ext>
            </a:extLst>
          </p:cNvPr>
          <p:cNvSpPr/>
          <p:nvPr/>
        </p:nvSpPr>
        <p:spPr>
          <a:xfrm>
            <a:off x="0" y="6687940"/>
            <a:ext cx="7872389" cy="170259"/>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tIns="0" bIns="0" anchor="ctr">
            <a:spAutoFit/>
          </a:bodyPr>
          <a:lstStyle/>
          <a:p>
            <a:pPr eaLnBrk="1" fontAlgn="auto" hangingPunct="1">
              <a:spcBef>
                <a:spcPts val="0"/>
              </a:spcBef>
              <a:spcAft>
                <a:spcPts val="0"/>
              </a:spcAft>
              <a:defRPr/>
            </a:pPr>
            <a:r>
              <a:rPr kumimoji="1" lang="ja-JP" altLang="en-US" sz="1000" spc="100" dirty="0">
                <a:solidFill>
                  <a:schemeClr val="tx1"/>
                </a:solidFill>
                <a:latin typeface="メイリオ" panose="020B0604030504040204" pitchFamily="50" charset="-128"/>
                <a:ea typeface="メイリオ" panose="020B0604030504040204" pitchFamily="50" charset="-128"/>
              </a:rPr>
              <a:t>出典：社会的包摂サポートセンター編</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相談支援員必携 事例で見る生活困窮者</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中央法規出版</a:t>
            </a:r>
            <a:r>
              <a:rPr kumimoji="1" lang="en-US" altLang="ja-JP" sz="1000" spc="100" dirty="0">
                <a:solidFill>
                  <a:schemeClr val="tx1"/>
                </a:solidFill>
                <a:latin typeface="メイリオ" panose="020B0604030504040204" pitchFamily="50" charset="-128"/>
                <a:ea typeface="メイリオ" panose="020B0604030504040204" pitchFamily="50" charset="-128"/>
              </a:rPr>
              <a:t>,2015</a:t>
            </a:r>
            <a:r>
              <a:rPr kumimoji="1" lang="ja-JP" altLang="en-US" sz="1000" spc="100" dirty="0">
                <a:solidFill>
                  <a:schemeClr val="tx1"/>
                </a:solidFill>
                <a:latin typeface="メイリオ" panose="020B0604030504040204" pitchFamily="50" charset="-128"/>
                <a:ea typeface="メイリオ" panose="020B0604030504040204" pitchFamily="50" charset="-128"/>
              </a:rPr>
              <a:t>年</a:t>
            </a:r>
            <a:r>
              <a:rPr kumimoji="1" lang="en-US" altLang="ja-JP" sz="1000" spc="100" dirty="0">
                <a:solidFill>
                  <a:schemeClr val="tx1"/>
                </a:solidFill>
                <a:latin typeface="メイリオ" panose="020B0604030504040204" pitchFamily="50" charset="-128"/>
                <a:ea typeface="メイリオ" panose="020B0604030504040204" pitchFamily="50" charset="-128"/>
              </a:rPr>
              <a:t>,p4</a:t>
            </a:r>
            <a:r>
              <a:rPr kumimoji="1" lang="ja-JP" altLang="en-US" sz="1000" spc="100" dirty="0">
                <a:solidFill>
                  <a:schemeClr val="tx1"/>
                </a:solidFill>
                <a:latin typeface="メイリオ" panose="020B0604030504040204" pitchFamily="50" charset="-128"/>
                <a:ea typeface="メイリオ" panose="020B0604030504040204" pitchFamily="50" charset="-128"/>
              </a:rPr>
              <a:t>をもとに作成</a:t>
            </a:r>
          </a:p>
        </p:txBody>
      </p:sp>
    </p:spTree>
    <p:extLst>
      <p:ext uri="{BB962C8B-B14F-4D97-AF65-F5344CB8AC3E}">
        <p14:creationId xmlns:p14="http://schemas.microsoft.com/office/powerpoint/2010/main" val="21804228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55DE5-DE8E-DE6A-1223-BCD4227E9F27}"/>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BF8A4C26-71D7-FA03-0D6D-D09514D49CE9}"/>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36</a:t>
            </a:fld>
            <a:endParaRPr lang="ja-JP" altLang="en-US">
              <a:solidFill>
                <a:srgbClr val="898989"/>
              </a:solidFill>
            </a:endParaRPr>
          </a:p>
        </p:txBody>
      </p:sp>
      <p:sp>
        <p:nvSpPr>
          <p:cNvPr id="3" name="正方形/長方形 2">
            <a:extLst>
              <a:ext uri="{FF2B5EF4-FFF2-40B4-BE49-F238E27FC236}">
                <a16:creationId xmlns:a16="http://schemas.microsoft.com/office/drawing/2014/main" id="{D1E7BF3B-CC05-E68D-6DBA-BE671E201031}"/>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STEP3</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：主の課題の背景にあるものを考える～氷山モデル～</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4" name="四角形: 角を丸くする 3">
            <a:extLst>
              <a:ext uri="{FF2B5EF4-FFF2-40B4-BE49-F238E27FC236}">
                <a16:creationId xmlns:a16="http://schemas.microsoft.com/office/drawing/2014/main" id="{90BE0FA1-BD33-3857-0CE3-AA5827CBF745}"/>
              </a:ext>
            </a:extLst>
          </p:cNvPr>
          <p:cNvSpPr/>
          <p:nvPr/>
        </p:nvSpPr>
        <p:spPr>
          <a:xfrm>
            <a:off x="0" y="6687940"/>
            <a:ext cx="7872389" cy="170259"/>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tIns="0" bIns="0" anchor="ctr">
            <a:spAutoFit/>
          </a:bodyPr>
          <a:lstStyle/>
          <a:p>
            <a:pPr eaLnBrk="1" fontAlgn="auto" hangingPunct="1">
              <a:spcBef>
                <a:spcPts val="0"/>
              </a:spcBef>
              <a:spcAft>
                <a:spcPts val="0"/>
              </a:spcAft>
              <a:defRPr/>
            </a:pPr>
            <a:r>
              <a:rPr kumimoji="1" lang="ja-JP" altLang="en-US" sz="1000" spc="100" dirty="0">
                <a:solidFill>
                  <a:schemeClr val="tx1"/>
                </a:solidFill>
                <a:latin typeface="メイリオ" panose="020B0604030504040204" pitchFamily="50" charset="-128"/>
                <a:ea typeface="メイリオ" panose="020B0604030504040204" pitchFamily="50" charset="-128"/>
              </a:rPr>
              <a:t>出典：社会的包摂サポートセンター編</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相談支援員必携 事例で見る生活困窮者</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中央法規出版</a:t>
            </a:r>
            <a:r>
              <a:rPr kumimoji="1" lang="en-US" altLang="ja-JP" sz="1000" spc="100" dirty="0">
                <a:solidFill>
                  <a:schemeClr val="tx1"/>
                </a:solidFill>
                <a:latin typeface="メイリオ" panose="020B0604030504040204" pitchFamily="50" charset="-128"/>
                <a:ea typeface="メイリオ" panose="020B0604030504040204" pitchFamily="50" charset="-128"/>
              </a:rPr>
              <a:t>,2015</a:t>
            </a:r>
            <a:r>
              <a:rPr kumimoji="1" lang="ja-JP" altLang="en-US" sz="1000" spc="100" dirty="0">
                <a:solidFill>
                  <a:schemeClr val="tx1"/>
                </a:solidFill>
                <a:latin typeface="メイリオ" panose="020B0604030504040204" pitchFamily="50" charset="-128"/>
                <a:ea typeface="メイリオ" panose="020B0604030504040204" pitchFamily="50" charset="-128"/>
              </a:rPr>
              <a:t>年</a:t>
            </a:r>
            <a:r>
              <a:rPr kumimoji="1" lang="en-US" altLang="ja-JP" sz="1000" spc="100" dirty="0">
                <a:solidFill>
                  <a:schemeClr val="tx1"/>
                </a:solidFill>
                <a:latin typeface="メイリオ" panose="020B0604030504040204" pitchFamily="50" charset="-128"/>
                <a:ea typeface="メイリオ" panose="020B0604030504040204" pitchFamily="50" charset="-128"/>
              </a:rPr>
              <a:t>,p4</a:t>
            </a:r>
            <a:r>
              <a:rPr kumimoji="1" lang="ja-JP" altLang="en-US" sz="1000" spc="100" dirty="0">
                <a:solidFill>
                  <a:schemeClr val="tx1"/>
                </a:solidFill>
                <a:latin typeface="メイリオ" panose="020B0604030504040204" pitchFamily="50" charset="-128"/>
                <a:ea typeface="メイリオ" panose="020B0604030504040204" pitchFamily="50" charset="-128"/>
              </a:rPr>
              <a:t>をもとに作成</a:t>
            </a:r>
          </a:p>
        </p:txBody>
      </p:sp>
      <p:sp>
        <p:nvSpPr>
          <p:cNvPr id="2" name="フリーフォーム: 図形 1">
            <a:extLst>
              <a:ext uri="{FF2B5EF4-FFF2-40B4-BE49-F238E27FC236}">
                <a16:creationId xmlns:a16="http://schemas.microsoft.com/office/drawing/2014/main" id="{9854C330-CE0B-E4E2-9E11-094AC6C2229E}"/>
              </a:ext>
            </a:extLst>
          </p:cNvPr>
          <p:cNvSpPr/>
          <p:nvPr/>
        </p:nvSpPr>
        <p:spPr>
          <a:xfrm>
            <a:off x="765289" y="1605075"/>
            <a:ext cx="3559611" cy="4614971"/>
          </a:xfrm>
          <a:custGeom>
            <a:avLst/>
            <a:gdLst>
              <a:gd name="connsiteX0" fmla="*/ 1463040 w 3759200"/>
              <a:gd name="connsiteY0" fmla="*/ 0 h 4053840"/>
              <a:gd name="connsiteX1" fmla="*/ 1463040 w 3759200"/>
              <a:gd name="connsiteY1" fmla="*/ 0 h 4053840"/>
              <a:gd name="connsiteX2" fmla="*/ 1351280 w 3759200"/>
              <a:gd name="connsiteY2" fmla="*/ 40640 h 4053840"/>
              <a:gd name="connsiteX3" fmla="*/ 1290320 w 3759200"/>
              <a:gd name="connsiteY3" fmla="*/ 81280 h 4053840"/>
              <a:gd name="connsiteX4" fmla="*/ 1219200 w 3759200"/>
              <a:gd name="connsiteY4" fmla="*/ 121920 h 4053840"/>
              <a:gd name="connsiteX5" fmla="*/ 1168400 w 3759200"/>
              <a:gd name="connsiteY5" fmla="*/ 132080 h 4053840"/>
              <a:gd name="connsiteX6" fmla="*/ 1076960 w 3759200"/>
              <a:gd name="connsiteY6" fmla="*/ 213360 h 4053840"/>
              <a:gd name="connsiteX7" fmla="*/ 1005840 w 3759200"/>
              <a:gd name="connsiteY7" fmla="*/ 233680 h 4053840"/>
              <a:gd name="connsiteX8" fmla="*/ 975360 w 3759200"/>
              <a:gd name="connsiteY8" fmla="*/ 254000 h 4053840"/>
              <a:gd name="connsiteX9" fmla="*/ 944880 w 3759200"/>
              <a:gd name="connsiteY9" fmla="*/ 264160 h 4053840"/>
              <a:gd name="connsiteX10" fmla="*/ 883920 w 3759200"/>
              <a:gd name="connsiteY10" fmla="*/ 304800 h 4053840"/>
              <a:gd name="connsiteX11" fmla="*/ 853440 w 3759200"/>
              <a:gd name="connsiteY11" fmla="*/ 325120 h 4053840"/>
              <a:gd name="connsiteX12" fmla="*/ 822960 w 3759200"/>
              <a:gd name="connsiteY12" fmla="*/ 355600 h 4053840"/>
              <a:gd name="connsiteX13" fmla="*/ 782320 w 3759200"/>
              <a:gd name="connsiteY13" fmla="*/ 386080 h 4053840"/>
              <a:gd name="connsiteX14" fmla="*/ 701040 w 3759200"/>
              <a:gd name="connsiteY14" fmla="*/ 406400 h 4053840"/>
              <a:gd name="connsiteX15" fmla="*/ 680720 w 3759200"/>
              <a:gd name="connsiteY15" fmla="*/ 436880 h 4053840"/>
              <a:gd name="connsiteX16" fmla="*/ 650240 w 3759200"/>
              <a:gd name="connsiteY16" fmla="*/ 447040 h 4053840"/>
              <a:gd name="connsiteX17" fmla="*/ 579120 w 3759200"/>
              <a:gd name="connsiteY17" fmla="*/ 477520 h 4053840"/>
              <a:gd name="connsiteX18" fmla="*/ 518160 w 3759200"/>
              <a:gd name="connsiteY18" fmla="*/ 528320 h 4053840"/>
              <a:gd name="connsiteX19" fmla="*/ 487680 w 3759200"/>
              <a:gd name="connsiteY19" fmla="*/ 558800 h 4053840"/>
              <a:gd name="connsiteX20" fmla="*/ 467360 w 3759200"/>
              <a:gd name="connsiteY20" fmla="*/ 589280 h 4053840"/>
              <a:gd name="connsiteX21" fmla="*/ 426720 w 3759200"/>
              <a:gd name="connsiteY21" fmla="*/ 599440 h 4053840"/>
              <a:gd name="connsiteX22" fmla="*/ 365760 w 3759200"/>
              <a:gd name="connsiteY22" fmla="*/ 650240 h 4053840"/>
              <a:gd name="connsiteX23" fmla="*/ 274320 w 3759200"/>
              <a:gd name="connsiteY23" fmla="*/ 701040 h 4053840"/>
              <a:gd name="connsiteX24" fmla="*/ 264160 w 3759200"/>
              <a:gd name="connsiteY24" fmla="*/ 894080 h 4053840"/>
              <a:gd name="connsiteX25" fmla="*/ 243840 w 3759200"/>
              <a:gd name="connsiteY25" fmla="*/ 934720 h 4053840"/>
              <a:gd name="connsiteX26" fmla="*/ 233680 w 3759200"/>
              <a:gd name="connsiteY26" fmla="*/ 965200 h 4053840"/>
              <a:gd name="connsiteX27" fmla="*/ 213360 w 3759200"/>
              <a:gd name="connsiteY27" fmla="*/ 1076960 h 4053840"/>
              <a:gd name="connsiteX28" fmla="*/ 203200 w 3759200"/>
              <a:gd name="connsiteY28" fmla="*/ 1107440 h 4053840"/>
              <a:gd name="connsiteX29" fmla="*/ 193040 w 3759200"/>
              <a:gd name="connsiteY29" fmla="*/ 1148080 h 4053840"/>
              <a:gd name="connsiteX30" fmla="*/ 182880 w 3759200"/>
              <a:gd name="connsiteY30" fmla="*/ 1239520 h 4053840"/>
              <a:gd name="connsiteX31" fmla="*/ 172720 w 3759200"/>
              <a:gd name="connsiteY31" fmla="*/ 1280160 h 4053840"/>
              <a:gd name="connsiteX32" fmla="*/ 152400 w 3759200"/>
              <a:gd name="connsiteY32" fmla="*/ 1361440 h 4053840"/>
              <a:gd name="connsiteX33" fmla="*/ 132080 w 3759200"/>
              <a:gd name="connsiteY33" fmla="*/ 1534160 h 4053840"/>
              <a:gd name="connsiteX34" fmla="*/ 111760 w 3759200"/>
              <a:gd name="connsiteY34" fmla="*/ 1564640 h 4053840"/>
              <a:gd name="connsiteX35" fmla="*/ 101600 w 3759200"/>
              <a:gd name="connsiteY35" fmla="*/ 1635760 h 4053840"/>
              <a:gd name="connsiteX36" fmla="*/ 71120 w 3759200"/>
              <a:gd name="connsiteY36" fmla="*/ 1666240 h 4053840"/>
              <a:gd name="connsiteX37" fmla="*/ 60960 w 3759200"/>
              <a:gd name="connsiteY37" fmla="*/ 1757680 h 4053840"/>
              <a:gd name="connsiteX38" fmla="*/ 50800 w 3759200"/>
              <a:gd name="connsiteY38" fmla="*/ 1788160 h 4053840"/>
              <a:gd name="connsiteX39" fmla="*/ 40640 w 3759200"/>
              <a:gd name="connsiteY39" fmla="*/ 1869440 h 4053840"/>
              <a:gd name="connsiteX40" fmla="*/ 20320 w 3759200"/>
              <a:gd name="connsiteY40" fmla="*/ 1899920 h 4053840"/>
              <a:gd name="connsiteX41" fmla="*/ 10160 w 3759200"/>
              <a:gd name="connsiteY41" fmla="*/ 2021840 h 4053840"/>
              <a:gd name="connsiteX42" fmla="*/ 0 w 3759200"/>
              <a:gd name="connsiteY42" fmla="*/ 2072640 h 4053840"/>
              <a:gd name="connsiteX43" fmla="*/ 10160 w 3759200"/>
              <a:gd name="connsiteY43" fmla="*/ 2316480 h 4053840"/>
              <a:gd name="connsiteX44" fmla="*/ 40640 w 3759200"/>
              <a:gd name="connsiteY44" fmla="*/ 2367280 h 4053840"/>
              <a:gd name="connsiteX45" fmla="*/ 60960 w 3759200"/>
              <a:gd name="connsiteY45" fmla="*/ 2448560 h 4053840"/>
              <a:gd name="connsiteX46" fmla="*/ 81280 w 3759200"/>
              <a:gd name="connsiteY46" fmla="*/ 2489200 h 4053840"/>
              <a:gd name="connsiteX47" fmla="*/ 71120 w 3759200"/>
              <a:gd name="connsiteY47" fmla="*/ 2844800 h 4053840"/>
              <a:gd name="connsiteX48" fmla="*/ 91440 w 3759200"/>
              <a:gd name="connsiteY48" fmla="*/ 2997200 h 4053840"/>
              <a:gd name="connsiteX49" fmla="*/ 101600 w 3759200"/>
              <a:gd name="connsiteY49" fmla="*/ 3027680 h 4053840"/>
              <a:gd name="connsiteX50" fmla="*/ 132080 w 3759200"/>
              <a:gd name="connsiteY50" fmla="*/ 3058160 h 4053840"/>
              <a:gd name="connsiteX51" fmla="*/ 142240 w 3759200"/>
              <a:gd name="connsiteY51" fmla="*/ 3108960 h 4053840"/>
              <a:gd name="connsiteX52" fmla="*/ 162560 w 3759200"/>
              <a:gd name="connsiteY52" fmla="*/ 3139440 h 4053840"/>
              <a:gd name="connsiteX53" fmla="*/ 182880 w 3759200"/>
              <a:gd name="connsiteY53" fmla="*/ 3230880 h 4053840"/>
              <a:gd name="connsiteX54" fmla="*/ 203200 w 3759200"/>
              <a:gd name="connsiteY54" fmla="*/ 3261360 h 4053840"/>
              <a:gd name="connsiteX55" fmla="*/ 223520 w 3759200"/>
              <a:gd name="connsiteY55" fmla="*/ 3312160 h 4053840"/>
              <a:gd name="connsiteX56" fmla="*/ 284480 w 3759200"/>
              <a:gd name="connsiteY56" fmla="*/ 3362960 h 4053840"/>
              <a:gd name="connsiteX57" fmla="*/ 335280 w 3759200"/>
              <a:gd name="connsiteY57" fmla="*/ 3413760 h 4053840"/>
              <a:gd name="connsiteX58" fmla="*/ 396240 w 3759200"/>
              <a:gd name="connsiteY58" fmla="*/ 3454400 h 4053840"/>
              <a:gd name="connsiteX59" fmla="*/ 457200 w 3759200"/>
              <a:gd name="connsiteY59" fmla="*/ 3495040 h 4053840"/>
              <a:gd name="connsiteX60" fmla="*/ 497840 w 3759200"/>
              <a:gd name="connsiteY60" fmla="*/ 3525520 h 4053840"/>
              <a:gd name="connsiteX61" fmla="*/ 538480 w 3759200"/>
              <a:gd name="connsiteY61" fmla="*/ 3545840 h 4053840"/>
              <a:gd name="connsiteX62" fmla="*/ 599440 w 3759200"/>
              <a:gd name="connsiteY62" fmla="*/ 3586480 h 4053840"/>
              <a:gd name="connsiteX63" fmla="*/ 670560 w 3759200"/>
              <a:gd name="connsiteY63" fmla="*/ 3677920 h 4053840"/>
              <a:gd name="connsiteX64" fmla="*/ 690880 w 3759200"/>
              <a:gd name="connsiteY64" fmla="*/ 3708400 h 4053840"/>
              <a:gd name="connsiteX65" fmla="*/ 751840 w 3759200"/>
              <a:gd name="connsiteY65" fmla="*/ 3769360 h 4053840"/>
              <a:gd name="connsiteX66" fmla="*/ 782320 w 3759200"/>
              <a:gd name="connsiteY66" fmla="*/ 3779520 h 4053840"/>
              <a:gd name="connsiteX67" fmla="*/ 843280 w 3759200"/>
              <a:gd name="connsiteY67" fmla="*/ 3820160 h 4053840"/>
              <a:gd name="connsiteX68" fmla="*/ 863600 w 3759200"/>
              <a:gd name="connsiteY68" fmla="*/ 3850640 h 4053840"/>
              <a:gd name="connsiteX69" fmla="*/ 894080 w 3759200"/>
              <a:gd name="connsiteY69" fmla="*/ 3860800 h 4053840"/>
              <a:gd name="connsiteX70" fmla="*/ 924560 w 3759200"/>
              <a:gd name="connsiteY70" fmla="*/ 3881120 h 4053840"/>
              <a:gd name="connsiteX71" fmla="*/ 995680 w 3759200"/>
              <a:gd name="connsiteY71" fmla="*/ 3911600 h 4053840"/>
              <a:gd name="connsiteX72" fmla="*/ 1168400 w 3759200"/>
              <a:gd name="connsiteY72" fmla="*/ 3942080 h 4053840"/>
              <a:gd name="connsiteX73" fmla="*/ 1219200 w 3759200"/>
              <a:gd name="connsiteY73" fmla="*/ 3952240 h 4053840"/>
              <a:gd name="connsiteX74" fmla="*/ 1259840 w 3759200"/>
              <a:gd name="connsiteY74" fmla="*/ 3962400 h 4053840"/>
              <a:gd name="connsiteX75" fmla="*/ 1503680 w 3759200"/>
              <a:gd name="connsiteY75" fmla="*/ 3972560 h 4053840"/>
              <a:gd name="connsiteX76" fmla="*/ 1564640 w 3759200"/>
              <a:gd name="connsiteY76" fmla="*/ 3992880 h 4053840"/>
              <a:gd name="connsiteX77" fmla="*/ 1808480 w 3759200"/>
              <a:gd name="connsiteY77" fmla="*/ 4013200 h 4053840"/>
              <a:gd name="connsiteX78" fmla="*/ 1899920 w 3759200"/>
              <a:gd name="connsiteY78" fmla="*/ 4033520 h 4053840"/>
              <a:gd name="connsiteX79" fmla="*/ 2164080 w 3759200"/>
              <a:gd name="connsiteY79" fmla="*/ 4053840 h 4053840"/>
              <a:gd name="connsiteX80" fmla="*/ 2905760 w 3759200"/>
              <a:gd name="connsiteY80" fmla="*/ 4043680 h 4053840"/>
              <a:gd name="connsiteX81" fmla="*/ 2946400 w 3759200"/>
              <a:gd name="connsiteY81" fmla="*/ 3982720 h 4053840"/>
              <a:gd name="connsiteX82" fmla="*/ 3017520 w 3759200"/>
              <a:gd name="connsiteY82" fmla="*/ 3942080 h 4053840"/>
              <a:gd name="connsiteX83" fmla="*/ 3058160 w 3759200"/>
              <a:gd name="connsiteY83" fmla="*/ 3911600 h 4053840"/>
              <a:gd name="connsiteX84" fmla="*/ 3108960 w 3759200"/>
              <a:gd name="connsiteY84" fmla="*/ 3789680 h 4053840"/>
              <a:gd name="connsiteX85" fmla="*/ 3139440 w 3759200"/>
              <a:gd name="connsiteY85" fmla="*/ 3779520 h 4053840"/>
              <a:gd name="connsiteX86" fmla="*/ 3190240 w 3759200"/>
              <a:gd name="connsiteY86" fmla="*/ 3738880 h 4053840"/>
              <a:gd name="connsiteX87" fmla="*/ 3230880 w 3759200"/>
              <a:gd name="connsiteY87" fmla="*/ 3657600 h 4053840"/>
              <a:gd name="connsiteX88" fmla="*/ 3271520 w 3759200"/>
              <a:gd name="connsiteY88" fmla="*/ 3637280 h 4053840"/>
              <a:gd name="connsiteX89" fmla="*/ 3302000 w 3759200"/>
              <a:gd name="connsiteY89" fmla="*/ 3535680 h 4053840"/>
              <a:gd name="connsiteX90" fmla="*/ 3332480 w 3759200"/>
              <a:gd name="connsiteY90" fmla="*/ 3434080 h 4053840"/>
              <a:gd name="connsiteX91" fmla="*/ 3342640 w 3759200"/>
              <a:gd name="connsiteY91" fmla="*/ 3403600 h 4053840"/>
              <a:gd name="connsiteX92" fmla="*/ 3362960 w 3759200"/>
              <a:gd name="connsiteY92" fmla="*/ 3373120 h 4053840"/>
              <a:gd name="connsiteX93" fmla="*/ 3373120 w 3759200"/>
              <a:gd name="connsiteY93" fmla="*/ 3342640 h 4053840"/>
              <a:gd name="connsiteX94" fmla="*/ 3413760 w 3759200"/>
              <a:gd name="connsiteY94" fmla="*/ 3281680 h 4053840"/>
              <a:gd name="connsiteX95" fmla="*/ 3434080 w 3759200"/>
              <a:gd name="connsiteY95" fmla="*/ 3251200 h 4053840"/>
              <a:gd name="connsiteX96" fmla="*/ 3454400 w 3759200"/>
              <a:gd name="connsiteY96" fmla="*/ 3169920 h 4053840"/>
              <a:gd name="connsiteX97" fmla="*/ 3495040 w 3759200"/>
              <a:gd name="connsiteY97" fmla="*/ 3068320 h 4053840"/>
              <a:gd name="connsiteX98" fmla="*/ 3515360 w 3759200"/>
              <a:gd name="connsiteY98" fmla="*/ 2976880 h 4053840"/>
              <a:gd name="connsiteX99" fmla="*/ 3525520 w 3759200"/>
              <a:gd name="connsiteY99" fmla="*/ 2915920 h 4053840"/>
              <a:gd name="connsiteX100" fmla="*/ 3545840 w 3759200"/>
              <a:gd name="connsiteY100" fmla="*/ 2834640 h 4053840"/>
              <a:gd name="connsiteX101" fmla="*/ 3566160 w 3759200"/>
              <a:gd name="connsiteY101" fmla="*/ 2722880 h 4053840"/>
              <a:gd name="connsiteX102" fmla="*/ 3576320 w 3759200"/>
              <a:gd name="connsiteY102" fmla="*/ 2499360 h 4053840"/>
              <a:gd name="connsiteX103" fmla="*/ 3586480 w 3759200"/>
              <a:gd name="connsiteY103" fmla="*/ 2448560 h 4053840"/>
              <a:gd name="connsiteX104" fmla="*/ 3616960 w 3759200"/>
              <a:gd name="connsiteY104" fmla="*/ 2418080 h 4053840"/>
              <a:gd name="connsiteX105" fmla="*/ 3647440 w 3759200"/>
              <a:gd name="connsiteY105" fmla="*/ 2377440 h 4053840"/>
              <a:gd name="connsiteX106" fmla="*/ 3698240 w 3759200"/>
              <a:gd name="connsiteY106" fmla="*/ 2286000 h 4053840"/>
              <a:gd name="connsiteX107" fmla="*/ 3728720 w 3759200"/>
              <a:gd name="connsiteY107" fmla="*/ 2265680 h 4053840"/>
              <a:gd name="connsiteX108" fmla="*/ 3759200 w 3759200"/>
              <a:gd name="connsiteY108" fmla="*/ 2143760 h 4053840"/>
              <a:gd name="connsiteX109" fmla="*/ 3749040 w 3759200"/>
              <a:gd name="connsiteY109" fmla="*/ 1696720 h 4053840"/>
              <a:gd name="connsiteX110" fmla="*/ 3738880 w 3759200"/>
              <a:gd name="connsiteY110" fmla="*/ 1666240 h 4053840"/>
              <a:gd name="connsiteX111" fmla="*/ 3718560 w 3759200"/>
              <a:gd name="connsiteY111" fmla="*/ 1625600 h 4053840"/>
              <a:gd name="connsiteX112" fmla="*/ 3677920 w 3759200"/>
              <a:gd name="connsiteY112" fmla="*/ 1544320 h 4053840"/>
              <a:gd name="connsiteX113" fmla="*/ 3647440 w 3759200"/>
              <a:gd name="connsiteY113" fmla="*/ 1473200 h 4053840"/>
              <a:gd name="connsiteX114" fmla="*/ 3627120 w 3759200"/>
              <a:gd name="connsiteY114" fmla="*/ 1391920 h 4053840"/>
              <a:gd name="connsiteX115" fmla="*/ 3596640 w 3759200"/>
              <a:gd name="connsiteY115" fmla="*/ 1351280 h 4053840"/>
              <a:gd name="connsiteX116" fmla="*/ 3556000 w 3759200"/>
              <a:gd name="connsiteY116" fmla="*/ 1290320 h 4053840"/>
              <a:gd name="connsiteX117" fmla="*/ 3535680 w 3759200"/>
              <a:gd name="connsiteY117" fmla="*/ 1219200 h 4053840"/>
              <a:gd name="connsiteX118" fmla="*/ 3484880 w 3759200"/>
              <a:gd name="connsiteY118" fmla="*/ 1148080 h 4053840"/>
              <a:gd name="connsiteX119" fmla="*/ 3454400 w 3759200"/>
              <a:gd name="connsiteY119" fmla="*/ 1097280 h 4053840"/>
              <a:gd name="connsiteX120" fmla="*/ 3434080 w 3759200"/>
              <a:gd name="connsiteY120" fmla="*/ 1066800 h 4053840"/>
              <a:gd name="connsiteX121" fmla="*/ 3413760 w 3759200"/>
              <a:gd name="connsiteY121" fmla="*/ 1005840 h 4053840"/>
              <a:gd name="connsiteX122" fmla="*/ 3373120 w 3759200"/>
              <a:gd name="connsiteY122" fmla="*/ 944880 h 4053840"/>
              <a:gd name="connsiteX123" fmla="*/ 3352800 w 3759200"/>
              <a:gd name="connsiteY123" fmla="*/ 904240 h 4053840"/>
              <a:gd name="connsiteX124" fmla="*/ 3322320 w 3759200"/>
              <a:gd name="connsiteY124" fmla="*/ 883920 h 4053840"/>
              <a:gd name="connsiteX125" fmla="*/ 3281680 w 3759200"/>
              <a:gd name="connsiteY125" fmla="*/ 863600 h 4053840"/>
              <a:gd name="connsiteX126" fmla="*/ 3210560 w 3759200"/>
              <a:gd name="connsiteY126" fmla="*/ 843280 h 4053840"/>
              <a:gd name="connsiteX127" fmla="*/ 3139440 w 3759200"/>
              <a:gd name="connsiteY127" fmla="*/ 833120 h 4053840"/>
              <a:gd name="connsiteX128" fmla="*/ 3088640 w 3759200"/>
              <a:gd name="connsiteY128" fmla="*/ 812800 h 4053840"/>
              <a:gd name="connsiteX129" fmla="*/ 3007360 w 3759200"/>
              <a:gd name="connsiteY129" fmla="*/ 792480 h 4053840"/>
              <a:gd name="connsiteX130" fmla="*/ 2976880 w 3759200"/>
              <a:gd name="connsiteY130" fmla="*/ 762000 h 4053840"/>
              <a:gd name="connsiteX131" fmla="*/ 2915920 w 3759200"/>
              <a:gd name="connsiteY131" fmla="*/ 711200 h 4053840"/>
              <a:gd name="connsiteX132" fmla="*/ 2854960 w 3759200"/>
              <a:gd name="connsiteY132" fmla="*/ 640080 h 4053840"/>
              <a:gd name="connsiteX133" fmla="*/ 2783840 w 3759200"/>
              <a:gd name="connsiteY133" fmla="*/ 609600 h 4053840"/>
              <a:gd name="connsiteX134" fmla="*/ 2743200 w 3759200"/>
              <a:gd name="connsiteY134" fmla="*/ 589280 h 4053840"/>
              <a:gd name="connsiteX135" fmla="*/ 2682240 w 3759200"/>
              <a:gd name="connsiteY135" fmla="*/ 568960 h 4053840"/>
              <a:gd name="connsiteX136" fmla="*/ 2651760 w 3759200"/>
              <a:gd name="connsiteY136" fmla="*/ 548640 h 4053840"/>
              <a:gd name="connsiteX137" fmla="*/ 2590800 w 3759200"/>
              <a:gd name="connsiteY137" fmla="*/ 538480 h 4053840"/>
              <a:gd name="connsiteX138" fmla="*/ 2519680 w 3759200"/>
              <a:gd name="connsiteY138" fmla="*/ 518160 h 4053840"/>
              <a:gd name="connsiteX139" fmla="*/ 2479040 w 3759200"/>
              <a:gd name="connsiteY139" fmla="*/ 508000 h 4053840"/>
              <a:gd name="connsiteX140" fmla="*/ 2448560 w 3759200"/>
              <a:gd name="connsiteY140" fmla="*/ 487680 h 4053840"/>
              <a:gd name="connsiteX141" fmla="*/ 2418080 w 3759200"/>
              <a:gd name="connsiteY141" fmla="*/ 426720 h 4053840"/>
              <a:gd name="connsiteX142" fmla="*/ 2387600 w 3759200"/>
              <a:gd name="connsiteY142" fmla="*/ 396240 h 4053840"/>
              <a:gd name="connsiteX143" fmla="*/ 2346960 w 3759200"/>
              <a:gd name="connsiteY143" fmla="*/ 304800 h 4053840"/>
              <a:gd name="connsiteX144" fmla="*/ 2336800 w 3759200"/>
              <a:gd name="connsiteY144" fmla="*/ 274320 h 4053840"/>
              <a:gd name="connsiteX145" fmla="*/ 2245360 w 3759200"/>
              <a:gd name="connsiteY145" fmla="*/ 243840 h 4053840"/>
              <a:gd name="connsiteX146" fmla="*/ 2143760 w 3759200"/>
              <a:gd name="connsiteY146" fmla="*/ 223520 h 4053840"/>
              <a:gd name="connsiteX147" fmla="*/ 2113280 w 3759200"/>
              <a:gd name="connsiteY147" fmla="*/ 203200 h 4053840"/>
              <a:gd name="connsiteX148" fmla="*/ 2042160 w 3759200"/>
              <a:gd name="connsiteY148" fmla="*/ 182880 h 4053840"/>
              <a:gd name="connsiteX149" fmla="*/ 1981200 w 3759200"/>
              <a:gd name="connsiteY149" fmla="*/ 132080 h 4053840"/>
              <a:gd name="connsiteX150" fmla="*/ 1920240 w 3759200"/>
              <a:gd name="connsiteY150" fmla="*/ 91440 h 4053840"/>
              <a:gd name="connsiteX151" fmla="*/ 1859280 w 3759200"/>
              <a:gd name="connsiteY151" fmla="*/ 71120 h 4053840"/>
              <a:gd name="connsiteX152" fmla="*/ 1828800 w 3759200"/>
              <a:gd name="connsiteY152" fmla="*/ 50800 h 4053840"/>
              <a:gd name="connsiteX153" fmla="*/ 1737360 w 3759200"/>
              <a:gd name="connsiteY153" fmla="*/ 30480 h 4053840"/>
              <a:gd name="connsiteX154" fmla="*/ 1666240 w 3759200"/>
              <a:gd name="connsiteY154" fmla="*/ 10160 h 4053840"/>
              <a:gd name="connsiteX155" fmla="*/ 1463040 w 3759200"/>
              <a:gd name="connsiteY155" fmla="*/ 0 h 405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3759200" h="4053840">
                <a:moveTo>
                  <a:pt x="1463040" y="0"/>
                </a:moveTo>
                <a:lnTo>
                  <a:pt x="1463040" y="0"/>
                </a:lnTo>
                <a:cubicBezTo>
                  <a:pt x="1425787" y="13547"/>
                  <a:pt x="1387147" y="23761"/>
                  <a:pt x="1351280" y="40640"/>
                </a:cubicBezTo>
                <a:cubicBezTo>
                  <a:pt x="1329183" y="51039"/>
                  <a:pt x="1310640" y="67733"/>
                  <a:pt x="1290320" y="81280"/>
                </a:cubicBezTo>
                <a:cubicBezTo>
                  <a:pt x="1268023" y="96145"/>
                  <a:pt x="1244981" y="113326"/>
                  <a:pt x="1219200" y="121920"/>
                </a:cubicBezTo>
                <a:cubicBezTo>
                  <a:pt x="1202817" y="127381"/>
                  <a:pt x="1185333" y="128693"/>
                  <a:pt x="1168400" y="132080"/>
                </a:cubicBezTo>
                <a:cubicBezTo>
                  <a:pt x="1141473" y="159007"/>
                  <a:pt x="1113220" y="195230"/>
                  <a:pt x="1076960" y="213360"/>
                </a:cubicBezTo>
                <a:cubicBezTo>
                  <a:pt x="1062384" y="220648"/>
                  <a:pt x="1018861" y="230425"/>
                  <a:pt x="1005840" y="233680"/>
                </a:cubicBezTo>
                <a:cubicBezTo>
                  <a:pt x="995680" y="240453"/>
                  <a:pt x="986282" y="248539"/>
                  <a:pt x="975360" y="254000"/>
                </a:cubicBezTo>
                <a:cubicBezTo>
                  <a:pt x="965781" y="258789"/>
                  <a:pt x="954242" y="258959"/>
                  <a:pt x="944880" y="264160"/>
                </a:cubicBezTo>
                <a:cubicBezTo>
                  <a:pt x="923532" y="276020"/>
                  <a:pt x="904240" y="291253"/>
                  <a:pt x="883920" y="304800"/>
                </a:cubicBezTo>
                <a:cubicBezTo>
                  <a:pt x="873760" y="311573"/>
                  <a:pt x="862074" y="316486"/>
                  <a:pt x="853440" y="325120"/>
                </a:cubicBezTo>
                <a:cubicBezTo>
                  <a:pt x="843280" y="335280"/>
                  <a:pt x="833869" y="346249"/>
                  <a:pt x="822960" y="355600"/>
                </a:cubicBezTo>
                <a:cubicBezTo>
                  <a:pt x="810103" y="366620"/>
                  <a:pt x="797951" y="379567"/>
                  <a:pt x="782320" y="386080"/>
                </a:cubicBezTo>
                <a:cubicBezTo>
                  <a:pt x="756541" y="396821"/>
                  <a:pt x="701040" y="406400"/>
                  <a:pt x="701040" y="406400"/>
                </a:cubicBezTo>
                <a:cubicBezTo>
                  <a:pt x="694267" y="416560"/>
                  <a:pt x="690255" y="429252"/>
                  <a:pt x="680720" y="436880"/>
                </a:cubicBezTo>
                <a:cubicBezTo>
                  <a:pt x="672357" y="443570"/>
                  <a:pt x="659819" y="442251"/>
                  <a:pt x="650240" y="447040"/>
                </a:cubicBezTo>
                <a:cubicBezTo>
                  <a:pt x="580076" y="482122"/>
                  <a:pt x="663700" y="456375"/>
                  <a:pt x="579120" y="477520"/>
                </a:cubicBezTo>
                <a:cubicBezTo>
                  <a:pt x="490072" y="566568"/>
                  <a:pt x="603030" y="457595"/>
                  <a:pt x="518160" y="528320"/>
                </a:cubicBezTo>
                <a:cubicBezTo>
                  <a:pt x="507122" y="537518"/>
                  <a:pt x="496878" y="547762"/>
                  <a:pt x="487680" y="558800"/>
                </a:cubicBezTo>
                <a:cubicBezTo>
                  <a:pt x="479863" y="568181"/>
                  <a:pt x="477520" y="582507"/>
                  <a:pt x="467360" y="589280"/>
                </a:cubicBezTo>
                <a:cubicBezTo>
                  <a:pt x="455742" y="597026"/>
                  <a:pt x="440267" y="596053"/>
                  <a:pt x="426720" y="599440"/>
                </a:cubicBezTo>
                <a:cubicBezTo>
                  <a:pt x="393380" y="649450"/>
                  <a:pt x="423051" y="615866"/>
                  <a:pt x="365760" y="650240"/>
                </a:cubicBezTo>
                <a:cubicBezTo>
                  <a:pt x="278421" y="702643"/>
                  <a:pt x="335628" y="680604"/>
                  <a:pt x="274320" y="701040"/>
                </a:cubicBezTo>
                <a:cubicBezTo>
                  <a:pt x="270933" y="765387"/>
                  <a:pt x="272494" y="830186"/>
                  <a:pt x="264160" y="894080"/>
                </a:cubicBezTo>
                <a:cubicBezTo>
                  <a:pt x="262201" y="909098"/>
                  <a:pt x="249806" y="920799"/>
                  <a:pt x="243840" y="934720"/>
                </a:cubicBezTo>
                <a:cubicBezTo>
                  <a:pt x="239621" y="944564"/>
                  <a:pt x="236003" y="954745"/>
                  <a:pt x="233680" y="965200"/>
                </a:cubicBezTo>
                <a:cubicBezTo>
                  <a:pt x="215563" y="1046724"/>
                  <a:pt x="231850" y="1003000"/>
                  <a:pt x="213360" y="1076960"/>
                </a:cubicBezTo>
                <a:cubicBezTo>
                  <a:pt x="210763" y="1087350"/>
                  <a:pt x="206142" y="1097142"/>
                  <a:pt x="203200" y="1107440"/>
                </a:cubicBezTo>
                <a:cubicBezTo>
                  <a:pt x="199364" y="1120866"/>
                  <a:pt x="196427" y="1134533"/>
                  <a:pt x="193040" y="1148080"/>
                </a:cubicBezTo>
                <a:cubicBezTo>
                  <a:pt x="189653" y="1178560"/>
                  <a:pt x="187543" y="1209209"/>
                  <a:pt x="182880" y="1239520"/>
                </a:cubicBezTo>
                <a:cubicBezTo>
                  <a:pt x="180757" y="1253321"/>
                  <a:pt x="175749" y="1266529"/>
                  <a:pt x="172720" y="1280160"/>
                </a:cubicBezTo>
                <a:cubicBezTo>
                  <a:pt x="156373" y="1353722"/>
                  <a:pt x="170555" y="1306974"/>
                  <a:pt x="152400" y="1361440"/>
                </a:cubicBezTo>
                <a:cubicBezTo>
                  <a:pt x="150795" y="1383915"/>
                  <a:pt x="155172" y="1487975"/>
                  <a:pt x="132080" y="1534160"/>
                </a:cubicBezTo>
                <a:cubicBezTo>
                  <a:pt x="126619" y="1545082"/>
                  <a:pt x="118533" y="1554480"/>
                  <a:pt x="111760" y="1564640"/>
                </a:cubicBezTo>
                <a:cubicBezTo>
                  <a:pt x="108373" y="1588347"/>
                  <a:pt x="110494" y="1613525"/>
                  <a:pt x="101600" y="1635760"/>
                </a:cubicBezTo>
                <a:cubicBezTo>
                  <a:pt x="96264" y="1649101"/>
                  <a:pt x="75664" y="1652609"/>
                  <a:pt x="71120" y="1666240"/>
                </a:cubicBezTo>
                <a:cubicBezTo>
                  <a:pt x="61422" y="1695334"/>
                  <a:pt x="66002" y="1727430"/>
                  <a:pt x="60960" y="1757680"/>
                </a:cubicBezTo>
                <a:cubicBezTo>
                  <a:pt x="59199" y="1768244"/>
                  <a:pt x="54187" y="1778000"/>
                  <a:pt x="50800" y="1788160"/>
                </a:cubicBezTo>
                <a:cubicBezTo>
                  <a:pt x="47413" y="1815253"/>
                  <a:pt x="47824" y="1843098"/>
                  <a:pt x="40640" y="1869440"/>
                </a:cubicBezTo>
                <a:cubicBezTo>
                  <a:pt x="37427" y="1881221"/>
                  <a:pt x="22715" y="1887946"/>
                  <a:pt x="20320" y="1899920"/>
                </a:cubicBezTo>
                <a:cubicBezTo>
                  <a:pt x="12322" y="1939909"/>
                  <a:pt x="14925" y="1981338"/>
                  <a:pt x="10160" y="2021840"/>
                </a:cubicBezTo>
                <a:cubicBezTo>
                  <a:pt x="8142" y="2038990"/>
                  <a:pt x="3387" y="2055707"/>
                  <a:pt x="0" y="2072640"/>
                </a:cubicBezTo>
                <a:cubicBezTo>
                  <a:pt x="3387" y="2153920"/>
                  <a:pt x="-956" y="2235892"/>
                  <a:pt x="10160" y="2316480"/>
                </a:cubicBezTo>
                <a:cubicBezTo>
                  <a:pt x="12858" y="2336042"/>
                  <a:pt x="31809" y="2349617"/>
                  <a:pt x="40640" y="2367280"/>
                </a:cubicBezTo>
                <a:cubicBezTo>
                  <a:pt x="55847" y="2397694"/>
                  <a:pt x="49367" y="2413781"/>
                  <a:pt x="60960" y="2448560"/>
                </a:cubicBezTo>
                <a:cubicBezTo>
                  <a:pt x="65749" y="2462928"/>
                  <a:pt x="74507" y="2475653"/>
                  <a:pt x="81280" y="2489200"/>
                </a:cubicBezTo>
                <a:cubicBezTo>
                  <a:pt x="77893" y="2607733"/>
                  <a:pt x="71120" y="2726218"/>
                  <a:pt x="71120" y="2844800"/>
                </a:cubicBezTo>
                <a:cubicBezTo>
                  <a:pt x="71120" y="2904721"/>
                  <a:pt x="76472" y="2944812"/>
                  <a:pt x="91440" y="2997200"/>
                </a:cubicBezTo>
                <a:cubicBezTo>
                  <a:pt x="94382" y="3007498"/>
                  <a:pt x="95659" y="3018769"/>
                  <a:pt x="101600" y="3027680"/>
                </a:cubicBezTo>
                <a:cubicBezTo>
                  <a:pt x="109570" y="3039635"/>
                  <a:pt x="121920" y="3048000"/>
                  <a:pt x="132080" y="3058160"/>
                </a:cubicBezTo>
                <a:cubicBezTo>
                  <a:pt x="135467" y="3075093"/>
                  <a:pt x="136177" y="3092791"/>
                  <a:pt x="142240" y="3108960"/>
                </a:cubicBezTo>
                <a:cubicBezTo>
                  <a:pt x="146527" y="3120393"/>
                  <a:pt x="158273" y="3128007"/>
                  <a:pt x="162560" y="3139440"/>
                </a:cubicBezTo>
                <a:cubicBezTo>
                  <a:pt x="177026" y="3178015"/>
                  <a:pt x="167264" y="3194444"/>
                  <a:pt x="182880" y="3230880"/>
                </a:cubicBezTo>
                <a:cubicBezTo>
                  <a:pt x="187690" y="3242103"/>
                  <a:pt x="197739" y="3250438"/>
                  <a:pt x="203200" y="3261360"/>
                </a:cubicBezTo>
                <a:cubicBezTo>
                  <a:pt x="211356" y="3277672"/>
                  <a:pt x="213854" y="3296694"/>
                  <a:pt x="223520" y="3312160"/>
                </a:cubicBezTo>
                <a:cubicBezTo>
                  <a:pt x="237489" y="3334511"/>
                  <a:pt x="263414" y="3348916"/>
                  <a:pt x="284480" y="3362960"/>
                </a:cubicBezTo>
                <a:cubicBezTo>
                  <a:pt x="321733" y="3418840"/>
                  <a:pt x="284480" y="3371427"/>
                  <a:pt x="335280" y="3413760"/>
                </a:cubicBezTo>
                <a:cubicBezTo>
                  <a:pt x="386017" y="3456041"/>
                  <a:pt x="342675" y="3436545"/>
                  <a:pt x="396240" y="3454400"/>
                </a:cubicBezTo>
                <a:cubicBezTo>
                  <a:pt x="467171" y="3525331"/>
                  <a:pt x="388583" y="3455830"/>
                  <a:pt x="457200" y="3495040"/>
                </a:cubicBezTo>
                <a:cubicBezTo>
                  <a:pt x="471902" y="3503441"/>
                  <a:pt x="483481" y="3516545"/>
                  <a:pt x="497840" y="3525520"/>
                </a:cubicBezTo>
                <a:cubicBezTo>
                  <a:pt x="510683" y="3533547"/>
                  <a:pt x="525493" y="3538048"/>
                  <a:pt x="538480" y="3545840"/>
                </a:cubicBezTo>
                <a:cubicBezTo>
                  <a:pt x="559421" y="3558405"/>
                  <a:pt x="599440" y="3586480"/>
                  <a:pt x="599440" y="3586480"/>
                </a:cubicBezTo>
                <a:cubicBezTo>
                  <a:pt x="658538" y="3684977"/>
                  <a:pt x="597755" y="3592981"/>
                  <a:pt x="670560" y="3677920"/>
                </a:cubicBezTo>
                <a:cubicBezTo>
                  <a:pt x="678507" y="3687191"/>
                  <a:pt x="682768" y="3699274"/>
                  <a:pt x="690880" y="3708400"/>
                </a:cubicBezTo>
                <a:cubicBezTo>
                  <a:pt x="709972" y="3729878"/>
                  <a:pt x="724578" y="3760273"/>
                  <a:pt x="751840" y="3769360"/>
                </a:cubicBezTo>
                <a:cubicBezTo>
                  <a:pt x="762000" y="3772747"/>
                  <a:pt x="772958" y="3774319"/>
                  <a:pt x="782320" y="3779520"/>
                </a:cubicBezTo>
                <a:cubicBezTo>
                  <a:pt x="803668" y="3791380"/>
                  <a:pt x="843280" y="3820160"/>
                  <a:pt x="843280" y="3820160"/>
                </a:cubicBezTo>
                <a:cubicBezTo>
                  <a:pt x="850053" y="3830320"/>
                  <a:pt x="854065" y="3843012"/>
                  <a:pt x="863600" y="3850640"/>
                </a:cubicBezTo>
                <a:cubicBezTo>
                  <a:pt x="871963" y="3857330"/>
                  <a:pt x="884501" y="3856011"/>
                  <a:pt x="894080" y="3860800"/>
                </a:cubicBezTo>
                <a:cubicBezTo>
                  <a:pt x="905002" y="3866261"/>
                  <a:pt x="913958" y="3875062"/>
                  <a:pt x="924560" y="3881120"/>
                </a:cubicBezTo>
                <a:cubicBezTo>
                  <a:pt x="949901" y="3895601"/>
                  <a:pt x="968423" y="3904166"/>
                  <a:pt x="995680" y="3911600"/>
                </a:cubicBezTo>
                <a:cubicBezTo>
                  <a:pt x="1113815" y="3943819"/>
                  <a:pt x="1041404" y="3923938"/>
                  <a:pt x="1168400" y="3942080"/>
                </a:cubicBezTo>
                <a:cubicBezTo>
                  <a:pt x="1185495" y="3944522"/>
                  <a:pt x="1202343" y="3948494"/>
                  <a:pt x="1219200" y="3952240"/>
                </a:cubicBezTo>
                <a:cubicBezTo>
                  <a:pt x="1232831" y="3955269"/>
                  <a:pt x="1245912" y="3961405"/>
                  <a:pt x="1259840" y="3962400"/>
                </a:cubicBezTo>
                <a:cubicBezTo>
                  <a:pt x="1340984" y="3968196"/>
                  <a:pt x="1422400" y="3969173"/>
                  <a:pt x="1503680" y="3972560"/>
                </a:cubicBezTo>
                <a:cubicBezTo>
                  <a:pt x="1524000" y="3979333"/>
                  <a:pt x="1543327" y="3990749"/>
                  <a:pt x="1564640" y="3992880"/>
                </a:cubicBezTo>
                <a:cubicBezTo>
                  <a:pt x="1713538" y="4007770"/>
                  <a:pt x="1632291" y="4000615"/>
                  <a:pt x="1808480" y="4013200"/>
                </a:cubicBezTo>
                <a:cubicBezTo>
                  <a:pt x="1855847" y="4028989"/>
                  <a:pt x="1833505" y="4023302"/>
                  <a:pt x="1899920" y="4033520"/>
                </a:cubicBezTo>
                <a:cubicBezTo>
                  <a:pt x="2020181" y="4052022"/>
                  <a:pt x="1986537" y="4044496"/>
                  <a:pt x="2164080" y="4053840"/>
                </a:cubicBezTo>
                <a:lnTo>
                  <a:pt x="2905760" y="4043680"/>
                </a:lnTo>
                <a:cubicBezTo>
                  <a:pt x="2939350" y="4041912"/>
                  <a:pt x="2935023" y="3999786"/>
                  <a:pt x="2946400" y="3982720"/>
                </a:cubicBezTo>
                <a:cubicBezTo>
                  <a:pt x="2970612" y="3946402"/>
                  <a:pt x="2978627" y="3951803"/>
                  <a:pt x="3017520" y="3942080"/>
                </a:cubicBezTo>
                <a:cubicBezTo>
                  <a:pt x="3031067" y="3931920"/>
                  <a:pt x="3048767" y="3925689"/>
                  <a:pt x="3058160" y="3911600"/>
                </a:cubicBezTo>
                <a:cubicBezTo>
                  <a:pt x="3115013" y="3826320"/>
                  <a:pt x="3037772" y="3872733"/>
                  <a:pt x="3108960" y="3789680"/>
                </a:cubicBezTo>
                <a:cubicBezTo>
                  <a:pt x="3115930" y="3781549"/>
                  <a:pt x="3129280" y="3782907"/>
                  <a:pt x="3139440" y="3779520"/>
                </a:cubicBezTo>
                <a:cubicBezTo>
                  <a:pt x="3156373" y="3765973"/>
                  <a:pt x="3174906" y="3754214"/>
                  <a:pt x="3190240" y="3738880"/>
                </a:cubicBezTo>
                <a:cubicBezTo>
                  <a:pt x="3262497" y="3666623"/>
                  <a:pt x="3143563" y="3759470"/>
                  <a:pt x="3230880" y="3657600"/>
                </a:cubicBezTo>
                <a:cubicBezTo>
                  <a:pt x="3240737" y="3646101"/>
                  <a:pt x="3257973" y="3644053"/>
                  <a:pt x="3271520" y="3637280"/>
                </a:cubicBezTo>
                <a:cubicBezTo>
                  <a:pt x="3307397" y="3583465"/>
                  <a:pt x="3285656" y="3625574"/>
                  <a:pt x="3302000" y="3535680"/>
                </a:cubicBezTo>
                <a:cubicBezTo>
                  <a:pt x="3308142" y="3501899"/>
                  <a:pt x="3321876" y="3465891"/>
                  <a:pt x="3332480" y="3434080"/>
                </a:cubicBezTo>
                <a:cubicBezTo>
                  <a:pt x="3335867" y="3423920"/>
                  <a:pt x="3336699" y="3412511"/>
                  <a:pt x="3342640" y="3403600"/>
                </a:cubicBezTo>
                <a:cubicBezTo>
                  <a:pt x="3349413" y="3393440"/>
                  <a:pt x="3357499" y="3384042"/>
                  <a:pt x="3362960" y="3373120"/>
                </a:cubicBezTo>
                <a:cubicBezTo>
                  <a:pt x="3367749" y="3363541"/>
                  <a:pt x="3367919" y="3352002"/>
                  <a:pt x="3373120" y="3342640"/>
                </a:cubicBezTo>
                <a:cubicBezTo>
                  <a:pt x="3384980" y="3321292"/>
                  <a:pt x="3400213" y="3302000"/>
                  <a:pt x="3413760" y="3281680"/>
                </a:cubicBezTo>
                <a:lnTo>
                  <a:pt x="3434080" y="3251200"/>
                </a:lnTo>
                <a:cubicBezTo>
                  <a:pt x="3440853" y="3224107"/>
                  <a:pt x="3444028" y="3195850"/>
                  <a:pt x="3454400" y="3169920"/>
                </a:cubicBezTo>
                <a:cubicBezTo>
                  <a:pt x="3467947" y="3136053"/>
                  <a:pt x="3486193" y="3103706"/>
                  <a:pt x="3495040" y="3068320"/>
                </a:cubicBezTo>
                <a:cubicBezTo>
                  <a:pt x="3505912" y="3024833"/>
                  <a:pt x="3506761" y="3024174"/>
                  <a:pt x="3515360" y="2976880"/>
                </a:cubicBezTo>
                <a:cubicBezTo>
                  <a:pt x="3519045" y="2956612"/>
                  <a:pt x="3521204" y="2936063"/>
                  <a:pt x="3525520" y="2915920"/>
                </a:cubicBezTo>
                <a:cubicBezTo>
                  <a:pt x="3531372" y="2888613"/>
                  <a:pt x="3540844" y="2862117"/>
                  <a:pt x="3545840" y="2834640"/>
                </a:cubicBezTo>
                <a:lnTo>
                  <a:pt x="3566160" y="2722880"/>
                </a:lnTo>
                <a:cubicBezTo>
                  <a:pt x="3569547" y="2648373"/>
                  <a:pt x="3570810" y="2573740"/>
                  <a:pt x="3576320" y="2499360"/>
                </a:cubicBezTo>
                <a:cubicBezTo>
                  <a:pt x="3577596" y="2482139"/>
                  <a:pt x="3578757" y="2464006"/>
                  <a:pt x="3586480" y="2448560"/>
                </a:cubicBezTo>
                <a:cubicBezTo>
                  <a:pt x="3592906" y="2435709"/>
                  <a:pt x="3607609" y="2428989"/>
                  <a:pt x="3616960" y="2418080"/>
                </a:cubicBezTo>
                <a:cubicBezTo>
                  <a:pt x="3627980" y="2405223"/>
                  <a:pt x="3637280" y="2390987"/>
                  <a:pt x="3647440" y="2377440"/>
                </a:cubicBezTo>
                <a:cubicBezTo>
                  <a:pt x="3667072" y="2318545"/>
                  <a:pt x="3656124" y="2321097"/>
                  <a:pt x="3698240" y="2286000"/>
                </a:cubicBezTo>
                <a:cubicBezTo>
                  <a:pt x="3707621" y="2278183"/>
                  <a:pt x="3718560" y="2272453"/>
                  <a:pt x="3728720" y="2265680"/>
                </a:cubicBezTo>
                <a:cubicBezTo>
                  <a:pt x="3755554" y="2185177"/>
                  <a:pt x="3745519" y="2225848"/>
                  <a:pt x="3759200" y="2143760"/>
                </a:cubicBezTo>
                <a:cubicBezTo>
                  <a:pt x="3755813" y="1994747"/>
                  <a:pt x="3755377" y="1845637"/>
                  <a:pt x="3749040" y="1696720"/>
                </a:cubicBezTo>
                <a:cubicBezTo>
                  <a:pt x="3748585" y="1686020"/>
                  <a:pt x="3743099" y="1676084"/>
                  <a:pt x="3738880" y="1666240"/>
                </a:cubicBezTo>
                <a:cubicBezTo>
                  <a:pt x="3732914" y="1652319"/>
                  <a:pt x="3723878" y="1639781"/>
                  <a:pt x="3718560" y="1625600"/>
                </a:cubicBezTo>
                <a:cubicBezTo>
                  <a:pt x="3690026" y="1549510"/>
                  <a:pt x="3734079" y="1619199"/>
                  <a:pt x="3677920" y="1544320"/>
                </a:cubicBezTo>
                <a:cubicBezTo>
                  <a:pt x="3656775" y="1459740"/>
                  <a:pt x="3682522" y="1543364"/>
                  <a:pt x="3647440" y="1473200"/>
                </a:cubicBezTo>
                <a:cubicBezTo>
                  <a:pt x="3610664" y="1399647"/>
                  <a:pt x="3673492" y="1496258"/>
                  <a:pt x="3627120" y="1391920"/>
                </a:cubicBezTo>
                <a:cubicBezTo>
                  <a:pt x="3620243" y="1376446"/>
                  <a:pt x="3606351" y="1365152"/>
                  <a:pt x="3596640" y="1351280"/>
                </a:cubicBezTo>
                <a:cubicBezTo>
                  <a:pt x="3582635" y="1331273"/>
                  <a:pt x="3569547" y="1310640"/>
                  <a:pt x="3556000" y="1290320"/>
                </a:cubicBezTo>
                <a:cubicBezTo>
                  <a:pt x="3549227" y="1266613"/>
                  <a:pt x="3544837" y="1242092"/>
                  <a:pt x="3535680" y="1219200"/>
                </a:cubicBezTo>
                <a:cubicBezTo>
                  <a:pt x="3531136" y="1207841"/>
                  <a:pt x="3487783" y="1152435"/>
                  <a:pt x="3484880" y="1148080"/>
                </a:cubicBezTo>
                <a:cubicBezTo>
                  <a:pt x="3473926" y="1131649"/>
                  <a:pt x="3464866" y="1114026"/>
                  <a:pt x="3454400" y="1097280"/>
                </a:cubicBezTo>
                <a:cubicBezTo>
                  <a:pt x="3447928" y="1086925"/>
                  <a:pt x="3439039" y="1077958"/>
                  <a:pt x="3434080" y="1066800"/>
                </a:cubicBezTo>
                <a:cubicBezTo>
                  <a:pt x="3425381" y="1047227"/>
                  <a:pt x="3425641" y="1023662"/>
                  <a:pt x="3413760" y="1005840"/>
                </a:cubicBezTo>
                <a:cubicBezTo>
                  <a:pt x="3400213" y="985520"/>
                  <a:pt x="3384042" y="966723"/>
                  <a:pt x="3373120" y="944880"/>
                </a:cubicBezTo>
                <a:cubicBezTo>
                  <a:pt x="3366347" y="931333"/>
                  <a:pt x="3362496" y="915875"/>
                  <a:pt x="3352800" y="904240"/>
                </a:cubicBezTo>
                <a:cubicBezTo>
                  <a:pt x="3344983" y="894859"/>
                  <a:pt x="3332922" y="889978"/>
                  <a:pt x="3322320" y="883920"/>
                </a:cubicBezTo>
                <a:cubicBezTo>
                  <a:pt x="3309170" y="876406"/>
                  <a:pt x="3295601" y="869566"/>
                  <a:pt x="3281680" y="863600"/>
                </a:cubicBezTo>
                <a:cubicBezTo>
                  <a:pt x="3265645" y="856728"/>
                  <a:pt x="3225484" y="845994"/>
                  <a:pt x="3210560" y="843280"/>
                </a:cubicBezTo>
                <a:cubicBezTo>
                  <a:pt x="3186999" y="838996"/>
                  <a:pt x="3163147" y="836507"/>
                  <a:pt x="3139440" y="833120"/>
                </a:cubicBezTo>
                <a:cubicBezTo>
                  <a:pt x="3122507" y="826347"/>
                  <a:pt x="3106071" y="818163"/>
                  <a:pt x="3088640" y="812800"/>
                </a:cubicBezTo>
                <a:cubicBezTo>
                  <a:pt x="3061948" y="804587"/>
                  <a:pt x="3007360" y="792480"/>
                  <a:pt x="3007360" y="792480"/>
                </a:cubicBezTo>
                <a:cubicBezTo>
                  <a:pt x="2997200" y="782320"/>
                  <a:pt x="2987918" y="771198"/>
                  <a:pt x="2976880" y="762000"/>
                </a:cubicBezTo>
                <a:cubicBezTo>
                  <a:pt x="2933287" y="725673"/>
                  <a:pt x="2956396" y="759772"/>
                  <a:pt x="2915920" y="711200"/>
                </a:cubicBezTo>
                <a:cubicBezTo>
                  <a:pt x="2881790" y="670244"/>
                  <a:pt x="2909229" y="680782"/>
                  <a:pt x="2854960" y="640080"/>
                </a:cubicBezTo>
                <a:cubicBezTo>
                  <a:pt x="2825008" y="617616"/>
                  <a:pt x="2814358" y="622679"/>
                  <a:pt x="2783840" y="609600"/>
                </a:cubicBezTo>
                <a:cubicBezTo>
                  <a:pt x="2769919" y="603634"/>
                  <a:pt x="2757262" y="594905"/>
                  <a:pt x="2743200" y="589280"/>
                </a:cubicBezTo>
                <a:cubicBezTo>
                  <a:pt x="2723313" y="581325"/>
                  <a:pt x="2700062" y="580841"/>
                  <a:pt x="2682240" y="568960"/>
                </a:cubicBezTo>
                <a:cubicBezTo>
                  <a:pt x="2672080" y="562187"/>
                  <a:pt x="2663344" y="552501"/>
                  <a:pt x="2651760" y="548640"/>
                </a:cubicBezTo>
                <a:cubicBezTo>
                  <a:pt x="2632217" y="542126"/>
                  <a:pt x="2611000" y="542520"/>
                  <a:pt x="2590800" y="538480"/>
                </a:cubicBezTo>
                <a:cubicBezTo>
                  <a:pt x="2537864" y="527893"/>
                  <a:pt x="2564869" y="531071"/>
                  <a:pt x="2519680" y="518160"/>
                </a:cubicBezTo>
                <a:cubicBezTo>
                  <a:pt x="2506254" y="514324"/>
                  <a:pt x="2492587" y="511387"/>
                  <a:pt x="2479040" y="508000"/>
                </a:cubicBezTo>
                <a:cubicBezTo>
                  <a:pt x="2468880" y="501227"/>
                  <a:pt x="2457194" y="496314"/>
                  <a:pt x="2448560" y="487680"/>
                </a:cubicBezTo>
                <a:cubicBezTo>
                  <a:pt x="2400599" y="439719"/>
                  <a:pt x="2451134" y="476300"/>
                  <a:pt x="2418080" y="426720"/>
                </a:cubicBezTo>
                <a:cubicBezTo>
                  <a:pt x="2410110" y="414765"/>
                  <a:pt x="2397760" y="406400"/>
                  <a:pt x="2387600" y="396240"/>
                </a:cubicBezTo>
                <a:cubicBezTo>
                  <a:pt x="2335176" y="238969"/>
                  <a:pt x="2395262" y="401404"/>
                  <a:pt x="2346960" y="304800"/>
                </a:cubicBezTo>
                <a:cubicBezTo>
                  <a:pt x="2342171" y="295221"/>
                  <a:pt x="2345983" y="279830"/>
                  <a:pt x="2336800" y="274320"/>
                </a:cubicBezTo>
                <a:cubicBezTo>
                  <a:pt x="2309250" y="257790"/>
                  <a:pt x="2276865" y="250141"/>
                  <a:pt x="2245360" y="243840"/>
                </a:cubicBezTo>
                <a:lnTo>
                  <a:pt x="2143760" y="223520"/>
                </a:lnTo>
                <a:cubicBezTo>
                  <a:pt x="2133600" y="216747"/>
                  <a:pt x="2124503" y="208010"/>
                  <a:pt x="2113280" y="203200"/>
                </a:cubicBezTo>
                <a:cubicBezTo>
                  <a:pt x="2067706" y="183668"/>
                  <a:pt x="2081703" y="202651"/>
                  <a:pt x="2042160" y="182880"/>
                </a:cubicBezTo>
                <a:cubicBezTo>
                  <a:pt x="1998593" y="161097"/>
                  <a:pt x="2021646" y="163538"/>
                  <a:pt x="1981200" y="132080"/>
                </a:cubicBezTo>
                <a:cubicBezTo>
                  <a:pt x="1961923" y="117087"/>
                  <a:pt x="1943408" y="99163"/>
                  <a:pt x="1920240" y="91440"/>
                </a:cubicBezTo>
                <a:cubicBezTo>
                  <a:pt x="1899920" y="84667"/>
                  <a:pt x="1877102" y="83001"/>
                  <a:pt x="1859280" y="71120"/>
                </a:cubicBezTo>
                <a:cubicBezTo>
                  <a:pt x="1849120" y="64347"/>
                  <a:pt x="1840023" y="55610"/>
                  <a:pt x="1828800" y="50800"/>
                </a:cubicBezTo>
                <a:cubicBezTo>
                  <a:pt x="1814198" y="44542"/>
                  <a:pt x="1748933" y="33373"/>
                  <a:pt x="1737360" y="30480"/>
                </a:cubicBezTo>
                <a:cubicBezTo>
                  <a:pt x="1705239" y="22450"/>
                  <a:pt x="1702137" y="14383"/>
                  <a:pt x="1666240" y="10160"/>
                </a:cubicBezTo>
                <a:cubicBezTo>
                  <a:pt x="1571049" y="-1039"/>
                  <a:pt x="1496907" y="1693"/>
                  <a:pt x="1463040" y="0"/>
                </a:cubicBezTo>
                <a:close/>
              </a:path>
            </a:pathLst>
          </a:custGeom>
          <a:solidFill>
            <a:srgbClr val="FCFDFE"/>
          </a:solidFill>
          <a:ln>
            <a:solidFill>
              <a:srgbClr val="DFE9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1" name="フリーフォーム: 図形 10">
            <a:extLst>
              <a:ext uri="{FF2B5EF4-FFF2-40B4-BE49-F238E27FC236}">
                <a16:creationId xmlns:a16="http://schemas.microsoft.com/office/drawing/2014/main" id="{F059CA7A-E72A-635F-ACF8-253BA1337DBA}"/>
              </a:ext>
            </a:extLst>
          </p:cNvPr>
          <p:cNvSpPr/>
          <p:nvPr/>
        </p:nvSpPr>
        <p:spPr>
          <a:xfrm>
            <a:off x="1414577" y="2597263"/>
            <a:ext cx="735012" cy="2009775"/>
          </a:xfrm>
          <a:custGeom>
            <a:avLst/>
            <a:gdLst>
              <a:gd name="connsiteX0" fmla="*/ 535104 w 735129"/>
              <a:gd name="connsiteY0" fmla="*/ 0 h 2009775"/>
              <a:gd name="connsiteX1" fmla="*/ 535104 w 735129"/>
              <a:gd name="connsiteY1" fmla="*/ 0 h 2009775"/>
              <a:gd name="connsiteX2" fmla="*/ 430329 w 735129"/>
              <a:gd name="connsiteY2" fmla="*/ 76200 h 2009775"/>
              <a:gd name="connsiteX3" fmla="*/ 373179 w 735129"/>
              <a:gd name="connsiteY3" fmla="*/ 95250 h 2009775"/>
              <a:gd name="connsiteX4" fmla="*/ 154104 w 735129"/>
              <a:gd name="connsiteY4" fmla="*/ 266700 h 2009775"/>
              <a:gd name="connsiteX5" fmla="*/ 77904 w 735129"/>
              <a:gd name="connsiteY5" fmla="*/ 400050 h 2009775"/>
              <a:gd name="connsiteX6" fmla="*/ 11229 w 735129"/>
              <a:gd name="connsiteY6" fmla="*/ 495300 h 2009775"/>
              <a:gd name="connsiteX7" fmla="*/ 30279 w 735129"/>
              <a:gd name="connsiteY7" fmla="*/ 1228725 h 2009775"/>
              <a:gd name="connsiteX8" fmla="*/ 49329 w 735129"/>
              <a:gd name="connsiteY8" fmla="*/ 1257300 h 2009775"/>
              <a:gd name="connsiteX9" fmla="*/ 77904 w 735129"/>
              <a:gd name="connsiteY9" fmla="*/ 1304925 h 2009775"/>
              <a:gd name="connsiteX10" fmla="*/ 106479 w 735129"/>
              <a:gd name="connsiteY10" fmla="*/ 1343025 h 2009775"/>
              <a:gd name="connsiteX11" fmla="*/ 154104 w 735129"/>
              <a:gd name="connsiteY11" fmla="*/ 1409700 h 2009775"/>
              <a:gd name="connsiteX12" fmla="*/ 163629 w 735129"/>
              <a:gd name="connsiteY12" fmla="*/ 1438275 h 2009775"/>
              <a:gd name="connsiteX13" fmla="*/ 163629 w 735129"/>
              <a:gd name="connsiteY13" fmla="*/ 1704975 h 2009775"/>
              <a:gd name="connsiteX14" fmla="*/ 154104 w 735129"/>
              <a:gd name="connsiteY14" fmla="*/ 1838325 h 2009775"/>
              <a:gd name="connsiteX15" fmla="*/ 211254 w 735129"/>
              <a:gd name="connsiteY15" fmla="*/ 1885950 h 2009775"/>
              <a:gd name="connsiteX16" fmla="*/ 306504 w 735129"/>
              <a:gd name="connsiteY16" fmla="*/ 1971675 h 2009775"/>
              <a:gd name="connsiteX17" fmla="*/ 335079 w 735129"/>
              <a:gd name="connsiteY17" fmla="*/ 1990725 h 2009775"/>
              <a:gd name="connsiteX18" fmla="*/ 392229 w 735129"/>
              <a:gd name="connsiteY18" fmla="*/ 2009775 h 2009775"/>
              <a:gd name="connsiteX19" fmla="*/ 497004 w 735129"/>
              <a:gd name="connsiteY19" fmla="*/ 1990725 h 2009775"/>
              <a:gd name="connsiteX20" fmla="*/ 516054 w 735129"/>
              <a:gd name="connsiteY20" fmla="*/ 1962150 h 2009775"/>
              <a:gd name="connsiteX21" fmla="*/ 544629 w 735129"/>
              <a:gd name="connsiteY21" fmla="*/ 1933575 h 2009775"/>
              <a:gd name="connsiteX22" fmla="*/ 620829 w 735129"/>
              <a:gd name="connsiteY22" fmla="*/ 1847850 h 2009775"/>
              <a:gd name="connsiteX23" fmla="*/ 611304 w 735129"/>
              <a:gd name="connsiteY23" fmla="*/ 1695450 h 2009775"/>
              <a:gd name="connsiteX24" fmla="*/ 601779 w 735129"/>
              <a:gd name="connsiteY24" fmla="*/ 1657350 h 2009775"/>
              <a:gd name="connsiteX25" fmla="*/ 592254 w 735129"/>
              <a:gd name="connsiteY25" fmla="*/ 1609725 h 2009775"/>
              <a:gd name="connsiteX26" fmla="*/ 582729 w 735129"/>
              <a:gd name="connsiteY26" fmla="*/ 1524000 h 2009775"/>
              <a:gd name="connsiteX27" fmla="*/ 573204 w 735129"/>
              <a:gd name="connsiteY27" fmla="*/ 1476375 h 2009775"/>
              <a:gd name="connsiteX28" fmla="*/ 563679 w 735129"/>
              <a:gd name="connsiteY28" fmla="*/ 1409700 h 2009775"/>
              <a:gd name="connsiteX29" fmla="*/ 573204 w 735129"/>
              <a:gd name="connsiteY29" fmla="*/ 1266825 h 2009775"/>
              <a:gd name="connsiteX30" fmla="*/ 601779 w 735129"/>
              <a:gd name="connsiteY30" fmla="*/ 1238250 h 2009775"/>
              <a:gd name="connsiteX31" fmla="*/ 630354 w 735129"/>
              <a:gd name="connsiteY31" fmla="*/ 1162050 h 2009775"/>
              <a:gd name="connsiteX32" fmla="*/ 687504 w 735129"/>
              <a:gd name="connsiteY32" fmla="*/ 1076325 h 2009775"/>
              <a:gd name="connsiteX33" fmla="*/ 706554 w 735129"/>
              <a:gd name="connsiteY33" fmla="*/ 1047750 h 2009775"/>
              <a:gd name="connsiteX34" fmla="*/ 735129 w 735129"/>
              <a:gd name="connsiteY34" fmla="*/ 742950 h 2009775"/>
              <a:gd name="connsiteX35" fmla="*/ 725604 w 735129"/>
              <a:gd name="connsiteY35" fmla="*/ 571500 h 2009775"/>
              <a:gd name="connsiteX36" fmla="*/ 716079 w 735129"/>
              <a:gd name="connsiteY36" fmla="*/ 533400 h 2009775"/>
              <a:gd name="connsiteX37" fmla="*/ 687504 w 735129"/>
              <a:gd name="connsiteY37" fmla="*/ 447675 h 2009775"/>
              <a:gd name="connsiteX38" fmla="*/ 677979 w 735129"/>
              <a:gd name="connsiteY38" fmla="*/ 419100 h 2009775"/>
              <a:gd name="connsiteX39" fmla="*/ 658929 w 735129"/>
              <a:gd name="connsiteY39" fmla="*/ 342900 h 2009775"/>
              <a:gd name="connsiteX40" fmla="*/ 649404 w 735129"/>
              <a:gd name="connsiteY40" fmla="*/ 314325 h 2009775"/>
              <a:gd name="connsiteX41" fmla="*/ 639879 w 735129"/>
              <a:gd name="connsiteY41" fmla="*/ 276225 h 2009775"/>
              <a:gd name="connsiteX42" fmla="*/ 620829 w 735129"/>
              <a:gd name="connsiteY42" fmla="*/ 247650 h 2009775"/>
              <a:gd name="connsiteX43" fmla="*/ 592254 w 735129"/>
              <a:gd name="connsiteY43" fmla="*/ 180975 h 2009775"/>
              <a:gd name="connsiteX44" fmla="*/ 582729 w 735129"/>
              <a:gd name="connsiteY44" fmla="*/ 142875 h 2009775"/>
              <a:gd name="connsiteX45" fmla="*/ 563679 w 735129"/>
              <a:gd name="connsiteY45" fmla="*/ 85725 h 2009775"/>
              <a:gd name="connsiteX46" fmla="*/ 535104 w 735129"/>
              <a:gd name="connsiteY46" fmla="*/ 0 h 200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35129" h="2009775">
                <a:moveTo>
                  <a:pt x="535104" y="0"/>
                </a:moveTo>
                <a:lnTo>
                  <a:pt x="535104" y="0"/>
                </a:lnTo>
                <a:cubicBezTo>
                  <a:pt x="500179" y="25400"/>
                  <a:pt x="471298" y="62544"/>
                  <a:pt x="430329" y="76200"/>
                </a:cubicBezTo>
                <a:cubicBezTo>
                  <a:pt x="411279" y="82550"/>
                  <a:pt x="389887" y="84111"/>
                  <a:pt x="373179" y="95250"/>
                </a:cubicBezTo>
                <a:cubicBezTo>
                  <a:pt x="281814" y="156160"/>
                  <a:pt x="228639" y="183396"/>
                  <a:pt x="154104" y="266700"/>
                </a:cubicBezTo>
                <a:cubicBezTo>
                  <a:pt x="36911" y="397681"/>
                  <a:pt x="134880" y="305090"/>
                  <a:pt x="77904" y="400050"/>
                </a:cubicBezTo>
                <a:cubicBezTo>
                  <a:pt x="57964" y="433283"/>
                  <a:pt x="11229" y="495300"/>
                  <a:pt x="11229" y="495300"/>
                </a:cubicBezTo>
                <a:cubicBezTo>
                  <a:pt x="4527" y="830421"/>
                  <a:pt x="-18301" y="937247"/>
                  <a:pt x="30279" y="1228725"/>
                </a:cubicBezTo>
                <a:cubicBezTo>
                  <a:pt x="32161" y="1240017"/>
                  <a:pt x="43262" y="1247592"/>
                  <a:pt x="49329" y="1257300"/>
                </a:cubicBezTo>
                <a:cubicBezTo>
                  <a:pt x="59141" y="1272999"/>
                  <a:pt x="67635" y="1289521"/>
                  <a:pt x="77904" y="1304925"/>
                </a:cubicBezTo>
                <a:cubicBezTo>
                  <a:pt x="86710" y="1318134"/>
                  <a:pt x="97252" y="1330107"/>
                  <a:pt x="106479" y="1343025"/>
                </a:cubicBezTo>
                <a:cubicBezTo>
                  <a:pt x="176119" y="1440521"/>
                  <a:pt x="60717" y="1285184"/>
                  <a:pt x="154104" y="1409700"/>
                </a:cubicBezTo>
                <a:cubicBezTo>
                  <a:pt x="157279" y="1419225"/>
                  <a:pt x="160871" y="1428621"/>
                  <a:pt x="163629" y="1438275"/>
                </a:cubicBezTo>
                <a:cubicBezTo>
                  <a:pt x="191890" y="1537188"/>
                  <a:pt x="172309" y="1540058"/>
                  <a:pt x="163629" y="1704975"/>
                </a:cubicBezTo>
                <a:cubicBezTo>
                  <a:pt x="161287" y="1749477"/>
                  <a:pt x="157279" y="1793875"/>
                  <a:pt x="154104" y="1838325"/>
                </a:cubicBezTo>
                <a:cubicBezTo>
                  <a:pt x="223200" y="1855599"/>
                  <a:pt x="167671" y="1831472"/>
                  <a:pt x="211254" y="1885950"/>
                </a:cubicBezTo>
                <a:cubicBezTo>
                  <a:pt x="240972" y="1923097"/>
                  <a:pt x="269630" y="1945337"/>
                  <a:pt x="306504" y="1971675"/>
                </a:cubicBezTo>
                <a:cubicBezTo>
                  <a:pt x="315819" y="1978329"/>
                  <a:pt x="324618" y="1986076"/>
                  <a:pt x="335079" y="1990725"/>
                </a:cubicBezTo>
                <a:cubicBezTo>
                  <a:pt x="353429" y="1998880"/>
                  <a:pt x="392229" y="2009775"/>
                  <a:pt x="392229" y="2009775"/>
                </a:cubicBezTo>
                <a:cubicBezTo>
                  <a:pt x="427154" y="2003425"/>
                  <a:pt x="463872" y="2003468"/>
                  <a:pt x="497004" y="1990725"/>
                </a:cubicBezTo>
                <a:cubicBezTo>
                  <a:pt x="507689" y="1986616"/>
                  <a:pt x="508725" y="1970944"/>
                  <a:pt x="516054" y="1962150"/>
                </a:cubicBezTo>
                <a:cubicBezTo>
                  <a:pt x="524678" y="1951802"/>
                  <a:pt x="535759" y="1943712"/>
                  <a:pt x="544629" y="1933575"/>
                </a:cubicBezTo>
                <a:cubicBezTo>
                  <a:pt x="630939" y="1834935"/>
                  <a:pt x="535675" y="1933004"/>
                  <a:pt x="620829" y="1847850"/>
                </a:cubicBezTo>
                <a:cubicBezTo>
                  <a:pt x="617654" y="1797050"/>
                  <a:pt x="616369" y="1746097"/>
                  <a:pt x="611304" y="1695450"/>
                </a:cubicBezTo>
                <a:cubicBezTo>
                  <a:pt x="610001" y="1682424"/>
                  <a:pt x="604619" y="1670129"/>
                  <a:pt x="601779" y="1657350"/>
                </a:cubicBezTo>
                <a:cubicBezTo>
                  <a:pt x="598267" y="1641546"/>
                  <a:pt x="594544" y="1625752"/>
                  <a:pt x="592254" y="1609725"/>
                </a:cubicBezTo>
                <a:cubicBezTo>
                  <a:pt x="588188" y="1581263"/>
                  <a:pt x="586795" y="1552462"/>
                  <a:pt x="582729" y="1524000"/>
                </a:cubicBezTo>
                <a:cubicBezTo>
                  <a:pt x="580439" y="1507973"/>
                  <a:pt x="575866" y="1492344"/>
                  <a:pt x="573204" y="1476375"/>
                </a:cubicBezTo>
                <a:cubicBezTo>
                  <a:pt x="569513" y="1454230"/>
                  <a:pt x="566854" y="1431925"/>
                  <a:pt x="563679" y="1409700"/>
                </a:cubicBezTo>
                <a:cubicBezTo>
                  <a:pt x="566854" y="1362075"/>
                  <a:pt x="562850" y="1313419"/>
                  <a:pt x="573204" y="1266825"/>
                </a:cubicBezTo>
                <a:cubicBezTo>
                  <a:pt x="576126" y="1253675"/>
                  <a:pt x="593949" y="1249211"/>
                  <a:pt x="601779" y="1238250"/>
                </a:cubicBezTo>
                <a:cubicBezTo>
                  <a:pt x="659934" y="1156834"/>
                  <a:pt x="586730" y="1243066"/>
                  <a:pt x="630354" y="1162050"/>
                </a:cubicBezTo>
                <a:cubicBezTo>
                  <a:pt x="646636" y="1131812"/>
                  <a:pt x="668454" y="1104900"/>
                  <a:pt x="687504" y="1076325"/>
                </a:cubicBezTo>
                <a:lnTo>
                  <a:pt x="706554" y="1047750"/>
                </a:lnTo>
                <a:cubicBezTo>
                  <a:pt x="744101" y="897561"/>
                  <a:pt x="724514" y="997709"/>
                  <a:pt x="735129" y="742950"/>
                </a:cubicBezTo>
                <a:cubicBezTo>
                  <a:pt x="731954" y="685800"/>
                  <a:pt x="730786" y="628503"/>
                  <a:pt x="725604" y="571500"/>
                </a:cubicBezTo>
                <a:cubicBezTo>
                  <a:pt x="724419" y="558463"/>
                  <a:pt x="719929" y="545912"/>
                  <a:pt x="716079" y="533400"/>
                </a:cubicBezTo>
                <a:cubicBezTo>
                  <a:pt x="707221" y="504611"/>
                  <a:pt x="697029" y="476250"/>
                  <a:pt x="687504" y="447675"/>
                </a:cubicBezTo>
                <a:cubicBezTo>
                  <a:pt x="684329" y="438150"/>
                  <a:pt x="680414" y="428840"/>
                  <a:pt x="677979" y="419100"/>
                </a:cubicBezTo>
                <a:cubicBezTo>
                  <a:pt x="671629" y="393700"/>
                  <a:pt x="667208" y="367738"/>
                  <a:pt x="658929" y="342900"/>
                </a:cubicBezTo>
                <a:cubicBezTo>
                  <a:pt x="655754" y="333375"/>
                  <a:pt x="652162" y="323979"/>
                  <a:pt x="649404" y="314325"/>
                </a:cubicBezTo>
                <a:cubicBezTo>
                  <a:pt x="645808" y="301738"/>
                  <a:pt x="645036" y="288257"/>
                  <a:pt x="639879" y="276225"/>
                </a:cubicBezTo>
                <a:cubicBezTo>
                  <a:pt x="635370" y="265703"/>
                  <a:pt x="627179" y="257175"/>
                  <a:pt x="620829" y="247650"/>
                </a:cubicBezTo>
                <a:cubicBezTo>
                  <a:pt x="593483" y="138267"/>
                  <a:pt x="631721" y="273065"/>
                  <a:pt x="592254" y="180975"/>
                </a:cubicBezTo>
                <a:cubicBezTo>
                  <a:pt x="587097" y="168943"/>
                  <a:pt x="586491" y="155414"/>
                  <a:pt x="582729" y="142875"/>
                </a:cubicBezTo>
                <a:cubicBezTo>
                  <a:pt x="576959" y="123641"/>
                  <a:pt x="569449" y="104959"/>
                  <a:pt x="563679" y="85725"/>
                </a:cubicBezTo>
                <a:cubicBezTo>
                  <a:pt x="553384" y="51408"/>
                  <a:pt x="539867" y="14288"/>
                  <a:pt x="535104" y="0"/>
                </a:cubicBezTo>
                <a:close/>
              </a:path>
            </a:pathLst>
          </a:custGeom>
          <a:solidFill>
            <a:srgbClr val="D1DF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3" name="フリーフォーム: 図形 12">
            <a:extLst>
              <a:ext uri="{FF2B5EF4-FFF2-40B4-BE49-F238E27FC236}">
                <a16:creationId xmlns:a16="http://schemas.microsoft.com/office/drawing/2014/main" id="{D7B48A36-269D-B82D-688B-0A521FA1A592}"/>
              </a:ext>
            </a:extLst>
          </p:cNvPr>
          <p:cNvSpPr/>
          <p:nvPr/>
        </p:nvSpPr>
        <p:spPr>
          <a:xfrm>
            <a:off x="3006839" y="3344976"/>
            <a:ext cx="1135063" cy="2333625"/>
          </a:xfrm>
          <a:custGeom>
            <a:avLst/>
            <a:gdLst>
              <a:gd name="connsiteX0" fmla="*/ 1115767 w 1134817"/>
              <a:gd name="connsiteY0" fmla="*/ 0 h 2333625"/>
              <a:gd name="connsiteX1" fmla="*/ 1115767 w 1134817"/>
              <a:gd name="connsiteY1" fmla="*/ 0 h 2333625"/>
              <a:gd name="connsiteX2" fmla="*/ 1125292 w 1134817"/>
              <a:gd name="connsiteY2" fmla="*/ 457200 h 2333625"/>
              <a:gd name="connsiteX3" fmla="*/ 1134817 w 1134817"/>
              <a:gd name="connsiteY3" fmla="*/ 781050 h 2333625"/>
              <a:gd name="connsiteX4" fmla="*/ 1115767 w 1134817"/>
              <a:gd name="connsiteY4" fmla="*/ 876300 h 2333625"/>
              <a:gd name="connsiteX5" fmla="*/ 1077667 w 1134817"/>
              <a:gd name="connsiteY5" fmla="*/ 952500 h 2333625"/>
              <a:gd name="connsiteX6" fmla="*/ 1039567 w 1134817"/>
              <a:gd name="connsiteY6" fmla="*/ 990600 h 2333625"/>
              <a:gd name="connsiteX7" fmla="*/ 991942 w 1134817"/>
              <a:gd name="connsiteY7" fmla="*/ 1085850 h 2333625"/>
              <a:gd name="connsiteX8" fmla="*/ 972892 w 1134817"/>
              <a:gd name="connsiteY8" fmla="*/ 1123950 h 2333625"/>
              <a:gd name="connsiteX9" fmla="*/ 963367 w 1134817"/>
              <a:gd name="connsiteY9" fmla="*/ 1219200 h 2333625"/>
              <a:gd name="connsiteX10" fmla="*/ 887167 w 1134817"/>
              <a:gd name="connsiteY10" fmla="*/ 1409700 h 2333625"/>
              <a:gd name="connsiteX11" fmla="*/ 868117 w 1134817"/>
              <a:gd name="connsiteY11" fmla="*/ 1438275 h 2333625"/>
              <a:gd name="connsiteX12" fmla="*/ 849067 w 1134817"/>
              <a:gd name="connsiteY12" fmla="*/ 1476375 h 2333625"/>
              <a:gd name="connsiteX13" fmla="*/ 744292 w 1134817"/>
              <a:gd name="connsiteY13" fmla="*/ 1543050 h 2333625"/>
              <a:gd name="connsiteX14" fmla="*/ 658567 w 1134817"/>
              <a:gd name="connsiteY14" fmla="*/ 1695450 h 2333625"/>
              <a:gd name="connsiteX15" fmla="*/ 582367 w 1134817"/>
              <a:gd name="connsiteY15" fmla="*/ 1800225 h 2333625"/>
              <a:gd name="connsiteX16" fmla="*/ 553792 w 1134817"/>
              <a:gd name="connsiteY16" fmla="*/ 1838325 h 2333625"/>
              <a:gd name="connsiteX17" fmla="*/ 525217 w 1134817"/>
              <a:gd name="connsiteY17" fmla="*/ 1885950 h 2333625"/>
              <a:gd name="connsiteX18" fmla="*/ 496642 w 1134817"/>
              <a:gd name="connsiteY18" fmla="*/ 1914525 h 2333625"/>
              <a:gd name="connsiteX19" fmla="*/ 477592 w 1134817"/>
              <a:gd name="connsiteY19" fmla="*/ 1943100 h 2333625"/>
              <a:gd name="connsiteX20" fmla="*/ 439492 w 1134817"/>
              <a:gd name="connsiteY20" fmla="*/ 1971675 h 2333625"/>
              <a:gd name="connsiteX21" fmla="*/ 382342 w 1134817"/>
              <a:gd name="connsiteY21" fmla="*/ 2009775 h 2333625"/>
              <a:gd name="connsiteX22" fmla="*/ 363292 w 1134817"/>
              <a:gd name="connsiteY22" fmla="*/ 2038350 h 2333625"/>
              <a:gd name="connsiteX23" fmla="*/ 296617 w 1134817"/>
              <a:gd name="connsiteY23" fmla="*/ 2095500 h 2333625"/>
              <a:gd name="connsiteX24" fmla="*/ 268042 w 1134817"/>
              <a:gd name="connsiteY24" fmla="*/ 2143125 h 2333625"/>
              <a:gd name="connsiteX25" fmla="*/ 229942 w 1134817"/>
              <a:gd name="connsiteY25" fmla="*/ 2171700 h 2333625"/>
              <a:gd name="connsiteX26" fmla="*/ 172792 w 1134817"/>
              <a:gd name="connsiteY26" fmla="*/ 2228850 h 2333625"/>
              <a:gd name="connsiteX27" fmla="*/ 144217 w 1134817"/>
              <a:gd name="connsiteY27" fmla="*/ 2247900 h 2333625"/>
              <a:gd name="connsiteX28" fmla="*/ 115642 w 1134817"/>
              <a:gd name="connsiteY28" fmla="*/ 2276475 h 2333625"/>
              <a:gd name="connsiteX29" fmla="*/ 77542 w 1134817"/>
              <a:gd name="connsiteY29" fmla="*/ 2324100 h 2333625"/>
              <a:gd name="connsiteX30" fmla="*/ 39442 w 1134817"/>
              <a:gd name="connsiteY30" fmla="*/ 2333625 h 2333625"/>
              <a:gd name="connsiteX31" fmla="*/ 1342 w 1134817"/>
              <a:gd name="connsiteY31" fmla="*/ 2314575 h 2333625"/>
              <a:gd name="connsiteX32" fmla="*/ 10867 w 1134817"/>
              <a:gd name="connsiteY32" fmla="*/ 2286000 h 2333625"/>
              <a:gd name="connsiteX33" fmla="*/ 29917 w 1134817"/>
              <a:gd name="connsiteY33" fmla="*/ 2238375 h 2333625"/>
              <a:gd name="connsiteX34" fmla="*/ 68017 w 1134817"/>
              <a:gd name="connsiteY34" fmla="*/ 2162175 h 2333625"/>
              <a:gd name="connsiteX35" fmla="*/ 106117 w 1134817"/>
              <a:gd name="connsiteY35" fmla="*/ 2047875 h 2333625"/>
              <a:gd name="connsiteX36" fmla="*/ 115642 w 1134817"/>
              <a:gd name="connsiteY36" fmla="*/ 2009775 h 2333625"/>
              <a:gd name="connsiteX37" fmla="*/ 144217 w 1134817"/>
              <a:gd name="connsiteY37" fmla="*/ 1962150 h 2333625"/>
              <a:gd name="connsiteX38" fmla="*/ 172792 w 1134817"/>
              <a:gd name="connsiteY38" fmla="*/ 1876425 h 2333625"/>
              <a:gd name="connsiteX39" fmla="*/ 182317 w 1134817"/>
              <a:gd name="connsiteY39" fmla="*/ 1743075 h 2333625"/>
              <a:gd name="connsiteX40" fmla="*/ 201367 w 1134817"/>
              <a:gd name="connsiteY40" fmla="*/ 1685925 h 2333625"/>
              <a:gd name="connsiteX41" fmla="*/ 229942 w 1134817"/>
              <a:gd name="connsiteY41" fmla="*/ 1571625 h 2333625"/>
              <a:gd name="connsiteX42" fmla="*/ 258517 w 1134817"/>
              <a:gd name="connsiteY42" fmla="*/ 1485900 h 2333625"/>
              <a:gd name="connsiteX43" fmla="*/ 268042 w 1134817"/>
              <a:gd name="connsiteY43" fmla="*/ 1343025 h 2333625"/>
              <a:gd name="connsiteX44" fmla="*/ 287092 w 1134817"/>
              <a:gd name="connsiteY44" fmla="*/ 1314450 h 2333625"/>
              <a:gd name="connsiteX45" fmla="*/ 363292 w 1134817"/>
              <a:gd name="connsiteY45" fmla="*/ 1219200 h 2333625"/>
              <a:gd name="connsiteX46" fmla="*/ 391867 w 1134817"/>
              <a:gd name="connsiteY46" fmla="*/ 1152525 h 2333625"/>
              <a:gd name="connsiteX47" fmla="*/ 401392 w 1134817"/>
              <a:gd name="connsiteY47" fmla="*/ 1123950 h 2333625"/>
              <a:gd name="connsiteX48" fmla="*/ 439492 w 1134817"/>
              <a:gd name="connsiteY48" fmla="*/ 1066800 h 2333625"/>
              <a:gd name="connsiteX49" fmla="*/ 468067 w 1134817"/>
              <a:gd name="connsiteY49" fmla="*/ 1009650 h 2333625"/>
              <a:gd name="connsiteX50" fmla="*/ 506167 w 1134817"/>
              <a:gd name="connsiteY50" fmla="*/ 971550 h 2333625"/>
              <a:gd name="connsiteX51" fmla="*/ 553792 w 1134817"/>
              <a:gd name="connsiteY51" fmla="*/ 904875 h 2333625"/>
              <a:gd name="connsiteX52" fmla="*/ 677617 w 1134817"/>
              <a:gd name="connsiteY52" fmla="*/ 800100 h 2333625"/>
              <a:gd name="connsiteX53" fmla="*/ 706192 w 1134817"/>
              <a:gd name="connsiteY53" fmla="*/ 790575 h 2333625"/>
              <a:gd name="connsiteX54" fmla="*/ 734767 w 1134817"/>
              <a:gd name="connsiteY54" fmla="*/ 771525 h 2333625"/>
              <a:gd name="connsiteX55" fmla="*/ 810967 w 1134817"/>
              <a:gd name="connsiteY55" fmla="*/ 733425 h 2333625"/>
              <a:gd name="connsiteX56" fmla="*/ 877642 w 1134817"/>
              <a:gd name="connsiteY56" fmla="*/ 666750 h 2333625"/>
              <a:gd name="connsiteX57" fmla="*/ 906217 w 1134817"/>
              <a:gd name="connsiteY57" fmla="*/ 638175 h 2333625"/>
              <a:gd name="connsiteX58" fmla="*/ 915742 w 1134817"/>
              <a:gd name="connsiteY58" fmla="*/ 590550 h 2333625"/>
              <a:gd name="connsiteX59" fmla="*/ 934792 w 1134817"/>
              <a:gd name="connsiteY59" fmla="*/ 514350 h 2333625"/>
              <a:gd name="connsiteX60" fmla="*/ 972892 w 1134817"/>
              <a:gd name="connsiteY60" fmla="*/ 285750 h 2333625"/>
              <a:gd name="connsiteX61" fmla="*/ 982417 w 1134817"/>
              <a:gd name="connsiteY61" fmla="*/ 228600 h 2333625"/>
              <a:gd name="connsiteX62" fmla="*/ 1001467 w 1134817"/>
              <a:gd name="connsiteY62" fmla="*/ 200025 h 2333625"/>
              <a:gd name="connsiteX63" fmla="*/ 1010992 w 1134817"/>
              <a:gd name="connsiteY63" fmla="*/ 161925 h 2333625"/>
              <a:gd name="connsiteX64" fmla="*/ 1030042 w 1134817"/>
              <a:gd name="connsiteY64" fmla="*/ 133350 h 2333625"/>
              <a:gd name="connsiteX65" fmla="*/ 1039567 w 1134817"/>
              <a:gd name="connsiteY65" fmla="*/ 104775 h 2333625"/>
              <a:gd name="connsiteX66" fmla="*/ 1087192 w 1134817"/>
              <a:gd name="connsiteY66" fmla="*/ 47625 h 2333625"/>
              <a:gd name="connsiteX67" fmla="*/ 1115767 w 1134817"/>
              <a:gd name="connsiteY67" fmla="*/ 0 h 233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134817" h="2333625">
                <a:moveTo>
                  <a:pt x="1115767" y="0"/>
                </a:moveTo>
                <a:lnTo>
                  <a:pt x="1115767" y="0"/>
                </a:lnTo>
                <a:cubicBezTo>
                  <a:pt x="1118942" y="152400"/>
                  <a:pt x="1121575" y="304812"/>
                  <a:pt x="1125292" y="457200"/>
                </a:cubicBezTo>
                <a:cubicBezTo>
                  <a:pt x="1127925" y="565165"/>
                  <a:pt x="1134817" y="673053"/>
                  <a:pt x="1134817" y="781050"/>
                </a:cubicBezTo>
                <a:cubicBezTo>
                  <a:pt x="1134817" y="816087"/>
                  <a:pt x="1127497" y="845021"/>
                  <a:pt x="1115767" y="876300"/>
                </a:cubicBezTo>
                <a:cubicBezTo>
                  <a:pt x="1104525" y="906278"/>
                  <a:pt x="1098127" y="928630"/>
                  <a:pt x="1077667" y="952500"/>
                </a:cubicBezTo>
                <a:cubicBezTo>
                  <a:pt x="1065978" y="966137"/>
                  <a:pt x="1049279" y="975492"/>
                  <a:pt x="1039567" y="990600"/>
                </a:cubicBezTo>
                <a:cubicBezTo>
                  <a:pt x="1020371" y="1020460"/>
                  <a:pt x="1007817" y="1054100"/>
                  <a:pt x="991942" y="1085850"/>
                </a:cubicBezTo>
                <a:lnTo>
                  <a:pt x="972892" y="1123950"/>
                </a:lnTo>
                <a:cubicBezTo>
                  <a:pt x="969717" y="1155700"/>
                  <a:pt x="970439" y="1188085"/>
                  <a:pt x="963367" y="1219200"/>
                </a:cubicBezTo>
                <a:cubicBezTo>
                  <a:pt x="947115" y="1290709"/>
                  <a:pt x="921429" y="1346887"/>
                  <a:pt x="887167" y="1409700"/>
                </a:cubicBezTo>
                <a:cubicBezTo>
                  <a:pt x="881685" y="1419750"/>
                  <a:pt x="873797" y="1428336"/>
                  <a:pt x="868117" y="1438275"/>
                </a:cubicBezTo>
                <a:cubicBezTo>
                  <a:pt x="861072" y="1450603"/>
                  <a:pt x="859906" y="1467203"/>
                  <a:pt x="849067" y="1476375"/>
                </a:cubicBezTo>
                <a:cubicBezTo>
                  <a:pt x="817465" y="1503115"/>
                  <a:pt x="744292" y="1543050"/>
                  <a:pt x="744292" y="1543050"/>
                </a:cubicBezTo>
                <a:cubicBezTo>
                  <a:pt x="715717" y="1593850"/>
                  <a:pt x="692849" y="1648313"/>
                  <a:pt x="658567" y="1695450"/>
                </a:cubicBezTo>
                <a:lnTo>
                  <a:pt x="582367" y="1800225"/>
                </a:lnTo>
                <a:cubicBezTo>
                  <a:pt x="572979" y="1813027"/>
                  <a:pt x="561960" y="1824712"/>
                  <a:pt x="553792" y="1838325"/>
                </a:cubicBezTo>
                <a:cubicBezTo>
                  <a:pt x="544267" y="1854200"/>
                  <a:pt x="536325" y="1871139"/>
                  <a:pt x="525217" y="1885950"/>
                </a:cubicBezTo>
                <a:cubicBezTo>
                  <a:pt x="517135" y="1896726"/>
                  <a:pt x="505266" y="1904177"/>
                  <a:pt x="496642" y="1914525"/>
                </a:cubicBezTo>
                <a:cubicBezTo>
                  <a:pt x="489313" y="1923319"/>
                  <a:pt x="485687" y="1935005"/>
                  <a:pt x="477592" y="1943100"/>
                </a:cubicBezTo>
                <a:cubicBezTo>
                  <a:pt x="466367" y="1954325"/>
                  <a:pt x="451545" y="1961344"/>
                  <a:pt x="439492" y="1971675"/>
                </a:cubicBezTo>
                <a:cubicBezTo>
                  <a:pt x="394088" y="2010593"/>
                  <a:pt x="430948" y="1993573"/>
                  <a:pt x="382342" y="2009775"/>
                </a:cubicBezTo>
                <a:cubicBezTo>
                  <a:pt x="375992" y="2019300"/>
                  <a:pt x="371387" y="2030255"/>
                  <a:pt x="363292" y="2038350"/>
                </a:cubicBezTo>
                <a:cubicBezTo>
                  <a:pt x="298444" y="2103198"/>
                  <a:pt x="376275" y="1993083"/>
                  <a:pt x="296617" y="2095500"/>
                </a:cubicBezTo>
                <a:cubicBezTo>
                  <a:pt x="285251" y="2110113"/>
                  <a:pt x="280233" y="2129192"/>
                  <a:pt x="268042" y="2143125"/>
                </a:cubicBezTo>
                <a:cubicBezTo>
                  <a:pt x="257588" y="2155072"/>
                  <a:pt x="241742" y="2161080"/>
                  <a:pt x="229942" y="2171700"/>
                </a:cubicBezTo>
                <a:cubicBezTo>
                  <a:pt x="209917" y="2189722"/>
                  <a:pt x="195208" y="2213906"/>
                  <a:pt x="172792" y="2228850"/>
                </a:cubicBezTo>
                <a:cubicBezTo>
                  <a:pt x="163267" y="2235200"/>
                  <a:pt x="153011" y="2240571"/>
                  <a:pt x="144217" y="2247900"/>
                </a:cubicBezTo>
                <a:cubicBezTo>
                  <a:pt x="133869" y="2256524"/>
                  <a:pt x="124512" y="2266338"/>
                  <a:pt x="115642" y="2276475"/>
                </a:cubicBezTo>
                <a:cubicBezTo>
                  <a:pt x="102255" y="2291775"/>
                  <a:pt x="93806" y="2311902"/>
                  <a:pt x="77542" y="2324100"/>
                </a:cubicBezTo>
                <a:cubicBezTo>
                  <a:pt x="67069" y="2331955"/>
                  <a:pt x="52142" y="2330450"/>
                  <a:pt x="39442" y="2333625"/>
                </a:cubicBezTo>
                <a:cubicBezTo>
                  <a:pt x="26742" y="2327275"/>
                  <a:pt x="8647" y="2326751"/>
                  <a:pt x="1342" y="2314575"/>
                </a:cubicBezTo>
                <a:cubicBezTo>
                  <a:pt x="-3824" y="2305966"/>
                  <a:pt x="7342" y="2295401"/>
                  <a:pt x="10867" y="2286000"/>
                </a:cubicBezTo>
                <a:cubicBezTo>
                  <a:pt x="16870" y="2269991"/>
                  <a:pt x="22752" y="2253899"/>
                  <a:pt x="29917" y="2238375"/>
                </a:cubicBezTo>
                <a:cubicBezTo>
                  <a:pt x="41817" y="2212591"/>
                  <a:pt x="57470" y="2188542"/>
                  <a:pt x="68017" y="2162175"/>
                </a:cubicBezTo>
                <a:cubicBezTo>
                  <a:pt x="82932" y="2124887"/>
                  <a:pt x="94138" y="2086208"/>
                  <a:pt x="106117" y="2047875"/>
                </a:cubicBezTo>
                <a:cubicBezTo>
                  <a:pt x="110022" y="2035380"/>
                  <a:pt x="110325" y="2021738"/>
                  <a:pt x="115642" y="2009775"/>
                </a:cubicBezTo>
                <a:cubicBezTo>
                  <a:pt x="123161" y="1992857"/>
                  <a:pt x="135938" y="1978709"/>
                  <a:pt x="144217" y="1962150"/>
                </a:cubicBezTo>
                <a:cubicBezTo>
                  <a:pt x="162151" y="1926282"/>
                  <a:pt x="163697" y="1912805"/>
                  <a:pt x="172792" y="1876425"/>
                </a:cubicBezTo>
                <a:cubicBezTo>
                  <a:pt x="175967" y="1831975"/>
                  <a:pt x="175706" y="1787145"/>
                  <a:pt x="182317" y="1743075"/>
                </a:cubicBezTo>
                <a:cubicBezTo>
                  <a:pt x="185296" y="1723217"/>
                  <a:pt x="197429" y="1705616"/>
                  <a:pt x="201367" y="1685925"/>
                </a:cubicBezTo>
                <a:cubicBezTo>
                  <a:pt x="223654" y="1574490"/>
                  <a:pt x="194696" y="1712610"/>
                  <a:pt x="229942" y="1571625"/>
                </a:cubicBezTo>
                <a:cubicBezTo>
                  <a:pt x="248406" y="1497767"/>
                  <a:pt x="226829" y="1549277"/>
                  <a:pt x="258517" y="1485900"/>
                </a:cubicBezTo>
                <a:cubicBezTo>
                  <a:pt x="261692" y="1438275"/>
                  <a:pt x="260195" y="1390106"/>
                  <a:pt x="268042" y="1343025"/>
                </a:cubicBezTo>
                <a:cubicBezTo>
                  <a:pt x="269924" y="1331733"/>
                  <a:pt x="281972" y="1324689"/>
                  <a:pt x="287092" y="1314450"/>
                </a:cubicBezTo>
                <a:cubicBezTo>
                  <a:pt x="326021" y="1236593"/>
                  <a:pt x="228585" y="1353907"/>
                  <a:pt x="363292" y="1219200"/>
                </a:cubicBezTo>
                <a:cubicBezTo>
                  <a:pt x="372817" y="1196975"/>
                  <a:pt x="382887" y="1174976"/>
                  <a:pt x="391867" y="1152525"/>
                </a:cubicBezTo>
                <a:cubicBezTo>
                  <a:pt x="395596" y="1143203"/>
                  <a:pt x="396516" y="1132727"/>
                  <a:pt x="401392" y="1123950"/>
                </a:cubicBezTo>
                <a:cubicBezTo>
                  <a:pt x="412511" y="1103936"/>
                  <a:pt x="428373" y="1086814"/>
                  <a:pt x="439492" y="1066800"/>
                </a:cubicBezTo>
                <a:cubicBezTo>
                  <a:pt x="466179" y="1018763"/>
                  <a:pt x="428008" y="1056386"/>
                  <a:pt x="468067" y="1009650"/>
                </a:cubicBezTo>
                <a:cubicBezTo>
                  <a:pt x="479756" y="996013"/>
                  <a:pt x="494478" y="985187"/>
                  <a:pt x="506167" y="971550"/>
                </a:cubicBezTo>
                <a:cubicBezTo>
                  <a:pt x="583847" y="880924"/>
                  <a:pt x="449255" y="1019865"/>
                  <a:pt x="553792" y="904875"/>
                </a:cubicBezTo>
                <a:cubicBezTo>
                  <a:pt x="576127" y="880306"/>
                  <a:pt x="638406" y="813170"/>
                  <a:pt x="677617" y="800100"/>
                </a:cubicBezTo>
                <a:cubicBezTo>
                  <a:pt x="687142" y="796925"/>
                  <a:pt x="697212" y="795065"/>
                  <a:pt x="706192" y="790575"/>
                </a:cubicBezTo>
                <a:cubicBezTo>
                  <a:pt x="716431" y="785455"/>
                  <a:pt x="724528" y="776645"/>
                  <a:pt x="734767" y="771525"/>
                </a:cubicBezTo>
                <a:cubicBezTo>
                  <a:pt x="770294" y="753762"/>
                  <a:pt x="783382" y="758251"/>
                  <a:pt x="810967" y="733425"/>
                </a:cubicBezTo>
                <a:cubicBezTo>
                  <a:pt x="834329" y="712399"/>
                  <a:pt x="855417" y="688975"/>
                  <a:pt x="877642" y="666750"/>
                </a:cubicBezTo>
                <a:lnTo>
                  <a:pt x="906217" y="638175"/>
                </a:lnTo>
                <a:cubicBezTo>
                  <a:pt x="909392" y="622300"/>
                  <a:pt x="912102" y="606325"/>
                  <a:pt x="915742" y="590550"/>
                </a:cubicBezTo>
                <a:cubicBezTo>
                  <a:pt x="921629" y="565039"/>
                  <a:pt x="934792" y="514350"/>
                  <a:pt x="934792" y="514350"/>
                </a:cubicBezTo>
                <a:cubicBezTo>
                  <a:pt x="955255" y="309721"/>
                  <a:pt x="925302" y="380929"/>
                  <a:pt x="972892" y="285750"/>
                </a:cubicBezTo>
                <a:cubicBezTo>
                  <a:pt x="976067" y="266700"/>
                  <a:pt x="976310" y="246922"/>
                  <a:pt x="982417" y="228600"/>
                </a:cubicBezTo>
                <a:cubicBezTo>
                  <a:pt x="986037" y="217740"/>
                  <a:pt x="996958" y="210547"/>
                  <a:pt x="1001467" y="200025"/>
                </a:cubicBezTo>
                <a:cubicBezTo>
                  <a:pt x="1006624" y="187993"/>
                  <a:pt x="1005835" y="173957"/>
                  <a:pt x="1010992" y="161925"/>
                </a:cubicBezTo>
                <a:cubicBezTo>
                  <a:pt x="1015501" y="151403"/>
                  <a:pt x="1024922" y="143589"/>
                  <a:pt x="1030042" y="133350"/>
                </a:cubicBezTo>
                <a:cubicBezTo>
                  <a:pt x="1034532" y="124370"/>
                  <a:pt x="1035077" y="113755"/>
                  <a:pt x="1039567" y="104775"/>
                </a:cubicBezTo>
                <a:cubicBezTo>
                  <a:pt x="1047713" y="88483"/>
                  <a:pt x="1072145" y="56653"/>
                  <a:pt x="1087192" y="47625"/>
                </a:cubicBezTo>
                <a:cubicBezTo>
                  <a:pt x="1092637" y="44358"/>
                  <a:pt x="1111004" y="7938"/>
                  <a:pt x="1115767" y="0"/>
                </a:cubicBezTo>
                <a:close/>
              </a:path>
            </a:pathLst>
          </a:custGeom>
          <a:solidFill>
            <a:srgbClr val="BED3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4" name="フリーフォーム: 図形 13">
            <a:extLst>
              <a:ext uri="{FF2B5EF4-FFF2-40B4-BE49-F238E27FC236}">
                <a16:creationId xmlns:a16="http://schemas.microsoft.com/office/drawing/2014/main" id="{BA8B53B7-A430-16A8-7292-861D94485C4B}"/>
              </a:ext>
            </a:extLst>
          </p:cNvPr>
          <p:cNvSpPr/>
          <p:nvPr/>
        </p:nvSpPr>
        <p:spPr>
          <a:xfrm rot="2012491">
            <a:off x="600189" y="4873738"/>
            <a:ext cx="2162175" cy="614363"/>
          </a:xfrm>
          <a:custGeom>
            <a:avLst/>
            <a:gdLst>
              <a:gd name="connsiteX0" fmla="*/ 57321 w 2163352"/>
              <a:gd name="connsiteY0" fmla="*/ 0 h 614493"/>
              <a:gd name="connsiteX1" fmla="*/ 57321 w 2163352"/>
              <a:gd name="connsiteY1" fmla="*/ 0 h 614493"/>
              <a:gd name="connsiteX2" fmla="*/ 95421 w 2163352"/>
              <a:gd name="connsiteY2" fmla="*/ 76200 h 614493"/>
              <a:gd name="connsiteX3" fmla="*/ 133521 w 2163352"/>
              <a:gd name="connsiteY3" fmla="*/ 114300 h 614493"/>
              <a:gd name="connsiteX4" fmla="*/ 247821 w 2163352"/>
              <a:gd name="connsiteY4" fmla="*/ 200025 h 614493"/>
              <a:gd name="connsiteX5" fmla="*/ 324021 w 2163352"/>
              <a:gd name="connsiteY5" fmla="*/ 257175 h 614493"/>
              <a:gd name="connsiteX6" fmla="*/ 400221 w 2163352"/>
              <a:gd name="connsiteY6" fmla="*/ 314325 h 614493"/>
              <a:gd name="connsiteX7" fmla="*/ 485946 w 2163352"/>
              <a:gd name="connsiteY7" fmla="*/ 381000 h 614493"/>
              <a:gd name="connsiteX8" fmla="*/ 685971 w 2163352"/>
              <a:gd name="connsiteY8" fmla="*/ 476250 h 614493"/>
              <a:gd name="connsiteX9" fmla="*/ 724071 w 2163352"/>
              <a:gd name="connsiteY9" fmla="*/ 514350 h 614493"/>
              <a:gd name="connsiteX10" fmla="*/ 781221 w 2163352"/>
              <a:gd name="connsiteY10" fmla="*/ 561975 h 614493"/>
              <a:gd name="connsiteX11" fmla="*/ 790746 w 2163352"/>
              <a:gd name="connsiteY11" fmla="*/ 590550 h 614493"/>
              <a:gd name="connsiteX12" fmla="*/ 1419396 w 2163352"/>
              <a:gd name="connsiteY12" fmla="*/ 552450 h 614493"/>
              <a:gd name="connsiteX13" fmla="*/ 1552746 w 2163352"/>
              <a:gd name="connsiteY13" fmla="*/ 561975 h 614493"/>
              <a:gd name="connsiteX14" fmla="*/ 1590846 w 2163352"/>
              <a:gd name="connsiteY14" fmla="*/ 514350 h 614493"/>
              <a:gd name="connsiteX15" fmla="*/ 1619421 w 2163352"/>
              <a:gd name="connsiteY15" fmla="*/ 495300 h 614493"/>
              <a:gd name="connsiteX16" fmla="*/ 1657521 w 2163352"/>
              <a:gd name="connsiteY16" fmla="*/ 466725 h 614493"/>
              <a:gd name="connsiteX17" fmla="*/ 1695621 w 2163352"/>
              <a:gd name="connsiteY17" fmla="*/ 457200 h 614493"/>
              <a:gd name="connsiteX18" fmla="*/ 1962321 w 2163352"/>
              <a:gd name="connsiteY18" fmla="*/ 438150 h 614493"/>
              <a:gd name="connsiteX19" fmla="*/ 1971846 w 2163352"/>
              <a:gd name="connsiteY19" fmla="*/ 409575 h 614493"/>
              <a:gd name="connsiteX20" fmla="*/ 2048046 w 2163352"/>
              <a:gd name="connsiteY20" fmla="*/ 371475 h 614493"/>
              <a:gd name="connsiteX21" fmla="*/ 2133771 w 2163352"/>
              <a:gd name="connsiteY21" fmla="*/ 352425 h 614493"/>
              <a:gd name="connsiteX22" fmla="*/ 2162346 w 2163352"/>
              <a:gd name="connsiteY22" fmla="*/ 333375 h 614493"/>
              <a:gd name="connsiteX23" fmla="*/ 2114721 w 2163352"/>
              <a:gd name="connsiteY23" fmla="*/ 323850 h 614493"/>
              <a:gd name="connsiteX24" fmla="*/ 2028996 w 2163352"/>
              <a:gd name="connsiteY24" fmla="*/ 333375 h 614493"/>
              <a:gd name="connsiteX25" fmla="*/ 1028871 w 2163352"/>
              <a:gd name="connsiteY25" fmla="*/ 323850 h 614493"/>
              <a:gd name="connsiteX26" fmla="*/ 1000296 w 2163352"/>
              <a:gd name="connsiteY26" fmla="*/ 304800 h 614493"/>
              <a:gd name="connsiteX27" fmla="*/ 971721 w 2163352"/>
              <a:gd name="connsiteY27" fmla="*/ 295275 h 614493"/>
              <a:gd name="connsiteX28" fmla="*/ 905046 w 2163352"/>
              <a:gd name="connsiteY28" fmla="*/ 238125 h 614493"/>
              <a:gd name="connsiteX29" fmla="*/ 876471 w 2163352"/>
              <a:gd name="connsiteY29" fmla="*/ 209550 h 614493"/>
              <a:gd name="connsiteX30" fmla="*/ 790746 w 2163352"/>
              <a:gd name="connsiteY30" fmla="*/ 180975 h 614493"/>
              <a:gd name="connsiteX31" fmla="*/ 371646 w 2163352"/>
              <a:gd name="connsiteY31" fmla="*/ 171450 h 614493"/>
              <a:gd name="connsiteX32" fmla="*/ 181146 w 2163352"/>
              <a:gd name="connsiteY32" fmla="*/ 133350 h 614493"/>
              <a:gd name="connsiteX33" fmla="*/ 171621 w 2163352"/>
              <a:gd name="connsiteY33" fmla="*/ 104775 h 614493"/>
              <a:gd name="connsiteX34" fmla="*/ 162096 w 2163352"/>
              <a:gd name="connsiteY34" fmla="*/ 66675 h 614493"/>
              <a:gd name="connsiteX35" fmla="*/ 57321 w 2163352"/>
              <a:gd name="connsiteY35" fmla="*/ 57150 h 614493"/>
              <a:gd name="connsiteX36" fmla="*/ 171 w 2163352"/>
              <a:gd name="connsiteY36" fmla="*/ 28575 h 614493"/>
              <a:gd name="connsiteX37" fmla="*/ 57321 w 2163352"/>
              <a:gd name="connsiteY37" fmla="*/ 0 h 61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63352" h="614493">
                <a:moveTo>
                  <a:pt x="57321" y="0"/>
                </a:moveTo>
                <a:lnTo>
                  <a:pt x="57321" y="0"/>
                </a:lnTo>
                <a:cubicBezTo>
                  <a:pt x="70021" y="25400"/>
                  <a:pt x="79669" y="52571"/>
                  <a:pt x="95421" y="76200"/>
                </a:cubicBezTo>
                <a:cubicBezTo>
                  <a:pt x="105384" y="91144"/>
                  <a:pt x="119582" y="102974"/>
                  <a:pt x="133521" y="114300"/>
                </a:cubicBezTo>
                <a:cubicBezTo>
                  <a:pt x="170483" y="144332"/>
                  <a:pt x="209416" y="171861"/>
                  <a:pt x="247821" y="200025"/>
                </a:cubicBezTo>
                <a:cubicBezTo>
                  <a:pt x="297857" y="236718"/>
                  <a:pt x="259385" y="200619"/>
                  <a:pt x="324021" y="257175"/>
                </a:cubicBezTo>
                <a:cubicBezTo>
                  <a:pt x="459021" y="375300"/>
                  <a:pt x="212770" y="173737"/>
                  <a:pt x="400221" y="314325"/>
                </a:cubicBezTo>
                <a:cubicBezTo>
                  <a:pt x="457879" y="357569"/>
                  <a:pt x="395673" y="338013"/>
                  <a:pt x="485946" y="381000"/>
                </a:cubicBezTo>
                <a:cubicBezTo>
                  <a:pt x="552621" y="412750"/>
                  <a:pt x="633752" y="424031"/>
                  <a:pt x="685971" y="476250"/>
                </a:cubicBezTo>
                <a:cubicBezTo>
                  <a:pt x="698671" y="488950"/>
                  <a:pt x="710434" y="502661"/>
                  <a:pt x="724071" y="514350"/>
                </a:cubicBezTo>
                <a:cubicBezTo>
                  <a:pt x="816898" y="593916"/>
                  <a:pt x="682135" y="462889"/>
                  <a:pt x="781221" y="561975"/>
                </a:cubicBezTo>
                <a:cubicBezTo>
                  <a:pt x="784396" y="571500"/>
                  <a:pt x="780707" y="590391"/>
                  <a:pt x="790746" y="590550"/>
                </a:cubicBezTo>
                <a:cubicBezTo>
                  <a:pt x="1339065" y="599253"/>
                  <a:pt x="1209204" y="657546"/>
                  <a:pt x="1419396" y="552450"/>
                </a:cubicBezTo>
                <a:cubicBezTo>
                  <a:pt x="1463846" y="555625"/>
                  <a:pt x="1508260" y="564592"/>
                  <a:pt x="1552746" y="561975"/>
                </a:cubicBezTo>
                <a:cubicBezTo>
                  <a:pt x="1592849" y="559616"/>
                  <a:pt x="1574917" y="534262"/>
                  <a:pt x="1590846" y="514350"/>
                </a:cubicBezTo>
                <a:cubicBezTo>
                  <a:pt x="1597997" y="505411"/>
                  <a:pt x="1610106" y="501954"/>
                  <a:pt x="1619421" y="495300"/>
                </a:cubicBezTo>
                <a:cubicBezTo>
                  <a:pt x="1632339" y="486073"/>
                  <a:pt x="1643322" y="473825"/>
                  <a:pt x="1657521" y="466725"/>
                </a:cubicBezTo>
                <a:cubicBezTo>
                  <a:pt x="1669230" y="460871"/>
                  <a:pt x="1682587" y="458422"/>
                  <a:pt x="1695621" y="457200"/>
                </a:cubicBezTo>
                <a:cubicBezTo>
                  <a:pt x="1784358" y="448881"/>
                  <a:pt x="1873421" y="444500"/>
                  <a:pt x="1962321" y="438150"/>
                </a:cubicBezTo>
                <a:cubicBezTo>
                  <a:pt x="1965496" y="428625"/>
                  <a:pt x="1965418" y="417288"/>
                  <a:pt x="1971846" y="409575"/>
                </a:cubicBezTo>
                <a:cubicBezTo>
                  <a:pt x="1996580" y="379894"/>
                  <a:pt x="2014203" y="379285"/>
                  <a:pt x="2048046" y="371475"/>
                </a:cubicBezTo>
                <a:lnTo>
                  <a:pt x="2133771" y="352425"/>
                </a:lnTo>
                <a:cubicBezTo>
                  <a:pt x="2143296" y="346075"/>
                  <a:pt x="2168696" y="342900"/>
                  <a:pt x="2162346" y="333375"/>
                </a:cubicBezTo>
                <a:cubicBezTo>
                  <a:pt x="2153366" y="319905"/>
                  <a:pt x="2130910" y="323850"/>
                  <a:pt x="2114721" y="323850"/>
                </a:cubicBezTo>
                <a:cubicBezTo>
                  <a:pt x="2085970" y="323850"/>
                  <a:pt x="2057571" y="330200"/>
                  <a:pt x="2028996" y="333375"/>
                </a:cubicBezTo>
                <a:lnTo>
                  <a:pt x="1028871" y="323850"/>
                </a:lnTo>
                <a:cubicBezTo>
                  <a:pt x="1017428" y="323532"/>
                  <a:pt x="1010535" y="309920"/>
                  <a:pt x="1000296" y="304800"/>
                </a:cubicBezTo>
                <a:cubicBezTo>
                  <a:pt x="991316" y="300310"/>
                  <a:pt x="981246" y="298450"/>
                  <a:pt x="971721" y="295275"/>
                </a:cubicBezTo>
                <a:cubicBezTo>
                  <a:pt x="900816" y="224370"/>
                  <a:pt x="990580" y="311439"/>
                  <a:pt x="905046" y="238125"/>
                </a:cubicBezTo>
                <a:cubicBezTo>
                  <a:pt x="894819" y="229359"/>
                  <a:pt x="887432" y="217380"/>
                  <a:pt x="876471" y="209550"/>
                </a:cubicBezTo>
                <a:cubicBezTo>
                  <a:pt x="853380" y="193056"/>
                  <a:pt x="818671" y="182115"/>
                  <a:pt x="790746" y="180975"/>
                </a:cubicBezTo>
                <a:cubicBezTo>
                  <a:pt x="651126" y="175276"/>
                  <a:pt x="511346" y="174625"/>
                  <a:pt x="371646" y="171450"/>
                </a:cubicBezTo>
                <a:cubicBezTo>
                  <a:pt x="316498" y="163572"/>
                  <a:pt x="225977" y="152563"/>
                  <a:pt x="181146" y="133350"/>
                </a:cubicBezTo>
                <a:cubicBezTo>
                  <a:pt x="171918" y="129395"/>
                  <a:pt x="174379" y="114429"/>
                  <a:pt x="171621" y="104775"/>
                </a:cubicBezTo>
                <a:cubicBezTo>
                  <a:pt x="168025" y="92188"/>
                  <a:pt x="174180" y="71710"/>
                  <a:pt x="162096" y="66675"/>
                </a:cubicBezTo>
                <a:cubicBezTo>
                  <a:pt x="129725" y="53187"/>
                  <a:pt x="92246" y="60325"/>
                  <a:pt x="57321" y="57150"/>
                </a:cubicBezTo>
                <a:cubicBezTo>
                  <a:pt x="53514" y="55881"/>
                  <a:pt x="-3522" y="39654"/>
                  <a:pt x="171" y="28575"/>
                </a:cubicBezTo>
                <a:cubicBezTo>
                  <a:pt x="4373" y="15970"/>
                  <a:pt x="47796" y="4763"/>
                  <a:pt x="57321" y="0"/>
                </a:cubicBezTo>
                <a:close/>
              </a:path>
            </a:pathLst>
          </a:custGeom>
          <a:solidFill>
            <a:srgbClr val="BED3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5" name="テキスト ボックス 21">
            <a:extLst>
              <a:ext uri="{FF2B5EF4-FFF2-40B4-BE49-F238E27FC236}">
                <a16:creationId xmlns:a16="http://schemas.microsoft.com/office/drawing/2014/main" id="{7778BA22-788B-3E11-D1AB-F06627015051}"/>
              </a:ext>
            </a:extLst>
          </p:cNvPr>
          <p:cNvSpPr txBox="1">
            <a:spLocks noChangeArrowheads="1"/>
          </p:cNvSpPr>
          <p:nvPr/>
        </p:nvSpPr>
        <p:spPr bwMode="auto">
          <a:xfrm>
            <a:off x="157277" y="1153625"/>
            <a:ext cx="310854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①表面化している困りごと</a:t>
            </a:r>
          </a:p>
        </p:txBody>
      </p:sp>
      <p:sp>
        <p:nvSpPr>
          <p:cNvPr id="16" name="正方形/長方形 15">
            <a:extLst>
              <a:ext uri="{FF2B5EF4-FFF2-40B4-BE49-F238E27FC236}">
                <a16:creationId xmlns:a16="http://schemas.microsoft.com/office/drawing/2014/main" id="{4004A8A6-A654-60E3-D991-2B10AD68D539}"/>
              </a:ext>
            </a:extLst>
          </p:cNvPr>
          <p:cNvSpPr/>
          <p:nvPr/>
        </p:nvSpPr>
        <p:spPr>
          <a:xfrm>
            <a:off x="157277" y="2966594"/>
            <a:ext cx="4621212" cy="3664507"/>
          </a:xfrm>
          <a:prstGeom prst="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8" name="テキスト ボックス 23">
            <a:extLst>
              <a:ext uri="{FF2B5EF4-FFF2-40B4-BE49-F238E27FC236}">
                <a16:creationId xmlns:a16="http://schemas.microsoft.com/office/drawing/2014/main" id="{6B17E3B1-87E1-BC6E-2C94-53CF269F2A3D}"/>
              </a:ext>
            </a:extLst>
          </p:cNvPr>
          <p:cNvSpPr txBox="1">
            <a:spLocks noChangeArrowheads="1"/>
          </p:cNvSpPr>
          <p:nvPr/>
        </p:nvSpPr>
        <p:spPr bwMode="auto">
          <a:xfrm>
            <a:off x="138227" y="4670538"/>
            <a:ext cx="3954929"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②</a:t>
            </a:r>
            <a:r>
              <a:rPr lang="en-US" altLang="ja-JP" sz="1800" spc="100" dirty="0">
                <a:latin typeface="メイリオ" panose="020B0604030504040204" pitchFamily="50" charset="-128"/>
                <a:ea typeface="メイリオ" panose="020B0604030504040204" pitchFamily="50" charset="-128"/>
              </a:rPr>
              <a:t>-b </a:t>
            </a:r>
            <a:r>
              <a:rPr lang="ja-JP" altLang="en-US" sz="1800" spc="100" dirty="0">
                <a:latin typeface="メイリオ" panose="020B0604030504040204" pitchFamily="50" charset="-128"/>
                <a:ea typeface="メイリオ" panose="020B0604030504040204" pitchFamily="50" charset="-128"/>
              </a:rPr>
              <a:t>排除を強化する価値観・思想</a:t>
            </a:r>
          </a:p>
        </p:txBody>
      </p:sp>
      <p:cxnSp>
        <p:nvCxnSpPr>
          <p:cNvPr id="19" name="直線コネクタ 18">
            <a:extLst>
              <a:ext uri="{FF2B5EF4-FFF2-40B4-BE49-F238E27FC236}">
                <a16:creationId xmlns:a16="http://schemas.microsoft.com/office/drawing/2014/main" id="{06D48C39-1D52-566A-5E2D-0603DA95DA75}"/>
              </a:ext>
            </a:extLst>
          </p:cNvPr>
          <p:cNvCxnSpPr>
            <a:cxnSpLocks/>
          </p:cNvCxnSpPr>
          <p:nvPr/>
        </p:nvCxnSpPr>
        <p:spPr>
          <a:xfrm>
            <a:off x="121148" y="2955855"/>
            <a:ext cx="9663704" cy="0"/>
          </a:xfrm>
          <a:prstGeom prst="line">
            <a:avLst/>
          </a:prstGeom>
          <a:ln w="381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テキスト ボックス 22">
            <a:extLst>
              <a:ext uri="{FF2B5EF4-FFF2-40B4-BE49-F238E27FC236}">
                <a16:creationId xmlns:a16="http://schemas.microsoft.com/office/drawing/2014/main" id="{D123A2BF-2C4C-A238-7AE0-8D5FB6503AD8}"/>
              </a:ext>
            </a:extLst>
          </p:cNvPr>
          <p:cNvSpPr txBox="1">
            <a:spLocks noChangeArrowheads="1"/>
          </p:cNvSpPr>
          <p:nvPr/>
        </p:nvSpPr>
        <p:spPr bwMode="auto">
          <a:xfrm>
            <a:off x="138227" y="3052619"/>
            <a:ext cx="419217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②</a:t>
            </a:r>
            <a:r>
              <a:rPr lang="en-US" altLang="ja-JP" sz="1800" spc="100" dirty="0">
                <a:latin typeface="メイリオ" panose="020B0604030504040204" pitchFamily="50" charset="-128"/>
                <a:ea typeface="メイリオ" panose="020B0604030504040204" pitchFamily="50" charset="-128"/>
              </a:rPr>
              <a:t>-a</a:t>
            </a:r>
            <a:r>
              <a:rPr lang="ja-JP" altLang="en-US" sz="1800" spc="100" dirty="0">
                <a:latin typeface="メイリオ" panose="020B0604030504040204" pitchFamily="50" charset="-128"/>
                <a:ea typeface="メイリオ" panose="020B0604030504040204" pitchFamily="50" charset="-128"/>
              </a:rPr>
              <a:t> 背後や近接関係にある社会問題</a:t>
            </a:r>
          </a:p>
        </p:txBody>
      </p:sp>
      <p:sp>
        <p:nvSpPr>
          <p:cNvPr id="21" name="フリーフォーム: 図形 20">
            <a:extLst>
              <a:ext uri="{FF2B5EF4-FFF2-40B4-BE49-F238E27FC236}">
                <a16:creationId xmlns:a16="http://schemas.microsoft.com/office/drawing/2014/main" id="{9EFE31EC-07DE-44EE-B4C3-DDE4063CA8BE}"/>
              </a:ext>
            </a:extLst>
          </p:cNvPr>
          <p:cNvSpPr/>
          <p:nvPr/>
        </p:nvSpPr>
        <p:spPr>
          <a:xfrm>
            <a:off x="1471727" y="1920988"/>
            <a:ext cx="419100" cy="450850"/>
          </a:xfrm>
          <a:custGeom>
            <a:avLst/>
            <a:gdLst>
              <a:gd name="connsiteX0" fmla="*/ 238296 w 419904"/>
              <a:gd name="connsiteY0" fmla="*/ 0 h 450298"/>
              <a:gd name="connsiteX1" fmla="*/ 238296 w 419904"/>
              <a:gd name="connsiteY1" fmla="*/ 0 h 450298"/>
              <a:gd name="connsiteX2" fmla="*/ 171621 w 419904"/>
              <a:gd name="connsiteY2" fmla="*/ 47625 h 450298"/>
              <a:gd name="connsiteX3" fmla="*/ 104946 w 419904"/>
              <a:gd name="connsiteY3" fmla="*/ 76200 h 450298"/>
              <a:gd name="connsiteX4" fmla="*/ 28746 w 419904"/>
              <a:gd name="connsiteY4" fmla="*/ 104775 h 450298"/>
              <a:gd name="connsiteX5" fmla="*/ 19221 w 419904"/>
              <a:gd name="connsiteY5" fmla="*/ 133350 h 450298"/>
              <a:gd name="connsiteX6" fmla="*/ 171 w 419904"/>
              <a:gd name="connsiteY6" fmla="*/ 171450 h 450298"/>
              <a:gd name="connsiteX7" fmla="*/ 9696 w 419904"/>
              <a:gd name="connsiteY7" fmla="*/ 200025 h 450298"/>
              <a:gd name="connsiteX8" fmla="*/ 38271 w 419904"/>
              <a:gd name="connsiteY8" fmla="*/ 342900 h 450298"/>
              <a:gd name="connsiteX9" fmla="*/ 66846 w 419904"/>
              <a:gd name="connsiteY9" fmla="*/ 352425 h 450298"/>
              <a:gd name="connsiteX10" fmla="*/ 76371 w 419904"/>
              <a:gd name="connsiteY10" fmla="*/ 447675 h 450298"/>
              <a:gd name="connsiteX11" fmla="*/ 104946 w 419904"/>
              <a:gd name="connsiteY11" fmla="*/ 438150 h 450298"/>
              <a:gd name="connsiteX12" fmla="*/ 381171 w 419904"/>
              <a:gd name="connsiteY12" fmla="*/ 419100 h 450298"/>
              <a:gd name="connsiteX13" fmla="*/ 390696 w 419904"/>
              <a:gd name="connsiteY13" fmla="*/ 333375 h 450298"/>
              <a:gd name="connsiteX14" fmla="*/ 419271 w 419904"/>
              <a:gd name="connsiteY14" fmla="*/ 304800 h 450298"/>
              <a:gd name="connsiteX15" fmla="*/ 324021 w 419904"/>
              <a:gd name="connsiteY15" fmla="*/ 257175 h 450298"/>
              <a:gd name="connsiteX16" fmla="*/ 314496 w 419904"/>
              <a:gd name="connsiteY16" fmla="*/ 104775 h 450298"/>
              <a:gd name="connsiteX17" fmla="*/ 304971 w 419904"/>
              <a:gd name="connsiteY17" fmla="*/ 57150 h 450298"/>
              <a:gd name="connsiteX18" fmla="*/ 276396 w 419904"/>
              <a:gd name="connsiteY18" fmla="*/ 38100 h 450298"/>
              <a:gd name="connsiteX19" fmla="*/ 238296 w 419904"/>
              <a:gd name="connsiteY19" fmla="*/ 0 h 45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9904" h="450298">
                <a:moveTo>
                  <a:pt x="238296" y="0"/>
                </a:moveTo>
                <a:lnTo>
                  <a:pt x="238296" y="0"/>
                </a:lnTo>
                <a:cubicBezTo>
                  <a:pt x="216071" y="15875"/>
                  <a:pt x="194663" y="32962"/>
                  <a:pt x="171621" y="47625"/>
                </a:cubicBezTo>
                <a:cubicBezTo>
                  <a:pt x="98946" y="93873"/>
                  <a:pt x="165089" y="46128"/>
                  <a:pt x="104946" y="76200"/>
                </a:cubicBezTo>
                <a:cubicBezTo>
                  <a:pt x="39542" y="108902"/>
                  <a:pt x="120630" y="86398"/>
                  <a:pt x="28746" y="104775"/>
                </a:cubicBezTo>
                <a:cubicBezTo>
                  <a:pt x="25571" y="114300"/>
                  <a:pt x="23176" y="124122"/>
                  <a:pt x="19221" y="133350"/>
                </a:cubicBezTo>
                <a:cubicBezTo>
                  <a:pt x="13628" y="146401"/>
                  <a:pt x="2179" y="157394"/>
                  <a:pt x="171" y="171450"/>
                </a:cubicBezTo>
                <a:cubicBezTo>
                  <a:pt x="-1249" y="181389"/>
                  <a:pt x="6521" y="190500"/>
                  <a:pt x="9696" y="200025"/>
                </a:cubicBezTo>
                <a:cubicBezTo>
                  <a:pt x="11769" y="224896"/>
                  <a:pt x="530" y="312707"/>
                  <a:pt x="38271" y="342900"/>
                </a:cubicBezTo>
                <a:cubicBezTo>
                  <a:pt x="46111" y="349172"/>
                  <a:pt x="57321" y="349250"/>
                  <a:pt x="66846" y="352425"/>
                </a:cubicBezTo>
                <a:cubicBezTo>
                  <a:pt x="70021" y="384175"/>
                  <a:pt x="63412" y="418517"/>
                  <a:pt x="76371" y="447675"/>
                </a:cubicBezTo>
                <a:cubicBezTo>
                  <a:pt x="80449" y="456850"/>
                  <a:pt x="94950" y="439087"/>
                  <a:pt x="104946" y="438150"/>
                </a:cubicBezTo>
                <a:cubicBezTo>
                  <a:pt x="196837" y="429535"/>
                  <a:pt x="289096" y="425450"/>
                  <a:pt x="381171" y="419100"/>
                </a:cubicBezTo>
                <a:cubicBezTo>
                  <a:pt x="384346" y="390525"/>
                  <a:pt x="381604" y="360650"/>
                  <a:pt x="390696" y="333375"/>
                </a:cubicBezTo>
                <a:cubicBezTo>
                  <a:pt x="394956" y="320596"/>
                  <a:pt x="424577" y="317181"/>
                  <a:pt x="419271" y="304800"/>
                </a:cubicBezTo>
                <a:cubicBezTo>
                  <a:pt x="405663" y="273047"/>
                  <a:pt x="353209" y="264472"/>
                  <a:pt x="324021" y="257175"/>
                </a:cubicBezTo>
                <a:cubicBezTo>
                  <a:pt x="320846" y="206375"/>
                  <a:pt x="319322" y="155445"/>
                  <a:pt x="314496" y="104775"/>
                </a:cubicBezTo>
                <a:cubicBezTo>
                  <a:pt x="312961" y="88659"/>
                  <a:pt x="313003" y="71206"/>
                  <a:pt x="304971" y="57150"/>
                </a:cubicBezTo>
                <a:cubicBezTo>
                  <a:pt x="299291" y="47211"/>
                  <a:pt x="285921" y="44450"/>
                  <a:pt x="276396" y="38100"/>
                </a:cubicBezTo>
                <a:cubicBezTo>
                  <a:pt x="255338" y="-4016"/>
                  <a:pt x="244646" y="6350"/>
                  <a:pt x="238296"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22" name="フリーフォーム: 図形 21">
            <a:extLst>
              <a:ext uri="{FF2B5EF4-FFF2-40B4-BE49-F238E27FC236}">
                <a16:creationId xmlns:a16="http://schemas.microsoft.com/office/drawing/2014/main" id="{2F3D26A6-C8EA-AE12-805A-5EA04F4E5A35}"/>
              </a:ext>
            </a:extLst>
          </p:cNvPr>
          <p:cNvSpPr/>
          <p:nvPr/>
        </p:nvSpPr>
        <p:spPr>
          <a:xfrm>
            <a:off x="2595677" y="1784463"/>
            <a:ext cx="773112" cy="638175"/>
          </a:xfrm>
          <a:custGeom>
            <a:avLst/>
            <a:gdLst>
              <a:gd name="connsiteX0" fmla="*/ 0 w 772528"/>
              <a:gd name="connsiteY0" fmla="*/ 0 h 638175"/>
              <a:gd name="connsiteX1" fmla="*/ 0 w 772528"/>
              <a:gd name="connsiteY1" fmla="*/ 0 h 638175"/>
              <a:gd name="connsiteX2" fmla="*/ 76200 w 772528"/>
              <a:gd name="connsiteY2" fmla="*/ 133350 h 638175"/>
              <a:gd name="connsiteX3" fmla="*/ 161925 w 772528"/>
              <a:gd name="connsiteY3" fmla="*/ 180975 h 638175"/>
              <a:gd name="connsiteX4" fmla="*/ 200025 w 772528"/>
              <a:gd name="connsiteY4" fmla="*/ 219075 h 638175"/>
              <a:gd name="connsiteX5" fmla="*/ 314325 w 772528"/>
              <a:gd name="connsiteY5" fmla="*/ 304800 h 638175"/>
              <a:gd name="connsiteX6" fmla="*/ 342900 w 772528"/>
              <a:gd name="connsiteY6" fmla="*/ 333375 h 638175"/>
              <a:gd name="connsiteX7" fmla="*/ 390525 w 772528"/>
              <a:gd name="connsiteY7" fmla="*/ 371475 h 638175"/>
              <a:gd name="connsiteX8" fmla="*/ 428625 w 772528"/>
              <a:gd name="connsiteY8" fmla="*/ 419100 h 638175"/>
              <a:gd name="connsiteX9" fmla="*/ 533400 w 772528"/>
              <a:gd name="connsiteY9" fmla="*/ 485775 h 638175"/>
              <a:gd name="connsiteX10" fmla="*/ 561975 w 772528"/>
              <a:gd name="connsiteY10" fmla="*/ 495300 h 638175"/>
              <a:gd name="connsiteX11" fmla="*/ 638175 w 772528"/>
              <a:gd name="connsiteY11" fmla="*/ 590550 h 638175"/>
              <a:gd name="connsiteX12" fmla="*/ 666750 w 772528"/>
              <a:gd name="connsiteY12" fmla="*/ 609600 h 638175"/>
              <a:gd name="connsiteX13" fmla="*/ 752475 w 772528"/>
              <a:gd name="connsiteY13" fmla="*/ 638175 h 638175"/>
              <a:gd name="connsiteX14" fmla="*/ 771525 w 772528"/>
              <a:gd name="connsiteY14" fmla="*/ 609600 h 638175"/>
              <a:gd name="connsiteX15" fmla="*/ 742950 w 772528"/>
              <a:gd name="connsiteY15" fmla="*/ 533400 h 638175"/>
              <a:gd name="connsiteX16" fmla="*/ 733425 w 772528"/>
              <a:gd name="connsiteY16" fmla="*/ 504825 h 638175"/>
              <a:gd name="connsiteX17" fmla="*/ 704850 w 772528"/>
              <a:gd name="connsiteY17" fmla="*/ 485775 h 638175"/>
              <a:gd name="connsiteX18" fmla="*/ 676275 w 772528"/>
              <a:gd name="connsiteY18" fmla="*/ 457200 h 638175"/>
              <a:gd name="connsiteX19" fmla="*/ 666750 w 772528"/>
              <a:gd name="connsiteY19" fmla="*/ 428625 h 638175"/>
              <a:gd name="connsiteX20" fmla="*/ 657225 w 772528"/>
              <a:gd name="connsiteY20" fmla="*/ 352425 h 638175"/>
              <a:gd name="connsiteX21" fmla="*/ 638175 w 772528"/>
              <a:gd name="connsiteY21" fmla="*/ 314325 h 638175"/>
              <a:gd name="connsiteX22" fmla="*/ 628650 w 772528"/>
              <a:gd name="connsiteY22" fmla="*/ 276225 h 638175"/>
              <a:gd name="connsiteX23" fmla="*/ 600075 w 772528"/>
              <a:gd name="connsiteY23" fmla="*/ 257175 h 638175"/>
              <a:gd name="connsiteX24" fmla="*/ 571500 w 772528"/>
              <a:gd name="connsiteY24" fmla="*/ 219075 h 638175"/>
              <a:gd name="connsiteX25" fmla="*/ 523875 w 772528"/>
              <a:gd name="connsiteY25" fmla="*/ 209550 h 638175"/>
              <a:gd name="connsiteX26" fmla="*/ 457200 w 772528"/>
              <a:gd name="connsiteY26" fmla="*/ 180975 h 638175"/>
              <a:gd name="connsiteX27" fmla="*/ 400050 w 772528"/>
              <a:gd name="connsiteY27" fmla="*/ 171450 h 638175"/>
              <a:gd name="connsiteX28" fmla="*/ 361950 w 772528"/>
              <a:gd name="connsiteY28" fmla="*/ 152400 h 638175"/>
              <a:gd name="connsiteX29" fmla="*/ 161925 w 772528"/>
              <a:gd name="connsiteY29" fmla="*/ 123825 h 638175"/>
              <a:gd name="connsiteX30" fmla="*/ 133350 w 772528"/>
              <a:gd name="connsiteY30" fmla="*/ 114300 h 638175"/>
              <a:gd name="connsiteX31" fmla="*/ 47625 w 772528"/>
              <a:gd name="connsiteY31" fmla="*/ 47625 h 638175"/>
              <a:gd name="connsiteX32" fmla="*/ 0 w 772528"/>
              <a:gd name="connsiteY32" fmla="*/ 0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72528" h="638175">
                <a:moveTo>
                  <a:pt x="0" y="0"/>
                </a:moveTo>
                <a:lnTo>
                  <a:pt x="0" y="0"/>
                </a:lnTo>
                <a:cubicBezTo>
                  <a:pt x="28627" y="64411"/>
                  <a:pt x="30093" y="87243"/>
                  <a:pt x="76200" y="133350"/>
                </a:cubicBezTo>
                <a:cubicBezTo>
                  <a:pt x="95203" y="152353"/>
                  <a:pt x="145316" y="169349"/>
                  <a:pt x="161925" y="180975"/>
                </a:cubicBezTo>
                <a:cubicBezTo>
                  <a:pt x="176639" y="191275"/>
                  <a:pt x="186086" y="207749"/>
                  <a:pt x="200025" y="219075"/>
                </a:cubicBezTo>
                <a:cubicBezTo>
                  <a:pt x="236987" y="249107"/>
                  <a:pt x="280649" y="271124"/>
                  <a:pt x="314325" y="304800"/>
                </a:cubicBezTo>
                <a:cubicBezTo>
                  <a:pt x="323850" y="314325"/>
                  <a:pt x="332763" y="324505"/>
                  <a:pt x="342900" y="333375"/>
                </a:cubicBezTo>
                <a:cubicBezTo>
                  <a:pt x="358200" y="346762"/>
                  <a:pt x="376150" y="357100"/>
                  <a:pt x="390525" y="371475"/>
                </a:cubicBezTo>
                <a:cubicBezTo>
                  <a:pt x="404900" y="385850"/>
                  <a:pt x="413582" y="405425"/>
                  <a:pt x="428625" y="419100"/>
                </a:cubicBezTo>
                <a:cubicBezTo>
                  <a:pt x="457261" y="445132"/>
                  <a:pt x="496654" y="470027"/>
                  <a:pt x="533400" y="485775"/>
                </a:cubicBezTo>
                <a:cubicBezTo>
                  <a:pt x="542628" y="489730"/>
                  <a:pt x="552450" y="492125"/>
                  <a:pt x="561975" y="495300"/>
                </a:cubicBezTo>
                <a:cubicBezTo>
                  <a:pt x="588841" y="535599"/>
                  <a:pt x="595108" y="547483"/>
                  <a:pt x="638175" y="590550"/>
                </a:cubicBezTo>
                <a:cubicBezTo>
                  <a:pt x="646270" y="598645"/>
                  <a:pt x="656183" y="605197"/>
                  <a:pt x="666750" y="609600"/>
                </a:cubicBezTo>
                <a:cubicBezTo>
                  <a:pt x="694554" y="621185"/>
                  <a:pt x="752475" y="638175"/>
                  <a:pt x="752475" y="638175"/>
                </a:cubicBezTo>
                <a:cubicBezTo>
                  <a:pt x="758825" y="628650"/>
                  <a:pt x="770105" y="620959"/>
                  <a:pt x="771525" y="609600"/>
                </a:cubicBezTo>
                <a:cubicBezTo>
                  <a:pt x="777038" y="565496"/>
                  <a:pt x="758759" y="565018"/>
                  <a:pt x="742950" y="533400"/>
                </a:cubicBezTo>
                <a:cubicBezTo>
                  <a:pt x="738460" y="524420"/>
                  <a:pt x="739697" y="512665"/>
                  <a:pt x="733425" y="504825"/>
                </a:cubicBezTo>
                <a:cubicBezTo>
                  <a:pt x="726274" y="495886"/>
                  <a:pt x="713644" y="493104"/>
                  <a:pt x="704850" y="485775"/>
                </a:cubicBezTo>
                <a:cubicBezTo>
                  <a:pt x="694502" y="477151"/>
                  <a:pt x="685800" y="466725"/>
                  <a:pt x="676275" y="457200"/>
                </a:cubicBezTo>
                <a:cubicBezTo>
                  <a:pt x="673100" y="447675"/>
                  <a:pt x="668546" y="438503"/>
                  <a:pt x="666750" y="428625"/>
                </a:cubicBezTo>
                <a:cubicBezTo>
                  <a:pt x="662171" y="403440"/>
                  <a:pt x="663433" y="377258"/>
                  <a:pt x="657225" y="352425"/>
                </a:cubicBezTo>
                <a:cubicBezTo>
                  <a:pt x="653781" y="338650"/>
                  <a:pt x="643161" y="327620"/>
                  <a:pt x="638175" y="314325"/>
                </a:cubicBezTo>
                <a:cubicBezTo>
                  <a:pt x="633578" y="302068"/>
                  <a:pt x="635912" y="287117"/>
                  <a:pt x="628650" y="276225"/>
                </a:cubicBezTo>
                <a:cubicBezTo>
                  <a:pt x="622300" y="266700"/>
                  <a:pt x="608170" y="265270"/>
                  <a:pt x="600075" y="257175"/>
                </a:cubicBezTo>
                <a:cubicBezTo>
                  <a:pt x="588850" y="245950"/>
                  <a:pt x="584962" y="227489"/>
                  <a:pt x="571500" y="219075"/>
                </a:cubicBezTo>
                <a:cubicBezTo>
                  <a:pt x="557771" y="210495"/>
                  <a:pt x="539581" y="213477"/>
                  <a:pt x="523875" y="209550"/>
                </a:cubicBezTo>
                <a:cubicBezTo>
                  <a:pt x="418742" y="183267"/>
                  <a:pt x="593499" y="221865"/>
                  <a:pt x="457200" y="180975"/>
                </a:cubicBezTo>
                <a:cubicBezTo>
                  <a:pt x="438702" y="175426"/>
                  <a:pt x="419100" y="174625"/>
                  <a:pt x="400050" y="171450"/>
                </a:cubicBezTo>
                <a:cubicBezTo>
                  <a:pt x="387350" y="165100"/>
                  <a:pt x="375873" y="155185"/>
                  <a:pt x="361950" y="152400"/>
                </a:cubicBezTo>
                <a:cubicBezTo>
                  <a:pt x="295906" y="139191"/>
                  <a:pt x="161925" y="123825"/>
                  <a:pt x="161925" y="123825"/>
                </a:cubicBezTo>
                <a:cubicBezTo>
                  <a:pt x="152400" y="120650"/>
                  <a:pt x="141704" y="119869"/>
                  <a:pt x="133350" y="114300"/>
                </a:cubicBezTo>
                <a:cubicBezTo>
                  <a:pt x="84040" y="81426"/>
                  <a:pt x="123710" y="72987"/>
                  <a:pt x="47625" y="47625"/>
                </a:cubicBezTo>
                <a:cubicBezTo>
                  <a:pt x="14790" y="36680"/>
                  <a:pt x="7937" y="7937"/>
                  <a:pt x="0"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23" name="フリーフォーム: 図形 22">
            <a:extLst>
              <a:ext uri="{FF2B5EF4-FFF2-40B4-BE49-F238E27FC236}">
                <a16:creationId xmlns:a16="http://schemas.microsoft.com/office/drawing/2014/main" id="{B0AC89D1-6AD3-CC5E-85D5-C9395108445B}"/>
              </a:ext>
            </a:extLst>
          </p:cNvPr>
          <p:cNvSpPr/>
          <p:nvPr/>
        </p:nvSpPr>
        <p:spPr>
          <a:xfrm>
            <a:off x="2086089" y="1605076"/>
            <a:ext cx="314325" cy="842962"/>
          </a:xfrm>
          <a:custGeom>
            <a:avLst/>
            <a:gdLst>
              <a:gd name="connsiteX0" fmla="*/ 285750 w 314394"/>
              <a:gd name="connsiteY0" fmla="*/ 0 h 842418"/>
              <a:gd name="connsiteX1" fmla="*/ 285750 w 314394"/>
              <a:gd name="connsiteY1" fmla="*/ 0 h 842418"/>
              <a:gd name="connsiteX2" fmla="*/ 190500 w 314394"/>
              <a:gd name="connsiteY2" fmla="*/ 28575 h 842418"/>
              <a:gd name="connsiteX3" fmla="*/ 152400 w 314394"/>
              <a:gd name="connsiteY3" fmla="*/ 57150 h 842418"/>
              <a:gd name="connsiteX4" fmla="*/ 66675 w 314394"/>
              <a:gd name="connsiteY4" fmla="*/ 104775 h 842418"/>
              <a:gd name="connsiteX5" fmla="*/ 47625 w 314394"/>
              <a:gd name="connsiteY5" fmla="*/ 133350 h 842418"/>
              <a:gd name="connsiteX6" fmla="*/ 0 w 314394"/>
              <a:gd name="connsiteY6" fmla="*/ 238125 h 842418"/>
              <a:gd name="connsiteX7" fmla="*/ 9525 w 314394"/>
              <a:gd name="connsiteY7" fmla="*/ 371475 h 842418"/>
              <a:gd name="connsiteX8" fmla="*/ 28575 w 314394"/>
              <a:gd name="connsiteY8" fmla="*/ 419100 h 842418"/>
              <a:gd name="connsiteX9" fmla="*/ 38100 w 314394"/>
              <a:gd name="connsiteY9" fmla="*/ 514350 h 842418"/>
              <a:gd name="connsiteX10" fmla="*/ 66675 w 314394"/>
              <a:gd name="connsiteY10" fmla="*/ 638175 h 842418"/>
              <a:gd name="connsiteX11" fmla="*/ 95250 w 314394"/>
              <a:gd name="connsiteY11" fmla="*/ 800100 h 842418"/>
              <a:gd name="connsiteX12" fmla="*/ 104775 w 314394"/>
              <a:gd name="connsiteY12" fmla="*/ 600075 h 842418"/>
              <a:gd name="connsiteX13" fmla="*/ 114300 w 314394"/>
              <a:gd name="connsiteY13" fmla="*/ 571500 h 842418"/>
              <a:gd name="connsiteX14" fmla="*/ 123825 w 314394"/>
              <a:gd name="connsiteY14" fmla="*/ 523875 h 842418"/>
              <a:gd name="connsiteX15" fmla="*/ 142875 w 314394"/>
              <a:gd name="connsiteY15" fmla="*/ 285750 h 842418"/>
              <a:gd name="connsiteX16" fmla="*/ 152400 w 314394"/>
              <a:gd name="connsiteY16" fmla="*/ 257175 h 842418"/>
              <a:gd name="connsiteX17" fmla="*/ 200025 w 314394"/>
              <a:gd name="connsiteY17" fmla="*/ 209550 h 842418"/>
              <a:gd name="connsiteX18" fmla="*/ 257175 w 314394"/>
              <a:gd name="connsiteY18" fmla="*/ 190500 h 842418"/>
              <a:gd name="connsiteX19" fmla="*/ 295275 w 314394"/>
              <a:gd name="connsiteY19" fmla="*/ 104775 h 842418"/>
              <a:gd name="connsiteX20" fmla="*/ 304800 w 314394"/>
              <a:gd name="connsiteY20" fmla="*/ 66675 h 842418"/>
              <a:gd name="connsiteX21" fmla="*/ 314325 w 314394"/>
              <a:gd name="connsiteY21" fmla="*/ 38100 h 842418"/>
              <a:gd name="connsiteX22" fmla="*/ 285750 w 314394"/>
              <a:gd name="connsiteY22" fmla="*/ 0 h 8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4394" h="842418">
                <a:moveTo>
                  <a:pt x="285750" y="0"/>
                </a:moveTo>
                <a:lnTo>
                  <a:pt x="285750" y="0"/>
                </a:lnTo>
                <a:cubicBezTo>
                  <a:pt x="254000" y="9525"/>
                  <a:pt x="220968" y="15517"/>
                  <a:pt x="190500" y="28575"/>
                </a:cubicBezTo>
                <a:cubicBezTo>
                  <a:pt x="175909" y="34828"/>
                  <a:pt x="166013" y="48982"/>
                  <a:pt x="152400" y="57150"/>
                </a:cubicBezTo>
                <a:cubicBezTo>
                  <a:pt x="-16073" y="158234"/>
                  <a:pt x="167302" y="37690"/>
                  <a:pt x="66675" y="104775"/>
                </a:cubicBezTo>
                <a:cubicBezTo>
                  <a:pt x="60325" y="114300"/>
                  <a:pt x="53184" y="123343"/>
                  <a:pt x="47625" y="133350"/>
                </a:cubicBezTo>
                <a:cubicBezTo>
                  <a:pt x="21753" y="179920"/>
                  <a:pt x="18652" y="191494"/>
                  <a:pt x="0" y="238125"/>
                </a:cubicBezTo>
                <a:cubicBezTo>
                  <a:pt x="3175" y="282575"/>
                  <a:pt x="2575" y="327457"/>
                  <a:pt x="9525" y="371475"/>
                </a:cubicBezTo>
                <a:cubicBezTo>
                  <a:pt x="12192" y="388364"/>
                  <a:pt x="25222" y="402334"/>
                  <a:pt x="28575" y="419100"/>
                </a:cubicBezTo>
                <a:cubicBezTo>
                  <a:pt x="34833" y="450389"/>
                  <a:pt x="32633" y="482914"/>
                  <a:pt x="38100" y="514350"/>
                </a:cubicBezTo>
                <a:cubicBezTo>
                  <a:pt x="45358" y="556083"/>
                  <a:pt x="57150" y="596900"/>
                  <a:pt x="66675" y="638175"/>
                </a:cubicBezTo>
                <a:cubicBezTo>
                  <a:pt x="86724" y="838665"/>
                  <a:pt x="65544" y="889217"/>
                  <a:pt x="95250" y="800100"/>
                </a:cubicBezTo>
                <a:cubicBezTo>
                  <a:pt x="98425" y="733425"/>
                  <a:pt x="99232" y="666595"/>
                  <a:pt x="104775" y="600075"/>
                </a:cubicBezTo>
                <a:cubicBezTo>
                  <a:pt x="105609" y="590069"/>
                  <a:pt x="111865" y="581240"/>
                  <a:pt x="114300" y="571500"/>
                </a:cubicBezTo>
                <a:cubicBezTo>
                  <a:pt x="118227" y="555794"/>
                  <a:pt x="120650" y="539750"/>
                  <a:pt x="123825" y="523875"/>
                </a:cubicBezTo>
                <a:cubicBezTo>
                  <a:pt x="128760" y="425175"/>
                  <a:pt x="122256" y="368227"/>
                  <a:pt x="142875" y="285750"/>
                </a:cubicBezTo>
                <a:cubicBezTo>
                  <a:pt x="145310" y="276010"/>
                  <a:pt x="147910" y="266155"/>
                  <a:pt x="152400" y="257175"/>
                </a:cubicBezTo>
                <a:cubicBezTo>
                  <a:pt x="164193" y="233589"/>
                  <a:pt x="175532" y="220436"/>
                  <a:pt x="200025" y="209550"/>
                </a:cubicBezTo>
                <a:cubicBezTo>
                  <a:pt x="218375" y="201395"/>
                  <a:pt x="257175" y="190500"/>
                  <a:pt x="257175" y="190500"/>
                </a:cubicBezTo>
                <a:cubicBezTo>
                  <a:pt x="279845" y="122490"/>
                  <a:pt x="265086" y="150058"/>
                  <a:pt x="295275" y="104775"/>
                </a:cubicBezTo>
                <a:cubicBezTo>
                  <a:pt x="298450" y="92075"/>
                  <a:pt x="301204" y="79262"/>
                  <a:pt x="304800" y="66675"/>
                </a:cubicBezTo>
                <a:cubicBezTo>
                  <a:pt x="307558" y="57021"/>
                  <a:pt x="312674" y="48004"/>
                  <a:pt x="314325" y="38100"/>
                </a:cubicBezTo>
                <a:cubicBezTo>
                  <a:pt x="315891" y="28705"/>
                  <a:pt x="290512" y="6350"/>
                  <a:pt x="285750"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5" name="テキスト ボックス 21">
            <a:extLst>
              <a:ext uri="{FF2B5EF4-FFF2-40B4-BE49-F238E27FC236}">
                <a16:creationId xmlns:a16="http://schemas.microsoft.com/office/drawing/2014/main" id="{4AA806FF-4FF3-FA1C-7E23-E87A305CEB50}"/>
              </a:ext>
            </a:extLst>
          </p:cNvPr>
          <p:cNvSpPr txBox="1">
            <a:spLocks noChangeArrowheads="1"/>
          </p:cNvSpPr>
          <p:nvPr/>
        </p:nvSpPr>
        <p:spPr bwMode="auto">
          <a:xfrm>
            <a:off x="157276" y="631162"/>
            <a:ext cx="815738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氷山モデルを用いて、主の課題の背景にあるものを考えてみましょう。</a:t>
            </a:r>
          </a:p>
        </p:txBody>
      </p:sp>
    </p:spTree>
    <p:extLst>
      <p:ext uri="{BB962C8B-B14F-4D97-AF65-F5344CB8AC3E}">
        <p14:creationId xmlns:p14="http://schemas.microsoft.com/office/powerpoint/2010/main" val="16079989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4A572-A1EF-F70D-1303-13A04E9207C8}"/>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0326F7F5-3AC0-BFE0-45CF-B1DAD95CC779}"/>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37</a:t>
            </a:fld>
            <a:endParaRPr lang="ja-JP" altLang="en-US">
              <a:solidFill>
                <a:srgbClr val="898989"/>
              </a:solidFill>
            </a:endParaRPr>
          </a:p>
        </p:txBody>
      </p:sp>
      <p:sp>
        <p:nvSpPr>
          <p:cNvPr id="3" name="正方形/長方形 2">
            <a:extLst>
              <a:ext uri="{FF2B5EF4-FFF2-40B4-BE49-F238E27FC236}">
                <a16:creationId xmlns:a16="http://schemas.microsoft.com/office/drawing/2014/main" id="{0DD9DF75-0C50-46E4-969F-EA453022B90D}"/>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STEP3</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：主の課題の背景にあるものを考える～氷山モデル～</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4" name="四角形: 角を丸くする 3">
            <a:extLst>
              <a:ext uri="{FF2B5EF4-FFF2-40B4-BE49-F238E27FC236}">
                <a16:creationId xmlns:a16="http://schemas.microsoft.com/office/drawing/2014/main" id="{054A0772-22A2-8E24-D77D-6D589CBCA402}"/>
              </a:ext>
            </a:extLst>
          </p:cNvPr>
          <p:cNvSpPr/>
          <p:nvPr/>
        </p:nvSpPr>
        <p:spPr>
          <a:xfrm>
            <a:off x="0" y="6687940"/>
            <a:ext cx="7872389" cy="170259"/>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tIns="0" bIns="0" anchor="ctr">
            <a:spAutoFit/>
          </a:bodyPr>
          <a:lstStyle/>
          <a:p>
            <a:pPr eaLnBrk="1" fontAlgn="auto" hangingPunct="1">
              <a:spcBef>
                <a:spcPts val="0"/>
              </a:spcBef>
              <a:spcAft>
                <a:spcPts val="0"/>
              </a:spcAft>
              <a:defRPr/>
            </a:pPr>
            <a:r>
              <a:rPr kumimoji="1" lang="ja-JP" altLang="en-US" sz="1000" spc="100" dirty="0">
                <a:solidFill>
                  <a:schemeClr val="tx1"/>
                </a:solidFill>
                <a:latin typeface="メイリオ" panose="020B0604030504040204" pitchFamily="50" charset="-128"/>
                <a:ea typeface="メイリオ" panose="020B0604030504040204" pitchFamily="50" charset="-128"/>
              </a:rPr>
              <a:t>出典：社会的包摂サポートセンター編</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相談支援員必携 事例で見る生活困窮者</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中央法規出版</a:t>
            </a:r>
            <a:r>
              <a:rPr kumimoji="1" lang="en-US" altLang="ja-JP" sz="1000" spc="100" dirty="0">
                <a:solidFill>
                  <a:schemeClr val="tx1"/>
                </a:solidFill>
                <a:latin typeface="メイリオ" panose="020B0604030504040204" pitchFamily="50" charset="-128"/>
                <a:ea typeface="メイリオ" panose="020B0604030504040204" pitchFamily="50" charset="-128"/>
              </a:rPr>
              <a:t>,2015</a:t>
            </a:r>
            <a:r>
              <a:rPr kumimoji="1" lang="ja-JP" altLang="en-US" sz="1000" spc="100" dirty="0">
                <a:solidFill>
                  <a:schemeClr val="tx1"/>
                </a:solidFill>
                <a:latin typeface="メイリオ" panose="020B0604030504040204" pitchFamily="50" charset="-128"/>
                <a:ea typeface="メイリオ" panose="020B0604030504040204" pitchFamily="50" charset="-128"/>
              </a:rPr>
              <a:t>年</a:t>
            </a:r>
            <a:r>
              <a:rPr kumimoji="1" lang="en-US" altLang="ja-JP" sz="1000" spc="100" dirty="0">
                <a:solidFill>
                  <a:schemeClr val="tx1"/>
                </a:solidFill>
                <a:latin typeface="メイリオ" panose="020B0604030504040204" pitchFamily="50" charset="-128"/>
                <a:ea typeface="メイリオ" panose="020B0604030504040204" pitchFamily="50" charset="-128"/>
              </a:rPr>
              <a:t>,p4</a:t>
            </a:r>
            <a:r>
              <a:rPr kumimoji="1" lang="ja-JP" altLang="en-US" sz="1000" spc="100" dirty="0">
                <a:solidFill>
                  <a:schemeClr val="tx1"/>
                </a:solidFill>
                <a:latin typeface="メイリオ" panose="020B0604030504040204" pitchFamily="50" charset="-128"/>
                <a:ea typeface="メイリオ" panose="020B0604030504040204" pitchFamily="50" charset="-128"/>
              </a:rPr>
              <a:t>をもとに作成</a:t>
            </a:r>
          </a:p>
        </p:txBody>
      </p:sp>
      <p:sp>
        <p:nvSpPr>
          <p:cNvPr id="2" name="フリーフォーム: 図形 1">
            <a:extLst>
              <a:ext uri="{FF2B5EF4-FFF2-40B4-BE49-F238E27FC236}">
                <a16:creationId xmlns:a16="http://schemas.microsoft.com/office/drawing/2014/main" id="{49A08EDF-CCA6-996E-DFEE-8423EED4FA4A}"/>
              </a:ext>
            </a:extLst>
          </p:cNvPr>
          <p:cNvSpPr/>
          <p:nvPr/>
        </p:nvSpPr>
        <p:spPr>
          <a:xfrm>
            <a:off x="765289" y="1605075"/>
            <a:ext cx="3559611" cy="4614971"/>
          </a:xfrm>
          <a:custGeom>
            <a:avLst/>
            <a:gdLst>
              <a:gd name="connsiteX0" fmla="*/ 1463040 w 3759200"/>
              <a:gd name="connsiteY0" fmla="*/ 0 h 4053840"/>
              <a:gd name="connsiteX1" fmla="*/ 1463040 w 3759200"/>
              <a:gd name="connsiteY1" fmla="*/ 0 h 4053840"/>
              <a:gd name="connsiteX2" fmla="*/ 1351280 w 3759200"/>
              <a:gd name="connsiteY2" fmla="*/ 40640 h 4053840"/>
              <a:gd name="connsiteX3" fmla="*/ 1290320 w 3759200"/>
              <a:gd name="connsiteY3" fmla="*/ 81280 h 4053840"/>
              <a:gd name="connsiteX4" fmla="*/ 1219200 w 3759200"/>
              <a:gd name="connsiteY4" fmla="*/ 121920 h 4053840"/>
              <a:gd name="connsiteX5" fmla="*/ 1168400 w 3759200"/>
              <a:gd name="connsiteY5" fmla="*/ 132080 h 4053840"/>
              <a:gd name="connsiteX6" fmla="*/ 1076960 w 3759200"/>
              <a:gd name="connsiteY6" fmla="*/ 213360 h 4053840"/>
              <a:gd name="connsiteX7" fmla="*/ 1005840 w 3759200"/>
              <a:gd name="connsiteY7" fmla="*/ 233680 h 4053840"/>
              <a:gd name="connsiteX8" fmla="*/ 975360 w 3759200"/>
              <a:gd name="connsiteY8" fmla="*/ 254000 h 4053840"/>
              <a:gd name="connsiteX9" fmla="*/ 944880 w 3759200"/>
              <a:gd name="connsiteY9" fmla="*/ 264160 h 4053840"/>
              <a:gd name="connsiteX10" fmla="*/ 883920 w 3759200"/>
              <a:gd name="connsiteY10" fmla="*/ 304800 h 4053840"/>
              <a:gd name="connsiteX11" fmla="*/ 853440 w 3759200"/>
              <a:gd name="connsiteY11" fmla="*/ 325120 h 4053840"/>
              <a:gd name="connsiteX12" fmla="*/ 822960 w 3759200"/>
              <a:gd name="connsiteY12" fmla="*/ 355600 h 4053840"/>
              <a:gd name="connsiteX13" fmla="*/ 782320 w 3759200"/>
              <a:gd name="connsiteY13" fmla="*/ 386080 h 4053840"/>
              <a:gd name="connsiteX14" fmla="*/ 701040 w 3759200"/>
              <a:gd name="connsiteY14" fmla="*/ 406400 h 4053840"/>
              <a:gd name="connsiteX15" fmla="*/ 680720 w 3759200"/>
              <a:gd name="connsiteY15" fmla="*/ 436880 h 4053840"/>
              <a:gd name="connsiteX16" fmla="*/ 650240 w 3759200"/>
              <a:gd name="connsiteY16" fmla="*/ 447040 h 4053840"/>
              <a:gd name="connsiteX17" fmla="*/ 579120 w 3759200"/>
              <a:gd name="connsiteY17" fmla="*/ 477520 h 4053840"/>
              <a:gd name="connsiteX18" fmla="*/ 518160 w 3759200"/>
              <a:gd name="connsiteY18" fmla="*/ 528320 h 4053840"/>
              <a:gd name="connsiteX19" fmla="*/ 487680 w 3759200"/>
              <a:gd name="connsiteY19" fmla="*/ 558800 h 4053840"/>
              <a:gd name="connsiteX20" fmla="*/ 467360 w 3759200"/>
              <a:gd name="connsiteY20" fmla="*/ 589280 h 4053840"/>
              <a:gd name="connsiteX21" fmla="*/ 426720 w 3759200"/>
              <a:gd name="connsiteY21" fmla="*/ 599440 h 4053840"/>
              <a:gd name="connsiteX22" fmla="*/ 365760 w 3759200"/>
              <a:gd name="connsiteY22" fmla="*/ 650240 h 4053840"/>
              <a:gd name="connsiteX23" fmla="*/ 274320 w 3759200"/>
              <a:gd name="connsiteY23" fmla="*/ 701040 h 4053840"/>
              <a:gd name="connsiteX24" fmla="*/ 264160 w 3759200"/>
              <a:gd name="connsiteY24" fmla="*/ 894080 h 4053840"/>
              <a:gd name="connsiteX25" fmla="*/ 243840 w 3759200"/>
              <a:gd name="connsiteY25" fmla="*/ 934720 h 4053840"/>
              <a:gd name="connsiteX26" fmla="*/ 233680 w 3759200"/>
              <a:gd name="connsiteY26" fmla="*/ 965200 h 4053840"/>
              <a:gd name="connsiteX27" fmla="*/ 213360 w 3759200"/>
              <a:gd name="connsiteY27" fmla="*/ 1076960 h 4053840"/>
              <a:gd name="connsiteX28" fmla="*/ 203200 w 3759200"/>
              <a:gd name="connsiteY28" fmla="*/ 1107440 h 4053840"/>
              <a:gd name="connsiteX29" fmla="*/ 193040 w 3759200"/>
              <a:gd name="connsiteY29" fmla="*/ 1148080 h 4053840"/>
              <a:gd name="connsiteX30" fmla="*/ 182880 w 3759200"/>
              <a:gd name="connsiteY30" fmla="*/ 1239520 h 4053840"/>
              <a:gd name="connsiteX31" fmla="*/ 172720 w 3759200"/>
              <a:gd name="connsiteY31" fmla="*/ 1280160 h 4053840"/>
              <a:gd name="connsiteX32" fmla="*/ 152400 w 3759200"/>
              <a:gd name="connsiteY32" fmla="*/ 1361440 h 4053840"/>
              <a:gd name="connsiteX33" fmla="*/ 132080 w 3759200"/>
              <a:gd name="connsiteY33" fmla="*/ 1534160 h 4053840"/>
              <a:gd name="connsiteX34" fmla="*/ 111760 w 3759200"/>
              <a:gd name="connsiteY34" fmla="*/ 1564640 h 4053840"/>
              <a:gd name="connsiteX35" fmla="*/ 101600 w 3759200"/>
              <a:gd name="connsiteY35" fmla="*/ 1635760 h 4053840"/>
              <a:gd name="connsiteX36" fmla="*/ 71120 w 3759200"/>
              <a:gd name="connsiteY36" fmla="*/ 1666240 h 4053840"/>
              <a:gd name="connsiteX37" fmla="*/ 60960 w 3759200"/>
              <a:gd name="connsiteY37" fmla="*/ 1757680 h 4053840"/>
              <a:gd name="connsiteX38" fmla="*/ 50800 w 3759200"/>
              <a:gd name="connsiteY38" fmla="*/ 1788160 h 4053840"/>
              <a:gd name="connsiteX39" fmla="*/ 40640 w 3759200"/>
              <a:gd name="connsiteY39" fmla="*/ 1869440 h 4053840"/>
              <a:gd name="connsiteX40" fmla="*/ 20320 w 3759200"/>
              <a:gd name="connsiteY40" fmla="*/ 1899920 h 4053840"/>
              <a:gd name="connsiteX41" fmla="*/ 10160 w 3759200"/>
              <a:gd name="connsiteY41" fmla="*/ 2021840 h 4053840"/>
              <a:gd name="connsiteX42" fmla="*/ 0 w 3759200"/>
              <a:gd name="connsiteY42" fmla="*/ 2072640 h 4053840"/>
              <a:gd name="connsiteX43" fmla="*/ 10160 w 3759200"/>
              <a:gd name="connsiteY43" fmla="*/ 2316480 h 4053840"/>
              <a:gd name="connsiteX44" fmla="*/ 40640 w 3759200"/>
              <a:gd name="connsiteY44" fmla="*/ 2367280 h 4053840"/>
              <a:gd name="connsiteX45" fmla="*/ 60960 w 3759200"/>
              <a:gd name="connsiteY45" fmla="*/ 2448560 h 4053840"/>
              <a:gd name="connsiteX46" fmla="*/ 81280 w 3759200"/>
              <a:gd name="connsiteY46" fmla="*/ 2489200 h 4053840"/>
              <a:gd name="connsiteX47" fmla="*/ 71120 w 3759200"/>
              <a:gd name="connsiteY47" fmla="*/ 2844800 h 4053840"/>
              <a:gd name="connsiteX48" fmla="*/ 91440 w 3759200"/>
              <a:gd name="connsiteY48" fmla="*/ 2997200 h 4053840"/>
              <a:gd name="connsiteX49" fmla="*/ 101600 w 3759200"/>
              <a:gd name="connsiteY49" fmla="*/ 3027680 h 4053840"/>
              <a:gd name="connsiteX50" fmla="*/ 132080 w 3759200"/>
              <a:gd name="connsiteY50" fmla="*/ 3058160 h 4053840"/>
              <a:gd name="connsiteX51" fmla="*/ 142240 w 3759200"/>
              <a:gd name="connsiteY51" fmla="*/ 3108960 h 4053840"/>
              <a:gd name="connsiteX52" fmla="*/ 162560 w 3759200"/>
              <a:gd name="connsiteY52" fmla="*/ 3139440 h 4053840"/>
              <a:gd name="connsiteX53" fmla="*/ 182880 w 3759200"/>
              <a:gd name="connsiteY53" fmla="*/ 3230880 h 4053840"/>
              <a:gd name="connsiteX54" fmla="*/ 203200 w 3759200"/>
              <a:gd name="connsiteY54" fmla="*/ 3261360 h 4053840"/>
              <a:gd name="connsiteX55" fmla="*/ 223520 w 3759200"/>
              <a:gd name="connsiteY55" fmla="*/ 3312160 h 4053840"/>
              <a:gd name="connsiteX56" fmla="*/ 284480 w 3759200"/>
              <a:gd name="connsiteY56" fmla="*/ 3362960 h 4053840"/>
              <a:gd name="connsiteX57" fmla="*/ 335280 w 3759200"/>
              <a:gd name="connsiteY57" fmla="*/ 3413760 h 4053840"/>
              <a:gd name="connsiteX58" fmla="*/ 396240 w 3759200"/>
              <a:gd name="connsiteY58" fmla="*/ 3454400 h 4053840"/>
              <a:gd name="connsiteX59" fmla="*/ 457200 w 3759200"/>
              <a:gd name="connsiteY59" fmla="*/ 3495040 h 4053840"/>
              <a:gd name="connsiteX60" fmla="*/ 497840 w 3759200"/>
              <a:gd name="connsiteY60" fmla="*/ 3525520 h 4053840"/>
              <a:gd name="connsiteX61" fmla="*/ 538480 w 3759200"/>
              <a:gd name="connsiteY61" fmla="*/ 3545840 h 4053840"/>
              <a:gd name="connsiteX62" fmla="*/ 599440 w 3759200"/>
              <a:gd name="connsiteY62" fmla="*/ 3586480 h 4053840"/>
              <a:gd name="connsiteX63" fmla="*/ 670560 w 3759200"/>
              <a:gd name="connsiteY63" fmla="*/ 3677920 h 4053840"/>
              <a:gd name="connsiteX64" fmla="*/ 690880 w 3759200"/>
              <a:gd name="connsiteY64" fmla="*/ 3708400 h 4053840"/>
              <a:gd name="connsiteX65" fmla="*/ 751840 w 3759200"/>
              <a:gd name="connsiteY65" fmla="*/ 3769360 h 4053840"/>
              <a:gd name="connsiteX66" fmla="*/ 782320 w 3759200"/>
              <a:gd name="connsiteY66" fmla="*/ 3779520 h 4053840"/>
              <a:gd name="connsiteX67" fmla="*/ 843280 w 3759200"/>
              <a:gd name="connsiteY67" fmla="*/ 3820160 h 4053840"/>
              <a:gd name="connsiteX68" fmla="*/ 863600 w 3759200"/>
              <a:gd name="connsiteY68" fmla="*/ 3850640 h 4053840"/>
              <a:gd name="connsiteX69" fmla="*/ 894080 w 3759200"/>
              <a:gd name="connsiteY69" fmla="*/ 3860800 h 4053840"/>
              <a:gd name="connsiteX70" fmla="*/ 924560 w 3759200"/>
              <a:gd name="connsiteY70" fmla="*/ 3881120 h 4053840"/>
              <a:gd name="connsiteX71" fmla="*/ 995680 w 3759200"/>
              <a:gd name="connsiteY71" fmla="*/ 3911600 h 4053840"/>
              <a:gd name="connsiteX72" fmla="*/ 1168400 w 3759200"/>
              <a:gd name="connsiteY72" fmla="*/ 3942080 h 4053840"/>
              <a:gd name="connsiteX73" fmla="*/ 1219200 w 3759200"/>
              <a:gd name="connsiteY73" fmla="*/ 3952240 h 4053840"/>
              <a:gd name="connsiteX74" fmla="*/ 1259840 w 3759200"/>
              <a:gd name="connsiteY74" fmla="*/ 3962400 h 4053840"/>
              <a:gd name="connsiteX75" fmla="*/ 1503680 w 3759200"/>
              <a:gd name="connsiteY75" fmla="*/ 3972560 h 4053840"/>
              <a:gd name="connsiteX76" fmla="*/ 1564640 w 3759200"/>
              <a:gd name="connsiteY76" fmla="*/ 3992880 h 4053840"/>
              <a:gd name="connsiteX77" fmla="*/ 1808480 w 3759200"/>
              <a:gd name="connsiteY77" fmla="*/ 4013200 h 4053840"/>
              <a:gd name="connsiteX78" fmla="*/ 1899920 w 3759200"/>
              <a:gd name="connsiteY78" fmla="*/ 4033520 h 4053840"/>
              <a:gd name="connsiteX79" fmla="*/ 2164080 w 3759200"/>
              <a:gd name="connsiteY79" fmla="*/ 4053840 h 4053840"/>
              <a:gd name="connsiteX80" fmla="*/ 2905760 w 3759200"/>
              <a:gd name="connsiteY80" fmla="*/ 4043680 h 4053840"/>
              <a:gd name="connsiteX81" fmla="*/ 2946400 w 3759200"/>
              <a:gd name="connsiteY81" fmla="*/ 3982720 h 4053840"/>
              <a:gd name="connsiteX82" fmla="*/ 3017520 w 3759200"/>
              <a:gd name="connsiteY82" fmla="*/ 3942080 h 4053840"/>
              <a:gd name="connsiteX83" fmla="*/ 3058160 w 3759200"/>
              <a:gd name="connsiteY83" fmla="*/ 3911600 h 4053840"/>
              <a:gd name="connsiteX84" fmla="*/ 3108960 w 3759200"/>
              <a:gd name="connsiteY84" fmla="*/ 3789680 h 4053840"/>
              <a:gd name="connsiteX85" fmla="*/ 3139440 w 3759200"/>
              <a:gd name="connsiteY85" fmla="*/ 3779520 h 4053840"/>
              <a:gd name="connsiteX86" fmla="*/ 3190240 w 3759200"/>
              <a:gd name="connsiteY86" fmla="*/ 3738880 h 4053840"/>
              <a:gd name="connsiteX87" fmla="*/ 3230880 w 3759200"/>
              <a:gd name="connsiteY87" fmla="*/ 3657600 h 4053840"/>
              <a:gd name="connsiteX88" fmla="*/ 3271520 w 3759200"/>
              <a:gd name="connsiteY88" fmla="*/ 3637280 h 4053840"/>
              <a:gd name="connsiteX89" fmla="*/ 3302000 w 3759200"/>
              <a:gd name="connsiteY89" fmla="*/ 3535680 h 4053840"/>
              <a:gd name="connsiteX90" fmla="*/ 3332480 w 3759200"/>
              <a:gd name="connsiteY90" fmla="*/ 3434080 h 4053840"/>
              <a:gd name="connsiteX91" fmla="*/ 3342640 w 3759200"/>
              <a:gd name="connsiteY91" fmla="*/ 3403600 h 4053840"/>
              <a:gd name="connsiteX92" fmla="*/ 3362960 w 3759200"/>
              <a:gd name="connsiteY92" fmla="*/ 3373120 h 4053840"/>
              <a:gd name="connsiteX93" fmla="*/ 3373120 w 3759200"/>
              <a:gd name="connsiteY93" fmla="*/ 3342640 h 4053840"/>
              <a:gd name="connsiteX94" fmla="*/ 3413760 w 3759200"/>
              <a:gd name="connsiteY94" fmla="*/ 3281680 h 4053840"/>
              <a:gd name="connsiteX95" fmla="*/ 3434080 w 3759200"/>
              <a:gd name="connsiteY95" fmla="*/ 3251200 h 4053840"/>
              <a:gd name="connsiteX96" fmla="*/ 3454400 w 3759200"/>
              <a:gd name="connsiteY96" fmla="*/ 3169920 h 4053840"/>
              <a:gd name="connsiteX97" fmla="*/ 3495040 w 3759200"/>
              <a:gd name="connsiteY97" fmla="*/ 3068320 h 4053840"/>
              <a:gd name="connsiteX98" fmla="*/ 3515360 w 3759200"/>
              <a:gd name="connsiteY98" fmla="*/ 2976880 h 4053840"/>
              <a:gd name="connsiteX99" fmla="*/ 3525520 w 3759200"/>
              <a:gd name="connsiteY99" fmla="*/ 2915920 h 4053840"/>
              <a:gd name="connsiteX100" fmla="*/ 3545840 w 3759200"/>
              <a:gd name="connsiteY100" fmla="*/ 2834640 h 4053840"/>
              <a:gd name="connsiteX101" fmla="*/ 3566160 w 3759200"/>
              <a:gd name="connsiteY101" fmla="*/ 2722880 h 4053840"/>
              <a:gd name="connsiteX102" fmla="*/ 3576320 w 3759200"/>
              <a:gd name="connsiteY102" fmla="*/ 2499360 h 4053840"/>
              <a:gd name="connsiteX103" fmla="*/ 3586480 w 3759200"/>
              <a:gd name="connsiteY103" fmla="*/ 2448560 h 4053840"/>
              <a:gd name="connsiteX104" fmla="*/ 3616960 w 3759200"/>
              <a:gd name="connsiteY104" fmla="*/ 2418080 h 4053840"/>
              <a:gd name="connsiteX105" fmla="*/ 3647440 w 3759200"/>
              <a:gd name="connsiteY105" fmla="*/ 2377440 h 4053840"/>
              <a:gd name="connsiteX106" fmla="*/ 3698240 w 3759200"/>
              <a:gd name="connsiteY106" fmla="*/ 2286000 h 4053840"/>
              <a:gd name="connsiteX107" fmla="*/ 3728720 w 3759200"/>
              <a:gd name="connsiteY107" fmla="*/ 2265680 h 4053840"/>
              <a:gd name="connsiteX108" fmla="*/ 3759200 w 3759200"/>
              <a:gd name="connsiteY108" fmla="*/ 2143760 h 4053840"/>
              <a:gd name="connsiteX109" fmla="*/ 3749040 w 3759200"/>
              <a:gd name="connsiteY109" fmla="*/ 1696720 h 4053840"/>
              <a:gd name="connsiteX110" fmla="*/ 3738880 w 3759200"/>
              <a:gd name="connsiteY110" fmla="*/ 1666240 h 4053840"/>
              <a:gd name="connsiteX111" fmla="*/ 3718560 w 3759200"/>
              <a:gd name="connsiteY111" fmla="*/ 1625600 h 4053840"/>
              <a:gd name="connsiteX112" fmla="*/ 3677920 w 3759200"/>
              <a:gd name="connsiteY112" fmla="*/ 1544320 h 4053840"/>
              <a:gd name="connsiteX113" fmla="*/ 3647440 w 3759200"/>
              <a:gd name="connsiteY113" fmla="*/ 1473200 h 4053840"/>
              <a:gd name="connsiteX114" fmla="*/ 3627120 w 3759200"/>
              <a:gd name="connsiteY114" fmla="*/ 1391920 h 4053840"/>
              <a:gd name="connsiteX115" fmla="*/ 3596640 w 3759200"/>
              <a:gd name="connsiteY115" fmla="*/ 1351280 h 4053840"/>
              <a:gd name="connsiteX116" fmla="*/ 3556000 w 3759200"/>
              <a:gd name="connsiteY116" fmla="*/ 1290320 h 4053840"/>
              <a:gd name="connsiteX117" fmla="*/ 3535680 w 3759200"/>
              <a:gd name="connsiteY117" fmla="*/ 1219200 h 4053840"/>
              <a:gd name="connsiteX118" fmla="*/ 3484880 w 3759200"/>
              <a:gd name="connsiteY118" fmla="*/ 1148080 h 4053840"/>
              <a:gd name="connsiteX119" fmla="*/ 3454400 w 3759200"/>
              <a:gd name="connsiteY119" fmla="*/ 1097280 h 4053840"/>
              <a:gd name="connsiteX120" fmla="*/ 3434080 w 3759200"/>
              <a:gd name="connsiteY120" fmla="*/ 1066800 h 4053840"/>
              <a:gd name="connsiteX121" fmla="*/ 3413760 w 3759200"/>
              <a:gd name="connsiteY121" fmla="*/ 1005840 h 4053840"/>
              <a:gd name="connsiteX122" fmla="*/ 3373120 w 3759200"/>
              <a:gd name="connsiteY122" fmla="*/ 944880 h 4053840"/>
              <a:gd name="connsiteX123" fmla="*/ 3352800 w 3759200"/>
              <a:gd name="connsiteY123" fmla="*/ 904240 h 4053840"/>
              <a:gd name="connsiteX124" fmla="*/ 3322320 w 3759200"/>
              <a:gd name="connsiteY124" fmla="*/ 883920 h 4053840"/>
              <a:gd name="connsiteX125" fmla="*/ 3281680 w 3759200"/>
              <a:gd name="connsiteY125" fmla="*/ 863600 h 4053840"/>
              <a:gd name="connsiteX126" fmla="*/ 3210560 w 3759200"/>
              <a:gd name="connsiteY126" fmla="*/ 843280 h 4053840"/>
              <a:gd name="connsiteX127" fmla="*/ 3139440 w 3759200"/>
              <a:gd name="connsiteY127" fmla="*/ 833120 h 4053840"/>
              <a:gd name="connsiteX128" fmla="*/ 3088640 w 3759200"/>
              <a:gd name="connsiteY128" fmla="*/ 812800 h 4053840"/>
              <a:gd name="connsiteX129" fmla="*/ 3007360 w 3759200"/>
              <a:gd name="connsiteY129" fmla="*/ 792480 h 4053840"/>
              <a:gd name="connsiteX130" fmla="*/ 2976880 w 3759200"/>
              <a:gd name="connsiteY130" fmla="*/ 762000 h 4053840"/>
              <a:gd name="connsiteX131" fmla="*/ 2915920 w 3759200"/>
              <a:gd name="connsiteY131" fmla="*/ 711200 h 4053840"/>
              <a:gd name="connsiteX132" fmla="*/ 2854960 w 3759200"/>
              <a:gd name="connsiteY132" fmla="*/ 640080 h 4053840"/>
              <a:gd name="connsiteX133" fmla="*/ 2783840 w 3759200"/>
              <a:gd name="connsiteY133" fmla="*/ 609600 h 4053840"/>
              <a:gd name="connsiteX134" fmla="*/ 2743200 w 3759200"/>
              <a:gd name="connsiteY134" fmla="*/ 589280 h 4053840"/>
              <a:gd name="connsiteX135" fmla="*/ 2682240 w 3759200"/>
              <a:gd name="connsiteY135" fmla="*/ 568960 h 4053840"/>
              <a:gd name="connsiteX136" fmla="*/ 2651760 w 3759200"/>
              <a:gd name="connsiteY136" fmla="*/ 548640 h 4053840"/>
              <a:gd name="connsiteX137" fmla="*/ 2590800 w 3759200"/>
              <a:gd name="connsiteY137" fmla="*/ 538480 h 4053840"/>
              <a:gd name="connsiteX138" fmla="*/ 2519680 w 3759200"/>
              <a:gd name="connsiteY138" fmla="*/ 518160 h 4053840"/>
              <a:gd name="connsiteX139" fmla="*/ 2479040 w 3759200"/>
              <a:gd name="connsiteY139" fmla="*/ 508000 h 4053840"/>
              <a:gd name="connsiteX140" fmla="*/ 2448560 w 3759200"/>
              <a:gd name="connsiteY140" fmla="*/ 487680 h 4053840"/>
              <a:gd name="connsiteX141" fmla="*/ 2418080 w 3759200"/>
              <a:gd name="connsiteY141" fmla="*/ 426720 h 4053840"/>
              <a:gd name="connsiteX142" fmla="*/ 2387600 w 3759200"/>
              <a:gd name="connsiteY142" fmla="*/ 396240 h 4053840"/>
              <a:gd name="connsiteX143" fmla="*/ 2346960 w 3759200"/>
              <a:gd name="connsiteY143" fmla="*/ 304800 h 4053840"/>
              <a:gd name="connsiteX144" fmla="*/ 2336800 w 3759200"/>
              <a:gd name="connsiteY144" fmla="*/ 274320 h 4053840"/>
              <a:gd name="connsiteX145" fmla="*/ 2245360 w 3759200"/>
              <a:gd name="connsiteY145" fmla="*/ 243840 h 4053840"/>
              <a:gd name="connsiteX146" fmla="*/ 2143760 w 3759200"/>
              <a:gd name="connsiteY146" fmla="*/ 223520 h 4053840"/>
              <a:gd name="connsiteX147" fmla="*/ 2113280 w 3759200"/>
              <a:gd name="connsiteY147" fmla="*/ 203200 h 4053840"/>
              <a:gd name="connsiteX148" fmla="*/ 2042160 w 3759200"/>
              <a:gd name="connsiteY148" fmla="*/ 182880 h 4053840"/>
              <a:gd name="connsiteX149" fmla="*/ 1981200 w 3759200"/>
              <a:gd name="connsiteY149" fmla="*/ 132080 h 4053840"/>
              <a:gd name="connsiteX150" fmla="*/ 1920240 w 3759200"/>
              <a:gd name="connsiteY150" fmla="*/ 91440 h 4053840"/>
              <a:gd name="connsiteX151" fmla="*/ 1859280 w 3759200"/>
              <a:gd name="connsiteY151" fmla="*/ 71120 h 4053840"/>
              <a:gd name="connsiteX152" fmla="*/ 1828800 w 3759200"/>
              <a:gd name="connsiteY152" fmla="*/ 50800 h 4053840"/>
              <a:gd name="connsiteX153" fmla="*/ 1737360 w 3759200"/>
              <a:gd name="connsiteY153" fmla="*/ 30480 h 4053840"/>
              <a:gd name="connsiteX154" fmla="*/ 1666240 w 3759200"/>
              <a:gd name="connsiteY154" fmla="*/ 10160 h 4053840"/>
              <a:gd name="connsiteX155" fmla="*/ 1463040 w 3759200"/>
              <a:gd name="connsiteY155" fmla="*/ 0 h 405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3759200" h="4053840">
                <a:moveTo>
                  <a:pt x="1463040" y="0"/>
                </a:moveTo>
                <a:lnTo>
                  <a:pt x="1463040" y="0"/>
                </a:lnTo>
                <a:cubicBezTo>
                  <a:pt x="1425787" y="13547"/>
                  <a:pt x="1387147" y="23761"/>
                  <a:pt x="1351280" y="40640"/>
                </a:cubicBezTo>
                <a:cubicBezTo>
                  <a:pt x="1329183" y="51039"/>
                  <a:pt x="1310640" y="67733"/>
                  <a:pt x="1290320" y="81280"/>
                </a:cubicBezTo>
                <a:cubicBezTo>
                  <a:pt x="1268023" y="96145"/>
                  <a:pt x="1244981" y="113326"/>
                  <a:pt x="1219200" y="121920"/>
                </a:cubicBezTo>
                <a:cubicBezTo>
                  <a:pt x="1202817" y="127381"/>
                  <a:pt x="1185333" y="128693"/>
                  <a:pt x="1168400" y="132080"/>
                </a:cubicBezTo>
                <a:cubicBezTo>
                  <a:pt x="1141473" y="159007"/>
                  <a:pt x="1113220" y="195230"/>
                  <a:pt x="1076960" y="213360"/>
                </a:cubicBezTo>
                <a:cubicBezTo>
                  <a:pt x="1062384" y="220648"/>
                  <a:pt x="1018861" y="230425"/>
                  <a:pt x="1005840" y="233680"/>
                </a:cubicBezTo>
                <a:cubicBezTo>
                  <a:pt x="995680" y="240453"/>
                  <a:pt x="986282" y="248539"/>
                  <a:pt x="975360" y="254000"/>
                </a:cubicBezTo>
                <a:cubicBezTo>
                  <a:pt x="965781" y="258789"/>
                  <a:pt x="954242" y="258959"/>
                  <a:pt x="944880" y="264160"/>
                </a:cubicBezTo>
                <a:cubicBezTo>
                  <a:pt x="923532" y="276020"/>
                  <a:pt x="904240" y="291253"/>
                  <a:pt x="883920" y="304800"/>
                </a:cubicBezTo>
                <a:cubicBezTo>
                  <a:pt x="873760" y="311573"/>
                  <a:pt x="862074" y="316486"/>
                  <a:pt x="853440" y="325120"/>
                </a:cubicBezTo>
                <a:cubicBezTo>
                  <a:pt x="843280" y="335280"/>
                  <a:pt x="833869" y="346249"/>
                  <a:pt x="822960" y="355600"/>
                </a:cubicBezTo>
                <a:cubicBezTo>
                  <a:pt x="810103" y="366620"/>
                  <a:pt x="797951" y="379567"/>
                  <a:pt x="782320" y="386080"/>
                </a:cubicBezTo>
                <a:cubicBezTo>
                  <a:pt x="756541" y="396821"/>
                  <a:pt x="701040" y="406400"/>
                  <a:pt x="701040" y="406400"/>
                </a:cubicBezTo>
                <a:cubicBezTo>
                  <a:pt x="694267" y="416560"/>
                  <a:pt x="690255" y="429252"/>
                  <a:pt x="680720" y="436880"/>
                </a:cubicBezTo>
                <a:cubicBezTo>
                  <a:pt x="672357" y="443570"/>
                  <a:pt x="659819" y="442251"/>
                  <a:pt x="650240" y="447040"/>
                </a:cubicBezTo>
                <a:cubicBezTo>
                  <a:pt x="580076" y="482122"/>
                  <a:pt x="663700" y="456375"/>
                  <a:pt x="579120" y="477520"/>
                </a:cubicBezTo>
                <a:cubicBezTo>
                  <a:pt x="490072" y="566568"/>
                  <a:pt x="603030" y="457595"/>
                  <a:pt x="518160" y="528320"/>
                </a:cubicBezTo>
                <a:cubicBezTo>
                  <a:pt x="507122" y="537518"/>
                  <a:pt x="496878" y="547762"/>
                  <a:pt x="487680" y="558800"/>
                </a:cubicBezTo>
                <a:cubicBezTo>
                  <a:pt x="479863" y="568181"/>
                  <a:pt x="477520" y="582507"/>
                  <a:pt x="467360" y="589280"/>
                </a:cubicBezTo>
                <a:cubicBezTo>
                  <a:pt x="455742" y="597026"/>
                  <a:pt x="440267" y="596053"/>
                  <a:pt x="426720" y="599440"/>
                </a:cubicBezTo>
                <a:cubicBezTo>
                  <a:pt x="393380" y="649450"/>
                  <a:pt x="423051" y="615866"/>
                  <a:pt x="365760" y="650240"/>
                </a:cubicBezTo>
                <a:cubicBezTo>
                  <a:pt x="278421" y="702643"/>
                  <a:pt x="335628" y="680604"/>
                  <a:pt x="274320" y="701040"/>
                </a:cubicBezTo>
                <a:cubicBezTo>
                  <a:pt x="270933" y="765387"/>
                  <a:pt x="272494" y="830186"/>
                  <a:pt x="264160" y="894080"/>
                </a:cubicBezTo>
                <a:cubicBezTo>
                  <a:pt x="262201" y="909098"/>
                  <a:pt x="249806" y="920799"/>
                  <a:pt x="243840" y="934720"/>
                </a:cubicBezTo>
                <a:cubicBezTo>
                  <a:pt x="239621" y="944564"/>
                  <a:pt x="236003" y="954745"/>
                  <a:pt x="233680" y="965200"/>
                </a:cubicBezTo>
                <a:cubicBezTo>
                  <a:pt x="215563" y="1046724"/>
                  <a:pt x="231850" y="1003000"/>
                  <a:pt x="213360" y="1076960"/>
                </a:cubicBezTo>
                <a:cubicBezTo>
                  <a:pt x="210763" y="1087350"/>
                  <a:pt x="206142" y="1097142"/>
                  <a:pt x="203200" y="1107440"/>
                </a:cubicBezTo>
                <a:cubicBezTo>
                  <a:pt x="199364" y="1120866"/>
                  <a:pt x="196427" y="1134533"/>
                  <a:pt x="193040" y="1148080"/>
                </a:cubicBezTo>
                <a:cubicBezTo>
                  <a:pt x="189653" y="1178560"/>
                  <a:pt x="187543" y="1209209"/>
                  <a:pt x="182880" y="1239520"/>
                </a:cubicBezTo>
                <a:cubicBezTo>
                  <a:pt x="180757" y="1253321"/>
                  <a:pt x="175749" y="1266529"/>
                  <a:pt x="172720" y="1280160"/>
                </a:cubicBezTo>
                <a:cubicBezTo>
                  <a:pt x="156373" y="1353722"/>
                  <a:pt x="170555" y="1306974"/>
                  <a:pt x="152400" y="1361440"/>
                </a:cubicBezTo>
                <a:cubicBezTo>
                  <a:pt x="150795" y="1383915"/>
                  <a:pt x="155172" y="1487975"/>
                  <a:pt x="132080" y="1534160"/>
                </a:cubicBezTo>
                <a:cubicBezTo>
                  <a:pt x="126619" y="1545082"/>
                  <a:pt x="118533" y="1554480"/>
                  <a:pt x="111760" y="1564640"/>
                </a:cubicBezTo>
                <a:cubicBezTo>
                  <a:pt x="108373" y="1588347"/>
                  <a:pt x="110494" y="1613525"/>
                  <a:pt x="101600" y="1635760"/>
                </a:cubicBezTo>
                <a:cubicBezTo>
                  <a:pt x="96264" y="1649101"/>
                  <a:pt x="75664" y="1652609"/>
                  <a:pt x="71120" y="1666240"/>
                </a:cubicBezTo>
                <a:cubicBezTo>
                  <a:pt x="61422" y="1695334"/>
                  <a:pt x="66002" y="1727430"/>
                  <a:pt x="60960" y="1757680"/>
                </a:cubicBezTo>
                <a:cubicBezTo>
                  <a:pt x="59199" y="1768244"/>
                  <a:pt x="54187" y="1778000"/>
                  <a:pt x="50800" y="1788160"/>
                </a:cubicBezTo>
                <a:cubicBezTo>
                  <a:pt x="47413" y="1815253"/>
                  <a:pt x="47824" y="1843098"/>
                  <a:pt x="40640" y="1869440"/>
                </a:cubicBezTo>
                <a:cubicBezTo>
                  <a:pt x="37427" y="1881221"/>
                  <a:pt x="22715" y="1887946"/>
                  <a:pt x="20320" y="1899920"/>
                </a:cubicBezTo>
                <a:cubicBezTo>
                  <a:pt x="12322" y="1939909"/>
                  <a:pt x="14925" y="1981338"/>
                  <a:pt x="10160" y="2021840"/>
                </a:cubicBezTo>
                <a:cubicBezTo>
                  <a:pt x="8142" y="2038990"/>
                  <a:pt x="3387" y="2055707"/>
                  <a:pt x="0" y="2072640"/>
                </a:cubicBezTo>
                <a:cubicBezTo>
                  <a:pt x="3387" y="2153920"/>
                  <a:pt x="-956" y="2235892"/>
                  <a:pt x="10160" y="2316480"/>
                </a:cubicBezTo>
                <a:cubicBezTo>
                  <a:pt x="12858" y="2336042"/>
                  <a:pt x="31809" y="2349617"/>
                  <a:pt x="40640" y="2367280"/>
                </a:cubicBezTo>
                <a:cubicBezTo>
                  <a:pt x="55847" y="2397694"/>
                  <a:pt x="49367" y="2413781"/>
                  <a:pt x="60960" y="2448560"/>
                </a:cubicBezTo>
                <a:cubicBezTo>
                  <a:pt x="65749" y="2462928"/>
                  <a:pt x="74507" y="2475653"/>
                  <a:pt x="81280" y="2489200"/>
                </a:cubicBezTo>
                <a:cubicBezTo>
                  <a:pt x="77893" y="2607733"/>
                  <a:pt x="71120" y="2726218"/>
                  <a:pt x="71120" y="2844800"/>
                </a:cubicBezTo>
                <a:cubicBezTo>
                  <a:pt x="71120" y="2904721"/>
                  <a:pt x="76472" y="2944812"/>
                  <a:pt x="91440" y="2997200"/>
                </a:cubicBezTo>
                <a:cubicBezTo>
                  <a:pt x="94382" y="3007498"/>
                  <a:pt x="95659" y="3018769"/>
                  <a:pt x="101600" y="3027680"/>
                </a:cubicBezTo>
                <a:cubicBezTo>
                  <a:pt x="109570" y="3039635"/>
                  <a:pt x="121920" y="3048000"/>
                  <a:pt x="132080" y="3058160"/>
                </a:cubicBezTo>
                <a:cubicBezTo>
                  <a:pt x="135467" y="3075093"/>
                  <a:pt x="136177" y="3092791"/>
                  <a:pt x="142240" y="3108960"/>
                </a:cubicBezTo>
                <a:cubicBezTo>
                  <a:pt x="146527" y="3120393"/>
                  <a:pt x="158273" y="3128007"/>
                  <a:pt x="162560" y="3139440"/>
                </a:cubicBezTo>
                <a:cubicBezTo>
                  <a:pt x="177026" y="3178015"/>
                  <a:pt x="167264" y="3194444"/>
                  <a:pt x="182880" y="3230880"/>
                </a:cubicBezTo>
                <a:cubicBezTo>
                  <a:pt x="187690" y="3242103"/>
                  <a:pt x="197739" y="3250438"/>
                  <a:pt x="203200" y="3261360"/>
                </a:cubicBezTo>
                <a:cubicBezTo>
                  <a:pt x="211356" y="3277672"/>
                  <a:pt x="213854" y="3296694"/>
                  <a:pt x="223520" y="3312160"/>
                </a:cubicBezTo>
                <a:cubicBezTo>
                  <a:pt x="237489" y="3334511"/>
                  <a:pt x="263414" y="3348916"/>
                  <a:pt x="284480" y="3362960"/>
                </a:cubicBezTo>
                <a:cubicBezTo>
                  <a:pt x="321733" y="3418840"/>
                  <a:pt x="284480" y="3371427"/>
                  <a:pt x="335280" y="3413760"/>
                </a:cubicBezTo>
                <a:cubicBezTo>
                  <a:pt x="386017" y="3456041"/>
                  <a:pt x="342675" y="3436545"/>
                  <a:pt x="396240" y="3454400"/>
                </a:cubicBezTo>
                <a:cubicBezTo>
                  <a:pt x="467171" y="3525331"/>
                  <a:pt x="388583" y="3455830"/>
                  <a:pt x="457200" y="3495040"/>
                </a:cubicBezTo>
                <a:cubicBezTo>
                  <a:pt x="471902" y="3503441"/>
                  <a:pt x="483481" y="3516545"/>
                  <a:pt x="497840" y="3525520"/>
                </a:cubicBezTo>
                <a:cubicBezTo>
                  <a:pt x="510683" y="3533547"/>
                  <a:pt x="525493" y="3538048"/>
                  <a:pt x="538480" y="3545840"/>
                </a:cubicBezTo>
                <a:cubicBezTo>
                  <a:pt x="559421" y="3558405"/>
                  <a:pt x="599440" y="3586480"/>
                  <a:pt x="599440" y="3586480"/>
                </a:cubicBezTo>
                <a:cubicBezTo>
                  <a:pt x="658538" y="3684977"/>
                  <a:pt x="597755" y="3592981"/>
                  <a:pt x="670560" y="3677920"/>
                </a:cubicBezTo>
                <a:cubicBezTo>
                  <a:pt x="678507" y="3687191"/>
                  <a:pt x="682768" y="3699274"/>
                  <a:pt x="690880" y="3708400"/>
                </a:cubicBezTo>
                <a:cubicBezTo>
                  <a:pt x="709972" y="3729878"/>
                  <a:pt x="724578" y="3760273"/>
                  <a:pt x="751840" y="3769360"/>
                </a:cubicBezTo>
                <a:cubicBezTo>
                  <a:pt x="762000" y="3772747"/>
                  <a:pt x="772958" y="3774319"/>
                  <a:pt x="782320" y="3779520"/>
                </a:cubicBezTo>
                <a:cubicBezTo>
                  <a:pt x="803668" y="3791380"/>
                  <a:pt x="843280" y="3820160"/>
                  <a:pt x="843280" y="3820160"/>
                </a:cubicBezTo>
                <a:cubicBezTo>
                  <a:pt x="850053" y="3830320"/>
                  <a:pt x="854065" y="3843012"/>
                  <a:pt x="863600" y="3850640"/>
                </a:cubicBezTo>
                <a:cubicBezTo>
                  <a:pt x="871963" y="3857330"/>
                  <a:pt x="884501" y="3856011"/>
                  <a:pt x="894080" y="3860800"/>
                </a:cubicBezTo>
                <a:cubicBezTo>
                  <a:pt x="905002" y="3866261"/>
                  <a:pt x="913958" y="3875062"/>
                  <a:pt x="924560" y="3881120"/>
                </a:cubicBezTo>
                <a:cubicBezTo>
                  <a:pt x="949901" y="3895601"/>
                  <a:pt x="968423" y="3904166"/>
                  <a:pt x="995680" y="3911600"/>
                </a:cubicBezTo>
                <a:cubicBezTo>
                  <a:pt x="1113815" y="3943819"/>
                  <a:pt x="1041404" y="3923938"/>
                  <a:pt x="1168400" y="3942080"/>
                </a:cubicBezTo>
                <a:cubicBezTo>
                  <a:pt x="1185495" y="3944522"/>
                  <a:pt x="1202343" y="3948494"/>
                  <a:pt x="1219200" y="3952240"/>
                </a:cubicBezTo>
                <a:cubicBezTo>
                  <a:pt x="1232831" y="3955269"/>
                  <a:pt x="1245912" y="3961405"/>
                  <a:pt x="1259840" y="3962400"/>
                </a:cubicBezTo>
                <a:cubicBezTo>
                  <a:pt x="1340984" y="3968196"/>
                  <a:pt x="1422400" y="3969173"/>
                  <a:pt x="1503680" y="3972560"/>
                </a:cubicBezTo>
                <a:cubicBezTo>
                  <a:pt x="1524000" y="3979333"/>
                  <a:pt x="1543327" y="3990749"/>
                  <a:pt x="1564640" y="3992880"/>
                </a:cubicBezTo>
                <a:cubicBezTo>
                  <a:pt x="1713538" y="4007770"/>
                  <a:pt x="1632291" y="4000615"/>
                  <a:pt x="1808480" y="4013200"/>
                </a:cubicBezTo>
                <a:cubicBezTo>
                  <a:pt x="1855847" y="4028989"/>
                  <a:pt x="1833505" y="4023302"/>
                  <a:pt x="1899920" y="4033520"/>
                </a:cubicBezTo>
                <a:cubicBezTo>
                  <a:pt x="2020181" y="4052022"/>
                  <a:pt x="1986537" y="4044496"/>
                  <a:pt x="2164080" y="4053840"/>
                </a:cubicBezTo>
                <a:lnTo>
                  <a:pt x="2905760" y="4043680"/>
                </a:lnTo>
                <a:cubicBezTo>
                  <a:pt x="2939350" y="4041912"/>
                  <a:pt x="2935023" y="3999786"/>
                  <a:pt x="2946400" y="3982720"/>
                </a:cubicBezTo>
                <a:cubicBezTo>
                  <a:pt x="2970612" y="3946402"/>
                  <a:pt x="2978627" y="3951803"/>
                  <a:pt x="3017520" y="3942080"/>
                </a:cubicBezTo>
                <a:cubicBezTo>
                  <a:pt x="3031067" y="3931920"/>
                  <a:pt x="3048767" y="3925689"/>
                  <a:pt x="3058160" y="3911600"/>
                </a:cubicBezTo>
                <a:cubicBezTo>
                  <a:pt x="3115013" y="3826320"/>
                  <a:pt x="3037772" y="3872733"/>
                  <a:pt x="3108960" y="3789680"/>
                </a:cubicBezTo>
                <a:cubicBezTo>
                  <a:pt x="3115930" y="3781549"/>
                  <a:pt x="3129280" y="3782907"/>
                  <a:pt x="3139440" y="3779520"/>
                </a:cubicBezTo>
                <a:cubicBezTo>
                  <a:pt x="3156373" y="3765973"/>
                  <a:pt x="3174906" y="3754214"/>
                  <a:pt x="3190240" y="3738880"/>
                </a:cubicBezTo>
                <a:cubicBezTo>
                  <a:pt x="3262497" y="3666623"/>
                  <a:pt x="3143563" y="3759470"/>
                  <a:pt x="3230880" y="3657600"/>
                </a:cubicBezTo>
                <a:cubicBezTo>
                  <a:pt x="3240737" y="3646101"/>
                  <a:pt x="3257973" y="3644053"/>
                  <a:pt x="3271520" y="3637280"/>
                </a:cubicBezTo>
                <a:cubicBezTo>
                  <a:pt x="3307397" y="3583465"/>
                  <a:pt x="3285656" y="3625574"/>
                  <a:pt x="3302000" y="3535680"/>
                </a:cubicBezTo>
                <a:cubicBezTo>
                  <a:pt x="3308142" y="3501899"/>
                  <a:pt x="3321876" y="3465891"/>
                  <a:pt x="3332480" y="3434080"/>
                </a:cubicBezTo>
                <a:cubicBezTo>
                  <a:pt x="3335867" y="3423920"/>
                  <a:pt x="3336699" y="3412511"/>
                  <a:pt x="3342640" y="3403600"/>
                </a:cubicBezTo>
                <a:cubicBezTo>
                  <a:pt x="3349413" y="3393440"/>
                  <a:pt x="3357499" y="3384042"/>
                  <a:pt x="3362960" y="3373120"/>
                </a:cubicBezTo>
                <a:cubicBezTo>
                  <a:pt x="3367749" y="3363541"/>
                  <a:pt x="3367919" y="3352002"/>
                  <a:pt x="3373120" y="3342640"/>
                </a:cubicBezTo>
                <a:cubicBezTo>
                  <a:pt x="3384980" y="3321292"/>
                  <a:pt x="3400213" y="3302000"/>
                  <a:pt x="3413760" y="3281680"/>
                </a:cubicBezTo>
                <a:lnTo>
                  <a:pt x="3434080" y="3251200"/>
                </a:lnTo>
                <a:cubicBezTo>
                  <a:pt x="3440853" y="3224107"/>
                  <a:pt x="3444028" y="3195850"/>
                  <a:pt x="3454400" y="3169920"/>
                </a:cubicBezTo>
                <a:cubicBezTo>
                  <a:pt x="3467947" y="3136053"/>
                  <a:pt x="3486193" y="3103706"/>
                  <a:pt x="3495040" y="3068320"/>
                </a:cubicBezTo>
                <a:cubicBezTo>
                  <a:pt x="3505912" y="3024833"/>
                  <a:pt x="3506761" y="3024174"/>
                  <a:pt x="3515360" y="2976880"/>
                </a:cubicBezTo>
                <a:cubicBezTo>
                  <a:pt x="3519045" y="2956612"/>
                  <a:pt x="3521204" y="2936063"/>
                  <a:pt x="3525520" y="2915920"/>
                </a:cubicBezTo>
                <a:cubicBezTo>
                  <a:pt x="3531372" y="2888613"/>
                  <a:pt x="3540844" y="2862117"/>
                  <a:pt x="3545840" y="2834640"/>
                </a:cubicBezTo>
                <a:lnTo>
                  <a:pt x="3566160" y="2722880"/>
                </a:lnTo>
                <a:cubicBezTo>
                  <a:pt x="3569547" y="2648373"/>
                  <a:pt x="3570810" y="2573740"/>
                  <a:pt x="3576320" y="2499360"/>
                </a:cubicBezTo>
                <a:cubicBezTo>
                  <a:pt x="3577596" y="2482139"/>
                  <a:pt x="3578757" y="2464006"/>
                  <a:pt x="3586480" y="2448560"/>
                </a:cubicBezTo>
                <a:cubicBezTo>
                  <a:pt x="3592906" y="2435709"/>
                  <a:pt x="3607609" y="2428989"/>
                  <a:pt x="3616960" y="2418080"/>
                </a:cubicBezTo>
                <a:cubicBezTo>
                  <a:pt x="3627980" y="2405223"/>
                  <a:pt x="3637280" y="2390987"/>
                  <a:pt x="3647440" y="2377440"/>
                </a:cubicBezTo>
                <a:cubicBezTo>
                  <a:pt x="3667072" y="2318545"/>
                  <a:pt x="3656124" y="2321097"/>
                  <a:pt x="3698240" y="2286000"/>
                </a:cubicBezTo>
                <a:cubicBezTo>
                  <a:pt x="3707621" y="2278183"/>
                  <a:pt x="3718560" y="2272453"/>
                  <a:pt x="3728720" y="2265680"/>
                </a:cubicBezTo>
                <a:cubicBezTo>
                  <a:pt x="3755554" y="2185177"/>
                  <a:pt x="3745519" y="2225848"/>
                  <a:pt x="3759200" y="2143760"/>
                </a:cubicBezTo>
                <a:cubicBezTo>
                  <a:pt x="3755813" y="1994747"/>
                  <a:pt x="3755377" y="1845637"/>
                  <a:pt x="3749040" y="1696720"/>
                </a:cubicBezTo>
                <a:cubicBezTo>
                  <a:pt x="3748585" y="1686020"/>
                  <a:pt x="3743099" y="1676084"/>
                  <a:pt x="3738880" y="1666240"/>
                </a:cubicBezTo>
                <a:cubicBezTo>
                  <a:pt x="3732914" y="1652319"/>
                  <a:pt x="3723878" y="1639781"/>
                  <a:pt x="3718560" y="1625600"/>
                </a:cubicBezTo>
                <a:cubicBezTo>
                  <a:pt x="3690026" y="1549510"/>
                  <a:pt x="3734079" y="1619199"/>
                  <a:pt x="3677920" y="1544320"/>
                </a:cubicBezTo>
                <a:cubicBezTo>
                  <a:pt x="3656775" y="1459740"/>
                  <a:pt x="3682522" y="1543364"/>
                  <a:pt x="3647440" y="1473200"/>
                </a:cubicBezTo>
                <a:cubicBezTo>
                  <a:pt x="3610664" y="1399647"/>
                  <a:pt x="3673492" y="1496258"/>
                  <a:pt x="3627120" y="1391920"/>
                </a:cubicBezTo>
                <a:cubicBezTo>
                  <a:pt x="3620243" y="1376446"/>
                  <a:pt x="3606351" y="1365152"/>
                  <a:pt x="3596640" y="1351280"/>
                </a:cubicBezTo>
                <a:cubicBezTo>
                  <a:pt x="3582635" y="1331273"/>
                  <a:pt x="3569547" y="1310640"/>
                  <a:pt x="3556000" y="1290320"/>
                </a:cubicBezTo>
                <a:cubicBezTo>
                  <a:pt x="3549227" y="1266613"/>
                  <a:pt x="3544837" y="1242092"/>
                  <a:pt x="3535680" y="1219200"/>
                </a:cubicBezTo>
                <a:cubicBezTo>
                  <a:pt x="3531136" y="1207841"/>
                  <a:pt x="3487783" y="1152435"/>
                  <a:pt x="3484880" y="1148080"/>
                </a:cubicBezTo>
                <a:cubicBezTo>
                  <a:pt x="3473926" y="1131649"/>
                  <a:pt x="3464866" y="1114026"/>
                  <a:pt x="3454400" y="1097280"/>
                </a:cubicBezTo>
                <a:cubicBezTo>
                  <a:pt x="3447928" y="1086925"/>
                  <a:pt x="3439039" y="1077958"/>
                  <a:pt x="3434080" y="1066800"/>
                </a:cubicBezTo>
                <a:cubicBezTo>
                  <a:pt x="3425381" y="1047227"/>
                  <a:pt x="3425641" y="1023662"/>
                  <a:pt x="3413760" y="1005840"/>
                </a:cubicBezTo>
                <a:cubicBezTo>
                  <a:pt x="3400213" y="985520"/>
                  <a:pt x="3384042" y="966723"/>
                  <a:pt x="3373120" y="944880"/>
                </a:cubicBezTo>
                <a:cubicBezTo>
                  <a:pt x="3366347" y="931333"/>
                  <a:pt x="3362496" y="915875"/>
                  <a:pt x="3352800" y="904240"/>
                </a:cubicBezTo>
                <a:cubicBezTo>
                  <a:pt x="3344983" y="894859"/>
                  <a:pt x="3332922" y="889978"/>
                  <a:pt x="3322320" y="883920"/>
                </a:cubicBezTo>
                <a:cubicBezTo>
                  <a:pt x="3309170" y="876406"/>
                  <a:pt x="3295601" y="869566"/>
                  <a:pt x="3281680" y="863600"/>
                </a:cubicBezTo>
                <a:cubicBezTo>
                  <a:pt x="3265645" y="856728"/>
                  <a:pt x="3225484" y="845994"/>
                  <a:pt x="3210560" y="843280"/>
                </a:cubicBezTo>
                <a:cubicBezTo>
                  <a:pt x="3186999" y="838996"/>
                  <a:pt x="3163147" y="836507"/>
                  <a:pt x="3139440" y="833120"/>
                </a:cubicBezTo>
                <a:cubicBezTo>
                  <a:pt x="3122507" y="826347"/>
                  <a:pt x="3106071" y="818163"/>
                  <a:pt x="3088640" y="812800"/>
                </a:cubicBezTo>
                <a:cubicBezTo>
                  <a:pt x="3061948" y="804587"/>
                  <a:pt x="3007360" y="792480"/>
                  <a:pt x="3007360" y="792480"/>
                </a:cubicBezTo>
                <a:cubicBezTo>
                  <a:pt x="2997200" y="782320"/>
                  <a:pt x="2987918" y="771198"/>
                  <a:pt x="2976880" y="762000"/>
                </a:cubicBezTo>
                <a:cubicBezTo>
                  <a:pt x="2933287" y="725673"/>
                  <a:pt x="2956396" y="759772"/>
                  <a:pt x="2915920" y="711200"/>
                </a:cubicBezTo>
                <a:cubicBezTo>
                  <a:pt x="2881790" y="670244"/>
                  <a:pt x="2909229" y="680782"/>
                  <a:pt x="2854960" y="640080"/>
                </a:cubicBezTo>
                <a:cubicBezTo>
                  <a:pt x="2825008" y="617616"/>
                  <a:pt x="2814358" y="622679"/>
                  <a:pt x="2783840" y="609600"/>
                </a:cubicBezTo>
                <a:cubicBezTo>
                  <a:pt x="2769919" y="603634"/>
                  <a:pt x="2757262" y="594905"/>
                  <a:pt x="2743200" y="589280"/>
                </a:cubicBezTo>
                <a:cubicBezTo>
                  <a:pt x="2723313" y="581325"/>
                  <a:pt x="2700062" y="580841"/>
                  <a:pt x="2682240" y="568960"/>
                </a:cubicBezTo>
                <a:cubicBezTo>
                  <a:pt x="2672080" y="562187"/>
                  <a:pt x="2663344" y="552501"/>
                  <a:pt x="2651760" y="548640"/>
                </a:cubicBezTo>
                <a:cubicBezTo>
                  <a:pt x="2632217" y="542126"/>
                  <a:pt x="2611000" y="542520"/>
                  <a:pt x="2590800" y="538480"/>
                </a:cubicBezTo>
                <a:cubicBezTo>
                  <a:pt x="2537864" y="527893"/>
                  <a:pt x="2564869" y="531071"/>
                  <a:pt x="2519680" y="518160"/>
                </a:cubicBezTo>
                <a:cubicBezTo>
                  <a:pt x="2506254" y="514324"/>
                  <a:pt x="2492587" y="511387"/>
                  <a:pt x="2479040" y="508000"/>
                </a:cubicBezTo>
                <a:cubicBezTo>
                  <a:pt x="2468880" y="501227"/>
                  <a:pt x="2457194" y="496314"/>
                  <a:pt x="2448560" y="487680"/>
                </a:cubicBezTo>
                <a:cubicBezTo>
                  <a:pt x="2400599" y="439719"/>
                  <a:pt x="2451134" y="476300"/>
                  <a:pt x="2418080" y="426720"/>
                </a:cubicBezTo>
                <a:cubicBezTo>
                  <a:pt x="2410110" y="414765"/>
                  <a:pt x="2397760" y="406400"/>
                  <a:pt x="2387600" y="396240"/>
                </a:cubicBezTo>
                <a:cubicBezTo>
                  <a:pt x="2335176" y="238969"/>
                  <a:pt x="2395262" y="401404"/>
                  <a:pt x="2346960" y="304800"/>
                </a:cubicBezTo>
                <a:cubicBezTo>
                  <a:pt x="2342171" y="295221"/>
                  <a:pt x="2345983" y="279830"/>
                  <a:pt x="2336800" y="274320"/>
                </a:cubicBezTo>
                <a:cubicBezTo>
                  <a:pt x="2309250" y="257790"/>
                  <a:pt x="2276865" y="250141"/>
                  <a:pt x="2245360" y="243840"/>
                </a:cubicBezTo>
                <a:lnTo>
                  <a:pt x="2143760" y="223520"/>
                </a:lnTo>
                <a:cubicBezTo>
                  <a:pt x="2133600" y="216747"/>
                  <a:pt x="2124503" y="208010"/>
                  <a:pt x="2113280" y="203200"/>
                </a:cubicBezTo>
                <a:cubicBezTo>
                  <a:pt x="2067706" y="183668"/>
                  <a:pt x="2081703" y="202651"/>
                  <a:pt x="2042160" y="182880"/>
                </a:cubicBezTo>
                <a:cubicBezTo>
                  <a:pt x="1998593" y="161097"/>
                  <a:pt x="2021646" y="163538"/>
                  <a:pt x="1981200" y="132080"/>
                </a:cubicBezTo>
                <a:cubicBezTo>
                  <a:pt x="1961923" y="117087"/>
                  <a:pt x="1943408" y="99163"/>
                  <a:pt x="1920240" y="91440"/>
                </a:cubicBezTo>
                <a:cubicBezTo>
                  <a:pt x="1899920" y="84667"/>
                  <a:pt x="1877102" y="83001"/>
                  <a:pt x="1859280" y="71120"/>
                </a:cubicBezTo>
                <a:cubicBezTo>
                  <a:pt x="1849120" y="64347"/>
                  <a:pt x="1840023" y="55610"/>
                  <a:pt x="1828800" y="50800"/>
                </a:cubicBezTo>
                <a:cubicBezTo>
                  <a:pt x="1814198" y="44542"/>
                  <a:pt x="1748933" y="33373"/>
                  <a:pt x="1737360" y="30480"/>
                </a:cubicBezTo>
                <a:cubicBezTo>
                  <a:pt x="1705239" y="22450"/>
                  <a:pt x="1702137" y="14383"/>
                  <a:pt x="1666240" y="10160"/>
                </a:cubicBezTo>
                <a:cubicBezTo>
                  <a:pt x="1571049" y="-1039"/>
                  <a:pt x="1496907" y="1693"/>
                  <a:pt x="1463040" y="0"/>
                </a:cubicBezTo>
                <a:close/>
              </a:path>
            </a:pathLst>
          </a:custGeom>
          <a:solidFill>
            <a:srgbClr val="FCFDFE"/>
          </a:solidFill>
          <a:ln>
            <a:solidFill>
              <a:srgbClr val="DFE9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1" name="フリーフォーム: 図形 10">
            <a:extLst>
              <a:ext uri="{FF2B5EF4-FFF2-40B4-BE49-F238E27FC236}">
                <a16:creationId xmlns:a16="http://schemas.microsoft.com/office/drawing/2014/main" id="{FFD78EA9-F6BD-233F-6324-D62E111DF982}"/>
              </a:ext>
            </a:extLst>
          </p:cNvPr>
          <p:cNvSpPr/>
          <p:nvPr/>
        </p:nvSpPr>
        <p:spPr>
          <a:xfrm>
            <a:off x="1414577" y="2597263"/>
            <a:ext cx="735012" cy="2009775"/>
          </a:xfrm>
          <a:custGeom>
            <a:avLst/>
            <a:gdLst>
              <a:gd name="connsiteX0" fmla="*/ 535104 w 735129"/>
              <a:gd name="connsiteY0" fmla="*/ 0 h 2009775"/>
              <a:gd name="connsiteX1" fmla="*/ 535104 w 735129"/>
              <a:gd name="connsiteY1" fmla="*/ 0 h 2009775"/>
              <a:gd name="connsiteX2" fmla="*/ 430329 w 735129"/>
              <a:gd name="connsiteY2" fmla="*/ 76200 h 2009775"/>
              <a:gd name="connsiteX3" fmla="*/ 373179 w 735129"/>
              <a:gd name="connsiteY3" fmla="*/ 95250 h 2009775"/>
              <a:gd name="connsiteX4" fmla="*/ 154104 w 735129"/>
              <a:gd name="connsiteY4" fmla="*/ 266700 h 2009775"/>
              <a:gd name="connsiteX5" fmla="*/ 77904 w 735129"/>
              <a:gd name="connsiteY5" fmla="*/ 400050 h 2009775"/>
              <a:gd name="connsiteX6" fmla="*/ 11229 w 735129"/>
              <a:gd name="connsiteY6" fmla="*/ 495300 h 2009775"/>
              <a:gd name="connsiteX7" fmla="*/ 30279 w 735129"/>
              <a:gd name="connsiteY7" fmla="*/ 1228725 h 2009775"/>
              <a:gd name="connsiteX8" fmla="*/ 49329 w 735129"/>
              <a:gd name="connsiteY8" fmla="*/ 1257300 h 2009775"/>
              <a:gd name="connsiteX9" fmla="*/ 77904 w 735129"/>
              <a:gd name="connsiteY9" fmla="*/ 1304925 h 2009775"/>
              <a:gd name="connsiteX10" fmla="*/ 106479 w 735129"/>
              <a:gd name="connsiteY10" fmla="*/ 1343025 h 2009775"/>
              <a:gd name="connsiteX11" fmla="*/ 154104 w 735129"/>
              <a:gd name="connsiteY11" fmla="*/ 1409700 h 2009775"/>
              <a:gd name="connsiteX12" fmla="*/ 163629 w 735129"/>
              <a:gd name="connsiteY12" fmla="*/ 1438275 h 2009775"/>
              <a:gd name="connsiteX13" fmla="*/ 163629 w 735129"/>
              <a:gd name="connsiteY13" fmla="*/ 1704975 h 2009775"/>
              <a:gd name="connsiteX14" fmla="*/ 154104 w 735129"/>
              <a:gd name="connsiteY14" fmla="*/ 1838325 h 2009775"/>
              <a:gd name="connsiteX15" fmla="*/ 211254 w 735129"/>
              <a:gd name="connsiteY15" fmla="*/ 1885950 h 2009775"/>
              <a:gd name="connsiteX16" fmla="*/ 306504 w 735129"/>
              <a:gd name="connsiteY16" fmla="*/ 1971675 h 2009775"/>
              <a:gd name="connsiteX17" fmla="*/ 335079 w 735129"/>
              <a:gd name="connsiteY17" fmla="*/ 1990725 h 2009775"/>
              <a:gd name="connsiteX18" fmla="*/ 392229 w 735129"/>
              <a:gd name="connsiteY18" fmla="*/ 2009775 h 2009775"/>
              <a:gd name="connsiteX19" fmla="*/ 497004 w 735129"/>
              <a:gd name="connsiteY19" fmla="*/ 1990725 h 2009775"/>
              <a:gd name="connsiteX20" fmla="*/ 516054 w 735129"/>
              <a:gd name="connsiteY20" fmla="*/ 1962150 h 2009775"/>
              <a:gd name="connsiteX21" fmla="*/ 544629 w 735129"/>
              <a:gd name="connsiteY21" fmla="*/ 1933575 h 2009775"/>
              <a:gd name="connsiteX22" fmla="*/ 620829 w 735129"/>
              <a:gd name="connsiteY22" fmla="*/ 1847850 h 2009775"/>
              <a:gd name="connsiteX23" fmla="*/ 611304 w 735129"/>
              <a:gd name="connsiteY23" fmla="*/ 1695450 h 2009775"/>
              <a:gd name="connsiteX24" fmla="*/ 601779 w 735129"/>
              <a:gd name="connsiteY24" fmla="*/ 1657350 h 2009775"/>
              <a:gd name="connsiteX25" fmla="*/ 592254 w 735129"/>
              <a:gd name="connsiteY25" fmla="*/ 1609725 h 2009775"/>
              <a:gd name="connsiteX26" fmla="*/ 582729 w 735129"/>
              <a:gd name="connsiteY26" fmla="*/ 1524000 h 2009775"/>
              <a:gd name="connsiteX27" fmla="*/ 573204 w 735129"/>
              <a:gd name="connsiteY27" fmla="*/ 1476375 h 2009775"/>
              <a:gd name="connsiteX28" fmla="*/ 563679 w 735129"/>
              <a:gd name="connsiteY28" fmla="*/ 1409700 h 2009775"/>
              <a:gd name="connsiteX29" fmla="*/ 573204 w 735129"/>
              <a:gd name="connsiteY29" fmla="*/ 1266825 h 2009775"/>
              <a:gd name="connsiteX30" fmla="*/ 601779 w 735129"/>
              <a:gd name="connsiteY30" fmla="*/ 1238250 h 2009775"/>
              <a:gd name="connsiteX31" fmla="*/ 630354 w 735129"/>
              <a:gd name="connsiteY31" fmla="*/ 1162050 h 2009775"/>
              <a:gd name="connsiteX32" fmla="*/ 687504 w 735129"/>
              <a:gd name="connsiteY32" fmla="*/ 1076325 h 2009775"/>
              <a:gd name="connsiteX33" fmla="*/ 706554 w 735129"/>
              <a:gd name="connsiteY33" fmla="*/ 1047750 h 2009775"/>
              <a:gd name="connsiteX34" fmla="*/ 735129 w 735129"/>
              <a:gd name="connsiteY34" fmla="*/ 742950 h 2009775"/>
              <a:gd name="connsiteX35" fmla="*/ 725604 w 735129"/>
              <a:gd name="connsiteY35" fmla="*/ 571500 h 2009775"/>
              <a:gd name="connsiteX36" fmla="*/ 716079 w 735129"/>
              <a:gd name="connsiteY36" fmla="*/ 533400 h 2009775"/>
              <a:gd name="connsiteX37" fmla="*/ 687504 w 735129"/>
              <a:gd name="connsiteY37" fmla="*/ 447675 h 2009775"/>
              <a:gd name="connsiteX38" fmla="*/ 677979 w 735129"/>
              <a:gd name="connsiteY38" fmla="*/ 419100 h 2009775"/>
              <a:gd name="connsiteX39" fmla="*/ 658929 w 735129"/>
              <a:gd name="connsiteY39" fmla="*/ 342900 h 2009775"/>
              <a:gd name="connsiteX40" fmla="*/ 649404 w 735129"/>
              <a:gd name="connsiteY40" fmla="*/ 314325 h 2009775"/>
              <a:gd name="connsiteX41" fmla="*/ 639879 w 735129"/>
              <a:gd name="connsiteY41" fmla="*/ 276225 h 2009775"/>
              <a:gd name="connsiteX42" fmla="*/ 620829 w 735129"/>
              <a:gd name="connsiteY42" fmla="*/ 247650 h 2009775"/>
              <a:gd name="connsiteX43" fmla="*/ 592254 w 735129"/>
              <a:gd name="connsiteY43" fmla="*/ 180975 h 2009775"/>
              <a:gd name="connsiteX44" fmla="*/ 582729 w 735129"/>
              <a:gd name="connsiteY44" fmla="*/ 142875 h 2009775"/>
              <a:gd name="connsiteX45" fmla="*/ 563679 w 735129"/>
              <a:gd name="connsiteY45" fmla="*/ 85725 h 2009775"/>
              <a:gd name="connsiteX46" fmla="*/ 535104 w 735129"/>
              <a:gd name="connsiteY46" fmla="*/ 0 h 200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35129" h="2009775">
                <a:moveTo>
                  <a:pt x="535104" y="0"/>
                </a:moveTo>
                <a:lnTo>
                  <a:pt x="535104" y="0"/>
                </a:lnTo>
                <a:cubicBezTo>
                  <a:pt x="500179" y="25400"/>
                  <a:pt x="471298" y="62544"/>
                  <a:pt x="430329" y="76200"/>
                </a:cubicBezTo>
                <a:cubicBezTo>
                  <a:pt x="411279" y="82550"/>
                  <a:pt x="389887" y="84111"/>
                  <a:pt x="373179" y="95250"/>
                </a:cubicBezTo>
                <a:cubicBezTo>
                  <a:pt x="281814" y="156160"/>
                  <a:pt x="228639" y="183396"/>
                  <a:pt x="154104" y="266700"/>
                </a:cubicBezTo>
                <a:cubicBezTo>
                  <a:pt x="36911" y="397681"/>
                  <a:pt x="134880" y="305090"/>
                  <a:pt x="77904" y="400050"/>
                </a:cubicBezTo>
                <a:cubicBezTo>
                  <a:pt x="57964" y="433283"/>
                  <a:pt x="11229" y="495300"/>
                  <a:pt x="11229" y="495300"/>
                </a:cubicBezTo>
                <a:cubicBezTo>
                  <a:pt x="4527" y="830421"/>
                  <a:pt x="-18301" y="937247"/>
                  <a:pt x="30279" y="1228725"/>
                </a:cubicBezTo>
                <a:cubicBezTo>
                  <a:pt x="32161" y="1240017"/>
                  <a:pt x="43262" y="1247592"/>
                  <a:pt x="49329" y="1257300"/>
                </a:cubicBezTo>
                <a:cubicBezTo>
                  <a:pt x="59141" y="1272999"/>
                  <a:pt x="67635" y="1289521"/>
                  <a:pt x="77904" y="1304925"/>
                </a:cubicBezTo>
                <a:cubicBezTo>
                  <a:pt x="86710" y="1318134"/>
                  <a:pt x="97252" y="1330107"/>
                  <a:pt x="106479" y="1343025"/>
                </a:cubicBezTo>
                <a:cubicBezTo>
                  <a:pt x="176119" y="1440521"/>
                  <a:pt x="60717" y="1285184"/>
                  <a:pt x="154104" y="1409700"/>
                </a:cubicBezTo>
                <a:cubicBezTo>
                  <a:pt x="157279" y="1419225"/>
                  <a:pt x="160871" y="1428621"/>
                  <a:pt x="163629" y="1438275"/>
                </a:cubicBezTo>
                <a:cubicBezTo>
                  <a:pt x="191890" y="1537188"/>
                  <a:pt x="172309" y="1540058"/>
                  <a:pt x="163629" y="1704975"/>
                </a:cubicBezTo>
                <a:cubicBezTo>
                  <a:pt x="161287" y="1749477"/>
                  <a:pt x="157279" y="1793875"/>
                  <a:pt x="154104" y="1838325"/>
                </a:cubicBezTo>
                <a:cubicBezTo>
                  <a:pt x="223200" y="1855599"/>
                  <a:pt x="167671" y="1831472"/>
                  <a:pt x="211254" y="1885950"/>
                </a:cubicBezTo>
                <a:cubicBezTo>
                  <a:pt x="240972" y="1923097"/>
                  <a:pt x="269630" y="1945337"/>
                  <a:pt x="306504" y="1971675"/>
                </a:cubicBezTo>
                <a:cubicBezTo>
                  <a:pt x="315819" y="1978329"/>
                  <a:pt x="324618" y="1986076"/>
                  <a:pt x="335079" y="1990725"/>
                </a:cubicBezTo>
                <a:cubicBezTo>
                  <a:pt x="353429" y="1998880"/>
                  <a:pt x="392229" y="2009775"/>
                  <a:pt x="392229" y="2009775"/>
                </a:cubicBezTo>
                <a:cubicBezTo>
                  <a:pt x="427154" y="2003425"/>
                  <a:pt x="463872" y="2003468"/>
                  <a:pt x="497004" y="1990725"/>
                </a:cubicBezTo>
                <a:cubicBezTo>
                  <a:pt x="507689" y="1986616"/>
                  <a:pt x="508725" y="1970944"/>
                  <a:pt x="516054" y="1962150"/>
                </a:cubicBezTo>
                <a:cubicBezTo>
                  <a:pt x="524678" y="1951802"/>
                  <a:pt x="535759" y="1943712"/>
                  <a:pt x="544629" y="1933575"/>
                </a:cubicBezTo>
                <a:cubicBezTo>
                  <a:pt x="630939" y="1834935"/>
                  <a:pt x="535675" y="1933004"/>
                  <a:pt x="620829" y="1847850"/>
                </a:cubicBezTo>
                <a:cubicBezTo>
                  <a:pt x="617654" y="1797050"/>
                  <a:pt x="616369" y="1746097"/>
                  <a:pt x="611304" y="1695450"/>
                </a:cubicBezTo>
                <a:cubicBezTo>
                  <a:pt x="610001" y="1682424"/>
                  <a:pt x="604619" y="1670129"/>
                  <a:pt x="601779" y="1657350"/>
                </a:cubicBezTo>
                <a:cubicBezTo>
                  <a:pt x="598267" y="1641546"/>
                  <a:pt x="594544" y="1625752"/>
                  <a:pt x="592254" y="1609725"/>
                </a:cubicBezTo>
                <a:cubicBezTo>
                  <a:pt x="588188" y="1581263"/>
                  <a:pt x="586795" y="1552462"/>
                  <a:pt x="582729" y="1524000"/>
                </a:cubicBezTo>
                <a:cubicBezTo>
                  <a:pt x="580439" y="1507973"/>
                  <a:pt x="575866" y="1492344"/>
                  <a:pt x="573204" y="1476375"/>
                </a:cubicBezTo>
                <a:cubicBezTo>
                  <a:pt x="569513" y="1454230"/>
                  <a:pt x="566854" y="1431925"/>
                  <a:pt x="563679" y="1409700"/>
                </a:cubicBezTo>
                <a:cubicBezTo>
                  <a:pt x="566854" y="1362075"/>
                  <a:pt x="562850" y="1313419"/>
                  <a:pt x="573204" y="1266825"/>
                </a:cubicBezTo>
                <a:cubicBezTo>
                  <a:pt x="576126" y="1253675"/>
                  <a:pt x="593949" y="1249211"/>
                  <a:pt x="601779" y="1238250"/>
                </a:cubicBezTo>
                <a:cubicBezTo>
                  <a:pt x="659934" y="1156834"/>
                  <a:pt x="586730" y="1243066"/>
                  <a:pt x="630354" y="1162050"/>
                </a:cubicBezTo>
                <a:cubicBezTo>
                  <a:pt x="646636" y="1131812"/>
                  <a:pt x="668454" y="1104900"/>
                  <a:pt x="687504" y="1076325"/>
                </a:cubicBezTo>
                <a:lnTo>
                  <a:pt x="706554" y="1047750"/>
                </a:lnTo>
                <a:cubicBezTo>
                  <a:pt x="744101" y="897561"/>
                  <a:pt x="724514" y="997709"/>
                  <a:pt x="735129" y="742950"/>
                </a:cubicBezTo>
                <a:cubicBezTo>
                  <a:pt x="731954" y="685800"/>
                  <a:pt x="730786" y="628503"/>
                  <a:pt x="725604" y="571500"/>
                </a:cubicBezTo>
                <a:cubicBezTo>
                  <a:pt x="724419" y="558463"/>
                  <a:pt x="719929" y="545912"/>
                  <a:pt x="716079" y="533400"/>
                </a:cubicBezTo>
                <a:cubicBezTo>
                  <a:pt x="707221" y="504611"/>
                  <a:pt x="697029" y="476250"/>
                  <a:pt x="687504" y="447675"/>
                </a:cubicBezTo>
                <a:cubicBezTo>
                  <a:pt x="684329" y="438150"/>
                  <a:pt x="680414" y="428840"/>
                  <a:pt x="677979" y="419100"/>
                </a:cubicBezTo>
                <a:cubicBezTo>
                  <a:pt x="671629" y="393700"/>
                  <a:pt x="667208" y="367738"/>
                  <a:pt x="658929" y="342900"/>
                </a:cubicBezTo>
                <a:cubicBezTo>
                  <a:pt x="655754" y="333375"/>
                  <a:pt x="652162" y="323979"/>
                  <a:pt x="649404" y="314325"/>
                </a:cubicBezTo>
                <a:cubicBezTo>
                  <a:pt x="645808" y="301738"/>
                  <a:pt x="645036" y="288257"/>
                  <a:pt x="639879" y="276225"/>
                </a:cubicBezTo>
                <a:cubicBezTo>
                  <a:pt x="635370" y="265703"/>
                  <a:pt x="627179" y="257175"/>
                  <a:pt x="620829" y="247650"/>
                </a:cubicBezTo>
                <a:cubicBezTo>
                  <a:pt x="593483" y="138267"/>
                  <a:pt x="631721" y="273065"/>
                  <a:pt x="592254" y="180975"/>
                </a:cubicBezTo>
                <a:cubicBezTo>
                  <a:pt x="587097" y="168943"/>
                  <a:pt x="586491" y="155414"/>
                  <a:pt x="582729" y="142875"/>
                </a:cubicBezTo>
                <a:cubicBezTo>
                  <a:pt x="576959" y="123641"/>
                  <a:pt x="569449" y="104959"/>
                  <a:pt x="563679" y="85725"/>
                </a:cubicBezTo>
                <a:cubicBezTo>
                  <a:pt x="553384" y="51408"/>
                  <a:pt x="539867" y="14288"/>
                  <a:pt x="535104" y="0"/>
                </a:cubicBezTo>
                <a:close/>
              </a:path>
            </a:pathLst>
          </a:custGeom>
          <a:solidFill>
            <a:srgbClr val="D1DF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3" name="フリーフォーム: 図形 12">
            <a:extLst>
              <a:ext uri="{FF2B5EF4-FFF2-40B4-BE49-F238E27FC236}">
                <a16:creationId xmlns:a16="http://schemas.microsoft.com/office/drawing/2014/main" id="{CB07FC00-082A-3052-00EF-E2F6999F9314}"/>
              </a:ext>
            </a:extLst>
          </p:cNvPr>
          <p:cNvSpPr/>
          <p:nvPr/>
        </p:nvSpPr>
        <p:spPr>
          <a:xfrm>
            <a:off x="3006839" y="3344976"/>
            <a:ext cx="1135063" cy="2333625"/>
          </a:xfrm>
          <a:custGeom>
            <a:avLst/>
            <a:gdLst>
              <a:gd name="connsiteX0" fmla="*/ 1115767 w 1134817"/>
              <a:gd name="connsiteY0" fmla="*/ 0 h 2333625"/>
              <a:gd name="connsiteX1" fmla="*/ 1115767 w 1134817"/>
              <a:gd name="connsiteY1" fmla="*/ 0 h 2333625"/>
              <a:gd name="connsiteX2" fmla="*/ 1125292 w 1134817"/>
              <a:gd name="connsiteY2" fmla="*/ 457200 h 2333625"/>
              <a:gd name="connsiteX3" fmla="*/ 1134817 w 1134817"/>
              <a:gd name="connsiteY3" fmla="*/ 781050 h 2333625"/>
              <a:gd name="connsiteX4" fmla="*/ 1115767 w 1134817"/>
              <a:gd name="connsiteY4" fmla="*/ 876300 h 2333625"/>
              <a:gd name="connsiteX5" fmla="*/ 1077667 w 1134817"/>
              <a:gd name="connsiteY5" fmla="*/ 952500 h 2333625"/>
              <a:gd name="connsiteX6" fmla="*/ 1039567 w 1134817"/>
              <a:gd name="connsiteY6" fmla="*/ 990600 h 2333625"/>
              <a:gd name="connsiteX7" fmla="*/ 991942 w 1134817"/>
              <a:gd name="connsiteY7" fmla="*/ 1085850 h 2333625"/>
              <a:gd name="connsiteX8" fmla="*/ 972892 w 1134817"/>
              <a:gd name="connsiteY8" fmla="*/ 1123950 h 2333625"/>
              <a:gd name="connsiteX9" fmla="*/ 963367 w 1134817"/>
              <a:gd name="connsiteY9" fmla="*/ 1219200 h 2333625"/>
              <a:gd name="connsiteX10" fmla="*/ 887167 w 1134817"/>
              <a:gd name="connsiteY10" fmla="*/ 1409700 h 2333625"/>
              <a:gd name="connsiteX11" fmla="*/ 868117 w 1134817"/>
              <a:gd name="connsiteY11" fmla="*/ 1438275 h 2333625"/>
              <a:gd name="connsiteX12" fmla="*/ 849067 w 1134817"/>
              <a:gd name="connsiteY12" fmla="*/ 1476375 h 2333625"/>
              <a:gd name="connsiteX13" fmla="*/ 744292 w 1134817"/>
              <a:gd name="connsiteY13" fmla="*/ 1543050 h 2333625"/>
              <a:gd name="connsiteX14" fmla="*/ 658567 w 1134817"/>
              <a:gd name="connsiteY14" fmla="*/ 1695450 h 2333625"/>
              <a:gd name="connsiteX15" fmla="*/ 582367 w 1134817"/>
              <a:gd name="connsiteY15" fmla="*/ 1800225 h 2333625"/>
              <a:gd name="connsiteX16" fmla="*/ 553792 w 1134817"/>
              <a:gd name="connsiteY16" fmla="*/ 1838325 h 2333625"/>
              <a:gd name="connsiteX17" fmla="*/ 525217 w 1134817"/>
              <a:gd name="connsiteY17" fmla="*/ 1885950 h 2333625"/>
              <a:gd name="connsiteX18" fmla="*/ 496642 w 1134817"/>
              <a:gd name="connsiteY18" fmla="*/ 1914525 h 2333625"/>
              <a:gd name="connsiteX19" fmla="*/ 477592 w 1134817"/>
              <a:gd name="connsiteY19" fmla="*/ 1943100 h 2333625"/>
              <a:gd name="connsiteX20" fmla="*/ 439492 w 1134817"/>
              <a:gd name="connsiteY20" fmla="*/ 1971675 h 2333625"/>
              <a:gd name="connsiteX21" fmla="*/ 382342 w 1134817"/>
              <a:gd name="connsiteY21" fmla="*/ 2009775 h 2333625"/>
              <a:gd name="connsiteX22" fmla="*/ 363292 w 1134817"/>
              <a:gd name="connsiteY22" fmla="*/ 2038350 h 2333625"/>
              <a:gd name="connsiteX23" fmla="*/ 296617 w 1134817"/>
              <a:gd name="connsiteY23" fmla="*/ 2095500 h 2333625"/>
              <a:gd name="connsiteX24" fmla="*/ 268042 w 1134817"/>
              <a:gd name="connsiteY24" fmla="*/ 2143125 h 2333625"/>
              <a:gd name="connsiteX25" fmla="*/ 229942 w 1134817"/>
              <a:gd name="connsiteY25" fmla="*/ 2171700 h 2333625"/>
              <a:gd name="connsiteX26" fmla="*/ 172792 w 1134817"/>
              <a:gd name="connsiteY26" fmla="*/ 2228850 h 2333625"/>
              <a:gd name="connsiteX27" fmla="*/ 144217 w 1134817"/>
              <a:gd name="connsiteY27" fmla="*/ 2247900 h 2333625"/>
              <a:gd name="connsiteX28" fmla="*/ 115642 w 1134817"/>
              <a:gd name="connsiteY28" fmla="*/ 2276475 h 2333625"/>
              <a:gd name="connsiteX29" fmla="*/ 77542 w 1134817"/>
              <a:gd name="connsiteY29" fmla="*/ 2324100 h 2333625"/>
              <a:gd name="connsiteX30" fmla="*/ 39442 w 1134817"/>
              <a:gd name="connsiteY30" fmla="*/ 2333625 h 2333625"/>
              <a:gd name="connsiteX31" fmla="*/ 1342 w 1134817"/>
              <a:gd name="connsiteY31" fmla="*/ 2314575 h 2333625"/>
              <a:gd name="connsiteX32" fmla="*/ 10867 w 1134817"/>
              <a:gd name="connsiteY32" fmla="*/ 2286000 h 2333625"/>
              <a:gd name="connsiteX33" fmla="*/ 29917 w 1134817"/>
              <a:gd name="connsiteY33" fmla="*/ 2238375 h 2333625"/>
              <a:gd name="connsiteX34" fmla="*/ 68017 w 1134817"/>
              <a:gd name="connsiteY34" fmla="*/ 2162175 h 2333625"/>
              <a:gd name="connsiteX35" fmla="*/ 106117 w 1134817"/>
              <a:gd name="connsiteY35" fmla="*/ 2047875 h 2333625"/>
              <a:gd name="connsiteX36" fmla="*/ 115642 w 1134817"/>
              <a:gd name="connsiteY36" fmla="*/ 2009775 h 2333625"/>
              <a:gd name="connsiteX37" fmla="*/ 144217 w 1134817"/>
              <a:gd name="connsiteY37" fmla="*/ 1962150 h 2333625"/>
              <a:gd name="connsiteX38" fmla="*/ 172792 w 1134817"/>
              <a:gd name="connsiteY38" fmla="*/ 1876425 h 2333625"/>
              <a:gd name="connsiteX39" fmla="*/ 182317 w 1134817"/>
              <a:gd name="connsiteY39" fmla="*/ 1743075 h 2333625"/>
              <a:gd name="connsiteX40" fmla="*/ 201367 w 1134817"/>
              <a:gd name="connsiteY40" fmla="*/ 1685925 h 2333625"/>
              <a:gd name="connsiteX41" fmla="*/ 229942 w 1134817"/>
              <a:gd name="connsiteY41" fmla="*/ 1571625 h 2333625"/>
              <a:gd name="connsiteX42" fmla="*/ 258517 w 1134817"/>
              <a:gd name="connsiteY42" fmla="*/ 1485900 h 2333625"/>
              <a:gd name="connsiteX43" fmla="*/ 268042 w 1134817"/>
              <a:gd name="connsiteY43" fmla="*/ 1343025 h 2333625"/>
              <a:gd name="connsiteX44" fmla="*/ 287092 w 1134817"/>
              <a:gd name="connsiteY44" fmla="*/ 1314450 h 2333625"/>
              <a:gd name="connsiteX45" fmla="*/ 363292 w 1134817"/>
              <a:gd name="connsiteY45" fmla="*/ 1219200 h 2333625"/>
              <a:gd name="connsiteX46" fmla="*/ 391867 w 1134817"/>
              <a:gd name="connsiteY46" fmla="*/ 1152525 h 2333625"/>
              <a:gd name="connsiteX47" fmla="*/ 401392 w 1134817"/>
              <a:gd name="connsiteY47" fmla="*/ 1123950 h 2333625"/>
              <a:gd name="connsiteX48" fmla="*/ 439492 w 1134817"/>
              <a:gd name="connsiteY48" fmla="*/ 1066800 h 2333625"/>
              <a:gd name="connsiteX49" fmla="*/ 468067 w 1134817"/>
              <a:gd name="connsiteY49" fmla="*/ 1009650 h 2333625"/>
              <a:gd name="connsiteX50" fmla="*/ 506167 w 1134817"/>
              <a:gd name="connsiteY50" fmla="*/ 971550 h 2333625"/>
              <a:gd name="connsiteX51" fmla="*/ 553792 w 1134817"/>
              <a:gd name="connsiteY51" fmla="*/ 904875 h 2333625"/>
              <a:gd name="connsiteX52" fmla="*/ 677617 w 1134817"/>
              <a:gd name="connsiteY52" fmla="*/ 800100 h 2333625"/>
              <a:gd name="connsiteX53" fmla="*/ 706192 w 1134817"/>
              <a:gd name="connsiteY53" fmla="*/ 790575 h 2333625"/>
              <a:gd name="connsiteX54" fmla="*/ 734767 w 1134817"/>
              <a:gd name="connsiteY54" fmla="*/ 771525 h 2333625"/>
              <a:gd name="connsiteX55" fmla="*/ 810967 w 1134817"/>
              <a:gd name="connsiteY55" fmla="*/ 733425 h 2333625"/>
              <a:gd name="connsiteX56" fmla="*/ 877642 w 1134817"/>
              <a:gd name="connsiteY56" fmla="*/ 666750 h 2333625"/>
              <a:gd name="connsiteX57" fmla="*/ 906217 w 1134817"/>
              <a:gd name="connsiteY57" fmla="*/ 638175 h 2333625"/>
              <a:gd name="connsiteX58" fmla="*/ 915742 w 1134817"/>
              <a:gd name="connsiteY58" fmla="*/ 590550 h 2333625"/>
              <a:gd name="connsiteX59" fmla="*/ 934792 w 1134817"/>
              <a:gd name="connsiteY59" fmla="*/ 514350 h 2333625"/>
              <a:gd name="connsiteX60" fmla="*/ 972892 w 1134817"/>
              <a:gd name="connsiteY60" fmla="*/ 285750 h 2333625"/>
              <a:gd name="connsiteX61" fmla="*/ 982417 w 1134817"/>
              <a:gd name="connsiteY61" fmla="*/ 228600 h 2333625"/>
              <a:gd name="connsiteX62" fmla="*/ 1001467 w 1134817"/>
              <a:gd name="connsiteY62" fmla="*/ 200025 h 2333625"/>
              <a:gd name="connsiteX63" fmla="*/ 1010992 w 1134817"/>
              <a:gd name="connsiteY63" fmla="*/ 161925 h 2333625"/>
              <a:gd name="connsiteX64" fmla="*/ 1030042 w 1134817"/>
              <a:gd name="connsiteY64" fmla="*/ 133350 h 2333625"/>
              <a:gd name="connsiteX65" fmla="*/ 1039567 w 1134817"/>
              <a:gd name="connsiteY65" fmla="*/ 104775 h 2333625"/>
              <a:gd name="connsiteX66" fmla="*/ 1087192 w 1134817"/>
              <a:gd name="connsiteY66" fmla="*/ 47625 h 2333625"/>
              <a:gd name="connsiteX67" fmla="*/ 1115767 w 1134817"/>
              <a:gd name="connsiteY67" fmla="*/ 0 h 233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134817" h="2333625">
                <a:moveTo>
                  <a:pt x="1115767" y="0"/>
                </a:moveTo>
                <a:lnTo>
                  <a:pt x="1115767" y="0"/>
                </a:lnTo>
                <a:cubicBezTo>
                  <a:pt x="1118942" y="152400"/>
                  <a:pt x="1121575" y="304812"/>
                  <a:pt x="1125292" y="457200"/>
                </a:cubicBezTo>
                <a:cubicBezTo>
                  <a:pt x="1127925" y="565165"/>
                  <a:pt x="1134817" y="673053"/>
                  <a:pt x="1134817" y="781050"/>
                </a:cubicBezTo>
                <a:cubicBezTo>
                  <a:pt x="1134817" y="816087"/>
                  <a:pt x="1127497" y="845021"/>
                  <a:pt x="1115767" y="876300"/>
                </a:cubicBezTo>
                <a:cubicBezTo>
                  <a:pt x="1104525" y="906278"/>
                  <a:pt x="1098127" y="928630"/>
                  <a:pt x="1077667" y="952500"/>
                </a:cubicBezTo>
                <a:cubicBezTo>
                  <a:pt x="1065978" y="966137"/>
                  <a:pt x="1049279" y="975492"/>
                  <a:pt x="1039567" y="990600"/>
                </a:cubicBezTo>
                <a:cubicBezTo>
                  <a:pt x="1020371" y="1020460"/>
                  <a:pt x="1007817" y="1054100"/>
                  <a:pt x="991942" y="1085850"/>
                </a:cubicBezTo>
                <a:lnTo>
                  <a:pt x="972892" y="1123950"/>
                </a:lnTo>
                <a:cubicBezTo>
                  <a:pt x="969717" y="1155700"/>
                  <a:pt x="970439" y="1188085"/>
                  <a:pt x="963367" y="1219200"/>
                </a:cubicBezTo>
                <a:cubicBezTo>
                  <a:pt x="947115" y="1290709"/>
                  <a:pt x="921429" y="1346887"/>
                  <a:pt x="887167" y="1409700"/>
                </a:cubicBezTo>
                <a:cubicBezTo>
                  <a:pt x="881685" y="1419750"/>
                  <a:pt x="873797" y="1428336"/>
                  <a:pt x="868117" y="1438275"/>
                </a:cubicBezTo>
                <a:cubicBezTo>
                  <a:pt x="861072" y="1450603"/>
                  <a:pt x="859906" y="1467203"/>
                  <a:pt x="849067" y="1476375"/>
                </a:cubicBezTo>
                <a:cubicBezTo>
                  <a:pt x="817465" y="1503115"/>
                  <a:pt x="744292" y="1543050"/>
                  <a:pt x="744292" y="1543050"/>
                </a:cubicBezTo>
                <a:cubicBezTo>
                  <a:pt x="715717" y="1593850"/>
                  <a:pt x="692849" y="1648313"/>
                  <a:pt x="658567" y="1695450"/>
                </a:cubicBezTo>
                <a:lnTo>
                  <a:pt x="582367" y="1800225"/>
                </a:lnTo>
                <a:cubicBezTo>
                  <a:pt x="572979" y="1813027"/>
                  <a:pt x="561960" y="1824712"/>
                  <a:pt x="553792" y="1838325"/>
                </a:cubicBezTo>
                <a:cubicBezTo>
                  <a:pt x="544267" y="1854200"/>
                  <a:pt x="536325" y="1871139"/>
                  <a:pt x="525217" y="1885950"/>
                </a:cubicBezTo>
                <a:cubicBezTo>
                  <a:pt x="517135" y="1896726"/>
                  <a:pt x="505266" y="1904177"/>
                  <a:pt x="496642" y="1914525"/>
                </a:cubicBezTo>
                <a:cubicBezTo>
                  <a:pt x="489313" y="1923319"/>
                  <a:pt x="485687" y="1935005"/>
                  <a:pt x="477592" y="1943100"/>
                </a:cubicBezTo>
                <a:cubicBezTo>
                  <a:pt x="466367" y="1954325"/>
                  <a:pt x="451545" y="1961344"/>
                  <a:pt x="439492" y="1971675"/>
                </a:cubicBezTo>
                <a:cubicBezTo>
                  <a:pt x="394088" y="2010593"/>
                  <a:pt x="430948" y="1993573"/>
                  <a:pt x="382342" y="2009775"/>
                </a:cubicBezTo>
                <a:cubicBezTo>
                  <a:pt x="375992" y="2019300"/>
                  <a:pt x="371387" y="2030255"/>
                  <a:pt x="363292" y="2038350"/>
                </a:cubicBezTo>
                <a:cubicBezTo>
                  <a:pt x="298444" y="2103198"/>
                  <a:pt x="376275" y="1993083"/>
                  <a:pt x="296617" y="2095500"/>
                </a:cubicBezTo>
                <a:cubicBezTo>
                  <a:pt x="285251" y="2110113"/>
                  <a:pt x="280233" y="2129192"/>
                  <a:pt x="268042" y="2143125"/>
                </a:cubicBezTo>
                <a:cubicBezTo>
                  <a:pt x="257588" y="2155072"/>
                  <a:pt x="241742" y="2161080"/>
                  <a:pt x="229942" y="2171700"/>
                </a:cubicBezTo>
                <a:cubicBezTo>
                  <a:pt x="209917" y="2189722"/>
                  <a:pt x="195208" y="2213906"/>
                  <a:pt x="172792" y="2228850"/>
                </a:cubicBezTo>
                <a:cubicBezTo>
                  <a:pt x="163267" y="2235200"/>
                  <a:pt x="153011" y="2240571"/>
                  <a:pt x="144217" y="2247900"/>
                </a:cubicBezTo>
                <a:cubicBezTo>
                  <a:pt x="133869" y="2256524"/>
                  <a:pt x="124512" y="2266338"/>
                  <a:pt x="115642" y="2276475"/>
                </a:cubicBezTo>
                <a:cubicBezTo>
                  <a:pt x="102255" y="2291775"/>
                  <a:pt x="93806" y="2311902"/>
                  <a:pt x="77542" y="2324100"/>
                </a:cubicBezTo>
                <a:cubicBezTo>
                  <a:pt x="67069" y="2331955"/>
                  <a:pt x="52142" y="2330450"/>
                  <a:pt x="39442" y="2333625"/>
                </a:cubicBezTo>
                <a:cubicBezTo>
                  <a:pt x="26742" y="2327275"/>
                  <a:pt x="8647" y="2326751"/>
                  <a:pt x="1342" y="2314575"/>
                </a:cubicBezTo>
                <a:cubicBezTo>
                  <a:pt x="-3824" y="2305966"/>
                  <a:pt x="7342" y="2295401"/>
                  <a:pt x="10867" y="2286000"/>
                </a:cubicBezTo>
                <a:cubicBezTo>
                  <a:pt x="16870" y="2269991"/>
                  <a:pt x="22752" y="2253899"/>
                  <a:pt x="29917" y="2238375"/>
                </a:cubicBezTo>
                <a:cubicBezTo>
                  <a:pt x="41817" y="2212591"/>
                  <a:pt x="57470" y="2188542"/>
                  <a:pt x="68017" y="2162175"/>
                </a:cubicBezTo>
                <a:cubicBezTo>
                  <a:pt x="82932" y="2124887"/>
                  <a:pt x="94138" y="2086208"/>
                  <a:pt x="106117" y="2047875"/>
                </a:cubicBezTo>
                <a:cubicBezTo>
                  <a:pt x="110022" y="2035380"/>
                  <a:pt x="110325" y="2021738"/>
                  <a:pt x="115642" y="2009775"/>
                </a:cubicBezTo>
                <a:cubicBezTo>
                  <a:pt x="123161" y="1992857"/>
                  <a:pt x="135938" y="1978709"/>
                  <a:pt x="144217" y="1962150"/>
                </a:cubicBezTo>
                <a:cubicBezTo>
                  <a:pt x="162151" y="1926282"/>
                  <a:pt x="163697" y="1912805"/>
                  <a:pt x="172792" y="1876425"/>
                </a:cubicBezTo>
                <a:cubicBezTo>
                  <a:pt x="175967" y="1831975"/>
                  <a:pt x="175706" y="1787145"/>
                  <a:pt x="182317" y="1743075"/>
                </a:cubicBezTo>
                <a:cubicBezTo>
                  <a:pt x="185296" y="1723217"/>
                  <a:pt x="197429" y="1705616"/>
                  <a:pt x="201367" y="1685925"/>
                </a:cubicBezTo>
                <a:cubicBezTo>
                  <a:pt x="223654" y="1574490"/>
                  <a:pt x="194696" y="1712610"/>
                  <a:pt x="229942" y="1571625"/>
                </a:cubicBezTo>
                <a:cubicBezTo>
                  <a:pt x="248406" y="1497767"/>
                  <a:pt x="226829" y="1549277"/>
                  <a:pt x="258517" y="1485900"/>
                </a:cubicBezTo>
                <a:cubicBezTo>
                  <a:pt x="261692" y="1438275"/>
                  <a:pt x="260195" y="1390106"/>
                  <a:pt x="268042" y="1343025"/>
                </a:cubicBezTo>
                <a:cubicBezTo>
                  <a:pt x="269924" y="1331733"/>
                  <a:pt x="281972" y="1324689"/>
                  <a:pt x="287092" y="1314450"/>
                </a:cubicBezTo>
                <a:cubicBezTo>
                  <a:pt x="326021" y="1236593"/>
                  <a:pt x="228585" y="1353907"/>
                  <a:pt x="363292" y="1219200"/>
                </a:cubicBezTo>
                <a:cubicBezTo>
                  <a:pt x="372817" y="1196975"/>
                  <a:pt x="382887" y="1174976"/>
                  <a:pt x="391867" y="1152525"/>
                </a:cubicBezTo>
                <a:cubicBezTo>
                  <a:pt x="395596" y="1143203"/>
                  <a:pt x="396516" y="1132727"/>
                  <a:pt x="401392" y="1123950"/>
                </a:cubicBezTo>
                <a:cubicBezTo>
                  <a:pt x="412511" y="1103936"/>
                  <a:pt x="428373" y="1086814"/>
                  <a:pt x="439492" y="1066800"/>
                </a:cubicBezTo>
                <a:cubicBezTo>
                  <a:pt x="466179" y="1018763"/>
                  <a:pt x="428008" y="1056386"/>
                  <a:pt x="468067" y="1009650"/>
                </a:cubicBezTo>
                <a:cubicBezTo>
                  <a:pt x="479756" y="996013"/>
                  <a:pt x="494478" y="985187"/>
                  <a:pt x="506167" y="971550"/>
                </a:cubicBezTo>
                <a:cubicBezTo>
                  <a:pt x="583847" y="880924"/>
                  <a:pt x="449255" y="1019865"/>
                  <a:pt x="553792" y="904875"/>
                </a:cubicBezTo>
                <a:cubicBezTo>
                  <a:pt x="576127" y="880306"/>
                  <a:pt x="638406" y="813170"/>
                  <a:pt x="677617" y="800100"/>
                </a:cubicBezTo>
                <a:cubicBezTo>
                  <a:pt x="687142" y="796925"/>
                  <a:pt x="697212" y="795065"/>
                  <a:pt x="706192" y="790575"/>
                </a:cubicBezTo>
                <a:cubicBezTo>
                  <a:pt x="716431" y="785455"/>
                  <a:pt x="724528" y="776645"/>
                  <a:pt x="734767" y="771525"/>
                </a:cubicBezTo>
                <a:cubicBezTo>
                  <a:pt x="770294" y="753762"/>
                  <a:pt x="783382" y="758251"/>
                  <a:pt x="810967" y="733425"/>
                </a:cubicBezTo>
                <a:cubicBezTo>
                  <a:pt x="834329" y="712399"/>
                  <a:pt x="855417" y="688975"/>
                  <a:pt x="877642" y="666750"/>
                </a:cubicBezTo>
                <a:lnTo>
                  <a:pt x="906217" y="638175"/>
                </a:lnTo>
                <a:cubicBezTo>
                  <a:pt x="909392" y="622300"/>
                  <a:pt x="912102" y="606325"/>
                  <a:pt x="915742" y="590550"/>
                </a:cubicBezTo>
                <a:cubicBezTo>
                  <a:pt x="921629" y="565039"/>
                  <a:pt x="934792" y="514350"/>
                  <a:pt x="934792" y="514350"/>
                </a:cubicBezTo>
                <a:cubicBezTo>
                  <a:pt x="955255" y="309721"/>
                  <a:pt x="925302" y="380929"/>
                  <a:pt x="972892" y="285750"/>
                </a:cubicBezTo>
                <a:cubicBezTo>
                  <a:pt x="976067" y="266700"/>
                  <a:pt x="976310" y="246922"/>
                  <a:pt x="982417" y="228600"/>
                </a:cubicBezTo>
                <a:cubicBezTo>
                  <a:pt x="986037" y="217740"/>
                  <a:pt x="996958" y="210547"/>
                  <a:pt x="1001467" y="200025"/>
                </a:cubicBezTo>
                <a:cubicBezTo>
                  <a:pt x="1006624" y="187993"/>
                  <a:pt x="1005835" y="173957"/>
                  <a:pt x="1010992" y="161925"/>
                </a:cubicBezTo>
                <a:cubicBezTo>
                  <a:pt x="1015501" y="151403"/>
                  <a:pt x="1024922" y="143589"/>
                  <a:pt x="1030042" y="133350"/>
                </a:cubicBezTo>
                <a:cubicBezTo>
                  <a:pt x="1034532" y="124370"/>
                  <a:pt x="1035077" y="113755"/>
                  <a:pt x="1039567" y="104775"/>
                </a:cubicBezTo>
                <a:cubicBezTo>
                  <a:pt x="1047713" y="88483"/>
                  <a:pt x="1072145" y="56653"/>
                  <a:pt x="1087192" y="47625"/>
                </a:cubicBezTo>
                <a:cubicBezTo>
                  <a:pt x="1092637" y="44358"/>
                  <a:pt x="1111004" y="7938"/>
                  <a:pt x="1115767" y="0"/>
                </a:cubicBezTo>
                <a:close/>
              </a:path>
            </a:pathLst>
          </a:custGeom>
          <a:solidFill>
            <a:srgbClr val="BED3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4" name="フリーフォーム: 図形 13">
            <a:extLst>
              <a:ext uri="{FF2B5EF4-FFF2-40B4-BE49-F238E27FC236}">
                <a16:creationId xmlns:a16="http://schemas.microsoft.com/office/drawing/2014/main" id="{8DACA44E-29DB-905E-B2FF-CDC022A88D95}"/>
              </a:ext>
            </a:extLst>
          </p:cNvPr>
          <p:cNvSpPr/>
          <p:nvPr/>
        </p:nvSpPr>
        <p:spPr>
          <a:xfrm rot="2012491">
            <a:off x="600189" y="4873738"/>
            <a:ext cx="2162175" cy="614363"/>
          </a:xfrm>
          <a:custGeom>
            <a:avLst/>
            <a:gdLst>
              <a:gd name="connsiteX0" fmla="*/ 57321 w 2163352"/>
              <a:gd name="connsiteY0" fmla="*/ 0 h 614493"/>
              <a:gd name="connsiteX1" fmla="*/ 57321 w 2163352"/>
              <a:gd name="connsiteY1" fmla="*/ 0 h 614493"/>
              <a:gd name="connsiteX2" fmla="*/ 95421 w 2163352"/>
              <a:gd name="connsiteY2" fmla="*/ 76200 h 614493"/>
              <a:gd name="connsiteX3" fmla="*/ 133521 w 2163352"/>
              <a:gd name="connsiteY3" fmla="*/ 114300 h 614493"/>
              <a:gd name="connsiteX4" fmla="*/ 247821 w 2163352"/>
              <a:gd name="connsiteY4" fmla="*/ 200025 h 614493"/>
              <a:gd name="connsiteX5" fmla="*/ 324021 w 2163352"/>
              <a:gd name="connsiteY5" fmla="*/ 257175 h 614493"/>
              <a:gd name="connsiteX6" fmla="*/ 400221 w 2163352"/>
              <a:gd name="connsiteY6" fmla="*/ 314325 h 614493"/>
              <a:gd name="connsiteX7" fmla="*/ 485946 w 2163352"/>
              <a:gd name="connsiteY7" fmla="*/ 381000 h 614493"/>
              <a:gd name="connsiteX8" fmla="*/ 685971 w 2163352"/>
              <a:gd name="connsiteY8" fmla="*/ 476250 h 614493"/>
              <a:gd name="connsiteX9" fmla="*/ 724071 w 2163352"/>
              <a:gd name="connsiteY9" fmla="*/ 514350 h 614493"/>
              <a:gd name="connsiteX10" fmla="*/ 781221 w 2163352"/>
              <a:gd name="connsiteY10" fmla="*/ 561975 h 614493"/>
              <a:gd name="connsiteX11" fmla="*/ 790746 w 2163352"/>
              <a:gd name="connsiteY11" fmla="*/ 590550 h 614493"/>
              <a:gd name="connsiteX12" fmla="*/ 1419396 w 2163352"/>
              <a:gd name="connsiteY12" fmla="*/ 552450 h 614493"/>
              <a:gd name="connsiteX13" fmla="*/ 1552746 w 2163352"/>
              <a:gd name="connsiteY13" fmla="*/ 561975 h 614493"/>
              <a:gd name="connsiteX14" fmla="*/ 1590846 w 2163352"/>
              <a:gd name="connsiteY14" fmla="*/ 514350 h 614493"/>
              <a:gd name="connsiteX15" fmla="*/ 1619421 w 2163352"/>
              <a:gd name="connsiteY15" fmla="*/ 495300 h 614493"/>
              <a:gd name="connsiteX16" fmla="*/ 1657521 w 2163352"/>
              <a:gd name="connsiteY16" fmla="*/ 466725 h 614493"/>
              <a:gd name="connsiteX17" fmla="*/ 1695621 w 2163352"/>
              <a:gd name="connsiteY17" fmla="*/ 457200 h 614493"/>
              <a:gd name="connsiteX18" fmla="*/ 1962321 w 2163352"/>
              <a:gd name="connsiteY18" fmla="*/ 438150 h 614493"/>
              <a:gd name="connsiteX19" fmla="*/ 1971846 w 2163352"/>
              <a:gd name="connsiteY19" fmla="*/ 409575 h 614493"/>
              <a:gd name="connsiteX20" fmla="*/ 2048046 w 2163352"/>
              <a:gd name="connsiteY20" fmla="*/ 371475 h 614493"/>
              <a:gd name="connsiteX21" fmla="*/ 2133771 w 2163352"/>
              <a:gd name="connsiteY21" fmla="*/ 352425 h 614493"/>
              <a:gd name="connsiteX22" fmla="*/ 2162346 w 2163352"/>
              <a:gd name="connsiteY22" fmla="*/ 333375 h 614493"/>
              <a:gd name="connsiteX23" fmla="*/ 2114721 w 2163352"/>
              <a:gd name="connsiteY23" fmla="*/ 323850 h 614493"/>
              <a:gd name="connsiteX24" fmla="*/ 2028996 w 2163352"/>
              <a:gd name="connsiteY24" fmla="*/ 333375 h 614493"/>
              <a:gd name="connsiteX25" fmla="*/ 1028871 w 2163352"/>
              <a:gd name="connsiteY25" fmla="*/ 323850 h 614493"/>
              <a:gd name="connsiteX26" fmla="*/ 1000296 w 2163352"/>
              <a:gd name="connsiteY26" fmla="*/ 304800 h 614493"/>
              <a:gd name="connsiteX27" fmla="*/ 971721 w 2163352"/>
              <a:gd name="connsiteY27" fmla="*/ 295275 h 614493"/>
              <a:gd name="connsiteX28" fmla="*/ 905046 w 2163352"/>
              <a:gd name="connsiteY28" fmla="*/ 238125 h 614493"/>
              <a:gd name="connsiteX29" fmla="*/ 876471 w 2163352"/>
              <a:gd name="connsiteY29" fmla="*/ 209550 h 614493"/>
              <a:gd name="connsiteX30" fmla="*/ 790746 w 2163352"/>
              <a:gd name="connsiteY30" fmla="*/ 180975 h 614493"/>
              <a:gd name="connsiteX31" fmla="*/ 371646 w 2163352"/>
              <a:gd name="connsiteY31" fmla="*/ 171450 h 614493"/>
              <a:gd name="connsiteX32" fmla="*/ 181146 w 2163352"/>
              <a:gd name="connsiteY32" fmla="*/ 133350 h 614493"/>
              <a:gd name="connsiteX33" fmla="*/ 171621 w 2163352"/>
              <a:gd name="connsiteY33" fmla="*/ 104775 h 614493"/>
              <a:gd name="connsiteX34" fmla="*/ 162096 w 2163352"/>
              <a:gd name="connsiteY34" fmla="*/ 66675 h 614493"/>
              <a:gd name="connsiteX35" fmla="*/ 57321 w 2163352"/>
              <a:gd name="connsiteY35" fmla="*/ 57150 h 614493"/>
              <a:gd name="connsiteX36" fmla="*/ 171 w 2163352"/>
              <a:gd name="connsiteY36" fmla="*/ 28575 h 614493"/>
              <a:gd name="connsiteX37" fmla="*/ 57321 w 2163352"/>
              <a:gd name="connsiteY37" fmla="*/ 0 h 61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63352" h="614493">
                <a:moveTo>
                  <a:pt x="57321" y="0"/>
                </a:moveTo>
                <a:lnTo>
                  <a:pt x="57321" y="0"/>
                </a:lnTo>
                <a:cubicBezTo>
                  <a:pt x="70021" y="25400"/>
                  <a:pt x="79669" y="52571"/>
                  <a:pt x="95421" y="76200"/>
                </a:cubicBezTo>
                <a:cubicBezTo>
                  <a:pt x="105384" y="91144"/>
                  <a:pt x="119582" y="102974"/>
                  <a:pt x="133521" y="114300"/>
                </a:cubicBezTo>
                <a:cubicBezTo>
                  <a:pt x="170483" y="144332"/>
                  <a:pt x="209416" y="171861"/>
                  <a:pt x="247821" y="200025"/>
                </a:cubicBezTo>
                <a:cubicBezTo>
                  <a:pt x="297857" y="236718"/>
                  <a:pt x="259385" y="200619"/>
                  <a:pt x="324021" y="257175"/>
                </a:cubicBezTo>
                <a:cubicBezTo>
                  <a:pt x="459021" y="375300"/>
                  <a:pt x="212770" y="173737"/>
                  <a:pt x="400221" y="314325"/>
                </a:cubicBezTo>
                <a:cubicBezTo>
                  <a:pt x="457879" y="357569"/>
                  <a:pt x="395673" y="338013"/>
                  <a:pt x="485946" y="381000"/>
                </a:cubicBezTo>
                <a:cubicBezTo>
                  <a:pt x="552621" y="412750"/>
                  <a:pt x="633752" y="424031"/>
                  <a:pt x="685971" y="476250"/>
                </a:cubicBezTo>
                <a:cubicBezTo>
                  <a:pt x="698671" y="488950"/>
                  <a:pt x="710434" y="502661"/>
                  <a:pt x="724071" y="514350"/>
                </a:cubicBezTo>
                <a:cubicBezTo>
                  <a:pt x="816898" y="593916"/>
                  <a:pt x="682135" y="462889"/>
                  <a:pt x="781221" y="561975"/>
                </a:cubicBezTo>
                <a:cubicBezTo>
                  <a:pt x="784396" y="571500"/>
                  <a:pt x="780707" y="590391"/>
                  <a:pt x="790746" y="590550"/>
                </a:cubicBezTo>
                <a:cubicBezTo>
                  <a:pt x="1339065" y="599253"/>
                  <a:pt x="1209204" y="657546"/>
                  <a:pt x="1419396" y="552450"/>
                </a:cubicBezTo>
                <a:cubicBezTo>
                  <a:pt x="1463846" y="555625"/>
                  <a:pt x="1508260" y="564592"/>
                  <a:pt x="1552746" y="561975"/>
                </a:cubicBezTo>
                <a:cubicBezTo>
                  <a:pt x="1592849" y="559616"/>
                  <a:pt x="1574917" y="534262"/>
                  <a:pt x="1590846" y="514350"/>
                </a:cubicBezTo>
                <a:cubicBezTo>
                  <a:pt x="1597997" y="505411"/>
                  <a:pt x="1610106" y="501954"/>
                  <a:pt x="1619421" y="495300"/>
                </a:cubicBezTo>
                <a:cubicBezTo>
                  <a:pt x="1632339" y="486073"/>
                  <a:pt x="1643322" y="473825"/>
                  <a:pt x="1657521" y="466725"/>
                </a:cubicBezTo>
                <a:cubicBezTo>
                  <a:pt x="1669230" y="460871"/>
                  <a:pt x="1682587" y="458422"/>
                  <a:pt x="1695621" y="457200"/>
                </a:cubicBezTo>
                <a:cubicBezTo>
                  <a:pt x="1784358" y="448881"/>
                  <a:pt x="1873421" y="444500"/>
                  <a:pt x="1962321" y="438150"/>
                </a:cubicBezTo>
                <a:cubicBezTo>
                  <a:pt x="1965496" y="428625"/>
                  <a:pt x="1965418" y="417288"/>
                  <a:pt x="1971846" y="409575"/>
                </a:cubicBezTo>
                <a:cubicBezTo>
                  <a:pt x="1996580" y="379894"/>
                  <a:pt x="2014203" y="379285"/>
                  <a:pt x="2048046" y="371475"/>
                </a:cubicBezTo>
                <a:lnTo>
                  <a:pt x="2133771" y="352425"/>
                </a:lnTo>
                <a:cubicBezTo>
                  <a:pt x="2143296" y="346075"/>
                  <a:pt x="2168696" y="342900"/>
                  <a:pt x="2162346" y="333375"/>
                </a:cubicBezTo>
                <a:cubicBezTo>
                  <a:pt x="2153366" y="319905"/>
                  <a:pt x="2130910" y="323850"/>
                  <a:pt x="2114721" y="323850"/>
                </a:cubicBezTo>
                <a:cubicBezTo>
                  <a:pt x="2085970" y="323850"/>
                  <a:pt x="2057571" y="330200"/>
                  <a:pt x="2028996" y="333375"/>
                </a:cubicBezTo>
                <a:lnTo>
                  <a:pt x="1028871" y="323850"/>
                </a:lnTo>
                <a:cubicBezTo>
                  <a:pt x="1017428" y="323532"/>
                  <a:pt x="1010535" y="309920"/>
                  <a:pt x="1000296" y="304800"/>
                </a:cubicBezTo>
                <a:cubicBezTo>
                  <a:pt x="991316" y="300310"/>
                  <a:pt x="981246" y="298450"/>
                  <a:pt x="971721" y="295275"/>
                </a:cubicBezTo>
                <a:cubicBezTo>
                  <a:pt x="900816" y="224370"/>
                  <a:pt x="990580" y="311439"/>
                  <a:pt x="905046" y="238125"/>
                </a:cubicBezTo>
                <a:cubicBezTo>
                  <a:pt x="894819" y="229359"/>
                  <a:pt x="887432" y="217380"/>
                  <a:pt x="876471" y="209550"/>
                </a:cubicBezTo>
                <a:cubicBezTo>
                  <a:pt x="853380" y="193056"/>
                  <a:pt x="818671" y="182115"/>
                  <a:pt x="790746" y="180975"/>
                </a:cubicBezTo>
                <a:cubicBezTo>
                  <a:pt x="651126" y="175276"/>
                  <a:pt x="511346" y="174625"/>
                  <a:pt x="371646" y="171450"/>
                </a:cubicBezTo>
                <a:cubicBezTo>
                  <a:pt x="316498" y="163572"/>
                  <a:pt x="225977" y="152563"/>
                  <a:pt x="181146" y="133350"/>
                </a:cubicBezTo>
                <a:cubicBezTo>
                  <a:pt x="171918" y="129395"/>
                  <a:pt x="174379" y="114429"/>
                  <a:pt x="171621" y="104775"/>
                </a:cubicBezTo>
                <a:cubicBezTo>
                  <a:pt x="168025" y="92188"/>
                  <a:pt x="174180" y="71710"/>
                  <a:pt x="162096" y="66675"/>
                </a:cubicBezTo>
                <a:cubicBezTo>
                  <a:pt x="129725" y="53187"/>
                  <a:pt x="92246" y="60325"/>
                  <a:pt x="57321" y="57150"/>
                </a:cubicBezTo>
                <a:cubicBezTo>
                  <a:pt x="53514" y="55881"/>
                  <a:pt x="-3522" y="39654"/>
                  <a:pt x="171" y="28575"/>
                </a:cubicBezTo>
                <a:cubicBezTo>
                  <a:pt x="4373" y="15970"/>
                  <a:pt x="47796" y="4763"/>
                  <a:pt x="57321" y="0"/>
                </a:cubicBezTo>
                <a:close/>
              </a:path>
            </a:pathLst>
          </a:custGeom>
          <a:solidFill>
            <a:srgbClr val="BED3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5" name="テキスト ボックス 21">
            <a:extLst>
              <a:ext uri="{FF2B5EF4-FFF2-40B4-BE49-F238E27FC236}">
                <a16:creationId xmlns:a16="http://schemas.microsoft.com/office/drawing/2014/main" id="{84061C6D-CFC2-2E9C-D952-9597EF60A152}"/>
              </a:ext>
            </a:extLst>
          </p:cNvPr>
          <p:cNvSpPr txBox="1">
            <a:spLocks noChangeArrowheads="1"/>
          </p:cNvSpPr>
          <p:nvPr/>
        </p:nvSpPr>
        <p:spPr bwMode="auto">
          <a:xfrm>
            <a:off x="157277" y="1153625"/>
            <a:ext cx="310854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①表面化している困りごと</a:t>
            </a:r>
          </a:p>
        </p:txBody>
      </p:sp>
      <p:sp>
        <p:nvSpPr>
          <p:cNvPr id="16" name="正方形/長方形 15">
            <a:extLst>
              <a:ext uri="{FF2B5EF4-FFF2-40B4-BE49-F238E27FC236}">
                <a16:creationId xmlns:a16="http://schemas.microsoft.com/office/drawing/2014/main" id="{DA375BBB-C1F6-2598-2F15-C0CC23967E25}"/>
              </a:ext>
            </a:extLst>
          </p:cNvPr>
          <p:cNvSpPr/>
          <p:nvPr/>
        </p:nvSpPr>
        <p:spPr>
          <a:xfrm>
            <a:off x="157277" y="2966594"/>
            <a:ext cx="4621212" cy="3664507"/>
          </a:xfrm>
          <a:prstGeom prst="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8" name="テキスト ボックス 23">
            <a:extLst>
              <a:ext uri="{FF2B5EF4-FFF2-40B4-BE49-F238E27FC236}">
                <a16:creationId xmlns:a16="http://schemas.microsoft.com/office/drawing/2014/main" id="{D832CE8A-3231-1422-3432-8F826D50078F}"/>
              </a:ext>
            </a:extLst>
          </p:cNvPr>
          <p:cNvSpPr txBox="1">
            <a:spLocks noChangeArrowheads="1"/>
          </p:cNvSpPr>
          <p:nvPr/>
        </p:nvSpPr>
        <p:spPr bwMode="auto">
          <a:xfrm>
            <a:off x="138227" y="4670538"/>
            <a:ext cx="3954929"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②</a:t>
            </a:r>
            <a:r>
              <a:rPr lang="en-US" altLang="ja-JP" sz="1800" spc="100" dirty="0">
                <a:latin typeface="メイリオ" panose="020B0604030504040204" pitchFamily="50" charset="-128"/>
                <a:ea typeface="メイリオ" panose="020B0604030504040204" pitchFamily="50" charset="-128"/>
              </a:rPr>
              <a:t>-b </a:t>
            </a:r>
            <a:r>
              <a:rPr lang="ja-JP" altLang="en-US" sz="1800" spc="100" dirty="0">
                <a:latin typeface="メイリオ" panose="020B0604030504040204" pitchFamily="50" charset="-128"/>
                <a:ea typeface="メイリオ" panose="020B0604030504040204" pitchFamily="50" charset="-128"/>
              </a:rPr>
              <a:t>排除を強化する価値観・思想</a:t>
            </a:r>
          </a:p>
        </p:txBody>
      </p:sp>
      <p:cxnSp>
        <p:nvCxnSpPr>
          <p:cNvPr id="19" name="直線コネクタ 18">
            <a:extLst>
              <a:ext uri="{FF2B5EF4-FFF2-40B4-BE49-F238E27FC236}">
                <a16:creationId xmlns:a16="http://schemas.microsoft.com/office/drawing/2014/main" id="{FBB22984-0603-649A-7B3E-46ADF850A50B}"/>
              </a:ext>
            </a:extLst>
          </p:cNvPr>
          <p:cNvCxnSpPr>
            <a:cxnSpLocks/>
          </p:cNvCxnSpPr>
          <p:nvPr/>
        </p:nvCxnSpPr>
        <p:spPr>
          <a:xfrm>
            <a:off x="121148" y="2955855"/>
            <a:ext cx="9663704" cy="0"/>
          </a:xfrm>
          <a:prstGeom prst="line">
            <a:avLst/>
          </a:prstGeom>
          <a:ln w="381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テキスト ボックス 22">
            <a:extLst>
              <a:ext uri="{FF2B5EF4-FFF2-40B4-BE49-F238E27FC236}">
                <a16:creationId xmlns:a16="http://schemas.microsoft.com/office/drawing/2014/main" id="{789D506D-4790-8F4C-FF6A-FB2968ECBBF8}"/>
              </a:ext>
            </a:extLst>
          </p:cNvPr>
          <p:cNvSpPr txBox="1">
            <a:spLocks noChangeArrowheads="1"/>
          </p:cNvSpPr>
          <p:nvPr/>
        </p:nvSpPr>
        <p:spPr bwMode="auto">
          <a:xfrm>
            <a:off x="138227" y="3052619"/>
            <a:ext cx="419217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②</a:t>
            </a:r>
            <a:r>
              <a:rPr lang="en-US" altLang="ja-JP" sz="1800" spc="100" dirty="0">
                <a:latin typeface="メイリオ" panose="020B0604030504040204" pitchFamily="50" charset="-128"/>
                <a:ea typeface="メイリオ" panose="020B0604030504040204" pitchFamily="50" charset="-128"/>
              </a:rPr>
              <a:t>-a</a:t>
            </a:r>
            <a:r>
              <a:rPr lang="ja-JP" altLang="en-US" sz="1800" spc="100" dirty="0">
                <a:latin typeface="メイリオ" panose="020B0604030504040204" pitchFamily="50" charset="-128"/>
                <a:ea typeface="メイリオ" panose="020B0604030504040204" pitchFamily="50" charset="-128"/>
              </a:rPr>
              <a:t> 背後や近接関係にある社会問題</a:t>
            </a:r>
          </a:p>
        </p:txBody>
      </p:sp>
      <p:sp>
        <p:nvSpPr>
          <p:cNvPr id="21" name="フリーフォーム: 図形 20">
            <a:extLst>
              <a:ext uri="{FF2B5EF4-FFF2-40B4-BE49-F238E27FC236}">
                <a16:creationId xmlns:a16="http://schemas.microsoft.com/office/drawing/2014/main" id="{9F9C3C5C-8D3F-2CFB-0447-C31D46374EE2}"/>
              </a:ext>
            </a:extLst>
          </p:cNvPr>
          <p:cNvSpPr/>
          <p:nvPr/>
        </p:nvSpPr>
        <p:spPr>
          <a:xfrm>
            <a:off x="1471727" y="1920988"/>
            <a:ext cx="419100" cy="450850"/>
          </a:xfrm>
          <a:custGeom>
            <a:avLst/>
            <a:gdLst>
              <a:gd name="connsiteX0" fmla="*/ 238296 w 419904"/>
              <a:gd name="connsiteY0" fmla="*/ 0 h 450298"/>
              <a:gd name="connsiteX1" fmla="*/ 238296 w 419904"/>
              <a:gd name="connsiteY1" fmla="*/ 0 h 450298"/>
              <a:gd name="connsiteX2" fmla="*/ 171621 w 419904"/>
              <a:gd name="connsiteY2" fmla="*/ 47625 h 450298"/>
              <a:gd name="connsiteX3" fmla="*/ 104946 w 419904"/>
              <a:gd name="connsiteY3" fmla="*/ 76200 h 450298"/>
              <a:gd name="connsiteX4" fmla="*/ 28746 w 419904"/>
              <a:gd name="connsiteY4" fmla="*/ 104775 h 450298"/>
              <a:gd name="connsiteX5" fmla="*/ 19221 w 419904"/>
              <a:gd name="connsiteY5" fmla="*/ 133350 h 450298"/>
              <a:gd name="connsiteX6" fmla="*/ 171 w 419904"/>
              <a:gd name="connsiteY6" fmla="*/ 171450 h 450298"/>
              <a:gd name="connsiteX7" fmla="*/ 9696 w 419904"/>
              <a:gd name="connsiteY7" fmla="*/ 200025 h 450298"/>
              <a:gd name="connsiteX8" fmla="*/ 38271 w 419904"/>
              <a:gd name="connsiteY8" fmla="*/ 342900 h 450298"/>
              <a:gd name="connsiteX9" fmla="*/ 66846 w 419904"/>
              <a:gd name="connsiteY9" fmla="*/ 352425 h 450298"/>
              <a:gd name="connsiteX10" fmla="*/ 76371 w 419904"/>
              <a:gd name="connsiteY10" fmla="*/ 447675 h 450298"/>
              <a:gd name="connsiteX11" fmla="*/ 104946 w 419904"/>
              <a:gd name="connsiteY11" fmla="*/ 438150 h 450298"/>
              <a:gd name="connsiteX12" fmla="*/ 381171 w 419904"/>
              <a:gd name="connsiteY12" fmla="*/ 419100 h 450298"/>
              <a:gd name="connsiteX13" fmla="*/ 390696 w 419904"/>
              <a:gd name="connsiteY13" fmla="*/ 333375 h 450298"/>
              <a:gd name="connsiteX14" fmla="*/ 419271 w 419904"/>
              <a:gd name="connsiteY14" fmla="*/ 304800 h 450298"/>
              <a:gd name="connsiteX15" fmla="*/ 324021 w 419904"/>
              <a:gd name="connsiteY15" fmla="*/ 257175 h 450298"/>
              <a:gd name="connsiteX16" fmla="*/ 314496 w 419904"/>
              <a:gd name="connsiteY16" fmla="*/ 104775 h 450298"/>
              <a:gd name="connsiteX17" fmla="*/ 304971 w 419904"/>
              <a:gd name="connsiteY17" fmla="*/ 57150 h 450298"/>
              <a:gd name="connsiteX18" fmla="*/ 276396 w 419904"/>
              <a:gd name="connsiteY18" fmla="*/ 38100 h 450298"/>
              <a:gd name="connsiteX19" fmla="*/ 238296 w 419904"/>
              <a:gd name="connsiteY19" fmla="*/ 0 h 45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9904" h="450298">
                <a:moveTo>
                  <a:pt x="238296" y="0"/>
                </a:moveTo>
                <a:lnTo>
                  <a:pt x="238296" y="0"/>
                </a:lnTo>
                <a:cubicBezTo>
                  <a:pt x="216071" y="15875"/>
                  <a:pt x="194663" y="32962"/>
                  <a:pt x="171621" y="47625"/>
                </a:cubicBezTo>
                <a:cubicBezTo>
                  <a:pt x="98946" y="93873"/>
                  <a:pt x="165089" y="46128"/>
                  <a:pt x="104946" y="76200"/>
                </a:cubicBezTo>
                <a:cubicBezTo>
                  <a:pt x="39542" y="108902"/>
                  <a:pt x="120630" y="86398"/>
                  <a:pt x="28746" y="104775"/>
                </a:cubicBezTo>
                <a:cubicBezTo>
                  <a:pt x="25571" y="114300"/>
                  <a:pt x="23176" y="124122"/>
                  <a:pt x="19221" y="133350"/>
                </a:cubicBezTo>
                <a:cubicBezTo>
                  <a:pt x="13628" y="146401"/>
                  <a:pt x="2179" y="157394"/>
                  <a:pt x="171" y="171450"/>
                </a:cubicBezTo>
                <a:cubicBezTo>
                  <a:pt x="-1249" y="181389"/>
                  <a:pt x="6521" y="190500"/>
                  <a:pt x="9696" y="200025"/>
                </a:cubicBezTo>
                <a:cubicBezTo>
                  <a:pt x="11769" y="224896"/>
                  <a:pt x="530" y="312707"/>
                  <a:pt x="38271" y="342900"/>
                </a:cubicBezTo>
                <a:cubicBezTo>
                  <a:pt x="46111" y="349172"/>
                  <a:pt x="57321" y="349250"/>
                  <a:pt x="66846" y="352425"/>
                </a:cubicBezTo>
                <a:cubicBezTo>
                  <a:pt x="70021" y="384175"/>
                  <a:pt x="63412" y="418517"/>
                  <a:pt x="76371" y="447675"/>
                </a:cubicBezTo>
                <a:cubicBezTo>
                  <a:pt x="80449" y="456850"/>
                  <a:pt x="94950" y="439087"/>
                  <a:pt x="104946" y="438150"/>
                </a:cubicBezTo>
                <a:cubicBezTo>
                  <a:pt x="196837" y="429535"/>
                  <a:pt x="289096" y="425450"/>
                  <a:pt x="381171" y="419100"/>
                </a:cubicBezTo>
                <a:cubicBezTo>
                  <a:pt x="384346" y="390525"/>
                  <a:pt x="381604" y="360650"/>
                  <a:pt x="390696" y="333375"/>
                </a:cubicBezTo>
                <a:cubicBezTo>
                  <a:pt x="394956" y="320596"/>
                  <a:pt x="424577" y="317181"/>
                  <a:pt x="419271" y="304800"/>
                </a:cubicBezTo>
                <a:cubicBezTo>
                  <a:pt x="405663" y="273047"/>
                  <a:pt x="353209" y="264472"/>
                  <a:pt x="324021" y="257175"/>
                </a:cubicBezTo>
                <a:cubicBezTo>
                  <a:pt x="320846" y="206375"/>
                  <a:pt x="319322" y="155445"/>
                  <a:pt x="314496" y="104775"/>
                </a:cubicBezTo>
                <a:cubicBezTo>
                  <a:pt x="312961" y="88659"/>
                  <a:pt x="313003" y="71206"/>
                  <a:pt x="304971" y="57150"/>
                </a:cubicBezTo>
                <a:cubicBezTo>
                  <a:pt x="299291" y="47211"/>
                  <a:pt x="285921" y="44450"/>
                  <a:pt x="276396" y="38100"/>
                </a:cubicBezTo>
                <a:cubicBezTo>
                  <a:pt x="255338" y="-4016"/>
                  <a:pt x="244646" y="6350"/>
                  <a:pt x="238296"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22" name="フリーフォーム: 図形 21">
            <a:extLst>
              <a:ext uri="{FF2B5EF4-FFF2-40B4-BE49-F238E27FC236}">
                <a16:creationId xmlns:a16="http://schemas.microsoft.com/office/drawing/2014/main" id="{0D540522-158D-EC63-75C8-3DF119F44FFD}"/>
              </a:ext>
            </a:extLst>
          </p:cNvPr>
          <p:cNvSpPr/>
          <p:nvPr/>
        </p:nvSpPr>
        <p:spPr>
          <a:xfrm>
            <a:off x="2595677" y="1784463"/>
            <a:ext cx="773112" cy="638175"/>
          </a:xfrm>
          <a:custGeom>
            <a:avLst/>
            <a:gdLst>
              <a:gd name="connsiteX0" fmla="*/ 0 w 772528"/>
              <a:gd name="connsiteY0" fmla="*/ 0 h 638175"/>
              <a:gd name="connsiteX1" fmla="*/ 0 w 772528"/>
              <a:gd name="connsiteY1" fmla="*/ 0 h 638175"/>
              <a:gd name="connsiteX2" fmla="*/ 76200 w 772528"/>
              <a:gd name="connsiteY2" fmla="*/ 133350 h 638175"/>
              <a:gd name="connsiteX3" fmla="*/ 161925 w 772528"/>
              <a:gd name="connsiteY3" fmla="*/ 180975 h 638175"/>
              <a:gd name="connsiteX4" fmla="*/ 200025 w 772528"/>
              <a:gd name="connsiteY4" fmla="*/ 219075 h 638175"/>
              <a:gd name="connsiteX5" fmla="*/ 314325 w 772528"/>
              <a:gd name="connsiteY5" fmla="*/ 304800 h 638175"/>
              <a:gd name="connsiteX6" fmla="*/ 342900 w 772528"/>
              <a:gd name="connsiteY6" fmla="*/ 333375 h 638175"/>
              <a:gd name="connsiteX7" fmla="*/ 390525 w 772528"/>
              <a:gd name="connsiteY7" fmla="*/ 371475 h 638175"/>
              <a:gd name="connsiteX8" fmla="*/ 428625 w 772528"/>
              <a:gd name="connsiteY8" fmla="*/ 419100 h 638175"/>
              <a:gd name="connsiteX9" fmla="*/ 533400 w 772528"/>
              <a:gd name="connsiteY9" fmla="*/ 485775 h 638175"/>
              <a:gd name="connsiteX10" fmla="*/ 561975 w 772528"/>
              <a:gd name="connsiteY10" fmla="*/ 495300 h 638175"/>
              <a:gd name="connsiteX11" fmla="*/ 638175 w 772528"/>
              <a:gd name="connsiteY11" fmla="*/ 590550 h 638175"/>
              <a:gd name="connsiteX12" fmla="*/ 666750 w 772528"/>
              <a:gd name="connsiteY12" fmla="*/ 609600 h 638175"/>
              <a:gd name="connsiteX13" fmla="*/ 752475 w 772528"/>
              <a:gd name="connsiteY13" fmla="*/ 638175 h 638175"/>
              <a:gd name="connsiteX14" fmla="*/ 771525 w 772528"/>
              <a:gd name="connsiteY14" fmla="*/ 609600 h 638175"/>
              <a:gd name="connsiteX15" fmla="*/ 742950 w 772528"/>
              <a:gd name="connsiteY15" fmla="*/ 533400 h 638175"/>
              <a:gd name="connsiteX16" fmla="*/ 733425 w 772528"/>
              <a:gd name="connsiteY16" fmla="*/ 504825 h 638175"/>
              <a:gd name="connsiteX17" fmla="*/ 704850 w 772528"/>
              <a:gd name="connsiteY17" fmla="*/ 485775 h 638175"/>
              <a:gd name="connsiteX18" fmla="*/ 676275 w 772528"/>
              <a:gd name="connsiteY18" fmla="*/ 457200 h 638175"/>
              <a:gd name="connsiteX19" fmla="*/ 666750 w 772528"/>
              <a:gd name="connsiteY19" fmla="*/ 428625 h 638175"/>
              <a:gd name="connsiteX20" fmla="*/ 657225 w 772528"/>
              <a:gd name="connsiteY20" fmla="*/ 352425 h 638175"/>
              <a:gd name="connsiteX21" fmla="*/ 638175 w 772528"/>
              <a:gd name="connsiteY21" fmla="*/ 314325 h 638175"/>
              <a:gd name="connsiteX22" fmla="*/ 628650 w 772528"/>
              <a:gd name="connsiteY22" fmla="*/ 276225 h 638175"/>
              <a:gd name="connsiteX23" fmla="*/ 600075 w 772528"/>
              <a:gd name="connsiteY23" fmla="*/ 257175 h 638175"/>
              <a:gd name="connsiteX24" fmla="*/ 571500 w 772528"/>
              <a:gd name="connsiteY24" fmla="*/ 219075 h 638175"/>
              <a:gd name="connsiteX25" fmla="*/ 523875 w 772528"/>
              <a:gd name="connsiteY25" fmla="*/ 209550 h 638175"/>
              <a:gd name="connsiteX26" fmla="*/ 457200 w 772528"/>
              <a:gd name="connsiteY26" fmla="*/ 180975 h 638175"/>
              <a:gd name="connsiteX27" fmla="*/ 400050 w 772528"/>
              <a:gd name="connsiteY27" fmla="*/ 171450 h 638175"/>
              <a:gd name="connsiteX28" fmla="*/ 361950 w 772528"/>
              <a:gd name="connsiteY28" fmla="*/ 152400 h 638175"/>
              <a:gd name="connsiteX29" fmla="*/ 161925 w 772528"/>
              <a:gd name="connsiteY29" fmla="*/ 123825 h 638175"/>
              <a:gd name="connsiteX30" fmla="*/ 133350 w 772528"/>
              <a:gd name="connsiteY30" fmla="*/ 114300 h 638175"/>
              <a:gd name="connsiteX31" fmla="*/ 47625 w 772528"/>
              <a:gd name="connsiteY31" fmla="*/ 47625 h 638175"/>
              <a:gd name="connsiteX32" fmla="*/ 0 w 772528"/>
              <a:gd name="connsiteY32" fmla="*/ 0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72528" h="638175">
                <a:moveTo>
                  <a:pt x="0" y="0"/>
                </a:moveTo>
                <a:lnTo>
                  <a:pt x="0" y="0"/>
                </a:lnTo>
                <a:cubicBezTo>
                  <a:pt x="28627" y="64411"/>
                  <a:pt x="30093" y="87243"/>
                  <a:pt x="76200" y="133350"/>
                </a:cubicBezTo>
                <a:cubicBezTo>
                  <a:pt x="95203" y="152353"/>
                  <a:pt x="145316" y="169349"/>
                  <a:pt x="161925" y="180975"/>
                </a:cubicBezTo>
                <a:cubicBezTo>
                  <a:pt x="176639" y="191275"/>
                  <a:pt x="186086" y="207749"/>
                  <a:pt x="200025" y="219075"/>
                </a:cubicBezTo>
                <a:cubicBezTo>
                  <a:pt x="236987" y="249107"/>
                  <a:pt x="280649" y="271124"/>
                  <a:pt x="314325" y="304800"/>
                </a:cubicBezTo>
                <a:cubicBezTo>
                  <a:pt x="323850" y="314325"/>
                  <a:pt x="332763" y="324505"/>
                  <a:pt x="342900" y="333375"/>
                </a:cubicBezTo>
                <a:cubicBezTo>
                  <a:pt x="358200" y="346762"/>
                  <a:pt x="376150" y="357100"/>
                  <a:pt x="390525" y="371475"/>
                </a:cubicBezTo>
                <a:cubicBezTo>
                  <a:pt x="404900" y="385850"/>
                  <a:pt x="413582" y="405425"/>
                  <a:pt x="428625" y="419100"/>
                </a:cubicBezTo>
                <a:cubicBezTo>
                  <a:pt x="457261" y="445132"/>
                  <a:pt x="496654" y="470027"/>
                  <a:pt x="533400" y="485775"/>
                </a:cubicBezTo>
                <a:cubicBezTo>
                  <a:pt x="542628" y="489730"/>
                  <a:pt x="552450" y="492125"/>
                  <a:pt x="561975" y="495300"/>
                </a:cubicBezTo>
                <a:cubicBezTo>
                  <a:pt x="588841" y="535599"/>
                  <a:pt x="595108" y="547483"/>
                  <a:pt x="638175" y="590550"/>
                </a:cubicBezTo>
                <a:cubicBezTo>
                  <a:pt x="646270" y="598645"/>
                  <a:pt x="656183" y="605197"/>
                  <a:pt x="666750" y="609600"/>
                </a:cubicBezTo>
                <a:cubicBezTo>
                  <a:pt x="694554" y="621185"/>
                  <a:pt x="752475" y="638175"/>
                  <a:pt x="752475" y="638175"/>
                </a:cubicBezTo>
                <a:cubicBezTo>
                  <a:pt x="758825" y="628650"/>
                  <a:pt x="770105" y="620959"/>
                  <a:pt x="771525" y="609600"/>
                </a:cubicBezTo>
                <a:cubicBezTo>
                  <a:pt x="777038" y="565496"/>
                  <a:pt x="758759" y="565018"/>
                  <a:pt x="742950" y="533400"/>
                </a:cubicBezTo>
                <a:cubicBezTo>
                  <a:pt x="738460" y="524420"/>
                  <a:pt x="739697" y="512665"/>
                  <a:pt x="733425" y="504825"/>
                </a:cubicBezTo>
                <a:cubicBezTo>
                  <a:pt x="726274" y="495886"/>
                  <a:pt x="713644" y="493104"/>
                  <a:pt x="704850" y="485775"/>
                </a:cubicBezTo>
                <a:cubicBezTo>
                  <a:pt x="694502" y="477151"/>
                  <a:pt x="685800" y="466725"/>
                  <a:pt x="676275" y="457200"/>
                </a:cubicBezTo>
                <a:cubicBezTo>
                  <a:pt x="673100" y="447675"/>
                  <a:pt x="668546" y="438503"/>
                  <a:pt x="666750" y="428625"/>
                </a:cubicBezTo>
                <a:cubicBezTo>
                  <a:pt x="662171" y="403440"/>
                  <a:pt x="663433" y="377258"/>
                  <a:pt x="657225" y="352425"/>
                </a:cubicBezTo>
                <a:cubicBezTo>
                  <a:pt x="653781" y="338650"/>
                  <a:pt x="643161" y="327620"/>
                  <a:pt x="638175" y="314325"/>
                </a:cubicBezTo>
                <a:cubicBezTo>
                  <a:pt x="633578" y="302068"/>
                  <a:pt x="635912" y="287117"/>
                  <a:pt x="628650" y="276225"/>
                </a:cubicBezTo>
                <a:cubicBezTo>
                  <a:pt x="622300" y="266700"/>
                  <a:pt x="608170" y="265270"/>
                  <a:pt x="600075" y="257175"/>
                </a:cubicBezTo>
                <a:cubicBezTo>
                  <a:pt x="588850" y="245950"/>
                  <a:pt x="584962" y="227489"/>
                  <a:pt x="571500" y="219075"/>
                </a:cubicBezTo>
                <a:cubicBezTo>
                  <a:pt x="557771" y="210495"/>
                  <a:pt x="539581" y="213477"/>
                  <a:pt x="523875" y="209550"/>
                </a:cubicBezTo>
                <a:cubicBezTo>
                  <a:pt x="418742" y="183267"/>
                  <a:pt x="593499" y="221865"/>
                  <a:pt x="457200" y="180975"/>
                </a:cubicBezTo>
                <a:cubicBezTo>
                  <a:pt x="438702" y="175426"/>
                  <a:pt x="419100" y="174625"/>
                  <a:pt x="400050" y="171450"/>
                </a:cubicBezTo>
                <a:cubicBezTo>
                  <a:pt x="387350" y="165100"/>
                  <a:pt x="375873" y="155185"/>
                  <a:pt x="361950" y="152400"/>
                </a:cubicBezTo>
                <a:cubicBezTo>
                  <a:pt x="295906" y="139191"/>
                  <a:pt x="161925" y="123825"/>
                  <a:pt x="161925" y="123825"/>
                </a:cubicBezTo>
                <a:cubicBezTo>
                  <a:pt x="152400" y="120650"/>
                  <a:pt x="141704" y="119869"/>
                  <a:pt x="133350" y="114300"/>
                </a:cubicBezTo>
                <a:cubicBezTo>
                  <a:pt x="84040" y="81426"/>
                  <a:pt x="123710" y="72987"/>
                  <a:pt x="47625" y="47625"/>
                </a:cubicBezTo>
                <a:cubicBezTo>
                  <a:pt x="14790" y="36680"/>
                  <a:pt x="7937" y="7937"/>
                  <a:pt x="0"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23" name="フリーフォーム: 図形 22">
            <a:extLst>
              <a:ext uri="{FF2B5EF4-FFF2-40B4-BE49-F238E27FC236}">
                <a16:creationId xmlns:a16="http://schemas.microsoft.com/office/drawing/2014/main" id="{720F5137-4C1F-EBE4-CDF0-BB9D24C44663}"/>
              </a:ext>
            </a:extLst>
          </p:cNvPr>
          <p:cNvSpPr/>
          <p:nvPr/>
        </p:nvSpPr>
        <p:spPr>
          <a:xfrm>
            <a:off x="2086089" y="1605076"/>
            <a:ext cx="314325" cy="842962"/>
          </a:xfrm>
          <a:custGeom>
            <a:avLst/>
            <a:gdLst>
              <a:gd name="connsiteX0" fmla="*/ 285750 w 314394"/>
              <a:gd name="connsiteY0" fmla="*/ 0 h 842418"/>
              <a:gd name="connsiteX1" fmla="*/ 285750 w 314394"/>
              <a:gd name="connsiteY1" fmla="*/ 0 h 842418"/>
              <a:gd name="connsiteX2" fmla="*/ 190500 w 314394"/>
              <a:gd name="connsiteY2" fmla="*/ 28575 h 842418"/>
              <a:gd name="connsiteX3" fmla="*/ 152400 w 314394"/>
              <a:gd name="connsiteY3" fmla="*/ 57150 h 842418"/>
              <a:gd name="connsiteX4" fmla="*/ 66675 w 314394"/>
              <a:gd name="connsiteY4" fmla="*/ 104775 h 842418"/>
              <a:gd name="connsiteX5" fmla="*/ 47625 w 314394"/>
              <a:gd name="connsiteY5" fmla="*/ 133350 h 842418"/>
              <a:gd name="connsiteX6" fmla="*/ 0 w 314394"/>
              <a:gd name="connsiteY6" fmla="*/ 238125 h 842418"/>
              <a:gd name="connsiteX7" fmla="*/ 9525 w 314394"/>
              <a:gd name="connsiteY7" fmla="*/ 371475 h 842418"/>
              <a:gd name="connsiteX8" fmla="*/ 28575 w 314394"/>
              <a:gd name="connsiteY8" fmla="*/ 419100 h 842418"/>
              <a:gd name="connsiteX9" fmla="*/ 38100 w 314394"/>
              <a:gd name="connsiteY9" fmla="*/ 514350 h 842418"/>
              <a:gd name="connsiteX10" fmla="*/ 66675 w 314394"/>
              <a:gd name="connsiteY10" fmla="*/ 638175 h 842418"/>
              <a:gd name="connsiteX11" fmla="*/ 95250 w 314394"/>
              <a:gd name="connsiteY11" fmla="*/ 800100 h 842418"/>
              <a:gd name="connsiteX12" fmla="*/ 104775 w 314394"/>
              <a:gd name="connsiteY12" fmla="*/ 600075 h 842418"/>
              <a:gd name="connsiteX13" fmla="*/ 114300 w 314394"/>
              <a:gd name="connsiteY13" fmla="*/ 571500 h 842418"/>
              <a:gd name="connsiteX14" fmla="*/ 123825 w 314394"/>
              <a:gd name="connsiteY14" fmla="*/ 523875 h 842418"/>
              <a:gd name="connsiteX15" fmla="*/ 142875 w 314394"/>
              <a:gd name="connsiteY15" fmla="*/ 285750 h 842418"/>
              <a:gd name="connsiteX16" fmla="*/ 152400 w 314394"/>
              <a:gd name="connsiteY16" fmla="*/ 257175 h 842418"/>
              <a:gd name="connsiteX17" fmla="*/ 200025 w 314394"/>
              <a:gd name="connsiteY17" fmla="*/ 209550 h 842418"/>
              <a:gd name="connsiteX18" fmla="*/ 257175 w 314394"/>
              <a:gd name="connsiteY18" fmla="*/ 190500 h 842418"/>
              <a:gd name="connsiteX19" fmla="*/ 295275 w 314394"/>
              <a:gd name="connsiteY19" fmla="*/ 104775 h 842418"/>
              <a:gd name="connsiteX20" fmla="*/ 304800 w 314394"/>
              <a:gd name="connsiteY20" fmla="*/ 66675 h 842418"/>
              <a:gd name="connsiteX21" fmla="*/ 314325 w 314394"/>
              <a:gd name="connsiteY21" fmla="*/ 38100 h 842418"/>
              <a:gd name="connsiteX22" fmla="*/ 285750 w 314394"/>
              <a:gd name="connsiteY22" fmla="*/ 0 h 8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4394" h="842418">
                <a:moveTo>
                  <a:pt x="285750" y="0"/>
                </a:moveTo>
                <a:lnTo>
                  <a:pt x="285750" y="0"/>
                </a:lnTo>
                <a:cubicBezTo>
                  <a:pt x="254000" y="9525"/>
                  <a:pt x="220968" y="15517"/>
                  <a:pt x="190500" y="28575"/>
                </a:cubicBezTo>
                <a:cubicBezTo>
                  <a:pt x="175909" y="34828"/>
                  <a:pt x="166013" y="48982"/>
                  <a:pt x="152400" y="57150"/>
                </a:cubicBezTo>
                <a:cubicBezTo>
                  <a:pt x="-16073" y="158234"/>
                  <a:pt x="167302" y="37690"/>
                  <a:pt x="66675" y="104775"/>
                </a:cubicBezTo>
                <a:cubicBezTo>
                  <a:pt x="60325" y="114300"/>
                  <a:pt x="53184" y="123343"/>
                  <a:pt x="47625" y="133350"/>
                </a:cubicBezTo>
                <a:cubicBezTo>
                  <a:pt x="21753" y="179920"/>
                  <a:pt x="18652" y="191494"/>
                  <a:pt x="0" y="238125"/>
                </a:cubicBezTo>
                <a:cubicBezTo>
                  <a:pt x="3175" y="282575"/>
                  <a:pt x="2575" y="327457"/>
                  <a:pt x="9525" y="371475"/>
                </a:cubicBezTo>
                <a:cubicBezTo>
                  <a:pt x="12192" y="388364"/>
                  <a:pt x="25222" y="402334"/>
                  <a:pt x="28575" y="419100"/>
                </a:cubicBezTo>
                <a:cubicBezTo>
                  <a:pt x="34833" y="450389"/>
                  <a:pt x="32633" y="482914"/>
                  <a:pt x="38100" y="514350"/>
                </a:cubicBezTo>
                <a:cubicBezTo>
                  <a:pt x="45358" y="556083"/>
                  <a:pt x="57150" y="596900"/>
                  <a:pt x="66675" y="638175"/>
                </a:cubicBezTo>
                <a:cubicBezTo>
                  <a:pt x="86724" y="838665"/>
                  <a:pt x="65544" y="889217"/>
                  <a:pt x="95250" y="800100"/>
                </a:cubicBezTo>
                <a:cubicBezTo>
                  <a:pt x="98425" y="733425"/>
                  <a:pt x="99232" y="666595"/>
                  <a:pt x="104775" y="600075"/>
                </a:cubicBezTo>
                <a:cubicBezTo>
                  <a:pt x="105609" y="590069"/>
                  <a:pt x="111865" y="581240"/>
                  <a:pt x="114300" y="571500"/>
                </a:cubicBezTo>
                <a:cubicBezTo>
                  <a:pt x="118227" y="555794"/>
                  <a:pt x="120650" y="539750"/>
                  <a:pt x="123825" y="523875"/>
                </a:cubicBezTo>
                <a:cubicBezTo>
                  <a:pt x="128760" y="425175"/>
                  <a:pt x="122256" y="368227"/>
                  <a:pt x="142875" y="285750"/>
                </a:cubicBezTo>
                <a:cubicBezTo>
                  <a:pt x="145310" y="276010"/>
                  <a:pt x="147910" y="266155"/>
                  <a:pt x="152400" y="257175"/>
                </a:cubicBezTo>
                <a:cubicBezTo>
                  <a:pt x="164193" y="233589"/>
                  <a:pt x="175532" y="220436"/>
                  <a:pt x="200025" y="209550"/>
                </a:cubicBezTo>
                <a:cubicBezTo>
                  <a:pt x="218375" y="201395"/>
                  <a:pt x="257175" y="190500"/>
                  <a:pt x="257175" y="190500"/>
                </a:cubicBezTo>
                <a:cubicBezTo>
                  <a:pt x="279845" y="122490"/>
                  <a:pt x="265086" y="150058"/>
                  <a:pt x="295275" y="104775"/>
                </a:cubicBezTo>
                <a:cubicBezTo>
                  <a:pt x="298450" y="92075"/>
                  <a:pt x="301204" y="79262"/>
                  <a:pt x="304800" y="66675"/>
                </a:cubicBezTo>
                <a:cubicBezTo>
                  <a:pt x="307558" y="57021"/>
                  <a:pt x="312674" y="48004"/>
                  <a:pt x="314325" y="38100"/>
                </a:cubicBezTo>
                <a:cubicBezTo>
                  <a:pt x="315891" y="28705"/>
                  <a:pt x="290512" y="6350"/>
                  <a:pt x="285750"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5" name="テキスト ボックス 21">
            <a:extLst>
              <a:ext uri="{FF2B5EF4-FFF2-40B4-BE49-F238E27FC236}">
                <a16:creationId xmlns:a16="http://schemas.microsoft.com/office/drawing/2014/main" id="{1D886F50-177C-BF2F-D90E-B31F7C6A6D2A}"/>
              </a:ext>
            </a:extLst>
          </p:cNvPr>
          <p:cNvSpPr txBox="1">
            <a:spLocks noChangeArrowheads="1"/>
          </p:cNvSpPr>
          <p:nvPr/>
        </p:nvSpPr>
        <p:spPr bwMode="auto">
          <a:xfrm>
            <a:off x="157276" y="631162"/>
            <a:ext cx="815738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氷山モデルを用いて、主の課題の背景にあるものを考えてみましょう。</a:t>
            </a:r>
          </a:p>
        </p:txBody>
      </p:sp>
      <p:sp>
        <p:nvSpPr>
          <p:cNvPr id="6" name="正方形/長方形 5">
            <a:extLst>
              <a:ext uri="{FF2B5EF4-FFF2-40B4-BE49-F238E27FC236}">
                <a16:creationId xmlns:a16="http://schemas.microsoft.com/office/drawing/2014/main" id="{B138516C-3D0E-8D6E-6DCA-D97CE672EB5B}"/>
              </a:ext>
            </a:extLst>
          </p:cNvPr>
          <p:cNvSpPr/>
          <p:nvPr/>
        </p:nvSpPr>
        <p:spPr>
          <a:xfrm>
            <a:off x="4778487" y="1497890"/>
            <a:ext cx="4657963" cy="1331707"/>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・家事ができない</a:t>
            </a:r>
            <a:endParaRPr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・家計のやりくりができない</a:t>
            </a: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・学校に行っていない子どもがいる</a:t>
            </a:r>
            <a:endParaRPr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・困った時に助けてくれる人がいない</a:t>
            </a:r>
          </a:p>
        </p:txBody>
      </p:sp>
      <p:sp>
        <p:nvSpPr>
          <p:cNvPr id="8" name="正方形/長方形 7">
            <a:extLst>
              <a:ext uri="{FF2B5EF4-FFF2-40B4-BE49-F238E27FC236}">
                <a16:creationId xmlns:a16="http://schemas.microsoft.com/office/drawing/2014/main" id="{13153793-465E-F06A-02B7-30810D28D212}"/>
              </a:ext>
            </a:extLst>
          </p:cNvPr>
          <p:cNvSpPr/>
          <p:nvPr/>
        </p:nvSpPr>
        <p:spPr>
          <a:xfrm>
            <a:off x="4778487" y="3310161"/>
            <a:ext cx="4657963" cy="136842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・うつ病がある</a:t>
            </a: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・助けてくれる人がいない</a:t>
            </a:r>
            <a:endParaRPr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・子どもに対する負い目がある</a:t>
            </a:r>
          </a:p>
        </p:txBody>
      </p:sp>
      <p:sp>
        <p:nvSpPr>
          <p:cNvPr id="9" name="正方形/長方形 8">
            <a:extLst>
              <a:ext uri="{FF2B5EF4-FFF2-40B4-BE49-F238E27FC236}">
                <a16:creationId xmlns:a16="http://schemas.microsoft.com/office/drawing/2014/main" id="{3AF8FB02-8AD7-2FEC-A085-0B4FAC9C6BE6}"/>
              </a:ext>
            </a:extLst>
          </p:cNvPr>
          <p:cNvSpPr/>
          <p:nvPr/>
        </p:nvSpPr>
        <p:spPr>
          <a:xfrm>
            <a:off x="4778487" y="4976594"/>
            <a:ext cx="4657963" cy="136842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・子育ては母親が責任持ってするべき</a:t>
            </a:r>
            <a:endParaRPr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・生活保護受給者に対する偏見</a:t>
            </a:r>
          </a:p>
        </p:txBody>
      </p:sp>
    </p:spTree>
    <p:extLst>
      <p:ext uri="{BB962C8B-B14F-4D97-AF65-F5344CB8AC3E}">
        <p14:creationId xmlns:p14="http://schemas.microsoft.com/office/powerpoint/2010/main" val="12348502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3FD65-193F-7D95-0F3F-654981B9A7CF}"/>
            </a:ext>
          </a:extLst>
        </p:cNvPr>
        <p:cNvGrpSpPr/>
        <p:nvPr/>
      </p:nvGrpSpPr>
      <p:grpSpPr>
        <a:xfrm>
          <a:off x="0" y="0"/>
          <a:ext cx="0" cy="0"/>
          <a:chOff x="0" y="0"/>
          <a:chExt cx="0" cy="0"/>
        </a:xfrm>
      </p:grpSpPr>
      <p:sp>
        <p:nvSpPr>
          <p:cNvPr id="37892" name="スライド番号プレースホルダー 2">
            <a:extLst>
              <a:ext uri="{FF2B5EF4-FFF2-40B4-BE49-F238E27FC236}">
                <a16:creationId xmlns:a16="http://schemas.microsoft.com/office/drawing/2014/main" id="{D2BF6464-F768-69AE-0936-71921D4263AB}"/>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38</a:t>
            </a:fld>
            <a:endParaRPr lang="ja-JP" altLang="en-US" sz="1200">
              <a:solidFill>
                <a:srgbClr val="898989"/>
              </a:solidFill>
            </a:endParaRPr>
          </a:p>
        </p:txBody>
      </p:sp>
      <p:sp>
        <p:nvSpPr>
          <p:cNvPr id="3" name="正方形/長方形 2">
            <a:extLst>
              <a:ext uri="{FF2B5EF4-FFF2-40B4-BE49-F238E27FC236}">
                <a16:creationId xmlns:a16="http://schemas.microsoft.com/office/drawing/2014/main" id="{45F7B468-8BC2-F08E-D277-B4BE149116D8}"/>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kumimoji="1" lang="en-US" altLang="ja-JP" sz="2000" dirty="0">
                <a:latin typeface="メイリオ" panose="020B0604030504040204" pitchFamily="50" charset="-128"/>
                <a:ea typeface="メイリオ" panose="020B0604030504040204" pitchFamily="50" charset="-128"/>
              </a:rPr>
              <a:t>【STEP1</a:t>
            </a:r>
            <a:r>
              <a:rPr kumimoji="1" lang="ja-JP" altLang="en-US" sz="2000" dirty="0">
                <a:latin typeface="メイリオ" panose="020B0604030504040204" pitchFamily="50" charset="-128"/>
                <a:ea typeface="メイリオ" panose="020B0604030504040204" pitchFamily="50" charset="-128"/>
              </a:rPr>
              <a:t>のシートに加筆・修正を行ってください</a:t>
            </a:r>
            <a:r>
              <a:rPr kumimoji="1" lang="en-US" altLang="ja-JP" sz="2000" dirty="0">
                <a:latin typeface="メイリオ" panose="020B0604030504040204" pitchFamily="50" charset="-128"/>
                <a:ea typeface="メイリオ" panose="020B0604030504040204" pitchFamily="50" charset="-128"/>
              </a:rPr>
              <a:t>】</a:t>
            </a:r>
            <a:br>
              <a:rPr kumimoji="1" lang="en-US" altLang="ja-JP" sz="2000" dirty="0">
                <a:latin typeface="メイリオ" panose="020B0604030504040204" pitchFamily="50" charset="-128"/>
                <a:ea typeface="メイリオ" panose="020B0604030504040204" pitchFamily="50" charset="-128"/>
              </a:rPr>
            </a:br>
            <a:endParaRPr kumimoji="1" lang="en-US" altLang="ja-JP" sz="2000" dirty="0">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2000" dirty="0">
                <a:latin typeface="メイリオ" panose="020B0604030504040204" pitchFamily="50" charset="-128"/>
                <a:ea typeface="メイリオ" panose="020B0604030504040204" pitchFamily="50" charset="-128"/>
              </a:rPr>
              <a:t>（例えば）</a:t>
            </a:r>
            <a:br>
              <a:rPr kumimoji="1" lang="en-US" altLang="ja-JP" sz="2000" dirty="0">
                <a:latin typeface="メイリオ" panose="020B0604030504040204" pitchFamily="50" charset="-128"/>
                <a:ea typeface="メイリオ" panose="020B0604030504040204" pitchFamily="50" charset="-128"/>
              </a:rPr>
            </a:br>
            <a:r>
              <a:rPr kumimoji="1" lang="ja-JP" altLang="en-US" sz="2000" dirty="0">
                <a:latin typeface="メイリオ" panose="020B0604030504040204" pitchFamily="50" charset="-128"/>
                <a:ea typeface="メイリオ" panose="020B0604030504040204" pitchFamily="50" charset="-128"/>
              </a:rPr>
              <a:t>新たに見つかった課題を付箋で追加</a:t>
            </a:r>
            <a:endParaRPr kumimoji="1" lang="en-US" altLang="ja-JP" sz="2000" dirty="0">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2000" dirty="0">
                <a:latin typeface="メイリオ" panose="020B0604030504040204" pitchFamily="50" charset="-128"/>
                <a:ea typeface="メイリオ" panose="020B0604030504040204" pitchFamily="50" charset="-128"/>
              </a:rPr>
              <a:t>課題の背景にあるものを付箋で追加</a:t>
            </a:r>
          </a:p>
        </p:txBody>
      </p:sp>
      <p:sp>
        <p:nvSpPr>
          <p:cNvPr id="2" name="正方形/長方形 1">
            <a:extLst>
              <a:ext uri="{FF2B5EF4-FFF2-40B4-BE49-F238E27FC236}">
                <a16:creationId xmlns:a16="http://schemas.microsoft.com/office/drawing/2014/main" id="{6A16E5A3-24FB-29B2-F5CA-0B89C8E96FD5}"/>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STEP4</a:t>
            </a:r>
            <a:r>
              <a:rPr kumimoji="1" lang="ja-JP" altLang="en-US" sz="2000" b="1" spc="200" dirty="0">
                <a:solidFill>
                  <a:schemeClr val="tx1"/>
                </a:solidFill>
                <a:latin typeface="メイリオ" panose="020B0604030504040204" pitchFamily="50" charset="-128"/>
                <a:ea typeface="メイリオ" panose="020B0604030504040204" pitchFamily="50" charset="-128"/>
              </a:rPr>
              <a:t>：（改めて）主の課題を分析する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10" name="吹き出し: 角を丸めた四角形 9">
            <a:extLst>
              <a:ext uri="{FF2B5EF4-FFF2-40B4-BE49-F238E27FC236}">
                <a16:creationId xmlns:a16="http://schemas.microsoft.com/office/drawing/2014/main" id="{5E70E25E-3C7C-BBB9-7905-63333D4CA709}"/>
              </a:ext>
            </a:extLst>
          </p:cNvPr>
          <p:cNvSpPr/>
          <p:nvPr/>
        </p:nvSpPr>
        <p:spPr>
          <a:xfrm>
            <a:off x="7028293" y="1431514"/>
            <a:ext cx="2558620"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「ストレングス」や「課題の背景」を踏まえて、追加や修正があるか、見直してみましょう</a:t>
            </a:r>
          </a:p>
        </p:txBody>
      </p:sp>
      <p:sp>
        <p:nvSpPr>
          <p:cNvPr id="8" name="テキスト ボックス 7">
            <a:extLst>
              <a:ext uri="{FF2B5EF4-FFF2-40B4-BE49-F238E27FC236}">
                <a16:creationId xmlns:a16="http://schemas.microsoft.com/office/drawing/2014/main" id="{813ED364-9004-2B50-CE57-535CF268B3F4}"/>
              </a:ext>
            </a:extLst>
          </p:cNvPr>
          <p:cNvSpPr txBox="1"/>
          <p:nvPr/>
        </p:nvSpPr>
        <p:spPr>
          <a:xfrm>
            <a:off x="276225" y="716819"/>
            <a:ext cx="9359900" cy="1169551"/>
          </a:xfrm>
          <a:prstGeom prst="rect">
            <a:avLst/>
          </a:prstGeom>
          <a:noFill/>
        </p:spPr>
        <p:txBody>
          <a:bodyPr>
            <a:spAutoFit/>
          </a:bodyPr>
          <a:lstStyle/>
          <a:p>
            <a:pPr eaLnBrk="1" fontAlgn="auto" hangingPunct="1">
              <a:spcBef>
                <a:spcPts val="0"/>
              </a:spcBef>
              <a:spcAft>
                <a:spcPts val="0"/>
              </a:spcAft>
              <a:defRPr/>
            </a:pPr>
            <a:r>
              <a:rPr kumimoji="1" lang="ja-JP" altLang="en-US" spc="100" dirty="0">
                <a:latin typeface="メイリオ" panose="020B0604030504040204" pitchFamily="50" charset="-128"/>
                <a:ea typeface="メイリオ" panose="020B0604030504040204" pitchFamily="50" charset="-128"/>
              </a:rPr>
              <a:t>　</a:t>
            </a:r>
            <a:r>
              <a:rPr lang="en-US" altLang="ja-JP" sz="1800" spc="100" dirty="0">
                <a:latin typeface="メイリオ" panose="020B0604030504040204" pitchFamily="50" charset="-128"/>
                <a:ea typeface="メイリオ" panose="020B0604030504040204" pitchFamily="50" charset="-128"/>
              </a:rPr>
              <a:t>STEP2</a:t>
            </a:r>
            <a:r>
              <a:rPr lang="ja-JP" altLang="en-US" sz="1800" spc="100" dirty="0">
                <a:latin typeface="メイリオ" panose="020B0604030504040204" pitchFamily="50" charset="-128"/>
                <a:ea typeface="メイリオ" panose="020B0604030504040204" pitchFamily="50" charset="-128"/>
              </a:rPr>
              <a:t>の「主のストレングス」と</a:t>
            </a:r>
            <a:r>
              <a:rPr lang="en-US" altLang="ja-JP" sz="1800" spc="100" dirty="0">
                <a:latin typeface="メイリオ" panose="020B0604030504040204" pitchFamily="50" charset="-128"/>
                <a:ea typeface="メイリオ" panose="020B0604030504040204" pitchFamily="50" charset="-128"/>
              </a:rPr>
              <a:t>STEP3</a:t>
            </a:r>
            <a:r>
              <a:rPr lang="ja-JP" altLang="en-US" sz="1800" spc="100" dirty="0">
                <a:latin typeface="メイリオ" panose="020B0604030504040204" pitchFamily="50" charset="-128"/>
                <a:ea typeface="メイリオ" panose="020B0604030504040204" pitchFamily="50" charset="-128"/>
              </a:rPr>
              <a:t>の「主の課題の背景にあるもの」を踏まえて、</a:t>
            </a:r>
            <a:r>
              <a:rPr lang="en-US" altLang="ja-JP" sz="1800" spc="100" dirty="0">
                <a:latin typeface="メイリオ" panose="020B0604030504040204" pitchFamily="50" charset="-128"/>
                <a:ea typeface="メイリオ" panose="020B0604030504040204" pitchFamily="50" charset="-128"/>
              </a:rPr>
              <a:t>STEP1</a:t>
            </a:r>
            <a:r>
              <a:rPr lang="ja-JP" altLang="en-US" sz="1800" spc="100" dirty="0">
                <a:latin typeface="メイリオ" panose="020B0604030504040204" pitchFamily="50" charset="-128"/>
                <a:ea typeface="メイリオ" panose="020B0604030504040204" pitchFamily="50" charset="-128"/>
              </a:rPr>
              <a:t>で作成した「主の課題（世帯員も含む）」を改めて分析してみましょう。（付箋に書いて、上から貼り付けましょう）</a:t>
            </a:r>
          </a:p>
          <a:p>
            <a:pPr eaLnBrk="1" fontAlgn="auto" hangingPunct="1">
              <a:spcBef>
                <a:spcPts val="0"/>
              </a:spcBef>
              <a:spcAft>
                <a:spcPts val="0"/>
              </a:spcAft>
              <a:defRPr/>
            </a:pPr>
            <a:endParaRPr kumimoji="1" lang="en-US" altLang="ja-JP"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57979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番号プレースホルダー 2">
            <a:extLst>
              <a:ext uri="{FF2B5EF4-FFF2-40B4-BE49-F238E27FC236}">
                <a16:creationId xmlns:a16="http://schemas.microsoft.com/office/drawing/2014/main" id="{5AFD9857-B1D4-0781-4C1E-AA118A5CBCE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451CCDD6-D8B7-4D94-892B-11850B22BC52}" type="slidenum">
              <a:rPr lang="ja-JP" altLang="en-US" sz="1000" smtClean="0">
                <a:solidFill>
                  <a:srgbClr val="898989"/>
                </a:solidFill>
              </a:rPr>
              <a:pPr>
                <a:lnSpc>
                  <a:spcPct val="100000"/>
                </a:lnSpc>
                <a:spcBef>
                  <a:spcPct val="0"/>
                </a:spcBef>
                <a:buFontTx/>
                <a:buNone/>
              </a:pPr>
              <a:t>3</a:t>
            </a:fld>
            <a:endParaRPr lang="ja-JP" altLang="en-US" sz="1000">
              <a:solidFill>
                <a:srgbClr val="898989"/>
              </a:solidFill>
            </a:endParaRPr>
          </a:p>
        </p:txBody>
      </p:sp>
      <p:sp>
        <p:nvSpPr>
          <p:cNvPr id="3" name="正方形/長方形 2">
            <a:extLst>
              <a:ext uri="{FF2B5EF4-FFF2-40B4-BE49-F238E27FC236}">
                <a16:creationId xmlns:a16="http://schemas.microsoft.com/office/drawing/2014/main" id="{49AF4FD2-90F2-5025-2CAF-8CCCE95E262C}"/>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ワークを行う上での留意点</a:t>
            </a:r>
          </a:p>
        </p:txBody>
      </p:sp>
      <p:sp>
        <p:nvSpPr>
          <p:cNvPr id="4" name="テキスト ボックス 24">
            <a:extLst>
              <a:ext uri="{FF2B5EF4-FFF2-40B4-BE49-F238E27FC236}">
                <a16:creationId xmlns:a16="http://schemas.microsoft.com/office/drawing/2014/main" id="{3609CEFF-A9AE-449C-0858-BEE1F719D47E}"/>
              </a:ext>
            </a:extLst>
          </p:cNvPr>
          <p:cNvSpPr txBox="1">
            <a:spLocks noChangeArrowheads="1"/>
          </p:cNvSpPr>
          <p:nvPr/>
        </p:nvSpPr>
        <p:spPr bwMode="auto">
          <a:xfrm>
            <a:off x="342900" y="719138"/>
            <a:ext cx="9218613" cy="66040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ts val="600"/>
              </a:spcBef>
              <a:buFont typeface="Arial" panose="020B0604020202020204" pitchFamily="34" charset="0"/>
              <a:buNone/>
              <a:defRPr/>
            </a:pPr>
            <a:r>
              <a:rPr kumimoji="0" lang="ja-JP" altLang="en-US" sz="1600" spc="100" dirty="0">
                <a:latin typeface="メイリオ" panose="020B0604030504040204" pitchFamily="50" charset="-128"/>
                <a:ea typeface="メイリオ" panose="020B0604030504040204" pitchFamily="50" charset="-128"/>
              </a:rPr>
              <a:t>本教材は、受講者のみなさん同士で意見交換をする「ワーク」を取り入れています。</a:t>
            </a:r>
            <a:endParaRPr kumimoji="0" lang="en-US" altLang="ja-JP" sz="1600" spc="100" dirty="0">
              <a:latin typeface="メイリオ" panose="020B0604030504040204" pitchFamily="50" charset="-128"/>
              <a:ea typeface="メイリオ" panose="020B0604030504040204" pitchFamily="50" charset="-128"/>
            </a:endParaRPr>
          </a:p>
          <a:p>
            <a:pPr>
              <a:lnSpc>
                <a:spcPct val="100000"/>
              </a:lnSpc>
              <a:spcBef>
                <a:spcPts val="600"/>
              </a:spcBef>
              <a:buFont typeface="Arial" panose="020B0604020202020204" pitchFamily="34" charset="0"/>
              <a:buNone/>
              <a:defRPr/>
            </a:pPr>
            <a:r>
              <a:rPr kumimoji="0" lang="ja-JP" altLang="en-US" sz="1600" spc="100" dirty="0">
                <a:latin typeface="メイリオ" panose="020B0604030504040204" pitchFamily="50" charset="-128"/>
                <a:ea typeface="メイリオ" panose="020B0604030504040204" pitchFamily="50" charset="-128"/>
              </a:rPr>
              <a:t>ワークを意義ある時間にするために、以下のルールを守りましょう。</a:t>
            </a:r>
          </a:p>
        </p:txBody>
      </p:sp>
      <p:sp>
        <p:nvSpPr>
          <p:cNvPr id="6" name="吹き出し: 角を丸めた四角形 5">
            <a:extLst>
              <a:ext uri="{FF2B5EF4-FFF2-40B4-BE49-F238E27FC236}">
                <a16:creationId xmlns:a16="http://schemas.microsoft.com/office/drawing/2014/main" id="{8D218C26-70FD-22F6-6C7D-F5F1475F03C2}"/>
              </a:ext>
            </a:extLst>
          </p:cNvPr>
          <p:cNvSpPr/>
          <p:nvPr/>
        </p:nvSpPr>
        <p:spPr>
          <a:xfrm>
            <a:off x="4237038" y="5881688"/>
            <a:ext cx="3967162" cy="523875"/>
          </a:xfrm>
          <a:prstGeom prst="wedgeRoundRectCallout">
            <a:avLst>
              <a:gd name="adj1" fmla="val 54949"/>
              <a:gd name="adj2" fmla="val 21996"/>
              <a:gd name="adj3" fmla="val 16667"/>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皆さんの仕事においても、重要な視点ですね。</a:t>
            </a:r>
          </a:p>
        </p:txBody>
      </p:sp>
      <p:sp>
        <p:nvSpPr>
          <p:cNvPr id="8" name="テキスト ボックス 7">
            <a:extLst>
              <a:ext uri="{FF2B5EF4-FFF2-40B4-BE49-F238E27FC236}">
                <a16:creationId xmlns:a16="http://schemas.microsoft.com/office/drawing/2014/main" id="{4A6B8462-635C-F3CC-C214-B20A35D81441}"/>
              </a:ext>
            </a:extLst>
          </p:cNvPr>
          <p:cNvSpPr txBox="1"/>
          <p:nvPr/>
        </p:nvSpPr>
        <p:spPr>
          <a:xfrm>
            <a:off x="433388" y="1622425"/>
            <a:ext cx="2401887" cy="539750"/>
          </a:xfrm>
          <a:prstGeom prst="roundRect">
            <a:avLst>
              <a:gd name="adj" fmla="val 50000"/>
            </a:avLst>
          </a:prstGeom>
          <a:noFill/>
          <a:ln>
            <a:noFill/>
          </a:ln>
        </p:spPr>
        <p:txBody>
          <a:bodyPr rIns="90000" anchor="ctr">
            <a:spAutoFit/>
          </a:bodyPr>
          <a:lstStyle/>
          <a:p>
            <a:pPr>
              <a:defRPr/>
            </a:pPr>
            <a:r>
              <a:rPr kumimoji="1" lang="ja-JP" altLang="en-US" b="1" spc="300" dirty="0">
                <a:latin typeface="メイリオ" panose="020B0604030504040204" pitchFamily="50" charset="-128"/>
                <a:ea typeface="メイリオ" panose="020B0604030504040204" pitchFamily="50" charset="-128"/>
              </a:rPr>
              <a:t>批判しない</a:t>
            </a:r>
            <a:endParaRPr lang="ja-JP" altLang="en-US" spc="300" dirty="0"/>
          </a:p>
        </p:txBody>
      </p:sp>
      <p:sp>
        <p:nvSpPr>
          <p:cNvPr id="9" name="テキスト ボックス 8">
            <a:extLst>
              <a:ext uri="{FF2B5EF4-FFF2-40B4-BE49-F238E27FC236}">
                <a16:creationId xmlns:a16="http://schemas.microsoft.com/office/drawing/2014/main" id="{E39486BC-75FF-AF0D-363B-5D33B2283354}"/>
              </a:ext>
            </a:extLst>
          </p:cNvPr>
          <p:cNvSpPr txBox="1"/>
          <p:nvPr/>
        </p:nvSpPr>
        <p:spPr>
          <a:xfrm>
            <a:off x="433388" y="3167063"/>
            <a:ext cx="3224212" cy="539750"/>
          </a:xfrm>
          <a:prstGeom prst="roundRect">
            <a:avLst>
              <a:gd name="adj" fmla="val 50000"/>
            </a:avLst>
          </a:prstGeom>
          <a:noFill/>
          <a:ln>
            <a:noFill/>
          </a:ln>
        </p:spPr>
        <p:txBody>
          <a:bodyPr anchor="ctr">
            <a:spAutoFit/>
          </a:bodyPr>
          <a:lstStyle/>
          <a:p>
            <a:pPr>
              <a:defRPr/>
            </a:pPr>
            <a:r>
              <a:rPr kumimoji="1" lang="ja-JP" altLang="en-US" b="1" spc="300" dirty="0">
                <a:latin typeface="メイリオ" panose="020B0604030504040204" pitchFamily="50" charset="-128"/>
                <a:ea typeface="メイリオ" panose="020B0604030504040204" pitchFamily="50" charset="-128"/>
              </a:rPr>
              <a:t>みんなの意見を聞く</a:t>
            </a:r>
            <a:endParaRPr lang="ja-JP" altLang="en-US" spc="300" dirty="0"/>
          </a:p>
        </p:txBody>
      </p:sp>
      <p:sp>
        <p:nvSpPr>
          <p:cNvPr id="10" name="テキスト ボックス 9">
            <a:extLst>
              <a:ext uri="{FF2B5EF4-FFF2-40B4-BE49-F238E27FC236}">
                <a16:creationId xmlns:a16="http://schemas.microsoft.com/office/drawing/2014/main" id="{81936887-9AB8-792E-0D63-AD10046F071E}"/>
              </a:ext>
            </a:extLst>
          </p:cNvPr>
          <p:cNvSpPr txBox="1"/>
          <p:nvPr/>
        </p:nvSpPr>
        <p:spPr>
          <a:xfrm>
            <a:off x="433388" y="4465638"/>
            <a:ext cx="5942012" cy="539750"/>
          </a:xfrm>
          <a:prstGeom prst="roundRect">
            <a:avLst>
              <a:gd name="adj" fmla="val 50000"/>
            </a:avLst>
          </a:prstGeom>
          <a:noFill/>
          <a:ln>
            <a:noFill/>
          </a:ln>
        </p:spPr>
        <p:txBody>
          <a:bodyPr anchor="ctr">
            <a:spAutoFit/>
          </a:bodyPr>
          <a:lstStyle/>
          <a:p>
            <a:pPr>
              <a:defRPr/>
            </a:pPr>
            <a:r>
              <a:rPr kumimoji="1" lang="ja-JP" altLang="en-US" b="1" spc="300" dirty="0">
                <a:latin typeface="メイリオ" panose="020B0604030504040204" pitchFamily="50" charset="-128"/>
                <a:ea typeface="メイリオ" panose="020B0604030504040204" pitchFamily="50" charset="-128"/>
              </a:rPr>
              <a:t>聞いたこと、話したことはこの場限りで</a:t>
            </a:r>
            <a:endParaRPr lang="ja-JP" altLang="en-US" spc="300" dirty="0"/>
          </a:p>
        </p:txBody>
      </p:sp>
      <p:pic>
        <p:nvPicPr>
          <p:cNvPr id="17417" name="図 11" descr="抽象 が含まれている画像&#10;&#10;自動的に生成された説明">
            <a:extLst>
              <a:ext uri="{FF2B5EF4-FFF2-40B4-BE49-F238E27FC236}">
                <a16:creationId xmlns:a16="http://schemas.microsoft.com/office/drawing/2014/main" id="{945FFAF7-5BEE-E030-C381-42B891AEB9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3216"/>
          <a:stretch>
            <a:fillRect/>
          </a:stretch>
        </p:blipFill>
        <p:spPr bwMode="auto">
          <a:xfrm>
            <a:off x="8043863" y="5451475"/>
            <a:ext cx="1655762"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3BE25342-A94A-1B4B-A18D-261DC043DCB5}"/>
              </a:ext>
            </a:extLst>
          </p:cNvPr>
          <p:cNvSpPr txBox="1"/>
          <p:nvPr/>
        </p:nvSpPr>
        <p:spPr>
          <a:xfrm>
            <a:off x="690563" y="2205038"/>
            <a:ext cx="7145337" cy="815975"/>
          </a:xfrm>
          <a:prstGeom prst="rect">
            <a:avLst/>
          </a:prstGeom>
          <a:noFill/>
          <a:ln>
            <a:noFill/>
          </a:ln>
        </p:spPr>
        <p:txBody>
          <a:bodyPr anchor="ctr">
            <a:spAutoFit/>
          </a:bodyPr>
          <a:lstStyle/>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「思ったこと」を率直に、自由に話し合う上で大切なルールです。</a:t>
            </a:r>
            <a:endParaRPr kumimoji="1" lang="en-US" altLang="ja-JP" sz="1400" spc="100" dirty="0">
              <a:latin typeface="メイリオ" panose="020B0604030504040204" pitchFamily="50" charset="-128"/>
              <a:ea typeface="メイリオ" panose="020B0604030504040204" pitchFamily="50" charset="-128"/>
            </a:endParaRPr>
          </a:p>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ネガティブな意見や、「理解できない</a:t>
            </a:r>
            <a:r>
              <a:rPr kumimoji="1" lang="en-US" altLang="ja-JP" sz="1400" spc="100" dirty="0">
                <a:latin typeface="メイリオ" panose="020B0604030504040204" pitchFamily="50" charset="-128"/>
                <a:ea typeface="メイリオ" panose="020B0604030504040204" pitchFamily="50" charset="-128"/>
              </a:rPr>
              <a:t>…</a:t>
            </a:r>
            <a:r>
              <a:rPr kumimoji="1" lang="ja-JP" altLang="en-US" sz="1400" spc="100" dirty="0">
                <a:latin typeface="メイリオ" panose="020B0604030504040204" pitchFamily="50" charset="-128"/>
                <a:ea typeface="メイリオ" panose="020B0604030504040204" pitchFamily="50" charset="-128"/>
              </a:rPr>
              <a:t>」と感じる意見が出てきたとしても、それを頭ごなしに否定はせず、まずはその意見をそのまま受け止めましょう。</a:t>
            </a:r>
            <a:endParaRPr kumimoji="1" lang="en-US" altLang="ja-JP" sz="1400" spc="1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EF729B47-184F-27DB-8504-6B2FD0359A75}"/>
              </a:ext>
            </a:extLst>
          </p:cNvPr>
          <p:cNvSpPr txBox="1"/>
          <p:nvPr/>
        </p:nvSpPr>
        <p:spPr>
          <a:xfrm>
            <a:off x="690563" y="3759200"/>
            <a:ext cx="7145337" cy="523875"/>
          </a:xfrm>
          <a:prstGeom prst="rect">
            <a:avLst/>
          </a:prstGeom>
          <a:noFill/>
          <a:ln>
            <a:noFill/>
          </a:ln>
        </p:spPr>
        <p:txBody>
          <a:bodyPr anchor="ctr">
            <a:spAutoFit/>
          </a:bodyPr>
          <a:lstStyle/>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限られた研修時間を有効に活用するために、参加している人全員が発言の機会を持てるようにしましょう。</a:t>
            </a:r>
            <a:endParaRPr kumimoji="1" lang="en-US" altLang="ja-JP" sz="1400" spc="100" dirty="0">
              <a:latin typeface="メイリオ" panose="020B0604030504040204" pitchFamily="50" charset="-128"/>
              <a:ea typeface="メイリオ" panose="020B0604030504040204" pitchFamily="50" charset="-128"/>
            </a:endParaRPr>
          </a:p>
        </p:txBody>
      </p:sp>
      <p:sp>
        <p:nvSpPr>
          <p:cNvPr id="25" name="平行四辺形 24">
            <a:extLst>
              <a:ext uri="{FF2B5EF4-FFF2-40B4-BE49-F238E27FC236}">
                <a16:creationId xmlns:a16="http://schemas.microsoft.com/office/drawing/2014/main" id="{6E6FB946-5768-7060-3227-8286D4BED892}"/>
              </a:ext>
            </a:extLst>
          </p:cNvPr>
          <p:cNvSpPr/>
          <p:nvPr/>
        </p:nvSpPr>
        <p:spPr>
          <a:xfrm>
            <a:off x="433388" y="2022475"/>
            <a:ext cx="1655762" cy="107950"/>
          </a:xfrm>
          <a:prstGeom prst="parallelogram">
            <a:avLst/>
          </a:prstGeom>
          <a:pattFill prst="wdUpDiag">
            <a:fgClr>
              <a:schemeClr val="accent6">
                <a:lumMod val="60000"/>
                <a:lumOff val="4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6" name="平行四辺形 25">
            <a:extLst>
              <a:ext uri="{FF2B5EF4-FFF2-40B4-BE49-F238E27FC236}">
                <a16:creationId xmlns:a16="http://schemas.microsoft.com/office/drawing/2014/main" id="{B5201812-4298-57A6-F8B5-B3D0F5346412}"/>
              </a:ext>
            </a:extLst>
          </p:cNvPr>
          <p:cNvSpPr/>
          <p:nvPr/>
        </p:nvSpPr>
        <p:spPr>
          <a:xfrm>
            <a:off x="433388" y="3563938"/>
            <a:ext cx="2627312" cy="107950"/>
          </a:xfrm>
          <a:prstGeom prst="parallelogram">
            <a:avLst/>
          </a:prstGeom>
          <a:pattFill prst="wdUpDiag">
            <a:fgClr>
              <a:schemeClr val="accent6">
                <a:lumMod val="60000"/>
                <a:lumOff val="4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7" name="平行四辺形 26">
            <a:extLst>
              <a:ext uri="{FF2B5EF4-FFF2-40B4-BE49-F238E27FC236}">
                <a16:creationId xmlns:a16="http://schemas.microsoft.com/office/drawing/2014/main" id="{5BBB6EDC-5FBD-F8A1-52FA-6A75D7A399E2}"/>
              </a:ext>
            </a:extLst>
          </p:cNvPr>
          <p:cNvSpPr/>
          <p:nvPr/>
        </p:nvSpPr>
        <p:spPr>
          <a:xfrm>
            <a:off x="433388" y="4865688"/>
            <a:ext cx="5040312" cy="107950"/>
          </a:xfrm>
          <a:prstGeom prst="parallelogram">
            <a:avLst/>
          </a:prstGeom>
          <a:pattFill prst="wdUpDiag">
            <a:fgClr>
              <a:schemeClr val="accent6">
                <a:lumMod val="60000"/>
                <a:lumOff val="4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pic>
        <p:nvPicPr>
          <p:cNvPr id="29" name="図 28" descr="時計 が含まれている画像&#10;&#10;AI によって生成されたコンテンツは間違っている可能性があります。">
            <a:extLst>
              <a:ext uri="{FF2B5EF4-FFF2-40B4-BE49-F238E27FC236}">
                <a16:creationId xmlns:a16="http://schemas.microsoft.com/office/drawing/2014/main" id="{7AD7B538-C34C-6DC9-0ADF-2A82AB047F85}"/>
              </a:ext>
            </a:extLst>
          </p:cNvPr>
          <p:cNvPicPr>
            <a:picLocks noChangeAspect="1"/>
          </p:cNvPicPr>
          <p:nvPr/>
        </p:nvPicPr>
        <p:blipFill>
          <a:blip r:embed="rId4">
            <a:duotone>
              <a:prstClr val="black"/>
              <a:schemeClr val="accent5">
                <a:tint val="45000"/>
                <a:satMod val="400000"/>
              </a:schemeClr>
            </a:duotone>
          </a:blip>
          <a:stretch>
            <a:fillRect/>
          </a:stretch>
        </p:blipFill>
        <p:spPr>
          <a:xfrm>
            <a:off x="8333888" y="4546417"/>
            <a:ext cx="1076873" cy="1076873"/>
          </a:xfrm>
          <a:prstGeom prst="rect">
            <a:avLst/>
          </a:prstGeom>
        </p:spPr>
      </p:pic>
      <p:sp>
        <p:nvSpPr>
          <p:cNvPr id="30" name="乗算記号 29">
            <a:extLst>
              <a:ext uri="{FF2B5EF4-FFF2-40B4-BE49-F238E27FC236}">
                <a16:creationId xmlns:a16="http://schemas.microsoft.com/office/drawing/2014/main" id="{CAF43815-6B6F-1329-BAA3-899565C56959}"/>
              </a:ext>
            </a:extLst>
          </p:cNvPr>
          <p:cNvSpPr/>
          <p:nvPr/>
        </p:nvSpPr>
        <p:spPr>
          <a:xfrm>
            <a:off x="8031163" y="4446588"/>
            <a:ext cx="576262" cy="576262"/>
          </a:xfrm>
          <a:prstGeom prst="mathMultiply">
            <a:avLst>
              <a:gd name="adj1" fmla="val 661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grpSp>
        <p:nvGrpSpPr>
          <p:cNvPr id="17426" name="グループ化 36">
            <a:extLst>
              <a:ext uri="{FF2B5EF4-FFF2-40B4-BE49-F238E27FC236}">
                <a16:creationId xmlns:a16="http://schemas.microsoft.com/office/drawing/2014/main" id="{9DBE31B6-D2C5-D116-6470-F599685680CE}"/>
              </a:ext>
            </a:extLst>
          </p:cNvPr>
          <p:cNvGrpSpPr>
            <a:grpSpLocks/>
          </p:cNvGrpSpPr>
          <p:nvPr/>
        </p:nvGrpSpPr>
        <p:grpSpPr bwMode="auto">
          <a:xfrm>
            <a:off x="8734425" y="3378200"/>
            <a:ext cx="1068388" cy="1068388"/>
            <a:chOff x="8399784" y="3448193"/>
            <a:chExt cx="1068322" cy="1068322"/>
          </a:xfrm>
        </p:grpSpPr>
        <p:pic>
          <p:nvPicPr>
            <p:cNvPr id="34" name="図 33" descr="時計 が含まれている画像&#10;&#10;AI によって生成されたコンテンツは間違っている可能性があります。">
              <a:extLst>
                <a:ext uri="{FF2B5EF4-FFF2-40B4-BE49-F238E27FC236}">
                  <a16:creationId xmlns:a16="http://schemas.microsoft.com/office/drawing/2014/main" id="{D44DF9EC-C566-5FB4-8FA3-D83483878E9E}"/>
                </a:ext>
              </a:extLst>
            </p:cNvPr>
            <p:cNvPicPr>
              <a:picLocks noChangeAspect="1"/>
            </p:cNvPicPr>
            <p:nvPr/>
          </p:nvPicPr>
          <p:blipFill>
            <a:blip r:embed="rId5">
              <a:duotone>
                <a:prstClr val="black"/>
                <a:schemeClr val="accent5">
                  <a:tint val="45000"/>
                  <a:satMod val="400000"/>
                </a:schemeClr>
              </a:duotone>
            </a:blip>
            <a:stretch>
              <a:fillRect/>
            </a:stretch>
          </p:blipFill>
          <p:spPr>
            <a:xfrm>
              <a:off x="8399784" y="3448193"/>
              <a:ext cx="915922" cy="915922"/>
            </a:xfrm>
            <a:prstGeom prst="rect">
              <a:avLst/>
            </a:prstGeom>
          </p:spPr>
        </p:pic>
        <p:pic>
          <p:nvPicPr>
            <p:cNvPr id="35" name="図 34" descr="時計 が含まれている画像&#10;&#10;AI によって生成されたコンテンツは間違っている可能性があります。">
              <a:extLst>
                <a:ext uri="{FF2B5EF4-FFF2-40B4-BE49-F238E27FC236}">
                  <a16:creationId xmlns:a16="http://schemas.microsoft.com/office/drawing/2014/main" id="{5CB889FE-9316-F052-718B-E5C3ABB70F91}"/>
                </a:ext>
              </a:extLst>
            </p:cNvPr>
            <p:cNvPicPr>
              <a:picLocks noChangeAspect="1"/>
            </p:cNvPicPr>
            <p:nvPr/>
          </p:nvPicPr>
          <p:blipFill>
            <a:blip r:embed="rId5">
              <a:duotone>
                <a:prstClr val="black"/>
                <a:schemeClr val="accent5">
                  <a:tint val="45000"/>
                  <a:satMod val="400000"/>
                </a:schemeClr>
              </a:duotone>
            </a:blip>
            <a:stretch>
              <a:fillRect/>
            </a:stretch>
          </p:blipFill>
          <p:spPr>
            <a:xfrm>
              <a:off x="8552184" y="3600593"/>
              <a:ext cx="915922" cy="915922"/>
            </a:xfrm>
            <a:prstGeom prst="rect">
              <a:avLst/>
            </a:prstGeom>
          </p:spPr>
        </p:pic>
        <p:pic>
          <p:nvPicPr>
            <p:cNvPr id="36" name="図 35" descr="時計 が含まれている画像&#10;&#10;AI によって生成されたコンテンツは間違っている可能性があります。">
              <a:extLst>
                <a:ext uri="{FF2B5EF4-FFF2-40B4-BE49-F238E27FC236}">
                  <a16:creationId xmlns:a16="http://schemas.microsoft.com/office/drawing/2014/main" id="{4D91D39B-95CC-D307-EA53-4FFD836A5A18}"/>
                </a:ext>
              </a:extLst>
            </p:cNvPr>
            <p:cNvPicPr>
              <a:picLocks noChangeAspect="1"/>
            </p:cNvPicPr>
            <p:nvPr/>
          </p:nvPicPr>
          <p:blipFill>
            <a:blip r:embed="rId5">
              <a:duotone>
                <a:prstClr val="black"/>
                <a:schemeClr val="accent5">
                  <a:tint val="45000"/>
                  <a:satMod val="400000"/>
                </a:schemeClr>
              </a:duotone>
            </a:blip>
            <a:srcRect r="30050"/>
            <a:stretch/>
          </p:blipFill>
          <p:spPr>
            <a:xfrm>
              <a:off x="8748937" y="3489697"/>
              <a:ext cx="640687" cy="915922"/>
            </a:xfrm>
            <a:prstGeom prst="rect">
              <a:avLst/>
            </a:prstGeom>
          </p:spPr>
        </p:pic>
      </p:grpSp>
      <p:sp>
        <p:nvSpPr>
          <p:cNvPr id="40" name="乗算記号 39">
            <a:extLst>
              <a:ext uri="{FF2B5EF4-FFF2-40B4-BE49-F238E27FC236}">
                <a16:creationId xmlns:a16="http://schemas.microsoft.com/office/drawing/2014/main" id="{BD9E2228-CE14-48B8-7D27-293DB4CC7C9D}"/>
              </a:ext>
            </a:extLst>
          </p:cNvPr>
          <p:cNvSpPr/>
          <p:nvPr/>
        </p:nvSpPr>
        <p:spPr>
          <a:xfrm>
            <a:off x="8031163" y="1892300"/>
            <a:ext cx="576262" cy="576263"/>
          </a:xfrm>
          <a:prstGeom prst="mathMultiply">
            <a:avLst>
              <a:gd name="adj1" fmla="val 661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41" name="乗算記号 40">
            <a:extLst>
              <a:ext uri="{FF2B5EF4-FFF2-40B4-BE49-F238E27FC236}">
                <a16:creationId xmlns:a16="http://schemas.microsoft.com/office/drawing/2014/main" id="{34236C9E-6DED-9049-7FDB-A9664285981E}"/>
              </a:ext>
            </a:extLst>
          </p:cNvPr>
          <p:cNvSpPr/>
          <p:nvPr/>
        </p:nvSpPr>
        <p:spPr>
          <a:xfrm>
            <a:off x="8031163" y="3228975"/>
            <a:ext cx="576262" cy="574675"/>
          </a:xfrm>
          <a:prstGeom prst="mathMultiply">
            <a:avLst>
              <a:gd name="adj1" fmla="val 661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pic>
        <p:nvPicPr>
          <p:cNvPr id="43" name="図 42" descr="アイコン&#10;&#10;AI によって生成されたコンテンツは間違っている可能性があります。">
            <a:extLst>
              <a:ext uri="{FF2B5EF4-FFF2-40B4-BE49-F238E27FC236}">
                <a16:creationId xmlns:a16="http://schemas.microsoft.com/office/drawing/2014/main" id="{24074049-9D6D-6AA4-BE03-6B618AEF9809}"/>
              </a:ext>
            </a:extLst>
          </p:cNvPr>
          <p:cNvPicPr>
            <a:picLocks noChangeAspect="1"/>
          </p:cNvPicPr>
          <p:nvPr/>
        </p:nvPicPr>
        <p:blipFill>
          <a:blip r:embed="rId6">
            <a:duotone>
              <a:prstClr val="black"/>
              <a:schemeClr val="accent5">
                <a:tint val="45000"/>
                <a:satMod val="400000"/>
              </a:schemeClr>
            </a:duotone>
          </a:blip>
          <a:stretch>
            <a:fillRect/>
          </a:stretch>
        </p:blipFill>
        <p:spPr>
          <a:xfrm>
            <a:off x="8310917" y="3335445"/>
            <a:ext cx="872442" cy="872442"/>
          </a:xfrm>
          <a:prstGeom prst="rect">
            <a:avLst/>
          </a:prstGeom>
        </p:spPr>
      </p:pic>
      <p:pic>
        <p:nvPicPr>
          <p:cNvPr id="5" name="図 4" descr="アイコン&#10;&#10;AI によって生成されたコンテンツは間違っている可能性があります。">
            <a:extLst>
              <a:ext uri="{FF2B5EF4-FFF2-40B4-BE49-F238E27FC236}">
                <a16:creationId xmlns:a16="http://schemas.microsoft.com/office/drawing/2014/main" id="{FE8D2400-D417-3C8B-5E5A-B23857AF2CE9}"/>
              </a:ext>
            </a:extLst>
          </p:cNvPr>
          <p:cNvPicPr>
            <a:picLocks noChangeAspect="1"/>
          </p:cNvPicPr>
          <p:nvPr/>
        </p:nvPicPr>
        <p:blipFill>
          <a:blip r:embed="rId7">
            <a:duotone>
              <a:prstClr val="black"/>
              <a:schemeClr val="accent5">
                <a:tint val="45000"/>
                <a:satMod val="400000"/>
              </a:schemeClr>
            </a:duotone>
          </a:blip>
          <a:stretch>
            <a:fillRect/>
          </a:stretch>
        </p:blipFill>
        <p:spPr>
          <a:xfrm>
            <a:off x="8346933" y="2036141"/>
            <a:ext cx="961032" cy="961032"/>
          </a:xfrm>
          <a:prstGeom prst="rect">
            <a:avLst/>
          </a:prstGeom>
        </p:spPr>
      </p:pic>
      <p:pic>
        <p:nvPicPr>
          <p:cNvPr id="12" name="図 11" descr="アイコン&#10;&#10;AI によって生成されたコンテンツは間違っている可能性があります。">
            <a:extLst>
              <a:ext uri="{FF2B5EF4-FFF2-40B4-BE49-F238E27FC236}">
                <a16:creationId xmlns:a16="http://schemas.microsoft.com/office/drawing/2014/main" id="{55D2DD4C-76B6-20A6-36F9-EF115519BC85}"/>
              </a:ext>
            </a:extLst>
          </p:cNvPr>
          <p:cNvPicPr>
            <a:picLocks noChangeAspect="1"/>
          </p:cNvPicPr>
          <p:nvPr/>
        </p:nvPicPr>
        <p:blipFill>
          <a:blip r:embed="rId8">
            <a:duotone>
              <a:prstClr val="black"/>
              <a:schemeClr val="accent5">
                <a:tint val="45000"/>
                <a:satMod val="400000"/>
              </a:schemeClr>
            </a:duotone>
          </a:blip>
          <a:stretch>
            <a:fillRect/>
          </a:stretch>
        </p:blipFill>
        <p:spPr>
          <a:xfrm>
            <a:off x="8909804" y="2054703"/>
            <a:ext cx="863958" cy="863958"/>
          </a:xfrm>
          <a:prstGeom prst="rect">
            <a:avLst/>
          </a:prstGeom>
        </p:spPr>
      </p:pic>
      <p:sp>
        <p:nvSpPr>
          <p:cNvPr id="2" name="テキスト ボックス 1">
            <a:extLst>
              <a:ext uri="{FF2B5EF4-FFF2-40B4-BE49-F238E27FC236}">
                <a16:creationId xmlns:a16="http://schemas.microsoft.com/office/drawing/2014/main" id="{DE4D0F7B-77CA-9E47-5C7D-4671AE7B492B}"/>
              </a:ext>
            </a:extLst>
          </p:cNvPr>
          <p:cNvSpPr txBox="1"/>
          <p:nvPr/>
        </p:nvSpPr>
        <p:spPr>
          <a:xfrm>
            <a:off x="690563" y="5016868"/>
            <a:ext cx="7145337" cy="815608"/>
          </a:xfrm>
          <a:prstGeom prst="rect">
            <a:avLst/>
          </a:prstGeom>
          <a:noFill/>
          <a:ln>
            <a:noFill/>
          </a:ln>
        </p:spPr>
        <p:txBody>
          <a:bodyPr anchor="ctr">
            <a:spAutoFit/>
          </a:bodyPr>
          <a:lstStyle/>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安心して話せる場を作るために大切なルールです。</a:t>
            </a:r>
            <a:endParaRPr kumimoji="1" lang="en-US" altLang="ja-JP" sz="1400" spc="100" dirty="0">
              <a:latin typeface="メイリオ" panose="020B0604030504040204" pitchFamily="50" charset="-128"/>
              <a:ea typeface="メイリオ" panose="020B0604030504040204" pitchFamily="50" charset="-128"/>
            </a:endParaRPr>
          </a:p>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誰かに共有したいと感じたよい話があれば、共有してもよいかどうか、</a:t>
            </a:r>
            <a:br>
              <a:rPr kumimoji="1" lang="en-US" altLang="ja-JP" sz="1400" spc="100" dirty="0">
                <a:latin typeface="メイリオ" panose="020B0604030504040204" pitchFamily="50" charset="-128"/>
                <a:ea typeface="メイリオ" panose="020B0604030504040204" pitchFamily="50" charset="-128"/>
              </a:rPr>
            </a:br>
            <a:r>
              <a:rPr kumimoji="1" lang="ja-JP" altLang="en-US" sz="1400" spc="100" dirty="0">
                <a:latin typeface="メイリオ" panose="020B0604030504040204" pitchFamily="50" charset="-128"/>
                <a:ea typeface="メイリオ" panose="020B0604030504040204" pitchFamily="50" charset="-128"/>
              </a:rPr>
              <a:t>講師や本人に相談しましょう。</a:t>
            </a:r>
            <a:endParaRPr kumimoji="1" lang="en-US" altLang="ja-JP" sz="1400" spc="1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A149A-281E-FF53-38AB-E63B6C43A3F0}"/>
            </a:ext>
          </a:extLst>
        </p:cNvPr>
        <p:cNvGrpSpPr/>
        <p:nvPr/>
      </p:nvGrpSpPr>
      <p:grpSpPr>
        <a:xfrm>
          <a:off x="0" y="0"/>
          <a:ext cx="0" cy="0"/>
          <a:chOff x="0" y="0"/>
          <a:chExt cx="0" cy="0"/>
        </a:xfrm>
      </p:grpSpPr>
      <p:sp>
        <p:nvSpPr>
          <p:cNvPr id="37892" name="スライド番号プレースホルダー 2">
            <a:extLst>
              <a:ext uri="{FF2B5EF4-FFF2-40B4-BE49-F238E27FC236}">
                <a16:creationId xmlns:a16="http://schemas.microsoft.com/office/drawing/2014/main" id="{860423E5-03E5-2E17-8C5F-82C986E6C911}"/>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39</a:t>
            </a:fld>
            <a:endParaRPr lang="ja-JP" altLang="en-US" sz="1200">
              <a:solidFill>
                <a:srgbClr val="898989"/>
              </a:solidFill>
            </a:endParaRPr>
          </a:p>
        </p:txBody>
      </p:sp>
      <p:sp>
        <p:nvSpPr>
          <p:cNvPr id="3" name="正方形/長方形 2">
            <a:extLst>
              <a:ext uri="{FF2B5EF4-FFF2-40B4-BE49-F238E27FC236}">
                <a16:creationId xmlns:a16="http://schemas.microsoft.com/office/drawing/2014/main" id="{94E8154E-0723-363C-5D03-6D6972035872}"/>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kumimoji="1" lang="ja-JP" altLang="en-US" sz="2000" dirty="0">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098B6BF2-BDE0-3D72-3CCE-5180FA2C9F77}"/>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STEP4</a:t>
            </a:r>
            <a:r>
              <a:rPr kumimoji="1" lang="ja-JP" altLang="en-US" sz="2000" b="1" spc="200" dirty="0">
                <a:solidFill>
                  <a:schemeClr val="tx1"/>
                </a:solidFill>
                <a:latin typeface="メイリオ" panose="020B0604030504040204" pitchFamily="50" charset="-128"/>
                <a:ea typeface="メイリオ" panose="020B0604030504040204" pitchFamily="50" charset="-128"/>
              </a:rPr>
              <a:t>：（改めて）主の課題を分析する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74179A2C-C8E4-92FB-33E9-C01660DFA04A}"/>
              </a:ext>
            </a:extLst>
          </p:cNvPr>
          <p:cNvSpPr txBox="1"/>
          <p:nvPr/>
        </p:nvSpPr>
        <p:spPr>
          <a:xfrm>
            <a:off x="276225" y="716819"/>
            <a:ext cx="9359900" cy="1169551"/>
          </a:xfrm>
          <a:prstGeom prst="rect">
            <a:avLst/>
          </a:prstGeom>
          <a:noFill/>
        </p:spPr>
        <p:txBody>
          <a:bodyPr>
            <a:spAutoFit/>
          </a:bodyPr>
          <a:lstStyle/>
          <a:p>
            <a:pPr eaLnBrk="1" fontAlgn="auto" hangingPunct="1">
              <a:spcBef>
                <a:spcPts val="0"/>
              </a:spcBef>
              <a:spcAft>
                <a:spcPts val="0"/>
              </a:spcAft>
              <a:defRPr/>
            </a:pPr>
            <a:r>
              <a:rPr kumimoji="1" lang="ja-JP" altLang="en-US" spc="100" dirty="0">
                <a:latin typeface="メイリオ" panose="020B0604030504040204" pitchFamily="50" charset="-128"/>
                <a:ea typeface="メイリオ" panose="020B0604030504040204" pitchFamily="50" charset="-128"/>
              </a:rPr>
              <a:t>　</a:t>
            </a:r>
            <a:r>
              <a:rPr lang="en-US" altLang="ja-JP" sz="1800" spc="100" dirty="0">
                <a:latin typeface="メイリオ" panose="020B0604030504040204" pitchFamily="50" charset="-128"/>
                <a:ea typeface="メイリオ" panose="020B0604030504040204" pitchFamily="50" charset="-128"/>
              </a:rPr>
              <a:t>STEP2</a:t>
            </a:r>
            <a:r>
              <a:rPr lang="ja-JP" altLang="en-US" sz="1800" spc="100" dirty="0">
                <a:latin typeface="メイリオ" panose="020B0604030504040204" pitchFamily="50" charset="-128"/>
                <a:ea typeface="メイリオ" panose="020B0604030504040204" pitchFamily="50" charset="-128"/>
              </a:rPr>
              <a:t>の「主のストレングス」と</a:t>
            </a:r>
            <a:r>
              <a:rPr lang="en-US" altLang="ja-JP" sz="1800" spc="100" dirty="0">
                <a:latin typeface="メイリオ" panose="020B0604030504040204" pitchFamily="50" charset="-128"/>
                <a:ea typeface="メイリオ" panose="020B0604030504040204" pitchFamily="50" charset="-128"/>
              </a:rPr>
              <a:t>STEP3</a:t>
            </a:r>
            <a:r>
              <a:rPr lang="ja-JP" altLang="en-US" sz="1800" spc="100" dirty="0">
                <a:latin typeface="メイリオ" panose="020B0604030504040204" pitchFamily="50" charset="-128"/>
                <a:ea typeface="メイリオ" panose="020B0604030504040204" pitchFamily="50" charset="-128"/>
              </a:rPr>
              <a:t>の「主の課題の背景にあるもの」を踏まえて、</a:t>
            </a:r>
            <a:r>
              <a:rPr lang="en-US" altLang="ja-JP" sz="1800" spc="100" dirty="0">
                <a:latin typeface="メイリオ" panose="020B0604030504040204" pitchFamily="50" charset="-128"/>
                <a:ea typeface="メイリオ" panose="020B0604030504040204" pitchFamily="50" charset="-128"/>
              </a:rPr>
              <a:t>STEP1</a:t>
            </a:r>
            <a:r>
              <a:rPr lang="ja-JP" altLang="en-US" sz="1800" spc="100" dirty="0">
                <a:latin typeface="メイリオ" panose="020B0604030504040204" pitchFamily="50" charset="-128"/>
                <a:ea typeface="メイリオ" panose="020B0604030504040204" pitchFamily="50" charset="-128"/>
              </a:rPr>
              <a:t>で作成した「主の課題（世帯員も含む）」を改めて分析してみましょう。（付箋に書いて、上から貼り付けましょう）</a:t>
            </a:r>
          </a:p>
          <a:p>
            <a:pPr eaLnBrk="1" fontAlgn="auto" hangingPunct="1">
              <a:spcBef>
                <a:spcPts val="0"/>
              </a:spcBef>
              <a:spcAft>
                <a:spcPts val="0"/>
              </a:spcAft>
              <a:defRPr/>
            </a:pPr>
            <a:endParaRPr kumimoji="1" lang="en-US" altLang="ja-JP" sz="16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8CF74397-9EF0-3F02-35C7-BD5FCA329AB3}"/>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rPr>
              <a:t>１．日常生活の側面における課題（健康・住まい・生活・就労・家族関係など）</a:t>
            </a:r>
            <a:endParaRPr kumimoji="1" lang="en-US" altLang="ja-JP" sz="1600" b="1"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・家事ができていない。</a:t>
            </a: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・学校に行っていない長男に、どのように対応したらよいかわからない。</a:t>
            </a: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・（長男）高校を休みがちであることから、留年などの可能性がある。</a:t>
            </a:r>
            <a:br>
              <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rPr>
            </a:b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　また、家から出ることが少ないため、健康状態にも不安がある。</a:t>
            </a:r>
          </a:p>
          <a:p>
            <a:pPr eaLnBrk="1" fontAlgn="auto" hangingPunct="1">
              <a:spcBef>
                <a:spcPts val="0"/>
              </a:spcBef>
              <a:spcAft>
                <a:spcPts val="0"/>
              </a:spcAft>
              <a:defRPr/>
            </a:pP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rPr>
              <a:t>２．社会生活の側面における課題（人との交流・近隣や地域との関わり・社会参加など）</a:t>
            </a:r>
            <a:endParaRPr kumimoji="1" lang="en-US" altLang="ja-JP" sz="1600" b="1"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・近隣とのかかわりがない。</a:t>
            </a: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・困った時に助けてくれる人がいない。</a:t>
            </a: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・（長男）高校を休みがちであり、友人とのかかわりが途絶えている。</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rPr>
              <a:t>３．経済的な側面における課題（収入・債務・家計のやりくりなど）</a:t>
            </a:r>
            <a:endParaRPr kumimoji="1" lang="en-US" altLang="ja-JP" sz="1600" b="1"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・家計のやりくりができない。</a:t>
            </a:r>
          </a:p>
        </p:txBody>
      </p:sp>
      <p:sp>
        <p:nvSpPr>
          <p:cNvPr id="10" name="吹き出し: 角を丸めた四角形 9">
            <a:extLst>
              <a:ext uri="{FF2B5EF4-FFF2-40B4-BE49-F238E27FC236}">
                <a16:creationId xmlns:a16="http://schemas.microsoft.com/office/drawing/2014/main" id="{3637AE3D-494C-FC4C-7255-B769F2C80647}"/>
              </a:ext>
            </a:extLst>
          </p:cNvPr>
          <p:cNvSpPr/>
          <p:nvPr/>
        </p:nvSpPr>
        <p:spPr>
          <a:xfrm>
            <a:off x="7028293" y="1431514"/>
            <a:ext cx="2558620"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「ストレングス」や「課題の背景」を踏まえて、追加や修正があるか、見直してみましょう</a:t>
            </a:r>
          </a:p>
        </p:txBody>
      </p:sp>
      <p:sp>
        <p:nvSpPr>
          <p:cNvPr id="6" name="正方形/長方形 5">
            <a:extLst>
              <a:ext uri="{FF2B5EF4-FFF2-40B4-BE49-F238E27FC236}">
                <a16:creationId xmlns:a16="http://schemas.microsoft.com/office/drawing/2014/main" id="{11CE834F-9B18-4E75-75C5-EBCFD10D9EC6}"/>
              </a:ext>
            </a:extLst>
          </p:cNvPr>
          <p:cNvSpPr/>
          <p:nvPr/>
        </p:nvSpPr>
        <p:spPr>
          <a:xfrm>
            <a:off x="7598390" y="2354474"/>
            <a:ext cx="2037735" cy="63167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fontAlgn="auto" hangingPunct="1">
              <a:spcBef>
                <a:spcPts val="0"/>
              </a:spcBef>
              <a:spcAft>
                <a:spcPts val="0"/>
              </a:spcAft>
              <a:defRPr/>
            </a:pPr>
            <a:r>
              <a:rPr kumimoji="1" lang="ja-JP" altLang="en-US" sz="1200" spc="100" dirty="0">
                <a:solidFill>
                  <a:schemeClr val="bg1"/>
                </a:solidFill>
                <a:latin typeface="メイリオ" panose="020B0604030504040204" pitchFamily="50" charset="-128"/>
                <a:ea typeface="メイリオ" panose="020B0604030504040204" pitchFamily="50" charset="-128"/>
              </a:rPr>
              <a:t>疲れているのかも</a:t>
            </a:r>
            <a:r>
              <a:rPr kumimoji="1" lang="en-US" altLang="ja-JP" sz="1200" spc="100" dirty="0">
                <a:solidFill>
                  <a:schemeClr val="bg1"/>
                </a:solidFill>
                <a:latin typeface="メイリオ" panose="020B0604030504040204" pitchFamily="50" charset="-128"/>
                <a:ea typeface="メイリオ" panose="020B0604030504040204" pitchFamily="50" charset="-128"/>
              </a:rPr>
              <a:t>…</a:t>
            </a:r>
            <a:r>
              <a:rPr kumimoji="1" lang="ja-JP" altLang="en-US" sz="1200" spc="100" dirty="0">
                <a:solidFill>
                  <a:schemeClr val="bg1"/>
                </a:solidFill>
                <a:latin typeface="メイリオ" panose="020B0604030504040204" pitchFamily="50" charset="-128"/>
                <a:ea typeface="メイリオ" panose="020B0604030504040204" pitchFamily="50" charset="-128"/>
              </a:rPr>
              <a:t>。</a:t>
            </a:r>
            <a:endParaRPr kumimoji="1" lang="ja-JP" altLang="en-US" sz="1200" dirty="0">
              <a:solidFill>
                <a:schemeClr val="bg1"/>
              </a:solidFill>
              <a:latin typeface="メイリオ" panose="020B0604030504040204" pitchFamily="50" charset="-128"/>
              <a:ea typeface="メイリオ" panose="020B0604030504040204" pitchFamily="50" charset="-128"/>
            </a:endParaRPr>
          </a:p>
        </p:txBody>
      </p:sp>
      <p:cxnSp>
        <p:nvCxnSpPr>
          <p:cNvPr id="9" name="直線コネクタ 8">
            <a:extLst>
              <a:ext uri="{FF2B5EF4-FFF2-40B4-BE49-F238E27FC236}">
                <a16:creationId xmlns:a16="http://schemas.microsoft.com/office/drawing/2014/main" id="{AAB2DA06-2641-05F7-C662-5FDC45FEBEAA}"/>
              </a:ext>
            </a:extLst>
          </p:cNvPr>
          <p:cNvCxnSpPr>
            <a:cxnSpLocks/>
            <a:stCxn id="6" idx="1"/>
          </p:cNvCxnSpPr>
          <p:nvPr/>
        </p:nvCxnSpPr>
        <p:spPr>
          <a:xfrm flipH="1" flipV="1">
            <a:off x="2945219" y="2472046"/>
            <a:ext cx="4653171" cy="198266"/>
          </a:xfrm>
          <a:prstGeom prst="line">
            <a:avLst/>
          </a:prstGeom>
          <a:ln w="15875"/>
        </p:spPr>
        <p:style>
          <a:lnRef idx="1">
            <a:schemeClr val="accent2"/>
          </a:lnRef>
          <a:fillRef idx="0">
            <a:schemeClr val="accent2"/>
          </a:fillRef>
          <a:effectRef idx="0">
            <a:schemeClr val="accent2"/>
          </a:effectRef>
          <a:fontRef idx="minor">
            <a:schemeClr val="tx1"/>
          </a:fontRef>
        </p:style>
      </p:cxnSp>
      <p:sp>
        <p:nvSpPr>
          <p:cNvPr id="13" name="正方形/長方形 12">
            <a:extLst>
              <a:ext uri="{FF2B5EF4-FFF2-40B4-BE49-F238E27FC236}">
                <a16:creationId xmlns:a16="http://schemas.microsoft.com/office/drawing/2014/main" id="{5D1AE444-4570-18E3-D541-4D5C513826E3}"/>
              </a:ext>
            </a:extLst>
          </p:cNvPr>
          <p:cNvSpPr/>
          <p:nvPr/>
        </p:nvSpPr>
        <p:spPr>
          <a:xfrm>
            <a:off x="7460607" y="3887657"/>
            <a:ext cx="2037735" cy="63167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fontAlgn="auto" hangingPunct="1">
              <a:spcBef>
                <a:spcPts val="0"/>
              </a:spcBef>
              <a:spcAft>
                <a:spcPts val="0"/>
              </a:spcAft>
              <a:defRPr/>
            </a:pPr>
            <a:r>
              <a:rPr kumimoji="1" lang="ja-JP" altLang="en-US" sz="1200" dirty="0">
                <a:latin typeface="メイリオ" panose="020B0604030504040204" pitchFamily="50" charset="-128"/>
                <a:ea typeface="メイリオ" panose="020B0604030504040204" pitchFamily="50" charset="-128"/>
              </a:rPr>
              <a:t>母親や家のことが</a:t>
            </a:r>
            <a:endParaRPr kumimoji="1" lang="en-US" altLang="ja-JP" sz="1200" dirty="0">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1200" dirty="0">
                <a:latin typeface="メイリオ" panose="020B0604030504040204" pitchFamily="50" charset="-128"/>
                <a:ea typeface="メイリオ" panose="020B0604030504040204" pitchFamily="50" charset="-128"/>
              </a:rPr>
              <a:t>気がかりなのかも</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a:t>
            </a:r>
            <a:endParaRPr kumimoji="1" lang="ja-JP" altLang="en-US" sz="1200" dirty="0">
              <a:solidFill>
                <a:schemeClr val="bg1"/>
              </a:solidFill>
              <a:latin typeface="メイリオ" panose="020B0604030504040204" pitchFamily="50" charset="-128"/>
              <a:ea typeface="メイリオ" panose="020B0604030504040204" pitchFamily="50" charset="-128"/>
            </a:endParaRPr>
          </a:p>
        </p:txBody>
      </p:sp>
      <p:cxnSp>
        <p:nvCxnSpPr>
          <p:cNvPr id="14" name="直線コネクタ 13">
            <a:extLst>
              <a:ext uri="{FF2B5EF4-FFF2-40B4-BE49-F238E27FC236}">
                <a16:creationId xmlns:a16="http://schemas.microsoft.com/office/drawing/2014/main" id="{BA36F776-62B6-43FD-53F0-B77CB5DB1173}"/>
              </a:ext>
            </a:extLst>
          </p:cNvPr>
          <p:cNvCxnSpPr>
            <a:cxnSpLocks/>
            <a:stCxn id="13" idx="1"/>
          </p:cNvCxnSpPr>
          <p:nvPr/>
        </p:nvCxnSpPr>
        <p:spPr>
          <a:xfrm flipH="1" flipV="1">
            <a:off x="7145079" y="3110969"/>
            <a:ext cx="315528" cy="1092526"/>
          </a:xfrm>
          <a:prstGeom prst="line">
            <a:avLst/>
          </a:prstGeom>
          <a:ln w="15875"/>
        </p:spPr>
        <p:style>
          <a:lnRef idx="1">
            <a:schemeClr val="accent2"/>
          </a:lnRef>
          <a:fillRef idx="0">
            <a:schemeClr val="accent2"/>
          </a:fillRef>
          <a:effectRef idx="0">
            <a:schemeClr val="accent2"/>
          </a:effectRef>
          <a:fontRef idx="minor">
            <a:schemeClr val="tx1"/>
          </a:fontRef>
        </p:style>
      </p:cxnSp>
      <p:sp>
        <p:nvSpPr>
          <p:cNvPr id="15" name="正方形/長方形 14">
            <a:extLst>
              <a:ext uri="{FF2B5EF4-FFF2-40B4-BE49-F238E27FC236}">
                <a16:creationId xmlns:a16="http://schemas.microsoft.com/office/drawing/2014/main" id="{F3DF5A1E-8F07-08BB-A937-CCA44A7E16A5}"/>
              </a:ext>
            </a:extLst>
          </p:cNvPr>
          <p:cNvSpPr/>
          <p:nvPr/>
        </p:nvSpPr>
        <p:spPr>
          <a:xfrm>
            <a:off x="7445990" y="4758762"/>
            <a:ext cx="2037735" cy="63167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fontAlgn="auto" hangingPunct="1">
              <a:spcBef>
                <a:spcPts val="0"/>
              </a:spcBef>
              <a:spcAft>
                <a:spcPts val="0"/>
              </a:spcAft>
              <a:defRPr/>
            </a:pPr>
            <a:r>
              <a:rPr kumimoji="1" lang="ja-JP" altLang="en-US" sz="1200" dirty="0">
                <a:latin typeface="メイリオ" panose="020B0604030504040204" pitchFamily="50" charset="-128"/>
                <a:ea typeface="メイリオ" panose="020B0604030504040204" pitchFamily="50" charset="-128"/>
              </a:rPr>
              <a:t>一人で辛くなって</a:t>
            </a:r>
            <a:br>
              <a:rPr kumimoji="1" lang="en-US" altLang="ja-JP" sz="1200" dirty="0">
                <a:latin typeface="メイリオ" panose="020B0604030504040204" pitchFamily="50" charset="-128"/>
                <a:ea typeface="メイリオ" panose="020B0604030504040204" pitchFamily="50" charset="-128"/>
              </a:rPr>
            </a:br>
            <a:r>
              <a:rPr kumimoji="1" lang="ja-JP" altLang="en-US" sz="1200" dirty="0">
                <a:latin typeface="メイリオ" panose="020B0604030504040204" pitchFamily="50" charset="-128"/>
                <a:ea typeface="メイリオ" panose="020B0604030504040204" pitchFamily="50" charset="-128"/>
              </a:rPr>
              <a:t>いるのかも</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a:t>
            </a:r>
          </a:p>
        </p:txBody>
      </p:sp>
      <p:cxnSp>
        <p:nvCxnSpPr>
          <p:cNvPr id="16" name="直線コネクタ 15">
            <a:extLst>
              <a:ext uri="{FF2B5EF4-FFF2-40B4-BE49-F238E27FC236}">
                <a16:creationId xmlns:a16="http://schemas.microsoft.com/office/drawing/2014/main" id="{96295460-3D4A-73AE-7BCC-8F03B88E1ACC}"/>
              </a:ext>
            </a:extLst>
          </p:cNvPr>
          <p:cNvCxnSpPr>
            <a:cxnSpLocks/>
          </p:cNvCxnSpPr>
          <p:nvPr/>
        </p:nvCxnSpPr>
        <p:spPr>
          <a:xfrm flipH="1" flipV="1">
            <a:off x="6020317" y="4612352"/>
            <a:ext cx="1425673" cy="354968"/>
          </a:xfrm>
          <a:prstGeom prst="line">
            <a:avLst/>
          </a:prstGeom>
          <a:ln w="15875"/>
        </p:spPr>
        <p:style>
          <a:lnRef idx="1">
            <a:schemeClr val="accent2"/>
          </a:lnRef>
          <a:fillRef idx="0">
            <a:schemeClr val="accent2"/>
          </a:fillRef>
          <a:effectRef idx="0">
            <a:schemeClr val="accent2"/>
          </a:effectRef>
          <a:fontRef idx="minor">
            <a:schemeClr val="tx1"/>
          </a:fontRef>
        </p:style>
      </p:cxnSp>
      <p:sp>
        <p:nvSpPr>
          <p:cNvPr id="17" name="正方形/長方形 16">
            <a:extLst>
              <a:ext uri="{FF2B5EF4-FFF2-40B4-BE49-F238E27FC236}">
                <a16:creationId xmlns:a16="http://schemas.microsoft.com/office/drawing/2014/main" id="{9D585BF9-5682-1C22-700E-834A6F5F992A}"/>
              </a:ext>
            </a:extLst>
          </p:cNvPr>
          <p:cNvSpPr/>
          <p:nvPr/>
        </p:nvSpPr>
        <p:spPr>
          <a:xfrm>
            <a:off x="4231658" y="5279718"/>
            <a:ext cx="2037735" cy="63167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fontAlgn="auto" hangingPunct="1">
              <a:spcBef>
                <a:spcPts val="0"/>
              </a:spcBef>
              <a:spcAft>
                <a:spcPts val="0"/>
              </a:spcAft>
              <a:defRPr/>
            </a:pPr>
            <a:r>
              <a:rPr kumimoji="1" lang="ja-JP" altLang="en-US" sz="1200" dirty="0">
                <a:latin typeface="メイリオ" panose="020B0604030504040204" pitchFamily="50" charset="-128"/>
                <a:ea typeface="メイリオ" panose="020B0604030504040204" pitchFamily="50" charset="-128"/>
              </a:rPr>
              <a:t>どうしたらよいか、</a:t>
            </a:r>
            <a:endParaRPr kumimoji="1" lang="en-US" altLang="ja-JP" sz="1200" dirty="0">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1200" dirty="0">
                <a:latin typeface="メイリオ" panose="020B0604030504040204" pitchFamily="50" charset="-128"/>
                <a:ea typeface="メイリオ" panose="020B0604030504040204" pitchFamily="50" charset="-128"/>
              </a:rPr>
              <a:t>わからないのかも</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a:t>
            </a:r>
          </a:p>
        </p:txBody>
      </p:sp>
      <p:cxnSp>
        <p:nvCxnSpPr>
          <p:cNvPr id="18" name="直線コネクタ 17">
            <a:extLst>
              <a:ext uri="{FF2B5EF4-FFF2-40B4-BE49-F238E27FC236}">
                <a16:creationId xmlns:a16="http://schemas.microsoft.com/office/drawing/2014/main" id="{1C47A588-5486-89E6-22EC-2DAEE5550CD0}"/>
              </a:ext>
            </a:extLst>
          </p:cNvPr>
          <p:cNvCxnSpPr>
            <a:cxnSpLocks/>
          </p:cNvCxnSpPr>
          <p:nvPr/>
        </p:nvCxnSpPr>
        <p:spPr>
          <a:xfrm flipH="1" flipV="1">
            <a:off x="3480619" y="5279718"/>
            <a:ext cx="751039" cy="159222"/>
          </a:xfrm>
          <a:prstGeom prst="line">
            <a:avLst/>
          </a:prstGeom>
          <a:ln w="158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024421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952B4-FC52-1249-6572-9DD8CBE452BC}"/>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CC70C716-B65E-8ADF-5A6F-BD81CB5E6533}"/>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40</a:t>
            </a:fld>
            <a:endParaRPr lang="ja-JP" altLang="en-US">
              <a:solidFill>
                <a:srgbClr val="898989"/>
              </a:solidFill>
            </a:endParaRPr>
          </a:p>
        </p:txBody>
      </p:sp>
      <p:sp>
        <p:nvSpPr>
          <p:cNvPr id="3" name="正方形/長方形 2">
            <a:extLst>
              <a:ext uri="{FF2B5EF4-FFF2-40B4-BE49-F238E27FC236}">
                <a16:creationId xmlns:a16="http://schemas.microsoft.com/office/drawing/2014/main" id="{E79F3A32-395B-31E1-0655-10695AD152D7}"/>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STEP5</a:t>
            </a:r>
            <a:r>
              <a:rPr kumimoji="1" lang="ja-JP" altLang="en-US" sz="2000" b="1" spc="200" dirty="0">
                <a:solidFill>
                  <a:schemeClr val="tx1"/>
                </a:solidFill>
                <a:latin typeface="メイリオ" panose="020B0604030504040204" pitchFamily="50" charset="-128"/>
                <a:ea typeface="メイリオ" panose="020B0604030504040204" pitchFamily="50" charset="-128"/>
              </a:rPr>
              <a:t>：課題解決の方法を検討する～援助方針の策定～</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graphicFrame>
        <p:nvGraphicFramePr>
          <p:cNvPr id="4" name="表 3">
            <a:extLst>
              <a:ext uri="{FF2B5EF4-FFF2-40B4-BE49-F238E27FC236}">
                <a16:creationId xmlns:a16="http://schemas.microsoft.com/office/drawing/2014/main" id="{A2D52D66-0847-6839-2720-F3D308311980}"/>
              </a:ext>
            </a:extLst>
          </p:cNvPr>
          <p:cNvGraphicFramePr>
            <a:graphicFrameLocks noGrp="1"/>
          </p:cNvGraphicFramePr>
          <p:nvPr/>
        </p:nvGraphicFramePr>
        <p:xfrm>
          <a:off x="452438" y="1922654"/>
          <a:ext cx="9039225" cy="4570222"/>
        </p:xfrm>
        <a:graphic>
          <a:graphicData uri="http://schemas.openxmlformats.org/drawingml/2006/table">
            <a:tbl>
              <a:tblPr firstRow="1" bandRow="1">
                <a:tableStyleId>{5C22544A-7EE6-4342-B048-85BDC9FD1C3A}</a:tableStyleId>
              </a:tblPr>
              <a:tblGrid>
                <a:gridCol w="3013075">
                  <a:extLst>
                    <a:ext uri="{9D8B030D-6E8A-4147-A177-3AD203B41FA5}">
                      <a16:colId xmlns:a16="http://schemas.microsoft.com/office/drawing/2014/main" val="20000"/>
                    </a:ext>
                  </a:extLst>
                </a:gridCol>
                <a:gridCol w="3013075">
                  <a:extLst>
                    <a:ext uri="{9D8B030D-6E8A-4147-A177-3AD203B41FA5}">
                      <a16:colId xmlns:a16="http://schemas.microsoft.com/office/drawing/2014/main" val="20001"/>
                    </a:ext>
                  </a:extLst>
                </a:gridCol>
                <a:gridCol w="3013075">
                  <a:extLst>
                    <a:ext uri="{9D8B030D-6E8A-4147-A177-3AD203B41FA5}">
                      <a16:colId xmlns:a16="http://schemas.microsoft.com/office/drawing/2014/main" val="20002"/>
                    </a:ext>
                  </a:extLst>
                </a:gridCol>
              </a:tblGrid>
              <a:tr h="440722">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③援助方針</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spc="100" baseline="0" dirty="0">
                          <a:latin typeface="メイリオ" panose="020B0604030504040204" pitchFamily="50" charset="-128"/>
                          <a:ea typeface="メイリオ" panose="020B0604030504040204" pitchFamily="50" charset="-128"/>
                        </a:rPr>
                        <a:t>　　②援助目標（短期）</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spc="100" baseline="0" dirty="0">
                          <a:latin typeface="メイリオ" panose="020B0604030504040204" pitchFamily="50" charset="-128"/>
                          <a:ea typeface="メイリオ" panose="020B0604030504040204" pitchFamily="50" charset="-128"/>
                        </a:rPr>
                        <a:t>　①援助目標（中長期）</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4129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メイリオ" panose="020B0604030504040204" pitchFamily="50" charset="-128"/>
                          <a:ea typeface="メイリオ" panose="020B0604030504040204" pitchFamily="50" charset="-128"/>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②の短期の目標を達成する</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ための、具体的な取組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（本人・福祉事務所）を記入</a:t>
                      </a:r>
                      <a:b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してください。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短期の目標（希望）</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を記入してください。</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a:latin typeface="メイリオ" panose="020B0604030504040204" pitchFamily="50" charset="-128"/>
                          <a:ea typeface="メイリオ" panose="020B0604030504040204" pitchFamily="50" charset="-128"/>
                        </a:rPr>
                        <a:t>　　</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中長期の目標（希望）</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を記入してください。</a:t>
                      </a:r>
                      <a:endParaRPr kumimoji="1" lang="en-US" altLang="ja-JP"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テキスト ボックス 21">
            <a:extLst>
              <a:ext uri="{FF2B5EF4-FFF2-40B4-BE49-F238E27FC236}">
                <a16:creationId xmlns:a16="http://schemas.microsoft.com/office/drawing/2014/main" id="{9F3051A7-21C2-556C-1BD1-25BE80B77412}"/>
              </a:ext>
            </a:extLst>
          </p:cNvPr>
          <p:cNvSpPr txBox="1">
            <a:spLocks noChangeArrowheads="1"/>
          </p:cNvSpPr>
          <p:nvPr/>
        </p:nvSpPr>
        <p:spPr bwMode="auto">
          <a:xfrm>
            <a:off x="157276" y="631162"/>
            <a:ext cx="9636125" cy="1200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課題分析の結果を踏まえ、「③援助方針」を「①援助目標（中長期）」「②援助目標（短期）」に沿って、策定してみましょう。</a:t>
            </a:r>
          </a:p>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「援助方針」の前に、「目標」を明確にする必要があります。</a:t>
            </a:r>
          </a:p>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（①⇒②⇒③の順番で考えてみてください。②⇒①でも結構です。）</a:t>
            </a:r>
          </a:p>
        </p:txBody>
      </p:sp>
      <p:sp>
        <p:nvSpPr>
          <p:cNvPr id="11" name="正方形/長方形 10">
            <a:extLst>
              <a:ext uri="{FF2B5EF4-FFF2-40B4-BE49-F238E27FC236}">
                <a16:creationId xmlns:a16="http://schemas.microsoft.com/office/drawing/2014/main" id="{EDE98F62-A1B4-0B14-777A-A94ECDB67F3F}"/>
              </a:ext>
            </a:extLst>
          </p:cNvPr>
          <p:cNvSpPr/>
          <p:nvPr/>
        </p:nvSpPr>
        <p:spPr>
          <a:xfrm>
            <a:off x="4853698" y="6518191"/>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spTree>
    <p:extLst>
      <p:ext uri="{BB962C8B-B14F-4D97-AF65-F5344CB8AC3E}">
        <p14:creationId xmlns:p14="http://schemas.microsoft.com/office/powerpoint/2010/main" val="42918306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D149B-0180-AE73-3F53-FA5E1334E991}"/>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B49BA757-D631-71ED-1B9B-6E7E28851F38}"/>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41</a:t>
            </a:fld>
            <a:endParaRPr lang="ja-JP" altLang="en-US">
              <a:solidFill>
                <a:srgbClr val="898989"/>
              </a:solidFill>
            </a:endParaRPr>
          </a:p>
        </p:txBody>
      </p:sp>
      <p:sp>
        <p:nvSpPr>
          <p:cNvPr id="3" name="正方形/長方形 2">
            <a:extLst>
              <a:ext uri="{FF2B5EF4-FFF2-40B4-BE49-F238E27FC236}">
                <a16:creationId xmlns:a16="http://schemas.microsoft.com/office/drawing/2014/main" id="{92C94F04-7D99-6E2B-CCC7-5629105FCBF4}"/>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STEP5</a:t>
            </a:r>
            <a:r>
              <a:rPr kumimoji="1" lang="ja-JP" altLang="en-US" sz="2000" b="1" spc="200" dirty="0">
                <a:solidFill>
                  <a:schemeClr val="tx1"/>
                </a:solidFill>
                <a:latin typeface="メイリオ" panose="020B0604030504040204" pitchFamily="50" charset="-128"/>
                <a:ea typeface="メイリオ" panose="020B0604030504040204" pitchFamily="50" charset="-128"/>
              </a:rPr>
              <a:t>：課題解決の方法を検討する～援助方針の策定～</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graphicFrame>
        <p:nvGraphicFramePr>
          <p:cNvPr id="4" name="表 3">
            <a:extLst>
              <a:ext uri="{FF2B5EF4-FFF2-40B4-BE49-F238E27FC236}">
                <a16:creationId xmlns:a16="http://schemas.microsoft.com/office/drawing/2014/main" id="{49C2D9F9-9BA0-4A5C-56BF-A51B113E2CBA}"/>
              </a:ext>
            </a:extLst>
          </p:cNvPr>
          <p:cNvGraphicFramePr>
            <a:graphicFrameLocks noGrp="1"/>
          </p:cNvGraphicFramePr>
          <p:nvPr/>
        </p:nvGraphicFramePr>
        <p:xfrm>
          <a:off x="452438" y="1922654"/>
          <a:ext cx="9039225" cy="4570222"/>
        </p:xfrm>
        <a:graphic>
          <a:graphicData uri="http://schemas.openxmlformats.org/drawingml/2006/table">
            <a:tbl>
              <a:tblPr firstRow="1" bandRow="1">
                <a:tableStyleId>{5C22544A-7EE6-4342-B048-85BDC9FD1C3A}</a:tableStyleId>
              </a:tblPr>
              <a:tblGrid>
                <a:gridCol w="3013075">
                  <a:extLst>
                    <a:ext uri="{9D8B030D-6E8A-4147-A177-3AD203B41FA5}">
                      <a16:colId xmlns:a16="http://schemas.microsoft.com/office/drawing/2014/main" val="20000"/>
                    </a:ext>
                  </a:extLst>
                </a:gridCol>
                <a:gridCol w="3013075">
                  <a:extLst>
                    <a:ext uri="{9D8B030D-6E8A-4147-A177-3AD203B41FA5}">
                      <a16:colId xmlns:a16="http://schemas.microsoft.com/office/drawing/2014/main" val="20001"/>
                    </a:ext>
                  </a:extLst>
                </a:gridCol>
                <a:gridCol w="3013075">
                  <a:extLst>
                    <a:ext uri="{9D8B030D-6E8A-4147-A177-3AD203B41FA5}">
                      <a16:colId xmlns:a16="http://schemas.microsoft.com/office/drawing/2014/main" val="20002"/>
                    </a:ext>
                  </a:extLst>
                </a:gridCol>
              </a:tblGrid>
              <a:tr h="440722">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③援助方針</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spc="100" baseline="0" dirty="0">
                          <a:latin typeface="メイリオ" panose="020B0604030504040204" pitchFamily="50" charset="-128"/>
                          <a:ea typeface="メイリオ" panose="020B0604030504040204" pitchFamily="50" charset="-128"/>
                        </a:rPr>
                        <a:t>　　②援助目標（短期）</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spc="100" baseline="0" dirty="0">
                          <a:latin typeface="メイリオ" panose="020B0604030504040204" pitchFamily="50" charset="-128"/>
                          <a:ea typeface="メイリオ" panose="020B0604030504040204" pitchFamily="50" charset="-128"/>
                        </a:rPr>
                        <a:t>　①援助目標（中長期）</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4129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メイリオ" panose="020B0604030504040204" pitchFamily="50" charset="-128"/>
                          <a:ea typeface="メイリオ" panose="020B0604030504040204" pitchFamily="50" charset="-128"/>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②の短期の目標を達成する</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ための、具体的な取組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（本人・福祉事務所）を記入</a:t>
                      </a:r>
                      <a:b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してください。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短期の目標（希望）</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を記入してください。</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a:latin typeface="メイリオ" panose="020B0604030504040204" pitchFamily="50" charset="-128"/>
                          <a:ea typeface="メイリオ" panose="020B0604030504040204" pitchFamily="50" charset="-128"/>
                        </a:rPr>
                        <a:t>　　</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中長期の目標（希望）</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を記入してください。</a:t>
                      </a:r>
                      <a:endParaRPr kumimoji="1" lang="en-US" altLang="ja-JP"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テキスト ボックス 21">
            <a:extLst>
              <a:ext uri="{FF2B5EF4-FFF2-40B4-BE49-F238E27FC236}">
                <a16:creationId xmlns:a16="http://schemas.microsoft.com/office/drawing/2014/main" id="{D998E35F-1972-4BEF-4D5C-FE6407359B4A}"/>
              </a:ext>
            </a:extLst>
          </p:cNvPr>
          <p:cNvSpPr txBox="1">
            <a:spLocks noChangeArrowheads="1"/>
          </p:cNvSpPr>
          <p:nvPr/>
        </p:nvSpPr>
        <p:spPr bwMode="auto">
          <a:xfrm>
            <a:off x="157276" y="631162"/>
            <a:ext cx="9636125" cy="1200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課題分析の結果を踏まえ、「③援助方針」を「①援助目標（中長期）」「②援助目標（短期）」に沿って、策定してみましょう。</a:t>
            </a:r>
          </a:p>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「援助方針」の前に、「目標」を明確にする必要があります。</a:t>
            </a:r>
          </a:p>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（①⇒②⇒③の順番で考えてみてください。②⇒①でも結構です。）</a:t>
            </a:r>
          </a:p>
        </p:txBody>
      </p:sp>
      <p:sp>
        <p:nvSpPr>
          <p:cNvPr id="11" name="正方形/長方形 10">
            <a:extLst>
              <a:ext uri="{FF2B5EF4-FFF2-40B4-BE49-F238E27FC236}">
                <a16:creationId xmlns:a16="http://schemas.microsoft.com/office/drawing/2014/main" id="{6F2A84E0-C72C-3B58-D270-96C3322FF640}"/>
              </a:ext>
            </a:extLst>
          </p:cNvPr>
          <p:cNvSpPr/>
          <p:nvPr/>
        </p:nvSpPr>
        <p:spPr>
          <a:xfrm>
            <a:off x="4853698" y="6518191"/>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sp>
        <p:nvSpPr>
          <p:cNvPr id="2" name="正方形/長方形 1">
            <a:extLst>
              <a:ext uri="{FF2B5EF4-FFF2-40B4-BE49-F238E27FC236}">
                <a16:creationId xmlns:a16="http://schemas.microsoft.com/office/drawing/2014/main" id="{FA6FB8C2-9D09-4D6D-78E3-A69AAA6D3F1C}"/>
              </a:ext>
            </a:extLst>
          </p:cNvPr>
          <p:cNvSpPr/>
          <p:nvPr/>
        </p:nvSpPr>
        <p:spPr>
          <a:xfrm>
            <a:off x="6445595" y="4219610"/>
            <a:ext cx="2959162" cy="773749"/>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108000" indent="-108000" eaLnBrk="1" fontAlgn="auto" hangingPunct="1">
              <a:spcBef>
                <a:spcPts val="0"/>
              </a:spcBef>
              <a:spcAft>
                <a:spcPts val="0"/>
              </a:spcAft>
              <a:buFont typeface="Arial" panose="020B0604020202020204" pitchFamily="34" charset="0"/>
              <a:buChar char="•"/>
              <a:defRPr/>
            </a:pPr>
            <a:r>
              <a:rPr lang="ja-JP" altLang="en-US" sz="1200" spc="100" dirty="0">
                <a:solidFill>
                  <a:schemeClr val="accent2">
                    <a:lumMod val="50000"/>
                  </a:schemeClr>
                </a:solidFill>
                <a:latin typeface="メイリオ" panose="020B0604030504040204" pitchFamily="50" charset="-128"/>
                <a:ea typeface="メイリオ" panose="020B0604030504040204" pitchFamily="50" charset="-128"/>
              </a:rPr>
              <a:t>世帯の生活の安定</a:t>
            </a:r>
          </a:p>
          <a:p>
            <a:pPr marL="108000" indent="-108000" eaLnBrk="1" fontAlgn="auto" hangingPunct="1">
              <a:spcBef>
                <a:spcPts val="0"/>
              </a:spcBef>
              <a:spcAft>
                <a:spcPts val="0"/>
              </a:spcAft>
              <a:buFont typeface="Arial" panose="020B0604020202020204" pitchFamily="34" charset="0"/>
              <a:buChar char="•"/>
              <a:defRPr/>
            </a:pPr>
            <a:r>
              <a:rPr lang="ja-JP" altLang="en-US" sz="1200" spc="100" dirty="0">
                <a:solidFill>
                  <a:schemeClr val="accent2">
                    <a:lumMod val="50000"/>
                  </a:schemeClr>
                </a:solidFill>
                <a:latin typeface="メイリオ" panose="020B0604030504040204" pitchFamily="50" charset="-128"/>
                <a:ea typeface="メイリオ" panose="020B0604030504040204" pitchFamily="50" charset="-128"/>
              </a:rPr>
              <a:t>孤立しない生活の維持</a:t>
            </a:r>
          </a:p>
        </p:txBody>
      </p:sp>
      <p:sp>
        <p:nvSpPr>
          <p:cNvPr id="5" name="正方形/長方形 4">
            <a:extLst>
              <a:ext uri="{FF2B5EF4-FFF2-40B4-BE49-F238E27FC236}">
                <a16:creationId xmlns:a16="http://schemas.microsoft.com/office/drawing/2014/main" id="{4C30ACDD-5F46-8856-CA49-12A786EA131F}"/>
              </a:ext>
            </a:extLst>
          </p:cNvPr>
          <p:cNvSpPr/>
          <p:nvPr/>
        </p:nvSpPr>
        <p:spPr>
          <a:xfrm>
            <a:off x="3463269" y="4219610"/>
            <a:ext cx="2959162" cy="773749"/>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108000" indent="-108000" eaLnBrk="1" fontAlgn="auto" hangingPunct="1">
              <a:spcBef>
                <a:spcPts val="0"/>
              </a:spcBef>
              <a:spcAft>
                <a:spcPts val="0"/>
              </a:spcAft>
              <a:buFont typeface="Arial" panose="020B0604020202020204" pitchFamily="34" charset="0"/>
              <a:buChar char="•"/>
              <a:defRPr/>
            </a:pPr>
            <a:r>
              <a:rPr lang="ja-JP" altLang="en-US" sz="1200" spc="100" dirty="0">
                <a:solidFill>
                  <a:schemeClr val="accent2">
                    <a:lumMod val="50000"/>
                  </a:schemeClr>
                </a:solidFill>
                <a:latin typeface="メイリオ" panose="020B0604030504040204" pitchFamily="50" charset="-128"/>
                <a:ea typeface="メイリオ" panose="020B0604030504040204" pitchFamily="50" charset="-128"/>
              </a:rPr>
              <a:t>主と長男の希望をふまえて、活用可能なフォーマル・インフォーマルな支援を活用する。</a:t>
            </a:r>
            <a:endParaRPr lang="en-US" altLang="ja-JP" sz="12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2FFE92D8-C53B-79E8-F429-16A84DAE6E07}"/>
              </a:ext>
            </a:extLst>
          </p:cNvPr>
          <p:cNvSpPr/>
          <p:nvPr/>
        </p:nvSpPr>
        <p:spPr>
          <a:xfrm>
            <a:off x="476613" y="4219610"/>
            <a:ext cx="2959162" cy="773749"/>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spc="100" dirty="0">
                <a:solidFill>
                  <a:schemeClr val="accent2">
                    <a:lumMod val="50000"/>
                  </a:schemeClr>
                </a:solidFill>
                <a:latin typeface="メイリオ" panose="020B0604030504040204" pitchFamily="50" charset="-128"/>
                <a:ea typeface="メイリオ" panose="020B0604030504040204" pitchFamily="50" charset="-128"/>
              </a:rPr>
              <a:t>「調整会議」にて、今後の世帯への支援のあり方を検討する。</a:t>
            </a:r>
            <a:endParaRPr kumimoji="1" lang="en-US" altLang="ja-JP" sz="12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8DD70F3-7FBE-D537-F0D2-070A9C995170}"/>
              </a:ext>
            </a:extLst>
          </p:cNvPr>
          <p:cNvSpPr/>
          <p:nvPr/>
        </p:nvSpPr>
        <p:spPr>
          <a:xfrm>
            <a:off x="6445595" y="4906617"/>
            <a:ext cx="2959162" cy="386254"/>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108000" indent="-108000" eaLnBrk="1" fontAlgn="auto" hangingPunct="1">
              <a:spcBef>
                <a:spcPts val="0"/>
              </a:spcBef>
              <a:spcAft>
                <a:spcPts val="0"/>
              </a:spcAft>
              <a:buFont typeface="Arial" panose="020B0604020202020204" pitchFamily="34" charset="0"/>
              <a:buChar char="•"/>
              <a:defRPr/>
            </a:pPr>
            <a:r>
              <a:rPr lang="ja-JP" altLang="en-US" sz="1200" spc="100" dirty="0">
                <a:solidFill>
                  <a:schemeClr val="accent2">
                    <a:lumMod val="50000"/>
                  </a:schemeClr>
                </a:solidFill>
                <a:latin typeface="メイリオ" panose="020B0604030504040204" pitchFamily="50" charset="-128"/>
                <a:ea typeface="メイリオ" panose="020B0604030504040204" pitchFamily="50" charset="-128"/>
              </a:rPr>
              <a:t>家計のやりくりが</a:t>
            </a:r>
            <a:r>
              <a:rPr kumimoji="1" lang="ja-JP" altLang="en-US" sz="1200" spc="100" dirty="0">
                <a:solidFill>
                  <a:schemeClr val="accent2">
                    <a:lumMod val="50000"/>
                  </a:schemeClr>
                </a:solidFill>
                <a:latin typeface="メイリオ" panose="020B0604030504040204" pitchFamily="50" charset="-128"/>
                <a:ea typeface="メイリオ" panose="020B0604030504040204" pitchFamily="50" charset="-128"/>
              </a:rPr>
              <a:t>できる</a:t>
            </a:r>
            <a:endParaRPr kumimoji="1" lang="en-US" altLang="ja-JP" sz="12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91DCB9C0-899C-A901-275B-5C4F95CD61E6}"/>
              </a:ext>
            </a:extLst>
          </p:cNvPr>
          <p:cNvSpPr/>
          <p:nvPr/>
        </p:nvSpPr>
        <p:spPr>
          <a:xfrm>
            <a:off x="3463269" y="4906617"/>
            <a:ext cx="2959162" cy="386254"/>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200" spc="100" dirty="0">
                <a:solidFill>
                  <a:schemeClr val="accent2">
                    <a:lumMod val="50000"/>
                  </a:schemeClr>
                </a:solidFill>
                <a:latin typeface="メイリオ" panose="020B0604030504040204" pitchFamily="50" charset="-128"/>
                <a:ea typeface="メイリオ" panose="020B0604030504040204" pitchFamily="50" charset="-128"/>
              </a:rPr>
              <a:t>家計改善支援事業</a:t>
            </a:r>
            <a:r>
              <a:rPr kumimoji="1" lang="ja-JP" altLang="en-US" sz="1200" spc="100" dirty="0">
                <a:solidFill>
                  <a:schemeClr val="accent2">
                    <a:lumMod val="50000"/>
                  </a:schemeClr>
                </a:solidFill>
                <a:latin typeface="メイリオ" panose="020B0604030504040204" pitchFamily="50" charset="-128"/>
                <a:ea typeface="メイリオ" panose="020B0604030504040204" pitchFamily="50" charset="-128"/>
              </a:rPr>
              <a:t>の利用　</a:t>
            </a:r>
            <a:endParaRPr kumimoji="1" lang="en-US" altLang="ja-JP" sz="1200" spc="100" dirty="0">
              <a:solidFill>
                <a:schemeClr val="accent2">
                  <a:lumMod val="50000"/>
                </a:schemeClr>
              </a:solidFill>
              <a:latin typeface="メイリオ" panose="020B0604030504040204" pitchFamily="50" charset="-128"/>
              <a:ea typeface="メイリオ" panose="020B0604030504040204" pitchFamily="50" charset="-128"/>
            </a:endParaRPr>
          </a:p>
          <a:p>
            <a:pPr marL="108000" indent="-108000" eaLnBrk="1" fontAlgn="auto" hangingPunct="1">
              <a:spcBef>
                <a:spcPts val="0"/>
              </a:spcBef>
              <a:spcAft>
                <a:spcPts val="0"/>
              </a:spcAft>
              <a:buFont typeface="Arial" panose="020B0604020202020204" pitchFamily="34" charset="0"/>
              <a:buChar char="•"/>
              <a:defRPr/>
            </a:pPr>
            <a:endParaRPr lang="en-US" altLang="ja-JP" sz="12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12" name="正方形/長方形 11">
            <a:extLst>
              <a:ext uri="{FF2B5EF4-FFF2-40B4-BE49-F238E27FC236}">
                <a16:creationId xmlns:a16="http://schemas.microsoft.com/office/drawing/2014/main" id="{7B4833F9-4C2A-F6E7-2EBA-E5A4699F4BC6}"/>
              </a:ext>
            </a:extLst>
          </p:cNvPr>
          <p:cNvSpPr/>
          <p:nvPr/>
        </p:nvSpPr>
        <p:spPr>
          <a:xfrm>
            <a:off x="476613" y="4906617"/>
            <a:ext cx="2959162" cy="458418"/>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200" spc="100" dirty="0">
                <a:solidFill>
                  <a:schemeClr val="accent2">
                    <a:lumMod val="50000"/>
                  </a:schemeClr>
                </a:solidFill>
                <a:latin typeface="メイリオ" panose="020B0604030504040204" pitchFamily="50" charset="-128"/>
                <a:ea typeface="メイリオ" panose="020B0604030504040204" pitchFamily="50" charset="-128"/>
              </a:rPr>
              <a:t>家計改善支援</a:t>
            </a:r>
            <a:r>
              <a:rPr kumimoji="1" lang="ja-JP" altLang="en-US" sz="1200" spc="100" dirty="0">
                <a:solidFill>
                  <a:schemeClr val="accent2">
                    <a:lumMod val="50000"/>
                  </a:schemeClr>
                </a:solidFill>
                <a:latin typeface="メイリオ" panose="020B0604030504040204" pitchFamily="50" charset="-128"/>
                <a:ea typeface="メイリオ" panose="020B0604030504040204" pitchFamily="50" charset="-128"/>
              </a:rPr>
              <a:t>事業の利用相談をする。</a:t>
            </a:r>
            <a:endParaRPr kumimoji="1" lang="en-US" altLang="ja-JP" sz="12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20626044-38A9-EBB9-3DBE-FAC5508CEA39}"/>
              </a:ext>
            </a:extLst>
          </p:cNvPr>
          <p:cNvSpPr/>
          <p:nvPr/>
        </p:nvSpPr>
        <p:spPr>
          <a:xfrm>
            <a:off x="6445595" y="3368554"/>
            <a:ext cx="2959162" cy="386254"/>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108000" indent="-108000">
              <a:buFont typeface="Arial" panose="020B0604020202020204" pitchFamily="34" charset="0"/>
              <a:buChar char="•"/>
            </a:pPr>
            <a:r>
              <a:rPr kumimoji="1" lang="ja-JP" altLang="en-US" sz="1200" spc="100" dirty="0">
                <a:solidFill>
                  <a:schemeClr val="accent2">
                    <a:lumMod val="50000"/>
                  </a:schemeClr>
                </a:solidFill>
                <a:latin typeface="メイリオ" panose="020B0604030504040204" pitchFamily="50" charset="-128"/>
                <a:ea typeface="メイリオ" panose="020B0604030504040204" pitchFamily="50" charset="-128"/>
              </a:rPr>
              <a:t>目標や希望を持った生活の継続</a:t>
            </a:r>
          </a:p>
        </p:txBody>
      </p:sp>
      <p:sp>
        <p:nvSpPr>
          <p:cNvPr id="14" name="正方形/長方形 13">
            <a:extLst>
              <a:ext uri="{FF2B5EF4-FFF2-40B4-BE49-F238E27FC236}">
                <a16:creationId xmlns:a16="http://schemas.microsoft.com/office/drawing/2014/main" id="{ED3D644C-439D-6F67-5CAE-1670F431126C}"/>
              </a:ext>
            </a:extLst>
          </p:cNvPr>
          <p:cNvSpPr/>
          <p:nvPr/>
        </p:nvSpPr>
        <p:spPr>
          <a:xfrm>
            <a:off x="3463269" y="3368554"/>
            <a:ext cx="2959162" cy="377546"/>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spc="100" dirty="0">
                <a:solidFill>
                  <a:schemeClr val="accent2">
                    <a:lumMod val="50000"/>
                  </a:schemeClr>
                </a:solidFill>
                <a:latin typeface="メイリオ" panose="020B0604030504040204" pitchFamily="50" charset="-128"/>
                <a:ea typeface="メイリオ" panose="020B0604030504040204" pitchFamily="50" charset="-128"/>
              </a:rPr>
              <a:t>本人と長男の目標、希望を実現するための取り組みを実施する。</a:t>
            </a:r>
          </a:p>
        </p:txBody>
      </p:sp>
      <p:sp>
        <p:nvSpPr>
          <p:cNvPr id="15" name="正方形/長方形 14">
            <a:extLst>
              <a:ext uri="{FF2B5EF4-FFF2-40B4-BE49-F238E27FC236}">
                <a16:creationId xmlns:a16="http://schemas.microsoft.com/office/drawing/2014/main" id="{60689946-788C-BEE6-CAD4-884884329BFD}"/>
              </a:ext>
            </a:extLst>
          </p:cNvPr>
          <p:cNvSpPr/>
          <p:nvPr/>
        </p:nvSpPr>
        <p:spPr>
          <a:xfrm>
            <a:off x="476613" y="3368554"/>
            <a:ext cx="2959162" cy="925263"/>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spc="100" dirty="0">
                <a:solidFill>
                  <a:schemeClr val="accent2">
                    <a:lumMod val="50000"/>
                  </a:schemeClr>
                </a:solidFill>
                <a:latin typeface="メイリオ" panose="020B0604030504040204" pitchFamily="50" charset="-128"/>
                <a:ea typeface="メイリオ" panose="020B0604030504040204" pitchFamily="50" charset="-128"/>
              </a:rPr>
              <a:t>本人、長男の現在および今後に向けた希望を聴取する。</a:t>
            </a:r>
            <a:endParaRPr kumimoji="1" lang="en-US" altLang="ja-JP" sz="1200" spc="100" dirty="0">
              <a:solidFill>
                <a:schemeClr val="accent2">
                  <a:lumMod val="50000"/>
                </a:schemeClr>
              </a:solidFill>
              <a:latin typeface="メイリオ" panose="020B0604030504040204" pitchFamily="50" charset="-128"/>
              <a:ea typeface="メイリオ" panose="020B0604030504040204" pitchFamily="50" charset="-128"/>
            </a:endParaRPr>
          </a:p>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spc="100" dirty="0">
                <a:solidFill>
                  <a:schemeClr val="accent2">
                    <a:lumMod val="50000"/>
                  </a:schemeClr>
                </a:solidFill>
                <a:latin typeface="メイリオ" panose="020B0604030504040204" pitchFamily="50" charset="-128"/>
                <a:ea typeface="メイリオ" panose="020B0604030504040204" pitchFamily="50" charset="-128"/>
              </a:rPr>
              <a:t>本人の病状、就労に無理がないかを確認する。</a:t>
            </a:r>
            <a:endParaRPr kumimoji="1" lang="en-US" altLang="ja-JP" sz="1200" spc="100" dirty="0">
              <a:solidFill>
                <a:schemeClr val="accent2">
                  <a:lumMod val="50000"/>
                </a:schemeClr>
              </a:solidFill>
              <a:latin typeface="メイリオ" panose="020B0604030504040204" pitchFamily="50" charset="-128"/>
              <a:ea typeface="メイリオ" panose="020B0604030504040204" pitchFamily="50" charset="-128"/>
            </a:endParaRPr>
          </a:p>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2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16" name="吹き出し: 角を丸めた四角形 15">
            <a:extLst>
              <a:ext uri="{FF2B5EF4-FFF2-40B4-BE49-F238E27FC236}">
                <a16:creationId xmlns:a16="http://schemas.microsoft.com/office/drawing/2014/main" id="{EC5C2A15-B073-49D7-7A50-4B0A32BAB2FA}"/>
              </a:ext>
            </a:extLst>
          </p:cNvPr>
          <p:cNvSpPr/>
          <p:nvPr/>
        </p:nvSpPr>
        <p:spPr>
          <a:xfrm>
            <a:off x="2679450" y="6226838"/>
            <a:ext cx="6935535" cy="605846"/>
          </a:xfrm>
          <a:prstGeom prst="wedgeRoundRectCallout">
            <a:avLst>
              <a:gd name="adj1" fmla="val -54530"/>
              <a:gd name="adj2" fmla="val -38200"/>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1400" dirty="0">
                <a:solidFill>
                  <a:schemeClr val="tx1"/>
                </a:solidFill>
                <a:latin typeface="メイリオ" panose="020B0604030504040204" pitchFamily="50" charset="-128"/>
                <a:ea typeface="メイリオ" panose="020B0604030504040204" pitchFamily="50" charset="-128"/>
              </a:rPr>
              <a:t>援助方針の策定にあたっては、本人のおかれている状況の理解につとめ、本人の想い、願いを大切にしながら、できるだけ本人と一緒に検討することが大切です。</a:t>
            </a:r>
          </a:p>
        </p:txBody>
      </p:sp>
      <p:sp>
        <p:nvSpPr>
          <p:cNvPr id="21" name="正方形/長方形 20">
            <a:extLst>
              <a:ext uri="{FF2B5EF4-FFF2-40B4-BE49-F238E27FC236}">
                <a16:creationId xmlns:a16="http://schemas.microsoft.com/office/drawing/2014/main" id="{D6299538-BB6E-0363-C0FA-33ED751EFB9F}"/>
              </a:ext>
            </a:extLst>
          </p:cNvPr>
          <p:cNvSpPr/>
          <p:nvPr/>
        </p:nvSpPr>
        <p:spPr>
          <a:xfrm>
            <a:off x="6445595" y="5329579"/>
            <a:ext cx="2959162" cy="80609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108000" indent="-108000" eaLnBrk="1" fontAlgn="auto" hangingPunct="1">
              <a:spcBef>
                <a:spcPts val="0"/>
              </a:spcBef>
              <a:spcAft>
                <a:spcPts val="0"/>
              </a:spcAft>
              <a:buFont typeface="Arial" panose="020B0604020202020204" pitchFamily="34" charset="0"/>
              <a:buChar char="•"/>
              <a:defRPr/>
            </a:pPr>
            <a:r>
              <a:rPr lang="ja-JP" altLang="en-US" sz="1200" spc="100" dirty="0">
                <a:solidFill>
                  <a:schemeClr val="accent2">
                    <a:lumMod val="50000"/>
                  </a:schemeClr>
                </a:solidFill>
                <a:latin typeface="メイリオ" panose="020B0604030504040204" pitchFamily="50" charset="-128"/>
                <a:ea typeface="メイリオ" panose="020B0604030504040204" pitchFamily="50" charset="-128"/>
              </a:rPr>
              <a:t>長男の安定的な就学</a:t>
            </a:r>
            <a:endParaRPr lang="en-US" altLang="ja-JP" sz="1200" spc="100" dirty="0">
              <a:solidFill>
                <a:schemeClr val="accent2">
                  <a:lumMod val="50000"/>
                </a:schemeClr>
              </a:solidFill>
              <a:latin typeface="メイリオ" panose="020B0604030504040204" pitchFamily="50" charset="-128"/>
              <a:ea typeface="メイリオ" panose="020B0604030504040204" pitchFamily="50" charset="-128"/>
            </a:endParaRPr>
          </a:p>
          <a:p>
            <a:pPr marL="108000" indent="-108000" eaLnBrk="1" fontAlgn="auto" hangingPunct="1">
              <a:spcBef>
                <a:spcPts val="0"/>
              </a:spcBef>
              <a:spcAft>
                <a:spcPts val="0"/>
              </a:spcAft>
              <a:buFont typeface="Arial" panose="020B0604020202020204" pitchFamily="34" charset="0"/>
              <a:buChar char="•"/>
              <a:defRPr/>
            </a:pPr>
            <a:r>
              <a:rPr lang="ja-JP" altLang="en-US" sz="1200" spc="100" dirty="0">
                <a:solidFill>
                  <a:schemeClr val="accent2">
                    <a:lumMod val="50000"/>
                  </a:schemeClr>
                </a:solidFill>
                <a:latin typeface="メイリオ" panose="020B0604030504040204" pitchFamily="50" charset="-128"/>
                <a:ea typeface="メイリオ" panose="020B0604030504040204" pitchFamily="50" charset="-128"/>
              </a:rPr>
              <a:t>部活動への参加</a:t>
            </a:r>
            <a:endParaRPr lang="en-US" altLang="ja-JP" sz="12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22" name="正方形/長方形 21">
            <a:extLst>
              <a:ext uri="{FF2B5EF4-FFF2-40B4-BE49-F238E27FC236}">
                <a16:creationId xmlns:a16="http://schemas.microsoft.com/office/drawing/2014/main" id="{2D442451-1211-D93D-F747-B8E9AAF112C9}"/>
              </a:ext>
            </a:extLst>
          </p:cNvPr>
          <p:cNvSpPr/>
          <p:nvPr/>
        </p:nvSpPr>
        <p:spPr>
          <a:xfrm>
            <a:off x="3463269" y="5329580"/>
            <a:ext cx="2959162" cy="386254"/>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200" spc="100" dirty="0">
                <a:solidFill>
                  <a:schemeClr val="accent2">
                    <a:lumMod val="50000"/>
                  </a:schemeClr>
                </a:solidFill>
                <a:latin typeface="メイリオ" panose="020B0604030504040204" pitchFamily="50" charset="-128"/>
                <a:ea typeface="メイリオ" panose="020B0604030504040204" pitchFamily="50" charset="-128"/>
              </a:rPr>
              <a:t>子どもの進路選択支援事業の利用</a:t>
            </a:r>
            <a:endParaRPr lang="en-US" altLang="ja-JP" sz="1200" spc="100" dirty="0">
              <a:solidFill>
                <a:schemeClr val="accent2">
                  <a:lumMod val="50000"/>
                </a:schemeClr>
              </a:solidFill>
              <a:latin typeface="メイリオ" panose="020B0604030504040204" pitchFamily="50" charset="-128"/>
              <a:ea typeface="メイリオ" panose="020B0604030504040204" pitchFamily="50" charset="-128"/>
            </a:endParaRPr>
          </a:p>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200" spc="100" dirty="0">
                <a:solidFill>
                  <a:schemeClr val="accent2">
                    <a:lumMod val="50000"/>
                  </a:schemeClr>
                </a:solidFill>
                <a:latin typeface="メイリオ" panose="020B0604030504040204" pitchFamily="50" charset="-128"/>
                <a:ea typeface="メイリオ" panose="020B0604030504040204" pitchFamily="50" charset="-128"/>
              </a:rPr>
              <a:t>高等学校等就学費の利用</a:t>
            </a:r>
            <a:endParaRPr lang="en-US" altLang="ja-JP" sz="12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23" name="正方形/長方形 22">
            <a:extLst>
              <a:ext uri="{FF2B5EF4-FFF2-40B4-BE49-F238E27FC236}">
                <a16:creationId xmlns:a16="http://schemas.microsoft.com/office/drawing/2014/main" id="{48E91F3A-2EE8-3523-BE53-B93944DAB26E}"/>
              </a:ext>
            </a:extLst>
          </p:cNvPr>
          <p:cNvSpPr/>
          <p:nvPr/>
        </p:nvSpPr>
        <p:spPr>
          <a:xfrm>
            <a:off x="476613" y="5329580"/>
            <a:ext cx="2959162" cy="107122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200" spc="100" dirty="0">
                <a:solidFill>
                  <a:schemeClr val="accent2">
                    <a:lumMod val="50000"/>
                  </a:schemeClr>
                </a:solidFill>
                <a:latin typeface="メイリオ" panose="020B0604030504040204" pitchFamily="50" charset="-128"/>
                <a:ea typeface="メイリオ" panose="020B0604030504040204" pitchFamily="50" charset="-128"/>
              </a:rPr>
              <a:t>子どもの進路選択支援事業の利用相談をする。</a:t>
            </a:r>
            <a:endParaRPr lang="en-US" altLang="ja-JP" sz="1200" spc="100" dirty="0">
              <a:solidFill>
                <a:schemeClr val="accent2">
                  <a:lumMod val="50000"/>
                </a:schemeClr>
              </a:solidFill>
              <a:latin typeface="メイリオ" panose="020B0604030504040204" pitchFamily="50" charset="-128"/>
              <a:ea typeface="メイリオ" panose="020B0604030504040204" pitchFamily="50" charset="-128"/>
            </a:endParaRPr>
          </a:p>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200" spc="100" dirty="0">
                <a:solidFill>
                  <a:schemeClr val="accent2">
                    <a:lumMod val="50000"/>
                  </a:schemeClr>
                </a:solidFill>
                <a:latin typeface="メイリオ" panose="020B0604030504040204" pitchFamily="50" charset="-128"/>
                <a:ea typeface="メイリオ" panose="020B0604030504040204" pitchFamily="50" charset="-128"/>
              </a:rPr>
              <a:t>本人、長男に「○カツ！」を渡し、クラブ活動費が支給できることを説明する。</a:t>
            </a:r>
            <a:endParaRPr lang="en-US" altLang="ja-JP" sz="1200" spc="100" dirty="0">
              <a:solidFill>
                <a:schemeClr val="accent2">
                  <a:lumMod val="50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176315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B8690-69DD-F6F1-62DA-1622E2EC9EB4}"/>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50B6F8D-18CA-DEA7-6F9B-49597F0001D0}"/>
              </a:ext>
            </a:extLst>
          </p:cNvPr>
          <p:cNvSpPr>
            <a:spLocks noGrp="1"/>
          </p:cNvSpPr>
          <p:nvPr>
            <p:ph type="sldNum" sz="quarter" idx="10"/>
          </p:nvPr>
        </p:nvSpPr>
        <p:spPr/>
        <p:txBody>
          <a:bodyPr/>
          <a:lstStyle/>
          <a:p>
            <a:pPr>
              <a:defRPr/>
            </a:pPr>
            <a:fld id="{2A484881-CA4A-4772-BDA3-85E6A5CE156F}" type="slidenum">
              <a:rPr lang="ja-JP" altLang="en-US" smtClean="0"/>
              <a:pPr>
                <a:defRPr/>
              </a:pPr>
              <a:t>42</a:t>
            </a:fld>
            <a:endParaRPr lang="ja-JP" altLang="en-US"/>
          </a:p>
        </p:txBody>
      </p:sp>
      <p:sp>
        <p:nvSpPr>
          <p:cNvPr id="3" name="テキスト ボックス 2">
            <a:extLst>
              <a:ext uri="{FF2B5EF4-FFF2-40B4-BE49-F238E27FC236}">
                <a16:creationId xmlns:a16="http://schemas.microsoft.com/office/drawing/2014/main" id="{3D2EB8E5-323B-B4B1-BA19-EFE4063AB784}"/>
              </a:ext>
            </a:extLst>
          </p:cNvPr>
          <p:cNvSpPr txBox="1"/>
          <p:nvPr/>
        </p:nvSpPr>
        <p:spPr>
          <a:xfrm>
            <a:off x="1074018" y="2721114"/>
            <a:ext cx="7757965" cy="707886"/>
          </a:xfrm>
          <a:prstGeom prst="rect">
            <a:avLst/>
          </a:prstGeom>
          <a:noFill/>
        </p:spPr>
        <p:txBody>
          <a:bodyPr wrap="square">
            <a:spAutoFit/>
          </a:bodyPr>
          <a:lstStyle/>
          <a:p>
            <a:pPr algn="ctr">
              <a:defRPr/>
            </a:pPr>
            <a:r>
              <a:rPr kumimoji="1" lang="ja-JP" altLang="en-US" sz="4000" b="1" spc="600" dirty="0">
                <a:latin typeface="メイリオ" panose="020B0604030504040204" pitchFamily="50" charset="-128"/>
                <a:ea typeface="メイリオ" panose="020B0604030504040204" pitchFamily="50" charset="-128"/>
              </a:rPr>
              <a:t>参考資料：枠組み</a:t>
            </a:r>
          </a:p>
        </p:txBody>
      </p:sp>
      <p:pic>
        <p:nvPicPr>
          <p:cNvPr id="5" name="図 4" descr="ランプ, 光 が含まれている画像&#10;&#10;AI によって生成されたコンテンツは間違っている可能性があります。">
            <a:extLst>
              <a:ext uri="{FF2B5EF4-FFF2-40B4-BE49-F238E27FC236}">
                <a16:creationId xmlns:a16="http://schemas.microsoft.com/office/drawing/2014/main" id="{44D760D3-F83D-D9B9-2352-AF441307A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763" y="785037"/>
            <a:ext cx="2643963" cy="2643963"/>
          </a:xfrm>
          <a:prstGeom prst="rect">
            <a:avLst/>
          </a:prstGeom>
        </p:spPr>
      </p:pic>
    </p:spTree>
    <p:extLst>
      <p:ext uri="{BB962C8B-B14F-4D97-AF65-F5344CB8AC3E}">
        <p14:creationId xmlns:p14="http://schemas.microsoft.com/office/powerpoint/2010/main" val="977816385"/>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スライド番号プレースホルダー 1">
            <a:extLst>
              <a:ext uri="{FF2B5EF4-FFF2-40B4-BE49-F238E27FC236}">
                <a16:creationId xmlns:a16="http://schemas.microsoft.com/office/drawing/2014/main" id="{5F005235-3E17-044C-89A4-3DBDECBD87C8}"/>
              </a:ext>
            </a:extLst>
          </p:cNvPr>
          <p:cNvSpPr txBox="1">
            <a:spLocks noChangeArrowheads="1"/>
          </p:cNvSpPr>
          <p:nvPr/>
        </p:nvSpPr>
        <p:spPr bwMode="auto">
          <a:xfrm>
            <a:off x="9483725" y="6481763"/>
            <a:ext cx="4143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5D0175B7-8E19-4238-8A19-A4DE23BFA82B}" type="slidenum">
              <a:rPr lang="ja-JP" altLang="en-US" sz="1200">
                <a:solidFill>
                  <a:srgbClr val="898989"/>
                </a:solidFill>
              </a:rPr>
              <a:pPr algn="r" eaLnBrk="1" hangingPunct="1">
                <a:lnSpc>
                  <a:spcPct val="100000"/>
                </a:lnSpc>
                <a:spcBef>
                  <a:spcPct val="0"/>
                </a:spcBef>
                <a:buFontTx/>
                <a:buNone/>
              </a:pPr>
              <a:t>43</a:t>
            </a:fld>
            <a:endParaRPr lang="ja-JP" altLang="en-US" sz="1200">
              <a:solidFill>
                <a:srgbClr val="898989"/>
              </a:solidFill>
            </a:endParaRPr>
          </a:p>
        </p:txBody>
      </p:sp>
      <p:sp>
        <p:nvSpPr>
          <p:cNvPr id="22" name="正方形/長方形 21">
            <a:extLst>
              <a:ext uri="{FF2B5EF4-FFF2-40B4-BE49-F238E27FC236}">
                <a16:creationId xmlns:a16="http://schemas.microsoft.com/office/drawing/2014/main" id="{DB5AFAA4-89DF-474F-A5F5-322B77BBA465}"/>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ja-JP" altLang="en-US" sz="2000" b="1" spc="200" dirty="0">
                <a:solidFill>
                  <a:schemeClr val="tx1"/>
                </a:solidFill>
                <a:latin typeface="メイリオ" panose="020B0604030504040204" pitchFamily="50" charset="-128"/>
                <a:ea typeface="メイリオ" panose="020B0604030504040204" pitchFamily="50" charset="-128"/>
              </a:rPr>
              <a:t>事前準備：検討したい事例の概要</a:t>
            </a:r>
          </a:p>
        </p:txBody>
      </p:sp>
      <p:sp>
        <p:nvSpPr>
          <p:cNvPr id="2" name="正方形/長方形 1">
            <a:extLst>
              <a:ext uri="{FF2B5EF4-FFF2-40B4-BE49-F238E27FC236}">
                <a16:creationId xmlns:a16="http://schemas.microsoft.com/office/drawing/2014/main" id="{74B87260-EAA0-3357-A8F7-249364BC7ACC}"/>
              </a:ext>
            </a:extLst>
          </p:cNvPr>
          <p:cNvSpPr/>
          <p:nvPr/>
        </p:nvSpPr>
        <p:spPr>
          <a:xfrm>
            <a:off x="4677569" y="4033305"/>
            <a:ext cx="5040000" cy="16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300"/>
              </a:spcBef>
              <a:spcAft>
                <a:spcPts val="0"/>
              </a:spcAft>
              <a:buFont typeface="Arial" panose="020B0604020202020204" pitchFamily="34" charset="0"/>
              <a:buChar char="•"/>
              <a:defRPr/>
            </a:pPr>
            <a:endParaRPr kumimoji="1" lang="ja-JP" altLang="en-US" sz="1050" spc="100" dirty="0">
              <a:solidFill>
                <a:schemeClr val="tx1"/>
              </a:solidFill>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05FAC299-3F92-1D13-D40F-E0FACC340FDC}"/>
              </a:ext>
            </a:extLst>
          </p:cNvPr>
          <p:cNvSpPr/>
          <p:nvPr/>
        </p:nvSpPr>
        <p:spPr>
          <a:xfrm>
            <a:off x="4676257" y="636666"/>
            <a:ext cx="5040000" cy="16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0"/>
              </a:spcBef>
              <a:spcAft>
                <a:spcPts val="0"/>
              </a:spcAft>
              <a:buFont typeface="Arial" panose="020B0604020202020204" pitchFamily="34" charset="0"/>
              <a:buChar char="•"/>
              <a:defRPr/>
            </a:pPr>
            <a:endParaRPr kumimoji="1" lang="en-US" altLang="ja-JP" sz="1050" spc="100" dirty="0">
              <a:solidFill>
                <a:schemeClr val="tx1"/>
              </a:solidFill>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5A23DC45-60B3-289B-4EAD-C5EDDD3C8AC5}"/>
              </a:ext>
            </a:extLst>
          </p:cNvPr>
          <p:cNvSpPr/>
          <p:nvPr/>
        </p:nvSpPr>
        <p:spPr>
          <a:xfrm>
            <a:off x="4677569" y="2336372"/>
            <a:ext cx="5040000" cy="16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300"/>
              </a:spcBef>
              <a:spcAft>
                <a:spcPts val="0"/>
              </a:spcAft>
              <a:buFont typeface="Arial" panose="020B0604020202020204" pitchFamily="34" charset="0"/>
              <a:buChar char="•"/>
              <a:defRPr/>
            </a:pP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pPr marL="171450" indent="-171450" eaLnBrk="1" fontAlgn="auto" hangingPunct="1">
              <a:spcBef>
                <a:spcPts val="300"/>
              </a:spcBef>
              <a:spcAft>
                <a:spcPts val="0"/>
              </a:spcAft>
              <a:buFont typeface="Arial" panose="020B0604020202020204" pitchFamily="34" charset="0"/>
              <a:buChar char="•"/>
              <a:defRPr/>
            </a:pPr>
            <a:endParaRPr kumimoji="1" lang="ja-JP" altLang="en-US" sz="1050" spc="100" dirty="0">
              <a:solidFill>
                <a:schemeClr val="tx1"/>
              </a:solidFill>
              <a:latin typeface="メイリオ" panose="020B0604030504040204" pitchFamily="50" charset="-128"/>
              <a:ea typeface="メイリオ" panose="020B0604030504040204" pitchFamily="50" charset="-128"/>
            </a:endParaRPr>
          </a:p>
        </p:txBody>
      </p:sp>
      <p:graphicFrame>
        <p:nvGraphicFramePr>
          <p:cNvPr id="6" name="表 5">
            <a:extLst>
              <a:ext uri="{FF2B5EF4-FFF2-40B4-BE49-F238E27FC236}">
                <a16:creationId xmlns:a16="http://schemas.microsoft.com/office/drawing/2014/main" id="{065CD11F-8FDC-B07B-B8C6-40BD222B60BF}"/>
              </a:ext>
            </a:extLst>
          </p:cNvPr>
          <p:cNvGraphicFramePr>
            <a:graphicFrameLocks noGrp="1"/>
          </p:cNvGraphicFramePr>
          <p:nvPr/>
        </p:nvGraphicFramePr>
        <p:xfrm>
          <a:off x="134938" y="638099"/>
          <a:ext cx="4476748" cy="922338"/>
        </p:xfrm>
        <a:graphic>
          <a:graphicData uri="http://schemas.openxmlformats.org/drawingml/2006/table">
            <a:tbl>
              <a:tblPr>
                <a:tableStyleId>{5C22544A-7EE6-4342-B048-85BDC9FD1C3A}</a:tableStyleId>
              </a:tblPr>
              <a:tblGrid>
                <a:gridCol w="230917">
                  <a:extLst>
                    <a:ext uri="{9D8B030D-6E8A-4147-A177-3AD203B41FA5}">
                      <a16:colId xmlns:a16="http://schemas.microsoft.com/office/drawing/2014/main" val="20000"/>
                    </a:ext>
                  </a:extLst>
                </a:gridCol>
                <a:gridCol w="957603">
                  <a:extLst>
                    <a:ext uri="{9D8B030D-6E8A-4147-A177-3AD203B41FA5}">
                      <a16:colId xmlns:a16="http://schemas.microsoft.com/office/drawing/2014/main" val="20001"/>
                    </a:ext>
                  </a:extLst>
                </a:gridCol>
                <a:gridCol w="822057">
                  <a:extLst>
                    <a:ext uri="{9D8B030D-6E8A-4147-A177-3AD203B41FA5}">
                      <a16:colId xmlns:a16="http://schemas.microsoft.com/office/drawing/2014/main" val="20002"/>
                    </a:ext>
                  </a:extLst>
                </a:gridCol>
                <a:gridCol w="822057">
                  <a:extLst>
                    <a:ext uri="{9D8B030D-6E8A-4147-A177-3AD203B41FA5}">
                      <a16:colId xmlns:a16="http://schemas.microsoft.com/office/drawing/2014/main" val="20003"/>
                    </a:ext>
                  </a:extLst>
                </a:gridCol>
                <a:gridCol w="822057">
                  <a:extLst>
                    <a:ext uri="{9D8B030D-6E8A-4147-A177-3AD203B41FA5}">
                      <a16:colId xmlns:a16="http://schemas.microsoft.com/office/drawing/2014/main" val="20004"/>
                    </a:ext>
                  </a:extLst>
                </a:gridCol>
                <a:gridCol w="822057">
                  <a:extLst>
                    <a:ext uri="{9D8B030D-6E8A-4147-A177-3AD203B41FA5}">
                      <a16:colId xmlns:a16="http://schemas.microsoft.com/office/drawing/2014/main" val="20005"/>
                    </a:ext>
                  </a:extLst>
                </a:gridCol>
              </a:tblGrid>
              <a:tr h="307022">
                <a:tc gridSpan="2">
                  <a:txBody>
                    <a:bodyPr/>
                    <a:lstStyle/>
                    <a:p>
                      <a:pPr algn="ctr">
                        <a:spcAft>
                          <a:spcPts val="0"/>
                        </a:spcAft>
                      </a:pPr>
                      <a:r>
                        <a:rPr lang="ja-JP" altLang="en-US" sz="1100" kern="100" dirty="0">
                          <a:effectLst/>
                          <a:latin typeface="メイリオ" panose="020B0604030504040204" pitchFamily="50" charset="-128"/>
                          <a:ea typeface="メイリオ" panose="020B0604030504040204" pitchFamily="50" charset="-128"/>
                        </a:rPr>
                        <a:t>世帯・</a:t>
                      </a:r>
                      <a:r>
                        <a:rPr lang="ja-JP" sz="1100" kern="100" dirty="0">
                          <a:effectLst/>
                          <a:latin typeface="メイリオ" panose="020B0604030504040204" pitchFamily="50" charset="-128"/>
                          <a:ea typeface="メイリオ" panose="020B0604030504040204" pitchFamily="50" charset="-128"/>
                        </a:rPr>
                        <a:t>続柄</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性別</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年齢</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職業</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収入</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7658">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07658">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solidFill>
                          <a:srgbClr val="FF000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7" name="表 6">
            <a:extLst>
              <a:ext uri="{FF2B5EF4-FFF2-40B4-BE49-F238E27FC236}">
                <a16:creationId xmlns:a16="http://schemas.microsoft.com/office/drawing/2014/main" id="{5973ABB2-0177-751E-81BE-1CC6C0217796}"/>
              </a:ext>
            </a:extLst>
          </p:cNvPr>
          <p:cNvGraphicFramePr>
            <a:graphicFrameLocks noGrp="1"/>
          </p:cNvGraphicFramePr>
          <p:nvPr/>
        </p:nvGraphicFramePr>
        <p:xfrm>
          <a:off x="134938" y="3602166"/>
          <a:ext cx="4464050" cy="3075284"/>
        </p:xfrm>
        <a:graphic>
          <a:graphicData uri="http://schemas.openxmlformats.org/drawingml/2006/table">
            <a:tbl>
              <a:tblPr firstRow="1" firstCol="1" bandRow="1">
                <a:tableStyleId>{5C22544A-7EE6-4342-B048-85BDC9FD1C3A}</a:tableStyleId>
              </a:tblPr>
              <a:tblGrid>
                <a:gridCol w="801678">
                  <a:extLst>
                    <a:ext uri="{9D8B030D-6E8A-4147-A177-3AD203B41FA5}">
                      <a16:colId xmlns:a16="http://schemas.microsoft.com/office/drawing/2014/main" val="20000"/>
                    </a:ext>
                  </a:extLst>
                </a:gridCol>
                <a:gridCol w="834382">
                  <a:extLst>
                    <a:ext uri="{9D8B030D-6E8A-4147-A177-3AD203B41FA5}">
                      <a16:colId xmlns:a16="http://schemas.microsoft.com/office/drawing/2014/main" val="20001"/>
                    </a:ext>
                  </a:extLst>
                </a:gridCol>
                <a:gridCol w="428630">
                  <a:extLst>
                    <a:ext uri="{9D8B030D-6E8A-4147-A177-3AD203B41FA5}">
                      <a16:colId xmlns:a16="http://schemas.microsoft.com/office/drawing/2014/main" val="20002"/>
                    </a:ext>
                  </a:extLst>
                </a:gridCol>
                <a:gridCol w="2399360">
                  <a:extLst>
                    <a:ext uri="{9D8B030D-6E8A-4147-A177-3AD203B41FA5}">
                      <a16:colId xmlns:a16="http://schemas.microsoft.com/office/drawing/2014/main" val="20003"/>
                    </a:ext>
                  </a:extLst>
                </a:gridCol>
              </a:tblGrid>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保護の種類</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lnSpc>
                          <a:spcPct val="150000"/>
                        </a:lnSpc>
                        <a:spcAft>
                          <a:spcPts val="0"/>
                        </a:spcAft>
                      </a:pPr>
                      <a:endParaRPr lang="ja-JP" sz="11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54700">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保護歴</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要介護度</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障害手帳</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692654">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傷病</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endParaRPr lang="ja-JP" altLang="en-US"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4"/>
                  </a:ext>
                </a:extLst>
              </a:tr>
              <a:tr h="299403">
                <a:tc>
                  <a:txBody>
                    <a:bodyPr/>
                    <a:lstStyle/>
                    <a:p>
                      <a:pPr algn="ctr">
                        <a:spcAft>
                          <a:spcPts val="0"/>
                        </a:spcAft>
                      </a:pPr>
                      <a:r>
                        <a:rPr lang="en-US" sz="1100" kern="100" dirty="0">
                          <a:solidFill>
                            <a:schemeClr val="tx1"/>
                          </a:solidFill>
                          <a:effectLst/>
                          <a:latin typeface="メイリオ" panose="020B0604030504040204" pitchFamily="50" charset="-128"/>
                          <a:ea typeface="メイリオ" panose="020B0604030504040204" pitchFamily="50" charset="-128"/>
                        </a:rPr>
                        <a:t>ADL</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l">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5"/>
                  </a:ext>
                </a:extLst>
              </a:tr>
              <a:tr h="482907">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資産</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just">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負債</a:t>
                      </a:r>
                      <a:endParaRPr lang="ja-JP" sz="11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収入、給付</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Bef>
                          <a:spcPts val="600"/>
                        </a:spcBef>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7"/>
                  </a:ext>
                </a:extLst>
              </a:tr>
            </a:tbl>
          </a:graphicData>
        </a:graphic>
      </p:graphicFrame>
      <p:sp>
        <p:nvSpPr>
          <p:cNvPr id="9" name="正方形/長方形 8">
            <a:extLst>
              <a:ext uri="{FF2B5EF4-FFF2-40B4-BE49-F238E27FC236}">
                <a16:creationId xmlns:a16="http://schemas.microsoft.com/office/drawing/2014/main" id="{4F41FB1C-471C-F4A2-347C-5C53EF3C11CD}"/>
              </a:ext>
            </a:extLst>
          </p:cNvPr>
          <p:cNvSpPr/>
          <p:nvPr/>
        </p:nvSpPr>
        <p:spPr>
          <a:xfrm>
            <a:off x="134938" y="1658536"/>
            <a:ext cx="4465637" cy="18653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5031E7F4-9213-6F70-C091-0EC2F030F396}"/>
              </a:ext>
            </a:extLst>
          </p:cNvPr>
          <p:cNvSpPr txBox="1"/>
          <p:nvPr/>
        </p:nvSpPr>
        <p:spPr>
          <a:xfrm>
            <a:off x="144463" y="1703312"/>
            <a:ext cx="942975" cy="160337"/>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dirty="0">
                <a:latin typeface="メイリオ" panose="020B0604030504040204" pitchFamily="50" charset="-128"/>
                <a:ea typeface="メイリオ" panose="020B0604030504040204" pitchFamily="50" charset="-128"/>
              </a:rPr>
              <a:t>【</a:t>
            </a:r>
            <a:r>
              <a:rPr kumimoji="1" lang="ja-JP" altLang="en-US" sz="1050" b="1" dirty="0">
                <a:latin typeface="メイリオ" panose="020B0604030504040204" pitchFamily="50" charset="-128"/>
                <a:ea typeface="メイリオ" panose="020B0604030504040204" pitchFamily="50" charset="-128"/>
              </a:rPr>
              <a:t>家族関係図</a:t>
            </a:r>
            <a:r>
              <a:rPr kumimoji="1" lang="en-US" altLang="ja-JP" sz="1050" b="1" dirty="0">
                <a:latin typeface="メイリオ" panose="020B0604030504040204" pitchFamily="50" charset="-128"/>
                <a:ea typeface="メイリオ" panose="020B0604030504040204" pitchFamily="50" charset="-128"/>
              </a:rPr>
              <a:t>】</a:t>
            </a:r>
            <a:endParaRPr kumimoji="1" lang="ja-JP" altLang="en-US" sz="1050" b="1"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27CA68C4-1FF2-A013-736C-4F749A14B76E}"/>
              </a:ext>
            </a:extLst>
          </p:cNvPr>
          <p:cNvSpPr txBox="1"/>
          <p:nvPr/>
        </p:nvSpPr>
        <p:spPr>
          <a:xfrm>
            <a:off x="4649435" y="671097"/>
            <a:ext cx="1032334"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世帯の概要</a:t>
            </a:r>
            <a:r>
              <a:rPr kumimoji="1" lang="en-US" altLang="ja-JP" sz="1050" b="1" spc="100" dirty="0">
                <a:latin typeface="メイリオ" panose="020B0604030504040204" pitchFamily="50" charset="-128"/>
                <a:ea typeface="メイリオ" panose="020B0604030504040204" pitchFamily="50" charset="-128"/>
              </a:rPr>
              <a:t>】</a:t>
            </a:r>
            <a:endParaRPr kumimoji="1" lang="ja-JP" altLang="en-US" sz="1050" b="1" spc="100"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901AE9BA-465E-FBB0-82D6-00CEEC02E790}"/>
              </a:ext>
            </a:extLst>
          </p:cNvPr>
          <p:cNvSpPr txBox="1"/>
          <p:nvPr/>
        </p:nvSpPr>
        <p:spPr>
          <a:xfrm>
            <a:off x="4672013" y="4069195"/>
            <a:ext cx="737381"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生活歴</a:t>
            </a:r>
            <a:r>
              <a:rPr kumimoji="1" lang="en-US" altLang="ja-JP" sz="1050" spc="100" dirty="0">
                <a:latin typeface="メイリオ" panose="020B0604030504040204" pitchFamily="50" charset="-128"/>
                <a:ea typeface="メイリオ" panose="020B0604030504040204" pitchFamily="50" charset="-128"/>
              </a:rPr>
              <a:t>】</a:t>
            </a:r>
            <a:endParaRPr kumimoji="1" lang="ja-JP" altLang="en-US" sz="1050" spc="100"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B0BDEF6C-7BCC-FB5C-881D-0D827C746256}"/>
              </a:ext>
            </a:extLst>
          </p:cNvPr>
          <p:cNvSpPr txBox="1"/>
          <p:nvPr/>
        </p:nvSpPr>
        <p:spPr>
          <a:xfrm>
            <a:off x="4632325" y="2372885"/>
            <a:ext cx="1917192"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住環境・日常生活の状況</a:t>
            </a:r>
            <a:r>
              <a:rPr kumimoji="1" lang="en-US" altLang="ja-JP" sz="1050" b="1" spc="100" dirty="0">
                <a:latin typeface="メイリオ" panose="020B0604030504040204" pitchFamily="50" charset="-128"/>
                <a:ea typeface="メイリオ" panose="020B0604030504040204" pitchFamily="50" charset="-128"/>
              </a:rPr>
              <a:t>】</a:t>
            </a:r>
            <a:endParaRPr kumimoji="1" lang="ja-JP" altLang="en-US" sz="1050" b="1" spc="100" dirty="0">
              <a:latin typeface="メイリオ" panose="020B0604030504040204" pitchFamily="50" charset="-128"/>
              <a:ea typeface="メイリオ" panose="020B0604030504040204" pitchFamily="50" charset="-128"/>
            </a:endParaRPr>
          </a:p>
        </p:txBody>
      </p:sp>
      <p:sp>
        <p:nvSpPr>
          <p:cNvPr id="43" name="正方形/長方形 42">
            <a:extLst>
              <a:ext uri="{FF2B5EF4-FFF2-40B4-BE49-F238E27FC236}">
                <a16:creationId xmlns:a16="http://schemas.microsoft.com/office/drawing/2014/main" id="{5ECDC5D7-8307-DFCD-A473-B71697138C56}"/>
              </a:ext>
            </a:extLst>
          </p:cNvPr>
          <p:cNvSpPr/>
          <p:nvPr/>
        </p:nvSpPr>
        <p:spPr>
          <a:xfrm>
            <a:off x="4677569" y="5734081"/>
            <a:ext cx="5040000" cy="943696"/>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endParaRPr kumimoji="1" lang="ja-JP" altLang="en-US" sz="1050" spc="100" dirty="0">
              <a:solidFill>
                <a:schemeClr val="tx1"/>
              </a:solidFill>
              <a:latin typeface="メイリオ" panose="020B0604030504040204" pitchFamily="50" charset="-128"/>
              <a:ea typeface="メイリオ" panose="020B0604030504040204" pitchFamily="50" charset="-128"/>
            </a:endParaRPr>
          </a:p>
        </p:txBody>
      </p:sp>
      <p:sp>
        <p:nvSpPr>
          <p:cNvPr id="44" name="テキスト ボックス 43">
            <a:extLst>
              <a:ext uri="{FF2B5EF4-FFF2-40B4-BE49-F238E27FC236}">
                <a16:creationId xmlns:a16="http://schemas.microsoft.com/office/drawing/2014/main" id="{C245EED8-ED77-3694-1E5A-249BFF372188}"/>
              </a:ext>
            </a:extLst>
          </p:cNvPr>
          <p:cNvSpPr txBox="1"/>
          <p:nvPr/>
        </p:nvSpPr>
        <p:spPr>
          <a:xfrm>
            <a:off x="4743864" y="5780604"/>
            <a:ext cx="2212144"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事例提出者が困っていること</a:t>
            </a:r>
            <a:r>
              <a:rPr kumimoji="1" lang="en-US" altLang="ja-JP" sz="1050" b="1" spc="100" dirty="0">
                <a:latin typeface="メイリオ" panose="020B0604030504040204" pitchFamily="50" charset="-128"/>
                <a:ea typeface="メイリオ" panose="020B0604030504040204" pitchFamily="50" charset="-128"/>
              </a:rPr>
              <a:t>】</a:t>
            </a:r>
            <a:endParaRPr kumimoji="1" lang="ja-JP" altLang="en-US" sz="1050" b="1" spc="1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BDF02EE-09F0-45A7-AB5D-9BFDA7F27E92}"/>
              </a:ext>
            </a:extLst>
          </p:cNvPr>
          <p:cNvSpPr/>
          <p:nvPr/>
        </p:nvSpPr>
        <p:spPr>
          <a:xfrm>
            <a:off x="1290638" y="904875"/>
            <a:ext cx="8296275" cy="682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事例を読み、どのような課題があるか考えてみましょう。</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主以外の世帯員がいれば、世帯員も含めて考えてみましょう。</a:t>
            </a:r>
          </a:p>
        </p:txBody>
      </p:sp>
      <p:sp>
        <p:nvSpPr>
          <p:cNvPr id="37892" name="スライド番号プレースホルダー 2">
            <a:extLst>
              <a:ext uri="{FF2B5EF4-FFF2-40B4-BE49-F238E27FC236}">
                <a16:creationId xmlns:a16="http://schemas.microsoft.com/office/drawing/2014/main" id="{26F956F1-FBA5-385F-B32C-06EA44C9CC8F}"/>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44</a:t>
            </a:fld>
            <a:endParaRPr lang="ja-JP" altLang="en-US" sz="1200">
              <a:solidFill>
                <a:srgbClr val="898989"/>
              </a:solidFill>
            </a:endParaRPr>
          </a:p>
        </p:txBody>
      </p:sp>
      <p:sp>
        <p:nvSpPr>
          <p:cNvPr id="3" name="正方形/長方形 2">
            <a:extLst>
              <a:ext uri="{FF2B5EF4-FFF2-40B4-BE49-F238E27FC236}">
                <a16:creationId xmlns:a16="http://schemas.microsoft.com/office/drawing/2014/main" id="{A799D17A-5C29-4E31-81F0-0A83CABB4C72}"/>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kumimoji="1" lang="ja-JP" altLang="en-US"/>
          </a:p>
        </p:txBody>
      </p:sp>
      <p:sp>
        <p:nvSpPr>
          <p:cNvPr id="17" name="正方形/長方形 16">
            <a:extLst>
              <a:ext uri="{FF2B5EF4-FFF2-40B4-BE49-F238E27FC236}">
                <a16:creationId xmlns:a16="http://schemas.microsoft.com/office/drawing/2014/main" id="{40FEFC0D-0EC1-4D85-92E9-385FCD1A76A1}"/>
              </a:ext>
            </a:extLst>
          </p:cNvPr>
          <p:cNvSpPr/>
          <p:nvPr/>
        </p:nvSpPr>
        <p:spPr>
          <a:xfrm>
            <a:off x="3848986" y="6371434"/>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sp>
        <p:nvSpPr>
          <p:cNvPr id="2" name="正方形/長方形 1">
            <a:extLst>
              <a:ext uri="{FF2B5EF4-FFF2-40B4-BE49-F238E27FC236}">
                <a16:creationId xmlns:a16="http://schemas.microsoft.com/office/drawing/2014/main" id="{8C155D66-016D-4FB7-92FA-DA3907039122}"/>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STEP1</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：主の課題を分析する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pic>
        <p:nvPicPr>
          <p:cNvPr id="5" name="図 4" descr="黒い背景と白い文字のロゴ&#10;&#10;AI によって生成されたコンテンツは間違っている可能性があります。">
            <a:extLst>
              <a:ext uri="{FF2B5EF4-FFF2-40B4-BE49-F238E27FC236}">
                <a16:creationId xmlns:a16="http://schemas.microsoft.com/office/drawing/2014/main" id="{0EF7EF62-EB28-1478-7B60-82A0C0C9D5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87" y="644103"/>
            <a:ext cx="1020393" cy="1020393"/>
          </a:xfrm>
          <a:prstGeom prst="rect">
            <a:avLst/>
          </a:prstGeom>
        </p:spPr>
      </p:pic>
      <p:pic>
        <p:nvPicPr>
          <p:cNvPr id="9" name="図 8" descr="レゴ が含まれている画像&#10;&#10;AI によって生成されたコンテンツは間違っている可能性があります。">
            <a:extLst>
              <a:ext uri="{FF2B5EF4-FFF2-40B4-BE49-F238E27FC236}">
                <a16:creationId xmlns:a16="http://schemas.microsoft.com/office/drawing/2014/main" id="{7CF62DA4-217E-A97F-9F80-A71B9F800C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6574" y="5789818"/>
            <a:ext cx="1163232" cy="1163232"/>
          </a:xfrm>
          <a:prstGeom prst="rect">
            <a:avLst/>
          </a:prstGeom>
        </p:spPr>
      </p:pic>
      <p:sp>
        <p:nvSpPr>
          <p:cNvPr id="10" name="吹き出し: 角を丸めた四角形 9">
            <a:extLst>
              <a:ext uri="{FF2B5EF4-FFF2-40B4-BE49-F238E27FC236}">
                <a16:creationId xmlns:a16="http://schemas.microsoft.com/office/drawing/2014/main" id="{B4DE6F2E-F423-654E-12D6-0E460644DEF8}"/>
              </a:ext>
            </a:extLst>
          </p:cNvPr>
          <p:cNvSpPr/>
          <p:nvPr/>
        </p:nvSpPr>
        <p:spPr>
          <a:xfrm>
            <a:off x="7389628" y="1572384"/>
            <a:ext cx="2360014"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a:t>
            </a:r>
            <a:r>
              <a:rPr kumimoji="1" lang="en-US" altLang="ja-JP" sz="1200" spc="100" dirty="0">
                <a:solidFill>
                  <a:schemeClr val="tx1"/>
                </a:solidFill>
                <a:latin typeface="メイリオ" panose="020B0604030504040204" pitchFamily="50" charset="-128"/>
                <a:ea typeface="メイリオ" panose="020B0604030504040204" pitchFamily="50" charset="-128"/>
              </a:rPr>
              <a:t>3</a:t>
            </a:r>
            <a:r>
              <a:rPr kumimoji="1" lang="ja-JP" altLang="en-US" sz="1200" spc="100" dirty="0">
                <a:solidFill>
                  <a:schemeClr val="tx1"/>
                </a:solidFill>
                <a:latin typeface="メイリオ" panose="020B0604030504040204" pitchFamily="50" charset="-128"/>
                <a:ea typeface="メイリオ" panose="020B0604030504040204" pitchFamily="50" charset="-128"/>
              </a:rPr>
              <a:t>つの自立」の観点から</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考えてみることも有効です</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14767-1956-D1C4-35A7-0A1F65F0E130}"/>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450B2E36-C202-150F-9583-C88B7D3A63D8}"/>
              </a:ext>
            </a:extLst>
          </p:cNvPr>
          <p:cNvSpPr/>
          <p:nvPr/>
        </p:nvSpPr>
        <p:spPr>
          <a:xfrm>
            <a:off x="1290638" y="912437"/>
            <a:ext cx="829627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主のストレングスを挙げてみましょう。</a:t>
            </a:r>
          </a:p>
        </p:txBody>
      </p:sp>
      <p:sp>
        <p:nvSpPr>
          <p:cNvPr id="37892" name="スライド番号プレースホルダー 2">
            <a:extLst>
              <a:ext uri="{FF2B5EF4-FFF2-40B4-BE49-F238E27FC236}">
                <a16:creationId xmlns:a16="http://schemas.microsoft.com/office/drawing/2014/main" id="{2F4FBCC2-CC33-B28A-297A-361D535DEE13}"/>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45</a:t>
            </a:fld>
            <a:endParaRPr lang="ja-JP" altLang="en-US" sz="1200">
              <a:solidFill>
                <a:srgbClr val="898989"/>
              </a:solidFill>
            </a:endParaRPr>
          </a:p>
        </p:txBody>
      </p:sp>
      <p:sp>
        <p:nvSpPr>
          <p:cNvPr id="2" name="正方形/長方形 1">
            <a:extLst>
              <a:ext uri="{FF2B5EF4-FFF2-40B4-BE49-F238E27FC236}">
                <a16:creationId xmlns:a16="http://schemas.microsoft.com/office/drawing/2014/main" id="{B0B78DD4-93EB-836D-D050-F3A32E335A06}"/>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STEP2</a:t>
            </a:r>
            <a:r>
              <a:rPr kumimoji="1" lang="ja-JP" altLang="en-US" sz="2000" b="1" spc="200" dirty="0">
                <a:solidFill>
                  <a:schemeClr val="tx1"/>
                </a:solidFill>
                <a:latin typeface="メイリオ" panose="020B0604030504040204" pitchFamily="50" charset="-128"/>
                <a:ea typeface="メイリオ" panose="020B0604030504040204" pitchFamily="50" charset="-128"/>
              </a:rPr>
              <a:t>：主のストレングスを考える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pic>
        <p:nvPicPr>
          <p:cNvPr id="9" name="図 8" descr="レゴ が含まれている画像&#10;&#10;AI によって生成されたコンテンツは間違っている可能性があります。">
            <a:extLst>
              <a:ext uri="{FF2B5EF4-FFF2-40B4-BE49-F238E27FC236}">
                <a16:creationId xmlns:a16="http://schemas.microsoft.com/office/drawing/2014/main" id="{49A5C479-C895-B1DC-31C2-96BBEC300A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6574" y="5789818"/>
            <a:ext cx="1163232" cy="1163232"/>
          </a:xfrm>
          <a:prstGeom prst="rect">
            <a:avLst/>
          </a:prstGeom>
        </p:spPr>
      </p:pic>
      <p:graphicFrame>
        <p:nvGraphicFramePr>
          <p:cNvPr id="4" name="表 3">
            <a:extLst>
              <a:ext uri="{FF2B5EF4-FFF2-40B4-BE49-F238E27FC236}">
                <a16:creationId xmlns:a16="http://schemas.microsoft.com/office/drawing/2014/main" id="{4055F219-3ADD-E0D2-410C-7A73C7411C4E}"/>
              </a:ext>
            </a:extLst>
          </p:cNvPr>
          <p:cNvGraphicFramePr>
            <a:graphicFrameLocks noGrp="1"/>
          </p:cNvGraphicFramePr>
          <p:nvPr/>
        </p:nvGraphicFramePr>
        <p:xfrm>
          <a:off x="250824" y="1664496"/>
          <a:ext cx="9404352" cy="4282819"/>
        </p:xfrm>
        <a:graphic>
          <a:graphicData uri="http://schemas.openxmlformats.org/drawingml/2006/table">
            <a:tbl>
              <a:tblPr firstRow="1" bandRow="1">
                <a:tableStyleId>{5C22544A-7EE6-4342-B048-85BDC9FD1C3A}</a:tableStyleId>
              </a:tblPr>
              <a:tblGrid>
                <a:gridCol w="2351088">
                  <a:extLst>
                    <a:ext uri="{9D8B030D-6E8A-4147-A177-3AD203B41FA5}">
                      <a16:colId xmlns:a16="http://schemas.microsoft.com/office/drawing/2014/main" val="20000"/>
                    </a:ext>
                  </a:extLst>
                </a:gridCol>
                <a:gridCol w="2351088">
                  <a:extLst>
                    <a:ext uri="{9D8B030D-6E8A-4147-A177-3AD203B41FA5}">
                      <a16:colId xmlns:a16="http://schemas.microsoft.com/office/drawing/2014/main" val="20001"/>
                    </a:ext>
                  </a:extLst>
                </a:gridCol>
                <a:gridCol w="2351088">
                  <a:extLst>
                    <a:ext uri="{9D8B030D-6E8A-4147-A177-3AD203B41FA5}">
                      <a16:colId xmlns:a16="http://schemas.microsoft.com/office/drawing/2014/main" val="20002"/>
                    </a:ext>
                  </a:extLst>
                </a:gridCol>
                <a:gridCol w="2351088">
                  <a:extLst>
                    <a:ext uri="{9D8B030D-6E8A-4147-A177-3AD203B41FA5}">
                      <a16:colId xmlns:a16="http://schemas.microsoft.com/office/drawing/2014/main" val="20003"/>
                    </a:ext>
                  </a:extLst>
                </a:gridCol>
              </a:tblGrid>
              <a:tr h="437608">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①性質・性格</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②技能・才能</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③環境</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④関心・願望</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845211">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正方形/長方形 6">
            <a:extLst>
              <a:ext uri="{FF2B5EF4-FFF2-40B4-BE49-F238E27FC236}">
                <a16:creationId xmlns:a16="http://schemas.microsoft.com/office/drawing/2014/main" id="{84EC8EA6-D2E7-0C1F-CD9F-A58A7A8EDF06}"/>
              </a:ext>
            </a:extLst>
          </p:cNvPr>
          <p:cNvSpPr/>
          <p:nvPr/>
        </p:nvSpPr>
        <p:spPr>
          <a:xfrm>
            <a:off x="3848986" y="6371434"/>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pic>
        <p:nvPicPr>
          <p:cNvPr id="10" name="図 9" descr="黒い背景と白い文字のロゴ&#10;&#10;AI によって生成されたコンテンツは間違っている可能性があります。">
            <a:extLst>
              <a:ext uri="{FF2B5EF4-FFF2-40B4-BE49-F238E27FC236}">
                <a16:creationId xmlns:a16="http://schemas.microsoft.com/office/drawing/2014/main" id="{BCCF5C0E-8E53-71DA-0B8C-B76DD3B837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087" y="644103"/>
            <a:ext cx="1020393" cy="1020393"/>
          </a:xfrm>
          <a:prstGeom prst="rect">
            <a:avLst/>
          </a:prstGeom>
        </p:spPr>
      </p:pic>
    </p:spTree>
    <p:extLst>
      <p:ext uri="{BB962C8B-B14F-4D97-AF65-F5344CB8AC3E}">
        <p14:creationId xmlns:p14="http://schemas.microsoft.com/office/powerpoint/2010/main" val="20133409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CE358-7CCE-4021-E9AB-FC2275BC3D19}"/>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E63EFA19-4E67-3E36-CF62-118BC6F43D5F}"/>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46</a:t>
            </a:fld>
            <a:endParaRPr lang="ja-JP" altLang="en-US">
              <a:solidFill>
                <a:srgbClr val="898989"/>
              </a:solidFill>
            </a:endParaRPr>
          </a:p>
        </p:txBody>
      </p:sp>
      <p:sp>
        <p:nvSpPr>
          <p:cNvPr id="3" name="正方形/長方形 2">
            <a:extLst>
              <a:ext uri="{FF2B5EF4-FFF2-40B4-BE49-F238E27FC236}">
                <a16:creationId xmlns:a16="http://schemas.microsoft.com/office/drawing/2014/main" id="{83F568C2-0EB8-11A0-6C57-65B662528653}"/>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STEP3</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：主の課題の背景にあるものを考える～氷山モデル～</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4" name="四角形: 角を丸くする 3">
            <a:extLst>
              <a:ext uri="{FF2B5EF4-FFF2-40B4-BE49-F238E27FC236}">
                <a16:creationId xmlns:a16="http://schemas.microsoft.com/office/drawing/2014/main" id="{BE162435-7E33-8A49-778E-17AE0387E9EF}"/>
              </a:ext>
            </a:extLst>
          </p:cNvPr>
          <p:cNvSpPr/>
          <p:nvPr/>
        </p:nvSpPr>
        <p:spPr>
          <a:xfrm>
            <a:off x="0" y="6687940"/>
            <a:ext cx="7872389" cy="170259"/>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tIns="0" bIns="0" anchor="ctr">
            <a:spAutoFit/>
          </a:bodyPr>
          <a:lstStyle/>
          <a:p>
            <a:pPr eaLnBrk="1" fontAlgn="auto" hangingPunct="1">
              <a:spcBef>
                <a:spcPts val="0"/>
              </a:spcBef>
              <a:spcAft>
                <a:spcPts val="0"/>
              </a:spcAft>
              <a:defRPr/>
            </a:pPr>
            <a:r>
              <a:rPr kumimoji="1" lang="ja-JP" altLang="en-US" sz="1000" spc="100" dirty="0">
                <a:solidFill>
                  <a:schemeClr val="tx1"/>
                </a:solidFill>
                <a:latin typeface="メイリオ" panose="020B0604030504040204" pitchFamily="50" charset="-128"/>
                <a:ea typeface="メイリオ" panose="020B0604030504040204" pitchFamily="50" charset="-128"/>
              </a:rPr>
              <a:t>出典：社会的包摂サポートセンター編</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相談支援員必携 事例で見る生活困窮者</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中央法規出版</a:t>
            </a:r>
            <a:r>
              <a:rPr kumimoji="1" lang="en-US" altLang="ja-JP" sz="1000" spc="100" dirty="0">
                <a:solidFill>
                  <a:schemeClr val="tx1"/>
                </a:solidFill>
                <a:latin typeface="メイリオ" panose="020B0604030504040204" pitchFamily="50" charset="-128"/>
                <a:ea typeface="メイリオ" panose="020B0604030504040204" pitchFamily="50" charset="-128"/>
              </a:rPr>
              <a:t>,2015</a:t>
            </a:r>
            <a:r>
              <a:rPr kumimoji="1" lang="ja-JP" altLang="en-US" sz="1000" spc="100" dirty="0">
                <a:solidFill>
                  <a:schemeClr val="tx1"/>
                </a:solidFill>
                <a:latin typeface="メイリオ" panose="020B0604030504040204" pitchFamily="50" charset="-128"/>
                <a:ea typeface="メイリオ" panose="020B0604030504040204" pitchFamily="50" charset="-128"/>
              </a:rPr>
              <a:t>年</a:t>
            </a:r>
            <a:r>
              <a:rPr kumimoji="1" lang="en-US" altLang="ja-JP" sz="1000" spc="100" dirty="0">
                <a:solidFill>
                  <a:schemeClr val="tx1"/>
                </a:solidFill>
                <a:latin typeface="メイリオ" panose="020B0604030504040204" pitchFamily="50" charset="-128"/>
                <a:ea typeface="メイリオ" panose="020B0604030504040204" pitchFamily="50" charset="-128"/>
              </a:rPr>
              <a:t>,p4</a:t>
            </a:r>
            <a:r>
              <a:rPr kumimoji="1" lang="ja-JP" altLang="en-US" sz="1000" spc="100" dirty="0">
                <a:solidFill>
                  <a:schemeClr val="tx1"/>
                </a:solidFill>
                <a:latin typeface="メイリオ" panose="020B0604030504040204" pitchFamily="50" charset="-128"/>
                <a:ea typeface="メイリオ" panose="020B0604030504040204" pitchFamily="50" charset="-128"/>
              </a:rPr>
              <a:t>をもとに作成</a:t>
            </a:r>
          </a:p>
        </p:txBody>
      </p:sp>
      <p:sp>
        <p:nvSpPr>
          <p:cNvPr id="2" name="フリーフォーム: 図形 1">
            <a:extLst>
              <a:ext uri="{FF2B5EF4-FFF2-40B4-BE49-F238E27FC236}">
                <a16:creationId xmlns:a16="http://schemas.microsoft.com/office/drawing/2014/main" id="{97C3AFF2-AFB5-9F98-411C-FF4588645E33}"/>
              </a:ext>
            </a:extLst>
          </p:cNvPr>
          <p:cNvSpPr/>
          <p:nvPr/>
        </p:nvSpPr>
        <p:spPr>
          <a:xfrm>
            <a:off x="765289" y="1605075"/>
            <a:ext cx="3559611" cy="4614971"/>
          </a:xfrm>
          <a:custGeom>
            <a:avLst/>
            <a:gdLst>
              <a:gd name="connsiteX0" fmla="*/ 1463040 w 3759200"/>
              <a:gd name="connsiteY0" fmla="*/ 0 h 4053840"/>
              <a:gd name="connsiteX1" fmla="*/ 1463040 w 3759200"/>
              <a:gd name="connsiteY1" fmla="*/ 0 h 4053840"/>
              <a:gd name="connsiteX2" fmla="*/ 1351280 w 3759200"/>
              <a:gd name="connsiteY2" fmla="*/ 40640 h 4053840"/>
              <a:gd name="connsiteX3" fmla="*/ 1290320 w 3759200"/>
              <a:gd name="connsiteY3" fmla="*/ 81280 h 4053840"/>
              <a:gd name="connsiteX4" fmla="*/ 1219200 w 3759200"/>
              <a:gd name="connsiteY4" fmla="*/ 121920 h 4053840"/>
              <a:gd name="connsiteX5" fmla="*/ 1168400 w 3759200"/>
              <a:gd name="connsiteY5" fmla="*/ 132080 h 4053840"/>
              <a:gd name="connsiteX6" fmla="*/ 1076960 w 3759200"/>
              <a:gd name="connsiteY6" fmla="*/ 213360 h 4053840"/>
              <a:gd name="connsiteX7" fmla="*/ 1005840 w 3759200"/>
              <a:gd name="connsiteY7" fmla="*/ 233680 h 4053840"/>
              <a:gd name="connsiteX8" fmla="*/ 975360 w 3759200"/>
              <a:gd name="connsiteY8" fmla="*/ 254000 h 4053840"/>
              <a:gd name="connsiteX9" fmla="*/ 944880 w 3759200"/>
              <a:gd name="connsiteY9" fmla="*/ 264160 h 4053840"/>
              <a:gd name="connsiteX10" fmla="*/ 883920 w 3759200"/>
              <a:gd name="connsiteY10" fmla="*/ 304800 h 4053840"/>
              <a:gd name="connsiteX11" fmla="*/ 853440 w 3759200"/>
              <a:gd name="connsiteY11" fmla="*/ 325120 h 4053840"/>
              <a:gd name="connsiteX12" fmla="*/ 822960 w 3759200"/>
              <a:gd name="connsiteY12" fmla="*/ 355600 h 4053840"/>
              <a:gd name="connsiteX13" fmla="*/ 782320 w 3759200"/>
              <a:gd name="connsiteY13" fmla="*/ 386080 h 4053840"/>
              <a:gd name="connsiteX14" fmla="*/ 701040 w 3759200"/>
              <a:gd name="connsiteY14" fmla="*/ 406400 h 4053840"/>
              <a:gd name="connsiteX15" fmla="*/ 680720 w 3759200"/>
              <a:gd name="connsiteY15" fmla="*/ 436880 h 4053840"/>
              <a:gd name="connsiteX16" fmla="*/ 650240 w 3759200"/>
              <a:gd name="connsiteY16" fmla="*/ 447040 h 4053840"/>
              <a:gd name="connsiteX17" fmla="*/ 579120 w 3759200"/>
              <a:gd name="connsiteY17" fmla="*/ 477520 h 4053840"/>
              <a:gd name="connsiteX18" fmla="*/ 518160 w 3759200"/>
              <a:gd name="connsiteY18" fmla="*/ 528320 h 4053840"/>
              <a:gd name="connsiteX19" fmla="*/ 487680 w 3759200"/>
              <a:gd name="connsiteY19" fmla="*/ 558800 h 4053840"/>
              <a:gd name="connsiteX20" fmla="*/ 467360 w 3759200"/>
              <a:gd name="connsiteY20" fmla="*/ 589280 h 4053840"/>
              <a:gd name="connsiteX21" fmla="*/ 426720 w 3759200"/>
              <a:gd name="connsiteY21" fmla="*/ 599440 h 4053840"/>
              <a:gd name="connsiteX22" fmla="*/ 365760 w 3759200"/>
              <a:gd name="connsiteY22" fmla="*/ 650240 h 4053840"/>
              <a:gd name="connsiteX23" fmla="*/ 274320 w 3759200"/>
              <a:gd name="connsiteY23" fmla="*/ 701040 h 4053840"/>
              <a:gd name="connsiteX24" fmla="*/ 264160 w 3759200"/>
              <a:gd name="connsiteY24" fmla="*/ 894080 h 4053840"/>
              <a:gd name="connsiteX25" fmla="*/ 243840 w 3759200"/>
              <a:gd name="connsiteY25" fmla="*/ 934720 h 4053840"/>
              <a:gd name="connsiteX26" fmla="*/ 233680 w 3759200"/>
              <a:gd name="connsiteY26" fmla="*/ 965200 h 4053840"/>
              <a:gd name="connsiteX27" fmla="*/ 213360 w 3759200"/>
              <a:gd name="connsiteY27" fmla="*/ 1076960 h 4053840"/>
              <a:gd name="connsiteX28" fmla="*/ 203200 w 3759200"/>
              <a:gd name="connsiteY28" fmla="*/ 1107440 h 4053840"/>
              <a:gd name="connsiteX29" fmla="*/ 193040 w 3759200"/>
              <a:gd name="connsiteY29" fmla="*/ 1148080 h 4053840"/>
              <a:gd name="connsiteX30" fmla="*/ 182880 w 3759200"/>
              <a:gd name="connsiteY30" fmla="*/ 1239520 h 4053840"/>
              <a:gd name="connsiteX31" fmla="*/ 172720 w 3759200"/>
              <a:gd name="connsiteY31" fmla="*/ 1280160 h 4053840"/>
              <a:gd name="connsiteX32" fmla="*/ 152400 w 3759200"/>
              <a:gd name="connsiteY32" fmla="*/ 1361440 h 4053840"/>
              <a:gd name="connsiteX33" fmla="*/ 132080 w 3759200"/>
              <a:gd name="connsiteY33" fmla="*/ 1534160 h 4053840"/>
              <a:gd name="connsiteX34" fmla="*/ 111760 w 3759200"/>
              <a:gd name="connsiteY34" fmla="*/ 1564640 h 4053840"/>
              <a:gd name="connsiteX35" fmla="*/ 101600 w 3759200"/>
              <a:gd name="connsiteY35" fmla="*/ 1635760 h 4053840"/>
              <a:gd name="connsiteX36" fmla="*/ 71120 w 3759200"/>
              <a:gd name="connsiteY36" fmla="*/ 1666240 h 4053840"/>
              <a:gd name="connsiteX37" fmla="*/ 60960 w 3759200"/>
              <a:gd name="connsiteY37" fmla="*/ 1757680 h 4053840"/>
              <a:gd name="connsiteX38" fmla="*/ 50800 w 3759200"/>
              <a:gd name="connsiteY38" fmla="*/ 1788160 h 4053840"/>
              <a:gd name="connsiteX39" fmla="*/ 40640 w 3759200"/>
              <a:gd name="connsiteY39" fmla="*/ 1869440 h 4053840"/>
              <a:gd name="connsiteX40" fmla="*/ 20320 w 3759200"/>
              <a:gd name="connsiteY40" fmla="*/ 1899920 h 4053840"/>
              <a:gd name="connsiteX41" fmla="*/ 10160 w 3759200"/>
              <a:gd name="connsiteY41" fmla="*/ 2021840 h 4053840"/>
              <a:gd name="connsiteX42" fmla="*/ 0 w 3759200"/>
              <a:gd name="connsiteY42" fmla="*/ 2072640 h 4053840"/>
              <a:gd name="connsiteX43" fmla="*/ 10160 w 3759200"/>
              <a:gd name="connsiteY43" fmla="*/ 2316480 h 4053840"/>
              <a:gd name="connsiteX44" fmla="*/ 40640 w 3759200"/>
              <a:gd name="connsiteY44" fmla="*/ 2367280 h 4053840"/>
              <a:gd name="connsiteX45" fmla="*/ 60960 w 3759200"/>
              <a:gd name="connsiteY45" fmla="*/ 2448560 h 4053840"/>
              <a:gd name="connsiteX46" fmla="*/ 81280 w 3759200"/>
              <a:gd name="connsiteY46" fmla="*/ 2489200 h 4053840"/>
              <a:gd name="connsiteX47" fmla="*/ 71120 w 3759200"/>
              <a:gd name="connsiteY47" fmla="*/ 2844800 h 4053840"/>
              <a:gd name="connsiteX48" fmla="*/ 91440 w 3759200"/>
              <a:gd name="connsiteY48" fmla="*/ 2997200 h 4053840"/>
              <a:gd name="connsiteX49" fmla="*/ 101600 w 3759200"/>
              <a:gd name="connsiteY49" fmla="*/ 3027680 h 4053840"/>
              <a:gd name="connsiteX50" fmla="*/ 132080 w 3759200"/>
              <a:gd name="connsiteY50" fmla="*/ 3058160 h 4053840"/>
              <a:gd name="connsiteX51" fmla="*/ 142240 w 3759200"/>
              <a:gd name="connsiteY51" fmla="*/ 3108960 h 4053840"/>
              <a:gd name="connsiteX52" fmla="*/ 162560 w 3759200"/>
              <a:gd name="connsiteY52" fmla="*/ 3139440 h 4053840"/>
              <a:gd name="connsiteX53" fmla="*/ 182880 w 3759200"/>
              <a:gd name="connsiteY53" fmla="*/ 3230880 h 4053840"/>
              <a:gd name="connsiteX54" fmla="*/ 203200 w 3759200"/>
              <a:gd name="connsiteY54" fmla="*/ 3261360 h 4053840"/>
              <a:gd name="connsiteX55" fmla="*/ 223520 w 3759200"/>
              <a:gd name="connsiteY55" fmla="*/ 3312160 h 4053840"/>
              <a:gd name="connsiteX56" fmla="*/ 284480 w 3759200"/>
              <a:gd name="connsiteY56" fmla="*/ 3362960 h 4053840"/>
              <a:gd name="connsiteX57" fmla="*/ 335280 w 3759200"/>
              <a:gd name="connsiteY57" fmla="*/ 3413760 h 4053840"/>
              <a:gd name="connsiteX58" fmla="*/ 396240 w 3759200"/>
              <a:gd name="connsiteY58" fmla="*/ 3454400 h 4053840"/>
              <a:gd name="connsiteX59" fmla="*/ 457200 w 3759200"/>
              <a:gd name="connsiteY59" fmla="*/ 3495040 h 4053840"/>
              <a:gd name="connsiteX60" fmla="*/ 497840 w 3759200"/>
              <a:gd name="connsiteY60" fmla="*/ 3525520 h 4053840"/>
              <a:gd name="connsiteX61" fmla="*/ 538480 w 3759200"/>
              <a:gd name="connsiteY61" fmla="*/ 3545840 h 4053840"/>
              <a:gd name="connsiteX62" fmla="*/ 599440 w 3759200"/>
              <a:gd name="connsiteY62" fmla="*/ 3586480 h 4053840"/>
              <a:gd name="connsiteX63" fmla="*/ 670560 w 3759200"/>
              <a:gd name="connsiteY63" fmla="*/ 3677920 h 4053840"/>
              <a:gd name="connsiteX64" fmla="*/ 690880 w 3759200"/>
              <a:gd name="connsiteY64" fmla="*/ 3708400 h 4053840"/>
              <a:gd name="connsiteX65" fmla="*/ 751840 w 3759200"/>
              <a:gd name="connsiteY65" fmla="*/ 3769360 h 4053840"/>
              <a:gd name="connsiteX66" fmla="*/ 782320 w 3759200"/>
              <a:gd name="connsiteY66" fmla="*/ 3779520 h 4053840"/>
              <a:gd name="connsiteX67" fmla="*/ 843280 w 3759200"/>
              <a:gd name="connsiteY67" fmla="*/ 3820160 h 4053840"/>
              <a:gd name="connsiteX68" fmla="*/ 863600 w 3759200"/>
              <a:gd name="connsiteY68" fmla="*/ 3850640 h 4053840"/>
              <a:gd name="connsiteX69" fmla="*/ 894080 w 3759200"/>
              <a:gd name="connsiteY69" fmla="*/ 3860800 h 4053840"/>
              <a:gd name="connsiteX70" fmla="*/ 924560 w 3759200"/>
              <a:gd name="connsiteY70" fmla="*/ 3881120 h 4053840"/>
              <a:gd name="connsiteX71" fmla="*/ 995680 w 3759200"/>
              <a:gd name="connsiteY71" fmla="*/ 3911600 h 4053840"/>
              <a:gd name="connsiteX72" fmla="*/ 1168400 w 3759200"/>
              <a:gd name="connsiteY72" fmla="*/ 3942080 h 4053840"/>
              <a:gd name="connsiteX73" fmla="*/ 1219200 w 3759200"/>
              <a:gd name="connsiteY73" fmla="*/ 3952240 h 4053840"/>
              <a:gd name="connsiteX74" fmla="*/ 1259840 w 3759200"/>
              <a:gd name="connsiteY74" fmla="*/ 3962400 h 4053840"/>
              <a:gd name="connsiteX75" fmla="*/ 1503680 w 3759200"/>
              <a:gd name="connsiteY75" fmla="*/ 3972560 h 4053840"/>
              <a:gd name="connsiteX76" fmla="*/ 1564640 w 3759200"/>
              <a:gd name="connsiteY76" fmla="*/ 3992880 h 4053840"/>
              <a:gd name="connsiteX77" fmla="*/ 1808480 w 3759200"/>
              <a:gd name="connsiteY77" fmla="*/ 4013200 h 4053840"/>
              <a:gd name="connsiteX78" fmla="*/ 1899920 w 3759200"/>
              <a:gd name="connsiteY78" fmla="*/ 4033520 h 4053840"/>
              <a:gd name="connsiteX79" fmla="*/ 2164080 w 3759200"/>
              <a:gd name="connsiteY79" fmla="*/ 4053840 h 4053840"/>
              <a:gd name="connsiteX80" fmla="*/ 2905760 w 3759200"/>
              <a:gd name="connsiteY80" fmla="*/ 4043680 h 4053840"/>
              <a:gd name="connsiteX81" fmla="*/ 2946400 w 3759200"/>
              <a:gd name="connsiteY81" fmla="*/ 3982720 h 4053840"/>
              <a:gd name="connsiteX82" fmla="*/ 3017520 w 3759200"/>
              <a:gd name="connsiteY82" fmla="*/ 3942080 h 4053840"/>
              <a:gd name="connsiteX83" fmla="*/ 3058160 w 3759200"/>
              <a:gd name="connsiteY83" fmla="*/ 3911600 h 4053840"/>
              <a:gd name="connsiteX84" fmla="*/ 3108960 w 3759200"/>
              <a:gd name="connsiteY84" fmla="*/ 3789680 h 4053840"/>
              <a:gd name="connsiteX85" fmla="*/ 3139440 w 3759200"/>
              <a:gd name="connsiteY85" fmla="*/ 3779520 h 4053840"/>
              <a:gd name="connsiteX86" fmla="*/ 3190240 w 3759200"/>
              <a:gd name="connsiteY86" fmla="*/ 3738880 h 4053840"/>
              <a:gd name="connsiteX87" fmla="*/ 3230880 w 3759200"/>
              <a:gd name="connsiteY87" fmla="*/ 3657600 h 4053840"/>
              <a:gd name="connsiteX88" fmla="*/ 3271520 w 3759200"/>
              <a:gd name="connsiteY88" fmla="*/ 3637280 h 4053840"/>
              <a:gd name="connsiteX89" fmla="*/ 3302000 w 3759200"/>
              <a:gd name="connsiteY89" fmla="*/ 3535680 h 4053840"/>
              <a:gd name="connsiteX90" fmla="*/ 3332480 w 3759200"/>
              <a:gd name="connsiteY90" fmla="*/ 3434080 h 4053840"/>
              <a:gd name="connsiteX91" fmla="*/ 3342640 w 3759200"/>
              <a:gd name="connsiteY91" fmla="*/ 3403600 h 4053840"/>
              <a:gd name="connsiteX92" fmla="*/ 3362960 w 3759200"/>
              <a:gd name="connsiteY92" fmla="*/ 3373120 h 4053840"/>
              <a:gd name="connsiteX93" fmla="*/ 3373120 w 3759200"/>
              <a:gd name="connsiteY93" fmla="*/ 3342640 h 4053840"/>
              <a:gd name="connsiteX94" fmla="*/ 3413760 w 3759200"/>
              <a:gd name="connsiteY94" fmla="*/ 3281680 h 4053840"/>
              <a:gd name="connsiteX95" fmla="*/ 3434080 w 3759200"/>
              <a:gd name="connsiteY95" fmla="*/ 3251200 h 4053840"/>
              <a:gd name="connsiteX96" fmla="*/ 3454400 w 3759200"/>
              <a:gd name="connsiteY96" fmla="*/ 3169920 h 4053840"/>
              <a:gd name="connsiteX97" fmla="*/ 3495040 w 3759200"/>
              <a:gd name="connsiteY97" fmla="*/ 3068320 h 4053840"/>
              <a:gd name="connsiteX98" fmla="*/ 3515360 w 3759200"/>
              <a:gd name="connsiteY98" fmla="*/ 2976880 h 4053840"/>
              <a:gd name="connsiteX99" fmla="*/ 3525520 w 3759200"/>
              <a:gd name="connsiteY99" fmla="*/ 2915920 h 4053840"/>
              <a:gd name="connsiteX100" fmla="*/ 3545840 w 3759200"/>
              <a:gd name="connsiteY100" fmla="*/ 2834640 h 4053840"/>
              <a:gd name="connsiteX101" fmla="*/ 3566160 w 3759200"/>
              <a:gd name="connsiteY101" fmla="*/ 2722880 h 4053840"/>
              <a:gd name="connsiteX102" fmla="*/ 3576320 w 3759200"/>
              <a:gd name="connsiteY102" fmla="*/ 2499360 h 4053840"/>
              <a:gd name="connsiteX103" fmla="*/ 3586480 w 3759200"/>
              <a:gd name="connsiteY103" fmla="*/ 2448560 h 4053840"/>
              <a:gd name="connsiteX104" fmla="*/ 3616960 w 3759200"/>
              <a:gd name="connsiteY104" fmla="*/ 2418080 h 4053840"/>
              <a:gd name="connsiteX105" fmla="*/ 3647440 w 3759200"/>
              <a:gd name="connsiteY105" fmla="*/ 2377440 h 4053840"/>
              <a:gd name="connsiteX106" fmla="*/ 3698240 w 3759200"/>
              <a:gd name="connsiteY106" fmla="*/ 2286000 h 4053840"/>
              <a:gd name="connsiteX107" fmla="*/ 3728720 w 3759200"/>
              <a:gd name="connsiteY107" fmla="*/ 2265680 h 4053840"/>
              <a:gd name="connsiteX108" fmla="*/ 3759200 w 3759200"/>
              <a:gd name="connsiteY108" fmla="*/ 2143760 h 4053840"/>
              <a:gd name="connsiteX109" fmla="*/ 3749040 w 3759200"/>
              <a:gd name="connsiteY109" fmla="*/ 1696720 h 4053840"/>
              <a:gd name="connsiteX110" fmla="*/ 3738880 w 3759200"/>
              <a:gd name="connsiteY110" fmla="*/ 1666240 h 4053840"/>
              <a:gd name="connsiteX111" fmla="*/ 3718560 w 3759200"/>
              <a:gd name="connsiteY111" fmla="*/ 1625600 h 4053840"/>
              <a:gd name="connsiteX112" fmla="*/ 3677920 w 3759200"/>
              <a:gd name="connsiteY112" fmla="*/ 1544320 h 4053840"/>
              <a:gd name="connsiteX113" fmla="*/ 3647440 w 3759200"/>
              <a:gd name="connsiteY113" fmla="*/ 1473200 h 4053840"/>
              <a:gd name="connsiteX114" fmla="*/ 3627120 w 3759200"/>
              <a:gd name="connsiteY114" fmla="*/ 1391920 h 4053840"/>
              <a:gd name="connsiteX115" fmla="*/ 3596640 w 3759200"/>
              <a:gd name="connsiteY115" fmla="*/ 1351280 h 4053840"/>
              <a:gd name="connsiteX116" fmla="*/ 3556000 w 3759200"/>
              <a:gd name="connsiteY116" fmla="*/ 1290320 h 4053840"/>
              <a:gd name="connsiteX117" fmla="*/ 3535680 w 3759200"/>
              <a:gd name="connsiteY117" fmla="*/ 1219200 h 4053840"/>
              <a:gd name="connsiteX118" fmla="*/ 3484880 w 3759200"/>
              <a:gd name="connsiteY118" fmla="*/ 1148080 h 4053840"/>
              <a:gd name="connsiteX119" fmla="*/ 3454400 w 3759200"/>
              <a:gd name="connsiteY119" fmla="*/ 1097280 h 4053840"/>
              <a:gd name="connsiteX120" fmla="*/ 3434080 w 3759200"/>
              <a:gd name="connsiteY120" fmla="*/ 1066800 h 4053840"/>
              <a:gd name="connsiteX121" fmla="*/ 3413760 w 3759200"/>
              <a:gd name="connsiteY121" fmla="*/ 1005840 h 4053840"/>
              <a:gd name="connsiteX122" fmla="*/ 3373120 w 3759200"/>
              <a:gd name="connsiteY122" fmla="*/ 944880 h 4053840"/>
              <a:gd name="connsiteX123" fmla="*/ 3352800 w 3759200"/>
              <a:gd name="connsiteY123" fmla="*/ 904240 h 4053840"/>
              <a:gd name="connsiteX124" fmla="*/ 3322320 w 3759200"/>
              <a:gd name="connsiteY124" fmla="*/ 883920 h 4053840"/>
              <a:gd name="connsiteX125" fmla="*/ 3281680 w 3759200"/>
              <a:gd name="connsiteY125" fmla="*/ 863600 h 4053840"/>
              <a:gd name="connsiteX126" fmla="*/ 3210560 w 3759200"/>
              <a:gd name="connsiteY126" fmla="*/ 843280 h 4053840"/>
              <a:gd name="connsiteX127" fmla="*/ 3139440 w 3759200"/>
              <a:gd name="connsiteY127" fmla="*/ 833120 h 4053840"/>
              <a:gd name="connsiteX128" fmla="*/ 3088640 w 3759200"/>
              <a:gd name="connsiteY128" fmla="*/ 812800 h 4053840"/>
              <a:gd name="connsiteX129" fmla="*/ 3007360 w 3759200"/>
              <a:gd name="connsiteY129" fmla="*/ 792480 h 4053840"/>
              <a:gd name="connsiteX130" fmla="*/ 2976880 w 3759200"/>
              <a:gd name="connsiteY130" fmla="*/ 762000 h 4053840"/>
              <a:gd name="connsiteX131" fmla="*/ 2915920 w 3759200"/>
              <a:gd name="connsiteY131" fmla="*/ 711200 h 4053840"/>
              <a:gd name="connsiteX132" fmla="*/ 2854960 w 3759200"/>
              <a:gd name="connsiteY132" fmla="*/ 640080 h 4053840"/>
              <a:gd name="connsiteX133" fmla="*/ 2783840 w 3759200"/>
              <a:gd name="connsiteY133" fmla="*/ 609600 h 4053840"/>
              <a:gd name="connsiteX134" fmla="*/ 2743200 w 3759200"/>
              <a:gd name="connsiteY134" fmla="*/ 589280 h 4053840"/>
              <a:gd name="connsiteX135" fmla="*/ 2682240 w 3759200"/>
              <a:gd name="connsiteY135" fmla="*/ 568960 h 4053840"/>
              <a:gd name="connsiteX136" fmla="*/ 2651760 w 3759200"/>
              <a:gd name="connsiteY136" fmla="*/ 548640 h 4053840"/>
              <a:gd name="connsiteX137" fmla="*/ 2590800 w 3759200"/>
              <a:gd name="connsiteY137" fmla="*/ 538480 h 4053840"/>
              <a:gd name="connsiteX138" fmla="*/ 2519680 w 3759200"/>
              <a:gd name="connsiteY138" fmla="*/ 518160 h 4053840"/>
              <a:gd name="connsiteX139" fmla="*/ 2479040 w 3759200"/>
              <a:gd name="connsiteY139" fmla="*/ 508000 h 4053840"/>
              <a:gd name="connsiteX140" fmla="*/ 2448560 w 3759200"/>
              <a:gd name="connsiteY140" fmla="*/ 487680 h 4053840"/>
              <a:gd name="connsiteX141" fmla="*/ 2418080 w 3759200"/>
              <a:gd name="connsiteY141" fmla="*/ 426720 h 4053840"/>
              <a:gd name="connsiteX142" fmla="*/ 2387600 w 3759200"/>
              <a:gd name="connsiteY142" fmla="*/ 396240 h 4053840"/>
              <a:gd name="connsiteX143" fmla="*/ 2346960 w 3759200"/>
              <a:gd name="connsiteY143" fmla="*/ 304800 h 4053840"/>
              <a:gd name="connsiteX144" fmla="*/ 2336800 w 3759200"/>
              <a:gd name="connsiteY144" fmla="*/ 274320 h 4053840"/>
              <a:gd name="connsiteX145" fmla="*/ 2245360 w 3759200"/>
              <a:gd name="connsiteY145" fmla="*/ 243840 h 4053840"/>
              <a:gd name="connsiteX146" fmla="*/ 2143760 w 3759200"/>
              <a:gd name="connsiteY146" fmla="*/ 223520 h 4053840"/>
              <a:gd name="connsiteX147" fmla="*/ 2113280 w 3759200"/>
              <a:gd name="connsiteY147" fmla="*/ 203200 h 4053840"/>
              <a:gd name="connsiteX148" fmla="*/ 2042160 w 3759200"/>
              <a:gd name="connsiteY148" fmla="*/ 182880 h 4053840"/>
              <a:gd name="connsiteX149" fmla="*/ 1981200 w 3759200"/>
              <a:gd name="connsiteY149" fmla="*/ 132080 h 4053840"/>
              <a:gd name="connsiteX150" fmla="*/ 1920240 w 3759200"/>
              <a:gd name="connsiteY150" fmla="*/ 91440 h 4053840"/>
              <a:gd name="connsiteX151" fmla="*/ 1859280 w 3759200"/>
              <a:gd name="connsiteY151" fmla="*/ 71120 h 4053840"/>
              <a:gd name="connsiteX152" fmla="*/ 1828800 w 3759200"/>
              <a:gd name="connsiteY152" fmla="*/ 50800 h 4053840"/>
              <a:gd name="connsiteX153" fmla="*/ 1737360 w 3759200"/>
              <a:gd name="connsiteY153" fmla="*/ 30480 h 4053840"/>
              <a:gd name="connsiteX154" fmla="*/ 1666240 w 3759200"/>
              <a:gd name="connsiteY154" fmla="*/ 10160 h 4053840"/>
              <a:gd name="connsiteX155" fmla="*/ 1463040 w 3759200"/>
              <a:gd name="connsiteY155" fmla="*/ 0 h 405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3759200" h="4053840">
                <a:moveTo>
                  <a:pt x="1463040" y="0"/>
                </a:moveTo>
                <a:lnTo>
                  <a:pt x="1463040" y="0"/>
                </a:lnTo>
                <a:cubicBezTo>
                  <a:pt x="1425787" y="13547"/>
                  <a:pt x="1387147" y="23761"/>
                  <a:pt x="1351280" y="40640"/>
                </a:cubicBezTo>
                <a:cubicBezTo>
                  <a:pt x="1329183" y="51039"/>
                  <a:pt x="1310640" y="67733"/>
                  <a:pt x="1290320" y="81280"/>
                </a:cubicBezTo>
                <a:cubicBezTo>
                  <a:pt x="1268023" y="96145"/>
                  <a:pt x="1244981" y="113326"/>
                  <a:pt x="1219200" y="121920"/>
                </a:cubicBezTo>
                <a:cubicBezTo>
                  <a:pt x="1202817" y="127381"/>
                  <a:pt x="1185333" y="128693"/>
                  <a:pt x="1168400" y="132080"/>
                </a:cubicBezTo>
                <a:cubicBezTo>
                  <a:pt x="1141473" y="159007"/>
                  <a:pt x="1113220" y="195230"/>
                  <a:pt x="1076960" y="213360"/>
                </a:cubicBezTo>
                <a:cubicBezTo>
                  <a:pt x="1062384" y="220648"/>
                  <a:pt x="1018861" y="230425"/>
                  <a:pt x="1005840" y="233680"/>
                </a:cubicBezTo>
                <a:cubicBezTo>
                  <a:pt x="995680" y="240453"/>
                  <a:pt x="986282" y="248539"/>
                  <a:pt x="975360" y="254000"/>
                </a:cubicBezTo>
                <a:cubicBezTo>
                  <a:pt x="965781" y="258789"/>
                  <a:pt x="954242" y="258959"/>
                  <a:pt x="944880" y="264160"/>
                </a:cubicBezTo>
                <a:cubicBezTo>
                  <a:pt x="923532" y="276020"/>
                  <a:pt x="904240" y="291253"/>
                  <a:pt x="883920" y="304800"/>
                </a:cubicBezTo>
                <a:cubicBezTo>
                  <a:pt x="873760" y="311573"/>
                  <a:pt x="862074" y="316486"/>
                  <a:pt x="853440" y="325120"/>
                </a:cubicBezTo>
                <a:cubicBezTo>
                  <a:pt x="843280" y="335280"/>
                  <a:pt x="833869" y="346249"/>
                  <a:pt x="822960" y="355600"/>
                </a:cubicBezTo>
                <a:cubicBezTo>
                  <a:pt x="810103" y="366620"/>
                  <a:pt x="797951" y="379567"/>
                  <a:pt x="782320" y="386080"/>
                </a:cubicBezTo>
                <a:cubicBezTo>
                  <a:pt x="756541" y="396821"/>
                  <a:pt x="701040" y="406400"/>
                  <a:pt x="701040" y="406400"/>
                </a:cubicBezTo>
                <a:cubicBezTo>
                  <a:pt x="694267" y="416560"/>
                  <a:pt x="690255" y="429252"/>
                  <a:pt x="680720" y="436880"/>
                </a:cubicBezTo>
                <a:cubicBezTo>
                  <a:pt x="672357" y="443570"/>
                  <a:pt x="659819" y="442251"/>
                  <a:pt x="650240" y="447040"/>
                </a:cubicBezTo>
                <a:cubicBezTo>
                  <a:pt x="580076" y="482122"/>
                  <a:pt x="663700" y="456375"/>
                  <a:pt x="579120" y="477520"/>
                </a:cubicBezTo>
                <a:cubicBezTo>
                  <a:pt x="490072" y="566568"/>
                  <a:pt x="603030" y="457595"/>
                  <a:pt x="518160" y="528320"/>
                </a:cubicBezTo>
                <a:cubicBezTo>
                  <a:pt x="507122" y="537518"/>
                  <a:pt x="496878" y="547762"/>
                  <a:pt x="487680" y="558800"/>
                </a:cubicBezTo>
                <a:cubicBezTo>
                  <a:pt x="479863" y="568181"/>
                  <a:pt x="477520" y="582507"/>
                  <a:pt x="467360" y="589280"/>
                </a:cubicBezTo>
                <a:cubicBezTo>
                  <a:pt x="455742" y="597026"/>
                  <a:pt x="440267" y="596053"/>
                  <a:pt x="426720" y="599440"/>
                </a:cubicBezTo>
                <a:cubicBezTo>
                  <a:pt x="393380" y="649450"/>
                  <a:pt x="423051" y="615866"/>
                  <a:pt x="365760" y="650240"/>
                </a:cubicBezTo>
                <a:cubicBezTo>
                  <a:pt x="278421" y="702643"/>
                  <a:pt x="335628" y="680604"/>
                  <a:pt x="274320" y="701040"/>
                </a:cubicBezTo>
                <a:cubicBezTo>
                  <a:pt x="270933" y="765387"/>
                  <a:pt x="272494" y="830186"/>
                  <a:pt x="264160" y="894080"/>
                </a:cubicBezTo>
                <a:cubicBezTo>
                  <a:pt x="262201" y="909098"/>
                  <a:pt x="249806" y="920799"/>
                  <a:pt x="243840" y="934720"/>
                </a:cubicBezTo>
                <a:cubicBezTo>
                  <a:pt x="239621" y="944564"/>
                  <a:pt x="236003" y="954745"/>
                  <a:pt x="233680" y="965200"/>
                </a:cubicBezTo>
                <a:cubicBezTo>
                  <a:pt x="215563" y="1046724"/>
                  <a:pt x="231850" y="1003000"/>
                  <a:pt x="213360" y="1076960"/>
                </a:cubicBezTo>
                <a:cubicBezTo>
                  <a:pt x="210763" y="1087350"/>
                  <a:pt x="206142" y="1097142"/>
                  <a:pt x="203200" y="1107440"/>
                </a:cubicBezTo>
                <a:cubicBezTo>
                  <a:pt x="199364" y="1120866"/>
                  <a:pt x="196427" y="1134533"/>
                  <a:pt x="193040" y="1148080"/>
                </a:cubicBezTo>
                <a:cubicBezTo>
                  <a:pt x="189653" y="1178560"/>
                  <a:pt x="187543" y="1209209"/>
                  <a:pt x="182880" y="1239520"/>
                </a:cubicBezTo>
                <a:cubicBezTo>
                  <a:pt x="180757" y="1253321"/>
                  <a:pt x="175749" y="1266529"/>
                  <a:pt x="172720" y="1280160"/>
                </a:cubicBezTo>
                <a:cubicBezTo>
                  <a:pt x="156373" y="1353722"/>
                  <a:pt x="170555" y="1306974"/>
                  <a:pt x="152400" y="1361440"/>
                </a:cubicBezTo>
                <a:cubicBezTo>
                  <a:pt x="150795" y="1383915"/>
                  <a:pt x="155172" y="1487975"/>
                  <a:pt x="132080" y="1534160"/>
                </a:cubicBezTo>
                <a:cubicBezTo>
                  <a:pt x="126619" y="1545082"/>
                  <a:pt x="118533" y="1554480"/>
                  <a:pt x="111760" y="1564640"/>
                </a:cubicBezTo>
                <a:cubicBezTo>
                  <a:pt x="108373" y="1588347"/>
                  <a:pt x="110494" y="1613525"/>
                  <a:pt x="101600" y="1635760"/>
                </a:cubicBezTo>
                <a:cubicBezTo>
                  <a:pt x="96264" y="1649101"/>
                  <a:pt x="75664" y="1652609"/>
                  <a:pt x="71120" y="1666240"/>
                </a:cubicBezTo>
                <a:cubicBezTo>
                  <a:pt x="61422" y="1695334"/>
                  <a:pt x="66002" y="1727430"/>
                  <a:pt x="60960" y="1757680"/>
                </a:cubicBezTo>
                <a:cubicBezTo>
                  <a:pt x="59199" y="1768244"/>
                  <a:pt x="54187" y="1778000"/>
                  <a:pt x="50800" y="1788160"/>
                </a:cubicBezTo>
                <a:cubicBezTo>
                  <a:pt x="47413" y="1815253"/>
                  <a:pt x="47824" y="1843098"/>
                  <a:pt x="40640" y="1869440"/>
                </a:cubicBezTo>
                <a:cubicBezTo>
                  <a:pt x="37427" y="1881221"/>
                  <a:pt x="22715" y="1887946"/>
                  <a:pt x="20320" y="1899920"/>
                </a:cubicBezTo>
                <a:cubicBezTo>
                  <a:pt x="12322" y="1939909"/>
                  <a:pt x="14925" y="1981338"/>
                  <a:pt x="10160" y="2021840"/>
                </a:cubicBezTo>
                <a:cubicBezTo>
                  <a:pt x="8142" y="2038990"/>
                  <a:pt x="3387" y="2055707"/>
                  <a:pt x="0" y="2072640"/>
                </a:cubicBezTo>
                <a:cubicBezTo>
                  <a:pt x="3387" y="2153920"/>
                  <a:pt x="-956" y="2235892"/>
                  <a:pt x="10160" y="2316480"/>
                </a:cubicBezTo>
                <a:cubicBezTo>
                  <a:pt x="12858" y="2336042"/>
                  <a:pt x="31809" y="2349617"/>
                  <a:pt x="40640" y="2367280"/>
                </a:cubicBezTo>
                <a:cubicBezTo>
                  <a:pt x="55847" y="2397694"/>
                  <a:pt x="49367" y="2413781"/>
                  <a:pt x="60960" y="2448560"/>
                </a:cubicBezTo>
                <a:cubicBezTo>
                  <a:pt x="65749" y="2462928"/>
                  <a:pt x="74507" y="2475653"/>
                  <a:pt x="81280" y="2489200"/>
                </a:cubicBezTo>
                <a:cubicBezTo>
                  <a:pt x="77893" y="2607733"/>
                  <a:pt x="71120" y="2726218"/>
                  <a:pt x="71120" y="2844800"/>
                </a:cubicBezTo>
                <a:cubicBezTo>
                  <a:pt x="71120" y="2904721"/>
                  <a:pt x="76472" y="2944812"/>
                  <a:pt x="91440" y="2997200"/>
                </a:cubicBezTo>
                <a:cubicBezTo>
                  <a:pt x="94382" y="3007498"/>
                  <a:pt x="95659" y="3018769"/>
                  <a:pt x="101600" y="3027680"/>
                </a:cubicBezTo>
                <a:cubicBezTo>
                  <a:pt x="109570" y="3039635"/>
                  <a:pt x="121920" y="3048000"/>
                  <a:pt x="132080" y="3058160"/>
                </a:cubicBezTo>
                <a:cubicBezTo>
                  <a:pt x="135467" y="3075093"/>
                  <a:pt x="136177" y="3092791"/>
                  <a:pt x="142240" y="3108960"/>
                </a:cubicBezTo>
                <a:cubicBezTo>
                  <a:pt x="146527" y="3120393"/>
                  <a:pt x="158273" y="3128007"/>
                  <a:pt x="162560" y="3139440"/>
                </a:cubicBezTo>
                <a:cubicBezTo>
                  <a:pt x="177026" y="3178015"/>
                  <a:pt x="167264" y="3194444"/>
                  <a:pt x="182880" y="3230880"/>
                </a:cubicBezTo>
                <a:cubicBezTo>
                  <a:pt x="187690" y="3242103"/>
                  <a:pt x="197739" y="3250438"/>
                  <a:pt x="203200" y="3261360"/>
                </a:cubicBezTo>
                <a:cubicBezTo>
                  <a:pt x="211356" y="3277672"/>
                  <a:pt x="213854" y="3296694"/>
                  <a:pt x="223520" y="3312160"/>
                </a:cubicBezTo>
                <a:cubicBezTo>
                  <a:pt x="237489" y="3334511"/>
                  <a:pt x="263414" y="3348916"/>
                  <a:pt x="284480" y="3362960"/>
                </a:cubicBezTo>
                <a:cubicBezTo>
                  <a:pt x="321733" y="3418840"/>
                  <a:pt x="284480" y="3371427"/>
                  <a:pt x="335280" y="3413760"/>
                </a:cubicBezTo>
                <a:cubicBezTo>
                  <a:pt x="386017" y="3456041"/>
                  <a:pt x="342675" y="3436545"/>
                  <a:pt x="396240" y="3454400"/>
                </a:cubicBezTo>
                <a:cubicBezTo>
                  <a:pt x="467171" y="3525331"/>
                  <a:pt x="388583" y="3455830"/>
                  <a:pt x="457200" y="3495040"/>
                </a:cubicBezTo>
                <a:cubicBezTo>
                  <a:pt x="471902" y="3503441"/>
                  <a:pt x="483481" y="3516545"/>
                  <a:pt x="497840" y="3525520"/>
                </a:cubicBezTo>
                <a:cubicBezTo>
                  <a:pt x="510683" y="3533547"/>
                  <a:pt x="525493" y="3538048"/>
                  <a:pt x="538480" y="3545840"/>
                </a:cubicBezTo>
                <a:cubicBezTo>
                  <a:pt x="559421" y="3558405"/>
                  <a:pt x="599440" y="3586480"/>
                  <a:pt x="599440" y="3586480"/>
                </a:cubicBezTo>
                <a:cubicBezTo>
                  <a:pt x="658538" y="3684977"/>
                  <a:pt x="597755" y="3592981"/>
                  <a:pt x="670560" y="3677920"/>
                </a:cubicBezTo>
                <a:cubicBezTo>
                  <a:pt x="678507" y="3687191"/>
                  <a:pt x="682768" y="3699274"/>
                  <a:pt x="690880" y="3708400"/>
                </a:cubicBezTo>
                <a:cubicBezTo>
                  <a:pt x="709972" y="3729878"/>
                  <a:pt x="724578" y="3760273"/>
                  <a:pt x="751840" y="3769360"/>
                </a:cubicBezTo>
                <a:cubicBezTo>
                  <a:pt x="762000" y="3772747"/>
                  <a:pt x="772958" y="3774319"/>
                  <a:pt x="782320" y="3779520"/>
                </a:cubicBezTo>
                <a:cubicBezTo>
                  <a:pt x="803668" y="3791380"/>
                  <a:pt x="843280" y="3820160"/>
                  <a:pt x="843280" y="3820160"/>
                </a:cubicBezTo>
                <a:cubicBezTo>
                  <a:pt x="850053" y="3830320"/>
                  <a:pt x="854065" y="3843012"/>
                  <a:pt x="863600" y="3850640"/>
                </a:cubicBezTo>
                <a:cubicBezTo>
                  <a:pt x="871963" y="3857330"/>
                  <a:pt x="884501" y="3856011"/>
                  <a:pt x="894080" y="3860800"/>
                </a:cubicBezTo>
                <a:cubicBezTo>
                  <a:pt x="905002" y="3866261"/>
                  <a:pt x="913958" y="3875062"/>
                  <a:pt x="924560" y="3881120"/>
                </a:cubicBezTo>
                <a:cubicBezTo>
                  <a:pt x="949901" y="3895601"/>
                  <a:pt x="968423" y="3904166"/>
                  <a:pt x="995680" y="3911600"/>
                </a:cubicBezTo>
                <a:cubicBezTo>
                  <a:pt x="1113815" y="3943819"/>
                  <a:pt x="1041404" y="3923938"/>
                  <a:pt x="1168400" y="3942080"/>
                </a:cubicBezTo>
                <a:cubicBezTo>
                  <a:pt x="1185495" y="3944522"/>
                  <a:pt x="1202343" y="3948494"/>
                  <a:pt x="1219200" y="3952240"/>
                </a:cubicBezTo>
                <a:cubicBezTo>
                  <a:pt x="1232831" y="3955269"/>
                  <a:pt x="1245912" y="3961405"/>
                  <a:pt x="1259840" y="3962400"/>
                </a:cubicBezTo>
                <a:cubicBezTo>
                  <a:pt x="1340984" y="3968196"/>
                  <a:pt x="1422400" y="3969173"/>
                  <a:pt x="1503680" y="3972560"/>
                </a:cubicBezTo>
                <a:cubicBezTo>
                  <a:pt x="1524000" y="3979333"/>
                  <a:pt x="1543327" y="3990749"/>
                  <a:pt x="1564640" y="3992880"/>
                </a:cubicBezTo>
                <a:cubicBezTo>
                  <a:pt x="1713538" y="4007770"/>
                  <a:pt x="1632291" y="4000615"/>
                  <a:pt x="1808480" y="4013200"/>
                </a:cubicBezTo>
                <a:cubicBezTo>
                  <a:pt x="1855847" y="4028989"/>
                  <a:pt x="1833505" y="4023302"/>
                  <a:pt x="1899920" y="4033520"/>
                </a:cubicBezTo>
                <a:cubicBezTo>
                  <a:pt x="2020181" y="4052022"/>
                  <a:pt x="1986537" y="4044496"/>
                  <a:pt x="2164080" y="4053840"/>
                </a:cubicBezTo>
                <a:lnTo>
                  <a:pt x="2905760" y="4043680"/>
                </a:lnTo>
                <a:cubicBezTo>
                  <a:pt x="2939350" y="4041912"/>
                  <a:pt x="2935023" y="3999786"/>
                  <a:pt x="2946400" y="3982720"/>
                </a:cubicBezTo>
                <a:cubicBezTo>
                  <a:pt x="2970612" y="3946402"/>
                  <a:pt x="2978627" y="3951803"/>
                  <a:pt x="3017520" y="3942080"/>
                </a:cubicBezTo>
                <a:cubicBezTo>
                  <a:pt x="3031067" y="3931920"/>
                  <a:pt x="3048767" y="3925689"/>
                  <a:pt x="3058160" y="3911600"/>
                </a:cubicBezTo>
                <a:cubicBezTo>
                  <a:pt x="3115013" y="3826320"/>
                  <a:pt x="3037772" y="3872733"/>
                  <a:pt x="3108960" y="3789680"/>
                </a:cubicBezTo>
                <a:cubicBezTo>
                  <a:pt x="3115930" y="3781549"/>
                  <a:pt x="3129280" y="3782907"/>
                  <a:pt x="3139440" y="3779520"/>
                </a:cubicBezTo>
                <a:cubicBezTo>
                  <a:pt x="3156373" y="3765973"/>
                  <a:pt x="3174906" y="3754214"/>
                  <a:pt x="3190240" y="3738880"/>
                </a:cubicBezTo>
                <a:cubicBezTo>
                  <a:pt x="3262497" y="3666623"/>
                  <a:pt x="3143563" y="3759470"/>
                  <a:pt x="3230880" y="3657600"/>
                </a:cubicBezTo>
                <a:cubicBezTo>
                  <a:pt x="3240737" y="3646101"/>
                  <a:pt x="3257973" y="3644053"/>
                  <a:pt x="3271520" y="3637280"/>
                </a:cubicBezTo>
                <a:cubicBezTo>
                  <a:pt x="3307397" y="3583465"/>
                  <a:pt x="3285656" y="3625574"/>
                  <a:pt x="3302000" y="3535680"/>
                </a:cubicBezTo>
                <a:cubicBezTo>
                  <a:pt x="3308142" y="3501899"/>
                  <a:pt x="3321876" y="3465891"/>
                  <a:pt x="3332480" y="3434080"/>
                </a:cubicBezTo>
                <a:cubicBezTo>
                  <a:pt x="3335867" y="3423920"/>
                  <a:pt x="3336699" y="3412511"/>
                  <a:pt x="3342640" y="3403600"/>
                </a:cubicBezTo>
                <a:cubicBezTo>
                  <a:pt x="3349413" y="3393440"/>
                  <a:pt x="3357499" y="3384042"/>
                  <a:pt x="3362960" y="3373120"/>
                </a:cubicBezTo>
                <a:cubicBezTo>
                  <a:pt x="3367749" y="3363541"/>
                  <a:pt x="3367919" y="3352002"/>
                  <a:pt x="3373120" y="3342640"/>
                </a:cubicBezTo>
                <a:cubicBezTo>
                  <a:pt x="3384980" y="3321292"/>
                  <a:pt x="3400213" y="3302000"/>
                  <a:pt x="3413760" y="3281680"/>
                </a:cubicBezTo>
                <a:lnTo>
                  <a:pt x="3434080" y="3251200"/>
                </a:lnTo>
                <a:cubicBezTo>
                  <a:pt x="3440853" y="3224107"/>
                  <a:pt x="3444028" y="3195850"/>
                  <a:pt x="3454400" y="3169920"/>
                </a:cubicBezTo>
                <a:cubicBezTo>
                  <a:pt x="3467947" y="3136053"/>
                  <a:pt x="3486193" y="3103706"/>
                  <a:pt x="3495040" y="3068320"/>
                </a:cubicBezTo>
                <a:cubicBezTo>
                  <a:pt x="3505912" y="3024833"/>
                  <a:pt x="3506761" y="3024174"/>
                  <a:pt x="3515360" y="2976880"/>
                </a:cubicBezTo>
                <a:cubicBezTo>
                  <a:pt x="3519045" y="2956612"/>
                  <a:pt x="3521204" y="2936063"/>
                  <a:pt x="3525520" y="2915920"/>
                </a:cubicBezTo>
                <a:cubicBezTo>
                  <a:pt x="3531372" y="2888613"/>
                  <a:pt x="3540844" y="2862117"/>
                  <a:pt x="3545840" y="2834640"/>
                </a:cubicBezTo>
                <a:lnTo>
                  <a:pt x="3566160" y="2722880"/>
                </a:lnTo>
                <a:cubicBezTo>
                  <a:pt x="3569547" y="2648373"/>
                  <a:pt x="3570810" y="2573740"/>
                  <a:pt x="3576320" y="2499360"/>
                </a:cubicBezTo>
                <a:cubicBezTo>
                  <a:pt x="3577596" y="2482139"/>
                  <a:pt x="3578757" y="2464006"/>
                  <a:pt x="3586480" y="2448560"/>
                </a:cubicBezTo>
                <a:cubicBezTo>
                  <a:pt x="3592906" y="2435709"/>
                  <a:pt x="3607609" y="2428989"/>
                  <a:pt x="3616960" y="2418080"/>
                </a:cubicBezTo>
                <a:cubicBezTo>
                  <a:pt x="3627980" y="2405223"/>
                  <a:pt x="3637280" y="2390987"/>
                  <a:pt x="3647440" y="2377440"/>
                </a:cubicBezTo>
                <a:cubicBezTo>
                  <a:pt x="3667072" y="2318545"/>
                  <a:pt x="3656124" y="2321097"/>
                  <a:pt x="3698240" y="2286000"/>
                </a:cubicBezTo>
                <a:cubicBezTo>
                  <a:pt x="3707621" y="2278183"/>
                  <a:pt x="3718560" y="2272453"/>
                  <a:pt x="3728720" y="2265680"/>
                </a:cubicBezTo>
                <a:cubicBezTo>
                  <a:pt x="3755554" y="2185177"/>
                  <a:pt x="3745519" y="2225848"/>
                  <a:pt x="3759200" y="2143760"/>
                </a:cubicBezTo>
                <a:cubicBezTo>
                  <a:pt x="3755813" y="1994747"/>
                  <a:pt x="3755377" y="1845637"/>
                  <a:pt x="3749040" y="1696720"/>
                </a:cubicBezTo>
                <a:cubicBezTo>
                  <a:pt x="3748585" y="1686020"/>
                  <a:pt x="3743099" y="1676084"/>
                  <a:pt x="3738880" y="1666240"/>
                </a:cubicBezTo>
                <a:cubicBezTo>
                  <a:pt x="3732914" y="1652319"/>
                  <a:pt x="3723878" y="1639781"/>
                  <a:pt x="3718560" y="1625600"/>
                </a:cubicBezTo>
                <a:cubicBezTo>
                  <a:pt x="3690026" y="1549510"/>
                  <a:pt x="3734079" y="1619199"/>
                  <a:pt x="3677920" y="1544320"/>
                </a:cubicBezTo>
                <a:cubicBezTo>
                  <a:pt x="3656775" y="1459740"/>
                  <a:pt x="3682522" y="1543364"/>
                  <a:pt x="3647440" y="1473200"/>
                </a:cubicBezTo>
                <a:cubicBezTo>
                  <a:pt x="3610664" y="1399647"/>
                  <a:pt x="3673492" y="1496258"/>
                  <a:pt x="3627120" y="1391920"/>
                </a:cubicBezTo>
                <a:cubicBezTo>
                  <a:pt x="3620243" y="1376446"/>
                  <a:pt x="3606351" y="1365152"/>
                  <a:pt x="3596640" y="1351280"/>
                </a:cubicBezTo>
                <a:cubicBezTo>
                  <a:pt x="3582635" y="1331273"/>
                  <a:pt x="3569547" y="1310640"/>
                  <a:pt x="3556000" y="1290320"/>
                </a:cubicBezTo>
                <a:cubicBezTo>
                  <a:pt x="3549227" y="1266613"/>
                  <a:pt x="3544837" y="1242092"/>
                  <a:pt x="3535680" y="1219200"/>
                </a:cubicBezTo>
                <a:cubicBezTo>
                  <a:pt x="3531136" y="1207841"/>
                  <a:pt x="3487783" y="1152435"/>
                  <a:pt x="3484880" y="1148080"/>
                </a:cubicBezTo>
                <a:cubicBezTo>
                  <a:pt x="3473926" y="1131649"/>
                  <a:pt x="3464866" y="1114026"/>
                  <a:pt x="3454400" y="1097280"/>
                </a:cubicBezTo>
                <a:cubicBezTo>
                  <a:pt x="3447928" y="1086925"/>
                  <a:pt x="3439039" y="1077958"/>
                  <a:pt x="3434080" y="1066800"/>
                </a:cubicBezTo>
                <a:cubicBezTo>
                  <a:pt x="3425381" y="1047227"/>
                  <a:pt x="3425641" y="1023662"/>
                  <a:pt x="3413760" y="1005840"/>
                </a:cubicBezTo>
                <a:cubicBezTo>
                  <a:pt x="3400213" y="985520"/>
                  <a:pt x="3384042" y="966723"/>
                  <a:pt x="3373120" y="944880"/>
                </a:cubicBezTo>
                <a:cubicBezTo>
                  <a:pt x="3366347" y="931333"/>
                  <a:pt x="3362496" y="915875"/>
                  <a:pt x="3352800" y="904240"/>
                </a:cubicBezTo>
                <a:cubicBezTo>
                  <a:pt x="3344983" y="894859"/>
                  <a:pt x="3332922" y="889978"/>
                  <a:pt x="3322320" y="883920"/>
                </a:cubicBezTo>
                <a:cubicBezTo>
                  <a:pt x="3309170" y="876406"/>
                  <a:pt x="3295601" y="869566"/>
                  <a:pt x="3281680" y="863600"/>
                </a:cubicBezTo>
                <a:cubicBezTo>
                  <a:pt x="3265645" y="856728"/>
                  <a:pt x="3225484" y="845994"/>
                  <a:pt x="3210560" y="843280"/>
                </a:cubicBezTo>
                <a:cubicBezTo>
                  <a:pt x="3186999" y="838996"/>
                  <a:pt x="3163147" y="836507"/>
                  <a:pt x="3139440" y="833120"/>
                </a:cubicBezTo>
                <a:cubicBezTo>
                  <a:pt x="3122507" y="826347"/>
                  <a:pt x="3106071" y="818163"/>
                  <a:pt x="3088640" y="812800"/>
                </a:cubicBezTo>
                <a:cubicBezTo>
                  <a:pt x="3061948" y="804587"/>
                  <a:pt x="3007360" y="792480"/>
                  <a:pt x="3007360" y="792480"/>
                </a:cubicBezTo>
                <a:cubicBezTo>
                  <a:pt x="2997200" y="782320"/>
                  <a:pt x="2987918" y="771198"/>
                  <a:pt x="2976880" y="762000"/>
                </a:cubicBezTo>
                <a:cubicBezTo>
                  <a:pt x="2933287" y="725673"/>
                  <a:pt x="2956396" y="759772"/>
                  <a:pt x="2915920" y="711200"/>
                </a:cubicBezTo>
                <a:cubicBezTo>
                  <a:pt x="2881790" y="670244"/>
                  <a:pt x="2909229" y="680782"/>
                  <a:pt x="2854960" y="640080"/>
                </a:cubicBezTo>
                <a:cubicBezTo>
                  <a:pt x="2825008" y="617616"/>
                  <a:pt x="2814358" y="622679"/>
                  <a:pt x="2783840" y="609600"/>
                </a:cubicBezTo>
                <a:cubicBezTo>
                  <a:pt x="2769919" y="603634"/>
                  <a:pt x="2757262" y="594905"/>
                  <a:pt x="2743200" y="589280"/>
                </a:cubicBezTo>
                <a:cubicBezTo>
                  <a:pt x="2723313" y="581325"/>
                  <a:pt x="2700062" y="580841"/>
                  <a:pt x="2682240" y="568960"/>
                </a:cubicBezTo>
                <a:cubicBezTo>
                  <a:pt x="2672080" y="562187"/>
                  <a:pt x="2663344" y="552501"/>
                  <a:pt x="2651760" y="548640"/>
                </a:cubicBezTo>
                <a:cubicBezTo>
                  <a:pt x="2632217" y="542126"/>
                  <a:pt x="2611000" y="542520"/>
                  <a:pt x="2590800" y="538480"/>
                </a:cubicBezTo>
                <a:cubicBezTo>
                  <a:pt x="2537864" y="527893"/>
                  <a:pt x="2564869" y="531071"/>
                  <a:pt x="2519680" y="518160"/>
                </a:cubicBezTo>
                <a:cubicBezTo>
                  <a:pt x="2506254" y="514324"/>
                  <a:pt x="2492587" y="511387"/>
                  <a:pt x="2479040" y="508000"/>
                </a:cubicBezTo>
                <a:cubicBezTo>
                  <a:pt x="2468880" y="501227"/>
                  <a:pt x="2457194" y="496314"/>
                  <a:pt x="2448560" y="487680"/>
                </a:cubicBezTo>
                <a:cubicBezTo>
                  <a:pt x="2400599" y="439719"/>
                  <a:pt x="2451134" y="476300"/>
                  <a:pt x="2418080" y="426720"/>
                </a:cubicBezTo>
                <a:cubicBezTo>
                  <a:pt x="2410110" y="414765"/>
                  <a:pt x="2397760" y="406400"/>
                  <a:pt x="2387600" y="396240"/>
                </a:cubicBezTo>
                <a:cubicBezTo>
                  <a:pt x="2335176" y="238969"/>
                  <a:pt x="2395262" y="401404"/>
                  <a:pt x="2346960" y="304800"/>
                </a:cubicBezTo>
                <a:cubicBezTo>
                  <a:pt x="2342171" y="295221"/>
                  <a:pt x="2345983" y="279830"/>
                  <a:pt x="2336800" y="274320"/>
                </a:cubicBezTo>
                <a:cubicBezTo>
                  <a:pt x="2309250" y="257790"/>
                  <a:pt x="2276865" y="250141"/>
                  <a:pt x="2245360" y="243840"/>
                </a:cubicBezTo>
                <a:lnTo>
                  <a:pt x="2143760" y="223520"/>
                </a:lnTo>
                <a:cubicBezTo>
                  <a:pt x="2133600" y="216747"/>
                  <a:pt x="2124503" y="208010"/>
                  <a:pt x="2113280" y="203200"/>
                </a:cubicBezTo>
                <a:cubicBezTo>
                  <a:pt x="2067706" y="183668"/>
                  <a:pt x="2081703" y="202651"/>
                  <a:pt x="2042160" y="182880"/>
                </a:cubicBezTo>
                <a:cubicBezTo>
                  <a:pt x="1998593" y="161097"/>
                  <a:pt x="2021646" y="163538"/>
                  <a:pt x="1981200" y="132080"/>
                </a:cubicBezTo>
                <a:cubicBezTo>
                  <a:pt x="1961923" y="117087"/>
                  <a:pt x="1943408" y="99163"/>
                  <a:pt x="1920240" y="91440"/>
                </a:cubicBezTo>
                <a:cubicBezTo>
                  <a:pt x="1899920" y="84667"/>
                  <a:pt x="1877102" y="83001"/>
                  <a:pt x="1859280" y="71120"/>
                </a:cubicBezTo>
                <a:cubicBezTo>
                  <a:pt x="1849120" y="64347"/>
                  <a:pt x="1840023" y="55610"/>
                  <a:pt x="1828800" y="50800"/>
                </a:cubicBezTo>
                <a:cubicBezTo>
                  <a:pt x="1814198" y="44542"/>
                  <a:pt x="1748933" y="33373"/>
                  <a:pt x="1737360" y="30480"/>
                </a:cubicBezTo>
                <a:cubicBezTo>
                  <a:pt x="1705239" y="22450"/>
                  <a:pt x="1702137" y="14383"/>
                  <a:pt x="1666240" y="10160"/>
                </a:cubicBezTo>
                <a:cubicBezTo>
                  <a:pt x="1571049" y="-1039"/>
                  <a:pt x="1496907" y="1693"/>
                  <a:pt x="1463040" y="0"/>
                </a:cubicBezTo>
                <a:close/>
              </a:path>
            </a:pathLst>
          </a:custGeom>
          <a:solidFill>
            <a:srgbClr val="FCFDFE"/>
          </a:solidFill>
          <a:ln>
            <a:solidFill>
              <a:srgbClr val="DFE9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1" name="フリーフォーム: 図形 10">
            <a:extLst>
              <a:ext uri="{FF2B5EF4-FFF2-40B4-BE49-F238E27FC236}">
                <a16:creationId xmlns:a16="http://schemas.microsoft.com/office/drawing/2014/main" id="{6F6E4D25-458A-7F06-4A63-65A07E1A147A}"/>
              </a:ext>
            </a:extLst>
          </p:cNvPr>
          <p:cNvSpPr/>
          <p:nvPr/>
        </p:nvSpPr>
        <p:spPr>
          <a:xfrm>
            <a:off x="1414577" y="2597263"/>
            <a:ext cx="735012" cy="2009775"/>
          </a:xfrm>
          <a:custGeom>
            <a:avLst/>
            <a:gdLst>
              <a:gd name="connsiteX0" fmla="*/ 535104 w 735129"/>
              <a:gd name="connsiteY0" fmla="*/ 0 h 2009775"/>
              <a:gd name="connsiteX1" fmla="*/ 535104 w 735129"/>
              <a:gd name="connsiteY1" fmla="*/ 0 h 2009775"/>
              <a:gd name="connsiteX2" fmla="*/ 430329 w 735129"/>
              <a:gd name="connsiteY2" fmla="*/ 76200 h 2009775"/>
              <a:gd name="connsiteX3" fmla="*/ 373179 w 735129"/>
              <a:gd name="connsiteY3" fmla="*/ 95250 h 2009775"/>
              <a:gd name="connsiteX4" fmla="*/ 154104 w 735129"/>
              <a:gd name="connsiteY4" fmla="*/ 266700 h 2009775"/>
              <a:gd name="connsiteX5" fmla="*/ 77904 w 735129"/>
              <a:gd name="connsiteY5" fmla="*/ 400050 h 2009775"/>
              <a:gd name="connsiteX6" fmla="*/ 11229 w 735129"/>
              <a:gd name="connsiteY6" fmla="*/ 495300 h 2009775"/>
              <a:gd name="connsiteX7" fmla="*/ 30279 w 735129"/>
              <a:gd name="connsiteY7" fmla="*/ 1228725 h 2009775"/>
              <a:gd name="connsiteX8" fmla="*/ 49329 w 735129"/>
              <a:gd name="connsiteY8" fmla="*/ 1257300 h 2009775"/>
              <a:gd name="connsiteX9" fmla="*/ 77904 w 735129"/>
              <a:gd name="connsiteY9" fmla="*/ 1304925 h 2009775"/>
              <a:gd name="connsiteX10" fmla="*/ 106479 w 735129"/>
              <a:gd name="connsiteY10" fmla="*/ 1343025 h 2009775"/>
              <a:gd name="connsiteX11" fmla="*/ 154104 w 735129"/>
              <a:gd name="connsiteY11" fmla="*/ 1409700 h 2009775"/>
              <a:gd name="connsiteX12" fmla="*/ 163629 w 735129"/>
              <a:gd name="connsiteY12" fmla="*/ 1438275 h 2009775"/>
              <a:gd name="connsiteX13" fmla="*/ 163629 w 735129"/>
              <a:gd name="connsiteY13" fmla="*/ 1704975 h 2009775"/>
              <a:gd name="connsiteX14" fmla="*/ 154104 w 735129"/>
              <a:gd name="connsiteY14" fmla="*/ 1838325 h 2009775"/>
              <a:gd name="connsiteX15" fmla="*/ 211254 w 735129"/>
              <a:gd name="connsiteY15" fmla="*/ 1885950 h 2009775"/>
              <a:gd name="connsiteX16" fmla="*/ 306504 w 735129"/>
              <a:gd name="connsiteY16" fmla="*/ 1971675 h 2009775"/>
              <a:gd name="connsiteX17" fmla="*/ 335079 w 735129"/>
              <a:gd name="connsiteY17" fmla="*/ 1990725 h 2009775"/>
              <a:gd name="connsiteX18" fmla="*/ 392229 w 735129"/>
              <a:gd name="connsiteY18" fmla="*/ 2009775 h 2009775"/>
              <a:gd name="connsiteX19" fmla="*/ 497004 w 735129"/>
              <a:gd name="connsiteY19" fmla="*/ 1990725 h 2009775"/>
              <a:gd name="connsiteX20" fmla="*/ 516054 w 735129"/>
              <a:gd name="connsiteY20" fmla="*/ 1962150 h 2009775"/>
              <a:gd name="connsiteX21" fmla="*/ 544629 w 735129"/>
              <a:gd name="connsiteY21" fmla="*/ 1933575 h 2009775"/>
              <a:gd name="connsiteX22" fmla="*/ 620829 w 735129"/>
              <a:gd name="connsiteY22" fmla="*/ 1847850 h 2009775"/>
              <a:gd name="connsiteX23" fmla="*/ 611304 w 735129"/>
              <a:gd name="connsiteY23" fmla="*/ 1695450 h 2009775"/>
              <a:gd name="connsiteX24" fmla="*/ 601779 w 735129"/>
              <a:gd name="connsiteY24" fmla="*/ 1657350 h 2009775"/>
              <a:gd name="connsiteX25" fmla="*/ 592254 w 735129"/>
              <a:gd name="connsiteY25" fmla="*/ 1609725 h 2009775"/>
              <a:gd name="connsiteX26" fmla="*/ 582729 w 735129"/>
              <a:gd name="connsiteY26" fmla="*/ 1524000 h 2009775"/>
              <a:gd name="connsiteX27" fmla="*/ 573204 w 735129"/>
              <a:gd name="connsiteY27" fmla="*/ 1476375 h 2009775"/>
              <a:gd name="connsiteX28" fmla="*/ 563679 w 735129"/>
              <a:gd name="connsiteY28" fmla="*/ 1409700 h 2009775"/>
              <a:gd name="connsiteX29" fmla="*/ 573204 w 735129"/>
              <a:gd name="connsiteY29" fmla="*/ 1266825 h 2009775"/>
              <a:gd name="connsiteX30" fmla="*/ 601779 w 735129"/>
              <a:gd name="connsiteY30" fmla="*/ 1238250 h 2009775"/>
              <a:gd name="connsiteX31" fmla="*/ 630354 w 735129"/>
              <a:gd name="connsiteY31" fmla="*/ 1162050 h 2009775"/>
              <a:gd name="connsiteX32" fmla="*/ 687504 w 735129"/>
              <a:gd name="connsiteY32" fmla="*/ 1076325 h 2009775"/>
              <a:gd name="connsiteX33" fmla="*/ 706554 w 735129"/>
              <a:gd name="connsiteY33" fmla="*/ 1047750 h 2009775"/>
              <a:gd name="connsiteX34" fmla="*/ 735129 w 735129"/>
              <a:gd name="connsiteY34" fmla="*/ 742950 h 2009775"/>
              <a:gd name="connsiteX35" fmla="*/ 725604 w 735129"/>
              <a:gd name="connsiteY35" fmla="*/ 571500 h 2009775"/>
              <a:gd name="connsiteX36" fmla="*/ 716079 w 735129"/>
              <a:gd name="connsiteY36" fmla="*/ 533400 h 2009775"/>
              <a:gd name="connsiteX37" fmla="*/ 687504 w 735129"/>
              <a:gd name="connsiteY37" fmla="*/ 447675 h 2009775"/>
              <a:gd name="connsiteX38" fmla="*/ 677979 w 735129"/>
              <a:gd name="connsiteY38" fmla="*/ 419100 h 2009775"/>
              <a:gd name="connsiteX39" fmla="*/ 658929 w 735129"/>
              <a:gd name="connsiteY39" fmla="*/ 342900 h 2009775"/>
              <a:gd name="connsiteX40" fmla="*/ 649404 w 735129"/>
              <a:gd name="connsiteY40" fmla="*/ 314325 h 2009775"/>
              <a:gd name="connsiteX41" fmla="*/ 639879 w 735129"/>
              <a:gd name="connsiteY41" fmla="*/ 276225 h 2009775"/>
              <a:gd name="connsiteX42" fmla="*/ 620829 w 735129"/>
              <a:gd name="connsiteY42" fmla="*/ 247650 h 2009775"/>
              <a:gd name="connsiteX43" fmla="*/ 592254 w 735129"/>
              <a:gd name="connsiteY43" fmla="*/ 180975 h 2009775"/>
              <a:gd name="connsiteX44" fmla="*/ 582729 w 735129"/>
              <a:gd name="connsiteY44" fmla="*/ 142875 h 2009775"/>
              <a:gd name="connsiteX45" fmla="*/ 563679 w 735129"/>
              <a:gd name="connsiteY45" fmla="*/ 85725 h 2009775"/>
              <a:gd name="connsiteX46" fmla="*/ 535104 w 735129"/>
              <a:gd name="connsiteY46" fmla="*/ 0 h 200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35129" h="2009775">
                <a:moveTo>
                  <a:pt x="535104" y="0"/>
                </a:moveTo>
                <a:lnTo>
                  <a:pt x="535104" y="0"/>
                </a:lnTo>
                <a:cubicBezTo>
                  <a:pt x="500179" y="25400"/>
                  <a:pt x="471298" y="62544"/>
                  <a:pt x="430329" y="76200"/>
                </a:cubicBezTo>
                <a:cubicBezTo>
                  <a:pt x="411279" y="82550"/>
                  <a:pt x="389887" y="84111"/>
                  <a:pt x="373179" y="95250"/>
                </a:cubicBezTo>
                <a:cubicBezTo>
                  <a:pt x="281814" y="156160"/>
                  <a:pt x="228639" y="183396"/>
                  <a:pt x="154104" y="266700"/>
                </a:cubicBezTo>
                <a:cubicBezTo>
                  <a:pt x="36911" y="397681"/>
                  <a:pt x="134880" y="305090"/>
                  <a:pt x="77904" y="400050"/>
                </a:cubicBezTo>
                <a:cubicBezTo>
                  <a:pt x="57964" y="433283"/>
                  <a:pt x="11229" y="495300"/>
                  <a:pt x="11229" y="495300"/>
                </a:cubicBezTo>
                <a:cubicBezTo>
                  <a:pt x="4527" y="830421"/>
                  <a:pt x="-18301" y="937247"/>
                  <a:pt x="30279" y="1228725"/>
                </a:cubicBezTo>
                <a:cubicBezTo>
                  <a:pt x="32161" y="1240017"/>
                  <a:pt x="43262" y="1247592"/>
                  <a:pt x="49329" y="1257300"/>
                </a:cubicBezTo>
                <a:cubicBezTo>
                  <a:pt x="59141" y="1272999"/>
                  <a:pt x="67635" y="1289521"/>
                  <a:pt x="77904" y="1304925"/>
                </a:cubicBezTo>
                <a:cubicBezTo>
                  <a:pt x="86710" y="1318134"/>
                  <a:pt x="97252" y="1330107"/>
                  <a:pt x="106479" y="1343025"/>
                </a:cubicBezTo>
                <a:cubicBezTo>
                  <a:pt x="176119" y="1440521"/>
                  <a:pt x="60717" y="1285184"/>
                  <a:pt x="154104" y="1409700"/>
                </a:cubicBezTo>
                <a:cubicBezTo>
                  <a:pt x="157279" y="1419225"/>
                  <a:pt x="160871" y="1428621"/>
                  <a:pt x="163629" y="1438275"/>
                </a:cubicBezTo>
                <a:cubicBezTo>
                  <a:pt x="191890" y="1537188"/>
                  <a:pt x="172309" y="1540058"/>
                  <a:pt x="163629" y="1704975"/>
                </a:cubicBezTo>
                <a:cubicBezTo>
                  <a:pt x="161287" y="1749477"/>
                  <a:pt x="157279" y="1793875"/>
                  <a:pt x="154104" y="1838325"/>
                </a:cubicBezTo>
                <a:cubicBezTo>
                  <a:pt x="223200" y="1855599"/>
                  <a:pt x="167671" y="1831472"/>
                  <a:pt x="211254" y="1885950"/>
                </a:cubicBezTo>
                <a:cubicBezTo>
                  <a:pt x="240972" y="1923097"/>
                  <a:pt x="269630" y="1945337"/>
                  <a:pt x="306504" y="1971675"/>
                </a:cubicBezTo>
                <a:cubicBezTo>
                  <a:pt x="315819" y="1978329"/>
                  <a:pt x="324618" y="1986076"/>
                  <a:pt x="335079" y="1990725"/>
                </a:cubicBezTo>
                <a:cubicBezTo>
                  <a:pt x="353429" y="1998880"/>
                  <a:pt x="392229" y="2009775"/>
                  <a:pt x="392229" y="2009775"/>
                </a:cubicBezTo>
                <a:cubicBezTo>
                  <a:pt x="427154" y="2003425"/>
                  <a:pt x="463872" y="2003468"/>
                  <a:pt x="497004" y="1990725"/>
                </a:cubicBezTo>
                <a:cubicBezTo>
                  <a:pt x="507689" y="1986616"/>
                  <a:pt x="508725" y="1970944"/>
                  <a:pt x="516054" y="1962150"/>
                </a:cubicBezTo>
                <a:cubicBezTo>
                  <a:pt x="524678" y="1951802"/>
                  <a:pt x="535759" y="1943712"/>
                  <a:pt x="544629" y="1933575"/>
                </a:cubicBezTo>
                <a:cubicBezTo>
                  <a:pt x="630939" y="1834935"/>
                  <a:pt x="535675" y="1933004"/>
                  <a:pt x="620829" y="1847850"/>
                </a:cubicBezTo>
                <a:cubicBezTo>
                  <a:pt x="617654" y="1797050"/>
                  <a:pt x="616369" y="1746097"/>
                  <a:pt x="611304" y="1695450"/>
                </a:cubicBezTo>
                <a:cubicBezTo>
                  <a:pt x="610001" y="1682424"/>
                  <a:pt x="604619" y="1670129"/>
                  <a:pt x="601779" y="1657350"/>
                </a:cubicBezTo>
                <a:cubicBezTo>
                  <a:pt x="598267" y="1641546"/>
                  <a:pt x="594544" y="1625752"/>
                  <a:pt x="592254" y="1609725"/>
                </a:cubicBezTo>
                <a:cubicBezTo>
                  <a:pt x="588188" y="1581263"/>
                  <a:pt x="586795" y="1552462"/>
                  <a:pt x="582729" y="1524000"/>
                </a:cubicBezTo>
                <a:cubicBezTo>
                  <a:pt x="580439" y="1507973"/>
                  <a:pt x="575866" y="1492344"/>
                  <a:pt x="573204" y="1476375"/>
                </a:cubicBezTo>
                <a:cubicBezTo>
                  <a:pt x="569513" y="1454230"/>
                  <a:pt x="566854" y="1431925"/>
                  <a:pt x="563679" y="1409700"/>
                </a:cubicBezTo>
                <a:cubicBezTo>
                  <a:pt x="566854" y="1362075"/>
                  <a:pt x="562850" y="1313419"/>
                  <a:pt x="573204" y="1266825"/>
                </a:cubicBezTo>
                <a:cubicBezTo>
                  <a:pt x="576126" y="1253675"/>
                  <a:pt x="593949" y="1249211"/>
                  <a:pt x="601779" y="1238250"/>
                </a:cubicBezTo>
                <a:cubicBezTo>
                  <a:pt x="659934" y="1156834"/>
                  <a:pt x="586730" y="1243066"/>
                  <a:pt x="630354" y="1162050"/>
                </a:cubicBezTo>
                <a:cubicBezTo>
                  <a:pt x="646636" y="1131812"/>
                  <a:pt x="668454" y="1104900"/>
                  <a:pt x="687504" y="1076325"/>
                </a:cubicBezTo>
                <a:lnTo>
                  <a:pt x="706554" y="1047750"/>
                </a:lnTo>
                <a:cubicBezTo>
                  <a:pt x="744101" y="897561"/>
                  <a:pt x="724514" y="997709"/>
                  <a:pt x="735129" y="742950"/>
                </a:cubicBezTo>
                <a:cubicBezTo>
                  <a:pt x="731954" y="685800"/>
                  <a:pt x="730786" y="628503"/>
                  <a:pt x="725604" y="571500"/>
                </a:cubicBezTo>
                <a:cubicBezTo>
                  <a:pt x="724419" y="558463"/>
                  <a:pt x="719929" y="545912"/>
                  <a:pt x="716079" y="533400"/>
                </a:cubicBezTo>
                <a:cubicBezTo>
                  <a:pt x="707221" y="504611"/>
                  <a:pt x="697029" y="476250"/>
                  <a:pt x="687504" y="447675"/>
                </a:cubicBezTo>
                <a:cubicBezTo>
                  <a:pt x="684329" y="438150"/>
                  <a:pt x="680414" y="428840"/>
                  <a:pt x="677979" y="419100"/>
                </a:cubicBezTo>
                <a:cubicBezTo>
                  <a:pt x="671629" y="393700"/>
                  <a:pt x="667208" y="367738"/>
                  <a:pt x="658929" y="342900"/>
                </a:cubicBezTo>
                <a:cubicBezTo>
                  <a:pt x="655754" y="333375"/>
                  <a:pt x="652162" y="323979"/>
                  <a:pt x="649404" y="314325"/>
                </a:cubicBezTo>
                <a:cubicBezTo>
                  <a:pt x="645808" y="301738"/>
                  <a:pt x="645036" y="288257"/>
                  <a:pt x="639879" y="276225"/>
                </a:cubicBezTo>
                <a:cubicBezTo>
                  <a:pt x="635370" y="265703"/>
                  <a:pt x="627179" y="257175"/>
                  <a:pt x="620829" y="247650"/>
                </a:cubicBezTo>
                <a:cubicBezTo>
                  <a:pt x="593483" y="138267"/>
                  <a:pt x="631721" y="273065"/>
                  <a:pt x="592254" y="180975"/>
                </a:cubicBezTo>
                <a:cubicBezTo>
                  <a:pt x="587097" y="168943"/>
                  <a:pt x="586491" y="155414"/>
                  <a:pt x="582729" y="142875"/>
                </a:cubicBezTo>
                <a:cubicBezTo>
                  <a:pt x="576959" y="123641"/>
                  <a:pt x="569449" y="104959"/>
                  <a:pt x="563679" y="85725"/>
                </a:cubicBezTo>
                <a:cubicBezTo>
                  <a:pt x="553384" y="51408"/>
                  <a:pt x="539867" y="14288"/>
                  <a:pt x="535104" y="0"/>
                </a:cubicBezTo>
                <a:close/>
              </a:path>
            </a:pathLst>
          </a:custGeom>
          <a:solidFill>
            <a:srgbClr val="D1DF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3" name="フリーフォーム: 図形 12">
            <a:extLst>
              <a:ext uri="{FF2B5EF4-FFF2-40B4-BE49-F238E27FC236}">
                <a16:creationId xmlns:a16="http://schemas.microsoft.com/office/drawing/2014/main" id="{C37B6B06-1BCC-A2E1-EA15-796289FDE8E9}"/>
              </a:ext>
            </a:extLst>
          </p:cNvPr>
          <p:cNvSpPr/>
          <p:nvPr/>
        </p:nvSpPr>
        <p:spPr>
          <a:xfrm>
            <a:off x="3006839" y="3344976"/>
            <a:ext cx="1135063" cy="2333625"/>
          </a:xfrm>
          <a:custGeom>
            <a:avLst/>
            <a:gdLst>
              <a:gd name="connsiteX0" fmla="*/ 1115767 w 1134817"/>
              <a:gd name="connsiteY0" fmla="*/ 0 h 2333625"/>
              <a:gd name="connsiteX1" fmla="*/ 1115767 w 1134817"/>
              <a:gd name="connsiteY1" fmla="*/ 0 h 2333625"/>
              <a:gd name="connsiteX2" fmla="*/ 1125292 w 1134817"/>
              <a:gd name="connsiteY2" fmla="*/ 457200 h 2333625"/>
              <a:gd name="connsiteX3" fmla="*/ 1134817 w 1134817"/>
              <a:gd name="connsiteY3" fmla="*/ 781050 h 2333625"/>
              <a:gd name="connsiteX4" fmla="*/ 1115767 w 1134817"/>
              <a:gd name="connsiteY4" fmla="*/ 876300 h 2333625"/>
              <a:gd name="connsiteX5" fmla="*/ 1077667 w 1134817"/>
              <a:gd name="connsiteY5" fmla="*/ 952500 h 2333625"/>
              <a:gd name="connsiteX6" fmla="*/ 1039567 w 1134817"/>
              <a:gd name="connsiteY6" fmla="*/ 990600 h 2333625"/>
              <a:gd name="connsiteX7" fmla="*/ 991942 w 1134817"/>
              <a:gd name="connsiteY7" fmla="*/ 1085850 h 2333625"/>
              <a:gd name="connsiteX8" fmla="*/ 972892 w 1134817"/>
              <a:gd name="connsiteY8" fmla="*/ 1123950 h 2333625"/>
              <a:gd name="connsiteX9" fmla="*/ 963367 w 1134817"/>
              <a:gd name="connsiteY9" fmla="*/ 1219200 h 2333625"/>
              <a:gd name="connsiteX10" fmla="*/ 887167 w 1134817"/>
              <a:gd name="connsiteY10" fmla="*/ 1409700 h 2333625"/>
              <a:gd name="connsiteX11" fmla="*/ 868117 w 1134817"/>
              <a:gd name="connsiteY11" fmla="*/ 1438275 h 2333625"/>
              <a:gd name="connsiteX12" fmla="*/ 849067 w 1134817"/>
              <a:gd name="connsiteY12" fmla="*/ 1476375 h 2333625"/>
              <a:gd name="connsiteX13" fmla="*/ 744292 w 1134817"/>
              <a:gd name="connsiteY13" fmla="*/ 1543050 h 2333625"/>
              <a:gd name="connsiteX14" fmla="*/ 658567 w 1134817"/>
              <a:gd name="connsiteY14" fmla="*/ 1695450 h 2333625"/>
              <a:gd name="connsiteX15" fmla="*/ 582367 w 1134817"/>
              <a:gd name="connsiteY15" fmla="*/ 1800225 h 2333625"/>
              <a:gd name="connsiteX16" fmla="*/ 553792 w 1134817"/>
              <a:gd name="connsiteY16" fmla="*/ 1838325 h 2333625"/>
              <a:gd name="connsiteX17" fmla="*/ 525217 w 1134817"/>
              <a:gd name="connsiteY17" fmla="*/ 1885950 h 2333625"/>
              <a:gd name="connsiteX18" fmla="*/ 496642 w 1134817"/>
              <a:gd name="connsiteY18" fmla="*/ 1914525 h 2333625"/>
              <a:gd name="connsiteX19" fmla="*/ 477592 w 1134817"/>
              <a:gd name="connsiteY19" fmla="*/ 1943100 h 2333625"/>
              <a:gd name="connsiteX20" fmla="*/ 439492 w 1134817"/>
              <a:gd name="connsiteY20" fmla="*/ 1971675 h 2333625"/>
              <a:gd name="connsiteX21" fmla="*/ 382342 w 1134817"/>
              <a:gd name="connsiteY21" fmla="*/ 2009775 h 2333625"/>
              <a:gd name="connsiteX22" fmla="*/ 363292 w 1134817"/>
              <a:gd name="connsiteY22" fmla="*/ 2038350 h 2333625"/>
              <a:gd name="connsiteX23" fmla="*/ 296617 w 1134817"/>
              <a:gd name="connsiteY23" fmla="*/ 2095500 h 2333625"/>
              <a:gd name="connsiteX24" fmla="*/ 268042 w 1134817"/>
              <a:gd name="connsiteY24" fmla="*/ 2143125 h 2333625"/>
              <a:gd name="connsiteX25" fmla="*/ 229942 w 1134817"/>
              <a:gd name="connsiteY25" fmla="*/ 2171700 h 2333625"/>
              <a:gd name="connsiteX26" fmla="*/ 172792 w 1134817"/>
              <a:gd name="connsiteY26" fmla="*/ 2228850 h 2333625"/>
              <a:gd name="connsiteX27" fmla="*/ 144217 w 1134817"/>
              <a:gd name="connsiteY27" fmla="*/ 2247900 h 2333625"/>
              <a:gd name="connsiteX28" fmla="*/ 115642 w 1134817"/>
              <a:gd name="connsiteY28" fmla="*/ 2276475 h 2333625"/>
              <a:gd name="connsiteX29" fmla="*/ 77542 w 1134817"/>
              <a:gd name="connsiteY29" fmla="*/ 2324100 h 2333625"/>
              <a:gd name="connsiteX30" fmla="*/ 39442 w 1134817"/>
              <a:gd name="connsiteY30" fmla="*/ 2333625 h 2333625"/>
              <a:gd name="connsiteX31" fmla="*/ 1342 w 1134817"/>
              <a:gd name="connsiteY31" fmla="*/ 2314575 h 2333625"/>
              <a:gd name="connsiteX32" fmla="*/ 10867 w 1134817"/>
              <a:gd name="connsiteY32" fmla="*/ 2286000 h 2333625"/>
              <a:gd name="connsiteX33" fmla="*/ 29917 w 1134817"/>
              <a:gd name="connsiteY33" fmla="*/ 2238375 h 2333625"/>
              <a:gd name="connsiteX34" fmla="*/ 68017 w 1134817"/>
              <a:gd name="connsiteY34" fmla="*/ 2162175 h 2333625"/>
              <a:gd name="connsiteX35" fmla="*/ 106117 w 1134817"/>
              <a:gd name="connsiteY35" fmla="*/ 2047875 h 2333625"/>
              <a:gd name="connsiteX36" fmla="*/ 115642 w 1134817"/>
              <a:gd name="connsiteY36" fmla="*/ 2009775 h 2333625"/>
              <a:gd name="connsiteX37" fmla="*/ 144217 w 1134817"/>
              <a:gd name="connsiteY37" fmla="*/ 1962150 h 2333625"/>
              <a:gd name="connsiteX38" fmla="*/ 172792 w 1134817"/>
              <a:gd name="connsiteY38" fmla="*/ 1876425 h 2333625"/>
              <a:gd name="connsiteX39" fmla="*/ 182317 w 1134817"/>
              <a:gd name="connsiteY39" fmla="*/ 1743075 h 2333625"/>
              <a:gd name="connsiteX40" fmla="*/ 201367 w 1134817"/>
              <a:gd name="connsiteY40" fmla="*/ 1685925 h 2333625"/>
              <a:gd name="connsiteX41" fmla="*/ 229942 w 1134817"/>
              <a:gd name="connsiteY41" fmla="*/ 1571625 h 2333625"/>
              <a:gd name="connsiteX42" fmla="*/ 258517 w 1134817"/>
              <a:gd name="connsiteY42" fmla="*/ 1485900 h 2333625"/>
              <a:gd name="connsiteX43" fmla="*/ 268042 w 1134817"/>
              <a:gd name="connsiteY43" fmla="*/ 1343025 h 2333625"/>
              <a:gd name="connsiteX44" fmla="*/ 287092 w 1134817"/>
              <a:gd name="connsiteY44" fmla="*/ 1314450 h 2333625"/>
              <a:gd name="connsiteX45" fmla="*/ 363292 w 1134817"/>
              <a:gd name="connsiteY45" fmla="*/ 1219200 h 2333625"/>
              <a:gd name="connsiteX46" fmla="*/ 391867 w 1134817"/>
              <a:gd name="connsiteY46" fmla="*/ 1152525 h 2333625"/>
              <a:gd name="connsiteX47" fmla="*/ 401392 w 1134817"/>
              <a:gd name="connsiteY47" fmla="*/ 1123950 h 2333625"/>
              <a:gd name="connsiteX48" fmla="*/ 439492 w 1134817"/>
              <a:gd name="connsiteY48" fmla="*/ 1066800 h 2333625"/>
              <a:gd name="connsiteX49" fmla="*/ 468067 w 1134817"/>
              <a:gd name="connsiteY49" fmla="*/ 1009650 h 2333625"/>
              <a:gd name="connsiteX50" fmla="*/ 506167 w 1134817"/>
              <a:gd name="connsiteY50" fmla="*/ 971550 h 2333625"/>
              <a:gd name="connsiteX51" fmla="*/ 553792 w 1134817"/>
              <a:gd name="connsiteY51" fmla="*/ 904875 h 2333625"/>
              <a:gd name="connsiteX52" fmla="*/ 677617 w 1134817"/>
              <a:gd name="connsiteY52" fmla="*/ 800100 h 2333625"/>
              <a:gd name="connsiteX53" fmla="*/ 706192 w 1134817"/>
              <a:gd name="connsiteY53" fmla="*/ 790575 h 2333625"/>
              <a:gd name="connsiteX54" fmla="*/ 734767 w 1134817"/>
              <a:gd name="connsiteY54" fmla="*/ 771525 h 2333625"/>
              <a:gd name="connsiteX55" fmla="*/ 810967 w 1134817"/>
              <a:gd name="connsiteY55" fmla="*/ 733425 h 2333625"/>
              <a:gd name="connsiteX56" fmla="*/ 877642 w 1134817"/>
              <a:gd name="connsiteY56" fmla="*/ 666750 h 2333625"/>
              <a:gd name="connsiteX57" fmla="*/ 906217 w 1134817"/>
              <a:gd name="connsiteY57" fmla="*/ 638175 h 2333625"/>
              <a:gd name="connsiteX58" fmla="*/ 915742 w 1134817"/>
              <a:gd name="connsiteY58" fmla="*/ 590550 h 2333625"/>
              <a:gd name="connsiteX59" fmla="*/ 934792 w 1134817"/>
              <a:gd name="connsiteY59" fmla="*/ 514350 h 2333625"/>
              <a:gd name="connsiteX60" fmla="*/ 972892 w 1134817"/>
              <a:gd name="connsiteY60" fmla="*/ 285750 h 2333625"/>
              <a:gd name="connsiteX61" fmla="*/ 982417 w 1134817"/>
              <a:gd name="connsiteY61" fmla="*/ 228600 h 2333625"/>
              <a:gd name="connsiteX62" fmla="*/ 1001467 w 1134817"/>
              <a:gd name="connsiteY62" fmla="*/ 200025 h 2333625"/>
              <a:gd name="connsiteX63" fmla="*/ 1010992 w 1134817"/>
              <a:gd name="connsiteY63" fmla="*/ 161925 h 2333625"/>
              <a:gd name="connsiteX64" fmla="*/ 1030042 w 1134817"/>
              <a:gd name="connsiteY64" fmla="*/ 133350 h 2333625"/>
              <a:gd name="connsiteX65" fmla="*/ 1039567 w 1134817"/>
              <a:gd name="connsiteY65" fmla="*/ 104775 h 2333625"/>
              <a:gd name="connsiteX66" fmla="*/ 1087192 w 1134817"/>
              <a:gd name="connsiteY66" fmla="*/ 47625 h 2333625"/>
              <a:gd name="connsiteX67" fmla="*/ 1115767 w 1134817"/>
              <a:gd name="connsiteY67" fmla="*/ 0 h 233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134817" h="2333625">
                <a:moveTo>
                  <a:pt x="1115767" y="0"/>
                </a:moveTo>
                <a:lnTo>
                  <a:pt x="1115767" y="0"/>
                </a:lnTo>
                <a:cubicBezTo>
                  <a:pt x="1118942" y="152400"/>
                  <a:pt x="1121575" y="304812"/>
                  <a:pt x="1125292" y="457200"/>
                </a:cubicBezTo>
                <a:cubicBezTo>
                  <a:pt x="1127925" y="565165"/>
                  <a:pt x="1134817" y="673053"/>
                  <a:pt x="1134817" y="781050"/>
                </a:cubicBezTo>
                <a:cubicBezTo>
                  <a:pt x="1134817" y="816087"/>
                  <a:pt x="1127497" y="845021"/>
                  <a:pt x="1115767" y="876300"/>
                </a:cubicBezTo>
                <a:cubicBezTo>
                  <a:pt x="1104525" y="906278"/>
                  <a:pt x="1098127" y="928630"/>
                  <a:pt x="1077667" y="952500"/>
                </a:cubicBezTo>
                <a:cubicBezTo>
                  <a:pt x="1065978" y="966137"/>
                  <a:pt x="1049279" y="975492"/>
                  <a:pt x="1039567" y="990600"/>
                </a:cubicBezTo>
                <a:cubicBezTo>
                  <a:pt x="1020371" y="1020460"/>
                  <a:pt x="1007817" y="1054100"/>
                  <a:pt x="991942" y="1085850"/>
                </a:cubicBezTo>
                <a:lnTo>
                  <a:pt x="972892" y="1123950"/>
                </a:lnTo>
                <a:cubicBezTo>
                  <a:pt x="969717" y="1155700"/>
                  <a:pt x="970439" y="1188085"/>
                  <a:pt x="963367" y="1219200"/>
                </a:cubicBezTo>
                <a:cubicBezTo>
                  <a:pt x="947115" y="1290709"/>
                  <a:pt x="921429" y="1346887"/>
                  <a:pt x="887167" y="1409700"/>
                </a:cubicBezTo>
                <a:cubicBezTo>
                  <a:pt x="881685" y="1419750"/>
                  <a:pt x="873797" y="1428336"/>
                  <a:pt x="868117" y="1438275"/>
                </a:cubicBezTo>
                <a:cubicBezTo>
                  <a:pt x="861072" y="1450603"/>
                  <a:pt x="859906" y="1467203"/>
                  <a:pt x="849067" y="1476375"/>
                </a:cubicBezTo>
                <a:cubicBezTo>
                  <a:pt x="817465" y="1503115"/>
                  <a:pt x="744292" y="1543050"/>
                  <a:pt x="744292" y="1543050"/>
                </a:cubicBezTo>
                <a:cubicBezTo>
                  <a:pt x="715717" y="1593850"/>
                  <a:pt x="692849" y="1648313"/>
                  <a:pt x="658567" y="1695450"/>
                </a:cubicBezTo>
                <a:lnTo>
                  <a:pt x="582367" y="1800225"/>
                </a:lnTo>
                <a:cubicBezTo>
                  <a:pt x="572979" y="1813027"/>
                  <a:pt x="561960" y="1824712"/>
                  <a:pt x="553792" y="1838325"/>
                </a:cubicBezTo>
                <a:cubicBezTo>
                  <a:pt x="544267" y="1854200"/>
                  <a:pt x="536325" y="1871139"/>
                  <a:pt x="525217" y="1885950"/>
                </a:cubicBezTo>
                <a:cubicBezTo>
                  <a:pt x="517135" y="1896726"/>
                  <a:pt x="505266" y="1904177"/>
                  <a:pt x="496642" y="1914525"/>
                </a:cubicBezTo>
                <a:cubicBezTo>
                  <a:pt x="489313" y="1923319"/>
                  <a:pt x="485687" y="1935005"/>
                  <a:pt x="477592" y="1943100"/>
                </a:cubicBezTo>
                <a:cubicBezTo>
                  <a:pt x="466367" y="1954325"/>
                  <a:pt x="451545" y="1961344"/>
                  <a:pt x="439492" y="1971675"/>
                </a:cubicBezTo>
                <a:cubicBezTo>
                  <a:pt x="394088" y="2010593"/>
                  <a:pt x="430948" y="1993573"/>
                  <a:pt x="382342" y="2009775"/>
                </a:cubicBezTo>
                <a:cubicBezTo>
                  <a:pt x="375992" y="2019300"/>
                  <a:pt x="371387" y="2030255"/>
                  <a:pt x="363292" y="2038350"/>
                </a:cubicBezTo>
                <a:cubicBezTo>
                  <a:pt x="298444" y="2103198"/>
                  <a:pt x="376275" y="1993083"/>
                  <a:pt x="296617" y="2095500"/>
                </a:cubicBezTo>
                <a:cubicBezTo>
                  <a:pt x="285251" y="2110113"/>
                  <a:pt x="280233" y="2129192"/>
                  <a:pt x="268042" y="2143125"/>
                </a:cubicBezTo>
                <a:cubicBezTo>
                  <a:pt x="257588" y="2155072"/>
                  <a:pt x="241742" y="2161080"/>
                  <a:pt x="229942" y="2171700"/>
                </a:cubicBezTo>
                <a:cubicBezTo>
                  <a:pt x="209917" y="2189722"/>
                  <a:pt x="195208" y="2213906"/>
                  <a:pt x="172792" y="2228850"/>
                </a:cubicBezTo>
                <a:cubicBezTo>
                  <a:pt x="163267" y="2235200"/>
                  <a:pt x="153011" y="2240571"/>
                  <a:pt x="144217" y="2247900"/>
                </a:cubicBezTo>
                <a:cubicBezTo>
                  <a:pt x="133869" y="2256524"/>
                  <a:pt x="124512" y="2266338"/>
                  <a:pt x="115642" y="2276475"/>
                </a:cubicBezTo>
                <a:cubicBezTo>
                  <a:pt x="102255" y="2291775"/>
                  <a:pt x="93806" y="2311902"/>
                  <a:pt x="77542" y="2324100"/>
                </a:cubicBezTo>
                <a:cubicBezTo>
                  <a:pt x="67069" y="2331955"/>
                  <a:pt x="52142" y="2330450"/>
                  <a:pt x="39442" y="2333625"/>
                </a:cubicBezTo>
                <a:cubicBezTo>
                  <a:pt x="26742" y="2327275"/>
                  <a:pt x="8647" y="2326751"/>
                  <a:pt x="1342" y="2314575"/>
                </a:cubicBezTo>
                <a:cubicBezTo>
                  <a:pt x="-3824" y="2305966"/>
                  <a:pt x="7342" y="2295401"/>
                  <a:pt x="10867" y="2286000"/>
                </a:cubicBezTo>
                <a:cubicBezTo>
                  <a:pt x="16870" y="2269991"/>
                  <a:pt x="22752" y="2253899"/>
                  <a:pt x="29917" y="2238375"/>
                </a:cubicBezTo>
                <a:cubicBezTo>
                  <a:pt x="41817" y="2212591"/>
                  <a:pt x="57470" y="2188542"/>
                  <a:pt x="68017" y="2162175"/>
                </a:cubicBezTo>
                <a:cubicBezTo>
                  <a:pt x="82932" y="2124887"/>
                  <a:pt x="94138" y="2086208"/>
                  <a:pt x="106117" y="2047875"/>
                </a:cubicBezTo>
                <a:cubicBezTo>
                  <a:pt x="110022" y="2035380"/>
                  <a:pt x="110325" y="2021738"/>
                  <a:pt x="115642" y="2009775"/>
                </a:cubicBezTo>
                <a:cubicBezTo>
                  <a:pt x="123161" y="1992857"/>
                  <a:pt x="135938" y="1978709"/>
                  <a:pt x="144217" y="1962150"/>
                </a:cubicBezTo>
                <a:cubicBezTo>
                  <a:pt x="162151" y="1926282"/>
                  <a:pt x="163697" y="1912805"/>
                  <a:pt x="172792" y="1876425"/>
                </a:cubicBezTo>
                <a:cubicBezTo>
                  <a:pt x="175967" y="1831975"/>
                  <a:pt x="175706" y="1787145"/>
                  <a:pt x="182317" y="1743075"/>
                </a:cubicBezTo>
                <a:cubicBezTo>
                  <a:pt x="185296" y="1723217"/>
                  <a:pt x="197429" y="1705616"/>
                  <a:pt x="201367" y="1685925"/>
                </a:cubicBezTo>
                <a:cubicBezTo>
                  <a:pt x="223654" y="1574490"/>
                  <a:pt x="194696" y="1712610"/>
                  <a:pt x="229942" y="1571625"/>
                </a:cubicBezTo>
                <a:cubicBezTo>
                  <a:pt x="248406" y="1497767"/>
                  <a:pt x="226829" y="1549277"/>
                  <a:pt x="258517" y="1485900"/>
                </a:cubicBezTo>
                <a:cubicBezTo>
                  <a:pt x="261692" y="1438275"/>
                  <a:pt x="260195" y="1390106"/>
                  <a:pt x="268042" y="1343025"/>
                </a:cubicBezTo>
                <a:cubicBezTo>
                  <a:pt x="269924" y="1331733"/>
                  <a:pt x="281972" y="1324689"/>
                  <a:pt x="287092" y="1314450"/>
                </a:cubicBezTo>
                <a:cubicBezTo>
                  <a:pt x="326021" y="1236593"/>
                  <a:pt x="228585" y="1353907"/>
                  <a:pt x="363292" y="1219200"/>
                </a:cubicBezTo>
                <a:cubicBezTo>
                  <a:pt x="372817" y="1196975"/>
                  <a:pt x="382887" y="1174976"/>
                  <a:pt x="391867" y="1152525"/>
                </a:cubicBezTo>
                <a:cubicBezTo>
                  <a:pt x="395596" y="1143203"/>
                  <a:pt x="396516" y="1132727"/>
                  <a:pt x="401392" y="1123950"/>
                </a:cubicBezTo>
                <a:cubicBezTo>
                  <a:pt x="412511" y="1103936"/>
                  <a:pt x="428373" y="1086814"/>
                  <a:pt x="439492" y="1066800"/>
                </a:cubicBezTo>
                <a:cubicBezTo>
                  <a:pt x="466179" y="1018763"/>
                  <a:pt x="428008" y="1056386"/>
                  <a:pt x="468067" y="1009650"/>
                </a:cubicBezTo>
                <a:cubicBezTo>
                  <a:pt x="479756" y="996013"/>
                  <a:pt x="494478" y="985187"/>
                  <a:pt x="506167" y="971550"/>
                </a:cubicBezTo>
                <a:cubicBezTo>
                  <a:pt x="583847" y="880924"/>
                  <a:pt x="449255" y="1019865"/>
                  <a:pt x="553792" y="904875"/>
                </a:cubicBezTo>
                <a:cubicBezTo>
                  <a:pt x="576127" y="880306"/>
                  <a:pt x="638406" y="813170"/>
                  <a:pt x="677617" y="800100"/>
                </a:cubicBezTo>
                <a:cubicBezTo>
                  <a:pt x="687142" y="796925"/>
                  <a:pt x="697212" y="795065"/>
                  <a:pt x="706192" y="790575"/>
                </a:cubicBezTo>
                <a:cubicBezTo>
                  <a:pt x="716431" y="785455"/>
                  <a:pt x="724528" y="776645"/>
                  <a:pt x="734767" y="771525"/>
                </a:cubicBezTo>
                <a:cubicBezTo>
                  <a:pt x="770294" y="753762"/>
                  <a:pt x="783382" y="758251"/>
                  <a:pt x="810967" y="733425"/>
                </a:cubicBezTo>
                <a:cubicBezTo>
                  <a:pt x="834329" y="712399"/>
                  <a:pt x="855417" y="688975"/>
                  <a:pt x="877642" y="666750"/>
                </a:cubicBezTo>
                <a:lnTo>
                  <a:pt x="906217" y="638175"/>
                </a:lnTo>
                <a:cubicBezTo>
                  <a:pt x="909392" y="622300"/>
                  <a:pt x="912102" y="606325"/>
                  <a:pt x="915742" y="590550"/>
                </a:cubicBezTo>
                <a:cubicBezTo>
                  <a:pt x="921629" y="565039"/>
                  <a:pt x="934792" y="514350"/>
                  <a:pt x="934792" y="514350"/>
                </a:cubicBezTo>
                <a:cubicBezTo>
                  <a:pt x="955255" y="309721"/>
                  <a:pt x="925302" y="380929"/>
                  <a:pt x="972892" y="285750"/>
                </a:cubicBezTo>
                <a:cubicBezTo>
                  <a:pt x="976067" y="266700"/>
                  <a:pt x="976310" y="246922"/>
                  <a:pt x="982417" y="228600"/>
                </a:cubicBezTo>
                <a:cubicBezTo>
                  <a:pt x="986037" y="217740"/>
                  <a:pt x="996958" y="210547"/>
                  <a:pt x="1001467" y="200025"/>
                </a:cubicBezTo>
                <a:cubicBezTo>
                  <a:pt x="1006624" y="187993"/>
                  <a:pt x="1005835" y="173957"/>
                  <a:pt x="1010992" y="161925"/>
                </a:cubicBezTo>
                <a:cubicBezTo>
                  <a:pt x="1015501" y="151403"/>
                  <a:pt x="1024922" y="143589"/>
                  <a:pt x="1030042" y="133350"/>
                </a:cubicBezTo>
                <a:cubicBezTo>
                  <a:pt x="1034532" y="124370"/>
                  <a:pt x="1035077" y="113755"/>
                  <a:pt x="1039567" y="104775"/>
                </a:cubicBezTo>
                <a:cubicBezTo>
                  <a:pt x="1047713" y="88483"/>
                  <a:pt x="1072145" y="56653"/>
                  <a:pt x="1087192" y="47625"/>
                </a:cubicBezTo>
                <a:cubicBezTo>
                  <a:pt x="1092637" y="44358"/>
                  <a:pt x="1111004" y="7938"/>
                  <a:pt x="1115767" y="0"/>
                </a:cubicBezTo>
                <a:close/>
              </a:path>
            </a:pathLst>
          </a:custGeom>
          <a:solidFill>
            <a:srgbClr val="BED3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4" name="フリーフォーム: 図形 13">
            <a:extLst>
              <a:ext uri="{FF2B5EF4-FFF2-40B4-BE49-F238E27FC236}">
                <a16:creationId xmlns:a16="http://schemas.microsoft.com/office/drawing/2014/main" id="{F5EDC927-A208-82AF-D0B8-29BE2CA0BD85}"/>
              </a:ext>
            </a:extLst>
          </p:cNvPr>
          <p:cNvSpPr/>
          <p:nvPr/>
        </p:nvSpPr>
        <p:spPr>
          <a:xfrm rot="2012491">
            <a:off x="600189" y="4873738"/>
            <a:ext cx="2162175" cy="614363"/>
          </a:xfrm>
          <a:custGeom>
            <a:avLst/>
            <a:gdLst>
              <a:gd name="connsiteX0" fmla="*/ 57321 w 2163352"/>
              <a:gd name="connsiteY0" fmla="*/ 0 h 614493"/>
              <a:gd name="connsiteX1" fmla="*/ 57321 w 2163352"/>
              <a:gd name="connsiteY1" fmla="*/ 0 h 614493"/>
              <a:gd name="connsiteX2" fmla="*/ 95421 w 2163352"/>
              <a:gd name="connsiteY2" fmla="*/ 76200 h 614493"/>
              <a:gd name="connsiteX3" fmla="*/ 133521 w 2163352"/>
              <a:gd name="connsiteY3" fmla="*/ 114300 h 614493"/>
              <a:gd name="connsiteX4" fmla="*/ 247821 w 2163352"/>
              <a:gd name="connsiteY4" fmla="*/ 200025 h 614493"/>
              <a:gd name="connsiteX5" fmla="*/ 324021 w 2163352"/>
              <a:gd name="connsiteY5" fmla="*/ 257175 h 614493"/>
              <a:gd name="connsiteX6" fmla="*/ 400221 w 2163352"/>
              <a:gd name="connsiteY6" fmla="*/ 314325 h 614493"/>
              <a:gd name="connsiteX7" fmla="*/ 485946 w 2163352"/>
              <a:gd name="connsiteY7" fmla="*/ 381000 h 614493"/>
              <a:gd name="connsiteX8" fmla="*/ 685971 w 2163352"/>
              <a:gd name="connsiteY8" fmla="*/ 476250 h 614493"/>
              <a:gd name="connsiteX9" fmla="*/ 724071 w 2163352"/>
              <a:gd name="connsiteY9" fmla="*/ 514350 h 614493"/>
              <a:gd name="connsiteX10" fmla="*/ 781221 w 2163352"/>
              <a:gd name="connsiteY10" fmla="*/ 561975 h 614493"/>
              <a:gd name="connsiteX11" fmla="*/ 790746 w 2163352"/>
              <a:gd name="connsiteY11" fmla="*/ 590550 h 614493"/>
              <a:gd name="connsiteX12" fmla="*/ 1419396 w 2163352"/>
              <a:gd name="connsiteY12" fmla="*/ 552450 h 614493"/>
              <a:gd name="connsiteX13" fmla="*/ 1552746 w 2163352"/>
              <a:gd name="connsiteY13" fmla="*/ 561975 h 614493"/>
              <a:gd name="connsiteX14" fmla="*/ 1590846 w 2163352"/>
              <a:gd name="connsiteY14" fmla="*/ 514350 h 614493"/>
              <a:gd name="connsiteX15" fmla="*/ 1619421 w 2163352"/>
              <a:gd name="connsiteY15" fmla="*/ 495300 h 614493"/>
              <a:gd name="connsiteX16" fmla="*/ 1657521 w 2163352"/>
              <a:gd name="connsiteY16" fmla="*/ 466725 h 614493"/>
              <a:gd name="connsiteX17" fmla="*/ 1695621 w 2163352"/>
              <a:gd name="connsiteY17" fmla="*/ 457200 h 614493"/>
              <a:gd name="connsiteX18" fmla="*/ 1962321 w 2163352"/>
              <a:gd name="connsiteY18" fmla="*/ 438150 h 614493"/>
              <a:gd name="connsiteX19" fmla="*/ 1971846 w 2163352"/>
              <a:gd name="connsiteY19" fmla="*/ 409575 h 614493"/>
              <a:gd name="connsiteX20" fmla="*/ 2048046 w 2163352"/>
              <a:gd name="connsiteY20" fmla="*/ 371475 h 614493"/>
              <a:gd name="connsiteX21" fmla="*/ 2133771 w 2163352"/>
              <a:gd name="connsiteY21" fmla="*/ 352425 h 614493"/>
              <a:gd name="connsiteX22" fmla="*/ 2162346 w 2163352"/>
              <a:gd name="connsiteY22" fmla="*/ 333375 h 614493"/>
              <a:gd name="connsiteX23" fmla="*/ 2114721 w 2163352"/>
              <a:gd name="connsiteY23" fmla="*/ 323850 h 614493"/>
              <a:gd name="connsiteX24" fmla="*/ 2028996 w 2163352"/>
              <a:gd name="connsiteY24" fmla="*/ 333375 h 614493"/>
              <a:gd name="connsiteX25" fmla="*/ 1028871 w 2163352"/>
              <a:gd name="connsiteY25" fmla="*/ 323850 h 614493"/>
              <a:gd name="connsiteX26" fmla="*/ 1000296 w 2163352"/>
              <a:gd name="connsiteY26" fmla="*/ 304800 h 614493"/>
              <a:gd name="connsiteX27" fmla="*/ 971721 w 2163352"/>
              <a:gd name="connsiteY27" fmla="*/ 295275 h 614493"/>
              <a:gd name="connsiteX28" fmla="*/ 905046 w 2163352"/>
              <a:gd name="connsiteY28" fmla="*/ 238125 h 614493"/>
              <a:gd name="connsiteX29" fmla="*/ 876471 w 2163352"/>
              <a:gd name="connsiteY29" fmla="*/ 209550 h 614493"/>
              <a:gd name="connsiteX30" fmla="*/ 790746 w 2163352"/>
              <a:gd name="connsiteY30" fmla="*/ 180975 h 614493"/>
              <a:gd name="connsiteX31" fmla="*/ 371646 w 2163352"/>
              <a:gd name="connsiteY31" fmla="*/ 171450 h 614493"/>
              <a:gd name="connsiteX32" fmla="*/ 181146 w 2163352"/>
              <a:gd name="connsiteY32" fmla="*/ 133350 h 614493"/>
              <a:gd name="connsiteX33" fmla="*/ 171621 w 2163352"/>
              <a:gd name="connsiteY33" fmla="*/ 104775 h 614493"/>
              <a:gd name="connsiteX34" fmla="*/ 162096 w 2163352"/>
              <a:gd name="connsiteY34" fmla="*/ 66675 h 614493"/>
              <a:gd name="connsiteX35" fmla="*/ 57321 w 2163352"/>
              <a:gd name="connsiteY35" fmla="*/ 57150 h 614493"/>
              <a:gd name="connsiteX36" fmla="*/ 171 w 2163352"/>
              <a:gd name="connsiteY36" fmla="*/ 28575 h 614493"/>
              <a:gd name="connsiteX37" fmla="*/ 57321 w 2163352"/>
              <a:gd name="connsiteY37" fmla="*/ 0 h 61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63352" h="614493">
                <a:moveTo>
                  <a:pt x="57321" y="0"/>
                </a:moveTo>
                <a:lnTo>
                  <a:pt x="57321" y="0"/>
                </a:lnTo>
                <a:cubicBezTo>
                  <a:pt x="70021" y="25400"/>
                  <a:pt x="79669" y="52571"/>
                  <a:pt x="95421" y="76200"/>
                </a:cubicBezTo>
                <a:cubicBezTo>
                  <a:pt x="105384" y="91144"/>
                  <a:pt x="119582" y="102974"/>
                  <a:pt x="133521" y="114300"/>
                </a:cubicBezTo>
                <a:cubicBezTo>
                  <a:pt x="170483" y="144332"/>
                  <a:pt x="209416" y="171861"/>
                  <a:pt x="247821" y="200025"/>
                </a:cubicBezTo>
                <a:cubicBezTo>
                  <a:pt x="297857" y="236718"/>
                  <a:pt x="259385" y="200619"/>
                  <a:pt x="324021" y="257175"/>
                </a:cubicBezTo>
                <a:cubicBezTo>
                  <a:pt x="459021" y="375300"/>
                  <a:pt x="212770" y="173737"/>
                  <a:pt x="400221" y="314325"/>
                </a:cubicBezTo>
                <a:cubicBezTo>
                  <a:pt x="457879" y="357569"/>
                  <a:pt x="395673" y="338013"/>
                  <a:pt x="485946" y="381000"/>
                </a:cubicBezTo>
                <a:cubicBezTo>
                  <a:pt x="552621" y="412750"/>
                  <a:pt x="633752" y="424031"/>
                  <a:pt x="685971" y="476250"/>
                </a:cubicBezTo>
                <a:cubicBezTo>
                  <a:pt x="698671" y="488950"/>
                  <a:pt x="710434" y="502661"/>
                  <a:pt x="724071" y="514350"/>
                </a:cubicBezTo>
                <a:cubicBezTo>
                  <a:pt x="816898" y="593916"/>
                  <a:pt x="682135" y="462889"/>
                  <a:pt x="781221" y="561975"/>
                </a:cubicBezTo>
                <a:cubicBezTo>
                  <a:pt x="784396" y="571500"/>
                  <a:pt x="780707" y="590391"/>
                  <a:pt x="790746" y="590550"/>
                </a:cubicBezTo>
                <a:cubicBezTo>
                  <a:pt x="1339065" y="599253"/>
                  <a:pt x="1209204" y="657546"/>
                  <a:pt x="1419396" y="552450"/>
                </a:cubicBezTo>
                <a:cubicBezTo>
                  <a:pt x="1463846" y="555625"/>
                  <a:pt x="1508260" y="564592"/>
                  <a:pt x="1552746" y="561975"/>
                </a:cubicBezTo>
                <a:cubicBezTo>
                  <a:pt x="1592849" y="559616"/>
                  <a:pt x="1574917" y="534262"/>
                  <a:pt x="1590846" y="514350"/>
                </a:cubicBezTo>
                <a:cubicBezTo>
                  <a:pt x="1597997" y="505411"/>
                  <a:pt x="1610106" y="501954"/>
                  <a:pt x="1619421" y="495300"/>
                </a:cubicBezTo>
                <a:cubicBezTo>
                  <a:pt x="1632339" y="486073"/>
                  <a:pt x="1643322" y="473825"/>
                  <a:pt x="1657521" y="466725"/>
                </a:cubicBezTo>
                <a:cubicBezTo>
                  <a:pt x="1669230" y="460871"/>
                  <a:pt x="1682587" y="458422"/>
                  <a:pt x="1695621" y="457200"/>
                </a:cubicBezTo>
                <a:cubicBezTo>
                  <a:pt x="1784358" y="448881"/>
                  <a:pt x="1873421" y="444500"/>
                  <a:pt x="1962321" y="438150"/>
                </a:cubicBezTo>
                <a:cubicBezTo>
                  <a:pt x="1965496" y="428625"/>
                  <a:pt x="1965418" y="417288"/>
                  <a:pt x="1971846" y="409575"/>
                </a:cubicBezTo>
                <a:cubicBezTo>
                  <a:pt x="1996580" y="379894"/>
                  <a:pt x="2014203" y="379285"/>
                  <a:pt x="2048046" y="371475"/>
                </a:cubicBezTo>
                <a:lnTo>
                  <a:pt x="2133771" y="352425"/>
                </a:lnTo>
                <a:cubicBezTo>
                  <a:pt x="2143296" y="346075"/>
                  <a:pt x="2168696" y="342900"/>
                  <a:pt x="2162346" y="333375"/>
                </a:cubicBezTo>
                <a:cubicBezTo>
                  <a:pt x="2153366" y="319905"/>
                  <a:pt x="2130910" y="323850"/>
                  <a:pt x="2114721" y="323850"/>
                </a:cubicBezTo>
                <a:cubicBezTo>
                  <a:pt x="2085970" y="323850"/>
                  <a:pt x="2057571" y="330200"/>
                  <a:pt x="2028996" y="333375"/>
                </a:cubicBezTo>
                <a:lnTo>
                  <a:pt x="1028871" y="323850"/>
                </a:lnTo>
                <a:cubicBezTo>
                  <a:pt x="1017428" y="323532"/>
                  <a:pt x="1010535" y="309920"/>
                  <a:pt x="1000296" y="304800"/>
                </a:cubicBezTo>
                <a:cubicBezTo>
                  <a:pt x="991316" y="300310"/>
                  <a:pt x="981246" y="298450"/>
                  <a:pt x="971721" y="295275"/>
                </a:cubicBezTo>
                <a:cubicBezTo>
                  <a:pt x="900816" y="224370"/>
                  <a:pt x="990580" y="311439"/>
                  <a:pt x="905046" y="238125"/>
                </a:cubicBezTo>
                <a:cubicBezTo>
                  <a:pt x="894819" y="229359"/>
                  <a:pt x="887432" y="217380"/>
                  <a:pt x="876471" y="209550"/>
                </a:cubicBezTo>
                <a:cubicBezTo>
                  <a:pt x="853380" y="193056"/>
                  <a:pt x="818671" y="182115"/>
                  <a:pt x="790746" y="180975"/>
                </a:cubicBezTo>
                <a:cubicBezTo>
                  <a:pt x="651126" y="175276"/>
                  <a:pt x="511346" y="174625"/>
                  <a:pt x="371646" y="171450"/>
                </a:cubicBezTo>
                <a:cubicBezTo>
                  <a:pt x="316498" y="163572"/>
                  <a:pt x="225977" y="152563"/>
                  <a:pt x="181146" y="133350"/>
                </a:cubicBezTo>
                <a:cubicBezTo>
                  <a:pt x="171918" y="129395"/>
                  <a:pt x="174379" y="114429"/>
                  <a:pt x="171621" y="104775"/>
                </a:cubicBezTo>
                <a:cubicBezTo>
                  <a:pt x="168025" y="92188"/>
                  <a:pt x="174180" y="71710"/>
                  <a:pt x="162096" y="66675"/>
                </a:cubicBezTo>
                <a:cubicBezTo>
                  <a:pt x="129725" y="53187"/>
                  <a:pt x="92246" y="60325"/>
                  <a:pt x="57321" y="57150"/>
                </a:cubicBezTo>
                <a:cubicBezTo>
                  <a:pt x="53514" y="55881"/>
                  <a:pt x="-3522" y="39654"/>
                  <a:pt x="171" y="28575"/>
                </a:cubicBezTo>
                <a:cubicBezTo>
                  <a:pt x="4373" y="15970"/>
                  <a:pt x="47796" y="4763"/>
                  <a:pt x="57321" y="0"/>
                </a:cubicBezTo>
                <a:close/>
              </a:path>
            </a:pathLst>
          </a:custGeom>
          <a:solidFill>
            <a:srgbClr val="BED3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5" name="テキスト ボックス 21">
            <a:extLst>
              <a:ext uri="{FF2B5EF4-FFF2-40B4-BE49-F238E27FC236}">
                <a16:creationId xmlns:a16="http://schemas.microsoft.com/office/drawing/2014/main" id="{106CE9EE-C4E6-11FD-8DB9-04496D8AC6F1}"/>
              </a:ext>
            </a:extLst>
          </p:cNvPr>
          <p:cNvSpPr txBox="1">
            <a:spLocks noChangeArrowheads="1"/>
          </p:cNvSpPr>
          <p:nvPr/>
        </p:nvSpPr>
        <p:spPr bwMode="auto">
          <a:xfrm>
            <a:off x="157277" y="1153625"/>
            <a:ext cx="310854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①表面化している困りごと</a:t>
            </a:r>
          </a:p>
        </p:txBody>
      </p:sp>
      <p:sp>
        <p:nvSpPr>
          <p:cNvPr id="16" name="正方形/長方形 15">
            <a:extLst>
              <a:ext uri="{FF2B5EF4-FFF2-40B4-BE49-F238E27FC236}">
                <a16:creationId xmlns:a16="http://schemas.microsoft.com/office/drawing/2014/main" id="{9E2D2895-377E-BC86-8565-B603EDA8BAC2}"/>
              </a:ext>
            </a:extLst>
          </p:cNvPr>
          <p:cNvSpPr/>
          <p:nvPr/>
        </p:nvSpPr>
        <p:spPr>
          <a:xfrm>
            <a:off x="157277" y="2966594"/>
            <a:ext cx="4621212" cy="3664507"/>
          </a:xfrm>
          <a:prstGeom prst="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8" name="テキスト ボックス 23">
            <a:extLst>
              <a:ext uri="{FF2B5EF4-FFF2-40B4-BE49-F238E27FC236}">
                <a16:creationId xmlns:a16="http://schemas.microsoft.com/office/drawing/2014/main" id="{FD5043DA-FF79-E3A5-AA33-E1F06A2B2923}"/>
              </a:ext>
            </a:extLst>
          </p:cNvPr>
          <p:cNvSpPr txBox="1">
            <a:spLocks noChangeArrowheads="1"/>
          </p:cNvSpPr>
          <p:nvPr/>
        </p:nvSpPr>
        <p:spPr bwMode="auto">
          <a:xfrm>
            <a:off x="138227" y="4670538"/>
            <a:ext cx="3954929"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②</a:t>
            </a:r>
            <a:r>
              <a:rPr lang="en-US" altLang="ja-JP" sz="1800" spc="100" dirty="0">
                <a:latin typeface="メイリオ" panose="020B0604030504040204" pitchFamily="50" charset="-128"/>
                <a:ea typeface="メイリオ" panose="020B0604030504040204" pitchFamily="50" charset="-128"/>
              </a:rPr>
              <a:t>-b </a:t>
            </a:r>
            <a:r>
              <a:rPr lang="ja-JP" altLang="en-US" sz="1800" spc="100" dirty="0">
                <a:latin typeface="メイリオ" panose="020B0604030504040204" pitchFamily="50" charset="-128"/>
                <a:ea typeface="メイリオ" panose="020B0604030504040204" pitchFamily="50" charset="-128"/>
              </a:rPr>
              <a:t>排除を強化する価値観・思想</a:t>
            </a:r>
          </a:p>
        </p:txBody>
      </p:sp>
      <p:cxnSp>
        <p:nvCxnSpPr>
          <p:cNvPr id="19" name="直線コネクタ 18">
            <a:extLst>
              <a:ext uri="{FF2B5EF4-FFF2-40B4-BE49-F238E27FC236}">
                <a16:creationId xmlns:a16="http://schemas.microsoft.com/office/drawing/2014/main" id="{2134FB54-2FA6-F4FF-9CD8-826926162B07}"/>
              </a:ext>
            </a:extLst>
          </p:cNvPr>
          <p:cNvCxnSpPr>
            <a:cxnSpLocks/>
          </p:cNvCxnSpPr>
          <p:nvPr/>
        </p:nvCxnSpPr>
        <p:spPr>
          <a:xfrm>
            <a:off x="121148" y="2955855"/>
            <a:ext cx="9663704" cy="0"/>
          </a:xfrm>
          <a:prstGeom prst="line">
            <a:avLst/>
          </a:prstGeom>
          <a:ln w="381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テキスト ボックス 22">
            <a:extLst>
              <a:ext uri="{FF2B5EF4-FFF2-40B4-BE49-F238E27FC236}">
                <a16:creationId xmlns:a16="http://schemas.microsoft.com/office/drawing/2014/main" id="{8E369C2F-7070-3AF3-58B6-B42A8A49D7C7}"/>
              </a:ext>
            </a:extLst>
          </p:cNvPr>
          <p:cNvSpPr txBox="1">
            <a:spLocks noChangeArrowheads="1"/>
          </p:cNvSpPr>
          <p:nvPr/>
        </p:nvSpPr>
        <p:spPr bwMode="auto">
          <a:xfrm>
            <a:off x="138227" y="3052619"/>
            <a:ext cx="419217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②</a:t>
            </a:r>
            <a:r>
              <a:rPr lang="en-US" altLang="ja-JP" sz="1800" spc="100" dirty="0">
                <a:latin typeface="メイリオ" panose="020B0604030504040204" pitchFamily="50" charset="-128"/>
                <a:ea typeface="メイリオ" panose="020B0604030504040204" pitchFamily="50" charset="-128"/>
              </a:rPr>
              <a:t>-a</a:t>
            </a:r>
            <a:r>
              <a:rPr lang="ja-JP" altLang="en-US" sz="1800" spc="100" dirty="0">
                <a:latin typeface="メイリオ" panose="020B0604030504040204" pitchFamily="50" charset="-128"/>
                <a:ea typeface="メイリオ" panose="020B0604030504040204" pitchFamily="50" charset="-128"/>
              </a:rPr>
              <a:t> 背後や近接関係にある社会問題</a:t>
            </a:r>
          </a:p>
        </p:txBody>
      </p:sp>
      <p:sp>
        <p:nvSpPr>
          <p:cNvPr id="21" name="フリーフォーム: 図形 20">
            <a:extLst>
              <a:ext uri="{FF2B5EF4-FFF2-40B4-BE49-F238E27FC236}">
                <a16:creationId xmlns:a16="http://schemas.microsoft.com/office/drawing/2014/main" id="{5C31C0D7-0F74-549B-802A-E1D9FF3B034E}"/>
              </a:ext>
            </a:extLst>
          </p:cNvPr>
          <p:cNvSpPr/>
          <p:nvPr/>
        </p:nvSpPr>
        <p:spPr>
          <a:xfrm>
            <a:off x="1471727" y="1920988"/>
            <a:ext cx="419100" cy="450850"/>
          </a:xfrm>
          <a:custGeom>
            <a:avLst/>
            <a:gdLst>
              <a:gd name="connsiteX0" fmla="*/ 238296 w 419904"/>
              <a:gd name="connsiteY0" fmla="*/ 0 h 450298"/>
              <a:gd name="connsiteX1" fmla="*/ 238296 w 419904"/>
              <a:gd name="connsiteY1" fmla="*/ 0 h 450298"/>
              <a:gd name="connsiteX2" fmla="*/ 171621 w 419904"/>
              <a:gd name="connsiteY2" fmla="*/ 47625 h 450298"/>
              <a:gd name="connsiteX3" fmla="*/ 104946 w 419904"/>
              <a:gd name="connsiteY3" fmla="*/ 76200 h 450298"/>
              <a:gd name="connsiteX4" fmla="*/ 28746 w 419904"/>
              <a:gd name="connsiteY4" fmla="*/ 104775 h 450298"/>
              <a:gd name="connsiteX5" fmla="*/ 19221 w 419904"/>
              <a:gd name="connsiteY5" fmla="*/ 133350 h 450298"/>
              <a:gd name="connsiteX6" fmla="*/ 171 w 419904"/>
              <a:gd name="connsiteY6" fmla="*/ 171450 h 450298"/>
              <a:gd name="connsiteX7" fmla="*/ 9696 w 419904"/>
              <a:gd name="connsiteY7" fmla="*/ 200025 h 450298"/>
              <a:gd name="connsiteX8" fmla="*/ 38271 w 419904"/>
              <a:gd name="connsiteY8" fmla="*/ 342900 h 450298"/>
              <a:gd name="connsiteX9" fmla="*/ 66846 w 419904"/>
              <a:gd name="connsiteY9" fmla="*/ 352425 h 450298"/>
              <a:gd name="connsiteX10" fmla="*/ 76371 w 419904"/>
              <a:gd name="connsiteY10" fmla="*/ 447675 h 450298"/>
              <a:gd name="connsiteX11" fmla="*/ 104946 w 419904"/>
              <a:gd name="connsiteY11" fmla="*/ 438150 h 450298"/>
              <a:gd name="connsiteX12" fmla="*/ 381171 w 419904"/>
              <a:gd name="connsiteY12" fmla="*/ 419100 h 450298"/>
              <a:gd name="connsiteX13" fmla="*/ 390696 w 419904"/>
              <a:gd name="connsiteY13" fmla="*/ 333375 h 450298"/>
              <a:gd name="connsiteX14" fmla="*/ 419271 w 419904"/>
              <a:gd name="connsiteY14" fmla="*/ 304800 h 450298"/>
              <a:gd name="connsiteX15" fmla="*/ 324021 w 419904"/>
              <a:gd name="connsiteY15" fmla="*/ 257175 h 450298"/>
              <a:gd name="connsiteX16" fmla="*/ 314496 w 419904"/>
              <a:gd name="connsiteY16" fmla="*/ 104775 h 450298"/>
              <a:gd name="connsiteX17" fmla="*/ 304971 w 419904"/>
              <a:gd name="connsiteY17" fmla="*/ 57150 h 450298"/>
              <a:gd name="connsiteX18" fmla="*/ 276396 w 419904"/>
              <a:gd name="connsiteY18" fmla="*/ 38100 h 450298"/>
              <a:gd name="connsiteX19" fmla="*/ 238296 w 419904"/>
              <a:gd name="connsiteY19" fmla="*/ 0 h 45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9904" h="450298">
                <a:moveTo>
                  <a:pt x="238296" y="0"/>
                </a:moveTo>
                <a:lnTo>
                  <a:pt x="238296" y="0"/>
                </a:lnTo>
                <a:cubicBezTo>
                  <a:pt x="216071" y="15875"/>
                  <a:pt x="194663" y="32962"/>
                  <a:pt x="171621" y="47625"/>
                </a:cubicBezTo>
                <a:cubicBezTo>
                  <a:pt x="98946" y="93873"/>
                  <a:pt x="165089" y="46128"/>
                  <a:pt x="104946" y="76200"/>
                </a:cubicBezTo>
                <a:cubicBezTo>
                  <a:pt x="39542" y="108902"/>
                  <a:pt x="120630" y="86398"/>
                  <a:pt x="28746" y="104775"/>
                </a:cubicBezTo>
                <a:cubicBezTo>
                  <a:pt x="25571" y="114300"/>
                  <a:pt x="23176" y="124122"/>
                  <a:pt x="19221" y="133350"/>
                </a:cubicBezTo>
                <a:cubicBezTo>
                  <a:pt x="13628" y="146401"/>
                  <a:pt x="2179" y="157394"/>
                  <a:pt x="171" y="171450"/>
                </a:cubicBezTo>
                <a:cubicBezTo>
                  <a:pt x="-1249" y="181389"/>
                  <a:pt x="6521" y="190500"/>
                  <a:pt x="9696" y="200025"/>
                </a:cubicBezTo>
                <a:cubicBezTo>
                  <a:pt x="11769" y="224896"/>
                  <a:pt x="530" y="312707"/>
                  <a:pt x="38271" y="342900"/>
                </a:cubicBezTo>
                <a:cubicBezTo>
                  <a:pt x="46111" y="349172"/>
                  <a:pt x="57321" y="349250"/>
                  <a:pt x="66846" y="352425"/>
                </a:cubicBezTo>
                <a:cubicBezTo>
                  <a:pt x="70021" y="384175"/>
                  <a:pt x="63412" y="418517"/>
                  <a:pt x="76371" y="447675"/>
                </a:cubicBezTo>
                <a:cubicBezTo>
                  <a:pt x="80449" y="456850"/>
                  <a:pt x="94950" y="439087"/>
                  <a:pt x="104946" y="438150"/>
                </a:cubicBezTo>
                <a:cubicBezTo>
                  <a:pt x="196837" y="429535"/>
                  <a:pt x="289096" y="425450"/>
                  <a:pt x="381171" y="419100"/>
                </a:cubicBezTo>
                <a:cubicBezTo>
                  <a:pt x="384346" y="390525"/>
                  <a:pt x="381604" y="360650"/>
                  <a:pt x="390696" y="333375"/>
                </a:cubicBezTo>
                <a:cubicBezTo>
                  <a:pt x="394956" y="320596"/>
                  <a:pt x="424577" y="317181"/>
                  <a:pt x="419271" y="304800"/>
                </a:cubicBezTo>
                <a:cubicBezTo>
                  <a:pt x="405663" y="273047"/>
                  <a:pt x="353209" y="264472"/>
                  <a:pt x="324021" y="257175"/>
                </a:cubicBezTo>
                <a:cubicBezTo>
                  <a:pt x="320846" y="206375"/>
                  <a:pt x="319322" y="155445"/>
                  <a:pt x="314496" y="104775"/>
                </a:cubicBezTo>
                <a:cubicBezTo>
                  <a:pt x="312961" y="88659"/>
                  <a:pt x="313003" y="71206"/>
                  <a:pt x="304971" y="57150"/>
                </a:cubicBezTo>
                <a:cubicBezTo>
                  <a:pt x="299291" y="47211"/>
                  <a:pt x="285921" y="44450"/>
                  <a:pt x="276396" y="38100"/>
                </a:cubicBezTo>
                <a:cubicBezTo>
                  <a:pt x="255338" y="-4016"/>
                  <a:pt x="244646" y="6350"/>
                  <a:pt x="238296"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22" name="フリーフォーム: 図形 21">
            <a:extLst>
              <a:ext uri="{FF2B5EF4-FFF2-40B4-BE49-F238E27FC236}">
                <a16:creationId xmlns:a16="http://schemas.microsoft.com/office/drawing/2014/main" id="{151F9902-750A-557E-EE18-AEACA0B1AFD1}"/>
              </a:ext>
            </a:extLst>
          </p:cNvPr>
          <p:cNvSpPr/>
          <p:nvPr/>
        </p:nvSpPr>
        <p:spPr>
          <a:xfrm>
            <a:off x="2595677" y="1784463"/>
            <a:ext cx="773112" cy="638175"/>
          </a:xfrm>
          <a:custGeom>
            <a:avLst/>
            <a:gdLst>
              <a:gd name="connsiteX0" fmla="*/ 0 w 772528"/>
              <a:gd name="connsiteY0" fmla="*/ 0 h 638175"/>
              <a:gd name="connsiteX1" fmla="*/ 0 w 772528"/>
              <a:gd name="connsiteY1" fmla="*/ 0 h 638175"/>
              <a:gd name="connsiteX2" fmla="*/ 76200 w 772528"/>
              <a:gd name="connsiteY2" fmla="*/ 133350 h 638175"/>
              <a:gd name="connsiteX3" fmla="*/ 161925 w 772528"/>
              <a:gd name="connsiteY3" fmla="*/ 180975 h 638175"/>
              <a:gd name="connsiteX4" fmla="*/ 200025 w 772528"/>
              <a:gd name="connsiteY4" fmla="*/ 219075 h 638175"/>
              <a:gd name="connsiteX5" fmla="*/ 314325 w 772528"/>
              <a:gd name="connsiteY5" fmla="*/ 304800 h 638175"/>
              <a:gd name="connsiteX6" fmla="*/ 342900 w 772528"/>
              <a:gd name="connsiteY6" fmla="*/ 333375 h 638175"/>
              <a:gd name="connsiteX7" fmla="*/ 390525 w 772528"/>
              <a:gd name="connsiteY7" fmla="*/ 371475 h 638175"/>
              <a:gd name="connsiteX8" fmla="*/ 428625 w 772528"/>
              <a:gd name="connsiteY8" fmla="*/ 419100 h 638175"/>
              <a:gd name="connsiteX9" fmla="*/ 533400 w 772528"/>
              <a:gd name="connsiteY9" fmla="*/ 485775 h 638175"/>
              <a:gd name="connsiteX10" fmla="*/ 561975 w 772528"/>
              <a:gd name="connsiteY10" fmla="*/ 495300 h 638175"/>
              <a:gd name="connsiteX11" fmla="*/ 638175 w 772528"/>
              <a:gd name="connsiteY11" fmla="*/ 590550 h 638175"/>
              <a:gd name="connsiteX12" fmla="*/ 666750 w 772528"/>
              <a:gd name="connsiteY12" fmla="*/ 609600 h 638175"/>
              <a:gd name="connsiteX13" fmla="*/ 752475 w 772528"/>
              <a:gd name="connsiteY13" fmla="*/ 638175 h 638175"/>
              <a:gd name="connsiteX14" fmla="*/ 771525 w 772528"/>
              <a:gd name="connsiteY14" fmla="*/ 609600 h 638175"/>
              <a:gd name="connsiteX15" fmla="*/ 742950 w 772528"/>
              <a:gd name="connsiteY15" fmla="*/ 533400 h 638175"/>
              <a:gd name="connsiteX16" fmla="*/ 733425 w 772528"/>
              <a:gd name="connsiteY16" fmla="*/ 504825 h 638175"/>
              <a:gd name="connsiteX17" fmla="*/ 704850 w 772528"/>
              <a:gd name="connsiteY17" fmla="*/ 485775 h 638175"/>
              <a:gd name="connsiteX18" fmla="*/ 676275 w 772528"/>
              <a:gd name="connsiteY18" fmla="*/ 457200 h 638175"/>
              <a:gd name="connsiteX19" fmla="*/ 666750 w 772528"/>
              <a:gd name="connsiteY19" fmla="*/ 428625 h 638175"/>
              <a:gd name="connsiteX20" fmla="*/ 657225 w 772528"/>
              <a:gd name="connsiteY20" fmla="*/ 352425 h 638175"/>
              <a:gd name="connsiteX21" fmla="*/ 638175 w 772528"/>
              <a:gd name="connsiteY21" fmla="*/ 314325 h 638175"/>
              <a:gd name="connsiteX22" fmla="*/ 628650 w 772528"/>
              <a:gd name="connsiteY22" fmla="*/ 276225 h 638175"/>
              <a:gd name="connsiteX23" fmla="*/ 600075 w 772528"/>
              <a:gd name="connsiteY23" fmla="*/ 257175 h 638175"/>
              <a:gd name="connsiteX24" fmla="*/ 571500 w 772528"/>
              <a:gd name="connsiteY24" fmla="*/ 219075 h 638175"/>
              <a:gd name="connsiteX25" fmla="*/ 523875 w 772528"/>
              <a:gd name="connsiteY25" fmla="*/ 209550 h 638175"/>
              <a:gd name="connsiteX26" fmla="*/ 457200 w 772528"/>
              <a:gd name="connsiteY26" fmla="*/ 180975 h 638175"/>
              <a:gd name="connsiteX27" fmla="*/ 400050 w 772528"/>
              <a:gd name="connsiteY27" fmla="*/ 171450 h 638175"/>
              <a:gd name="connsiteX28" fmla="*/ 361950 w 772528"/>
              <a:gd name="connsiteY28" fmla="*/ 152400 h 638175"/>
              <a:gd name="connsiteX29" fmla="*/ 161925 w 772528"/>
              <a:gd name="connsiteY29" fmla="*/ 123825 h 638175"/>
              <a:gd name="connsiteX30" fmla="*/ 133350 w 772528"/>
              <a:gd name="connsiteY30" fmla="*/ 114300 h 638175"/>
              <a:gd name="connsiteX31" fmla="*/ 47625 w 772528"/>
              <a:gd name="connsiteY31" fmla="*/ 47625 h 638175"/>
              <a:gd name="connsiteX32" fmla="*/ 0 w 772528"/>
              <a:gd name="connsiteY32" fmla="*/ 0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72528" h="638175">
                <a:moveTo>
                  <a:pt x="0" y="0"/>
                </a:moveTo>
                <a:lnTo>
                  <a:pt x="0" y="0"/>
                </a:lnTo>
                <a:cubicBezTo>
                  <a:pt x="28627" y="64411"/>
                  <a:pt x="30093" y="87243"/>
                  <a:pt x="76200" y="133350"/>
                </a:cubicBezTo>
                <a:cubicBezTo>
                  <a:pt x="95203" y="152353"/>
                  <a:pt x="145316" y="169349"/>
                  <a:pt x="161925" y="180975"/>
                </a:cubicBezTo>
                <a:cubicBezTo>
                  <a:pt x="176639" y="191275"/>
                  <a:pt x="186086" y="207749"/>
                  <a:pt x="200025" y="219075"/>
                </a:cubicBezTo>
                <a:cubicBezTo>
                  <a:pt x="236987" y="249107"/>
                  <a:pt x="280649" y="271124"/>
                  <a:pt x="314325" y="304800"/>
                </a:cubicBezTo>
                <a:cubicBezTo>
                  <a:pt x="323850" y="314325"/>
                  <a:pt x="332763" y="324505"/>
                  <a:pt x="342900" y="333375"/>
                </a:cubicBezTo>
                <a:cubicBezTo>
                  <a:pt x="358200" y="346762"/>
                  <a:pt x="376150" y="357100"/>
                  <a:pt x="390525" y="371475"/>
                </a:cubicBezTo>
                <a:cubicBezTo>
                  <a:pt x="404900" y="385850"/>
                  <a:pt x="413582" y="405425"/>
                  <a:pt x="428625" y="419100"/>
                </a:cubicBezTo>
                <a:cubicBezTo>
                  <a:pt x="457261" y="445132"/>
                  <a:pt x="496654" y="470027"/>
                  <a:pt x="533400" y="485775"/>
                </a:cubicBezTo>
                <a:cubicBezTo>
                  <a:pt x="542628" y="489730"/>
                  <a:pt x="552450" y="492125"/>
                  <a:pt x="561975" y="495300"/>
                </a:cubicBezTo>
                <a:cubicBezTo>
                  <a:pt x="588841" y="535599"/>
                  <a:pt x="595108" y="547483"/>
                  <a:pt x="638175" y="590550"/>
                </a:cubicBezTo>
                <a:cubicBezTo>
                  <a:pt x="646270" y="598645"/>
                  <a:pt x="656183" y="605197"/>
                  <a:pt x="666750" y="609600"/>
                </a:cubicBezTo>
                <a:cubicBezTo>
                  <a:pt x="694554" y="621185"/>
                  <a:pt x="752475" y="638175"/>
                  <a:pt x="752475" y="638175"/>
                </a:cubicBezTo>
                <a:cubicBezTo>
                  <a:pt x="758825" y="628650"/>
                  <a:pt x="770105" y="620959"/>
                  <a:pt x="771525" y="609600"/>
                </a:cubicBezTo>
                <a:cubicBezTo>
                  <a:pt x="777038" y="565496"/>
                  <a:pt x="758759" y="565018"/>
                  <a:pt x="742950" y="533400"/>
                </a:cubicBezTo>
                <a:cubicBezTo>
                  <a:pt x="738460" y="524420"/>
                  <a:pt x="739697" y="512665"/>
                  <a:pt x="733425" y="504825"/>
                </a:cubicBezTo>
                <a:cubicBezTo>
                  <a:pt x="726274" y="495886"/>
                  <a:pt x="713644" y="493104"/>
                  <a:pt x="704850" y="485775"/>
                </a:cubicBezTo>
                <a:cubicBezTo>
                  <a:pt x="694502" y="477151"/>
                  <a:pt x="685800" y="466725"/>
                  <a:pt x="676275" y="457200"/>
                </a:cubicBezTo>
                <a:cubicBezTo>
                  <a:pt x="673100" y="447675"/>
                  <a:pt x="668546" y="438503"/>
                  <a:pt x="666750" y="428625"/>
                </a:cubicBezTo>
                <a:cubicBezTo>
                  <a:pt x="662171" y="403440"/>
                  <a:pt x="663433" y="377258"/>
                  <a:pt x="657225" y="352425"/>
                </a:cubicBezTo>
                <a:cubicBezTo>
                  <a:pt x="653781" y="338650"/>
                  <a:pt x="643161" y="327620"/>
                  <a:pt x="638175" y="314325"/>
                </a:cubicBezTo>
                <a:cubicBezTo>
                  <a:pt x="633578" y="302068"/>
                  <a:pt x="635912" y="287117"/>
                  <a:pt x="628650" y="276225"/>
                </a:cubicBezTo>
                <a:cubicBezTo>
                  <a:pt x="622300" y="266700"/>
                  <a:pt x="608170" y="265270"/>
                  <a:pt x="600075" y="257175"/>
                </a:cubicBezTo>
                <a:cubicBezTo>
                  <a:pt x="588850" y="245950"/>
                  <a:pt x="584962" y="227489"/>
                  <a:pt x="571500" y="219075"/>
                </a:cubicBezTo>
                <a:cubicBezTo>
                  <a:pt x="557771" y="210495"/>
                  <a:pt x="539581" y="213477"/>
                  <a:pt x="523875" y="209550"/>
                </a:cubicBezTo>
                <a:cubicBezTo>
                  <a:pt x="418742" y="183267"/>
                  <a:pt x="593499" y="221865"/>
                  <a:pt x="457200" y="180975"/>
                </a:cubicBezTo>
                <a:cubicBezTo>
                  <a:pt x="438702" y="175426"/>
                  <a:pt x="419100" y="174625"/>
                  <a:pt x="400050" y="171450"/>
                </a:cubicBezTo>
                <a:cubicBezTo>
                  <a:pt x="387350" y="165100"/>
                  <a:pt x="375873" y="155185"/>
                  <a:pt x="361950" y="152400"/>
                </a:cubicBezTo>
                <a:cubicBezTo>
                  <a:pt x="295906" y="139191"/>
                  <a:pt x="161925" y="123825"/>
                  <a:pt x="161925" y="123825"/>
                </a:cubicBezTo>
                <a:cubicBezTo>
                  <a:pt x="152400" y="120650"/>
                  <a:pt x="141704" y="119869"/>
                  <a:pt x="133350" y="114300"/>
                </a:cubicBezTo>
                <a:cubicBezTo>
                  <a:pt x="84040" y="81426"/>
                  <a:pt x="123710" y="72987"/>
                  <a:pt x="47625" y="47625"/>
                </a:cubicBezTo>
                <a:cubicBezTo>
                  <a:pt x="14790" y="36680"/>
                  <a:pt x="7937" y="7937"/>
                  <a:pt x="0"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23" name="フリーフォーム: 図形 22">
            <a:extLst>
              <a:ext uri="{FF2B5EF4-FFF2-40B4-BE49-F238E27FC236}">
                <a16:creationId xmlns:a16="http://schemas.microsoft.com/office/drawing/2014/main" id="{8DC74F0A-D0F0-2137-381D-8A30CFF28A25}"/>
              </a:ext>
            </a:extLst>
          </p:cNvPr>
          <p:cNvSpPr/>
          <p:nvPr/>
        </p:nvSpPr>
        <p:spPr>
          <a:xfrm>
            <a:off x="2086089" y="1605076"/>
            <a:ext cx="314325" cy="842962"/>
          </a:xfrm>
          <a:custGeom>
            <a:avLst/>
            <a:gdLst>
              <a:gd name="connsiteX0" fmla="*/ 285750 w 314394"/>
              <a:gd name="connsiteY0" fmla="*/ 0 h 842418"/>
              <a:gd name="connsiteX1" fmla="*/ 285750 w 314394"/>
              <a:gd name="connsiteY1" fmla="*/ 0 h 842418"/>
              <a:gd name="connsiteX2" fmla="*/ 190500 w 314394"/>
              <a:gd name="connsiteY2" fmla="*/ 28575 h 842418"/>
              <a:gd name="connsiteX3" fmla="*/ 152400 w 314394"/>
              <a:gd name="connsiteY3" fmla="*/ 57150 h 842418"/>
              <a:gd name="connsiteX4" fmla="*/ 66675 w 314394"/>
              <a:gd name="connsiteY4" fmla="*/ 104775 h 842418"/>
              <a:gd name="connsiteX5" fmla="*/ 47625 w 314394"/>
              <a:gd name="connsiteY5" fmla="*/ 133350 h 842418"/>
              <a:gd name="connsiteX6" fmla="*/ 0 w 314394"/>
              <a:gd name="connsiteY6" fmla="*/ 238125 h 842418"/>
              <a:gd name="connsiteX7" fmla="*/ 9525 w 314394"/>
              <a:gd name="connsiteY7" fmla="*/ 371475 h 842418"/>
              <a:gd name="connsiteX8" fmla="*/ 28575 w 314394"/>
              <a:gd name="connsiteY8" fmla="*/ 419100 h 842418"/>
              <a:gd name="connsiteX9" fmla="*/ 38100 w 314394"/>
              <a:gd name="connsiteY9" fmla="*/ 514350 h 842418"/>
              <a:gd name="connsiteX10" fmla="*/ 66675 w 314394"/>
              <a:gd name="connsiteY10" fmla="*/ 638175 h 842418"/>
              <a:gd name="connsiteX11" fmla="*/ 95250 w 314394"/>
              <a:gd name="connsiteY11" fmla="*/ 800100 h 842418"/>
              <a:gd name="connsiteX12" fmla="*/ 104775 w 314394"/>
              <a:gd name="connsiteY12" fmla="*/ 600075 h 842418"/>
              <a:gd name="connsiteX13" fmla="*/ 114300 w 314394"/>
              <a:gd name="connsiteY13" fmla="*/ 571500 h 842418"/>
              <a:gd name="connsiteX14" fmla="*/ 123825 w 314394"/>
              <a:gd name="connsiteY14" fmla="*/ 523875 h 842418"/>
              <a:gd name="connsiteX15" fmla="*/ 142875 w 314394"/>
              <a:gd name="connsiteY15" fmla="*/ 285750 h 842418"/>
              <a:gd name="connsiteX16" fmla="*/ 152400 w 314394"/>
              <a:gd name="connsiteY16" fmla="*/ 257175 h 842418"/>
              <a:gd name="connsiteX17" fmla="*/ 200025 w 314394"/>
              <a:gd name="connsiteY17" fmla="*/ 209550 h 842418"/>
              <a:gd name="connsiteX18" fmla="*/ 257175 w 314394"/>
              <a:gd name="connsiteY18" fmla="*/ 190500 h 842418"/>
              <a:gd name="connsiteX19" fmla="*/ 295275 w 314394"/>
              <a:gd name="connsiteY19" fmla="*/ 104775 h 842418"/>
              <a:gd name="connsiteX20" fmla="*/ 304800 w 314394"/>
              <a:gd name="connsiteY20" fmla="*/ 66675 h 842418"/>
              <a:gd name="connsiteX21" fmla="*/ 314325 w 314394"/>
              <a:gd name="connsiteY21" fmla="*/ 38100 h 842418"/>
              <a:gd name="connsiteX22" fmla="*/ 285750 w 314394"/>
              <a:gd name="connsiteY22" fmla="*/ 0 h 8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4394" h="842418">
                <a:moveTo>
                  <a:pt x="285750" y="0"/>
                </a:moveTo>
                <a:lnTo>
                  <a:pt x="285750" y="0"/>
                </a:lnTo>
                <a:cubicBezTo>
                  <a:pt x="254000" y="9525"/>
                  <a:pt x="220968" y="15517"/>
                  <a:pt x="190500" y="28575"/>
                </a:cubicBezTo>
                <a:cubicBezTo>
                  <a:pt x="175909" y="34828"/>
                  <a:pt x="166013" y="48982"/>
                  <a:pt x="152400" y="57150"/>
                </a:cubicBezTo>
                <a:cubicBezTo>
                  <a:pt x="-16073" y="158234"/>
                  <a:pt x="167302" y="37690"/>
                  <a:pt x="66675" y="104775"/>
                </a:cubicBezTo>
                <a:cubicBezTo>
                  <a:pt x="60325" y="114300"/>
                  <a:pt x="53184" y="123343"/>
                  <a:pt x="47625" y="133350"/>
                </a:cubicBezTo>
                <a:cubicBezTo>
                  <a:pt x="21753" y="179920"/>
                  <a:pt x="18652" y="191494"/>
                  <a:pt x="0" y="238125"/>
                </a:cubicBezTo>
                <a:cubicBezTo>
                  <a:pt x="3175" y="282575"/>
                  <a:pt x="2575" y="327457"/>
                  <a:pt x="9525" y="371475"/>
                </a:cubicBezTo>
                <a:cubicBezTo>
                  <a:pt x="12192" y="388364"/>
                  <a:pt x="25222" y="402334"/>
                  <a:pt x="28575" y="419100"/>
                </a:cubicBezTo>
                <a:cubicBezTo>
                  <a:pt x="34833" y="450389"/>
                  <a:pt x="32633" y="482914"/>
                  <a:pt x="38100" y="514350"/>
                </a:cubicBezTo>
                <a:cubicBezTo>
                  <a:pt x="45358" y="556083"/>
                  <a:pt x="57150" y="596900"/>
                  <a:pt x="66675" y="638175"/>
                </a:cubicBezTo>
                <a:cubicBezTo>
                  <a:pt x="86724" y="838665"/>
                  <a:pt x="65544" y="889217"/>
                  <a:pt x="95250" y="800100"/>
                </a:cubicBezTo>
                <a:cubicBezTo>
                  <a:pt x="98425" y="733425"/>
                  <a:pt x="99232" y="666595"/>
                  <a:pt x="104775" y="600075"/>
                </a:cubicBezTo>
                <a:cubicBezTo>
                  <a:pt x="105609" y="590069"/>
                  <a:pt x="111865" y="581240"/>
                  <a:pt x="114300" y="571500"/>
                </a:cubicBezTo>
                <a:cubicBezTo>
                  <a:pt x="118227" y="555794"/>
                  <a:pt x="120650" y="539750"/>
                  <a:pt x="123825" y="523875"/>
                </a:cubicBezTo>
                <a:cubicBezTo>
                  <a:pt x="128760" y="425175"/>
                  <a:pt x="122256" y="368227"/>
                  <a:pt x="142875" y="285750"/>
                </a:cubicBezTo>
                <a:cubicBezTo>
                  <a:pt x="145310" y="276010"/>
                  <a:pt x="147910" y="266155"/>
                  <a:pt x="152400" y="257175"/>
                </a:cubicBezTo>
                <a:cubicBezTo>
                  <a:pt x="164193" y="233589"/>
                  <a:pt x="175532" y="220436"/>
                  <a:pt x="200025" y="209550"/>
                </a:cubicBezTo>
                <a:cubicBezTo>
                  <a:pt x="218375" y="201395"/>
                  <a:pt x="257175" y="190500"/>
                  <a:pt x="257175" y="190500"/>
                </a:cubicBezTo>
                <a:cubicBezTo>
                  <a:pt x="279845" y="122490"/>
                  <a:pt x="265086" y="150058"/>
                  <a:pt x="295275" y="104775"/>
                </a:cubicBezTo>
                <a:cubicBezTo>
                  <a:pt x="298450" y="92075"/>
                  <a:pt x="301204" y="79262"/>
                  <a:pt x="304800" y="66675"/>
                </a:cubicBezTo>
                <a:cubicBezTo>
                  <a:pt x="307558" y="57021"/>
                  <a:pt x="312674" y="48004"/>
                  <a:pt x="314325" y="38100"/>
                </a:cubicBezTo>
                <a:cubicBezTo>
                  <a:pt x="315891" y="28705"/>
                  <a:pt x="290512" y="6350"/>
                  <a:pt x="285750"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5" name="テキスト ボックス 21">
            <a:extLst>
              <a:ext uri="{FF2B5EF4-FFF2-40B4-BE49-F238E27FC236}">
                <a16:creationId xmlns:a16="http://schemas.microsoft.com/office/drawing/2014/main" id="{4DB0B996-A017-7382-3E34-F95894E68997}"/>
              </a:ext>
            </a:extLst>
          </p:cNvPr>
          <p:cNvSpPr txBox="1">
            <a:spLocks noChangeArrowheads="1"/>
          </p:cNvSpPr>
          <p:nvPr/>
        </p:nvSpPr>
        <p:spPr bwMode="auto">
          <a:xfrm>
            <a:off x="157276" y="631162"/>
            <a:ext cx="815738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氷山モデルを用いて、主の課題の背景にあるものを考えてみましょう。</a:t>
            </a:r>
          </a:p>
        </p:txBody>
      </p:sp>
    </p:spTree>
    <p:extLst>
      <p:ext uri="{BB962C8B-B14F-4D97-AF65-F5344CB8AC3E}">
        <p14:creationId xmlns:p14="http://schemas.microsoft.com/office/powerpoint/2010/main" val="37223572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2E9CF-3EB0-0A50-21D5-929964D18604}"/>
            </a:ext>
          </a:extLst>
        </p:cNvPr>
        <p:cNvGrpSpPr/>
        <p:nvPr/>
      </p:nvGrpSpPr>
      <p:grpSpPr>
        <a:xfrm>
          <a:off x="0" y="0"/>
          <a:ext cx="0" cy="0"/>
          <a:chOff x="0" y="0"/>
          <a:chExt cx="0" cy="0"/>
        </a:xfrm>
      </p:grpSpPr>
      <p:sp>
        <p:nvSpPr>
          <p:cNvPr id="37892" name="スライド番号プレースホルダー 2">
            <a:extLst>
              <a:ext uri="{FF2B5EF4-FFF2-40B4-BE49-F238E27FC236}">
                <a16:creationId xmlns:a16="http://schemas.microsoft.com/office/drawing/2014/main" id="{24F3FC04-92E8-7A84-8F21-A790F69B9932}"/>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47</a:t>
            </a:fld>
            <a:endParaRPr lang="ja-JP" altLang="en-US" sz="1200">
              <a:solidFill>
                <a:srgbClr val="898989"/>
              </a:solidFill>
            </a:endParaRPr>
          </a:p>
        </p:txBody>
      </p:sp>
      <p:sp>
        <p:nvSpPr>
          <p:cNvPr id="3" name="正方形/長方形 2">
            <a:extLst>
              <a:ext uri="{FF2B5EF4-FFF2-40B4-BE49-F238E27FC236}">
                <a16:creationId xmlns:a16="http://schemas.microsoft.com/office/drawing/2014/main" id="{C5D72810-697D-9CD6-3E7D-BCF5661315DD}"/>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kumimoji="1" lang="en-US" altLang="ja-JP" sz="2000" dirty="0">
                <a:latin typeface="メイリオ" panose="020B0604030504040204" pitchFamily="50" charset="-128"/>
                <a:ea typeface="メイリオ" panose="020B0604030504040204" pitchFamily="50" charset="-128"/>
              </a:rPr>
              <a:t>【STEP1</a:t>
            </a:r>
            <a:r>
              <a:rPr kumimoji="1" lang="ja-JP" altLang="en-US" sz="2000" dirty="0">
                <a:latin typeface="メイリオ" panose="020B0604030504040204" pitchFamily="50" charset="-128"/>
                <a:ea typeface="メイリオ" panose="020B0604030504040204" pitchFamily="50" charset="-128"/>
              </a:rPr>
              <a:t>のシートに加筆・修正を行ってください</a:t>
            </a:r>
            <a:r>
              <a:rPr kumimoji="1" lang="en-US" altLang="ja-JP" sz="2000" dirty="0">
                <a:latin typeface="メイリオ" panose="020B0604030504040204" pitchFamily="50" charset="-128"/>
                <a:ea typeface="メイリオ" panose="020B0604030504040204" pitchFamily="50" charset="-128"/>
              </a:rPr>
              <a:t>】</a:t>
            </a:r>
            <a:br>
              <a:rPr kumimoji="1" lang="en-US" altLang="ja-JP" sz="2000" dirty="0">
                <a:latin typeface="メイリオ" panose="020B0604030504040204" pitchFamily="50" charset="-128"/>
                <a:ea typeface="メイリオ" panose="020B0604030504040204" pitchFamily="50" charset="-128"/>
              </a:rPr>
            </a:br>
            <a:endParaRPr kumimoji="1" lang="en-US" altLang="ja-JP" sz="2000" dirty="0">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2000" dirty="0">
                <a:latin typeface="メイリオ" panose="020B0604030504040204" pitchFamily="50" charset="-128"/>
                <a:ea typeface="メイリオ" panose="020B0604030504040204" pitchFamily="50" charset="-128"/>
              </a:rPr>
              <a:t>（例えば）</a:t>
            </a:r>
            <a:br>
              <a:rPr kumimoji="1" lang="en-US" altLang="ja-JP" sz="2000" dirty="0">
                <a:latin typeface="メイリオ" panose="020B0604030504040204" pitchFamily="50" charset="-128"/>
                <a:ea typeface="メイリオ" panose="020B0604030504040204" pitchFamily="50" charset="-128"/>
              </a:rPr>
            </a:br>
            <a:r>
              <a:rPr kumimoji="1" lang="ja-JP" altLang="en-US" sz="2000" dirty="0">
                <a:latin typeface="メイリオ" panose="020B0604030504040204" pitchFamily="50" charset="-128"/>
                <a:ea typeface="メイリオ" panose="020B0604030504040204" pitchFamily="50" charset="-128"/>
              </a:rPr>
              <a:t>新たに見つかった課題を付箋で追加</a:t>
            </a:r>
            <a:endParaRPr kumimoji="1" lang="en-US" altLang="ja-JP" sz="2000" dirty="0">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2000" dirty="0">
                <a:latin typeface="メイリオ" panose="020B0604030504040204" pitchFamily="50" charset="-128"/>
                <a:ea typeface="メイリオ" panose="020B0604030504040204" pitchFamily="50" charset="-128"/>
              </a:rPr>
              <a:t>課題の背景にあるものを付箋で追加</a:t>
            </a:r>
          </a:p>
        </p:txBody>
      </p:sp>
      <p:sp>
        <p:nvSpPr>
          <p:cNvPr id="2" name="正方形/長方形 1">
            <a:extLst>
              <a:ext uri="{FF2B5EF4-FFF2-40B4-BE49-F238E27FC236}">
                <a16:creationId xmlns:a16="http://schemas.microsoft.com/office/drawing/2014/main" id="{60434FDB-7C70-39CA-E5BD-BE606806804D}"/>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STEP4</a:t>
            </a:r>
            <a:r>
              <a:rPr kumimoji="1" lang="ja-JP" altLang="en-US" sz="2000" b="1" spc="200" dirty="0">
                <a:solidFill>
                  <a:schemeClr val="tx1"/>
                </a:solidFill>
                <a:latin typeface="メイリオ" panose="020B0604030504040204" pitchFamily="50" charset="-128"/>
                <a:ea typeface="メイリオ" panose="020B0604030504040204" pitchFamily="50" charset="-128"/>
              </a:rPr>
              <a:t>：（改めて）主の課題を分析する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10" name="吹き出し: 角を丸めた四角形 9">
            <a:extLst>
              <a:ext uri="{FF2B5EF4-FFF2-40B4-BE49-F238E27FC236}">
                <a16:creationId xmlns:a16="http://schemas.microsoft.com/office/drawing/2014/main" id="{A71100FC-56A6-E99F-7672-45500413D5E9}"/>
              </a:ext>
            </a:extLst>
          </p:cNvPr>
          <p:cNvSpPr/>
          <p:nvPr/>
        </p:nvSpPr>
        <p:spPr>
          <a:xfrm>
            <a:off x="7028293" y="1431514"/>
            <a:ext cx="2558620"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「ストレングス」や「課題の背景」を踏まえて、追加や修正があるか、見直してみましょう</a:t>
            </a:r>
          </a:p>
        </p:txBody>
      </p:sp>
      <p:sp>
        <p:nvSpPr>
          <p:cNvPr id="8" name="テキスト ボックス 7">
            <a:extLst>
              <a:ext uri="{FF2B5EF4-FFF2-40B4-BE49-F238E27FC236}">
                <a16:creationId xmlns:a16="http://schemas.microsoft.com/office/drawing/2014/main" id="{0A4E062D-A712-CDDB-5BFD-25B7B1FB7087}"/>
              </a:ext>
            </a:extLst>
          </p:cNvPr>
          <p:cNvSpPr txBox="1"/>
          <p:nvPr/>
        </p:nvSpPr>
        <p:spPr>
          <a:xfrm>
            <a:off x="276225" y="716819"/>
            <a:ext cx="9359900" cy="1169551"/>
          </a:xfrm>
          <a:prstGeom prst="rect">
            <a:avLst/>
          </a:prstGeom>
          <a:noFill/>
        </p:spPr>
        <p:txBody>
          <a:bodyPr>
            <a:spAutoFit/>
          </a:bodyPr>
          <a:lstStyle/>
          <a:p>
            <a:pPr eaLnBrk="1" fontAlgn="auto" hangingPunct="1">
              <a:spcBef>
                <a:spcPts val="0"/>
              </a:spcBef>
              <a:spcAft>
                <a:spcPts val="0"/>
              </a:spcAft>
              <a:defRPr/>
            </a:pPr>
            <a:r>
              <a:rPr kumimoji="1" lang="ja-JP" altLang="en-US" spc="100" dirty="0">
                <a:latin typeface="メイリオ" panose="020B0604030504040204" pitchFamily="50" charset="-128"/>
                <a:ea typeface="メイリオ" panose="020B0604030504040204" pitchFamily="50" charset="-128"/>
              </a:rPr>
              <a:t>　</a:t>
            </a:r>
            <a:r>
              <a:rPr lang="en-US" altLang="ja-JP" sz="1800" spc="100" dirty="0">
                <a:latin typeface="メイリオ" panose="020B0604030504040204" pitchFamily="50" charset="-128"/>
                <a:ea typeface="メイリオ" panose="020B0604030504040204" pitchFamily="50" charset="-128"/>
              </a:rPr>
              <a:t>STEP2</a:t>
            </a:r>
            <a:r>
              <a:rPr lang="ja-JP" altLang="en-US" sz="1800" spc="100" dirty="0">
                <a:latin typeface="メイリオ" panose="020B0604030504040204" pitchFamily="50" charset="-128"/>
                <a:ea typeface="メイリオ" panose="020B0604030504040204" pitchFamily="50" charset="-128"/>
              </a:rPr>
              <a:t>の「主のストレングス」と</a:t>
            </a:r>
            <a:r>
              <a:rPr lang="en-US" altLang="ja-JP" sz="1800" spc="100" dirty="0">
                <a:latin typeface="メイリオ" panose="020B0604030504040204" pitchFamily="50" charset="-128"/>
                <a:ea typeface="メイリオ" panose="020B0604030504040204" pitchFamily="50" charset="-128"/>
              </a:rPr>
              <a:t>STEP3</a:t>
            </a:r>
            <a:r>
              <a:rPr lang="ja-JP" altLang="en-US" sz="1800" spc="100" dirty="0">
                <a:latin typeface="メイリオ" panose="020B0604030504040204" pitchFamily="50" charset="-128"/>
                <a:ea typeface="メイリオ" panose="020B0604030504040204" pitchFamily="50" charset="-128"/>
              </a:rPr>
              <a:t>の「主の課題の背景にあるもの」を踏まえて、</a:t>
            </a:r>
            <a:r>
              <a:rPr lang="en-US" altLang="ja-JP" sz="1800" spc="100" dirty="0">
                <a:latin typeface="メイリオ" panose="020B0604030504040204" pitchFamily="50" charset="-128"/>
                <a:ea typeface="メイリオ" panose="020B0604030504040204" pitchFamily="50" charset="-128"/>
              </a:rPr>
              <a:t>STEP1</a:t>
            </a:r>
            <a:r>
              <a:rPr lang="ja-JP" altLang="en-US" sz="1800" spc="100" dirty="0">
                <a:latin typeface="メイリオ" panose="020B0604030504040204" pitchFamily="50" charset="-128"/>
                <a:ea typeface="メイリオ" panose="020B0604030504040204" pitchFamily="50" charset="-128"/>
              </a:rPr>
              <a:t>で作成した「主の課題（世帯員も含む）」を改めて分析してみましょう。（付箋に書いて、上から貼り付けましょう）</a:t>
            </a:r>
          </a:p>
          <a:p>
            <a:pPr eaLnBrk="1" fontAlgn="auto" hangingPunct="1">
              <a:spcBef>
                <a:spcPts val="0"/>
              </a:spcBef>
              <a:spcAft>
                <a:spcPts val="0"/>
              </a:spcAft>
              <a:defRPr/>
            </a:pPr>
            <a:endParaRPr kumimoji="1" lang="en-US" altLang="ja-JP"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046377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8E9C3-2B0E-2791-7315-C72FD52665E5}"/>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B08B1980-D5EA-F52E-F53F-4ED67D2956E5}"/>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48</a:t>
            </a:fld>
            <a:endParaRPr lang="ja-JP" altLang="en-US">
              <a:solidFill>
                <a:srgbClr val="898989"/>
              </a:solidFill>
            </a:endParaRPr>
          </a:p>
        </p:txBody>
      </p:sp>
      <p:sp>
        <p:nvSpPr>
          <p:cNvPr id="3" name="正方形/長方形 2">
            <a:extLst>
              <a:ext uri="{FF2B5EF4-FFF2-40B4-BE49-F238E27FC236}">
                <a16:creationId xmlns:a16="http://schemas.microsoft.com/office/drawing/2014/main" id="{92CE013C-2AD2-1714-9774-651F3C395C58}"/>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STEP5</a:t>
            </a:r>
            <a:r>
              <a:rPr kumimoji="1" lang="ja-JP" altLang="en-US" sz="2000" b="1" spc="200" dirty="0">
                <a:solidFill>
                  <a:schemeClr val="tx1"/>
                </a:solidFill>
                <a:latin typeface="メイリオ" panose="020B0604030504040204" pitchFamily="50" charset="-128"/>
                <a:ea typeface="メイリオ" panose="020B0604030504040204" pitchFamily="50" charset="-128"/>
              </a:rPr>
              <a:t>：課題解決の方法</a:t>
            </a:r>
            <a:r>
              <a:rPr kumimoji="1" lang="ja-JP" altLang="en-US" sz="2000" b="1" spc="200">
                <a:solidFill>
                  <a:schemeClr val="tx1"/>
                </a:solidFill>
                <a:latin typeface="メイリオ" panose="020B0604030504040204" pitchFamily="50" charset="-128"/>
                <a:ea typeface="メイリオ" panose="020B0604030504040204" pitchFamily="50" charset="-128"/>
              </a:rPr>
              <a:t>を検討する～</a:t>
            </a:r>
            <a:r>
              <a:rPr kumimoji="1" lang="ja-JP" altLang="en-US" sz="2000" b="1" spc="200" dirty="0">
                <a:solidFill>
                  <a:schemeClr val="tx1"/>
                </a:solidFill>
                <a:latin typeface="メイリオ" panose="020B0604030504040204" pitchFamily="50" charset="-128"/>
                <a:ea typeface="メイリオ" panose="020B0604030504040204" pitchFamily="50" charset="-128"/>
              </a:rPr>
              <a:t>援助方針の策定～</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graphicFrame>
        <p:nvGraphicFramePr>
          <p:cNvPr id="4" name="表 3">
            <a:extLst>
              <a:ext uri="{FF2B5EF4-FFF2-40B4-BE49-F238E27FC236}">
                <a16:creationId xmlns:a16="http://schemas.microsoft.com/office/drawing/2014/main" id="{36F3E332-7E5F-A79B-84B3-C0206BCE5F6C}"/>
              </a:ext>
            </a:extLst>
          </p:cNvPr>
          <p:cNvGraphicFramePr>
            <a:graphicFrameLocks noGrp="1"/>
          </p:cNvGraphicFramePr>
          <p:nvPr/>
        </p:nvGraphicFramePr>
        <p:xfrm>
          <a:off x="452438" y="1922654"/>
          <a:ext cx="9039225" cy="4570222"/>
        </p:xfrm>
        <a:graphic>
          <a:graphicData uri="http://schemas.openxmlformats.org/drawingml/2006/table">
            <a:tbl>
              <a:tblPr firstRow="1" bandRow="1">
                <a:tableStyleId>{5C22544A-7EE6-4342-B048-85BDC9FD1C3A}</a:tableStyleId>
              </a:tblPr>
              <a:tblGrid>
                <a:gridCol w="3013075">
                  <a:extLst>
                    <a:ext uri="{9D8B030D-6E8A-4147-A177-3AD203B41FA5}">
                      <a16:colId xmlns:a16="http://schemas.microsoft.com/office/drawing/2014/main" val="20000"/>
                    </a:ext>
                  </a:extLst>
                </a:gridCol>
                <a:gridCol w="3013075">
                  <a:extLst>
                    <a:ext uri="{9D8B030D-6E8A-4147-A177-3AD203B41FA5}">
                      <a16:colId xmlns:a16="http://schemas.microsoft.com/office/drawing/2014/main" val="20001"/>
                    </a:ext>
                  </a:extLst>
                </a:gridCol>
                <a:gridCol w="3013075">
                  <a:extLst>
                    <a:ext uri="{9D8B030D-6E8A-4147-A177-3AD203B41FA5}">
                      <a16:colId xmlns:a16="http://schemas.microsoft.com/office/drawing/2014/main" val="20002"/>
                    </a:ext>
                  </a:extLst>
                </a:gridCol>
              </a:tblGrid>
              <a:tr h="440722">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③援助方針</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spc="100" baseline="0" dirty="0">
                          <a:latin typeface="メイリオ" panose="020B0604030504040204" pitchFamily="50" charset="-128"/>
                          <a:ea typeface="メイリオ" panose="020B0604030504040204" pitchFamily="50" charset="-128"/>
                        </a:rPr>
                        <a:t>　　②援助目標（短期）</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spc="100" baseline="0" dirty="0">
                          <a:latin typeface="メイリオ" panose="020B0604030504040204" pitchFamily="50" charset="-128"/>
                          <a:ea typeface="メイリオ" panose="020B0604030504040204" pitchFamily="50" charset="-128"/>
                        </a:rPr>
                        <a:t>　①援助目標（中長期）</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4129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メイリオ" panose="020B0604030504040204" pitchFamily="50" charset="-128"/>
                          <a:ea typeface="メイリオ" panose="020B0604030504040204" pitchFamily="50" charset="-128"/>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②の短期の目標を達成する</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ための、具体的な取組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（本人・福祉事務所）を記入</a:t>
                      </a:r>
                      <a:b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してください。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短期の目標（希望）</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を記入してください。</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a:latin typeface="メイリオ" panose="020B0604030504040204" pitchFamily="50" charset="-128"/>
                          <a:ea typeface="メイリオ" panose="020B0604030504040204" pitchFamily="50" charset="-128"/>
                        </a:rPr>
                        <a:t>　　</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中長期の目標（希望）</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を記入してください。</a:t>
                      </a:r>
                      <a:endParaRPr kumimoji="1" lang="en-US" altLang="ja-JP"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テキスト ボックス 21">
            <a:extLst>
              <a:ext uri="{FF2B5EF4-FFF2-40B4-BE49-F238E27FC236}">
                <a16:creationId xmlns:a16="http://schemas.microsoft.com/office/drawing/2014/main" id="{CAD94A46-9EA8-FE5C-2374-702FA5122163}"/>
              </a:ext>
            </a:extLst>
          </p:cNvPr>
          <p:cNvSpPr txBox="1">
            <a:spLocks noChangeArrowheads="1"/>
          </p:cNvSpPr>
          <p:nvPr/>
        </p:nvSpPr>
        <p:spPr bwMode="auto">
          <a:xfrm>
            <a:off x="157276" y="631162"/>
            <a:ext cx="9636125" cy="1200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課題分析の結果を踏まえ、「③援助方針」を「①援助目標（中長期）」「②援助目標（短期）」に沿って、策定してみましょう。</a:t>
            </a:r>
          </a:p>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「援助方針」の前に、「目標」を明確にする必要があります。</a:t>
            </a:r>
          </a:p>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（①⇒②⇒③の順番で考えてみてください。②⇒①でも結構です。）</a:t>
            </a:r>
          </a:p>
        </p:txBody>
      </p:sp>
      <p:sp>
        <p:nvSpPr>
          <p:cNvPr id="11" name="正方形/長方形 10">
            <a:extLst>
              <a:ext uri="{FF2B5EF4-FFF2-40B4-BE49-F238E27FC236}">
                <a16:creationId xmlns:a16="http://schemas.microsoft.com/office/drawing/2014/main" id="{6557497C-480B-7A2B-520B-BF24C2AB247C}"/>
              </a:ext>
            </a:extLst>
          </p:cNvPr>
          <p:cNvSpPr/>
          <p:nvPr/>
        </p:nvSpPr>
        <p:spPr>
          <a:xfrm>
            <a:off x="4853698" y="6518191"/>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spTree>
    <p:extLst>
      <p:ext uri="{BB962C8B-B14F-4D97-AF65-F5344CB8AC3E}">
        <p14:creationId xmlns:p14="http://schemas.microsoft.com/office/powerpoint/2010/main" val="2410134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1">
            <a:extLst>
              <a:ext uri="{FF2B5EF4-FFF2-40B4-BE49-F238E27FC236}">
                <a16:creationId xmlns:a16="http://schemas.microsoft.com/office/drawing/2014/main" id="{8365C1EF-3B71-4E63-7A82-3FC8D485083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7155D595-E299-4907-ABF1-8D6E644DA7DB}" type="slidenum">
              <a:rPr lang="ja-JP" altLang="en-US" sz="1000" smtClean="0">
                <a:solidFill>
                  <a:srgbClr val="898989"/>
                </a:solidFill>
              </a:rPr>
              <a:pPr>
                <a:lnSpc>
                  <a:spcPct val="100000"/>
                </a:lnSpc>
                <a:spcBef>
                  <a:spcPct val="0"/>
                </a:spcBef>
                <a:buFontTx/>
                <a:buNone/>
              </a:pPr>
              <a:t>4</a:t>
            </a:fld>
            <a:endParaRPr lang="ja-JP" altLang="en-US" sz="1000">
              <a:solidFill>
                <a:srgbClr val="898989"/>
              </a:solidFill>
            </a:endParaRPr>
          </a:p>
        </p:txBody>
      </p:sp>
      <p:pic>
        <p:nvPicPr>
          <p:cNvPr id="19459" name="図 2" descr="ランプ, 光 が含まれている画像&#10;&#10;AI によって生成されたコンテンツは間違っている可能性があります。">
            <a:extLst>
              <a:ext uri="{FF2B5EF4-FFF2-40B4-BE49-F238E27FC236}">
                <a16:creationId xmlns:a16="http://schemas.microsoft.com/office/drawing/2014/main" id="{56707FF3-0558-075F-B3A4-58FD6DE7C5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3105">
            <a:off x="425450" y="2524125"/>
            <a:ext cx="18113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19E53FDA-ECEE-79DD-DB67-AF0019736885}"/>
              </a:ext>
            </a:extLst>
          </p:cNvPr>
          <p:cNvSpPr txBox="1"/>
          <p:nvPr/>
        </p:nvSpPr>
        <p:spPr>
          <a:xfrm>
            <a:off x="796925" y="4196283"/>
            <a:ext cx="8729663" cy="723275"/>
          </a:xfrm>
          <a:prstGeom prst="rect">
            <a:avLst/>
          </a:prstGeom>
          <a:noFill/>
          <a:ln>
            <a:noFill/>
          </a:ln>
        </p:spPr>
        <p:txBody>
          <a:bodyPr anchor="ctr">
            <a:spAutoFit/>
          </a:bodyPr>
          <a:lstStyle/>
          <a:p>
            <a:pPr>
              <a:spcBef>
                <a:spcPts val="600"/>
              </a:spcBef>
              <a:defRPr/>
            </a:pPr>
            <a:r>
              <a:rPr kumimoji="1" lang="ja-JP" altLang="en-US" spc="300" dirty="0">
                <a:latin typeface="メイリオ" panose="020B0604030504040204" pitchFamily="50" charset="-128"/>
                <a:ea typeface="メイリオ" panose="020B0604030504040204" pitchFamily="50" charset="-128"/>
              </a:rPr>
              <a:t>子どものいる世帯の場合、どのような悩みがあるのか、</a:t>
            </a:r>
            <a:endParaRPr kumimoji="1" lang="en-US" altLang="ja-JP" spc="300" dirty="0">
              <a:latin typeface="メイリオ" panose="020B0604030504040204" pitchFamily="50" charset="-128"/>
              <a:ea typeface="メイリオ" panose="020B0604030504040204" pitchFamily="50" charset="-128"/>
            </a:endParaRPr>
          </a:p>
          <a:p>
            <a:pPr>
              <a:spcBef>
                <a:spcPts val="600"/>
              </a:spcBef>
              <a:defRPr/>
            </a:pPr>
            <a:r>
              <a:rPr kumimoji="1" lang="ja-JP" altLang="en-US" spc="300" dirty="0">
                <a:latin typeface="メイリオ" panose="020B0604030504040204" pitchFamily="50" charset="-128"/>
                <a:ea typeface="メイリオ" panose="020B0604030504040204" pitchFamily="50" charset="-128"/>
              </a:rPr>
              <a:t>どのような観点で接すればよいのかを学びましょう。</a:t>
            </a:r>
            <a:endParaRPr kumimoji="1" lang="en-US" altLang="ja-JP" spc="3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E56905E2-29E3-0767-462F-44194E94CD39}"/>
              </a:ext>
            </a:extLst>
          </p:cNvPr>
          <p:cNvSpPr txBox="1"/>
          <p:nvPr/>
        </p:nvSpPr>
        <p:spPr>
          <a:xfrm>
            <a:off x="439738" y="1626348"/>
            <a:ext cx="9161462" cy="584775"/>
          </a:xfrm>
          <a:prstGeom prst="rect">
            <a:avLst/>
          </a:prstGeom>
          <a:noFill/>
        </p:spPr>
        <p:txBody>
          <a:bodyPr wrap="square">
            <a:spAutoFit/>
          </a:bodyPr>
          <a:lstStyle/>
          <a:p>
            <a:pPr>
              <a:defRPr/>
            </a:pPr>
            <a:r>
              <a:rPr kumimoji="1" lang="en-US" altLang="ja-JP" sz="3200" b="1" spc="300" dirty="0">
                <a:latin typeface="メイリオ" panose="020B0604030504040204" pitchFamily="50" charset="-128"/>
                <a:ea typeface="メイリオ" panose="020B0604030504040204" pitchFamily="50" charset="-128"/>
              </a:rPr>
              <a:t>Ⅰ</a:t>
            </a:r>
            <a:r>
              <a:rPr kumimoji="1" lang="ja-JP" altLang="en-US" sz="3200" b="1" spc="300" dirty="0">
                <a:latin typeface="メイリオ" panose="020B0604030504040204" pitchFamily="50" charset="-128"/>
                <a:ea typeface="メイリオ" panose="020B0604030504040204" pitchFamily="50" charset="-128"/>
              </a:rPr>
              <a:t>．子どものいる世帯の状況について</a:t>
            </a:r>
          </a:p>
        </p:txBody>
      </p:sp>
      <p:sp>
        <p:nvSpPr>
          <p:cNvPr id="8" name="平行四辺形 7">
            <a:extLst>
              <a:ext uri="{FF2B5EF4-FFF2-40B4-BE49-F238E27FC236}">
                <a16:creationId xmlns:a16="http://schemas.microsoft.com/office/drawing/2014/main" id="{0C69DB5D-3D1B-9075-01F1-DE9F4F7CEE0D}"/>
              </a:ext>
            </a:extLst>
          </p:cNvPr>
          <p:cNvSpPr/>
          <p:nvPr/>
        </p:nvSpPr>
        <p:spPr>
          <a:xfrm>
            <a:off x="439738" y="2211123"/>
            <a:ext cx="7606982" cy="126844"/>
          </a:xfrm>
          <a:prstGeom prst="parallelogram">
            <a:avLst/>
          </a:prstGeom>
          <a:pattFill prst="wdUpDiag">
            <a:fgClr>
              <a:schemeClr val="accent5"/>
            </a:fgClr>
            <a:bgClr>
              <a:schemeClr val="bg2"/>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AEB44-A542-3425-4077-6AD7ADBEA0A6}"/>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C9AA349-CF6C-57F2-9A0E-DB50F4051D6F}"/>
              </a:ext>
            </a:extLst>
          </p:cNvPr>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9C19EEC-A7DD-4A63-AEC8-C70E92A6779F}" type="slidenum">
              <a:rPr kumimoji="1" lang="ja-JP" altLang="en-US" sz="1000" b="0" i="0" u="none" strike="noStrike" kern="1200" cap="none" spc="0" normalizeH="0" baseline="0" noProof="0" smtClean="0">
                <a:ln>
                  <a:noFill/>
                </a:ln>
                <a:solidFill>
                  <a:srgbClr val="898989"/>
                </a:solidFill>
                <a:effectLst/>
                <a:uLnTx/>
                <a:uFillTx/>
                <a:latin typeface="Calibri" panose="020F0502020204030204" pitchFamily="34" charset="0"/>
                <a:ea typeface="游ゴシック" panose="020B0400000000000000" pitchFamily="5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49</a:t>
            </a:fld>
            <a:endParaRPr kumimoji="1" lang="ja-JP" altLang="en-US" sz="1000" b="0" i="0" u="none" strike="noStrike" kern="1200" cap="none" spc="0" normalizeH="0" baseline="0" noProof="0">
              <a:ln>
                <a:noFill/>
              </a:ln>
              <a:solidFill>
                <a:srgbClr val="898989"/>
              </a:solidFill>
              <a:effectLst/>
              <a:uLnTx/>
              <a:uFillTx/>
              <a:latin typeface="Calibri" panose="020F0502020204030204" pitchFamily="34" charset="0"/>
              <a:ea typeface="游ゴシック" panose="020B0400000000000000" pitchFamily="50" charset="-128"/>
              <a:cs typeface="+mn-cs"/>
            </a:endParaRPr>
          </a:p>
        </p:txBody>
      </p:sp>
      <p:sp>
        <p:nvSpPr>
          <p:cNvPr id="4" name="正方形/長方形 3">
            <a:extLst>
              <a:ext uri="{FF2B5EF4-FFF2-40B4-BE49-F238E27FC236}">
                <a16:creationId xmlns:a16="http://schemas.microsoft.com/office/drawing/2014/main" id="{AE233818-95C0-4112-9F4C-6233F54DFFA7}"/>
              </a:ext>
            </a:extLst>
          </p:cNvPr>
          <p:cNvSpPr/>
          <p:nvPr/>
        </p:nvSpPr>
        <p:spPr>
          <a:xfrm>
            <a:off x="627061" y="1292799"/>
            <a:ext cx="8651875" cy="577669"/>
          </a:xfrm>
          <a:prstGeom prst="rect">
            <a:avLst/>
          </a:prstGeom>
          <a:noFill/>
          <a:ln w="57150">
            <a:noFill/>
            <a:prstDash val="solid"/>
          </a:ln>
        </p:spPr>
        <p:style>
          <a:lnRef idx="2">
            <a:schemeClr val="accent3"/>
          </a:lnRef>
          <a:fillRef idx="1">
            <a:schemeClr val="lt1"/>
          </a:fillRef>
          <a:effectRef idx="0">
            <a:schemeClr val="accent3"/>
          </a:effectRef>
          <a:fontRef idx="minor">
            <a:schemeClr val="dk1"/>
          </a:fontRef>
        </p:style>
        <p:txBody>
          <a:bodyPr anchor="ctr"/>
          <a:lstStyle/>
          <a:p>
            <a:pPr marL="571500" indent="-571500" eaLnBrk="1" fontAlgn="auto" hangingPunct="1">
              <a:spcBef>
                <a:spcPts val="0"/>
              </a:spcBef>
              <a:spcAft>
                <a:spcPts val="0"/>
              </a:spcAft>
              <a:buFont typeface="Wingdings" panose="05000000000000000000" pitchFamily="2" charset="2"/>
              <a:buChar char="ü"/>
              <a:defRPr/>
            </a:pPr>
            <a:r>
              <a:rPr kumimoji="1" lang="ja-JP" altLang="en-US" sz="2000" b="1" spc="300" dirty="0">
                <a:solidFill>
                  <a:schemeClr val="tx1"/>
                </a:solidFill>
                <a:latin typeface="メイリオ" panose="020B0604030504040204" pitchFamily="50" charset="-128"/>
                <a:ea typeface="メイリオ" panose="020B0604030504040204" pitchFamily="50" charset="-128"/>
              </a:rPr>
              <a:t>子どものいる世帯の特徴や基本的な知識を学び、支援に</a:t>
            </a:r>
            <a:br>
              <a:rPr kumimoji="1" lang="en-US" altLang="ja-JP" sz="2000" b="1" spc="300" dirty="0">
                <a:solidFill>
                  <a:schemeClr val="tx1"/>
                </a:solidFill>
                <a:latin typeface="メイリオ" panose="020B0604030504040204" pitchFamily="50" charset="-128"/>
                <a:ea typeface="メイリオ" panose="020B0604030504040204" pitchFamily="50" charset="-128"/>
              </a:rPr>
            </a:br>
            <a:r>
              <a:rPr kumimoji="1" lang="ja-JP" altLang="en-US" sz="2000" b="1" spc="300" dirty="0">
                <a:solidFill>
                  <a:schemeClr val="tx1"/>
                </a:solidFill>
                <a:latin typeface="メイリオ" panose="020B0604030504040204" pitchFamily="50" charset="-128"/>
                <a:ea typeface="メイリオ" panose="020B0604030504040204" pitchFamily="50" charset="-128"/>
              </a:rPr>
              <a:t>あたっての考え方や姿勢を理解する</a:t>
            </a:r>
          </a:p>
        </p:txBody>
      </p:sp>
      <p:sp>
        <p:nvSpPr>
          <p:cNvPr id="5" name="四角形: 角を丸くする 4">
            <a:extLst>
              <a:ext uri="{FF2B5EF4-FFF2-40B4-BE49-F238E27FC236}">
                <a16:creationId xmlns:a16="http://schemas.microsoft.com/office/drawing/2014/main" id="{3A8116F8-E453-CFB7-3173-3B0D9304621F}"/>
              </a:ext>
            </a:extLst>
          </p:cNvPr>
          <p:cNvSpPr/>
          <p:nvPr/>
        </p:nvSpPr>
        <p:spPr>
          <a:xfrm>
            <a:off x="463083" y="968359"/>
            <a:ext cx="8979833" cy="1064658"/>
          </a:xfrm>
          <a:prstGeom prst="roundRect">
            <a:avLst/>
          </a:prstGeom>
          <a:noFill/>
          <a:ln w="28575">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9" name="正方形/長方形 8">
            <a:extLst>
              <a:ext uri="{FF2B5EF4-FFF2-40B4-BE49-F238E27FC236}">
                <a16:creationId xmlns:a16="http://schemas.microsoft.com/office/drawing/2014/main" id="{3273E58D-B1C9-0905-5629-8BBC8926ED14}"/>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まとめ</a:t>
            </a:r>
          </a:p>
        </p:txBody>
      </p:sp>
      <p:sp>
        <p:nvSpPr>
          <p:cNvPr id="10" name="テキスト ボックス 9">
            <a:extLst>
              <a:ext uri="{FF2B5EF4-FFF2-40B4-BE49-F238E27FC236}">
                <a16:creationId xmlns:a16="http://schemas.microsoft.com/office/drawing/2014/main" id="{E6880248-F8FD-F622-F5A8-767200E02CD5}"/>
              </a:ext>
            </a:extLst>
          </p:cNvPr>
          <p:cNvSpPr txBox="1"/>
          <p:nvPr/>
        </p:nvSpPr>
        <p:spPr>
          <a:xfrm>
            <a:off x="3105689" y="783693"/>
            <a:ext cx="3694622" cy="369332"/>
          </a:xfrm>
          <a:prstGeom prst="rect">
            <a:avLst/>
          </a:prstGeom>
          <a:solidFill>
            <a:schemeClr val="bg1"/>
          </a:solidFill>
        </p:spPr>
        <p:txBody>
          <a:bodyPr wrap="square" rtlCol="0">
            <a:spAutoFit/>
          </a:bodyPr>
          <a:lstStyle/>
          <a:p>
            <a:pPr algn="ctr"/>
            <a:r>
              <a:rPr kumimoji="1" lang="ja-JP" altLang="en-US" b="1" spc="300" dirty="0">
                <a:latin typeface="メイリオ" panose="020B0604030504040204" pitchFamily="50" charset="-128"/>
                <a:ea typeface="メイリオ" panose="020B0604030504040204" pitchFamily="50" charset="-128"/>
              </a:rPr>
              <a:t>本研修の獲得目標の再確認</a:t>
            </a:r>
          </a:p>
        </p:txBody>
      </p:sp>
      <p:sp>
        <p:nvSpPr>
          <p:cNvPr id="11" name="四角形: 角を丸くする 10">
            <a:extLst>
              <a:ext uri="{FF2B5EF4-FFF2-40B4-BE49-F238E27FC236}">
                <a16:creationId xmlns:a16="http://schemas.microsoft.com/office/drawing/2014/main" id="{17E2EF65-D2FC-6E8C-D60B-B8DE5A009BAF}"/>
              </a:ext>
            </a:extLst>
          </p:cNvPr>
          <p:cNvSpPr/>
          <p:nvPr/>
        </p:nvSpPr>
        <p:spPr>
          <a:xfrm>
            <a:off x="463083" y="2540616"/>
            <a:ext cx="8979833" cy="3971043"/>
          </a:xfrm>
          <a:prstGeom prst="roundRect">
            <a:avLst>
              <a:gd name="adj" fmla="val 5021"/>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AB7ABD26-E772-9E8B-B7B0-725D725AF641}"/>
              </a:ext>
            </a:extLst>
          </p:cNvPr>
          <p:cNvSpPr txBox="1"/>
          <p:nvPr/>
        </p:nvSpPr>
        <p:spPr>
          <a:xfrm>
            <a:off x="3105689" y="2360471"/>
            <a:ext cx="3694622" cy="369332"/>
          </a:xfrm>
          <a:prstGeom prst="rect">
            <a:avLst/>
          </a:prstGeom>
          <a:solidFill>
            <a:schemeClr val="bg1"/>
          </a:solidFill>
        </p:spPr>
        <p:txBody>
          <a:bodyPr wrap="square" rtlCol="0">
            <a:spAutoFit/>
          </a:bodyPr>
          <a:lstStyle/>
          <a:p>
            <a:pPr algn="ctr"/>
            <a:r>
              <a:rPr kumimoji="1" lang="ja-JP" altLang="en-US" b="1" spc="300" dirty="0">
                <a:latin typeface="メイリオ" panose="020B0604030504040204" pitchFamily="50" charset="-128"/>
                <a:ea typeface="メイリオ" panose="020B0604030504040204" pitchFamily="50" charset="-128"/>
              </a:rPr>
              <a:t>講師からのメッセージ</a:t>
            </a:r>
          </a:p>
        </p:txBody>
      </p:sp>
      <p:sp>
        <p:nvSpPr>
          <p:cNvPr id="3" name="正方形/長方形 2">
            <a:extLst>
              <a:ext uri="{FF2B5EF4-FFF2-40B4-BE49-F238E27FC236}">
                <a16:creationId xmlns:a16="http://schemas.microsoft.com/office/drawing/2014/main" id="{426D68AA-2460-2AF4-3DBD-F1C5E83DB548}"/>
              </a:ext>
            </a:extLst>
          </p:cNvPr>
          <p:cNvSpPr/>
          <p:nvPr/>
        </p:nvSpPr>
        <p:spPr>
          <a:xfrm>
            <a:off x="609833" y="2991045"/>
            <a:ext cx="8686334" cy="3573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子どもの課題と親自身の課題を理解・整理（アセスメント）しながら、</a:t>
            </a:r>
            <a:endPar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ご本人たちの希望を確認しつつ、</a:t>
            </a:r>
            <a:endPar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どのような支援が必要か、何から支援すべきか、</a:t>
            </a:r>
          </a:p>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将来の展望も含めて丁寧に聞き取って支援していくことが大切です。</a:t>
            </a:r>
            <a:endPar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こどもに接する際には、こども基本法の基本理念も念頭に置きながら、</a:t>
            </a:r>
            <a:endPar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本音を聞き取れるよう心がけつつ、</a:t>
            </a:r>
            <a:endParaRPr kumimoji="0" lang="en-US" altLang="ja-JP" b="0" i="0" u="none" strike="noStrike" kern="1200" cap="none" spc="10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必要に応じて連携先と協力しながら支援していきましょう。</a:t>
            </a:r>
            <a:endPar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6" name="テキスト ボックス 5">
            <a:extLst>
              <a:ext uri="{FF2B5EF4-FFF2-40B4-BE49-F238E27FC236}">
                <a16:creationId xmlns:a16="http://schemas.microsoft.com/office/drawing/2014/main" id="{58AB3744-B323-BA3B-441B-9929CD6EFA99}"/>
              </a:ext>
            </a:extLst>
          </p:cNvPr>
          <p:cNvSpPr txBox="1"/>
          <p:nvPr/>
        </p:nvSpPr>
        <p:spPr>
          <a:xfrm>
            <a:off x="659598" y="2729803"/>
            <a:ext cx="1442471" cy="369332"/>
          </a:xfrm>
          <a:prstGeom prst="rect">
            <a:avLst/>
          </a:prstGeom>
          <a:noFill/>
        </p:spPr>
        <p:txBody>
          <a:bodyPr wrap="square" rtlCol="0">
            <a:spAutoFit/>
          </a:bodyPr>
          <a:lstStyle/>
          <a:p>
            <a:pPr algn="ctr"/>
            <a:r>
              <a:rPr kumimoji="1" lang="ja-JP" altLang="en-US" b="1" spc="100" dirty="0">
                <a:latin typeface="メイリオ" panose="020B0604030504040204" pitchFamily="50" charset="-128"/>
                <a:ea typeface="メイリオ" panose="020B0604030504040204" pitchFamily="50" charset="-128"/>
              </a:rPr>
              <a:t>（記載例）</a:t>
            </a:r>
          </a:p>
        </p:txBody>
      </p:sp>
    </p:spTree>
    <p:extLst>
      <p:ext uri="{BB962C8B-B14F-4D97-AF65-F5344CB8AC3E}">
        <p14:creationId xmlns:p14="http://schemas.microsoft.com/office/powerpoint/2010/main" val="2826997422"/>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スライド番号プレースホルダー 1">
            <a:extLst>
              <a:ext uri="{FF2B5EF4-FFF2-40B4-BE49-F238E27FC236}">
                <a16:creationId xmlns:a16="http://schemas.microsoft.com/office/drawing/2014/main" id="{23568A7D-961F-2FDA-7F5D-01B703E3AAE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A6AF27D0-3678-4026-A20C-FE8B33404A5B}" type="slidenum">
              <a:rPr lang="ja-JP" altLang="en-US" sz="1000">
                <a:solidFill>
                  <a:srgbClr val="898989"/>
                </a:solidFill>
              </a:rPr>
              <a:pPr>
                <a:lnSpc>
                  <a:spcPct val="100000"/>
                </a:lnSpc>
                <a:spcBef>
                  <a:spcPct val="0"/>
                </a:spcBef>
                <a:buFontTx/>
                <a:buNone/>
              </a:pPr>
              <a:t>50</a:t>
            </a:fld>
            <a:endParaRPr lang="ja-JP" altLang="en-US" sz="1000">
              <a:solidFill>
                <a:srgbClr val="898989"/>
              </a:solidFill>
            </a:endParaRPr>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スライド番号プレースホルダー 1">
            <a:extLst>
              <a:ext uri="{FF2B5EF4-FFF2-40B4-BE49-F238E27FC236}">
                <a16:creationId xmlns:a16="http://schemas.microsoft.com/office/drawing/2014/main" id="{E660B45B-B0B0-0C60-DF1F-6FFB45402BE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092E733B-9FF7-4C2C-99C5-9E0E41F2F87D}" type="slidenum">
              <a:rPr lang="ja-JP" altLang="en-US" sz="1000">
                <a:solidFill>
                  <a:srgbClr val="898989"/>
                </a:solidFill>
              </a:rPr>
              <a:pPr>
                <a:lnSpc>
                  <a:spcPct val="100000"/>
                </a:lnSpc>
                <a:spcBef>
                  <a:spcPct val="0"/>
                </a:spcBef>
                <a:buFontTx/>
                <a:buNone/>
              </a:pPr>
              <a:t>51</a:t>
            </a:fld>
            <a:endParaRPr lang="ja-JP" altLang="en-US" sz="1000">
              <a:solidFill>
                <a:srgbClr val="898989"/>
              </a:solidFill>
            </a:endParaRPr>
          </a:p>
        </p:txBody>
      </p:sp>
      <p:sp>
        <p:nvSpPr>
          <p:cNvPr id="4" name="正方形/長方形 3">
            <a:extLst>
              <a:ext uri="{FF2B5EF4-FFF2-40B4-BE49-F238E27FC236}">
                <a16:creationId xmlns:a16="http://schemas.microsoft.com/office/drawing/2014/main" id="{4F2E75E5-C1DC-E7CD-A434-6B3B0B29AD8B}"/>
              </a:ext>
            </a:extLst>
          </p:cNvPr>
          <p:cNvSpPr/>
          <p:nvPr/>
        </p:nvSpPr>
        <p:spPr>
          <a:xfrm>
            <a:off x="134938" y="745307"/>
            <a:ext cx="9636125" cy="5147563"/>
          </a:xfrm>
          <a:prstGeom prst="rect">
            <a:avLst/>
          </a:prstGeom>
        </p:spPr>
        <p:txBody>
          <a:bodyPr>
            <a:spAutoFit/>
          </a:bodyPr>
          <a:lstStyle/>
          <a:p>
            <a:pPr eaLnBrk="1" fontAlgn="auto" hangingPunct="1">
              <a:spcBef>
                <a:spcPts val="0"/>
              </a:spcBef>
              <a:spcAft>
                <a:spcPts val="0"/>
              </a:spcAft>
              <a:defRPr/>
            </a:pPr>
            <a:r>
              <a:rPr lang="en-US" altLang="ja-JP" sz="2000" b="1" spc="200" dirty="0">
                <a:latin typeface="メイリオ" panose="020B0604030504040204" pitchFamily="50" charset="-128"/>
                <a:ea typeface="メイリオ" panose="020B0604030504040204" pitchFamily="50" charset="-128"/>
              </a:rPr>
              <a:t>【</a:t>
            </a:r>
            <a:r>
              <a:rPr lang="ja-JP" altLang="en-US" sz="2000" b="1" spc="200" dirty="0">
                <a:latin typeface="メイリオ" panose="020B0604030504040204" pitchFamily="50" charset="-128"/>
                <a:ea typeface="メイリオ" panose="020B0604030504040204" pitchFamily="50" charset="-128"/>
              </a:rPr>
              <a:t>教材作成に用いた資料</a:t>
            </a:r>
            <a:r>
              <a:rPr lang="en-US" altLang="ja-JP" sz="2000" b="1" spc="200" dirty="0">
                <a:latin typeface="メイリオ" panose="020B0604030504040204" pitchFamily="50" charset="-128"/>
                <a:ea typeface="メイリオ" panose="020B0604030504040204" pitchFamily="50" charset="-128"/>
              </a:rPr>
              <a:t>】</a:t>
            </a:r>
          </a:p>
          <a:p>
            <a:pPr marL="342900" indent="-342900" eaLnBrk="1" fontAlgn="auto" hangingPunct="1">
              <a:spcBef>
                <a:spcPts val="300"/>
              </a:spcBef>
              <a:spcAft>
                <a:spcPts val="0"/>
              </a:spcAft>
              <a:buFont typeface="Arial" panose="020B0604020202020204" pitchFamily="34" charset="0"/>
              <a:buChar char="•"/>
              <a:defRPr/>
            </a:pPr>
            <a:r>
              <a:rPr lang="ja-JP" altLang="en-US" sz="1200" spc="100" dirty="0">
                <a:latin typeface="メイリオ" panose="020B0604030504040204" pitchFamily="50" charset="-128"/>
                <a:ea typeface="メイリオ" panose="020B0604030504040204" pitchFamily="50" charset="-128"/>
              </a:rPr>
              <a:t>厚生労働省「資料１子どもの貧困への対応について」</a:t>
            </a:r>
            <a:r>
              <a:rPr lang="en-US" altLang="ja-JP" sz="1200" spc="100" dirty="0">
                <a:latin typeface="メイリオ" panose="020B0604030504040204" pitchFamily="50" charset="-128"/>
                <a:ea typeface="メイリオ" panose="020B0604030504040204" pitchFamily="50" charset="-128"/>
              </a:rPr>
              <a:t>『</a:t>
            </a:r>
            <a:r>
              <a:rPr lang="ja-JP" altLang="en-US" sz="1200" spc="100" dirty="0">
                <a:latin typeface="メイリオ" panose="020B0604030504040204" pitchFamily="50" charset="-128"/>
                <a:ea typeface="メイリオ" panose="020B0604030504040204" pitchFamily="50" charset="-128"/>
              </a:rPr>
              <a:t>社会保障審議会生活困窮者自立支援及び生活保護部会（第</a:t>
            </a:r>
            <a:r>
              <a:rPr lang="en-US" altLang="ja-JP" sz="1200" spc="100" dirty="0">
                <a:latin typeface="メイリオ" panose="020B0604030504040204" pitchFamily="50" charset="-128"/>
                <a:ea typeface="メイリオ" panose="020B0604030504040204" pitchFamily="50" charset="-128"/>
              </a:rPr>
              <a:t>27</a:t>
            </a:r>
            <a:r>
              <a:rPr lang="ja-JP" altLang="en-US" sz="1200" spc="100" dirty="0">
                <a:latin typeface="メイリオ" panose="020B0604030504040204" pitchFamily="50" charset="-128"/>
                <a:ea typeface="メイリオ" panose="020B0604030504040204" pitchFamily="50" charset="-128"/>
              </a:rPr>
              <a:t>回）</a:t>
            </a:r>
            <a:r>
              <a:rPr lang="en-US" altLang="ja-JP" sz="1200" spc="100" dirty="0">
                <a:latin typeface="メイリオ" panose="020B0604030504040204" pitchFamily="50" charset="-128"/>
                <a:ea typeface="メイリオ" panose="020B0604030504040204" pitchFamily="50" charset="-128"/>
              </a:rPr>
              <a:t>』,</a:t>
            </a:r>
            <a:r>
              <a:rPr lang="ja-JP" altLang="en-US" sz="1200" spc="100" dirty="0">
                <a:latin typeface="メイリオ" panose="020B0604030504040204" pitchFamily="50" charset="-128"/>
                <a:ea typeface="メイリオ" panose="020B0604030504040204" pitchFamily="50" charset="-128"/>
              </a:rPr>
              <a:t>令和５年</a:t>
            </a:r>
            <a:r>
              <a:rPr lang="en-US" altLang="ja-JP" sz="1200" spc="100" dirty="0">
                <a:latin typeface="メイリオ" panose="020B0604030504040204" pitchFamily="50" charset="-128"/>
                <a:ea typeface="メイリオ" panose="020B0604030504040204" pitchFamily="50" charset="-128"/>
              </a:rPr>
              <a:t>11</a:t>
            </a:r>
            <a:r>
              <a:rPr lang="ja-JP" altLang="en-US" sz="1200" spc="100" dirty="0">
                <a:latin typeface="メイリオ" panose="020B0604030504040204" pitchFamily="50" charset="-128"/>
                <a:ea typeface="メイリオ" panose="020B0604030504040204" pitchFamily="50" charset="-128"/>
              </a:rPr>
              <a:t>月</a:t>
            </a:r>
            <a:r>
              <a:rPr lang="en-US" altLang="ja-JP" sz="1200" spc="100" dirty="0">
                <a:latin typeface="メイリオ" panose="020B0604030504040204" pitchFamily="50" charset="-128"/>
                <a:ea typeface="メイリオ" panose="020B0604030504040204" pitchFamily="50" charset="-128"/>
              </a:rPr>
              <a:t>27</a:t>
            </a:r>
            <a:r>
              <a:rPr lang="ja-JP" altLang="en-US" sz="1200" spc="100" dirty="0">
                <a:latin typeface="メイリオ" panose="020B0604030504040204" pitchFamily="50" charset="-128"/>
                <a:ea typeface="メイリオ" panose="020B0604030504040204" pitchFamily="50" charset="-128"/>
              </a:rPr>
              <a:t>日</a:t>
            </a:r>
            <a:r>
              <a:rPr lang="en-US" altLang="ja-JP" sz="1200" spc="100" dirty="0">
                <a:latin typeface="メイリオ" panose="020B0604030504040204" pitchFamily="50" charset="-128"/>
                <a:ea typeface="メイリオ" panose="020B0604030504040204" pitchFamily="50" charset="-128"/>
              </a:rPr>
              <a:t>.</a:t>
            </a:r>
            <a:r>
              <a:rPr lang="ja-JP" altLang="en-US" sz="1200" spc="100" dirty="0">
                <a:latin typeface="メイリオ" panose="020B0604030504040204" pitchFamily="50" charset="-128"/>
                <a:ea typeface="メイリオ" panose="020B0604030504040204" pitchFamily="50" charset="-128"/>
              </a:rPr>
              <a:t>　</a:t>
            </a:r>
            <a:br>
              <a:rPr lang="en-US" altLang="ja-JP" sz="1200" dirty="0">
                <a:latin typeface="メイリオ" panose="020B0604030504040204" pitchFamily="50" charset="-128"/>
                <a:ea typeface="メイリオ" panose="020B0604030504040204" pitchFamily="50" charset="-128"/>
              </a:rPr>
            </a:br>
            <a:r>
              <a:rPr kumimoji="1" lang="zh-TW" altLang="en-US" sz="1200" spc="100" dirty="0">
                <a:solidFill>
                  <a:prstClr val="black"/>
                </a:solidFill>
                <a:latin typeface="メイリオ" panose="020B0604030504040204" pitchFamily="50" charset="-128"/>
                <a:ea typeface="メイリオ" panose="020B0604030504040204" pitchFamily="50" charset="-128"/>
              </a:rPr>
              <a:t>（最終閲覧日：令和</a:t>
            </a:r>
            <a:r>
              <a:rPr kumimoji="1" lang="en-US" altLang="zh-TW" sz="1200" spc="100" dirty="0">
                <a:solidFill>
                  <a:prstClr val="black"/>
                </a:solidFill>
                <a:latin typeface="メイリオ" panose="020B0604030504040204" pitchFamily="50" charset="-128"/>
                <a:ea typeface="メイリオ" panose="020B0604030504040204" pitchFamily="50" charset="-128"/>
              </a:rPr>
              <a:t>7</a:t>
            </a:r>
            <a:r>
              <a:rPr kumimoji="1" lang="zh-TW" altLang="en-US" sz="1200" spc="100" dirty="0">
                <a:solidFill>
                  <a:prstClr val="black"/>
                </a:solidFill>
                <a:latin typeface="メイリオ" panose="020B0604030504040204" pitchFamily="50" charset="-128"/>
                <a:ea typeface="メイリオ" panose="020B0604030504040204" pitchFamily="50" charset="-128"/>
              </a:rPr>
              <a:t>年</a:t>
            </a:r>
            <a:r>
              <a:rPr kumimoji="1" lang="en-US" altLang="zh-TW" sz="1200" spc="100" dirty="0">
                <a:solidFill>
                  <a:prstClr val="black"/>
                </a:solidFill>
                <a:latin typeface="メイリオ" panose="020B0604030504040204" pitchFamily="50" charset="-128"/>
                <a:ea typeface="メイリオ" panose="020B0604030504040204" pitchFamily="50" charset="-128"/>
              </a:rPr>
              <a:t>3</a:t>
            </a:r>
            <a:r>
              <a:rPr kumimoji="1" lang="zh-TW" altLang="en-US" sz="1200" spc="100" dirty="0">
                <a:solidFill>
                  <a:prstClr val="black"/>
                </a:solidFill>
                <a:latin typeface="メイリオ" panose="020B0604030504040204" pitchFamily="50" charset="-128"/>
                <a:ea typeface="メイリオ" panose="020B0604030504040204" pitchFamily="50" charset="-128"/>
              </a:rPr>
              <a:t>月</a:t>
            </a:r>
            <a:r>
              <a:rPr kumimoji="1" lang="en-US" altLang="zh-TW" sz="1200" spc="100" dirty="0">
                <a:solidFill>
                  <a:prstClr val="black"/>
                </a:solidFill>
                <a:latin typeface="メイリオ" panose="020B0604030504040204" pitchFamily="50" charset="-128"/>
                <a:ea typeface="メイリオ" panose="020B0604030504040204" pitchFamily="50" charset="-128"/>
              </a:rPr>
              <a:t>24</a:t>
            </a:r>
            <a:r>
              <a:rPr kumimoji="1" lang="zh-TW" altLang="en-US" sz="1200" spc="100" dirty="0">
                <a:solidFill>
                  <a:prstClr val="black"/>
                </a:solidFill>
                <a:latin typeface="メイリオ" panose="020B0604030504040204" pitchFamily="50" charset="-128"/>
                <a:ea typeface="メイリオ" panose="020B0604030504040204" pitchFamily="50" charset="-128"/>
              </a:rPr>
              <a:t>日） </a:t>
            </a:r>
            <a:r>
              <a:rPr lang="en-US" altLang="ja-JP" sz="1200" dirty="0">
                <a:latin typeface="メイリオ" panose="020B0604030504040204" pitchFamily="50" charset="-128"/>
                <a:ea typeface="メイリオ" panose="020B0604030504040204" pitchFamily="50" charset="-128"/>
                <a:hlinkClick r:id="rId3"/>
              </a:rPr>
              <a:t>https://www.mhlw.go.jp/stf/newpage_36563.html</a:t>
            </a:r>
            <a:endParaRPr lang="en-US" altLang="ja-JP" sz="1200" dirty="0">
              <a:latin typeface="メイリオ" panose="020B0604030504040204" pitchFamily="50" charset="-128"/>
              <a:ea typeface="メイリオ" panose="020B0604030504040204" pitchFamily="50" charset="-128"/>
            </a:endParaRPr>
          </a:p>
          <a:p>
            <a:pPr marL="342900" indent="-342900" eaLnBrk="1" fontAlgn="auto" hangingPunct="1">
              <a:spcBef>
                <a:spcPts val="300"/>
              </a:spcBef>
              <a:spcAft>
                <a:spcPts val="0"/>
              </a:spcAft>
              <a:buFont typeface="Arial" panose="020B0604020202020204" pitchFamily="34" charset="0"/>
              <a:buChar char="•"/>
              <a:defRPr/>
            </a:pPr>
            <a:r>
              <a:rPr lang="ja-JP" altLang="en-US" sz="1200" spc="100" dirty="0">
                <a:latin typeface="メイリオ" panose="020B0604030504040204" pitchFamily="50" charset="-128"/>
                <a:ea typeface="メイリオ" panose="020B0604030504040204" pitchFamily="50" charset="-128"/>
              </a:rPr>
              <a:t>厚生労働省「資料１子どもの貧困への対応について」</a:t>
            </a:r>
            <a:r>
              <a:rPr lang="en-US" altLang="ja-JP" sz="1200" spc="100" dirty="0">
                <a:latin typeface="メイリオ" panose="020B0604030504040204" pitchFamily="50" charset="-128"/>
                <a:ea typeface="メイリオ" panose="020B0604030504040204" pitchFamily="50" charset="-128"/>
              </a:rPr>
              <a:t>『</a:t>
            </a:r>
            <a:r>
              <a:rPr lang="ja-JP" altLang="en-US" sz="1200" spc="100" dirty="0">
                <a:latin typeface="メイリオ" panose="020B0604030504040204" pitchFamily="50" charset="-128"/>
                <a:ea typeface="メイリオ" panose="020B0604030504040204" pitchFamily="50" charset="-128"/>
              </a:rPr>
              <a:t>社会保障審議会生活困窮者自立支援及び生活保護部会（第</a:t>
            </a:r>
            <a:r>
              <a:rPr lang="en-US" altLang="ja-JP" sz="1200" spc="100" dirty="0">
                <a:latin typeface="メイリオ" panose="020B0604030504040204" pitchFamily="50" charset="-128"/>
                <a:ea typeface="メイリオ" panose="020B0604030504040204" pitchFamily="50" charset="-128"/>
              </a:rPr>
              <a:t>22</a:t>
            </a:r>
            <a:r>
              <a:rPr lang="ja-JP" altLang="en-US" sz="1200" spc="100" dirty="0">
                <a:latin typeface="メイリオ" panose="020B0604030504040204" pitchFamily="50" charset="-128"/>
                <a:ea typeface="メイリオ" panose="020B0604030504040204" pitchFamily="50" charset="-128"/>
              </a:rPr>
              <a:t>回）</a:t>
            </a:r>
            <a:r>
              <a:rPr lang="en-US" altLang="ja-JP" sz="1200" spc="100" dirty="0">
                <a:latin typeface="メイリオ" panose="020B0604030504040204" pitchFamily="50" charset="-128"/>
                <a:ea typeface="メイリオ" panose="020B0604030504040204" pitchFamily="50" charset="-128"/>
              </a:rPr>
              <a:t>』,</a:t>
            </a:r>
            <a:r>
              <a:rPr lang="ja-JP" altLang="en-US" sz="1200" spc="100" dirty="0">
                <a:latin typeface="メイリオ" panose="020B0604030504040204" pitchFamily="50" charset="-128"/>
                <a:ea typeface="メイリオ" panose="020B0604030504040204" pitchFamily="50" charset="-128"/>
              </a:rPr>
              <a:t>令和４年</a:t>
            </a:r>
            <a:r>
              <a:rPr lang="en-US" altLang="ja-JP" sz="1200" spc="100" dirty="0">
                <a:latin typeface="メイリオ" panose="020B0604030504040204" pitchFamily="50" charset="-128"/>
                <a:ea typeface="メイリオ" panose="020B0604030504040204" pitchFamily="50" charset="-128"/>
              </a:rPr>
              <a:t>10</a:t>
            </a:r>
            <a:r>
              <a:rPr lang="ja-JP" altLang="en-US" sz="1200" spc="100" dirty="0">
                <a:latin typeface="メイリオ" panose="020B0604030504040204" pitchFamily="50" charset="-128"/>
                <a:ea typeface="メイリオ" panose="020B0604030504040204" pitchFamily="50" charset="-128"/>
              </a:rPr>
              <a:t>月</a:t>
            </a:r>
            <a:r>
              <a:rPr lang="en-US" altLang="ja-JP" sz="1200" spc="100" dirty="0">
                <a:latin typeface="メイリオ" panose="020B0604030504040204" pitchFamily="50" charset="-128"/>
                <a:ea typeface="メイリオ" panose="020B0604030504040204" pitchFamily="50" charset="-128"/>
              </a:rPr>
              <a:t>31</a:t>
            </a:r>
            <a:r>
              <a:rPr lang="ja-JP" altLang="en-US" sz="1200" spc="100" dirty="0">
                <a:latin typeface="メイリオ" panose="020B0604030504040204" pitchFamily="50" charset="-128"/>
                <a:ea typeface="メイリオ" panose="020B0604030504040204" pitchFamily="50" charset="-128"/>
              </a:rPr>
              <a:t>日</a:t>
            </a:r>
            <a:r>
              <a:rPr lang="en-US" altLang="ja-JP" sz="1200" spc="100" dirty="0">
                <a:latin typeface="メイリオ" panose="020B0604030504040204" pitchFamily="50" charset="-128"/>
                <a:ea typeface="メイリオ" panose="020B0604030504040204" pitchFamily="50" charset="-128"/>
              </a:rPr>
              <a:t>.</a:t>
            </a:r>
            <a:br>
              <a:rPr lang="en-US" altLang="ja-JP" sz="1200" spc="100" dirty="0">
                <a:latin typeface="メイリオ" panose="020B0604030504040204" pitchFamily="50" charset="-128"/>
                <a:ea typeface="メイリオ" panose="020B0604030504040204" pitchFamily="50" charset="-128"/>
              </a:rPr>
            </a:br>
            <a:r>
              <a:rPr kumimoji="1" lang="zh-TW" altLang="en-US" sz="1200" spc="100" dirty="0">
                <a:solidFill>
                  <a:prstClr val="black"/>
                </a:solidFill>
                <a:latin typeface="メイリオ" panose="020B0604030504040204" pitchFamily="50" charset="-128"/>
                <a:ea typeface="メイリオ" panose="020B0604030504040204" pitchFamily="50" charset="-128"/>
              </a:rPr>
              <a:t>（最終閲覧日：令和</a:t>
            </a:r>
            <a:r>
              <a:rPr kumimoji="1" lang="en-US" altLang="zh-TW" sz="1200" spc="100" dirty="0">
                <a:solidFill>
                  <a:prstClr val="black"/>
                </a:solidFill>
                <a:latin typeface="メイリオ" panose="020B0604030504040204" pitchFamily="50" charset="-128"/>
                <a:ea typeface="メイリオ" panose="020B0604030504040204" pitchFamily="50" charset="-128"/>
              </a:rPr>
              <a:t>7</a:t>
            </a:r>
            <a:r>
              <a:rPr kumimoji="1" lang="zh-TW" altLang="en-US" sz="1200" spc="100" dirty="0">
                <a:solidFill>
                  <a:prstClr val="black"/>
                </a:solidFill>
                <a:latin typeface="メイリオ" panose="020B0604030504040204" pitchFamily="50" charset="-128"/>
                <a:ea typeface="メイリオ" panose="020B0604030504040204" pitchFamily="50" charset="-128"/>
              </a:rPr>
              <a:t>年</a:t>
            </a:r>
            <a:r>
              <a:rPr kumimoji="1" lang="en-US" altLang="zh-TW" sz="1200" spc="100" dirty="0">
                <a:solidFill>
                  <a:prstClr val="black"/>
                </a:solidFill>
                <a:latin typeface="メイリオ" panose="020B0604030504040204" pitchFamily="50" charset="-128"/>
                <a:ea typeface="メイリオ" panose="020B0604030504040204" pitchFamily="50" charset="-128"/>
              </a:rPr>
              <a:t>3</a:t>
            </a:r>
            <a:r>
              <a:rPr kumimoji="1" lang="zh-TW" altLang="en-US" sz="1200" spc="100" dirty="0">
                <a:solidFill>
                  <a:prstClr val="black"/>
                </a:solidFill>
                <a:latin typeface="メイリオ" panose="020B0604030504040204" pitchFamily="50" charset="-128"/>
                <a:ea typeface="メイリオ" panose="020B0604030504040204" pitchFamily="50" charset="-128"/>
              </a:rPr>
              <a:t>月</a:t>
            </a:r>
            <a:r>
              <a:rPr kumimoji="1" lang="en-US" altLang="zh-TW" sz="1200" spc="100" dirty="0">
                <a:solidFill>
                  <a:prstClr val="black"/>
                </a:solidFill>
                <a:latin typeface="メイリオ" panose="020B0604030504040204" pitchFamily="50" charset="-128"/>
                <a:ea typeface="メイリオ" panose="020B0604030504040204" pitchFamily="50" charset="-128"/>
              </a:rPr>
              <a:t>24</a:t>
            </a:r>
            <a:r>
              <a:rPr kumimoji="1" lang="zh-TW" altLang="en-US" sz="1200" spc="100" dirty="0">
                <a:solidFill>
                  <a:prstClr val="black"/>
                </a:solidFill>
                <a:latin typeface="メイリオ" panose="020B0604030504040204" pitchFamily="50" charset="-128"/>
                <a:ea typeface="メイリオ" panose="020B0604030504040204" pitchFamily="50" charset="-128"/>
              </a:rPr>
              <a:t>日） </a:t>
            </a:r>
            <a:r>
              <a:rPr kumimoji="0" lang="en-US" altLang="ja-JP" sz="1200" dirty="0">
                <a:latin typeface="メイリオ" panose="020B0604030504040204" pitchFamily="50" charset="-128"/>
                <a:ea typeface="メイリオ" panose="020B0604030504040204" pitchFamily="50" charset="-128"/>
                <a:hlinkClick r:id="rId4"/>
              </a:rPr>
              <a:t>https://www.mhlw.go.jp/stf/newpage_28862.html</a:t>
            </a:r>
            <a:endParaRPr kumimoji="0" lang="en-US" altLang="ja-JP" sz="1200" dirty="0">
              <a:latin typeface="メイリオ" panose="020B0604030504040204" pitchFamily="50" charset="-128"/>
              <a:ea typeface="メイリオ" panose="020B0604030504040204" pitchFamily="50" charset="-128"/>
            </a:endParaRPr>
          </a:p>
          <a:p>
            <a:pPr marL="342900" indent="-342900" eaLnBrk="1" fontAlgn="auto" hangingPunct="1">
              <a:spcBef>
                <a:spcPts val="300"/>
              </a:spcBef>
              <a:spcAft>
                <a:spcPts val="0"/>
              </a:spcAft>
              <a:buFont typeface="Arial" panose="020B0604020202020204" pitchFamily="34" charset="0"/>
              <a:buChar char="•"/>
              <a:defRPr/>
            </a:pPr>
            <a:r>
              <a:rPr kumimoji="1" lang="ja-JP" altLang="en-US" sz="1200" dirty="0">
                <a:latin typeface="メイリオ" panose="020B0604030504040204" pitchFamily="50" charset="-128"/>
                <a:ea typeface="メイリオ" panose="020B0604030504040204" pitchFamily="50" charset="-128"/>
              </a:rPr>
              <a:t>こども家庭庁支援局虐待防止対策課</a:t>
            </a:r>
            <a:r>
              <a:rPr kumimoji="0" lang="ja-JP" altLang="en-US" sz="1200" dirty="0">
                <a:latin typeface="メイリオ" panose="020B0604030504040204" pitchFamily="50" charset="-128"/>
                <a:ea typeface="メイリオ" panose="020B0604030504040204" pitchFamily="50" charset="-128"/>
              </a:rPr>
              <a:t>「別添</a:t>
            </a:r>
            <a:r>
              <a:rPr kumimoji="0" lang="en-US" altLang="ja-JP" sz="1200" dirty="0">
                <a:latin typeface="メイリオ" panose="020B0604030504040204" pitchFamily="50" charset="-128"/>
                <a:ea typeface="メイリオ" panose="020B0604030504040204" pitchFamily="50" charset="-128"/>
              </a:rPr>
              <a:t>2 </a:t>
            </a:r>
            <a:r>
              <a:rPr kumimoji="0" lang="ja-JP" altLang="en-US" sz="1200" dirty="0">
                <a:latin typeface="メイリオ" panose="020B0604030504040204" pitchFamily="50" charset="-128"/>
                <a:ea typeface="メイリオ" panose="020B0604030504040204" pitchFamily="50" charset="-128"/>
              </a:rPr>
              <a:t>学校でヤングケアラーに気づくために（学校向けポスター）」 </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（事務連絡）ヤングケアラーへの支援に活用可能な関係資料について</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令和６年６月</a:t>
            </a:r>
            <a:r>
              <a:rPr kumimoji="1" lang="en-US" altLang="ja-JP" sz="1200" dirty="0">
                <a:latin typeface="メイリオ" panose="020B0604030504040204" pitchFamily="50" charset="-128"/>
                <a:ea typeface="メイリオ" panose="020B0604030504040204" pitchFamily="50" charset="-128"/>
              </a:rPr>
              <a:t>12</a:t>
            </a:r>
            <a:r>
              <a:rPr kumimoji="1" lang="ja-JP" altLang="en-US" sz="1200" dirty="0">
                <a:latin typeface="メイリオ" panose="020B0604030504040204" pitchFamily="50" charset="-128"/>
                <a:ea typeface="メイリオ" panose="020B0604030504040204" pitchFamily="50" charset="-128"/>
              </a:rPr>
              <a:t>日．</a:t>
            </a:r>
          </a:p>
          <a:p>
            <a:pPr marL="342900" indent="-342900" eaLnBrk="1" fontAlgn="auto" hangingPunct="1">
              <a:spcBef>
                <a:spcPts val="300"/>
              </a:spcBef>
              <a:spcAft>
                <a:spcPts val="0"/>
              </a:spcAft>
              <a:buFont typeface="Arial" panose="020B0604020202020204" pitchFamily="34" charset="0"/>
              <a:buChar char="•"/>
              <a:defRPr/>
            </a:pPr>
            <a:r>
              <a:rPr kumimoji="1" lang="ja-JP" altLang="en-US" sz="1200" dirty="0">
                <a:latin typeface="メイリオ" panose="020B0604030504040204" pitchFamily="50" charset="-128"/>
                <a:ea typeface="メイリオ" panose="020B0604030504040204" pitchFamily="50" charset="-128"/>
              </a:rPr>
              <a:t>こども家庭庁</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ヤングケアラーとは</a:t>
            </a:r>
            <a:r>
              <a:rPr kumimoji="1" lang="en-US" altLang="ja-JP" sz="1200" dirty="0">
                <a:latin typeface="メイリオ" panose="020B0604030504040204" pitchFamily="50" charset="-128"/>
                <a:ea typeface="メイリオ" panose="020B0604030504040204" pitchFamily="50" charset="-128"/>
              </a:rPr>
              <a:t>』</a:t>
            </a:r>
            <a:r>
              <a:rPr kumimoji="1" lang="zh-TW" altLang="en-US" sz="1200" spc="100" dirty="0">
                <a:solidFill>
                  <a:prstClr val="black"/>
                </a:solidFill>
                <a:latin typeface="メイリオ" panose="020B0604030504040204" pitchFamily="50" charset="-128"/>
                <a:ea typeface="メイリオ" panose="020B0604030504040204" pitchFamily="50" charset="-128"/>
              </a:rPr>
              <a:t>（最終閲覧日：令和</a:t>
            </a:r>
            <a:r>
              <a:rPr kumimoji="1" lang="en-US" altLang="zh-TW" sz="1200" spc="100" dirty="0">
                <a:solidFill>
                  <a:prstClr val="black"/>
                </a:solidFill>
                <a:latin typeface="メイリオ" panose="020B0604030504040204" pitchFamily="50" charset="-128"/>
                <a:ea typeface="メイリオ" panose="020B0604030504040204" pitchFamily="50" charset="-128"/>
              </a:rPr>
              <a:t>7</a:t>
            </a:r>
            <a:r>
              <a:rPr kumimoji="1" lang="zh-TW" altLang="en-US" sz="1200" spc="100" dirty="0">
                <a:solidFill>
                  <a:prstClr val="black"/>
                </a:solidFill>
                <a:latin typeface="メイリオ" panose="020B0604030504040204" pitchFamily="50" charset="-128"/>
                <a:ea typeface="メイリオ" panose="020B0604030504040204" pitchFamily="50" charset="-128"/>
              </a:rPr>
              <a:t>年</a:t>
            </a:r>
            <a:r>
              <a:rPr kumimoji="1" lang="en-US" altLang="zh-TW" sz="1200" spc="100" dirty="0">
                <a:solidFill>
                  <a:prstClr val="black"/>
                </a:solidFill>
                <a:latin typeface="メイリオ" panose="020B0604030504040204" pitchFamily="50" charset="-128"/>
                <a:ea typeface="メイリオ" panose="020B0604030504040204" pitchFamily="50" charset="-128"/>
              </a:rPr>
              <a:t>3</a:t>
            </a:r>
            <a:r>
              <a:rPr kumimoji="1" lang="zh-TW" altLang="en-US" sz="1200" spc="100" dirty="0">
                <a:solidFill>
                  <a:prstClr val="black"/>
                </a:solidFill>
                <a:latin typeface="メイリオ" panose="020B0604030504040204" pitchFamily="50" charset="-128"/>
                <a:ea typeface="メイリオ" panose="020B0604030504040204" pitchFamily="50" charset="-128"/>
              </a:rPr>
              <a:t>月</a:t>
            </a:r>
            <a:r>
              <a:rPr kumimoji="1" lang="en-US" altLang="zh-TW" sz="1200" spc="100" dirty="0">
                <a:solidFill>
                  <a:prstClr val="black"/>
                </a:solidFill>
                <a:latin typeface="メイリオ" panose="020B0604030504040204" pitchFamily="50" charset="-128"/>
                <a:ea typeface="メイリオ" panose="020B0604030504040204" pitchFamily="50" charset="-128"/>
              </a:rPr>
              <a:t>24</a:t>
            </a:r>
            <a:r>
              <a:rPr kumimoji="1" lang="zh-TW" altLang="en-US" sz="1200" spc="100" dirty="0">
                <a:solidFill>
                  <a:prstClr val="black"/>
                </a:solidFill>
                <a:latin typeface="メイリオ" panose="020B0604030504040204" pitchFamily="50" charset="-128"/>
                <a:ea typeface="メイリオ" panose="020B0604030504040204" pitchFamily="50" charset="-128"/>
              </a:rPr>
              <a:t>日） </a:t>
            </a:r>
            <a:r>
              <a:rPr kumimoji="1" lang="en-US" altLang="ja-JP" sz="1200" dirty="0">
                <a:latin typeface="メイリオ" panose="020B0604030504040204" pitchFamily="50" charset="-128"/>
                <a:ea typeface="メイリオ" panose="020B0604030504040204" pitchFamily="50" charset="-128"/>
                <a:hlinkClick r:id="rId5"/>
              </a:rPr>
              <a:t>https://kodomoshien.cfa.go.jp/young-carer/about/</a:t>
            </a:r>
            <a:endParaRPr kumimoji="1" lang="en-US" altLang="ja-JP" sz="1200" dirty="0">
              <a:latin typeface="メイリオ" panose="020B0604030504040204" pitchFamily="50" charset="-128"/>
              <a:ea typeface="メイリオ" panose="020B0604030504040204" pitchFamily="50" charset="-128"/>
            </a:endParaRPr>
          </a:p>
          <a:p>
            <a:pPr marL="342900" indent="-342900" eaLnBrk="1" fontAlgn="auto" hangingPunct="1">
              <a:spcBef>
                <a:spcPts val="300"/>
              </a:spcBef>
              <a:spcAft>
                <a:spcPts val="0"/>
              </a:spcAft>
              <a:buFont typeface="Arial" panose="020B0604020202020204" pitchFamily="34" charset="0"/>
              <a:buChar char="•"/>
              <a:defRPr/>
            </a:pPr>
            <a:r>
              <a:rPr kumimoji="0" lang="ja-JP" altLang="en-US" sz="1200" dirty="0">
                <a:latin typeface="メイリオ" panose="020B0604030504040204" pitchFamily="50" charset="-128"/>
                <a:ea typeface="メイリオ" panose="020B0604030504040204" pitchFamily="50" charset="-128"/>
              </a:rPr>
              <a:t>こども家庭庁</a:t>
            </a:r>
            <a:r>
              <a:rPr kumimoji="0" lang="en-US" altLang="ja-JP" sz="1200" dirty="0">
                <a:latin typeface="メイリオ" panose="020B0604030504040204" pitchFamily="50" charset="-128"/>
                <a:ea typeface="メイリオ" panose="020B0604030504040204" pitchFamily="50" charset="-128"/>
              </a:rPr>
              <a:t>『</a:t>
            </a:r>
            <a:r>
              <a:rPr kumimoji="0" lang="ja-JP" altLang="en-US" sz="1200" dirty="0">
                <a:latin typeface="メイリオ" panose="020B0604030504040204" pitchFamily="50" charset="-128"/>
                <a:ea typeface="メイリオ" panose="020B0604030504040204" pitchFamily="50" charset="-128"/>
              </a:rPr>
              <a:t>こども基本法</a:t>
            </a:r>
            <a:r>
              <a:rPr kumimoji="0" lang="en-US" altLang="ja-JP" sz="1200" dirty="0">
                <a:latin typeface="メイリオ" panose="020B0604030504040204" pitchFamily="50" charset="-128"/>
                <a:ea typeface="メイリオ" panose="020B0604030504040204" pitchFamily="50" charset="-128"/>
              </a:rPr>
              <a:t>』</a:t>
            </a:r>
            <a:r>
              <a:rPr kumimoji="0" lang="ja-JP" altLang="en-US" sz="1200" dirty="0">
                <a:latin typeface="メイリオ" panose="020B0604030504040204" pitchFamily="50" charset="-128"/>
                <a:ea typeface="メイリオ" panose="020B0604030504040204" pitchFamily="50" charset="-128"/>
              </a:rPr>
              <a:t>　</a:t>
            </a:r>
            <a:r>
              <a:rPr kumimoji="1" lang="ja-JP" altLang="en-US" sz="1200" spc="100" dirty="0">
                <a:solidFill>
                  <a:prstClr val="black"/>
                </a:solidFill>
                <a:latin typeface="メイリオ" panose="020B0604030504040204" pitchFamily="50" charset="-128"/>
                <a:ea typeface="メイリオ" panose="020B0604030504040204" pitchFamily="50" charset="-128"/>
              </a:rPr>
              <a:t> </a:t>
            </a:r>
            <a:r>
              <a:rPr kumimoji="1" lang="zh-TW" altLang="en-US" sz="1200" spc="100" dirty="0">
                <a:solidFill>
                  <a:prstClr val="black"/>
                </a:solidFill>
                <a:latin typeface="メイリオ" panose="020B0604030504040204" pitchFamily="50" charset="-128"/>
                <a:ea typeface="メイリオ" panose="020B0604030504040204" pitchFamily="50" charset="-128"/>
              </a:rPr>
              <a:t>（最終閲覧日：令和</a:t>
            </a:r>
            <a:r>
              <a:rPr kumimoji="1" lang="en-US" altLang="zh-TW" sz="1200" spc="100" dirty="0">
                <a:solidFill>
                  <a:prstClr val="black"/>
                </a:solidFill>
                <a:latin typeface="メイリオ" panose="020B0604030504040204" pitchFamily="50" charset="-128"/>
                <a:ea typeface="メイリオ" panose="020B0604030504040204" pitchFamily="50" charset="-128"/>
              </a:rPr>
              <a:t>7</a:t>
            </a:r>
            <a:r>
              <a:rPr kumimoji="1" lang="zh-TW" altLang="en-US" sz="1200" spc="100" dirty="0">
                <a:solidFill>
                  <a:prstClr val="black"/>
                </a:solidFill>
                <a:latin typeface="メイリオ" panose="020B0604030504040204" pitchFamily="50" charset="-128"/>
                <a:ea typeface="メイリオ" panose="020B0604030504040204" pitchFamily="50" charset="-128"/>
              </a:rPr>
              <a:t>年</a:t>
            </a:r>
            <a:r>
              <a:rPr kumimoji="1" lang="en-US" altLang="zh-TW" sz="1200" spc="100" dirty="0">
                <a:solidFill>
                  <a:prstClr val="black"/>
                </a:solidFill>
                <a:latin typeface="メイリオ" panose="020B0604030504040204" pitchFamily="50" charset="-128"/>
                <a:ea typeface="メイリオ" panose="020B0604030504040204" pitchFamily="50" charset="-128"/>
              </a:rPr>
              <a:t>3</a:t>
            </a:r>
            <a:r>
              <a:rPr kumimoji="1" lang="zh-TW" altLang="en-US" sz="1200" spc="100" dirty="0">
                <a:solidFill>
                  <a:prstClr val="black"/>
                </a:solidFill>
                <a:latin typeface="メイリオ" panose="020B0604030504040204" pitchFamily="50" charset="-128"/>
                <a:ea typeface="メイリオ" panose="020B0604030504040204" pitchFamily="50" charset="-128"/>
              </a:rPr>
              <a:t>月</a:t>
            </a:r>
            <a:r>
              <a:rPr kumimoji="1" lang="en-US" altLang="zh-TW" sz="1200" spc="100" dirty="0">
                <a:solidFill>
                  <a:prstClr val="black"/>
                </a:solidFill>
                <a:latin typeface="メイリオ" panose="020B0604030504040204" pitchFamily="50" charset="-128"/>
                <a:ea typeface="メイリオ" panose="020B0604030504040204" pitchFamily="50" charset="-128"/>
              </a:rPr>
              <a:t>24</a:t>
            </a:r>
            <a:r>
              <a:rPr kumimoji="1" lang="zh-TW" altLang="en-US" sz="1200" spc="100" dirty="0">
                <a:solidFill>
                  <a:prstClr val="black"/>
                </a:solidFill>
                <a:latin typeface="メイリオ" panose="020B0604030504040204" pitchFamily="50" charset="-128"/>
                <a:ea typeface="メイリオ" panose="020B0604030504040204" pitchFamily="50" charset="-128"/>
              </a:rPr>
              <a:t>日） </a:t>
            </a:r>
            <a:r>
              <a:rPr kumimoji="0" lang="en-US" altLang="ja-JP" sz="1200" dirty="0">
                <a:latin typeface="メイリオ" panose="020B0604030504040204" pitchFamily="50" charset="-128"/>
                <a:ea typeface="メイリオ" panose="020B0604030504040204" pitchFamily="50" charset="-128"/>
                <a:hlinkClick r:id="rId6"/>
              </a:rPr>
              <a:t>https://www.cfa.go.jp/policies/kodomo-kihon/</a:t>
            </a:r>
            <a:endParaRPr kumimoji="0" lang="en-US" altLang="ja-JP" sz="1200" dirty="0">
              <a:latin typeface="メイリオ" panose="020B0604030504040204" pitchFamily="50" charset="-128"/>
              <a:ea typeface="メイリオ" panose="020B0604030504040204" pitchFamily="50" charset="-128"/>
            </a:endParaRPr>
          </a:p>
          <a:p>
            <a:pPr marL="342900" indent="-342900" eaLnBrk="1" fontAlgn="auto" hangingPunct="1">
              <a:spcBef>
                <a:spcPts val="300"/>
              </a:spcBef>
              <a:spcAft>
                <a:spcPts val="0"/>
              </a:spcAft>
              <a:buFont typeface="Arial" panose="020B0604020202020204" pitchFamily="34" charset="0"/>
              <a:buChar char="•"/>
              <a:defRPr/>
            </a:pPr>
            <a:r>
              <a:rPr kumimoji="0" lang="ja-JP" altLang="en-US" sz="1200" dirty="0">
                <a:latin typeface="メイリオ" panose="020B0604030504040204" pitchFamily="50" charset="-128"/>
                <a:ea typeface="メイリオ" panose="020B0604030504040204" pitchFamily="50" charset="-128"/>
              </a:rPr>
              <a:t>厚生労働省社会・援護局保護課</a:t>
            </a:r>
            <a:r>
              <a:rPr kumimoji="0" lang="en-US" altLang="ja-JP" sz="1200" dirty="0">
                <a:latin typeface="メイリオ" panose="020B0604030504040204" pitchFamily="50" charset="-128"/>
                <a:ea typeface="メイリオ" panose="020B0604030504040204" pitchFamily="50" charset="-128"/>
              </a:rPr>
              <a:t>『</a:t>
            </a:r>
            <a:r>
              <a:rPr kumimoji="0" lang="ja-JP" altLang="en-US" sz="1200" dirty="0">
                <a:latin typeface="メイリオ" panose="020B0604030504040204" pitchFamily="50" charset="-128"/>
                <a:ea typeface="メイリオ" panose="020B0604030504040204" pitchFamily="50" charset="-128"/>
              </a:rPr>
              <a:t>令和６年度社会・援護局関係主管課長会議　資料</a:t>
            </a:r>
            <a:r>
              <a:rPr kumimoji="0" lang="en-US" altLang="ja-JP" sz="1200" dirty="0">
                <a:latin typeface="メイリオ" panose="020B0604030504040204" pitchFamily="50" charset="-128"/>
                <a:ea typeface="メイリオ" panose="020B0604030504040204" pitchFamily="50" charset="-128"/>
              </a:rPr>
              <a:t>4』</a:t>
            </a:r>
            <a:r>
              <a:rPr kumimoji="0" lang="ja-JP" altLang="en-US" sz="1200" dirty="0">
                <a:latin typeface="メイリオ" panose="020B0604030504040204" pitchFamily="50" charset="-128"/>
                <a:ea typeface="メイリオ" panose="020B0604030504040204" pitchFamily="50" charset="-128"/>
              </a:rPr>
              <a:t>　</a:t>
            </a:r>
            <a:r>
              <a:rPr kumimoji="1" lang="ja-JP" altLang="en-US" sz="1200" spc="100" dirty="0">
                <a:solidFill>
                  <a:prstClr val="black"/>
                </a:solidFill>
                <a:latin typeface="メイリオ" panose="020B0604030504040204" pitchFamily="50" charset="-128"/>
                <a:ea typeface="メイリオ" panose="020B0604030504040204" pitchFamily="50" charset="-128"/>
              </a:rPr>
              <a:t> （最終閲覧日：令和</a:t>
            </a:r>
            <a:r>
              <a:rPr kumimoji="1" lang="en-US" altLang="ja-JP" sz="1200" spc="100" dirty="0">
                <a:solidFill>
                  <a:prstClr val="black"/>
                </a:solidFill>
                <a:latin typeface="メイリオ" panose="020B0604030504040204" pitchFamily="50" charset="-128"/>
                <a:ea typeface="メイリオ" panose="020B0604030504040204" pitchFamily="50" charset="-128"/>
              </a:rPr>
              <a:t>7</a:t>
            </a:r>
            <a:r>
              <a:rPr kumimoji="1" lang="ja-JP" altLang="en-US" sz="1200" spc="100" dirty="0">
                <a:solidFill>
                  <a:prstClr val="black"/>
                </a:solidFill>
                <a:latin typeface="メイリオ" panose="020B0604030504040204" pitchFamily="50" charset="-128"/>
                <a:ea typeface="メイリオ" panose="020B0604030504040204" pitchFamily="50" charset="-128"/>
              </a:rPr>
              <a:t>年</a:t>
            </a:r>
            <a:r>
              <a:rPr kumimoji="1" lang="en-US" altLang="ja-JP" sz="1200" spc="100" dirty="0">
                <a:solidFill>
                  <a:prstClr val="black"/>
                </a:solidFill>
                <a:latin typeface="メイリオ" panose="020B0604030504040204" pitchFamily="50" charset="-128"/>
                <a:ea typeface="メイリオ" panose="020B0604030504040204" pitchFamily="50" charset="-128"/>
              </a:rPr>
              <a:t>3</a:t>
            </a:r>
            <a:r>
              <a:rPr kumimoji="1" lang="ja-JP" altLang="en-US" sz="1200" spc="100" dirty="0">
                <a:solidFill>
                  <a:prstClr val="black"/>
                </a:solidFill>
                <a:latin typeface="メイリオ" panose="020B0604030504040204" pitchFamily="50" charset="-128"/>
                <a:ea typeface="メイリオ" panose="020B0604030504040204" pitchFamily="50" charset="-128"/>
              </a:rPr>
              <a:t>月</a:t>
            </a:r>
            <a:r>
              <a:rPr kumimoji="1" lang="en-US" altLang="ja-JP" sz="1200" spc="100" dirty="0">
                <a:solidFill>
                  <a:prstClr val="black"/>
                </a:solidFill>
                <a:latin typeface="メイリオ" panose="020B0604030504040204" pitchFamily="50" charset="-128"/>
                <a:ea typeface="メイリオ" panose="020B0604030504040204" pitchFamily="50" charset="-128"/>
              </a:rPr>
              <a:t>25</a:t>
            </a:r>
            <a:r>
              <a:rPr kumimoji="1" lang="ja-JP" altLang="en-US" sz="1200" spc="100" dirty="0">
                <a:solidFill>
                  <a:prstClr val="black"/>
                </a:solidFill>
                <a:latin typeface="メイリオ" panose="020B0604030504040204" pitchFamily="50" charset="-128"/>
                <a:ea typeface="メイリオ" panose="020B0604030504040204" pitchFamily="50" charset="-128"/>
              </a:rPr>
              <a:t>日）</a:t>
            </a:r>
            <a:r>
              <a:rPr lang="en-US" altLang="ja-JP" sz="1200" dirty="0">
                <a:latin typeface="メイリオ" panose="020B0604030504040204" pitchFamily="50" charset="-128"/>
                <a:ea typeface="メイリオ" panose="020B0604030504040204" pitchFamily="50" charset="-128"/>
                <a:hlinkClick r:id="rId7"/>
              </a:rPr>
              <a:t>https://www.mhlw.go.jp/stf/newpage_52773.html</a:t>
            </a:r>
            <a:endParaRPr lang="en-US" altLang="ja-JP" sz="1200" dirty="0">
              <a:latin typeface="メイリオ" panose="020B0604030504040204" pitchFamily="50" charset="-128"/>
              <a:ea typeface="メイリオ" panose="020B0604030504040204" pitchFamily="50" charset="-128"/>
            </a:endParaRPr>
          </a:p>
          <a:p>
            <a:pPr marL="342900" indent="-342900" eaLnBrk="1" fontAlgn="auto" hangingPunct="1">
              <a:spcBef>
                <a:spcPts val="300"/>
              </a:spcBef>
              <a:spcAft>
                <a:spcPts val="0"/>
              </a:spcAft>
              <a:buFont typeface="Arial" panose="020B0604020202020204" pitchFamily="34" charset="0"/>
              <a:buChar char="•"/>
              <a:defRPr/>
            </a:pPr>
            <a:r>
              <a:rPr kumimoji="0" lang="ja-JP" altLang="en-US" sz="1200" dirty="0">
                <a:latin typeface="メイリオ" panose="020B0604030504040204" pitchFamily="50" charset="-128"/>
                <a:ea typeface="メイリオ" panose="020B0604030504040204" pitchFamily="50" charset="-128"/>
              </a:rPr>
              <a:t>厚生労働省健康・生活衛生局健康課保健指導室</a:t>
            </a:r>
            <a:r>
              <a:rPr kumimoji="0" lang="en-US" altLang="ja-JP" sz="1200" dirty="0">
                <a:latin typeface="メイリオ" panose="020B0604030504040204" pitchFamily="50" charset="-128"/>
                <a:ea typeface="メイリオ" panose="020B0604030504040204" pitchFamily="50" charset="-128"/>
              </a:rPr>
              <a:t>『</a:t>
            </a:r>
            <a:r>
              <a:rPr kumimoji="0" lang="zh-TW" altLang="en-US" sz="1200" dirty="0">
                <a:latin typeface="メイリオ" panose="020B0604030504040204" pitchFamily="50" charset="-128"/>
                <a:ea typeface="メイリオ" panose="020B0604030504040204" pitchFamily="50" charset="-128"/>
              </a:rPr>
              <a:t>令和</a:t>
            </a:r>
            <a:r>
              <a:rPr kumimoji="0" lang="en-US" altLang="zh-TW" sz="1200" dirty="0">
                <a:latin typeface="メイリオ" panose="020B0604030504040204" pitchFamily="50" charset="-128"/>
                <a:ea typeface="メイリオ" panose="020B0604030504040204" pitchFamily="50" charset="-128"/>
              </a:rPr>
              <a:t>6</a:t>
            </a:r>
            <a:r>
              <a:rPr kumimoji="0" lang="zh-TW" altLang="en-US" sz="1200" dirty="0">
                <a:latin typeface="メイリオ" panose="020B0604030504040204" pitchFamily="50" charset="-128"/>
                <a:ea typeface="メイリオ" panose="020B0604030504040204" pitchFamily="50" charset="-128"/>
              </a:rPr>
              <a:t>年度保健師中央会議</a:t>
            </a:r>
            <a:r>
              <a:rPr kumimoji="0" lang="ja-JP" altLang="en-US" sz="1200" dirty="0">
                <a:latin typeface="メイリオ" panose="020B0604030504040204" pitchFamily="50" charset="-128"/>
                <a:ea typeface="メイリオ" panose="020B0604030504040204" pitchFamily="50" charset="-128"/>
              </a:rPr>
              <a:t>」</a:t>
            </a:r>
            <a:r>
              <a:rPr kumimoji="0" lang="en-US" altLang="ja-JP" sz="1200" dirty="0">
                <a:latin typeface="メイリオ" panose="020B0604030504040204" pitchFamily="50" charset="-128"/>
                <a:ea typeface="メイリオ" panose="020B0604030504040204" pitchFamily="50" charset="-128"/>
              </a:rPr>
              <a:t>【</a:t>
            </a:r>
            <a:r>
              <a:rPr kumimoji="0" lang="zh-TW" altLang="en-US" sz="1200" dirty="0">
                <a:latin typeface="メイリオ" panose="020B0604030504040204" pitchFamily="50" charset="-128"/>
                <a:ea typeface="メイリオ" panose="020B0604030504040204" pitchFamily="50" charset="-128"/>
              </a:rPr>
              <a:t>行政説明 資料</a:t>
            </a:r>
            <a:r>
              <a:rPr kumimoji="0" lang="en-US" altLang="zh-TW" sz="1200" dirty="0">
                <a:latin typeface="メイリオ" panose="020B0604030504040204" pitchFamily="50" charset="-128"/>
                <a:ea typeface="メイリオ" panose="020B0604030504040204" pitchFamily="50" charset="-128"/>
              </a:rPr>
              <a:t>16</a:t>
            </a:r>
            <a:r>
              <a:rPr kumimoji="0" lang="en-US" altLang="ja-JP" sz="1200" dirty="0">
                <a:latin typeface="メイリオ" panose="020B0604030504040204" pitchFamily="50" charset="-128"/>
                <a:ea typeface="メイリオ" panose="020B0604030504040204" pitchFamily="50" charset="-128"/>
              </a:rPr>
              <a:t>】』,,</a:t>
            </a:r>
            <a:r>
              <a:rPr kumimoji="0" lang="ja-JP" altLang="en-US" sz="1200" dirty="0">
                <a:latin typeface="メイリオ" panose="020B0604030504040204" pitchFamily="50" charset="-128"/>
                <a:ea typeface="メイリオ" panose="020B0604030504040204" pitchFamily="50" charset="-128"/>
              </a:rPr>
              <a:t>令和６年８月８日～８月９日</a:t>
            </a:r>
            <a:r>
              <a:rPr kumimoji="0" lang="en-US" altLang="ja-JP" sz="1200" dirty="0">
                <a:latin typeface="メイリオ" panose="020B0604030504040204" pitchFamily="50" charset="-128"/>
                <a:ea typeface="メイリオ" panose="020B0604030504040204" pitchFamily="50" charset="-128"/>
              </a:rPr>
              <a:t>.</a:t>
            </a:r>
            <a:br>
              <a:rPr lang="en-US" altLang="ja-JP" sz="1200" dirty="0">
                <a:latin typeface="メイリオ" panose="020B0604030504040204" pitchFamily="50" charset="-128"/>
                <a:ea typeface="メイリオ" panose="020B0604030504040204" pitchFamily="50" charset="-128"/>
              </a:rPr>
            </a:br>
            <a:r>
              <a:rPr kumimoji="1" lang="zh-TW" altLang="en-US" sz="1200" spc="100" dirty="0">
                <a:solidFill>
                  <a:prstClr val="black"/>
                </a:solidFill>
                <a:latin typeface="メイリオ" panose="020B0604030504040204" pitchFamily="50" charset="-128"/>
                <a:ea typeface="メイリオ" panose="020B0604030504040204" pitchFamily="50" charset="-128"/>
              </a:rPr>
              <a:t>（最終閲覧日：令和</a:t>
            </a:r>
            <a:r>
              <a:rPr kumimoji="1" lang="en-US" altLang="zh-TW" sz="1200" spc="100" dirty="0">
                <a:solidFill>
                  <a:prstClr val="black"/>
                </a:solidFill>
                <a:latin typeface="メイリオ" panose="020B0604030504040204" pitchFamily="50" charset="-128"/>
                <a:ea typeface="メイリオ" panose="020B0604030504040204" pitchFamily="50" charset="-128"/>
              </a:rPr>
              <a:t>7</a:t>
            </a:r>
            <a:r>
              <a:rPr kumimoji="1" lang="zh-TW" altLang="en-US" sz="1200" spc="100" dirty="0">
                <a:solidFill>
                  <a:prstClr val="black"/>
                </a:solidFill>
                <a:latin typeface="メイリオ" panose="020B0604030504040204" pitchFamily="50" charset="-128"/>
                <a:ea typeface="メイリオ" panose="020B0604030504040204" pitchFamily="50" charset="-128"/>
              </a:rPr>
              <a:t>年</a:t>
            </a:r>
            <a:r>
              <a:rPr kumimoji="1" lang="en-US" altLang="zh-TW" sz="1200" spc="100" dirty="0">
                <a:solidFill>
                  <a:prstClr val="black"/>
                </a:solidFill>
                <a:latin typeface="メイリオ" panose="020B0604030504040204" pitchFamily="50" charset="-128"/>
                <a:ea typeface="メイリオ" panose="020B0604030504040204" pitchFamily="50" charset="-128"/>
              </a:rPr>
              <a:t>3</a:t>
            </a:r>
            <a:r>
              <a:rPr kumimoji="1" lang="zh-TW" altLang="en-US" sz="1200" spc="100" dirty="0">
                <a:solidFill>
                  <a:prstClr val="black"/>
                </a:solidFill>
                <a:latin typeface="メイリオ" panose="020B0604030504040204" pitchFamily="50" charset="-128"/>
                <a:ea typeface="メイリオ" panose="020B0604030504040204" pitchFamily="50" charset="-128"/>
              </a:rPr>
              <a:t>月</a:t>
            </a:r>
            <a:r>
              <a:rPr kumimoji="1" lang="en-US" altLang="zh-TW" sz="1200" spc="100" dirty="0">
                <a:solidFill>
                  <a:prstClr val="black"/>
                </a:solidFill>
                <a:latin typeface="メイリオ" panose="020B0604030504040204" pitchFamily="50" charset="-128"/>
                <a:ea typeface="メイリオ" panose="020B0604030504040204" pitchFamily="50" charset="-128"/>
              </a:rPr>
              <a:t>24</a:t>
            </a:r>
            <a:r>
              <a:rPr kumimoji="1" lang="zh-TW" altLang="en-US" sz="1200" spc="100" dirty="0">
                <a:solidFill>
                  <a:prstClr val="black"/>
                </a:solidFill>
                <a:latin typeface="メイリオ" panose="020B0604030504040204" pitchFamily="50" charset="-128"/>
                <a:ea typeface="メイリオ" panose="020B0604030504040204" pitchFamily="50" charset="-128"/>
              </a:rPr>
              <a:t>日） </a:t>
            </a:r>
            <a:r>
              <a:rPr lang="en-US" altLang="ja-JP" sz="1200" dirty="0">
                <a:latin typeface="メイリオ" panose="020B0604030504040204" pitchFamily="50" charset="-128"/>
                <a:ea typeface="メイリオ" panose="020B0604030504040204" pitchFamily="50" charset="-128"/>
                <a:hlinkClick r:id="rId8"/>
              </a:rPr>
              <a:t>https://www.mhlw.go.jp/stf/newpage_41971.html</a:t>
            </a:r>
            <a:endParaRPr lang="en-US" altLang="ja-JP" sz="1200" dirty="0">
              <a:latin typeface="メイリオ" panose="020B0604030504040204" pitchFamily="50" charset="-128"/>
              <a:ea typeface="メイリオ" panose="020B0604030504040204" pitchFamily="50" charset="-128"/>
            </a:endParaRPr>
          </a:p>
          <a:p>
            <a:pPr marL="342900" indent="-342900" eaLnBrk="1" fontAlgn="auto" hangingPunct="1">
              <a:spcBef>
                <a:spcPts val="300"/>
              </a:spcBef>
              <a:spcAft>
                <a:spcPts val="0"/>
              </a:spcAft>
              <a:buFont typeface="Arial" panose="020B0604020202020204" pitchFamily="34" charset="0"/>
              <a:buChar char="•"/>
              <a:defRPr/>
            </a:pPr>
            <a:r>
              <a:rPr lang="ja-JP" altLang="en-US" sz="1200" dirty="0">
                <a:latin typeface="メイリオ" panose="020B0604030504040204" pitchFamily="50" charset="-128"/>
                <a:ea typeface="メイリオ" panose="020B0604030504040204" pitchFamily="50" charset="-128"/>
              </a:rPr>
              <a:t>東京都港区</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児童相談所とは</a:t>
            </a:r>
            <a:r>
              <a:rPr lang="en-US" altLang="ja-JP" sz="1200" dirty="0">
                <a:latin typeface="メイリオ" panose="020B0604030504040204" pitchFamily="50" charset="-128"/>
                <a:ea typeface="メイリオ" panose="020B0604030504040204" pitchFamily="50" charset="-128"/>
              </a:rPr>
              <a:t>』</a:t>
            </a:r>
            <a:r>
              <a:rPr kumimoji="1" lang="ja-JP" altLang="en-US" sz="1200" spc="100" dirty="0">
                <a:solidFill>
                  <a:prstClr val="black"/>
                </a:solidFill>
                <a:latin typeface="メイリオ" panose="020B0604030504040204" pitchFamily="50" charset="-128"/>
                <a:ea typeface="メイリオ" panose="020B0604030504040204" pitchFamily="50" charset="-128"/>
              </a:rPr>
              <a:t> </a:t>
            </a:r>
            <a:r>
              <a:rPr kumimoji="1" lang="zh-TW" altLang="en-US" sz="1200" spc="100" dirty="0">
                <a:solidFill>
                  <a:prstClr val="black"/>
                </a:solidFill>
                <a:latin typeface="メイリオ" panose="020B0604030504040204" pitchFamily="50" charset="-128"/>
                <a:ea typeface="メイリオ" panose="020B0604030504040204" pitchFamily="50" charset="-128"/>
              </a:rPr>
              <a:t>（最終閲覧日：令和</a:t>
            </a:r>
            <a:r>
              <a:rPr kumimoji="1" lang="en-US" altLang="zh-TW" sz="1200" spc="100" dirty="0">
                <a:solidFill>
                  <a:prstClr val="black"/>
                </a:solidFill>
                <a:latin typeface="メイリオ" panose="020B0604030504040204" pitchFamily="50" charset="-128"/>
                <a:ea typeface="メイリオ" panose="020B0604030504040204" pitchFamily="50" charset="-128"/>
              </a:rPr>
              <a:t>7</a:t>
            </a:r>
            <a:r>
              <a:rPr kumimoji="1" lang="zh-TW" altLang="en-US" sz="1200" spc="100" dirty="0">
                <a:solidFill>
                  <a:prstClr val="black"/>
                </a:solidFill>
                <a:latin typeface="メイリオ" panose="020B0604030504040204" pitchFamily="50" charset="-128"/>
                <a:ea typeface="メイリオ" panose="020B0604030504040204" pitchFamily="50" charset="-128"/>
              </a:rPr>
              <a:t>年</a:t>
            </a:r>
            <a:r>
              <a:rPr kumimoji="1" lang="en-US" altLang="zh-TW" sz="1200" spc="100" dirty="0">
                <a:solidFill>
                  <a:prstClr val="black"/>
                </a:solidFill>
                <a:latin typeface="メイリオ" panose="020B0604030504040204" pitchFamily="50" charset="-128"/>
                <a:ea typeface="メイリオ" panose="020B0604030504040204" pitchFamily="50" charset="-128"/>
              </a:rPr>
              <a:t>3</a:t>
            </a:r>
            <a:r>
              <a:rPr kumimoji="1" lang="zh-TW" altLang="en-US" sz="1200" spc="100" dirty="0">
                <a:solidFill>
                  <a:prstClr val="black"/>
                </a:solidFill>
                <a:latin typeface="メイリオ" panose="020B0604030504040204" pitchFamily="50" charset="-128"/>
                <a:ea typeface="メイリオ" panose="020B0604030504040204" pitchFamily="50" charset="-128"/>
              </a:rPr>
              <a:t>月</a:t>
            </a:r>
            <a:r>
              <a:rPr kumimoji="1" lang="en-US" altLang="zh-TW" sz="1200" spc="100" dirty="0">
                <a:solidFill>
                  <a:prstClr val="black"/>
                </a:solidFill>
                <a:latin typeface="メイリオ" panose="020B0604030504040204" pitchFamily="50" charset="-128"/>
                <a:ea typeface="メイリオ" panose="020B0604030504040204" pitchFamily="50" charset="-128"/>
              </a:rPr>
              <a:t>24</a:t>
            </a:r>
            <a:r>
              <a:rPr kumimoji="1" lang="zh-TW" altLang="en-US" sz="1200" spc="100" dirty="0">
                <a:solidFill>
                  <a:prstClr val="black"/>
                </a:solidFill>
                <a:latin typeface="メイリオ" panose="020B0604030504040204" pitchFamily="50" charset="-128"/>
                <a:ea typeface="メイリオ" panose="020B0604030504040204" pitchFamily="50" charset="-128"/>
              </a:rPr>
              <a:t>日） </a:t>
            </a:r>
            <a:r>
              <a:rPr lang="en-US" altLang="ja-JP" sz="1200" dirty="0">
                <a:latin typeface="メイリオ" panose="020B0604030504040204" pitchFamily="50" charset="-128"/>
                <a:ea typeface="メイリオ" panose="020B0604030504040204" pitchFamily="50" charset="-128"/>
                <a:hlinkClick r:id="rId9"/>
              </a:rPr>
              <a:t>https://www.city.minato.tokyo.jp/jidousoudanjunbitan/soudan/about.html</a:t>
            </a:r>
            <a:endParaRPr lang="en-US" altLang="ja-JP" sz="1200" dirty="0">
              <a:latin typeface="メイリオ" panose="020B0604030504040204" pitchFamily="50" charset="-128"/>
              <a:ea typeface="メイリオ" panose="020B0604030504040204" pitchFamily="50" charset="-128"/>
            </a:endParaRPr>
          </a:p>
          <a:p>
            <a:pPr marL="342900" indent="-342900" eaLnBrk="1" fontAlgn="auto" hangingPunct="1">
              <a:spcBef>
                <a:spcPts val="300"/>
              </a:spcBef>
              <a:spcAft>
                <a:spcPts val="0"/>
              </a:spcAft>
              <a:buFont typeface="Arial" panose="020B0604020202020204" pitchFamily="34" charset="0"/>
              <a:buChar char="•"/>
              <a:defRPr/>
            </a:pPr>
            <a:r>
              <a:rPr lang="ja-JP" altLang="en-US" sz="1200" dirty="0">
                <a:latin typeface="メイリオ" panose="020B0604030504040204" pitchFamily="50" charset="-128"/>
                <a:ea typeface="メイリオ" panose="020B0604030504040204" pitchFamily="50" charset="-128"/>
              </a:rPr>
              <a:t>こども家庭庁</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児童相談所の概要</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　</a:t>
            </a:r>
            <a:r>
              <a:rPr kumimoji="1" lang="zh-TW" altLang="en-US" sz="1200" spc="100" dirty="0">
                <a:solidFill>
                  <a:prstClr val="black"/>
                </a:solidFill>
                <a:latin typeface="メイリオ" panose="020B0604030504040204" pitchFamily="50" charset="-128"/>
                <a:ea typeface="メイリオ" panose="020B0604030504040204" pitchFamily="50" charset="-128"/>
              </a:rPr>
              <a:t>（最終閲覧日：令和</a:t>
            </a:r>
            <a:r>
              <a:rPr kumimoji="1" lang="en-US" altLang="zh-TW" sz="1200" spc="100" dirty="0">
                <a:solidFill>
                  <a:prstClr val="black"/>
                </a:solidFill>
                <a:latin typeface="メイリオ" panose="020B0604030504040204" pitchFamily="50" charset="-128"/>
                <a:ea typeface="メイリオ" panose="020B0604030504040204" pitchFamily="50" charset="-128"/>
              </a:rPr>
              <a:t>7</a:t>
            </a:r>
            <a:r>
              <a:rPr kumimoji="1" lang="zh-TW" altLang="en-US" sz="1200" spc="100" dirty="0">
                <a:solidFill>
                  <a:prstClr val="black"/>
                </a:solidFill>
                <a:latin typeface="メイリオ" panose="020B0604030504040204" pitchFamily="50" charset="-128"/>
                <a:ea typeface="メイリオ" panose="020B0604030504040204" pitchFamily="50" charset="-128"/>
              </a:rPr>
              <a:t>年</a:t>
            </a:r>
            <a:r>
              <a:rPr kumimoji="1" lang="en-US" altLang="zh-TW" sz="1200" spc="100" dirty="0">
                <a:solidFill>
                  <a:prstClr val="black"/>
                </a:solidFill>
                <a:latin typeface="メイリオ" panose="020B0604030504040204" pitchFamily="50" charset="-128"/>
                <a:ea typeface="メイリオ" panose="020B0604030504040204" pitchFamily="50" charset="-128"/>
              </a:rPr>
              <a:t>3</a:t>
            </a:r>
            <a:r>
              <a:rPr kumimoji="1" lang="zh-TW" altLang="en-US" sz="1200" spc="100" dirty="0">
                <a:solidFill>
                  <a:prstClr val="black"/>
                </a:solidFill>
                <a:latin typeface="メイリオ" panose="020B0604030504040204" pitchFamily="50" charset="-128"/>
                <a:ea typeface="メイリオ" panose="020B0604030504040204" pitchFamily="50" charset="-128"/>
              </a:rPr>
              <a:t>月</a:t>
            </a:r>
            <a:r>
              <a:rPr kumimoji="1" lang="en-US" altLang="zh-TW" sz="1200" spc="100" dirty="0">
                <a:solidFill>
                  <a:prstClr val="black"/>
                </a:solidFill>
                <a:latin typeface="メイリオ" panose="020B0604030504040204" pitchFamily="50" charset="-128"/>
                <a:ea typeface="メイリオ" panose="020B0604030504040204" pitchFamily="50" charset="-128"/>
              </a:rPr>
              <a:t>24</a:t>
            </a:r>
            <a:r>
              <a:rPr kumimoji="1" lang="zh-TW" altLang="en-US" sz="1200" spc="100" dirty="0">
                <a:solidFill>
                  <a:prstClr val="black"/>
                </a:solidFill>
                <a:latin typeface="メイリオ" panose="020B0604030504040204" pitchFamily="50" charset="-128"/>
                <a:ea typeface="メイリオ" panose="020B0604030504040204" pitchFamily="50" charset="-128"/>
              </a:rPr>
              <a:t>日） </a:t>
            </a:r>
            <a:r>
              <a:rPr kumimoji="0" lang="en-US" altLang="ja-JP" sz="1200" dirty="0">
                <a:latin typeface="メイリオ" panose="020B0604030504040204" pitchFamily="50" charset="-128"/>
                <a:ea typeface="メイリオ" panose="020B0604030504040204" pitchFamily="50" charset="-128"/>
                <a:hlinkClick r:id="rId10"/>
              </a:rPr>
              <a:t>https://www.cfa.go.jp/assets/contents/node/basic_page/field_ref_resources/a176de99-390e-4065-a7fb-fe569ab2450c/43ce0992/20230401_policies_jidougyakutai_10.pdf</a:t>
            </a:r>
            <a:endParaRPr lang="ja-JP" altLang="en-US" sz="1200" dirty="0">
              <a:latin typeface="メイリオ" panose="020B0604030504040204" pitchFamily="50" charset="-128"/>
              <a:ea typeface="メイリオ" panose="020B0604030504040204" pitchFamily="50" charset="-128"/>
            </a:endParaRPr>
          </a:p>
          <a:p>
            <a:pPr marL="342900" indent="-342900" eaLnBrk="1" fontAlgn="auto" hangingPunct="1">
              <a:spcBef>
                <a:spcPts val="300"/>
              </a:spcBef>
              <a:spcAft>
                <a:spcPts val="0"/>
              </a:spcAft>
              <a:buFont typeface="Arial" panose="020B0604020202020204" pitchFamily="34" charset="0"/>
              <a:buChar char="•"/>
              <a:defRPr/>
            </a:pPr>
            <a:r>
              <a:rPr lang="ja-JP" altLang="en-US" sz="1200" dirty="0">
                <a:latin typeface="メイリオ" panose="020B0604030504040204" pitchFamily="50" charset="-128"/>
                <a:ea typeface="メイリオ" panose="020B0604030504040204" pitchFamily="50" charset="-128"/>
              </a:rPr>
              <a:t>新保美香</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生活保護実践講座－利用者とともに歩む社会福祉実践－</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全国社会福祉協議会</a:t>
            </a:r>
            <a:r>
              <a:rPr lang="en-US" altLang="ja-JP" sz="1200" dirty="0">
                <a:latin typeface="メイリオ" panose="020B0604030504040204" pitchFamily="50" charset="-128"/>
                <a:ea typeface="メイリオ" panose="020B0604030504040204" pitchFamily="50" charset="-128"/>
              </a:rPr>
              <a:t>,2018</a:t>
            </a:r>
            <a:r>
              <a:rPr lang="ja-JP" altLang="en-US" sz="1200" dirty="0">
                <a:latin typeface="メイリオ" panose="020B0604030504040204" pitchFamily="50" charset="-128"/>
                <a:ea typeface="メイリオ" panose="020B0604030504040204" pitchFamily="50" charset="-128"/>
              </a:rPr>
              <a:t>年</a:t>
            </a:r>
            <a:r>
              <a:rPr lang="en-US" altLang="ja-JP" sz="1200" dirty="0">
                <a:latin typeface="メイリオ" panose="020B0604030504040204" pitchFamily="50" charset="-128"/>
                <a:ea typeface="メイリオ" panose="020B0604030504040204" pitchFamily="50" charset="-128"/>
              </a:rPr>
              <a:t>.</a:t>
            </a:r>
          </a:p>
          <a:p>
            <a:pPr marL="342900" indent="-342900" eaLnBrk="1" fontAlgn="auto" hangingPunct="1">
              <a:spcBef>
                <a:spcPts val="300"/>
              </a:spcBef>
              <a:spcAft>
                <a:spcPts val="0"/>
              </a:spcAft>
              <a:buFont typeface="Arial" panose="020B0604020202020204" pitchFamily="34" charset="0"/>
              <a:buChar char="•"/>
              <a:defRPr/>
            </a:pPr>
            <a:r>
              <a:rPr lang="ja-JP" altLang="en-US" sz="1200" dirty="0">
                <a:latin typeface="メイリオ" panose="020B0604030504040204" pitchFamily="50" charset="-128"/>
                <a:ea typeface="メイリオ" panose="020B0604030504040204" pitchFamily="50" charset="-128"/>
              </a:rPr>
              <a:t>新保美香「生活保護実践講座</a:t>
            </a:r>
            <a:r>
              <a:rPr lang="en-US" altLang="ja-JP" sz="1200" dirty="0">
                <a:latin typeface="メイリオ" panose="020B0604030504040204" pitchFamily="50" charset="-128"/>
                <a:ea typeface="メイリオ" panose="020B0604030504040204" pitchFamily="50" charset="-128"/>
              </a:rPr>
              <a:t>2023</a:t>
            </a:r>
            <a:r>
              <a:rPr lang="ja-JP" altLang="en-US" sz="1200" dirty="0">
                <a:solidFill>
                  <a:schemeClr val="tx1"/>
                </a:solidFill>
                <a:latin typeface="メイリオ" panose="020B0604030504040204" pitchFamily="50" charset="-128"/>
                <a:ea typeface="メイリオ" panose="020B0604030504040204" pitchFamily="50" charset="-128"/>
              </a:rPr>
              <a:t> ／第</a:t>
            </a:r>
            <a:r>
              <a:rPr lang="en-US" altLang="ja-JP" sz="1200" dirty="0">
                <a:solidFill>
                  <a:schemeClr val="tx1"/>
                </a:solidFill>
                <a:latin typeface="メイリオ" panose="020B0604030504040204" pitchFamily="50" charset="-128"/>
                <a:ea typeface="メイリオ" panose="020B0604030504040204" pitchFamily="50" charset="-128"/>
              </a:rPr>
              <a:t>10</a:t>
            </a:r>
            <a:r>
              <a:rPr lang="ja-JP" altLang="en-US" sz="1200" dirty="0">
                <a:solidFill>
                  <a:schemeClr val="tx1"/>
                </a:solidFill>
                <a:latin typeface="メイリオ" panose="020B0604030504040204" pitchFamily="50" charset="-128"/>
                <a:ea typeface="メイリオ" panose="020B0604030504040204" pitchFamily="50" charset="-128"/>
              </a:rPr>
              <a:t>回</a:t>
            </a: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生活と福祉（</a:t>
            </a:r>
            <a:r>
              <a:rPr lang="en-US" altLang="ja-JP" sz="1200" dirty="0">
                <a:latin typeface="メイリオ" panose="020B0604030504040204" pitchFamily="50" charset="-128"/>
                <a:ea typeface="メイリオ" panose="020B0604030504040204" pitchFamily="50" charset="-128"/>
              </a:rPr>
              <a:t>3</a:t>
            </a:r>
            <a:r>
              <a:rPr lang="ja-JP" altLang="en-US" sz="1200" dirty="0">
                <a:latin typeface="メイリオ" panose="020B0604030504040204" pitchFamily="50" charset="-128"/>
                <a:ea typeface="メイリオ" panose="020B0604030504040204" pitchFamily="50" charset="-128"/>
              </a:rPr>
              <a:t>月号）</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全国社会福祉協議会</a:t>
            </a:r>
            <a:r>
              <a:rPr lang="en-US" altLang="ja-JP" sz="1200" dirty="0">
                <a:latin typeface="メイリオ" panose="020B0604030504040204" pitchFamily="50" charset="-128"/>
                <a:ea typeface="メイリオ" panose="020B0604030504040204" pitchFamily="50" charset="-128"/>
              </a:rPr>
              <a:t>,2024</a:t>
            </a:r>
            <a:r>
              <a:rPr lang="ja-JP" altLang="en-US" sz="1200" dirty="0">
                <a:latin typeface="メイリオ" panose="020B0604030504040204" pitchFamily="50" charset="-128"/>
                <a:ea typeface="メイリオ" panose="020B0604030504040204" pitchFamily="50" charset="-128"/>
              </a:rPr>
              <a:t>年</a:t>
            </a:r>
            <a:r>
              <a:rPr lang="en-US" altLang="ja-JP" sz="1200" dirty="0">
                <a:latin typeface="メイリオ" panose="020B0604030504040204" pitchFamily="50" charset="-128"/>
                <a:ea typeface="メイリオ" panose="020B0604030504040204" pitchFamily="50" charset="-128"/>
              </a:rPr>
              <a:t>.</a:t>
            </a:r>
          </a:p>
          <a:p>
            <a:pPr marL="342900" indent="-342900" eaLnBrk="1" fontAlgn="auto" hangingPunct="1">
              <a:spcBef>
                <a:spcPts val="300"/>
              </a:spcBef>
              <a:spcAft>
                <a:spcPts val="0"/>
              </a:spcAft>
              <a:buFont typeface="Arial" panose="020B0604020202020204" pitchFamily="34" charset="0"/>
              <a:buChar char="•"/>
              <a:defRPr/>
            </a:pPr>
            <a:r>
              <a:rPr lang="ja-JP" altLang="en-US" sz="1200" dirty="0">
                <a:latin typeface="メイリオ" panose="020B0604030504040204" pitchFamily="50" charset="-128"/>
                <a:ea typeface="メイリオ" panose="020B0604030504040204" pitchFamily="50" charset="-128"/>
              </a:rPr>
              <a:t>神奈川県保健福祉局福祉部生活援護課</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神奈川県版子どもの健全育成プログラム</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令和</a:t>
            </a:r>
            <a:r>
              <a:rPr lang="en-US" altLang="ja-JP" sz="1200" dirty="0">
                <a:latin typeface="メイリオ" panose="020B0604030504040204" pitchFamily="50" charset="-128"/>
                <a:ea typeface="メイリオ" panose="020B0604030504040204" pitchFamily="50" charset="-128"/>
              </a:rPr>
              <a:t>6</a:t>
            </a:r>
            <a:r>
              <a:rPr lang="ja-JP" altLang="en-US" sz="1200" dirty="0">
                <a:latin typeface="メイリオ" panose="020B0604030504040204" pitchFamily="50" charset="-128"/>
                <a:ea typeface="メイリオ" panose="020B0604030504040204" pitchFamily="50" charset="-128"/>
              </a:rPr>
              <a:t>年</a:t>
            </a:r>
            <a:r>
              <a:rPr lang="en-US" altLang="ja-JP" sz="1200" dirty="0">
                <a:latin typeface="メイリオ" panose="020B0604030504040204" pitchFamily="50" charset="-128"/>
                <a:ea typeface="メイリオ" panose="020B0604030504040204" pitchFamily="50" charset="-128"/>
              </a:rPr>
              <a:t>10</a:t>
            </a:r>
            <a:r>
              <a:rPr lang="ja-JP" altLang="en-US" sz="1200" dirty="0">
                <a:latin typeface="メイリオ" panose="020B0604030504040204" pitchFamily="50" charset="-128"/>
                <a:ea typeface="メイリオ" panose="020B0604030504040204" pitchFamily="50" charset="-128"/>
              </a:rPr>
              <a:t>月版</a:t>
            </a:r>
            <a:r>
              <a:rPr lang="en-US" altLang="ja-JP" sz="1200" dirty="0">
                <a:latin typeface="メイリオ" panose="020B0604030504040204" pitchFamily="50" charset="-128"/>
                <a:ea typeface="メイリオ" panose="020B0604030504040204" pitchFamily="50" charset="-128"/>
              </a:rPr>
              <a:t>.</a:t>
            </a:r>
          </a:p>
          <a:p>
            <a:pPr marL="342900" indent="-342900" eaLnBrk="1" fontAlgn="auto" hangingPunct="1">
              <a:spcBef>
                <a:spcPts val="300"/>
              </a:spcBef>
              <a:spcAft>
                <a:spcPts val="0"/>
              </a:spcAft>
              <a:buFont typeface="Arial" panose="020B0604020202020204" pitchFamily="34" charset="0"/>
              <a:buChar char="•"/>
              <a:defRPr/>
            </a:pP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社会的包摂サポートセンター編</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相談支援員必携 事例で見る生活困窮者</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中央法規出版</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rPr>
              <a:t>,2015</a:t>
            </a:r>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年</a:t>
            </a:r>
            <a:r>
              <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rPr>
              <a:t>.</a:t>
            </a:r>
          </a:p>
        </p:txBody>
      </p:sp>
      <p:sp>
        <p:nvSpPr>
          <p:cNvPr id="5" name="正方形/長方形 4">
            <a:extLst>
              <a:ext uri="{FF2B5EF4-FFF2-40B4-BE49-F238E27FC236}">
                <a16:creationId xmlns:a16="http://schemas.microsoft.com/office/drawing/2014/main" id="{F6C7F52C-7454-507F-DD98-96311E0CDBB0}"/>
              </a:ext>
            </a:extLst>
          </p:cNvPr>
          <p:cNvSpPr/>
          <p:nvPr/>
        </p:nvSpPr>
        <p:spPr>
          <a:xfrm>
            <a:off x="134937" y="5879100"/>
            <a:ext cx="9636125" cy="846386"/>
          </a:xfrm>
          <a:prstGeom prst="rect">
            <a:avLst/>
          </a:prstGeom>
        </p:spPr>
        <p:txBody>
          <a:bodyPr>
            <a:spAutoFit/>
          </a:bodyPr>
          <a:lstStyle/>
          <a:p>
            <a:pPr eaLnBrk="1" fontAlgn="auto" hangingPunct="1">
              <a:spcBef>
                <a:spcPts val="0"/>
              </a:spcBef>
              <a:spcAft>
                <a:spcPts val="0"/>
              </a:spcAft>
              <a:defRPr/>
            </a:pPr>
            <a:r>
              <a:rPr lang="en-US" altLang="ja-JP" sz="2000" b="1" spc="200" dirty="0">
                <a:latin typeface="メイリオ" panose="020B0604030504040204" pitchFamily="50" charset="-128"/>
                <a:ea typeface="メイリオ" panose="020B0604030504040204" pitchFamily="50" charset="-128"/>
              </a:rPr>
              <a:t>【</a:t>
            </a:r>
            <a:r>
              <a:rPr lang="ja-JP" altLang="en-US" sz="2000" b="1" spc="200" dirty="0">
                <a:latin typeface="メイリオ" panose="020B0604030504040204" pitchFamily="50" charset="-128"/>
                <a:ea typeface="メイリオ" panose="020B0604030504040204" pitchFamily="50" charset="-128"/>
              </a:rPr>
              <a:t>参考図書・文献</a:t>
            </a:r>
            <a:r>
              <a:rPr lang="en-US" altLang="ja-JP" sz="2000" b="1" spc="200" dirty="0">
                <a:latin typeface="メイリオ" panose="020B0604030504040204" pitchFamily="50" charset="-128"/>
                <a:ea typeface="メイリオ" panose="020B0604030504040204" pitchFamily="50" charset="-128"/>
              </a:rPr>
              <a:t>】</a:t>
            </a:r>
          </a:p>
          <a:p>
            <a:pPr marL="342900" indent="-342900" eaLnBrk="1" fontAlgn="auto" hangingPunct="1">
              <a:spcBef>
                <a:spcPts val="600"/>
              </a:spcBef>
              <a:spcAft>
                <a:spcPts val="0"/>
              </a:spcAft>
              <a:buFont typeface="Arial" panose="020B0604020202020204" pitchFamily="34" charset="0"/>
              <a:buChar char="•"/>
              <a:defRPr/>
            </a:pPr>
            <a:r>
              <a:rPr lang="ja-JP" altLang="en-US" sz="1200" dirty="0">
                <a:latin typeface="メイリオ" panose="020B0604030504040204" pitchFamily="50" charset="-128"/>
                <a:ea typeface="メイリオ" panose="020B0604030504040204" pitchFamily="50" charset="-128"/>
              </a:rPr>
              <a:t>子どもの進路に関する情報</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カツ！</a:t>
            </a:r>
            <a:r>
              <a:rPr lang="en-US" altLang="ja-JP" sz="1200" dirty="0">
                <a:latin typeface="メイリオ" panose="020B0604030504040204" pitchFamily="50" charset="-128"/>
                <a:ea typeface="メイリオ" panose="020B0604030504040204" pitchFamily="50" charset="-128"/>
              </a:rPr>
              <a:t>】 </a:t>
            </a:r>
            <a:r>
              <a:rPr kumimoji="1" lang="ja-JP" altLang="en-US" sz="1200" spc="100" dirty="0">
                <a:solidFill>
                  <a:prstClr val="black"/>
                </a:solidFill>
                <a:latin typeface="メイリオ" panose="020B0604030504040204" pitchFamily="50" charset="-128"/>
                <a:ea typeface="メイリオ" panose="020B0604030504040204" pitchFamily="50" charset="-128"/>
              </a:rPr>
              <a:t>（最終閲覧日：令和</a:t>
            </a:r>
            <a:r>
              <a:rPr kumimoji="1" lang="en-US" altLang="ja-JP" sz="1200" spc="100" dirty="0">
                <a:solidFill>
                  <a:prstClr val="black"/>
                </a:solidFill>
                <a:latin typeface="メイリオ" panose="020B0604030504040204" pitchFamily="50" charset="-128"/>
                <a:ea typeface="メイリオ" panose="020B0604030504040204" pitchFamily="50" charset="-128"/>
              </a:rPr>
              <a:t>7</a:t>
            </a:r>
            <a:r>
              <a:rPr kumimoji="1" lang="ja-JP" altLang="en-US" sz="1200" spc="100" dirty="0">
                <a:solidFill>
                  <a:prstClr val="black"/>
                </a:solidFill>
                <a:latin typeface="メイリオ" panose="020B0604030504040204" pitchFamily="50" charset="-128"/>
                <a:ea typeface="メイリオ" panose="020B0604030504040204" pitchFamily="50" charset="-128"/>
              </a:rPr>
              <a:t>年</a:t>
            </a:r>
            <a:r>
              <a:rPr kumimoji="1" lang="en-US" altLang="ja-JP" sz="1200" spc="100" dirty="0">
                <a:solidFill>
                  <a:prstClr val="black"/>
                </a:solidFill>
                <a:latin typeface="メイリオ" panose="020B0604030504040204" pitchFamily="50" charset="-128"/>
                <a:ea typeface="メイリオ" panose="020B0604030504040204" pitchFamily="50" charset="-128"/>
              </a:rPr>
              <a:t>3</a:t>
            </a:r>
            <a:r>
              <a:rPr kumimoji="1" lang="ja-JP" altLang="en-US" sz="1200" spc="100" dirty="0">
                <a:solidFill>
                  <a:prstClr val="black"/>
                </a:solidFill>
                <a:latin typeface="メイリオ" panose="020B0604030504040204" pitchFamily="50" charset="-128"/>
                <a:ea typeface="メイリオ" panose="020B0604030504040204" pitchFamily="50" charset="-128"/>
              </a:rPr>
              <a:t>月</a:t>
            </a:r>
            <a:r>
              <a:rPr kumimoji="1" lang="en-US" altLang="ja-JP" sz="1200" spc="100" dirty="0">
                <a:solidFill>
                  <a:prstClr val="black"/>
                </a:solidFill>
                <a:latin typeface="メイリオ" panose="020B0604030504040204" pitchFamily="50" charset="-128"/>
                <a:ea typeface="メイリオ" panose="020B0604030504040204" pitchFamily="50" charset="-128"/>
              </a:rPr>
              <a:t>24</a:t>
            </a:r>
            <a:r>
              <a:rPr kumimoji="1" lang="ja-JP" altLang="en-US" sz="1200" spc="100" dirty="0">
                <a:solidFill>
                  <a:prstClr val="black"/>
                </a:solidFill>
                <a:latin typeface="メイリオ" panose="020B0604030504040204" pitchFamily="50" charset="-128"/>
                <a:ea typeface="メイリオ" panose="020B0604030504040204" pitchFamily="50" charset="-128"/>
              </a:rPr>
              <a:t>日）</a:t>
            </a:r>
            <a:r>
              <a:rPr lang="en-US" altLang="ja-JP"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hlinkClick r:id="rId11"/>
              </a:rPr>
              <a:t>https://www.mhlw.go.jp/content/001270093.pdf</a:t>
            </a:r>
            <a:endParaRPr lang="en-US" altLang="ja-JP" sz="1400" dirty="0">
              <a:latin typeface="メイリオ" panose="020B0604030504040204" pitchFamily="50" charset="-128"/>
              <a:ea typeface="メイリオ" panose="020B0604030504040204" pitchFamily="50" charset="-128"/>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11750-EDD0-953D-3372-8E3C52A9A49D}"/>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9C73DC1B-046F-9954-89E5-B1413E29AF3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5</a:t>
            </a:fld>
            <a:endParaRPr lang="ja-JP" altLang="en-US" sz="1000">
              <a:solidFill>
                <a:srgbClr val="898989"/>
              </a:solidFill>
            </a:endParaRPr>
          </a:p>
        </p:txBody>
      </p:sp>
      <p:sp>
        <p:nvSpPr>
          <p:cNvPr id="11" name="正方形/長方形 10">
            <a:extLst>
              <a:ext uri="{FF2B5EF4-FFF2-40B4-BE49-F238E27FC236}">
                <a16:creationId xmlns:a16="http://schemas.microsoft.com/office/drawing/2014/main" id="{2552B518-80C7-4DD2-7F27-861D7D3CAF3D}"/>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１．子どものいる世帯が抱えている悩み</a:t>
            </a:r>
          </a:p>
        </p:txBody>
      </p:sp>
      <p:sp>
        <p:nvSpPr>
          <p:cNvPr id="2" name="正方形/長方形 44">
            <a:extLst>
              <a:ext uri="{FF2B5EF4-FFF2-40B4-BE49-F238E27FC236}">
                <a16:creationId xmlns:a16="http://schemas.microsoft.com/office/drawing/2014/main" id="{0444BD4F-18FD-3F9C-9027-AB461EBC69C2}"/>
              </a:ext>
            </a:extLst>
          </p:cNvPr>
          <p:cNvSpPr>
            <a:spLocks noChangeArrowheads="1"/>
          </p:cNvSpPr>
          <p:nvPr/>
        </p:nvSpPr>
        <p:spPr bwMode="auto">
          <a:xfrm>
            <a:off x="7938" y="6528434"/>
            <a:ext cx="97761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000" dirty="0">
                <a:latin typeface="メイリオ" panose="020B0604030504040204" pitchFamily="50" charset="-128"/>
                <a:ea typeface="メイリオ" panose="020B0604030504040204" pitchFamily="50" charset="-128"/>
              </a:rPr>
              <a:t>出典：</a:t>
            </a:r>
            <a:r>
              <a:rPr lang="ja-JP" altLang="en-US" sz="1000" spc="100" dirty="0">
                <a:latin typeface="メイリオ" panose="020B0604030504040204" pitchFamily="50" charset="-128"/>
                <a:ea typeface="メイリオ" panose="020B0604030504040204" pitchFamily="50" charset="-128"/>
              </a:rPr>
              <a:t>厚生労働省「資料１ 子どもの貧困への対応について」</a:t>
            </a:r>
            <a:r>
              <a:rPr lang="en-US" altLang="ja-JP" sz="1000" spc="100" dirty="0">
                <a:latin typeface="メイリオ" panose="020B0604030504040204" pitchFamily="50" charset="-128"/>
                <a:ea typeface="メイリオ" panose="020B0604030504040204" pitchFamily="50" charset="-128"/>
              </a:rPr>
              <a:t>『</a:t>
            </a:r>
            <a:r>
              <a:rPr lang="ja-JP" altLang="en-US" sz="1000" spc="100" dirty="0">
                <a:latin typeface="メイリオ" panose="020B0604030504040204" pitchFamily="50" charset="-128"/>
                <a:ea typeface="メイリオ" panose="020B0604030504040204" pitchFamily="50" charset="-128"/>
              </a:rPr>
              <a:t>社会保障審議会生活困窮者自立支援及び生活保護部会（第</a:t>
            </a:r>
            <a:r>
              <a:rPr lang="en-US" altLang="ja-JP" sz="1000" spc="100" dirty="0">
                <a:latin typeface="メイリオ" panose="020B0604030504040204" pitchFamily="50" charset="-128"/>
                <a:ea typeface="メイリオ" panose="020B0604030504040204" pitchFamily="50" charset="-128"/>
              </a:rPr>
              <a:t>27</a:t>
            </a:r>
            <a:r>
              <a:rPr lang="ja-JP" altLang="en-US" sz="1000" spc="100" dirty="0">
                <a:latin typeface="メイリオ" panose="020B0604030504040204" pitchFamily="50" charset="-128"/>
                <a:ea typeface="メイリオ" panose="020B0604030504040204" pitchFamily="50" charset="-128"/>
              </a:rPr>
              <a:t>回）</a:t>
            </a:r>
            <a:r>
              <a:rPr lang="en-US" altLang="ja-JP" sz="1000" spc="100" dirty="0">
                <a:latin typeface="メイリオ" panose="020B0604030504040204" pitchFamily="50" charset="-128"/>
                <a:ea typeface="メイリオ" panose="020B0604030504040204" pitchFamily="50" charset="-128"/>
              </a:rPr>
              <a:t>』,</a:t>
            </a:r>
            <a:br>
              <a:rPr lang="en-US" altLang="ja-JP" sz="1000" spc="100" dirty="0">
                <a:latin typeface="メイリオ" panose="020B0604030504040204" pitchFamily="50" charset="-128"/>
                <a:ea typeface="メイリオ" panose="020B0604030504040204" pitchFamily="50" charset="-128"/>
              </a:rPr>
            </a:br>
            <a:r>
              <a:rPr lang="en-US" altLang="ja-JP" sz="1000" spc="100" dirty="0">
                <a:latin typeface="メイリオ" panose="020B0604030504040204" pitchFamily="50" charset="-128"/>
                <a:ea typeface="メイリオ" panose="020B0604030504040204" pitchFamily="50" charset="-128"/>
              </a:rPr>
              <a:t>       </a:t>
            </a:r>
            <a:r>
              <a:rPr lang="ja-JP" altLang="en-US" sz="1000" spc="100" dirty="0">
                <a:latin typeface="メイリオ" panose="020B0604030504040204" pitchFamily="50" charset="-128"/>
                <a:ea typeface="メイリオ" panose="020B0604030504040204" pitchFamily="50" charset="-128"/>
              </a:rPr>
              <a:t>令和５年</a:t>
            </a:r>
            <a:r>
              <a:rPr lang="en-US" altLang="ja-JP" sz="1000" spc="100" dirty="0">
                <a:latin typeface="メイリオ" panose="020B0604030504040204" pitchFamily="50" charset="-128"/>
                <a:ea typeface="メイリオ" panose="020B0604030504040204" pitchFamily="50" charset="-128"/>
              </a:rPr>
              <a:t>11</a:t>
            </a:r>
            <a:r>
              <a:rPr lang="ja-JP" altLang="en-US" sz="1000" spc="100" dirty="0">
                <a:latin typeface="メイリオ" panose="020B0604030504040204" pitchFamily="50" charset="-128"/>
                <a:ea typeface="メイリオ" panose="020B0604030504040204" pitchFamily="50" charset="-128"/>
              </a:rPr>
              <a:t>月</a:t>
            </a:r>
            <a:r>
              <a:rPr lang="en-US" altLang="ja-JP" sz="1000" spc="100" dirty="0">
                <a:latin typeface="メイリオ" panose="020B0604030504040204" pitchFamily="50" charset="-128"/>
                <a:ea typeface="メイリオ" panose="020B0604030504040204" pitchFamily="50" charset="-128"/>
              </a:rPr>
              <a:t>27</a:t>
            </a:r>
            <a:r>
              <a:rPr lang="ja-JP" altLang="en-US" sz="1000" spc="100" dirty="0">
                <a:latin typeface="メイリオ" panose="020B0604030504040204" pitchFamily="50" charset="-128"/>
                <a:ea typeface="メイリオ" panose="020B0604030504040204" pitchFamily="50" charset="-128"/>
              </a:rPr>
              <a:t>日</a:t>
            </a:r>
            <a:r>
              <a:rPr lang="en-US" altLang="ja-JP" sz="1000" spc="100" dirty="0">
                <a:latin typeface="メイリオ" panose="020B0604030504040204" pitchFamily="50" charset="-128"/>
                <a:ea typeface="メイリオ" panose="020B0604030504040204" pitchFamily="50" charset="-128"/>
              </a:rPr>
              <a:t>,</a:t>
            </a:r>
            <a:r>
              <a:rPr kumimoji="0" lang="en-US" altLang="ja-JP" sz="1000" dirty="0">
                <a:latin typeface="メイリオ" panose="020B0604030504040204" pitchFamily="50" charset="-128"/>
                <a:ea typeface="メイリオ" panose="020B0604030504040204" pitchFamily="50" charset="-128"/>
              </a:rPr>
              <a:t>p5</a:t>
            </a:r>
            <a:endParaRPr lang="en-US" altLang="ja-JP" sz="1000" dirty="0">
              <a:latin typeface="メイリオ" panose="020B0604030504040204" pitchFamily="50" charset="-128"/>
              <a:ea typeface="メイリオ" panose="020B0604030504040204" pitchFamily="50" charset="-128"/>
            </a:endParaRPr>
          </a:p>
        </p:txBody>
      </p:sp>
      <p:pic>
        <p:nvPicPr>
          <p:cNvPr id="9" name="図 8">
            <a:extLst>
              <a:ext uri="{FF2B5EF4-FFF2-40B4-BE49-F238E27FC236}">
                <a16:creationId xmlns:a16="http://schemas.microsoft.com/office/drawing/2014/main" id="{A2C2CB67-E186-49E9-971F-E0B934067D7B}"/>
              </a:ext>
            </a:extLst>
          </p:cNvPr>
          <p:cNvPicPr>
            <a:picLocks noChangeAspect="1"/>
          </p:cNvPicPr>
          <p:nvPr/>
        </p:nvPicPr>
        <p:blipFill>
          <a:blip r:embed="rId3"/>
          <a:srcRect t="965"/>
          <a:stretch/>
        </p:blipFill>
        <p:spPr>
          <a:xfrm>
            <a:off x="789940" y="1831690"/>
            <a:ext cx="8326120" cy="4303997"/>
          </a:xfrm>
          <a:prstGeom prst="rect">
            <a:avLst/>
          </a:prstGeom>
        </p:spPr>
      </p:pic>
      <p:sp>
        <p:nvSpPr>
          <p:cNvPr id="4" name="テキスト ボックス 2">
            <a:extLst>
              <a:ext uri="{FF2B5EF4-FFF2-40B4-BE49-F238E27FC236}">
                <a16:creationId xmlns:a16="http://schemas.microsoft.com/office/drawing/2014/main" id="{D090FEEC-3201-83A7-3B30-5EAD8A11CEFF}"/>
              </a:ext>
            </a:extLst>
          </p:cNvPr>
          <p:cNvSpPr txBox="1">
            <a:spLocks noChangeArrowheads="1"/>
          </p:cNvSpPr>
          <p:nvPr/>
        </p:nvSpPr>
        <p:spPr bwMode="auto">
          <a:xfrm>
            <a:off x="316706" y="722313"/>
            <a:ext cx="89677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pPr>
            <a:r>
              <a:rPr lang="ja-JP" altLang="en-US" sz="1600" spc="100" dirty="0">
                <a:latin typeface="メイリオ" panose="020B0604030504040204" pitchFamily="50" charset="-128"/>
                <a:ea typeface="メイリオ" panose="020B0604030504040204" pitchFamily="50" charset="-128"/>
              </a:rPr>
              <a:t>生活保護受給世帯において、</a:t>
            </a:r>
            <a:r>
              <a:rPr lang="ja-JP" altLang="en-US" sz="1600" b="1" u="sng" spc="100" dirty="0">
                <a:latin typeface="メイリオ" panose="020B0604030504040204" pitchFamily="50" charset="-128"/>
                <a:ea typeface="メイリオ" panose="020B0604030504040204" pitchFamily="50" charset="-128"/>
              </a:rPr>
              <a:t>保護者</a:t>
            </a:r>
            <a:r>
              <a:rPr lang="ja-JP" altLang="en-US" sz="1600" spc="100" dirty="0">
                <a:latin typeface="メイリオ" panose="020B0604030504040204" pitchFamily="50" charset="-128"/>
                <a:ea typeface="メイリオ" panose="020B0604030504040204" pitchFamily="50" charset="-128"/>
              </a:rPr>
              <a:t>が困っていることや悩んでいること、相談したいことは「生活費、生活の苦しさ」の次に、「子どもの将来・進学・進路」が多いことがわかります。</a:t>
            </a:r>
            <a:endParaRPr lang="en-US" altLang="ja-JP" sz="1600" spc="100" dirty="0">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0E3D048B-B234-81CF-857A-270D89B8D5AA}"/>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Ⅰ</a:t>
            </a:r>
            <a:r>
              <a:rPr kumimoji="1" lang="ja-JP" altLang="en-US" sz="1200" b="1" spc="150" dirty="0">
                <a:solidFill>
                  <a:schemeClr val="tx1"/>
                </a:solidFill>
                <a:latin typeface="メイリオ" panose="020B0604030504040204" pitchFamily="50" charset="-128"/>
                <a:ea typeface="メイリオ" panose="020B0604030504040204" pitchFamily="50" charset="-128"/>
              </a:rPr>
              <a:t>．子どものいる世帯の状況について</a:t>
            </a:r>
          </a:p>
        </p:txBody>
      </p:sp>
    </p:spTree>
    <p:extLst>
      <p:ext uri="{BB962C8B-B14F-4D97-AF65-F5344CB8AC3E}">
        <p14:creationId xmlns:p14="http://schemas.microsoft.com/office/powerpoint/2010/main" val="1495166824"/>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78269-E297-B27B-69D1-4885F4B58E1A}"/>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4C63C488-B206-0A55-0FC6-5927D24BD37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6</a:t>
            </a:fld>
            <a:endParaRPr lang="ja-JP" altLang="en-US" sz="1000">
              <a:solidFill>
                <a:srgbClr val="898989"/>
              </a:solidFill>
            </a:endParaRPr>
          </a:p>
        </p:txBody>
      </p:sp>
      <p:pic>
        <p:nvPicPr>
          <p:cNvPr id="6" name="図 5">
            <a:extLst>
              <a:ext uri="{FF2B5EF4-FFF2-40B4-BE49-F238E27FC236}">
                <a16:creationId xmlns:a16="http://schemas.microsoft.com/office/drawing/2014/main" id="{49456585-DA3A-FBC1-D0C7-50D4136EAAD0}"/>
              </a:ext>
            </a:extLst>
          </p:cNvPr>
          <p:cNvPicPr>
            <a:picLocks noChangeAspect="1"/>
          </p:cNvPicPr>
          <p:nvPr/>
        </p:nvPicPr>
        <p:blipFill>
          <a:blip r:embed="rId3"/>
          <a:stretch>
            <a:fillRect/>
          </a:stretch>
        </p:blipFill>
        <p:spPr>
          <a:xfrm>
            <a:off x="578707" y="1795997"/>
            <a:ext cx="8748586" cy="4216718"/>
          </a:xfrm>
          <a:prstGeom prst="rect">
            <a:avLst/>
          </a:prstGeom>
        </p:spPr>
      </p:pic>
      <p:sp>
        <p:nvSpPr>
          <p:cNvPr id="3" name="テキスト ボックス 2">
            <a:extLst>
              <a:ext uri="{FF2B5EF4-FFF2-40B4-BE49-F238E27FC236}">
                <a16:creationId xmlns:a16="http://schemas.microsoft.com/office/drawing/2014/main" id="{CA09F44B-0F14-2087-E27E-4E6852F55818}"/>
              </a:ext>
            </a:extLst>
          </p:cNvPr>
          <p:cNvSpPr txBox="1">
            <a:spLocks noChangeArrowheads="1"/>
          </p:cNvSpPr>
          <p:nvPr/>
        </p:nvSpPr>
        <p:spPr bwMode="auto">
          <a:xfrm>
            <a:off x="316706" y="722313"/>
            <a:ext cx="89677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pPr>
            <a:r>
              <a:rPr lang="ja-JP" altLang="en-US" sz="1600" spc="100" dirty="0">
                <a:latin typeface="メイリオ" panose="020B0604030504040204" pitchFamily="50" charset="-128"/>
                <a:ea typeface="メイリオ" panose="020B0604030504040204" pitchFamily="50" charset="-128"/>
              </a:rPr>
              <a:t>生活保護受給世帯において、</a:t>
            </a:r>
            <a:r>
              <a:rPr lang="ja-JP" altLang="en-US" sz="1600" b="1" u="sng" spc="100" dirty="0">
                <a:latin typeface="メイリオ" panose="020B0604030504040204" pitchFamily="50" charset="-128"/>
                <a:ea typeface="メイリオ" panose="020B0604030504040204" pitchFamily="50" charset="-128"/>
              </a:rPr>
              <a:t>子ども</a:t>
            </a:r>
            <a:r>
              <a:rPr lang="ja-JP" altLang="en-US" sz="1600" spc="100" dirty="0">
                <a:latin typeface="メイリオ" panose="020B0604030504040204" pitchFamily="50" charset="-128"/>
                <a:ea typeface="メイリオ" panose="020B0604030504040204" pitchFamily="50" charset="-128"/>
              </a:rPr>
              <a:t>が困っていることや悩んでいること、相談したいことは「進学・進路の希望と現実について」「周囲との関係について・いじめ」が多いことがわかります。</a:t>
            </a:r>
            <a:endParaRPr lang="en-US" altLang="ja-JP" sz="1600" spc="100" dirty="0">
              <a:latin typeface="メイリオ" panose="020B0604030504040204" pitchFamily="50" charset="-128"/>
              <a:ea typeface="メイリオ" panose="020B0604030504040204" pitchFamily="50" charset="-128"/>
            </a:endParaRPr>
          </a:p>
        </p:txBody>
      </p:sp>
      <p:sp>
        <p:nvSpPr>
          <p:cNvPr id="4" name="正方形/長方形 44">
            <a:extLst>
              <a:ext uri="{FF2B5EF4-FFF2-40B4-BE49-F238E27FC236}">
                <a16:creationId xmlns:a16="http://schemas.microsoft.com/office/drawing/2014/main" id="{C9C7B240-127E-4EDD-DCFD-692EA1DF9E61}"/>
              </a:ext>
            </a:extLst>
          </p:cNvPr>
          <p:cNvSpPr>
            <a:spLocks noChangeArrowheads="1"/>
          </p:cNvSpPr>
          <p:nvPr/>
        </p:nvSpPr>
        <p:spPr bwMode="auto">
          <a:xfrm>
            <a:off x="239010" y="239009"/>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sp>
        <p:nvSpPr>
          <p:cNvPr id="5" name="正方形/長方形 44">
            <a:extLst>
              <a:ext uri="{FF2B5EF4-FFF2-40B4-BE49-F238E27FC236}">
                <a16:creationId xmlns:a16="http://schemas.microsoft.com/office/drawing/2014/main" id="{37282A11-E325-AF71-A3E6-5F8137299BC7}"/>
              </a:ext>
            </a:extLst>
          </p:cNvPr>
          <p:cNvSpPr>
            <a:spLocks noChangeArrowheads="1"/>
          </p:cNvSpPr>
          <p:nvPr/>
        </p:nvSpPr>
        <p:spPr bwMode="auto">
          <a:xfrm>
            <a:off x="7938" y="6528434"/>
            <a:ext cx="97761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000" dirty="0">
                <a:latin typeface="メイリオ" panose="020B0604030504040204" pitchFamily="50" charset="-128"/>
                <a:ea typeface="メイリオ" panose="020B0604030504040204" pitchFamily="50" charset="-128"/>
              </a:rPr>
              <a:t>出典：</a:t>
            </a:r>
            <a:r>
              <a:rPr lang="ja-JP" altLang="en-US" sz="1000" spc="100" dirty="0">
                <a:latin typeface="メイリオ" panose="020B0604030504040204" pitchFamily="50" charset="-128"/>
                <a:ea typeface="メイリオ" panose="020B0604030504040204" pitchFamily="50" charset="-128"/>
              </a:rPr>
              <a:t>厚生労働省「資料１ 子どもの貧困への対応について」</a:t>
            </a:r>
            <a:r>
              <a:rPr lang="en-US" altLang="ja-JP" sz="1000" spc="100" dirty="0">
                <a:latin typeface="メイリオ" panose="020B0604030504040204" pitchFamily="50" charset="-128"/>
                <a:ea typeface="メイリオ" panose="020B0604030504040204" pitchFamily="50" charset="-128"/>
              </a:rPr>
              <a:t>『</a:t>
            </a:r>
            <a:r>
              <a:rPr lang="ja-JP" altLang="en-US" sz="1000" spc="100" dirty="0">
                <a:latin typeface="メイリオ" panose="020B0604030504040204" pitchFamily="50" charset="-128"/>
                <a:ea typeface="メイリオ" panose="020B0604030504040204" pitchFamily="50" charset="-128"/>
              </a:rPr>
              <a:t>社会保障審議会生活困窮者自立支援及び生活保護部会（第</a:t>
            </a:r>
            <a:r>
              <a:rPr lang="en-US" altLang="ja-JP" sz="1000" spc="100" dirty="0">
                <a:latin typeface="メイリオ" panose="020B0604030504040204" pitchFamily="50" charset="-128"/>
                <a:ea typeface="メイリオ" panose="020B0604030504040204" pitchFamily="50" charset="-128"/>
              </a:rPr>
              <a:t>27</a:t>
            </a:r>
            <a:r>
              <a:rPr lang="ja-JP" altLang="en-US" sz="1000" spc="100" dirty="0">
                <a:latin typeface="メイリオ" panose="020B0604030504040204" pitchFamily="50" charset="-128"/>
                <a:ea typeface="メイリオ" panose="020B0604030504040204" pitchFamily="50" charset="-128"/>
              </a:rPr>
              <a:t>回）</a:t>
            </a:r>
            <a:r>
              <a:rPr lang="en-US" altLang="ja-JP" sz="1000" spc="100" dirty="0">
                <a:latin typeface="メイリオ" panose="020B0604030504040204" pitchFamily="50" charset="-128"/>
                <a:ea typeface="メイリオ" panose="020B0604030504040204" pitchFamily="50" charset="-128"/>
              </a:rPr>
              <a:t>』,</a:t>
            </a:r>
            <a:br>
              <a:rPr lang="en-US" altLang="ja-JP" sz="1000" spc="100" dirty="0">
                <a:latin typeface="メイリオ" panose="020B0604030504040204" pitchFamily="50" charset="-128"/>
                <a:ea typeface="メイリオ" panose="020B0604030504040204" pitchFamily="50" charset="-128"/>
              </a:rPr>
            </a:br>
            <a:r>
              <a:rPr lang="en-US" altLang="ja-JP" sz="1000" spc="100" dirty="0">
                <a:latin typeface="メイリオ" panose="020B0604030504040204" pitchFamily="50" charset="-128"/>
                <a:ea typeface="メイリオ" panose="020B0604030504040204" pitchFamily="50" charset="-128"/>
              </a:rPr>
              <a:t>       </a:t>
            </a:r>
            <a:r>
              <a:rPr lang="ja-JP" altLang="en-US" sz="1000" spc="100" dirty="0">
                <a:latin typeface="メイリオ" panose="020B0604030504040204" pitchFamily="50" charset="-128"/>
                <a:ea typeface="メイリオ" panose="020B0604030504040204" pitchFamily="50" charset="-128"/>
              </a:rPr>
              <a:t>令和５年</a:t>
            </a:r>
            <a:r>
              <a:rPr lang="en-US" altLang="ja-JP" sz="1000" spc="100" dirty="0">
                <a:latin typeface="メイリオ" panose="020B0604030504040204" pitchFamily="50" charset="-128"/>
                <a:ea typeface="メイリオ" panose="020B0604030504040204" pitchFamily="50" charset="-128"/>
              </a:rPr>
              <a:t>11</a:t>
            </a:r>
            <a:r>
              <a:rPr lang="ja-JP" altLang="en-US" sz="1000" spc="100" dirty="0">
                <a:latin typeface="メイリオ" panose="020B0604030504040204" pitchFamily="50" charset="-128"/>
                <a:ea typeface="メイリオ" panose="020B0604030504040204" pitchFamily="50" charset="-128"/>
              </a:rPr>
              <a:t>月</a:t>
            </a:r>
            <a:r>
              <a:rPr lang="en-US" altLang="ja-JP" sz="1000" spc="100" dirty="0">
                <a:latin typeface="メイリオ" panose="020B0604030504040204" pitchFamily="50" charset="-128"/>
                <a:ea typeface="メイリオ" panose="020B0604030504040204" pitchFamily="50" charset="-128"/>
              </a:rPr>
              <a:t>27</a:t>
            </a:r>
            <a:r>
              <a:rPr lang="ja-JP" altLang="en-US" sz="1000" spc="100" dirty="0">
                <a:latin typeface="メイリオ" panose="020B0604030504040204" pitchFamily="50" charset="-128"/>
                <a:ea typeface="メイリオ" panose="020B0604030504040204" pitchFamily="50" charset="-128"/>
              </a:rPr>
              <a:t>日</a:t>
            </a:r>
            <a:r>
              <a:rPr lang="en-US" altLang="ja-JP" sz="1000" spc="100" dirty="0">
                <a:latin typeface="メイリオ" panose="020B0604030504040204" pitchFamily="50" charset="-128"/>
                <a:ea typeface="メイリオ" panose="020B0604030504040204" pitchFamily="50" charset="-128"/>
              </a:rPr>
              <a:t>,</a:t>
            </a:r>
            <a:r>
              <a:rPr kumimoji="0" lang="en-US" altLang="ja-JP" sz="1000" dirty="0">
                <a:latin typeface="メイリオ" panose="020B0604030504040204" pitchFamily="50" charset="-128"/>
                <a:ea typeface="メイリオ" panose="020B0604030504040204" pitchFamily="50" charset="-128"/>
              </a:rPr>
              <a:t>p6</a:t>
            </a:r>
          </a:p>
        </p:txBody>
      </p:sp>
    </p:spTree>
    <p:extLst>
      <p:ext uri="{BB962C8B-B14F-4D97-AF65-F5344CB8AC3E}">
        <p14:creationId xmlns:p14="http://schemas.microsoft.com/office/powerpoint/2010/main" val="1455724827"/>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99EC4-E32C-4A99-6A15-2E6EAFEEC5D3}"/>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B2E1C471-F6AD-7447-DF06-45419D5F61E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7</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B7F32FA0-64BE-FFD7-757B-A74B2EB6353E}"/>
              </a:ext>
            </a:extLst>
          </p:cNvPr>
          <p:cNvSpPr/>
          <p:nvPr/>
        </p:nvSpPr>
        <p:spPr>
          <a:xfrm>
            <a:off x="638174" y="1298893"/>
            <a:ext cx="8709025" cy="2446824"/>
          </a:xfrm>
          <a:prstGeom prst="rect">
            <a:avLst/>
          </a:prstGeom>
        </p:spPr>
        <p:txBody>
          <a:bodyPr wrap="square">
            <a:spAutoFit/>
          </a:bodyPr>
          <a:lstStyle/>
          <a:p>
            <a:pPr eaLnBrk="1" fontAlgn="auto" hangingPunct="1">
              <a:spcBef>
                <a:spcPts val="0"/>
              </a:spcBef>
              <a:spcAft>
                <a:spcPts val="600"/>
              </a:spcAft>
              <a:defRPr/>
            </a:pPr>
            <a:r>
              <a:rPr lang="ja-JP" altLang="en-US" sz="2400" b="1" spc="100" dirty="0">
                <a:latin typeface="メイリオ" panose="020B0604030504040204" pitchFamily="50" charset="-128"/>
                <a:ea typeface="メイリオ" panose="020B0604030504040204" pitchFamily="50" charset="-128"/>
              </a:rPr>
              <a:t>①子どもの生活課題（例）</a:t>
            </a:r>
            <a:endParaRPr lang="en-US" altLang="ja-JP" sz="2400" b="1" spc="100" dirty="0">
              <a:latin typeface="メイリオ" panose="020B0604030504040204" pitchFamily="50" charset="-128"/>
              <a:ea typeface="メイリオ" panose="020B0604030504040204" pitchFamily="50" charset="-128"/>
            </a:endParaRPr>
          </a:p>
          <a:p>
            <a:pPr marL="360000" eaLnBrk="1" fontAlgn="auto" hangingPunct="1">
              <a:spcBef>
                <a:spcPts val="0"/>
              </a:spcBef>
              <a:spcAft>
                <a:spcPts val="1800"/>
              </a:spcAft>
              <a:defRPr/>
            </a:pPr>
            <a:r>
              <a:rPr lang="ja-JP" altLang="en-US" sz="2000" spc="100" dirty="0">
                <a:latin typeface="メイリオ" panose="020B0604030504040204" pitchFamily="50" charset="-128"/>
                <a:ea typeface="メイリオ" panose="020B0604030504040204" pitchFamily="50" charset="-128"/>
              </a:rPr>
              <a:t>虐待、障害・傷病、いじめ、不登校、ひきこもり、非行、学力の</a:t>
            </a:r>
            <a:br>
              <a:rPr lang="en-US" altLang="ja-JP" sz="2000" spc="100" dirty="0">
                <a:latin typeface="メイリオ" panose="020B0604030504040204" pitchFamily="50" charset="-128"/>
                <a:ea typeface="メイリオ" panose="020B0604030504040204" pitchFamily="50" charset="-128"/>
              </a:rPr>
            </a:br>
            <a:r>
              <a:rPr lang="ja-JP" altLang="en-US" sz="2000" spc="100" dirty="0">
                <a:latin typeface="メイリオ" panose="020B0604030504040204" pitchFamily="50" charset="-128"/>
                <a:ea typeface="メイリオ" panose="020B0604030504040204" pitchFamily="50" charset="-128"/>
              </a:rPr>
              <a:t>未定着・進学の断念、居場所がない、親と一緒に暮らせない　など</a:t>
            </a:r>
            <a:endParaRPr lang="en-US" altLang="ja-JP" sz="2000" spc="100" dirty="0">
              <a:latin typeface="メイリオ" panose="020B0604030504040204" pitchFamily="50" charset="-128"/>
              <a:ea typeface="メイリオ" panose="020B0604030504040204" pitchFamily="50" charset="-128"/>
            </a:endParaRPr>
          </a:p>
          <a:p>
            <a:pPr eaLnBrk="1" fontAlgn="auto" hangingPunct="1">
              <a:spcBef>
                <a:spcPts val="0"/>
              </a:spcBef>
              <a:spcAft>
                <a:spcPts val="600"/>
              </a:spcAft>
              <a:defRPr/>
            </a:pPr>
            <a:r>
              <a:rPr lang="ja-JP" altLang="en-US" sz="2400" b="1" spc="100" dirty="0">
                <a:latin typeface="メイリオ" panose="020B0604030504040204" pitchFamily="50" charset="-128"/>
                <a:ea typeface="メイリオ" panose="020B0604030504040204" pitchFamily="50" charset="-128"/>
              </a:rPr>
              <a:t>②親自身の生活課題（例）</a:t>
            </a:r>
            <a:endParaRPr lang="en-US" altLang="ja-JP" sz="2400" b="1" spc="100" dirty="0">
              <a:latin typeface="メイリオ" panose="020B0604030504040204" pitchFamily="50" charset="-128"/>
              <a:ea typeface="メイリオ" panose="020B0604030504040204" pitchFamily="50" charset="-128"/>
            </a:endParaRPr>
          </a:p>
          <a:p>
            <a:pPr marL="360000" eaLnBrk="1" fontAlgn="auto" hangingPunct="1">
              <a:spcBef>
                <a:spcPts val="0"/>
              </a:spcBef>
              <a:spcAft>
                <a:spcPts val="0"/>
              </a:spcAft>
              <a:defRPr/>
            </a:pPr>
            <a:r>
              <a:rPr lang="ja-JP" altLang="en-US" sz="2000" spc="100" dirty="0">
                <a:latin typeface="メイリオ" panose="020B0604030504040204" pitchFamily="50" charset="-128"/>
                <a:ea typeface="メイリオ" panose="020B0604030504040204" pitchFamily="50" charset="-128"/>
              </a:rPr>
              <a:t>障害・傷病、多重債務、夫婦不仲、</a:t>
            </a:r>
            <a:r>
              <a:rPr lang="en-US" altLang="ja-JP" sz="2000" spc="100" dirty="0">
                <a:latin typeface="メイリオ" panose="020B0604030504040204" pitchFamily="50" charset="-128"/>
                <a:ea typeface="メイリオ" panose="020B0604030504040204" pitchFamily="50" charset="-128"/>
              </a:rPr>
              <a:t>DV</a:t>
            </a:r>
            <a:r>
              <a:rPr lang="ja-JP" altLang="en-US" sz="2000" spc="100" dirty="0">
                <a:latin typeface="メイリオ" panose="020B0604030504040204" pitchFamily="50" charset="-128"/>
                <a:ea typeface="メイリオ" panose="020B0604030504040204" pitchFamily="50" charset="-128"/>
              </a:rPr>
              <a:t>、離婚問題、求職、</a:t>
            </a:r>
            <a:endParaRPr lang="en-US" altLang="ja-JP" sz="2000" spc="100" dirty="0">
              <a:latin typeface="メイリオ" panose="020B0604030504040204" pitchFamily="50" charset="-128"/>
              <a:ea typeface="メイリオ" panose="020B0604030504040204" pitchFamily="50" charset="-128"/>
            </a:endParaRPr>
          </a:p>
          <a:p>
            <a:pPr marL="360000" eaLnBrk="1" fontAlgn="auto" hangingPunct="1">
              <a:spcBef>
                <a:spcPts val="0"/>
              </a:spcBef>
              <a:spcAft>
                <a:spcPts val="1200"/>
              </a:spcAft>
              <a:defRPr/>
            </a:pPr>
            <a:r>
              <a:rPr lang="ja-JP" altLang="en-US" sz="2000" spc="100" dirty="0">
                <a:latin typeface="メイリオ" panose="020B0604030504040204" pitchFamily="50" charset="-128"/>
                <a:ea typeface="メイリオ" panose="020B0604030504040204" pitchFamily="50" charset="-128"/>
              </a:rPr>
              <a:t>育児放棄、相談相手の不在・孤立　など</a:t>
            </a:r>
          </a:p>
        </p:txBody>
      </p:sp>
      <p:sp>
        <p:nvSpPr>
          <p:cNvPr id="4" name="正方形/長方形 5">
            <a:extLst>
              <a:ext uri="{FF2B5EF4-FFF2-40B4-BE49-F238E27FC236}">
                <a16:creationId xmlns:a16="http://schemas.microsoft.com/office/drawing/2014/main" id="{02D77365-552A-0A22-4B2F-B491B31F67CB}"/>
              </a:ext>
            </a:extLst>
          </p:cNvPr>
          <p:cNvSpPr>
            <a:spLocks noChangeArrowheads="1"/>
          </p:cNvSpPr>
          <p:nvPr/>
        </p:nvSpPr>
        <p:spPr bwMode="auto">
          <a:xfrm>
            <a:off x="1039574" y="4323198"/>
            <a:ext cx="7826852"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spcAft>
                <a:spcPts val="600"/>
              </a:spcAft>
              <a:buFontTx/>
              <a:buNone/>
            </a:pPr>
            <a:r>
              <a:rPr kumimoji="0" lang="ja-JP" altLang="en-US" sz="2400" b="1" spc="100" dirty="0">
                <a:latin typeface="メイリオ" panose="020B0604030504040204" pitchFamily="50" charset="-128"/>
                <a:ea typeface="メイリオ" panose="020B0604030504040204" pitchFamily="50" charset="-128"/>
              </a:rPr>
              <a:t>子どものいる世帯では</a:t>
            </a:r>
            <a:endParaRPr kumimoji="0" lang="en-US" altLang="ja-JP" sz="2400" b="1" spc="100" dirty="0">
              <a:latin typeface="メイリオ" panose="020B0604030504040204" pitchFamily="50" charset="-128"/>
              <a:ea typeface="メイリオ" panose="020B0604030504040204" pitchFamily="50" charset="-128"/>
            </a:endParaRPr>
          </a:p>
          <a:p>
            <a:pPr algn="ctr" eaLnBrk="1" hangingPunct="1">
              <a:lnSpc>
                <a:spcPct val="100000"/>
              </a:lnSpc>
              <a:spcBef>
                <a:spcPct val="0"/>
              </a:spcBef>
              <a:spcAft>
                <a:spcPts val="600"/>
              </a:spcAft>
              <a:buFontTx/>
              <a:buNone/>
            </a:pPr>
            <a:r>
              <a:rPr kumimoji="0" lang="ja-JP" altLang="en-US" sz="2400" b="1" spc="100" dirty="0">
                <a:latin typeface="メイリオ" panose="020B0604030504040204" pitchFamily="50" charset="-128"/>
                <a:ea typeface="メイリオ" panose="020B0604030504040204" pitchFamily="50" charset="-128"/>
              </a:rPr>
              <a:t>「子どもの課題」と「親自身の課題」が</a:t>
            </a:r>
            <a:endParaRPr kumimoji="0" lang="en-US" altLang="ja-JP" sz="2400" b="1" spc="100" dirty="0">
              <a:latin typeface="メイリオ" panose="020B0604030504040204" pitchFamily="50" charset="-128"/>
              <a:ea typeface="メイリオ" panose="020B0604030504040204" pitchFamily="50" charset="-128"/>
            </a:endParaRPr>
          </a:p>
          <a:p>
            <a:pPr algn="ctr" eaLnBrk="1" hangingPunct="1">
              <a:lnSpc>
                <a:spcPct val="100000"/>
              </a:lnSpc>
              <a:spcBef>
                <a:spcPct val="0"/>
              </a:spcBef>
              <a:spcAft>
                <a:spcPts val="600"/>
              </a:spcAft>
              <a:buFontTx/>
              <a:buNone/>
            </a:pPr>
            <a:r>
              <a:rPr kumimoji="0" lang="ja-JP" altLang="en-US" sz="2400" b="1" spc="100" dirty="0">
                <a:latin typeface="メイリオ" panose="020B0604030504040204" pitchFamily="50" charset="-128"/>
                <a:ea typeface="メイリオ" panose="020B0604030504040204" pitchFamily="50" charset="-128"/>
              </a:rPr>
              <a:t>混在（複合化）していることもあります。</a:t>
            </a:r>
          </a:p>
        </p:txBody>
      </p:sp>
      <p:sp>
        <p:nvSpPr>
          <p:cNvPr id="9" name="四角形: 角を丸くする 8">
            <a:extLst>
              <a:ext uri="{FF2B5EF4-FFF2-40B4-BE49-F238E27FC236}">
                <a16:creationId xmlns:a16="http://schemas.microsoft.com/office/drawing/2014/main" id="{9B479295-BBB5-6437-2EFE-FB673930EBD1}"/>
              </a:ext>
            </a:extLst>
          </p:cNvPr>
          <p:cNvSpPr/>
          <p:nvPr/>
        </p:nvSpPr>
        <p:spPr>
          <a:xfrm>
            <a:off x="92393" y="671779"/>
            <a:ext cx="5820727" cy="375771"/>
          </a:xfrm>
          <a:prstGeom prst="roundRect">
            <a:avLst>
              <a:gd name="adj" fmla="val 2344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1200"/>
              </a:spcBef>
              <a:spcAft>
                <a:spcPts val="0"/>
              </a:spcAft>
              <a:defRPr/>
            </a:pPr>
            <a:r>
              <a:rPr kumimoji="1" lang="ja-JP" altLang="en-US" sz="2000" b="1" spc="300" dirty="0">
                <a:solidFill>
                  <a:prstClr val="black"/>
                </a:solidFill>
                <a:latin typeface="メイリオ" panose="020B0604030504040204" pitchFamily="50" charset="-128"/>
                <a:ea typeface="メイリオ" panose="020B0604030504040204" pitchFamily="50" charset="-128"/>
              </a:rPr>
              <a:t>子どものいる世帯における主な生活課題</a:t>
            </a:r>
          </a:p>
        </p:txBody>
      </p:sp>
      <p:sp>
        <p:nvSpPr>
          <p:cNvPr id="5" name="二等辺三角形 4">
            <a:extLst>
              <a:ext uri="{FF2B5EF4-FFF2-40B4-BE49-F238E27FC236}">
                <a16:creationId xmlns:a16="http://schemas.microsoft.com/office/drawing/2014/main" id="{344A7712-6F73-FDC5-BEAC-624D7C72DE9D}"/>
              </a:ext>
            </a:extLst>
          </p:cNvPr>
          <p:cNvSpPr/>
          <p:nvPr/>
        </p:nvSpPr>
        <p:spPr>
          <a:xfrm flipV="1">
            <a:off x="4693603" y="3860800"/>
            <a:ext cx="518795" cy="284480"/>
          </a:xfrm>
          <a:prstGeom prs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44">
            <a:extLst>
              <a:ext uri="{FF2B5EF4-FFF2-40B4-BE49-F238E27FC236}">
                <a16:creationId xmlns:a16="http://schemas.microsoft.com/office/drawing/2014/main" id="{EEBD74CF-2D3E-E035-D23E-4845EB744F0A}"/>
              </a:ext>
            </a:extLst>
          </p:cNvPr>
          <p:cNvSpPr>
            <a:spLocks noChangeArrowheads="1"/>
          </p:cNvSpPr>
          <p:nvPr/>
        </p:nvSpPr>
        <p:spPr bwMode="auto">
          <a:xfrm>
            <a:off x="239010" y="239009"/>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sp>
        <p:nvSpPr>
          <p:cNvPr id="7" name="吹き出し: 角を丸めた四角形 6">
            <a:extLst>
              <a:ext uri="{FF2B5EF4-FFF2-40B4-BE49-F238E27FC236}">
                <a16:creationId xmlns:a16="http://schemas.microsoft.com/office/drawing/2014/main" id="{FAF37A84-343C-98D1-2A80-3E56C7651095}"/>
              </a:ext>
            </a:extLst>
          </p:cNvPr>
          <p:cNvSpPr/>
          <p:nvPr/>
        </p:nvSpPr>
        <p:spPr>
          <a:xfrm>
            <a:off x="1241658" y="5871323"/>
            <a:ext cx="6958065" cy="523875"/>
          </a:xfrm>
          <a:prstGeom prst="wedgeRoundRectCallout">
            <a:avLst>
              <a:gd name="adj1" fmla="val 53554"/>
              <a:gd name="adj2" fmla="val 21996"/>
              <a:gd name="adj3" fmla="val 16667"/>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両者の課題が混在している場合、どのような観点で支援すべきか、次頁で確認しましょう</a:t>
            </a:r>
          </a:p>
        </p:txBody>
      </p:sp>
      <p:pic>
        <p:nvPicPr>
          <p:cNvPr id="10" name="図 9" descr="黒い背景と男性の絵&#10;&#10;AI によって生成されたコンテンツは間違っている可能性があります。">
            <a:extLst>
              <a:ext uri="{FF2B5EF4-FFF2-40B4-BE49-F238E27FC236}">
                <a16:creationId xmlns:a16="http://schemas.microsoft.com/office/drawing/2014/main" id="{605EA77E-86A3-8AC8-1508-C3727C30CF5B}"/>
              </a:ext>
            </a:extLst>
          </p:cNvPr>
          <p:cNvPicPr>
            <a:picLocks noChangeAspect="1"/>
          </p:cNvPicPr>
          <p:nvPr/>
        </p:nvPicPr>
        <p:blipFill>
          <a:blip r:embed="rId3">
            <a:extLst>
              <a:ext uri="{28A0092B-C50C-407E-A947-70E740481C1C}">
                <a14:useLocalDpi xmlns:a14="http://schemas.microsoft.com/office/drawing/2010/main" val="0"/>
              </a:ext>
            </a:extLst>
          </a:blip>
          <a:srcRect l="18587" t="14375" r="12569" b="15184"/>
          <a:stretch/>
        </p:blipFill>
        <p:spPr>
          <a:xfrm>
            <a:off x="8251825" y="5745983"/>
            <a:ext cx="1018811" cy="1042439"/>
          </a:xfrm>
          <a:prstGeom prst="rect">
            <a:avLst/>
          </a:prstGeom>
        </p:spPr>
      </p:pic>
    </p:spTree>
    <p:extLst>
      <p:ext uri="{BB962C8B-B14F-4D97-AF65-F5344CB8AC3E}">
        <p14:creationId xmlns:p14="http://schemas.microsoft.com/office/powerpoint/2010/main" val="3946475827"/>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85E35-C2F4-D88E-A782-611351727BBF}"/>
            </a:ext>
          </a:extLst>
        </p:cNvPr>
        <p:cNvGrpSpPr/>
        <p:nvPr/>
      </p:nvGrpSpPr>
      <p:grpSpPr>
        <a:xfrm>
          <a:off x="0" y="0"/>
          <a:ext cx="0" cy="0"/>
          <a:chOff x="0" y="0"/>
          <a:chExt cx="0" cy="0"/>
        </a:xfrm>
      </p:grpSpPr>
      <p:sp>
        <p:nvSpPr>
          <p:cNvPr id="19459" name="スライド番号プレースホルダー 1">
            <a:extLst>
              <a:ext uri="{FF2B5EF4-FFF2-40B4-BE49-F238E27FC236}">
                <a16:creationId xmlns:a16="http://schemas.microsoft.com/office/drawing/2014/main" id="{279DB67B-C32A-FECE-99D2-15D704C2E095}"/>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8</a:t>
            </a:fld>
            <a:endParaRPr lang="ja-JP" altLang="en-US" sz="1000">
              <a:solidFill>
                <a:srgbClr val="898989"/>
              </a:solidFill>
            </a:endParaRPr>
          </a:p>
        </p:txBody>
      </p:sp>
      <p:sp>
        <p:nvSpPr>
          <p:cNvPr id="9" name="四角形: 角を丸くする 8">
            <a:extLst>
              <a:ext uri="{FF2B5EF4-FFF2-40B4-BE49-F238E27FC236}">
                <a16:creationId xmlns:a16="http://schemas.microsoft.com/office/drawing/2014/main" id="{0E079363-D49A-9FFA-4D94-9E48ED3059FD}"/>
              </a:ext>
            </a:extLst>
          </p:cNvPr>
          <p:cNvSpPr/>
          <p:nvPr/>
        </p:nvSpPr>
        <p:spPr>
          <a:xfrm>
            <a:off x="92393" y="671779"/>
            <a:ext cx="5820727" cy="375771"/>
          </a:xfrm>
          <a:prstGeom prst="roundRect">
            <a:avLst>
              <a:gd name="adj" fmla="val 2344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1200"/>
              </a:spcBef>
              <a:spcAft>
                <a:spcPts val="0"/>
              </a:spcAft>
              <a:defRPr/>
            </a:pPr>
            <a:r>
              <a:rPr kumimoji="1" lang="ja-JP" altLang="en-US" sz="2000" b="1" spc="300" dirty="0">
                <a:solidFill>
                  <a:prstClr val="black"/>
                </a:solidFill>
                <a:latin typeface="メイリオ" panose="020B0604030504040204" pitchFamily="50" charset="-128"/>
                <a:ea typeface="メイリオ" panose="020B0604030504040204" pitchFamily="50" charset="-128"/>
              </a:rPr>
              <a:t>子どものいる世帯における主な生活課題</a:t>
            </a:r>
          </a:p>
        </p:txBody>
      </p:sp>
      <p:sp>
        <p:nvSpPr>
          <p:cNvPr id="6" name="正方形/長方形 44">
            <a:extLst>
              <a:ext uri="{FF2B5EF4-FFF2-40B4-BE49-F238E27FC236}">
                <a16:creationId xmlns:a16="http://schemas.microsoft.com/office/drawing/2014/main" id="{C637570F-F7B2-E3AD-FA8B-C91F8C5F3EAC}"/>
              </a:ext>
            </a:extLst>
          </p:cNvPr>
          <p:cNvSpPr>
            <a:spLocks noChangeArrowheads="1"/>
          </p:cNvSpPr>
          <p:nvPr/>
        </p:nvSpPr>
        <p:spPr bwMode="auto">
          <a:xfrm>
            <a:off x="239010" y="239009"/>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DD70273E-F639-6DBE-585A-2E15EA7F9F2A}"/>
              </a:ext>
            </a:extLst>
          </p:cNvPr>
          <p:cNvSpPr/>
          <p:nvPr/>
        </p:nvSpPr>
        <p:spPr>
          <a:xfrm>
            <a:off x="609833" y="2147084"/>
            <a:ext cx="8686334" cy="3258035"/>
          </a:xfrm>
          <a:prstGeom prst="rect">
            <a:avLst/>
          </a:prstGeom>
          <a:noFill/>
          <a:ln w="571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ctr" defTabSz="457200" rtl="0" eaLnBrk="1" fontAlgn="base" latinLnBrk="0" hangingPunct="1">
              <a:lnSpc>
                <a:spcPct val="100000"/>
              </a:lnSpc>
              <a:spcBef>
                <a:spcPts val="1200"/>
              </a:spcBef>
              <a:spcAft>
                <a:spcPct val="0"/>
              </a:spcAft>
              <a:buClrTx/>
              <a:buSzTx/>
              <a:tabLst/>
              <a:defRPr/>
            </a:pPr>
            <a:r>
              <a:rPr kumimoji="0" lang="ja-JP" altLang="en-US" sz="24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子どもと親自身の生活課題が混在（複合化）している場合、</a:t>
            </a:r>
            <a:br>
              <a:rPr kumimoji="0" lang="en-US" altLang="ja-JP" sz="24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0" lang="ja-JP" altLang="en-US" sz="24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子どもの課題と親自身の課題を</a:t>
            </a:r>
            <a:br>
              <a:rPr kumimoji="0" lang="en-US" altLang="ja-JP" sz="24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0" lang="ja-JP" altLang="en-US" sz="24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理解・整理（アセスメント）することが重要です。</a:t>
            </a:r>
            <a:endParaRPr kumimoji="0" lang="en-US" altLang="ja-JP" sz="24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R="0" lvl="0" algn="ctr" defTabSz="457200" rtl="0" eaLnBrk="1" fontAlgn="base" latinLnBrk="0" hangingPunct="1">
              <a:lnSpc>
                <a:spcPct val="100000"/>
              </a:lnSpc>
              <a:spcBef>
                <a:spcPts val="1200"/>
              </a:spcBef>
              <a:spcAft>
                <a:spcPct val="0"/>
              </a:spcAft>
              <a:buClrTx/>
              <a:buSzTx/>
              <a:tabLst/>
              <a:defRPr/>
            </a:pPr>
            <a:r>
              <a:rPr lang="ja-JP" altLang="en-US" sz="2400" spc="100" dirty="0">
                <a:solidFill>
                  <a:prstClr val="black"/>
                </a:solidFill>
                <a:latin typeface="メイリオ" panose="020B0604030504040204" pitchFamily="50" charset="-128"/>
                <a:ea typeface="メイリオ" panose="020B0604030504040204" pitchFamily="50" charset="-128"/>
              </a:rPr>
              <a:t>それを踏まえて、ご本人たちの希望を確認しつつ、</a:t>
            </a:r>
            <a:br>
              <a:rPr lang="en-US" altLang="ja-JP" sz="2400" spc="100" dirty="0">
                <a:solidFill>
                  <a:prstClr val="black"/>
                </a:solidFill>
                <a:latin typeface="メイリオ" panose="020B0604030504040204" pitchFamily="50" charset="-128"/>
                <a:ea typeface="メイリオ" panose="020B0604030504040204" pitchFamily="50" charset="-128"/>
              </a:rPr>
            </a:br>
            <a:r>
              <a:rPr lang="ja-JP" altLang="en-US" sz="2400" spc="100" dirty="0">
                <a:solidFill>
                  <a:prstClr val="black"/>
                </a:solidFill>
                <a:latin typeface="メイリオ" panose="020B0604030504040204" pitchFamily="50" charset="-128"/>
                <a:ea typeface="メイリオ" panose="020B0604030504040204" pitchFamily="50" charset="-128"/>
              </a:rPr>
              <a:t>どのような支援が必要か、何から支援すべきか、</a:t>
            </a:r>
            <a:endParaRPr lang="en-US" altLang="ja-JP" sz="2400" spc="100" dirty="0">
              <a:solidFill>
                <a:prstClr val="black"/>
              </a:solidFill>
              <a:latin typeface="メイリオ" panose="020B0604030504040204" pitchFamily="50" charset="-128"/>
              <a:ea typeface="メイリオ" panose="020B0604030504040204" pitchFamily="50" charset="-128"/>
            </a:endParaRPr>
          </a:p>
          <a:p>
            <a:pPr marR="0" lvl="0" algn="ctr" defTabSz="457200" rtl="0" eaLnBrk="1" fontAlgn="base" latinLnBrk="0" hangingPunct="1">
              <a:lnSpc>
                <a:spcPct val="100000"/>
              </a:lnSpc>
              <a:spcBef>
                <a:spcPts val="0"/>
              </a:spcBef>
              <a:spcAft>
                <a:spcPct val="0"/>
              </a:spcAft>
              <a:buClrTx/>
              <a:buSzTx/>
              <a:tabLst/>
              <a:defRPr/>
            </a:pPr>
            <a:r>
              <a:rPr lang="ja-JP" altLang="en-US" sz="2400" spc="100" dirty="0">
                <a:solidFill>
                  <a:prstClr val="black"/>
                </a:solidFill>
                <a:latin typeface="メイリオ" panose="020B0604030504040204" pitchFamily="50" charset="-128"/>
                <a:ea typeface="メイリオ" panose="020B0604030504040204" pitchFamily="50" charset="-128"/>
              </a:rPr>
              <a:t>将来の展望も含めて丁寧に聞き取りながら、</a:t>
            </a:r>
            <a:br>
              <a:rPr lang="en-US" altLang="ja-JP" sz="2400" spc="100" dirty="0">
                <a:solidFill>
                  <a:prstClr val="black"/>
                </a:solidFill>
                <a:latin typeface="メイリオ" panose="020B0604030504040204" pitchFamily="50" charset="-128"/>
                <a:ea typeface="メイリオ" panose="020B0604030504040204" pitchFamily="50" charset="-128"/>
              </a:rPr>
            </a:br>
            <a:r>
              <a:rPr lang="ja-JP" altLang="en-US" sz="2400" spc="100" dirty="0">
                <a:solidFill>
                  <a:prstClr val="black"/>
                </a:solidFill>
                <a:latin typeface="メイリオ" panose="020B0604030504040204" pitchFamily="50" charset="-128"/>
                <a:ea typeface="メイリオ" panose="020B0604030504040204" pitchFamily="50" charset="-128"/>
              </a:rPr>
              <a:t>優先順位をつけて支援していくことが大切です。</a:t>
            </a:r>
          </a:p>
        </p:txBody>
      </p:sp>
    </p:spTree>
    <p:extLst>
      <p:ext uri="{BB962C8B-B14F-4D97-AF65-F5344CB8AC3E}">
        <p14:creationId xmlns:p14="http://schemas.microsoft.com/office/powerpoint/2010/main" val="1965757609"/>
      </p:ext>
    </p:extLst>
  </p:cSld>
  <p:clrMapOvr>
    <a:masterClrMapping/>
  </p:clrMapOvr>
  <p:transition spd="slow"/>
</p:sld>
</file>

<file path=ppt/theme/theme1.xml><?xml version="1.0" encoding="utf-8"?>
<a:theme xmlns:a="http://schemas.openxmlformats.org/drawingml/2006/main" name="R6生保CW研修">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6生保CW研修" id="{1FADB950-458D-4E6B-8557-1315257E84CD}" vid="{47418B92-968C-4B8F-9C22-13BE4E7C186F}"/>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R6生保CW研修</Template>
  <Words>7886</Words>
  <PresentationFormat>A4 210 x 297 mm</PresentationFormat>
  <Paragraphs>690</Paragraphs>
  <Slides>52</Slides>
  <Notes>51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52</vt:i4>
      </vt:variant>
    </vt:vector>
  </HeadingPairs>
  <TitlesOfParts>
    <vt:vector size="61" baseType="lpstr">
      <vt:lpstr>Meiryo UI</vt:lpstr>
      <vt:lpstr>メイリオ</vt:lpstr>
      <vt:lpstr>游ゴシック</vt:lpstr>
      <vt:lpstr>游ゴシック Medium</vt:lpstr>
      <vt:lpstr>Arial</vt:lpstr>
      <vt:lpstr>Calibri</vt:lpstr>
      <vt:lpstr>Calibri Light</vt:lpstr>
      <vt:lpstr>Wingdings</vt:lpstr>
      <vt:lpstr>R6生保CW研修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