
<file path=[Content_Types].xml><?xml version="1.0" encoding="utf-8"?>
<Types xmlns="http://schemas.openxmlformats.org/package/2006/content-types">
  <Default ContentType="image/jpeg" Extension="jpeg"/>
  <Default ContentType="image/jpeg" Extension="jp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1" r:id="rId2"/>
    <p:sldId id="262" r:id="rId3"/>
  </p:sldIdLst>
  <p:sldSz cx="7559675" cy="10691813"/>
  <p:notesSz cx="6735763" cy="9866313"/>
  <p:defaultTextStyle>
    <a:defPPr>
      <a:defRPr lang="ja-JP"/>
    </a:defPPr>
    <a:lvl1pPr marL="0" algn="l" defTabSz="995507" rtl="0" eaLnBrk="1" latinLnBrk="0" hangingPunct="1">
      <a:defRPr kumimoji="1" sz="1960" kern="1200">
        <a:solidFill>
          <a:schemeClr val="tx1"/>
        </a:solidFill>
        <a:latin typeface="+mn-lt"/>
        <a:ea typeface="+mn-ea"/>
        <a:cs typeface="+mn-cs"/>
      </a:defRPr>
    </a:lvl1pPr>
    <a:lvl2pPr marL="497754" algn="l" defTabSz="995507" rtl="0" eaLnBrk="1" latinLnBrk="0" hangingPunct="1">
      <a:defRPr kumimoji="1" sz="1960" kern="1200">
        <a:solidFill>
          <a:schemeClr val="tx1"/>
        </a:solidFill>
        <a:latin typeface="+mn-lt"/>
        <a:ea typeface="+mn-ea"/>
        <a:cs typeface="+mn-cs"/>
      </a:defRPr>
    </a:lvl2pPr>
    <a:lvl3pPr marL="995507" algn="l" defTabSz="995507" rtl="0" eaLnBrk="1" latinLnBrk="0" hangingPunct="1">
      <a:defRPr kumimoji="1" sz="1960" kern="1200">
        <a:solidFill>
          <a:schemeClr val="tx1"/>
        </a:solidFill>
        <a:latin typeface="+mn-lt"/>
        <a:ea typeface="+mn-ea"/>
        <a:cs typeface="+mn-cs"/>
      </a:defRPr>
    </a:lvl3pPr>
    <a:lvl4pPr marL="1493261" algn="l" defTabSz="995507" rtl="0" eaLnBrk="1" latinLnBrk="0" hangingPunct="1">
      <a:defRPr kumimoji="1" sz="1960" kern="1200">
        <a:solidFill>
          <a:schemeClr val="tx1"/>
        </a:solidFill>
        <a:latin typeface="+mn-lt"/>
        <a:ea typeface="+mn-ea"/>
        <a:cs typeface="+mn-cs"/>
      </a:defRPr>
    </a:lvl4pPr>
    <a:lvl5pPr marL="1991015" algn="l" defTabSz="995507" rtl="0" eaLnBrk="1" latinLnBrk="0" hangingPunct="1">
      <a:defRPr kumimoji="1" sz="1960" kern="1200">
        <a:solidFill>
          <a:schemeClr val="tx1"/>
        </a:solidFill>
        <a:latin typeface="+mn-lt"/>
        <a:ea typeface="+mn-ea"/>
        <a:cs typeface="+mn-cs"/>
      </a:defRPr>
    </a:lvl5pPr>
    <a:lvl6pPr marL="2488768" algn="l" defTabSz="995507" rtl="0" eaLnBrk="1" latinLnBrk="0" hangingPunct="1">
      <a:defRPr kumimoji="1" sz="1960" kern="1200">
        <a:solidFill>
          <a:schemeClr val="tx1"/>
        </a:solidFill>
        <a:latin typeface="+mn-lt"/>
        <a:ea typeface="+mn-ea"/>
        <a:cs typeface="+mn-cs"/>
      </a:defRPr>
    </a:lvl6pPr>
    <a:lvl7pPr marL="2986522" algn="l" defTabSz="995507" rtl="0" eaLnBrk="1" latinLnBrk="0" hangingPunct="1">
      <a:defRPr kumimoji="1" sz="1960" kern="1200">
        <a:solidFill>
          <a:schemeClr val="tx1"/>
        </a:solidFill>
        <a:latin typeface="+mn-lt"/>
        <a:ea typeface="+mn-ea"/>
        <a:cs typeface="+mn-cs"/>
      </a:defRPr>
    </a:lvl7pPr>
    <a:lvl8pPr marL="3484275" algn="l" defTabSz="995507" rtl="0" eaLnBrk="1" latinLnBrk="0" hangingPunct="1">
      <a:defRPr kumimoji="1" sz="1960" kern="1200">
        <a:solidFill>
          <a:schemeClr val="tx1"/>
        </a:solidFill>
        <a:latin typeface="+mn-lt"/>
        <a:ea typeface="+mn-ea"/>
        <a:cs typeface="+mn-cs"/>
      </a:defRPr>
    </a:lvl8pPr>
    <a:lvl9pPr marL="3982029" algn="l" defTabSz="995507" rtl="0" eaLnBrk="1" latinLnBrk="0" hangingPunct="1">
      <a:defRPr kumimoji="1"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guide id="4" pos="226" userDrawn="1">
          <p15:clr>
            <a:srgbClr val="A4A3A4"/>
          </p15:clr>
        </p15:guide>
        <p15:guide id="5" pos="4536" userDrawn="1">
          <p15:clr>
            <a:srgbClr val="A4A3A4"/>
          </p15:clr>
        </p15:guide>
        <p15:guide id="6" orient="horz" pos="215" userDrawn="1">
          <p15:clr>
            <a:srgbClr val="A4A3A4"/>
          </p15:clr>
        </p15:guide>
        <p15:guide id="7" orient="horz" pos="6520" userDrawn="1">
          <p15:clr>
            <a:srgbClr val="A4A3A4"/>
          </p15:clr>
        </p15:guide>
        <p15:guide id="8" pos="567" userDrawn="1">
          <p15:clr>
            <a:srgbClr val="A4A3A4"/>
          </p15:clr>
        </p15:guide>
        <p15:guide id="9" pos="4195"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8AA"/>
    <a:srgbClr val="B9EDFF"/>
    <a:srgbClr val="EFFBFF"/>
    <a:srgbClr val="D1F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543"/>
    <p:restoredTop sz="96904" autoAdjust="0"/>
  </p:normalViewPr>
  <p:slideViewPr>
    <p:cSldViewPr snapToGrid="0">
      <p:cViewPr varScale="1">
        <p:scale>
          <a:sx n="98" d="100"/>
          <a:sy n="98" d="100"/>
        </p:scale>
        <p:origin x="2864" y="192"/>
      </p:cViewPr>
      <p:guideLst>
        <p:guide orient="horz" pos="3368"/>
        <p:guide pos="2381"/>
        <p:guide pos="226"/>
        <p:guide pos="4536"/>
        <p:guide orient="horz" pos="215"/>
        <p:guide orient="horz" pos="6520"/>
        <p:guide pos="567"/>
        <p:guide pos="4195"/>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9" d="100"/>
          <a:sy n="89" d="100"/>
        </p:scale>
        <p:origin x="4520" y="176"/>
      </p:cViewPr>
      <p:guideLst>
        <p:guide orient="horz" pos="3107"/>
        <p:guide pos="2121"/>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5" Target="presProps.xml" Type="http://schemas.openxmlformats.org/officeDocument/2006/relationships/presProps"/><Relationship Id="rId6" Target="viewProps.xml" Type="http://schemas.openxmlformats.org/officeDocument/2006/relationships/viewProps"/><Relationship Id="rId7" Target="theme/theme1.xml" Type="http://schemas.openxmlformats.org/officeDocument/2006/relationships/theme"/><Relationship Id="rId8"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18830" cy="493316"/>
          </a:xfrm>
          <a:prstGeom prst="rect">
            <a:avLst/>
          </a:prstGeom>
        </p:spPr>
        <p:txBody>
          <a:bodyPr vert="horz" lIns="94848" tIns="47424" rIns="94848" bIns="47424"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5" y="1"/>
            <a:ext cx="2918830" cy="493316"/>
          </a:xfrm>
          <a:prstGeom prst="rect">
            <a:avLst/>
          </a:prstGeom>
        </p:spPr>
        <p:txBody>
          <a:bodyPr vert="horz" lIns="94848" tIns="47424" rIns="94848" bIns="47424" rtlCol="0"/>
          <a:lstStyle>
            <a:lvl1pPr algn="r">
              <a:defRPr sz="1200"/>
            </a:lvl1pPr>
          </a:lstStyle>
          <a:p>
            <a:fld id="{16B17AE3-4726-4B77-9012-D206F9A79D7C}" type="datetimeFigureOut">
              <a:rPr kumimoji="1" lang="ja-JP" altLang="en-US" smtClean="0"/>
              <a:pPr/>
              <a:t>2025/1/21</a:t>
            </a:fld>
            <a:endParaRPr kumimoji="1" lang="ja-JP" altLang="en-US"/>
          </a:p>
        </p:txBody>
      </p:sp>
      <p:sp>
        <p:nvSpPr>
          <p:cNvPr id="4" name="スライド イメージ プレースホルダ 3"/>
          <p:cNvSpPr>
            <a:spLocks noGrp="1" noRot="1" noChangeAspect="1"/>
          </p:cNvSpPr>
          <p:nvPr>
            <p:ph type="sldImg" idx="2"/>
          </p:nvPr>
        </p:nvSpPr>
        <p:spPr>
          <a:xfrm>
            <a:off x="2062163" y="741363"/>
            <a:ext cx="2611437" cy="3697287"/>
          </a:xfrm>
          <a:prstGeom prst="rect">
            <a:avLst/>
          </a:prstGeom>
          <a:noFill/>
          <a:ln w="12700">
            <a:solidFill>
              <a:prstClr val="black"/>
            </a:solidFill>
          </a:ln>
        </p:spPr>
        <p:txBody>
          <a:bodyPr vert="horz" lIns="94848" tIns="47424" rIns="94848" bIns="47424"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4848" tIns="47424" rIns="94848" bIns="47424"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1286"/>
            <a:ext cx="2918830" cy="493316"/>
          </a:xfrm>
          <a:prstGeom prst="rect">
            <a:avLst/>
          </a:prstGeom>
        </p:spPr>
        <p:txBody>
          <a:bodyPr vert="horz" lIns="94848" tIns="47424" rIns="94848" bIns="4742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5" y="9371286"/>
            <a:ext cx="2918830" cy="493316"/>
          </a:xfrm>
          <a:prstGeom prst="rect">
            <a:avLst/>
          </a:prstGeom>
        </p:spPr>
        <p:txBody>
          <a:bodyPr vert="horz" lIns="94848" tIns="47424" rIns="94848" bIns="47424" rtlCol="0" anchor="b"/>
          <a:lstStyle>
            <a:lvl1pPr algn="r">
              <a:defRPr sz="1200"/>
            </a:lvl1pPr>
          </a:lstStyle>
          <a:p>
            <a:fld id="{54125028-120C-4575-B19E-FCFA79BADF33}" type="slidenum">
              <a:rPr kumimoji="1" lang="ja-JP" altLang="en-US" smtClean="0"/>
              <a:pPr/>
              <a:t>‹#›</a:t>
            </a:fld>
            <a:endParaRPr kumimoji="1" lang="ja-JP" altLang="en-US"/>
          </a:p>
        </p:txBody>
      </p:sp>
    </p:spTree>
    <p:extLst>
      <p:ext uri="{BB962C8B-B14F-4D97-AF65-F5344CB8AC3E}">
        <p14:creationId xmlns:p14="http://schemas.microsoft.com/office/powerpoint/2010/main" val="1585054721"/>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1</a:t>
            </a:fld>
            <a:endParaRPr kumimoji="1" lang="ja-JP" altLang="en-US"/>
          </a:p>
        </p:txBody>
      </p:sp>
    </p:spTree>
    <p:extLst>
      <p:ext uri="{BB962C8B-B14F-4D97-AF65-F5344CB8AC3E}">
        <p14:creationId xmlns:p14="http://schemas.microsoft.com/office/powerpoint/2010/main" val="4106191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2</a:t>
            </a:fld>
            <a:endParaRPr kumimoji="1" lang="ja-JP" altLang="en-US"/>
          </a:p>
        </p:txBody>
      </p:sp>
    </p:spTree>
    <p:extLst>
      <p:ext uri="{BB962C8B-B14F-4D97-AF65-F5344CB8AC3E}">
        <p14:creationId xmlns:p14="http://schemas.microsoft.com/office/powerpoint/2010/main" val="123040481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252983" y="60935"/>
            <a:ext cx="1178131" cy="348406"/>
          </a:xfrm>
          <a:prstGeom prst="rect">
            <a:avLst/>
          </a:prstGeom>
          <a:ln>
            <a:solidFill>
              <a:srgbClr val="C00000"/>
            </a:solidFill>
          </a:ln>
        </p:spPr>
        <p:txBody>
          <a:bodyPr/>
          <a:lstStyle>
            <a:lvl1pPr algn="ctr">
              <a:defRPr b="1">
                <a:solidFill>
                  <a:srgbClr val="C00000"/>
                </a:solidFill>
              </a:defRPr>
            </a:lvl1pPr>
          </a:lstStyle>
          <a:p>
            <a:r>
              <a:rPr lang="ja-JP" altLang="en-US"/>
              <a:t>プラン案</a:t>
            </a:r>
            <a:endParaRPr lang="ja-JP" altLang="en-US" dirty="0"/>
          </a:p>
        </p:txBody>
      </p:sp>
      <p:sp>
        <p:nvSpPr>
          <p:cNvPr id="6" name="スライド番号プレースホルダ 5"/>
          <p:cNvSpPr>
            <a:spLocks noGrp="1"/>
          </p:cNvSpPr>
          <p:nvPr>
            <p:ph type="sldNum" sz="quarter" idx="12"/>
          </p:nvPr>
        </p:nvSpPr>
        <p:spPr>
          <a:xfrm>
            <a:off x="3224209" y="10242281"/>
            <a:ext cx="1763924" cy="258358"/>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2025/1/21</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0764" y="428174"/>
            <a:ext cx="1700927" cy="9122691"/>
          </a:xfrm>
          <a:prstGeom prst="rect">
            <a:avLst/>
          </a:prstGeo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77984" y="428174"/>
            <a:ext cx="4976786" cy="9122691"/>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2025/1/21</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2025/1/21</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163" y="6870482"/>
            <a:ext cx="6425724" cy="2123513"/>
          </a:xfrm>
          <a:prstGeom prst="rect">
            <a:avLst/>
          </a:prstGeom>
        </p:spPr>
        <p:txBody>
          <a:bodyPr anchor="t"/>
          <a:lstStyle>
            <a:lvl1pPr algn="l">
              <a:defRPr sz="4317"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97163" y="4531650"/>
            <a:ext cx="6425724" cy="2338834"/>
          </a:xfrm>
        </p:spPr>
        <p:txBody>
          <a:bodyPr anchor="b"/>
          <a:lstStyle>
            <a:lvl1pPr marL="0" indent="0">
              <a:buNone/>
              <a:defRPr sz="2159">
                <a:solidFill>
                  <a:schemeClr val="tx1">
                    <a:tint val="75000"/>
                  </a:schemeClr>
                </a:solidFill>
              </a:defRPr>
            </a:lvl1pPr>
            <a:lvl2pPr marL="493433" indent="0">
              <a:buNone/>
              <a:defRPr sz="1943">
                <a:solidFill>
                  <a:schemeClr val="tx1">
                    <a:tint val="75000"/>
                  </a:schemeClr>
                </a:solidFill>
              </a:defRPr>
            </a:lvl2pPr>
            <a:lvl3pPr marL="986867" indent="0">
              <a:buNone/>
              <a:defRPr sz="1727">
                <a:solidFill>
                  <a:schemeClr val="tx1">
                    <a:tint val="75000"/>
                  </a:schemeClr>
                </a:solidFill>
              </a:defRPr>
            </a:lvl3pPr>
            <a:lvl4pPr marL="1480302" indent="0">
              <a:buNone/>
              <a:defRPr sz="1511">
                <a:solidFill>
                  <a:schemeClr val="tx1">
                    <a:tint val="75000"/>
                  </a:schemeClr>
                </a:solidFill>
              </a:defRPr>
            </a:lvl4pPr>
            <a:lvl5pPr marL="1973735" indent="0">
              <a:buNone/>
              <a:defRPr sz="1511">
                <a:solidFill>
                  <a:schemeClr val="tx1">
                    <a:tint val="75000"/>
                  </a:schemeClr>
                </a:solidFill>
              </a:defRPr>
            </a:lvl5pPr>
            <a:lvl6pPr marL="2467169" indent="0">
              <a:buNone/>
              <a:defRPr sz="1511">
                <a:solidFill>
                  <a:schemeClr val="tx1">
                    <a:tint val="75000"/>
                  </a:schemeClr>
                </a:solidFill>
              </a:defRPr>
            </a:lvl6pPr>
            <a:lvl7pPr marL="2960602" indent="0">
              <a:buNone/>
              <a:defRPr sz="1511">
                <a:solidFill>
                  <a:schemeClr val="tx1">
                    <a:tint val="75000"/>
                  </a:schemeClr>
                </a:solidFill>
              </a:defRPr>
            </a:lvl7pPr>
            <a:lvl8pPr marL="3454037" indent="0">
              <a:buNone/>
              <a:defRPr sz="1511">
                <a:solidFill>
                  <a:schemeClr val="tx1">
                    <a:tint val="75000"/>
                  </a:schemeClr>
                </a:solidFill>
              </a:defRPr>
            </a:lvl8pPr>
            <a:lvl9pPr marL="3947471" indent="0">
              <a:buNone/>
              <a:defRPr sz="1511">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2025/1/21</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77984" y="2494759"/>
            <a:ext cx="3338856" cy="7056102"/>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842835" y="2494759"/>
            <a:ext cx="3338856" cy="7056102"/>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2025/1/21</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77986" y="2393287"/>
            <a:ext cx="3340169" cy="997407"/>
          </a:xfrm>
        </p:spPr>
        <p:txBody>
          <a:bodyPr anchor="b"/>
          <a:lstStyle>
            <a:lvl1pPr marL="0" indent="0">
              <a:buNone/>
              <a:defRPr sz="2590" b="1"/>
            </a:lvl1pPr>
            <a:lvl2pPr marL="493433" indent="0">
              <a:buNone/>
              <a:defRPr sz="2159" b="1"/>
            </a:lvl2pPr>
            <a:lvl3pPr marL="986867" indent="0">
              <a:buNone/>
              <a:defRPr sz="1943" b="1"/>
            </a:lvl3pPr>
            <a:lvl4pPr marL="1480302" indent="0">
              <a:buNone/>
              <a:defRPr sz="1727" b="1"/>
            </a:lvl4pPr>
            <a:lvl5pPr marL="1973735" indent="0">
              <a:buNone/>
              <a:defRPr sz="1727" b="1"/>
            </a:lvl5pPr>
            <a:lvl6pPr marL="2467169" indent="0">
              <a:buNone/>
              <a:defRPr sz="1727" b="1"/>
            </a:lvl6pPr>
            <a:lvl7pPr marL="2960602" indent="0">
              <a:buNone/>
              <a:defRPr sz="1727" b="1"/>
            </a:lvl7pPr>
            <a:lvl8pPr marL="3454037" indent="0">
              <a:buNone/>
              <a:defRPr sz="1727" b="1"/>
            </a:lvl8pPr>
            <a:lvl9pPr marL="3947471" indent="0">
              <a:buNone/>
              <a:defRPr sz="1727"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77986" y="3390694"/>
            <a:ext cx="3340169" cy="6160168"/>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840214" y="2393287"/>
            <a:ext cx="3341481" cy="997407"/>
          </a:xfrm>
        </p:spPr>
        <p:txBody>
          <a:bodyPr anchor="b"/>
          <a:lstStyle>
            <a:lvl1pPr marL="0" indent="0">
              <a:buNone/>
              <a:defRPr sz="2590" b="1"/>
            </a:lvl1pPr>
            <a:lvl2pPr marL="493433" indent="0">
              <a:buNone/>
              <a:defRPr sz="2159" b="1"/>
            </a:lvl2pPr>
            <a:lvl3pPr marL="986867" indent="0">
              <a:buNone/>
              <a:defRPr sz="1943" b="1"/>
            </a:lvl3pPr>
            <a:lvl4pPr marL="1480302" indent="0">
              <a:buNone/>
              <a:defRPr sz="1727" b="1"/>
            </a:lvl4pPr>
            <a:lvl5pPr marL="1973735" indent="0">
              <a:buNone/>
              <a:defRPr sz="1727" b="1"/>
            </a:lvl5pPr>
            <a:lvl6pPr marL="2467169" indent="0">
              <a:buNone/>
              <a:defRPr sz="1727" b="1"/>
            </a:lvl6pPr>
            <a:lvl7pPr marL="2960602" indent="0">
              <a:buNone/>
              <a:defRPr sz="1727" b="1"/>
            </a:lvl7pPr>
            <a:lvl8pPr marL="3454037" indent="0">
              <a:buNone/>
              <a:defRPr sz="1727" b="1"/>
            </a:lvl8pPr>
            <a:lvl9pPr marL="3947471" indent="0">
              <a:buNone/>
              <a:defRPr sz="1727"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840214" y="3390694"/>
            <a:ext cx="3341481" cy="6160168"/>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2025/1/21</a:t>
            </a:fld>
            <a:endParaRPr kumimoji="1" lang="ja-JP" altLang="en-US"/>
          </a:p>
        </p:txBody>
      </p:sp>
      <p:sp>
        <p:nvSpPr>
          <p:cNvPr id="8" name="フッター プレースホルダ 7"/>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2025/1/21</a:t>
            </a:fld>
            <a:endParaRPr kumimoji="1" lang="ja-JP" altLang="en-US"/>
          </a:p>
        </p:txBody>
      </p:sp>
      <p:sp>
        <p:nvSpPr>
          <p:cNvPr id="4" name="フッター プレースホルダ 3"/>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2025/1/21</a:t>
            </a:fld>
            <a:endParaRPr kumimoji="1" lang="ja-JP" altLang="en-US"/>
          </a:p>
        </p:txBody>
      </p:sp>
      <p:sp>
        <p:nvSpPr>
          <p:cNvPr id="3" name="フッター プレースホルダ 2"/>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6" y="425693"/>
            <a:ext cx="2487081" cy="1811669"/>
          </a:xfrm>
          <a:prstGeom prst="rect">
            <a:avLst/>
          </a:prstGeom>
        </p:spPr>
        <p:txBody>
          <a:bodyPr anchor="b"/>
          <a:lstStyle>
            <a:lvl1pPr algn="l">
              <a:defRPr sz="2159" b="1"/>
            </a:lvl1pPr>
          </a:lstStyle>
          <a:p>
            <a:r>
              <a:rPr kumimoji="1" lang="ja-JP" altLang="en-US"/>
              <a:t>マスタ タイトルの書式設定</a:t>
            </a:r>
          </a:p>
        </p:txBody>
      </p:sp>
      <p:sp>
        <p:nvSpPr>
          <p:cNvPr id="3" name="コンテンツ プレースホルダ 2"/>
          <p:cNvSpPr>
            <a:spLocks noGrp="1"/>
          </p:cNvSpPr>
          <p:nvPr>
            <p:ph idx="1"/>
          </p:nvPr>
        </p:nvSpPr>
        <p:spPr>
          <a:xfrm>
            <a:off x="2955625" y="425697"/>
            <a:ext cx="4226069" cy="9125167"/>
          </a:xfrm>
        </p:spPr>
        <p:txBody>
          <a:bodyPr/>
          <a:lstStyle>
            <a:lvl1pPr>
              <a:defRPr sz="3453"/>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77986" y="2237363"/>
            <a:ext cx="2487081" cy="7313498"/>
          </a:xfrm>
        </p:spPr>
        <p:txBody>
          <a:bodyPr/>
          <a:lstStyle>
            <a:lvl1pPr marL="0" indent="0">
              <a:buNone/>
              <a:defRPr sz="1511"/>
            </a:lvl1pPr>
            <a:lvl2pPr marL="493433" indent="0">
              <a:buNone/>
              <a:defRPr sz="1295"/>
            </a:lvl2pPr>
            <a:lvl3pPr marL="986867" indent="0">
              <a:buNone/>
              <a:defRPr sz="1079"/>
            </a:lvl3pPr>
            <a:lvl4pPr marL="1480302" indent="0">
              <a:buNone/>
              <a:defRPr sz="971"/>
            </a:lvl4pPr>
            <a:lvl5pPr marL="1973735" indent="0">
              <a:buNone/>
              <a:defRPr sz="971"/>
            </a:lvl5pPr>
            <a:lvl6pPr marL="2467169" indent="0">
              <a:buNone/>
              <a:defRPr sz="971"/>
            </a:lvl6pPr>
            <a:lvl7pPr marL="2960602" indent="0">
              <a:buNone/>
              <a:defRPr sz="971"/>
            </a:lvl7pPr>
            <a:lvl8pPr marL="3454037" indent="0">
              <a:buNone/>
              <a:defRPr sz="971"/>
            </a:lvl8pPr>
            <a:lvl9pPr marL="3947471" indent="0">
              <a:buNone/>
              <a:defRPr sz="971"/>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2025/1/21</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749" y="7484269"/>
            <a:ext cx="4535805" cy="883561"/>
          </a:xfrm>
          <a:prstGeom prst="rect">
            <a:avLst/>
          </a:prstGeom>
        </p:spPr>
        <p:txBody>
          <a:bodyPr anchor="b"/>
          <a:lstStyle>
            <a:lvl1pPr algn="l">
              <a:defRPr sz="2159" b="1"/>
            </a:lvl1pPr>
          </a:lstStyle>
          <a:p>
            <a:r>
              <a:rPr kumimoji="1" lang="ja-JP" altLang="en-US"/>
              <a:t>マスタ タイトルの書式設定</a:t>
            </a:r>
          </a:p>
        </p:txBody>
      </p:sp>
      <p:sp>
        <p:nvSpPr>
          <p:cNvPr id="3" name="図プレースホルダ 2"/>
          <p:cNvSpPr>
            <a:spLocks noGrp="1"/>
          </p:cNvSpPr>
          <p:nvPr>
            <p:ph type="pic" idx="1"/>
          </p:nvPr>
        </p:nvSpPr>
        <p:spPr>
          <a:xfrm>
            <a:off x="1481749" y="955334"/>
            <a:ext cx="4535805" cy="6415088"/>
          </a:xfrm>
        </p:spPr>
        <p:txBody>
          <a:bodyPr/>
          <a:lstStyle>
            <a:lvl1pPr marL="0" indent="0">
              <a:buNone/>
              <a:defRPr sz="3453"/>
            </a:lvl1pPr>
            <a:lvl2pPr marL="493433" indent="0">
              <a:buNone/>
              <a:defRPr sz="3022"/>
            </a:lvl2pPr>
            <a:lvl3pPr marL="986867" indent="0">
              <a:buNone/>
              <a:defRPr sz="2590"/>
            </a:lvl3pPr>
            <a:lvl4pPr marL="1480302" indent="0">
              <a:buNone/>
              <a:defRPr sz="2159"/>
            </a:lvl4pPr>
            <a:lvl5pPr marL="1973735" indent="0">
              <a:buNone/>
              <a:defRPr sz="2159"/>
            </a:lvl5pPr>
            <a:lvl6pPr marL="2467169" indent="0">
              <a:buNone/>
              <a:defRPr sz="2159"/>
            </a:lvl6pPr>
            <a:lvl7pPr marL="2960602" indent="0">
              <a:buNone/>
              <a:defRPr sz="2159"/>
            </a:lvl7pPr>
            <a:lvl8pPr marL="3454037" indent="0">
              <a:buNone/>
              <a:defRPr sz="2159"/>
            </a:lvl8pPr>
            <a:lvl9pPr marL="3947471" indent="0">
              <a:buNone/>
              <a:defRPr sz="2159"/>
            </a:lvl9pPr>
          </a:lstStyle>
          <a:p>
            <a:endParaRPr kumimoji="1" lang="ja-JP" altLang="en-US"/>
          </a:p>
        </p:txBody>
      </p:sp>
      <p:sp>
        <p:nvSpPr>
          <p:cNvPr id="4" name="テキスト プレースホルダ 3"/>
          <p:cNvSpPr>
            <a:spLocks noGrp="1"/>
          </p:cNvSpPr>
          <p:nvPr>
            <p:ph type="body" sz="half" idx="2"/>
          </p:nvPr>
        </p:nvSpPr>
        <p:spPr>
          <a:xfrm>
            <a:off x="1481749" y="8367830"/>
            <a:ext cx="4535805" cy="1254802"/>
          </a:xfrm>
        </p:spPr>
        <p:txBody>
          <a:bodyPr/>
          <a:lstStyle>
            <a:lvl1pPr marL="0" indent="0">
              <a:buNone/>
              <a:defRPr sz="1511"/>
            </a:lvl1pPr>
            <a:lvl2pPr marL="493433" indent="0">
              <a:buNone/>
              <a:defRPr sz="1295"/>
            </a:lvl2pPr>
            <a:lvl3pPr marL="986867" indent="0">
              <a:buNone/>
              <a:defRPr sz="1079"/>
            </a:lvl3pPr>
            <a:lvl4pPr marL="1480302" indent="0">
              <a:buNone/>
              <a:defRPr sz="971"/>
            </a:lvl4pPr>
            <a:lvl5pPr marL="1973735" indent="0">
              <a:buNone/>
              <a:defRPr sz="971"/>
            </a:lvl5pPr>
            <a:lvl6pPr marL="2467169" indent="0">
              <a:buNone/>
              <a:defRPr sz="971"/>
            </a:lvl6pPr>
            <a:lvl7pPr marL="2960602" indent="0">
              <a:buNone/>
              <a:defRPr sz="971"/>
            </a:lvl7pPr>
            <a:lvl8pPr marL="3454037" indent="0">
              <a:buNone/>
              <a:defRPr sz="971"/>
            </a:lvl8pPr>
            <a:lvl9pPr marL="3947471" indent="0">
              <a:buNone/>
              <a:defRPr sz="971"/>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2025/1/21</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377984" y="682701"/>
            <a:ext cx="6803708" cy="8868164"/>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 5"/>
          <p:cNvSpPr>
            <a:spLocks noGrp="1"/>
          </p:cNvSpPr>
          <p:nvPr>
            <p:ph type="sldNum" sz="quarter" idx="4"/>
          </p:nvPr>
        </p:nvSpPr>
        <p:spPr>
          <a:xfrm>
            <a:off x="3127170" y="10397718"/>
            <a:ext cx="1763924" cy="294095"/>
          </a:xfrm>
          <a:prstGeom prst="rect">
            <a:avLst/>
          </a:prstGeom>
        </p:spPr>
        <p:txBody>
          <a:bodyPr vert="horz" lIns="91440" tIns="45720" rIns="91440" bIns="45720" rtlCol="0" anchor="ctr"/>
          <a:lstStyle>
            <a:lvl1pPr algn="ctr">
              <a:defRPr sz="1295">
                <a:solidFill>
                  <a:schemeClr val="tx1">
                    <a:tint val="75000"/>
                  </a:schemeClr>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86867" rtl="0" eaLnBrk="1" latinLnBrk="0" hangingPunct="1">
        <a:spcBef>
          <a:spcPct val="0"/>
        </a:spcBef>
        <a:buNone/>
        <a:defRPr kumimoji="1" sz="4748" kern="1200">
          <a:solidFill>
            <a:schemeClr val="tx1"/>
          </a:solidFill>
          <a:latin typeface="+mj-lt"/>
          <a:ea typeface="+mj-ea"/>
          <a:cs typeface="+mj-cs"/>
        </a:defRPr>
      </a:lvl1pPr>
    </p:titleStyle>
    <p:bodyStyle>
      <a:lvl1pPr marL="370075" indent="-370075" algn="l" defTabSz="986867" rtl="0" eaLnBrk="1" latinLnBrk="0" hangingPunct="1">
        <a:spcBef>
          <a:spcPct val="20000"/>
        </a:spcBef>
        <a:buFont typeface="Arial" pitchFamily="34" charset="0"/>
        <a:buChar char="•"/>
        <a:defRPr kumimoji="1" sz="1295" kern="1200">
          <a:solidFill>
            <a:schemeClr val="tx1"/>
          </a:solidFill>
          <a:latin typeface="+mn-lt"/>
          <a:ea typeface="+mn-ea"/>
          <a:cs typeface="+mn-cs"/>
        </a:defRPr>
      </a:lvl1pPr>
      <a:lvl2pPr marL="801830" indent="-308397" algn="l" defTabSz="986867" rtl="0" eaLnBrk="1" latinLnBrk="0" hangingPunct="1">
        <a:spcBef>
          <a:spcPct val="20000"/>
        </a:spcBef>
        <a:buFont typeface="Arial" pitchFamily="34" charset="0"/>
        <a:buChar char="–"/>
        <a:defRPr kumimoji="1" sz="1187" kern="1200">
          <a:solidFill>
            <a:schemeClr val="tx1"/>
          </a:solidFill>
          <a:latin typeface="+mn-lt"/>
          <a:ea typeface="+mn-ea"/>
          <a:cs typeface="+mn-cs"/>
        </a:defRPr>
      </a:lvl2pPr>
      <a:lvl3pPr marL="1233585" indent="-246717" algn="l" defTabSz="986867" rtl="0" eaLnBrk="1" latinLnBrk="0" hangingPunct="1">
        <a:spcBef>
          <a:spcPct val="20000"/>
        </a:spcBef>
        <a:buFont typeface="Arial" pitchFamily="34" charset="0"/>
        <a:buChar char="•"/>
        <a:defRPr kumimoji="1" sz="1133" kern="1200">
          <a:solidFill>
            <a:schemeClr val="tx1"/>
          </a:solidFill>
          <a:latin typeface="+mn-lt"/>
          <a:ea typeface="+mn-ea"/>
          <a:cs typeface="+mn-cs"/>
        </a:defRPr>
      </a:lvl3pPr>
      <a:lvl4pPr marL="1727018" indent="-246717" algn="l" defTabSz="986867" rtl="0" eaLnBrk="1" latinLnBrk="0" hangingPunct="1">
        <a:spcBef>
          <a:spcPct val="20000"/>
        </a:spcBef>
        <a:buFont typeface="Arial" pitchFamily="34" charset="0"/>
        <a:buChar char="–"/>
        <a:defRPr kumimoji="1" sz="1079" kern="1200">
          <a:solidFill>
            <a:schemeClr val="tx1"/>
          </a:solidFill>
          <a:latin typeface="+mn-lt"/>
          <a:ea typeface="+mn-ea"/>
          <a:cs typeface="+mn-cs"/>
        </a:defRPr>
      </a:lvl4pPr>
      <a:lvl5pPr marL="2220453" indent="-246717" algn="l" defTabSz="986867" rtl="0" eaLnBrk="1" latinLnBrk="0" hangingPunct="1">
        <a:spcBef>
          <a:spcPct val="20000"/>
        </a:spcBef>
        <a:buFont typeface="Arial" pitchFamily="34" charset="0"/>
        <a:buChar char="»"/>
        <a:defRPr kumimoji="1" sz="1079" kern="1200">
          <a:solidFill>
            <a:schemeClr val="tx1"/>
          </a:solidFill>
          <a:latin typeface="+mn-lt"/>
          <a:ea typeface="+mn-ea"/>
          <a:cs typeface="+mn-cs"/>
        </a:defRPr>
      </a:lvl5pPr>
      <a:lvl6pPr marL="2713886"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6pPr>
      <a:lvl7pPr marL="3207320"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7pPr>
      <a:lvl8pPr marL="3700753"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8pPr>
      <a:lvl9pPr marL="4194188"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9pPr>
    </p:bodyStyle>
    <p:otherStyle>
      <a:defPPr>
        <a:defRPr lang="ja-JP"/>
      </a:defPPr>
      <a:lvl1pPr marL="0" algn="l" defTabSz="986867" rtl="0" eaLnBrk="1" latinLnBrk="0" hangingPunct="1">
        <a:defRPr kumimoji="1" sz="1943" kern="1200">
          <a:solidFill>
            <a:schemeClr val="tx1"/>
          </a:solidFill>
          <a:latin typeface="+mn-lt"/>
          <a:ea typeface="+mn-ea"/>
          <a:cs typeface="+mn-cs"/>
        </a:defRPr>
      </a:lvl1pPr>
      <a:lvl2pPr marL="493433" algn="l" defTabSz="986867" rtl="0" eaLnBrk="1" latinLnBrk="0" hangingPunct="1">
        <a:defRPr kumimoji="1" sz="1943" kern="1200">
          <a:solidFill>
            <a:schemeClr val="tx1"/>
          </a:solidFill>
          <a:latin typeface="+mn-lt"/>
          <a:ea typeface="+mn-ea"/>
          <a:cs typeface="+mn-cs"/>
        </a:defRPr>
      </a:lvl2pPr>
      <a:lvl3pPr marL="986867" algn="l" defTabSz="986867" rtl="0" eaLnBrk="1" latinLnBrk="0" hangingPunct="1">
        <a:defRPr kumimoji="1" sz="1943" kern="1200">
          <a:solidFill>
            <a:schemeClr val="tx1"/>
          </a:solidFill>
          <a:latin typeface="+mn-lt"/>
          <a:ea typeface="+mn-ea"/>
          <a:cs typeface="+mn-cs"/>
        </a:defRPr>
      </a:lvl3pPr>
      <a:lvl4pPr marL="1480302" algn="l" defTabSz="986867" rtl="0" eaLnBrk="1" latinLnBrk="0" hangingPunct="1">
        <a:defRPr kumimoji="1" sz="1943" kern="1200">
          <a:solidFill>
            <a:schemeClr val="tx1"/>
          </a:solidFill>
          <a:latin typeface="+mn-lt"/>
          <a:ea typeface="+mn-ea"/>
          <a:cs typeface="+mn-cs"/>
        </a:defRPr>
      </a:lvl4pPr>
      <a:lvl5pPr marL="1973735" algn="l" defTabSz="986867" rtl="0" eaLnBrk="1" latinLnBrk="0" hangingPunct="1">
        <a:defRPr kumimoji="1" sz="1943" kern="1200">
          <a:solidFill>
            <a:schemeClr val="tx1"/>
          </a:solidFill>
          <a:latin typeface="+mn-lt"/>
          <a:ea typeface="+mn-ea"/>
          <a:cs typeface="+mn-cs"/>
        </a:defRPr>
      </a:lvl5pPr>
      <a:lvl6pPr marL="2467169" algn="l" defTabSz="986867" rtl="0" eaLnBrk="1" latinLnBrk="0" hangingPunct="1">
        <a:defRPr kumimoji="1" sz="1943" kern="1200">
          <a:solidFill>
            <a:schemeClr val="tx1"/>
          </a:solidFill>
          <a:latin typeface="+mn-lt"/>
          <a:ea typeface="+mn-ea"/>
          <a:cs typeface="+mn-cs"/>
        </a:defRPr>
      </a:lvl6pPr>
      <a:lvl7pPr marL="2960602" algn="l" defTabSz="986867" rtl="0" eaLnBrk="1" latinLnBrk="0" hangingPunct="1">
        <a:defRPr kumimoji="1" sz="1943" kern="1200">
          <a:solidFill>
            <a:schemeClr val="tx1"/>
          </a:solidFill>
          <a:latin typeface="+mn-lt"/>
          <a:ea typeface="+mn-ea"/>
          <a:cs typeface="+mn-cs"/>
        </a:defRPr>
      </a:lvl7pPr>
      <a:lvl8pPr marL="3454037" algn="l" defTabSz="986867" rtl="0" eaLnBrk="1" latinLnBrk="0" hangingPunct="1">
        <a:defRPr kumimoji="1" sz="1943" kern="1200">
          <a:solidFill>
            <a:schemeClr val="tx1"/>
          </a:solidFill>
          <a:latin typeface="+mn-lt"/>
          <a:ea typeface="+mn-ea"/>
          <a:cs typeface="+mn-cs"/>
        </a:defRPr>
      </a:lvl8pPr>
      <a:lvl9pPr marL="3947471" algn="l" defTabSz="986867" rtl="0" eaLnBrk="1" latinLnBrk="0" hangingPunct="1">
        <a:defRPr kumimoji="1" sz="1943"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1.jp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直角三角形 46">
            <a:extLst>
              <a:ext uri="{FF2B5EF4-FFF2-40B4-BE49-F238E27FC236}">
                <a16:creationId xmlns:a16="http://schemas.microsoft.com/office/drawing/2014/main" id="{D154127F-15C3-CF27-433F-1FE90028E3FA}"/>
              </a:ext>
            </a:extLst>
          </p:cNvPr>
          <p:cNvSpPr/>
          <p:nvPr/>
        </p:nvSpPr>
        <p:spPr bwMode="auto">
          <a:xfrm>
            <a:off x="113" y="5346700"/>
            <a:ext cx="720000" cy="5346000"/>
          </a:xfrm>
          <a:prstGeom prst="rtTriangle">
            <a:avLst/>
          </a:prstGeom>
          <a:solidFill>
            <a:schemeClr val="tx2">
              <a:lumMod val="40000"/>
              <a:lumOff val="60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4" name="正方形/長方形 3"/>
          <p:cNvSpPr/>
          <p:nvPr/>
        </p:nvSpPr>
        <p:spPr bwMode="auto">
          <a:xfrm>
            <a:off x="859358" y="699910"/>
            <a:ext cx="6336000" cy="375897"/>
          </a:xfrm>
          <a:prstGeom prst="rect">
            <a:avLst/>
          </a:prstGeom>
          <a:noFill/>
          <a:ln w="25400">
            <a:noFill/>
            <a:round/>
            <a:headEnd/>
            <a:tailEnd type="triangle" w="med" len="sm"/>
          </a:ln>
        </p:spPr>
        <p:txBody>
          <a:bodyPr lIns="73842" tIns="36922" rIns="73842" bIns="36922" rtlCol="0" anchor="t"/>
          <a:lstStyle/>
          <a:p>
            <a:r>
              <a:rPr lang="ja-JP" altLang="en-US" sz="2200">
                <a:solidFill>
                  <a:srgbClr val="0048AA"/>
                </a:solidFill>
                <a:latin typeface="HGSSoeiKakugothicUB" panose="020B0900000000000000" pitchFamily="34" charset="-128"/>
                <a:ea typeface="HGSSoeiKakugothicUB" panose="020B0900000000000000" pitchFamily="34" charset="-128"/>
              </a:rPr>
              <a:t>仕事と育児の両立を進めよう</a:t>
            </a:r>
            <a:r>
              <a:rPr lang="en-US" altLang="ja-JP" sz="2200" dirty="0">
                <a:solidFill>
                  <a:srgbClr val="0048AA"/>
                </a:solidFill>
                <a:latin typeface="HGSSoeiKakugothicUB" panose="020B0900000000000000" pitchFamily="34" charset="-128"/>
                <a:ea typeface="HGSSoeiKakugothicUB" panose="020B0900000000000000" pitchFamily="34" charset="-128"/>
              </a:rPr>
              <a:t>!</a:t>
            </a:r>
            <a:endParaRPr kumimoji="1" lang="ja-JP" altLang="en-US" sz="2200" dirty="0">
              <a:solidFill>
                <a:srgbClr val="0048AA"/>
              </a:solidFill>
              <a:latin typeface="HGSSoeiKakugothicUB" panose="020B0900000000000000" pitchFamily="34" charset="-128"/>
              <a:ea typeface="HGSSoeiKakugothicUB" panose="020B0900000000000000" pitchFamily="34" charset="-128"/>
            </a:endParaRPr>
          </a:p>
        </p:txBody>
      </p:sp>
      <p:sp>
        <p:nvSpPr>
          <p:cNvPr id="29" name="正方形/長方形 28"/>
          <p:cNvSpPr/>
          <p:nvPr/>
        </p:nvSpPr>
        <p:spPr bwMode="auto">
          <a:xfrm>
            <a:off x="150660" y="10109966"/>
            <a:ext cx="442381" cy="240534"/>
          </a:xfrm>
          <a:prstGeom prst="rect">
            <a:avLst/>
          </a:prstGeom>
          <a:noFill/>
          <a:ln w="57150">
            <a:noFill/>
            <a:round/>
            <a:headEnd/>
            <a:tailEnd type="triangle" w="med" len="sm"/>
          </a:ln>
        </p:spPr>
        <p:txBody>
          <a:bodyPr lIns="73842" tIns="36922" rIns="73842" bIns="36922" rtlCol="0" anchor="ctr"/>
          <a:lstStyle/>
          <a:p>
            <a:pPr algn="ctr"/>
            <a:r>
              <a:rPr lang="en-US" altLang="ja-JP" sz="2115" b="1" dirty="0">
                <a:solidFill>
                  <a:schemeClr val="bg1"/>
                </a:solidFill>
              </a:rPr>
              <a:t>1</a:t>
            </a:r>
            <a:endParaRPr lang="ja-JP" altLang="en-US" sz="2115" b="1" dirty="0">
              <a:solidFill>
                <a:schemeClr val="bg1"/>
              </a:solidFill>
            </a:endParaRPr>
          </a:p>
        </p:txBody>
      </p:sp>
      <p:sp>
        <p:nvSpPr>
          <p:cNvPr id="48" name="直角三角形 47">
            <a:extLst>
              <a:ext uri="{FF2B5EF4-FFF2-40B4-BE49-F238E27FC236}">
                <a16:creationId xmlns:a16="http://schemas.microsoft.com/office/drawing/2014/main" id="{5BD9F6D4-0793-57C5-EA4E-AEBFBDDE5614}"/>
              </a:ext>
            </a:extLst>
          </p:cNvPr>
          <p:cNvSpPr/>
          <p:nvPr/>
        </p:nvSpPr>
        <p:spPr bwMode="auto">
          <a:xfrm flipV="1">
            <a:off x="113" y="700"/>
            <a:ext cx="720000" cy="5346000"/>
          </a:xfrm>
          <a:prstGeom prst="rtTriangle">
            <a:avLst/>
          </a:prstGeom>
          <a:solidFill>
            <a:schemeClr val="tx2">
              <a:lumMod val="40000"/>
              <a:lumOff val="60000"/>
            </a:schemeClr>
          </a:solidFill>
          <a:ln w="57150">
            <a:noFill/>
            <a:round/>
            <a:headEnd/>
            <a:tailEnd type="triangle" w="med" len="sm"/>
          </a:ln>
        </p:spPr>
        <p:txBody>
          <a:bodyPr lIns="68415" tIns="34208" rIns="68415" bIns="34208" rtlCol="0" anchor="ctr"/>
          <a:lstStyle/>
          <a:p>
            <a:pPr algn="ctr"/>
            <a:endParaRPr kumimoji="1" lang="ja-JP" altLang="en-US"/>
          </a:p>
        </p:txBody>
      </p:sp>
      <p:grpSp>
        <p:nvGrpSpPr>
          <p:cNvPr id="51" name="グループ化 50">
            <a:extLst>
              <a:ext uri="{FF2B5EF4-FFF2-40B4-BE49-F238E27FC236}">
                <a16:creationId xmlns:a16="http://schemas.microsoft.com/office/drawing/2014/main" id="{8F10EB05-8C2C-5161-F502-7D26A9DD3C8A}"/>
              </a:ext>
            </a:extLst>
          </p:cNvPr>
          <p:cNvGrpSpPr/>
          <p:nvPr/>
        </p:nvGrpSpPr>
        <p:grpSpPr>
          <a:xfrm>
            <a:off x="900113" y="1416478"/>
            <a:ext cx="6408000" cy="446461"/>
            <a:chOff x="900113" y="1860978"/>
            <a:chExt cx="6408000" cy="446461"/>
          </a:xfrm>
        </p:grpSpPr>
        <p:sp>
          <p:nvSpPr>
            <p:cNvPr id="68" name="テキスト ボックス 67"/>
            <p:cNvSpPr txBox="1"/>
            <p:nvPr/>
          </p:nvSpPr>
          <p:spPr>
            <a:xfrm>
              <a:off x="900113" y="1932978"/>
              <a:ext cx="6408000" cy="374461"/>
            </a:xfrm>
            <a:prstGeom prst="rect">
              <a:avLst/>
            </a:prstGeom>
            <a:noFill/>
          </p:spPr>
          <p:txBody>
            <a:bodyPr wrap="square" rtlCol="0">
              <a:spAutoFit/>
            </a:bodyPr>
            <a:lstStyle/>
            <a:p>
              <a:pPr marL="180000">
                <a:lnSpc>
                  <a:spcPts val="2200"/>
                </a:lnSpc>
              </a:pPr>
              <a:r>
                <a:rPr lang="en-US" altLang="ja-JP" sz="2000" dirty="0">
                  <a:latin typeface="HGP創英角ｺﾞｼｯｸUB" panose="020B0A00000000000000" pitchFamily="50" charset="-128"/>
                  <a:ea typeface="HGP創英角ｺﾞｼｯｸUB" panose="020B0A00000000000000" pitchFamily="50" charset="-128"/>
                </a:rPr>
                <a:t>1.</a:t>
              </a:r>
              <a:r>
                <a:rPr lang="ja-JP" altLang="en-US" sz="2000">
                  <a:latin typeface="HGP創英角ｺﾞｼｯｸUB" panose="020B0A00000000000000" pitchFamily="50" charset="-128"/>
                  <a:ea typeface="HGP創英角ｺﾞｼｯｸUB" panose="020B0A00000000000000" pitchFamily="50" charset="-128"/>
                </a:rPr>
                <a:t>育児休業（育休）は性別を問わず取得できます。</a:t>
              </a:r>
              <a:endParaRPr lang="en-US" altLang="ja-JP" sz="2000" dirty="0">
                <a:latin typeface="HGP創英角ｺﾞｼｯｸUB" panose="020B0A00000000000000" pitchFamily="50" charset="-128"/>
                <a:ea typeface="HGP創英角ｺﾞｼｯｸUB" panose="020B0A00000000000000" pitchFamily="50" charset="-128"/>
              </a:endParaRPr>
            </a:p>
          </p:txBody>
        </p:sp>
        <p:sp>
          <p:nvSpPr>
            <p:cNvPr id="49" name="正方形/長方形 48">
              <a:extLst>
                <a:ext uri="{FF2B5EF4-FFF2-40B4-BE49-F238E27FC236}">
                  <a16:creationId xmlns:a16="http://schemas.microsoft.com/office/drawing/2014/main" id="{BA25492F-6632-0C75-8459-51F1F7E1D079}"/>
                </a:ext>
              </a:extLst>
            </p:cNvPr>
            <p:cNvSpPr/>
            <p:nvPr/>
          </p:nvSpPr>
          <p:spPr bwMode="auto">
            <a:xfrm>
              <a:off x="900113" y="1860978"/>
              <a:ext cx="180000" cy="432000"/>
            </a:xfrm>
            <a:prstGeom prst="rect">
              <a:avLst/>
            </a:prstGeom>
            <a:solidFill>
              <a:schemeClr val="tx2">
                <a:lumMod val="60000"/>
                <a:lumOff val="40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50" name="正方形/長方形 49">
              <a:extLst>
                <a:ext uri="{FF2B5EF4-FFF2-40B4-BE49-F238E27FC236}">
                  <a16:creationId xmlns:a16="http://schemas.microsoft.com/office/drawing/2014/main" id="{CAB09EE4-5048-7E25-40F6-1895FD3386B2}"/>
                </a:ext>
              </a:extLst>
            </p:cNvPr>
            <p:cNvSpPr/>
            <p:nvPr/>
          </p:nvSpPr>
          <p:spPr bwMode="auto">
            <a:xfrm>
              <a:off x="900113" y="1860978"/>
              <a:ext cx="6300787" cy="56099"/>
            </a:xfrm>
            <a:prstGeom prst="rect">
              <a:avLst/>
            </a:prstGeom>
            <a:solidFill>
              <a:schemeClr val="tx2">
                <a:lumMod val="60000"/>
                <a:lumOff val="40000"/>
              </a:schemeClr>
            </a:solidFill>
            <a:ln w="57150">
              <a:noFill/>
              <a:round/>
              <a:headEnd/>
              <a:tailEnd type="triangle" w="med" len="sm"/>
            </a:ln>
          </p:spPr>
          <p:txBody>
            <a:bodyPr lIns="68415" tIns="34208" rIns="68415" bIns="34208" rtlCol="0" anchor="ctr"/>
            <a:lstStyle/>
            <a:p>
              <a:pPr algn="ctr"/>
              <a:endParaRPr kumimoji="1" lang="ja-JP" altLang="en-US"/>
            </a:p>
          </p:txBody>
        </p:sp>
      </p:grpSp>
      <p:grpSp>
        <p:nvGrpSpPr>
          <p:cNvPr id="52" name="グループ化 51">
            <a:extLst>
              <a:ext uri="{FF2B5EF4-FFF2-40B4-BE49-F238E27FC236}">
                <a16:creationId xmlns:a16="http://schemas.microsoft.com/office/drawing/2014/main" id="{A3417ED7-E459-8BED-443A-BE48D43156B0}"/>
              </a:ext>
            </a:extLst>
          </p:cNvPr>
          <p:cNvGrpSpPr/>
          <p:nvPr/>
        </p:nvGrpSpPr>
        <p:grpSpPr>
          <a:xfrm>
            <a:off x="900113" y="5577582"/>
            <a:ext cx="6408000" cy="756000"/>
            <a:chOff x="900113" y="1860978"/>
            <a:chExt cx="6408000" cy="756000"/>
          </a:xfrm>
        </p:grpSpPr>
        <p:sp>
          <p:nvSpPr>
            <p:cNvPr id="53" name="テキスト ボックス 52">
              <a:extLst>
                <a:ext uri="{FF2B5EF4-FFF2-40B4-BE49-F238E27FC236}">
                  <a16:creationId xmlns:a16="http://schemas.microsoft.com/office/drawing/2014/main" id="{EB8FFAB3-DA38-508B-CA33-4F1140E516D7}"/>
                </a:ext>
              </a:extLst>
            </p:cNvPr>
            <p:cNvSpPr txBox="1"/>
            <p:nvPr/>
          </p:nvSpPr>
          <p:spPr>
            <a:xfrm>
              <a:off x="900113" y="1932978"/>
              <a:ext cx="6408000" cy="656590"/>
            </a:xfrm>
            <a:prstGeom prst="rect">
              <a:avLst/>
            </a:prstGeom>
            <a:noFill/>
          </p:spPr>
          <p:txBody>
            <a:bodyPr wrap="square" rtlCol="0">
              <a:spAutoFit/>
            </a:bodyPr>
            <a:lstStyle/>
            <a:p>
              <a:pPr marL="180000">
                <a:lnSpc>
                  <a:spcPts val="2200"/>
                </a:lnSpc>
              </a:pPr>
              <a:r>
                <a:rPr lang="en-US" altLang="ja-JP" sz="2000" kern="100" dirty="0">
                  <a:effectLst/>
                  <a:latin typeface="HGSSoeiKakugothicUB" panose="020B0900000000000000" pitchFamily="34" charset="-128"/>
                  <a:ea typeface="HGSSoeiKakugothicUB" panose="020B0900000000000000" pitchFamily="34" charset="-128"/>
                  <a:cs typeface="Times New Roman" panose="02020603050405020304" pitchFamily="18" charset="0"/>
                </a:rPr>
                <a:t>2.</a:t>
              </a:r>
              <a:r>
                <a:rPr lang="ja-JP" altLang="ja-JP" sz="2000" kern="100">
                  <a:effectLst/>
                  <a:latin typeface="HGSSoeiKakugothicUB" panose="020B0900000000000000" pitchFamily="34" charset="-128"/>
                  <a:ea typeface="HGSSoeiKakugothicUB" panose="020B0900000000000000" pitchFamily="34" charset="-128"/>
                  <a:cs typeface="Times New Roman" panose="02020603050405020304" pitchFamily="18" charset="0"/>
                </a:rPr>
                <a:t>出生時育児休業</a:t>
              </a:r>
              <a:r>
                <a:rPr lang="en-US" altLang="ja-JP" sz="2000" kern="100" dirty="0">
                  <a:effectLst/>
                  <a:latin typeface="HGSSoeiKakugothicUB" panose="020B0900000000000000" pitchFamily="34" charset="-128"/>
                  <a:ea typeface="HGSSoeiKakugothicUB" panose="020B0900000000000000" pitchFamily="34" charset="-128"/>
                  <a:cs typeface="Times New Roman" panose="02020603050405020304" pitchFamily="18" charset="0"/>
                </a:rPr>
                <a:t>(</a:t>
              </a:r>
              <a:r>
                <a:rPr lang="ja-JP" altLang="ja-JP" sz="2000" kern="100">
                  <a:effectLst/>
                  <a:latin typeface="HGSSoeiKakugothicUB" panose="020B0900000000000000" pitchFamily="34" charset="-128"/>
                  <a:ea typeface="HGSSoeiKakugothicUB" panose="020B0900000000000000" pitchFamily="34" charset="-128"/>
                  <a:cs typeface="Times New Roman" panose="02020603050405020304" pitchFamily="18" charset="0"/>
                </a:rPr>
                <a:t>産後パパ育休）は</a:t>
              </a:r>
              <a:endParaRPr lang="en-US" altLang="ja-JP" sz="2000" kern="100" dirty="0">
                <a:effectLst/>
                <a:latin typeface="HGSSoeiKakugothicUB" panose="020B0900000000000000" pitchFamily="34" charset="-128"/>
                <a:ea typeface="HGSSoeiKakugothicUB" panose="020B0900000000000000" pitchFamily="34" charset="-128"/>
                <a:cs typeface="Times New Roman" panose="02020603050405020304" pitchFamily="18" charset="0"/>
              </a:endParaRPr>
            </a:p>
            <a:p>
              <a:pPr marL="396000">
                <a:lnSpc>
                  <a:spcPts val="2200"/>
                </a:lnSpc>
              </a:pPr>
              <a:r>
                <a:rPr lang="ja-JP" altLang="ja-JP" sz="2000" kern="100">
                  <a:effectLst/>
                  <a:latin typeface="HGSSoeiKakugothicUB" panose="020B0900000000000000" pitchFamily="34" charset="-128"/>
                  <a:ea typeface="HGSSoeiKakugothicUB" panose="020B0900000000000000" pitchFamily="34" charset="-128"/>
                  <a:cs typeface="Times New Roman" panose="02020603050405020304" pitchFamily="18" charset="0"/>
                </a:rPr>
                <a:t>男性の育児休業取得を促進する制度です。</a:t>
              </a:r>
              <a:endParaRPr lang="en-US" altLang="ja-JP" sz="2000" dirty="0">
                <a:latin typeface="HGSSoeiKakugothicUB" panose="020B0900000000000000" pitchFamily="34" charset="-128"/>
                <a:ea typeface="HGSSoeiKakugothicUB" panose="020B0900000000000000" pitchFamily="34" charset="-128"/>
              </a:endParaRPr>
            </a:p>
          </p:txBody>
        </p:sp>
        <p:sp>
          <p:nvSpPr>
            <p:cNvPr id="54" name="正方形/長方形 53">
              <a:extLst>
                <a:ext uri="{FF2B5EF4-FFF2-40B4-BE49-F238E27FC236}">
                  <a16:creationId xmlns:a16="http://schemas.microsoft.com/office/drawing/2014/main" id="{1883029F-0CBD-0018-04BB-9DCBBA291DA5}"/>
                </a:ext>
              </a:extLst>
            </p:cNvPr>
            <p:cNvSpPr/>
            <p:nvPr/>
          </p:nvSpPr>
          <p:spPr bwMode="auto">
            <a:xfrm>
              <a:off x="900113" y="1860978"/>
              <a:ext cx="180000" cy="756000"/>
            </a:xfrm>
            <a:prstGeom prst="rect">
              <a:avLst/>
            </a:prstGeom>
            <a:solidFill>
              <a:schemeClr val="tx2">
                <a:lumMod val="60000"/>
                <a:lumOff val="40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55" name="正方形/長方形 54">
              <a:extLst>
                <a:ext uri="{FF2B5EF4-FFF2-40B4-BE49-F238E27FC236}">
                  <a16:creationId xmlns:a16="http://schemas.microsoft.com/office/drawing/2014/main" id="{F5F19192-9F81-3036-97B3-45EE43EBDDCF}"/>
                </a:ext>
              </a:extLst>
            </p:cNvPr>
            <p:cNvSpPr/>
            <p:nvPr/>
          </p:nvSpPr>
          <p:spPr bwMode="auto">
            <a:xfrm>
              <a:off x="900113" y="1860978"/>
              <a:ext cx="6300787" cy="56099"/>
            </a:xfrm>
            <a:prstGeom prst="rect">
              <a:avLst/>
            </a:prstGeom>
            <a:solidFill>
              <a:schemeClr val="tx2">
                <a:lumMod val="60000"/>
                <a:lumOff val="40000"/>
              </a:schemeClr>
            </a:solidFill>
            <a:ln w="57150">
              <a:noFill/>
              <a:round/>
              <a:headEnd/>
              <a:tailEnd type="triangle" w="med" len="sm"/>
            </a:ln>
          </p:spPr>
          <p:txBody>
            <a:bodyPr lIns="68415" tIns="34208" rIns="68415" bIns="34208" rtlCol="0" anchor="ctr"/>
            <a:lstStyle/>
            <a:p>
              <a:pPr algn="ctr"/>
              <a:endParaRPr kumimoji="1" lang="ja-JP" altLang="en-US"/>
            </a:p>
          </p:txBody>
        </p:sp>
      </p:grpSp>
      <p:sp>
        <p:nvSpPr>
          <p:cNvPr id="100" name="テキスト ボックス 99">
            <a:extLst>
              <a:ext uri="{FF2B5EF4-FFF2-40B4-BE49-F238E27FC236}">
                <a16:creationId xmlns:a16="http://schemas.microsoft.com/office/drawing/2014/main" id="{249E4F06-E49F-60C8-79A6-7757AD543E21}"/>
              </a:ext>
            </a:extLst>
          </p:cNvPr>
          <p:cNvSpPr txBox="1"/>
          <p:nvPr/>
        </p:nvSpPr>
        <p:spPr>
          <a:xfrm>
            <a:off x="900113" y="308557"/>
            <a:ext cx="2268000" cy="389513"/>
          </a:xfrm>
          <a:prstGeom prst="roundRect">
            <a:avLst>
              <a:gd name="adj" fmla="val 50000"/>
            </a:avLst>
          </a:prstGeom>
          <a:solidFill>
            <a:schemeClr val="accent1">
              <a:lumMod val="20000"/>
              <a:lumOff val="80000"/>
            </a:schemeClr>
          </a:solidFill>
          <a:ln>
            <a:noFill/>
          </a:ln>
        </p:spPr>
        <p:txBody>
          <a:bodyPr wrap="square" rtlCol="0" anchor="ctr">
            <a:spAutoFit/>
          </a:bodyPr>
          <a:lstStyle/>
          <a:p>
            <a:pPr marL="0" lvl="2"/>
            <a:r>
              <a:rPr lang="ja-JP" altLang="en-US" sz="1200" b="1">
                <a:latin typeface="+mn-ea"/>
              </a:rPr>
              <a:t>個別周知・意向確認書記載例</a:t>
            </a:r>
            <a:endParaRPr lang="en-US" altLang="ja-JP" sz="1200" dirty="0">
              <a:latin typeface="+mn-ea"/>
            </a:endParaRPr>
          </a:p>
        </p:txBody>
      </p:sp>
      <p:graphicFrame>
        <p:nvGraphicFramePr>
          <p:cNvPr id="102" name="表 101">
            <a:extLst>
              <a:ext uri="{FF2B5EF4-FFF2-40B4-BE49-F238E27FC236}">
                <a16:creationId xmlns:a16="http://schemas.microsoft.com/office/drawing/2014/main" id="{4EAED10A-4663-544F-AE21-F565BC2E315D}"/>
              </a:ext>
            </a:extLst>
          </p:cNvPr>
          <p:cNvGraphicFramePr>
            <a:graphicFrameLocks noGrp="1"/>
          </p:cNvGraphicFramePr>
          <p:nvPr>
            <p:extLst>
              <p:ext uri="{D42A27DB-BD31-4B8C-83A1-F6EECF244321}">
                <p14:modId xmlns:p14="http://schemas.microsoft.com/office/powerpoint/2010/main" val="3069604334"/>
              </p:ext>
            </p:extLst>
          </p:nvPr>
        </p:nvGraphicFramePr>
        <p:xfrm>
          <a:off x="1188900" y="1974978"/>
          <a:ext cx="6012000" cy="3208320"/>
        </p:xfrm>
        <a:graphic>
          <a:graphicData uri="http://schemas.openxmlformats.org/drawingml/2006/table">
            <a:tbl>
              <a:tblPr firstRow="1" bandRow="1">
                <a:tableStyleId>{2D5ABB26-0587-4C30-8999-92F81FD0307C}</a:tableStyleId>
              </a:tblPr>
              <a:tblGrid>
                <a:gridCol w="864000">
                  <a:extLst>
                    <a:ext uri="{9D8B030D-6E8A-4147-A177-3AD203B41FA5}">
                      <a16:colId xmlns:a16="http://schemas.microsoft.com/office/drawing/2014/main" val="1166902725"/>
                    </a:ext>
                  </a:extLst>
                </a:gridCol>
                <a:gridCol w="5148000">
                  <a:extLst>
                    <a:ext uri="{9D8B030D-6E8A-4147-A177-3AD203B41FA5}">
                      <a16:colId xmlns:a16="http://schemas.microsoft.com/office/drawing/2014/main" val="1613893300"/>
                    </a:ext>
                  </a:extLst>
                </a:gridCol>
              </a:tblGrid>
              <a:tr h="1553866">
                <a:tc>
                  <a:txBody>
                    <a:bodyPr/>
                    <a:lstStyle/>
                    <a:p>
                      <a:pPr algn="ctr"/>
                      <a:r>
                        <a:rPr kumimoji="1" lang="ja-JP" altLang="en-US" sz="1300">
                          <a:latin typeface="+mn-ea"/>
                          <a:ea typeface="+mn-ea"/>
                        </a:rPr>
                        <a:t>対象者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r>
                        <a:rPr kumimoji="1" lang="ja-JP" altLang="en-US" sz="1300">
                          <a:latin typeface="+mn-ea"/>
                          <a:ea typeface="+mn-ea"/>
                        </a:rPr>
                        <a:t>労働者。</a:t>
                      </a:r>
                      <a:r>
                        <a:rPr kumimoji="1" lang="en-US" altLang="ja-JP" sz="1300" dirty="0">
                          <a:latin typeface="+mn-ea"/>
                          <a:ea typeface="+mn-ea"/>
                        </a:rPr>
                        <a:t>※</a:t>
                      </a:r>
                      <a:r>
                        <a:rPr kumimoji="1" lang="ja-JP" altLang="en-US" sz="1300">
                          <a:latin typeface="+mn-ea"/>
                          <a:ea typeface="+mn-ea"/>
                        </a:rPr>
                        <a:t>夫婦同時に取得できます。</a:t>
                      </a:r>
                    </a:p>
                    <a:p>
                      <a:pPr algn="just"/>
                      <a:r>
                        <a:rPr kumimoji="1" lang="ja-JP" altLang="en-US" sz="1300">
                          <a:latin typeface="+mn-ea"/>
                          <a:ea typeface="+mn-ea"/>
                        </a:rPr>
                        <a:t>有期雇用労働者の方は、申出時点で、子が１歳６か月を経過する日までに労働契約期間が満了し、更新されないことが明らかでない場合取得できます。</a:t>
                      </a:r>
                    </a:p>
                    <a:p>
                      <a:pPr algn="just"/>
                      <a:r>
                        <a:rPr kumimoji="1" lang="ja-JP" altLang="en-US" sz="1300">
                          <a:latin typeface="+mn-ea"/>
                          <a:ea typeface="+mn-ea"/>
                        </a:rPr>
                        <a:t>＜対象外＞（対象外の労働者を労使協定で締結している場合の例）</a:t>
                      </a:r>
                    </a:p>
                    <a:p>
                      <a:pPr algn="just"/>
                      <a:r>
                        <a:rPr kumimoji="1" lang="en-US" altLang="ja-JP" sz="1300" dirty="0">
                          <a:latin typeface="+mn-ea"/>
                          <a:ea typeface="+mn-ea"/>
                        </a:rPr>
                        <a:t>①</a:t>
                      </a:r>
                      <a:r>
                        <a:rPr kumimoji="1" lang="ja-JP" altLang="en-US" sz="1300">
                          <a:latin typeface="+mn-ea"/>
                          <a:ea typeface="+mn-ea"/>
                        </a:rPr>
                        <a:t>入社１年未満の労働者　</a:t>
                      </a:r>
                      <a:r>
                        <a:rPr kumimoji="1" lang="en-US" altLang="ja-JP" sz="1300" dirty="0">
                          <a:latin typeface="+mn-ea"/>
                          <a:ea typeface="+mn-ea"/>
                        </a:rPr>
                        <a:t>②</a:t>
                      </a:r>
                      <a:r>
                        <a:rPr kumimoji="1" lang="ja-JP" altLang="en-US" sz="1300">
                          <a:latin typeface="+mn-ea"/>
                          <a:ea typeface="+mn-ea"/>
                        </a:rPr>
                        <a:t>申出の日から１年以内（１歳６か月又は２歳までの育児休業の場合は６か月以内）に雇用関係が終了する労働者　</a:t>
                      </a:r>
                      <a:r>
                        <a:rPr kumimoji="1" lang="en-US" altLang="ja-JP" sz="1300" dirty="0">
                          <a:latin typeface="+mn-ea"/>
                          <a:ea typeface="+mn-ea"/>
                        </a:rPr>
                        <a:t>③</a:t>
                      </a:r>
                      <a:r>
                        <a:rPr kumimoji="1" lang="ja-JP" altLang="en-US" sz="1300">
                          <a:latin typeface="+mn-ea"/>
                          <a:ea typeface="+mn-ea"/>
                        </a:rPr>
                        <a:t>１週間の所定労働日数が２日以下の労働者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170595"/>
                  </a:ext>
                </a:extLst>
              </a:tr>
              <a:tr h="822635">
                <a:tc>
                  <a:txBody>
                    <a:bodyPr/>
                    <a:lstStyle/>
                    <a:p>
                      <a:pPr algn="ctr"/>
                      <a:r>
                        <a:rPr kumimoji="1" lang="ja-JP" altLang="en-US" sz="1300">
                          <a:latin typeface="+mn-ea"/>
                          <a:ea typeface="+mn-ea"/>
                        </a:rPr>
                        <a:t>期　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r>
                        <a:rPr kumimoji="1" lang="ja-JP" altLang="en-US" sz="1300">
                          <a:latin typeface="+mn-ea"/>
                          <a:ea typeface="+mn-ea"/>
                        </a:rPr>
                        <a:t>原則、子が</a:t>
                      </a:r>
                      <a:r>
                        <a:rPr kumimoji="1" lang="en-US" altLang="ja-JP" sz="1300" dirty="0">
                          <a:latin typeface="+mn-ea"/>
                          <a:ea typeface="+mn-ea"/>
                        </a:rPr>
                        <a:t>1</a:t>
                      </a:r>
                      <a:r>
                        <a:rPr kumimoji="1" lang="ja-JP" altLang="en-US" sz="1300">
                          <a:latin typeface="+mn-ea"/>
                          <a:ea typeface="+mn-ea"/>
                        </a:rPr>
                        <a:t>歳に達する日（１歳の誕生日の前日）までの間の労働者が希望する期間。なお、配偶者が育児休業をしている場合は、子が１歳２か月に達するまで出産日と産後休業期間と育児休業期間と出生時育児休業を合計して１年間以内の休業が可能（パパ・ママ育休プラ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9947385"/>
                  </a:ext>
                </a:extLst>
              </a:tr>
              <a:tr h="324000">
                <a:tc>
                  <a:txBody>
                    <a:bodyPr/>
                    <a:lstStyle/>
                    <a:p>
                      <a:pPr algn="ctr"/>
                      <a:r>
                        <a:rPr kumimoji="1" lang="ja-JP" altLang="en-US" sz="1300">
                          <a:latin typeface="+mn-ea"/>
                          <a:ea typeface="+mn-ea"/>
                        </a:rPr>
                        <a:t>申出期限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r>
                        <a:rPr kumimoji="1" lang="ja-JP" altLang="en-US" sz="1300">
                          <a:latin typeface="+mn-ea"/>
                          <a:ea typeface="+mn-ea"/>
                        </a:rPr>
                        <a:t>原則休業の１か月前までに●●部□□係に申し出てください。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1667827"/>
                  </a:ext>
                </a:extLst>
              </a:tr>
              <a:tr h="324000">
                <a:tc>
                  <a:txBody>
                    <a:bodyPr/>
                    <a:lstStyle/>
                    <a:p>
                      <a:pPr algn="ctr"/>
                      <a:r>
                        <a:rPr kumimoji="1" lang="ja-JP" altLang="en-US" sz="1300">
                          <a:latin typeface="+mn-ea"/>
                          <a:ea typeface="+mn-ea"/>
                        </a:rPr>
                        <a:t>分割取得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r>
                        <a:rPr kumimoji="1" lang="ja-JP" altLang="en-US" sz="1300">
                          <a:latin typeface="+mn-ea"/>
                          <a:ea typeface="+mn-ea"/>
                        </a:rPr>
                        <a:t>分割して２回取得可能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458576"/>
                  </a:ext>
                </a:extLst>
              </a:tr>
            </a:tbl>
          </a:graphicData>
        </a:graphic>
      </p:graphicFrame>
      <p:graphicFrame>
        <p:nvGraphicFramePr>
          <p:cNvPr id="103" name="表 102">
            <a:extLst>
              <a:ext uri="{FF2B5EF4-FFF2-40B4-BE49-F238E27FC236}">
                <a16:creationId xmlns:a16="http://schemas.microsoft.com/office/drawing/2014/main" id="{B8FBAC0C-F510-0692-8839-198F11A9CC20}"/>
              </a:ext>
            </a:extLst>
          </p:cNvPr>
          <p:cNvGraphicFramePr>
            <a:graphicFrameLocks noGrp="1"/>
          </p:cNvGraphicFramePr>
          <p:nvPr>
            <p:extLst>
              <p:ext uri="{D42A27DB-BD31-4B8C-83A1-F6EECF244321}">
                <p14:modId xmlns:p14="http://schemas.microsoft.com/office/powerpoint/2010/main" val="2117302956"/>
              </p:ext>
            </p:extLst>
          </p:nvPr>
        </p:nvGraphicFramePr>
        <p:xfrm>
          <a:off x="1188900" y="6445066"/>
          <a:ext cx="6012000" cy="3550677"/>
        </p:xfrm>
        <a:graphic>
          <a:graphicData uri="http://schemas.openxmlformats.org/drawingml/2006/table">
            <a:tbl>
              <a:tblPr firstRow="1" bandRow="1">
                <a:tableStyleId>{2D5ABB26-0587-4C30-8999-92F81FD0307C}</a:tableStyleId>
              </a:tblPr>
              <a:tblGrid>
                <a:gridCol w="864000">
                  <a:extLst>
                    <a:ext uri="{9D8B030D-6E8A-4147-A177-3AD203B41FA5}">
                      <a16:colId xmlns:a16="http://schemas.microsoft.com/office/drawing/2014/main" val="1166902725"/>
                    </a:ext>
                  </a:extLst>
                </a:gridCol>
                <a:gridCol w="5148000">
                  <a:extLst>
                    <a:ext uri="{9D8B030D-6E8A-4147-A177-3AD203B41FA5}">
                      <a16:colId xmlns:a16="http://schemas.microsoft.com/office/drawing/2014/main" val="1613893300"/>
                    </a:ext>
                  </a:extLst>
                </a:gridCol>
              </a:tblGrid>
              <a:tr h="1551853">
                <a:tc>
                  <a:txBody>
                    <a:bodyPr/>
                    <a:lstStyle/>
                    <a:p>
                      <a:pPr algn="ctr"/>
                      <a:r>
                        <a:rPr kumimoji="1" lang="ja-JP" altLang="en-US" sz="1300">
                          <a:latin typeface="+mn-ea"/>
                          <a:ea typeface="+mn-ea"/>
                        </a:rPr>
                        <a:t>対象者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r>
                        <a:rPr kumimoji="1" lang="ja-JP" altLang="en-US" sz="1300">
                          <a:latin typeface="+mn-ea"/>
                          <a:ea typeface="+mn-ea"/>
                        </a:rPr>
                        <a:t>男性労働者。</a:t>
                      </a:r>
                      <a:r>
                        <a:rPr kumimoji="1" lang="en-US" altLang="ja-JP" sz="1300" dirty="0">
                          <a:latin typeface="+mn-ea"/>
                          <a:ea typeface="+mn-ea"/>
                        </a:rPr>
                        <a:t>※</a:t>
                      </a:r>
                      <a:r>
                        <a:rPr kumimoji="1" lang="ja-JP" altLang="en-US" sz="1300">
                          <a:latin typeface="+mn-ea"/>
                          <a:ea typeface="+mn-ea"/>
                        </a:rPr>
                        <a:t>養子の場合等は女性も取得できます。</a:t>
                      </a:r>
                    </a:p>
                    <a:p>
                      <a:pPr algn="just"/>
                      <a:r>
                        <a:rPr kumimoji="1" lang="ja-JP" altLang="en-US" sz="1300">
                          <a:latin typeface="+mn-ea"/>
                          <a:ea typeface="+mn-ea"/>
                        </a:rPr>
                        <a:t>有期雇用労働者の方は、申出時点で、出生後８週間を経過する日の翌日から起算して６か月を経過する日までに労働契約期間が満了し、更新されないことが明らかでない場合取得できます。</a:t>
                      </a:r>
                    </a:p>
                    <a:p>
                      <a:pPr algn="just"/>
                      <a:r>
                        <a:rPr kumimoji="1" lang="ja-JP" altLang="en-US" sz="1300">
                          <a:latin typeface="+mn-ea"/>
                          <a:ea typeface="+mn-ea"/>
                        </a:rPr>
                        <a:t>＜対象外＞（対象外の労働者を労使協定で締結している場合の例）</a:t>
                      </a:r>
                    </a:p>
                    <a:p>
                      <a:pPr algn="just"/>
                      <a:r>
                        <a:rPr kumimoji="1" lang="en-US" altLang="ja-JP" sz="1300" dirty="0">
                          <a:latin typeface="+mn-ea"/>
                          <a:ea typeface="+mn-ea"/>
                        </a:rPr>
                        <a:t>①</a:t>
                      </a:r>
                      <a:r>
                        <a:rPr kumimoji="1" lang="ja-JP" altLang="en-US" sz="1300">
                          <a:latin typeface="+mn-ea"/>
                          <a:ea typeface="+mn-ea"/>
                        </a:rPr>
                        <a:t>入社１年未満の労働者　</a:t>
                      </a:r>
                      <a:r>
                        <a:rPr kumimoji="1" lang="en-US" altLang="ja-JP" sz="1300" dirty="0">
                          <a:latin typeface="+mn-ea"/>
                          <a:ea typeface="+mn-ea"/>
                        </a:rPr>
                        <a:t>②</a:t>
                      </a:r>
                      <a:r>
                        <a:rPr kumimoji="1" lang="ja-JP" altLang="en-US" sz="1300">
                          <a:latin typeface="+mn-ea"/>
                          <a:ea typeface="+mn-ea"/>
                        </a:rPr>
                        <a:t>申出の日から８週間以内に雇用関係が終了する労働者　</a:t>
                      </a:r>
                      <a:r>
                        <a:rPr kumimoji="1" lang="en-US" altLang="ja-JP" sz="1300" dirty="0">
                          <a:latin typeface="+mn-ea"/>
                          <a:ea typeface="+mn-ea"/>
                        </a:rPr>
                        <a:t>③</a:t>
                      </a:r>
                      <a:r>
                        <a:rPr kumimoji="1" lang="ja-JP" altLang="en-US" sz="1300">
                          <a:latin typeface="+mn-ea"/>
                          <a:ea typeface="+mn-ea"/>
                        </a:rPr>
                        <a:t>１週間の所定労働日数が２日以下の労働者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170595"/>
                  </a:ext>
                </a:extLst>
              </a:tr>
              <a:tr h="323452">
                <a:tc>
                  <a:txBody>
                    <a:bodyPr/>
                    <a:lstStyle/>
                    <a:p>
                      <a:pPr algn="ctr"/>
                      <a:r>
                        <a:rPr kumimoji="1" lang="ja-JP" altLang="en-US" sz="1300">
                          <a:latin typeface="+mn-ea"/>
                          <a:ea typeface="+mn-ea"/>
                        </a:rPr>
                        <a:t>期　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r>
                        <a:rPr kumimoji="1" lang="ja-JP" altLang="en-US" sz="1300">
                          <a:latin typeface="+mn-ea"/>
                          <a:ea typeface="+mn-ea"/>
                        </a:rPr>
                        <a:t>子の出生後８週間以内に４週間までの間の労働者が希望する期間。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9947385"/>
                  </a:ext>
                </a:extLst>
              </a:tr>
              <a:tr h="821569">
                <a:tc>
                  <a:txBody>
                    <a:bodyPr/>
                    <a:lstStyle/>
                    <a:p>
                      <a:pPr algn="ctr"/>
                      <a:r>
                        <a:rPr kumimoji="1" lang="ja-JP" altLang="en-US" sz="1300">
                          <a:latin typeface="+mn-ea"/>
                          <a:ea typeface="+mn-ea"/>
                        </a:rPr>
                        <a:t>申出期限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r>
                        <a:rPr kumimoji="1" lang="ja-JP" altLang="en-US" sz="1300">
                          <a:latin typeface="+mn-ea"/>
                          <a:ea typeface="+mn-ea"/>
                        </a:rPr>
                        <a:t>（２週間前とする場合の記載例）</a:t>
                      </a:r>
                    </a:p>
                    <a:p>
                      <a:pPr algn="just"/>
                      <a:r>
                        <a:rPr kumimoji="1" lang="ja-JP" altLang="en-US" sz="1300">
                          <a:latin typeface="+mn-ea"/>
                          <a:ea typeface="+mn-ea"/>
                        </a:rPr>
                        <a:t>原則休業の２週間前までに●●部□□係に申し出てください。</a:t>
                      </a:r>
                    </a:p>
                    <a:p>
                      <a:pPr algn="just"/>
                      <a:r>
                        <a:rPr kumimoji="1" lang="ja-JP" altLang="en-US" sz="1300">
                          <a:latin typeface="+mn-ea"/>
                          <a:ea typeface="+mn-ea"/>
                        </a:rPr>
                        <a:t>（労使協定を締結し、１か月前とする場合の記載例）</a:t>
                      </a:r>
                    </a:p>
                    <a:p>
                      <a:pPr algn="just"/>
                      <a:r>
                        <a:rPr kumimoji="1" lang="ja-JP" altLang="en-US" sz="1300">
                          <a:latin typeface="+mn-ea"/>
                          <a:ea typeface="+mn-ea"/>
                        </a:rPr>
                        <a:t>原則休業の１か月前までに●●部□□係に申し出てください。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1667827"/>
                  </a:ext>
                </a:extLst>
              </a:tr>
              <a:tr h="323452">
                <a:tc>
                  <a:txBody>
                    <a:bodyPr/>
                    <a:lstStyle/>
                    <a:p>
                      <a:pPr algn="ctr"/>
                      <a:r>
                        <a:rPr kumimoji="1" lang="ja-JP" altLang="en-US" sz="1300">
                          <a:latin typeface="+mn-ea"/>
                          <a:ea typeface="+mn-ea"/>
                        </a:rPr>
                        <a:t>分割取得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just" defTabSz="986867" rtl="0" eaLnBrk="1" fontAlgn="auto" latinLnBrk="0" hangingPunct="1">
                        <a:lnSpc>
                          <a:spcPct val="100000"/>
                        </a:lnSpc>
                        <a:spcBef>
                          <a:spcPts val="0"/>
                        </a:spcBef>
                        <a:spcAft>
                          <a:spcPts val="0"/>
                        </a:spcAft>
                        <a:buClrTx/>
                        <a:buSzTx/>
                        <a:buFontTx/>
                        <a:buNone/>
                        <a:tabLst/>
                        <a:defRPr/>
                      </a:pPr>
                      <a:r>
                        <a:rPr kumimoji="1" lang="ja-JP" altLang="en-US" sz="1300">
                          <a:latin typeface="+mn-ea"/>
                          <a:ea typeface="+mn-ea"/>
                        </a:rPr>
                        <a:t>分割して２回取得可能（まとめて申し出てください。）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458576"/>
                  </a:ext>
                </a:extLst>
              </a:tr>
              <a:tr h="468000">
                <a:tc>
                  <a:txBody>
                    <a:bodyPr/>
                    <a:lstStyle/>
                    <a:p>
                      <a:pPr marL="0" indent="0" algn="ctr">
                        <a:lnSpc>
                          <a:spcPct val="100000"/>
                        </a:lnSpc>
                      </a:pPr>
                      <a:r>
                        <a:rPr lang="ja-JP" altLang="en-US" sz="1300" kern="100">
                          <a:effectLst/>
                          <a:latin typeface="+mn-ea"/>
                          <a:ea typeface="+mn-ea"/>
                          <a:cs typeface="Times New Roman" panose="02020603050405020304" pitchFamily="18" charset="0"/>
                        </a:rPr>
                        <a:t>休業中の就業</a:t>
                      </a:r>
                      <a:r>
                        <a:rPr lang="ja-JP" altLang="en-US" sz="1000" kern="100">
                          <a:effectLst/>
                          <a:latin typeface="+mn-ea"/>
                          <a:ea typeface="+mn-ea"/>
                          <a:cs typeface="Times New Roman" panose="02020603050405020304" pitchFamily="18" charset="0"/>
                        </a:rPr>
                        <a:t>（</a:t>
                      </a:r>
                      <a:r>
                        <a:rPr lang="en-US" altLang="ja-JP" sz="1000" kern="100" dirty="0">
                          <a:effectLst/>
                          <a:latin typeface="+mn-ea"/>
                          <a:ea typeface="+mn-ea"/>
                          <a:cs typeface="Times New Roman" panose="02020603050405020304" pitchFamily="18" charset="0"/>
                        </a:rPr>
                        <a:t>※</a:t>
                      </a:r>
                      <a:r>
                        <a:rPr lang="ja-JP" altLang="en-US" sz="1000" kern="100">
                          <a:effectLst/>
                          <a:latin typeface="+mn-ea"/>
                          <a:ea typeface="+mn-ea"/>
                          <a:cs typeface="Times New Roman" panose="02020603050405020304" pitchFamily="18" charset="0"/>
                        </a:rPr>
                        <a:t>）</a:t>
                      </a:r>
                      <a:endParaRPr lang="ja-JP" sz="1000" kern="100">
                        <a:effectLst/>
                        <a:latin typeface="+mn-ea"/>
                        <a:ea typeface="+mn-ea"/>
                        <a:cs typeface="Times New Roman" panose="02020603050405020304" pitchFamily="18" charset="0"/>
                      </a:endParaRPr>
                    </a:p>
                  </a:txBody>
                  <a:tcPr marL="90170" marR="901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indent="0" algn="just">
                        <a:lnSpc>
                          <a:spcPct val="100000"/>
                        </a:lnSpc>
                      </a:pPr>
                      <a:r>
                        <a:rPr lang="ja-JP" sz="1300" kern="100">
                          <a:effectLst/>
                          <a:latin typeface="+mn-ea"/>
                          <a:ea typeface="+mn-ea"/>
                          <a:cs typeface="Times New Roman" panose="02020603050405020304" pitchFamily="18" charset="0"/>
                        </a:rPr>
                        <a:t>調整等が必要ですので、希望する場合、まずは●●部□□係にご相談ください。</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89551826"/>
                  </a:ext>
                </a:extLst>
              </a:tr>
            </a:tbl>
          </a:graphicData>
        </a:graphic>
      </p:graphicFrame>
      <p:sp>
        <p:nvSpPr>
          <p:cNvPr id="105" name="テキスト ボックス 104">
            <a:extLst>
              <a:ext uri="{FF2B5EF4-FFF2-40B4-BE49-F238E27FC236}">
                <a16:creationId xmlns:a16="http://schemas.microsoft.com/office/drawing/2014/main" id="{8D121BB2-88F7-AFF6-C761-7F1F656B0BB4}"/>
              </a:ext>
            </a:extLst>
          </p:cNvPr>
          <p:cNvSpPr txBox="1"/>
          <p:nvPr/>
        </p:nvSpPr>
        <p:spPr>
          <a:xfrm>
            <a:off x="1175657" y="10153523"/>
            <a:ext cx="6025242" cy="246221"/>
          </a:xfrm>
          <a:prstGeom prst="rect">
            <a:avLst/>
          </a:prstGeom>
          <a:noFill/>
        </p:spPr>
        <p:txBody>
          <a:bodyPr wrap="square">
            <a:spAutoFit/>
          </a:bodyPr>
          <a:lstStyle/>
          <a:p>
            <a:r>
              <a:rPr lang="ja-JP" altLang="en-US" sz="1000"/>
              <a:t>（</a:t>
            </a:r>
            <a:r>
              <a:rPr lang="en-US" altLang="ja-JP" sz="1000" dirty="0"/>
              <a:t>※</a:t>
            </a:r>
            <a:r>
              <a:rPr lang="ja-JP" altLang="en-US" sz="1000"/>
              <a:t>）休業中の就業について労使協定を締結していない場合記載は不要です。</a:t>
            </a:r>
          </a:p>
        </p:txBody>
      </p:sp>
      <p:pic>
        <p:nvPicPr>
          <p:cNvPr id="3" name="図 2" descr="挿絵, テーブル, 線画 が含まれている画像&#10;&#10;自動的に生成された説明">
            <a:extLst>
              <a:ext uri="{FF2B5EF4-FFF2-40B4-BE49-F238E27FC236}">
                <a16:creationId xmlns:a16="http://schemas.microsoft.com/office/drawing/2014/main" id="{0A93D7AE-B8D2-1A20-CA93-1D84AB8A57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15469" y="341313"/>
            <a:ext cx="815187" cy="101679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直角三角形 4">
            <a:extLst>
              <a:ext uri="{FF2B5EF4-FFF2-40B4-BE49-F238E27FC236}">
                <a16:creationId xmlns:a16="http://schemas.microsoft.com/office/drawing/2014/main" id="{AC08E783-8B6F-3B38-4EF8-E8DB5516D0CD}"/>
              </a:ext>
            </a:extLst>
          </p:cNvPr>
          <p:cNvSpPr/>
          <p:nvPr/>
        </p:nvSpPr>
        <p:spPr bwMode="auto">
          <a:xfrm flipH="1">
            <a:off x="6839675" y="5346700"/>
            <a:ext cx="720000" cy="5346000"/>
          </a:xfrm>
          <a:prstGeom prst="rtTriangle">
            <a:avLst/>
          </a:prstGeom>
          <a:solidFill>
            <a:schemeClr val="tx2">
              <a:lumMod val="40000"/>
              <a:lumOff val="60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20" name="正方形/長方形 19">
            <a:extLst>
              <a:ext uri="{FF2B5EF4-FFF2-40B4-BE49-F238E27FC236}">
                <a16:creationId xmlns:a16="http://schemas.microsoft.com/office/drawing/2014/main" id="{B3C3BAFA-5628-40F4-A7FC-7514A10D115B}"/>
              </a:ext>
            </a:extLst>
          </p:cNvPr>
          <p:cNvSpPr/>
          <p:nvPr/>
        </p:nvSpPr>
        <p:spPr bwMode="auto">
          <a:xfrm>
            <a:off x="6979709" y="10109966"/>
            <a:ext cx="442381" cy="240534"/>
          </a:xfrm>
          <a:prstGeom prst="rect">
            <a:avLst/>
          </a:prstGeom>
          <a:noFill/>
          <a:ln w="57150">
            <a:noFill/>
            <a:round/>
            <a:headEnd/>
            <a:tailEnd type="triangle" w="med" len="sm"/>
          </a:ln>
        </p:spPr>
        <p:txBody>
          <a:bodyPr lIns="73842" tIns="36922" rIns="73842" bIns="36922" rtlCol="0" anchor="ctr"/>
          <a:lstStyle/>
          <a:p>
            <a:pPr algn="ctr"/>
            <a:r>
              <a:rPr lang="en-US" altLang="ja-JP" sz="2115" b="1" dirty="0">
                <a:solidFill>
                  <a:schemeClr val="bg1"/>
                </a:solidFill>
              </a:rPr>
              <a:t>2</a:t>
            </a:r>
            <a:endParaRPr lang="ja-JP" altLang="en-US" sz="2115" b="1" dirty="0">
              <a:solidFill>
                <a:schemeClr val="bg1"/>
              </a:solidFill>
            </a:endParaRPr>
          </a:p>
        </p:txBody>
      </p:sp>
      <p:sp>
        <p:nvSpPr>
          <p:cNvPr id="58" name="テキスト ボックス 57">
            <a:extLst>
              <a:ext uri="{FF2B5EF4-FFF2-40B4-BE49-F238E27FC236}">
                <a16:creationId xmlns:a16="http://schemas.microsoft.com/office/drawing/2014/main" id="{7BCE90EE-8C88-5B6D-FC62-F5A58C57EAAA}"/>
              </a:ext>
            </a:extLst>
          </p:cNvPr>
          <p:cNvSpPr txBox="1"/>
          <p:nvPr/>
        </p:nvSpPr>
        <p:spPr>
          <a:xfrm>
            <a:off x="358775" y="1900976"/>
            <a:ext cx="6408000" cy="1600438"/>
          </a:xfrm>
          <a:prstGeom prst="rect">
            <a:avLst/>
          </a:prstGeom>
          <a:noFill/>
        </p:spPr>
        <p:txBody>
          <a:bodyPr wrap="square" rtlCol="0">
            <a:spAutoFit/>
          </a:bodyPr>
          <a:lstStyle/>
          <a:p>
            <a:pPr marL="180000" lvl="1" algn="just"/>
            <a:r>
              <a:rPr lang="ja-JP" altLang="en-US" sz="1400">
                <a:latin typeface="+mn-ea"/>
              </a:rPr>
              <a:t>育児休業（出生時育児休業を含む、以下同じ）を取得し、受給資格を満たしていれば、原則として休業開始時の賃金の</a:t>
            </a:r>
            <a:r>
              <a:rPr lang="en-US" altLang="ja-JP" sz="1400" dirty="0">
                <a:latin typeface="+mn-ea"/>
              </a:rPr>
              <a:t>67%</a:t>
            </a:r>
            <a:r>
              <a:rPr lang="ja-JP" altLang="en-US" sz="1400">
                <a:latin typeface="+mn-ea"/>
              </a:rPr>
              <a:t>（</a:t>
            </a:r>
            <a:r>
              <a:rPr lang="en-US" altLang="ja-JP" sz="1400" dirty="0">
                <a:latin typeface="+mn-ea"/>
              </a:rPr>
              <a:t>180</a:t>
            </a:r>
            <a:r>
              <a:rPr lang="ja-JP" altLang="en-US" sz="1400">
                <a:latin typeface="+mn-ea"/>
              </a:rPr>
              <a:t>日経過後は</a:t>
            </a:r>
            <a:r>
              <a:rPr lang="en-US" altLang="ja-JP" sz="1400" dirty="0">
                <a:latin typeface="+mn-ea"/>
              </a:rPr>
              <a:t>50%</a:t>
            </a:r>
            <a:r>
              <a:rPr lang="ja-JP" altLang="en-US" sz="1400">
                <a:latin typeface="+mn-ea"/>
              </a:rPr>
              <a:t>）の育児休業給付を受けることができます。</a:t>
            </a:r>
          </a:p>
          <a:p>
            <a:pPr marL="180000" lvl="1" algn="just"/>
            <a:r>
              <a:rPr lang="ja-JP" altLang="en-US" sz="1400">
                <a:latin typeface="+mn-ea"/>
              </a:rPr>
              <a:t>夫婦ともに、子の出生直後の一定期間（男性は子の出生後</a:t>
            </a:r>
            <a:r>
              <a:rPr lang="en-US" altLang="ja-JP" sz="1400" dirty="0">
                <a:latin typeface="+mn-ea"/>
              </a:rPr>
              <a:t>8</a:t>
            </a:r>
            <a:r>
              <a:rPr lang="ja-JP" altLang="en-US" sz="1400">
                <a:latin typeface="+mn-ea"/>
              </a:rPr>
              <a:t>週間以内、女性は産後休業後</a:t>
            </a:r>
            <a:r>
              <a:rPr lang="en-US" altLang="ja-JP" sz="1400" dirty="0">
                <a:latin typeface="+mn-ea"/>
              </a:rPr>
              <a:t>8</a:t>
            </a:r>
            <a:r>
              <a:rPr lang="ja-JP" altLang="en-US" sz="1400">
                <a:latin typeface="+mn-ea"/>
              </a:rPr>
              <a:t>週間以内）に</a:t>
            </a:r>
            <a:r>
              <a:rPr lang="en-US" altLang="ja-JP" sz="1400" dirty="0">
                <a:latin typeface="+mn-ea"/>
              </a:rPr>
              <a:t>14</a:t>
            </a:r>
            <a:r>
              <a:rPr lang="ja-JP" altLang="en-US" sz="1400">
                <a:latin typeface="+mn-ea"/>
              </a:rPr>
              <a:t>日以上の育児休業を取得する場合には、さらに、</a:t>
            </a:r>
            <a:r>
              <a:rPr lang="en-US" altLang="ja-JP" sz="1400" dirty="0">
                <a:latin typeface="+mn-ea"/>
              </a:rPr>
              <a:t>28</a:t>
            </a:r>
            <a:r>
              <a:rPr lang="ja-JP" altLang="en-US" sz="1400">
                <a:latin typeface="+mn-ea"/>
              </a:rPr>
              <a:t>日間を限度に出生後休業支援給付（休業開始時の賃金の</a:t>
            </a:r>
            <a:r>
              <a:rPr lang="en-US" altLang="ja-JP" sz="1400" dirty="0">
                <a:latin typeface="+mn-ea"/>
              </a:rPr>
              <a:t>13</a:t>
            </a:r>
            <a:r>
              <a:rPr lang="ja-JP" altLang="en-US" sz="1400">
                <a:latin typeface="+mn-ea"/>
              </a:rPr>
              <a:t>％）を受けることができます。</a:t>
            </a:r>
            <a:endParaRPr lang="en-US" altLang="ja-JP" sz="1400" dirty="0">
              <a:latin typeface="+mn-ea"/>
            </a:endParaRPr>
          </a:p>
        </p:txBody>
      </p:sp>
      <p:sp>
        <p:nvSpPr>
          <p:cNvPr id="59" name="直角三角形 58">
            <a:extLst>
              <a:ext uri="{FF2B5EF4-FFF2-40B4-BE49-F238E27FC236}">
                <a16:creationId xmlns:a16="http://schemas.microsoft.com/office/drawing/2014/main" id="{A559AFCC-9500-101E-D5A0-763E68663386}"/>
              </a:ext>
            </a:extLst>
          </p:cNvPr>
          <p:cNvSpPr/>
          <p:nvPr/>
        </p:nvSpPr>
        <p:spPr bwMode="auto">
          <a:xfrm flipH="1" flipV="1">
            <a:off x="6839675" y="700"/>
            <a:ext cx="720000" cy="5346000"/>
          </a:xfrm>
          <a:prstGeom prst="rtTriangle">
            <a:avLst/>
          </a:prstGeom>
          <a:solidFill>
            <a:schemeClr val="tx2">
              <a:lumMod val="40000"/>
              <a:lumOff val="60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8" name="テキスト ボックス 7">
            <a:extLst>
              <a:ext uri="{FF2B5EF4-FFF2-40B4-BE49-F238E27FC236}">
                <a16:creationId xmlns:a16="http://schemas.microsoft.com/office/drawing/2014/main" id="{D5D436DA-34AF-10DA-00A8-2AA68A8E18DE}"/>
              </a:ext>
            </a:extLst>
          </p:cNvPr>
          <p:cNvSpPr txBox="1"/>
          <p:nvPr/>
        </p:nvSpPr>
        <p:spPr>
          <a:xfrm>
            <a:off x="268760" y="7183343"/>
            <a:ext cx="6408000" cy="830997"/>
          </a:xfrm>
          <a:prstGeom prst="rect">
            <a:avLst/>
          </a:prstGeom>
          <a:noFill/>
        </p:spPr>
        <p:txBody>
          <a:bodyPr wrap="square" rtlCol="0">
            <a:spAutoFit/>
          </a:bodyPr>
          <a:lstStyle/>
          <a:p>
            <a:pPr marL="0" lvl="1" algn="just"/>
            <a:r>
              <a:rPr lang="ja-JP" altLang="en-US" sz="1600" b="1">
                <a:latin typeface="+mn-ea"/>
              </a:rPr>
              <a:t>育児休業・出生時育児休業の取得の意向について、以下を記載し、</a:t>
            </a:r>
            <a:endParaRPr lang="en-US" altLang="ja-JP" sz="1600" b="1" dirty="0">
              <a:latin typeface="+mn-ea"/>
            </a:endParaRPr>
          </a:p>
          <a:p>
            <a:pPr marL="0" lvl="1" algn="just"/>
            <a:r>
              <a:rPr lang="ja-JP" altLang="en-US" sz="1600" b="1">
                <a:latin typeface="+mn-ea"/>
              </a:rPr>
              <a:t>このページのコピーを、　　年　月　日までに、●●部□□係へ</a:t>
            </a:r>
            <a:endParaRPr lang="en-US" altLang="ja-JP" sz="1600" b="1" dirty="0">
              <a:latin typeface="+mn-ea"/>
            </a:endParaRPr>
          </a:p>
          <a:p>
            <a:pPr marL="0" lvl="1" algn="just"/>
            <a:r>
              <a:rPr lang="ja-JP" altLang="en-US" sz="1600" b="1">
                <a:latin typeface="+mn-ea"/>
              </a:rPr>
              <a:t>提出してください。</a:t>
            </a:r>
            <a:endParaRPr lang="en-US" altLang="ja-JP" sz="1600" dirty="0"/>
          </a:p>
        </p:txBody>
      </p:sp>
      <p:sp>
        <p:nvSpPr>
          <p:cNvPr id="13" name="テキスト ボックス 12">
            <a:extLst>
              <a:ext uri="{FF2B5EF4-FFF2-40B4-BE49-F238E27FC236}">
                <a16:creationId xmlns:a16="http://schemas.microsoft.com/office/drawing/2014/main" id="{139636F3-9674-6C12-DEE6-B972EC2B53CD}"/>
              </a:ext>
            </a:extLst>
          </p:cNvPr>
          <p:cNvSpPr txBox="1"/>
          <p:nvPr/>
        </p:nvSpPr>
        <p:spPr>
          <a:xfrm>
            <a:off x="358775" y="6250494"/>
            <a:ext cx="6300000" cy="830997"/>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600">
                <a:latin typeface="HGP創英角ｺﾞｼｯｸUB" panose="020B0A00000000000000" pitchFamily="50" charset="-128"/>
                <a:ea typeface="HGP創英角ｺﾞｼｯｸUB" panose="020B0A00000000000000" pitchFamily="50" charset="-128"/>
              </a:rPr>
              <a:t>当社では、育児休業等の申出をしたこと又は取得したことを理由として</a:t>
            </a:r>
            <a:endParaRPr lang="en-US" altLang="ja-JP" sz="1600" dirty="0">
              <a:latin typeface="HGP創英角ｺﾞｼｯｸUB" panose="020B0A00000000000000" pitchFamily="50" charset="-128"/>
              <a:ea typeface="HGP創英角ｺﾞｼｯｸUB" panose="020B0A00000000000000" pitchFamily="50" charset="-128"/>
            </a:endParaRPr>
          </a:p>
          <a:p>
            <a:r>
              <a:rPr lang="ja-JP" altLang="en-US" sz="1600">
                <a:latin typeface="HGP創英角ｺﾞｼｯｸUB" panose="020B0A00000000000000" pitchFamily="50" charset="-128"/>
                <a:ea typeface="HGP創英角ｺﾞｼｯｸUB" panose="020B0A00000000000000" pitchFamily="50" charset="-128"/>
              </a:rPr>
              <a:t>不利益な取扱いをすることはありません。</a:t>
            </a:r>
          </a:p>
          <a:p>
            <a:r>
              <a:rPr lang="ja-JP" altLang="en-US" sz="1600">
                <a:latin typeface="HGP創英角ｺﾞｼｯｸUB" panose="020B0A00000000000000" pitchFamily="50" charset="-128"/>
                <a:ea typeface="HGP創英角ｺﾞｼｯｸUB" panose="020B0A00000000000000" pitchFamily="50" charset="-128"/>
              </a:rPr>
              <a:t>また、妊娠・出産、育児休業等に関するハラスメント行為を許しません。</a:t>
            </a:r>
            <a:endParaRPr lang="en-US" altLang="ja-JP" sz="1600" dirty="0">
              <a:latin typeface="HGP創英角ｺﾞｼｯｸUB" panose="020B0A00000000000000" pitchFamily="50" charset="-128"/>
              <a:ea typeface="HGP創英角ｺﾞｼｯｸUB" panose="020B0A00000000000000" pitchFamily="50" charset="-128"/>
            </a:endParaRPr>
          </a:p>
        </p:txBody>
      </p:sp>
      <p:sp>
        <p:nvSpPr>
          <p:cNvPr id="16" name="テキスト ボックス 15">
            <a:extLst>
              <a:ext uri="{FF2B5EF4-FFF2-40B4-BE49-F238E27FC236}">
                <a16:creationId xmlns:a16="http://schemas.microsoft.com/office/drawing/2014/main" id="{AADA39E5-C1C6-6915-F210-9A6BBA979222}"/>
              </a:ext>
            </a:extLst>
          </p:cNvPr>
          <p:cNvSpPr txBox="1"/>
          <p:nvPr/>
        </p:nvSpPr>
        <p:spPr>
          <a:xfrm>
            <a:off x="358775" y="1338934"/>
            <a:ext cx="4068000" cy="476071"/>
          </a:xfrm>
          <a:prstGeom prst="roundRect">
            <a:avLst>
              <a:gd name="adj" fmla="val 50000"/>
            </a:avLst>
          </a:prstGeom>
          <a:solidFill>
            <a:schemeClr val="accent1">
              <a:lumMod val="20000"/>
              <a:lumOff val="80000"/>
            </a:schemeClr>
          </a:solidFill>
        </p:spPr>
        <p:txBody>
          <a:bodyPr wrap="square" rtlCol="0" anchor="ctr">
            <a:spAutoFit/>
          </a:bodyPr>
          <a:lstStyle/>
          <a:p>
            <a:pPr marL="180000" lvl="1"/>
            <a:r>
              <a:rPr lang="ja-JP" altLang="en-US" sz="1600" b="1">
                <a:latin typeface="+mn-ea"/>
              </a:rPr>
              <a:t>育児休業給付</a:t>
            </a:r>
            <a:endParaRPr lang="en-US" altLang="ja-JP" sz="1600" b="1" dirty="0">
              <a:latin typeface="+mn-ea"/>
            </a:endParaRPr>
          </a:p>
        </p:txBody>
      </p:sp>
      <p:grpSp>
        <p:nvGrpSpPr>
          <p:cNvPr id="17" name="グループ化 16">
            <a:extLst>
              <a:ext uri="{FF2B5EF4-FFF2-40B4-BE49-F238E27FC236}">
                <a16:creationId xmlns:a16="http://schemas.microsoft.com/office/drawing/2014/main" id="{14901760-8973-72FF-68AD-AD00DB4A860E}"/>
              </a:ext>
            </a:extLst>
          </p:cNvPr>
          <p:cNvGrpSpPr/>
          <p:nvPr/>
        </p:nvGrpSpPr>
        <p:grpSpPr>
          <a:xfrm>
            <a:off x="358775" y="347439"/>
            <a:ext cx="6408000" cy="779886"/>
            <a:chOff x="900113" y="1860978"/>
            <a:chExt cx="6408000" cy="779886"/>
          </a:xfrm>
        </p:grpSpPr>
        <p:sp>
          <p:nvSpPr>
            <p:cNvPr id="18" name="テキスト ボックス 17">
              <a:extLst>
                <a:ext uri="{FF2B5EF4-FFF2-40B4-BE49-F238E27FC236}">
                  <a16:creationId xmlns:a16="http://schemas.microsoft.com/office/drawing/2014/main" id="{2D0EF246-929C-291A-DFC5-B13D9616A9F6}"/>
                </a:ext>
              </a:extLst>
            </p:cNvPr>
            <p:cNvSpPr txBox="1"/>
            <p:nvPr/>
          </p:nvSpPr>
          <p:spPr>
            <a:xfrm>
              <a:off x="900113" y="1932978"/>
              <a:ext cx="6408000" cy="707886"/>
            </a:xfrm>
            <a:prstGeom prst="rect">
              <a:avLst/>
            </a:prstGeom>
            <a:noFill/>
          </p:spPr>
          <p:txBody>
            <a:bodyPr wrap="square" rtlCol="0">
              <a:spAutoFit/>
            </a:bodyPr>
            <a:lstStyle/>
            <a:p>
              <a:pPr marL="180000"/>
              <a:r>
                <a:rPr lang="en-US" altLang="ja-JP" sz="2000" kern="100" dirty="0">
                  <a:effectLst/>
                  <a:latin typeface="HGSSoeiKakugothicUB" panose="020B0900000000000000" pitchFamily="34" charset="-128"/>
                  <a:ea typeface="HGSSoeiKakugothicUB" panose="020B0900000000000000" pitchFamily="34" charset="-128"/>
                  <a:cs typeface="Times New Roman" panose="02020603050405020304" pitchFamily="18" charset="0"/>
                </a:rPr>
                <a:t>3.</a:t>
              </a:r>
              <a:r>
                <a:rPr lang="ja-JP" altLang="en-US" sz="2000">
                  <a:latin typeface="HGP創英角ｺﾞｼｯｸUB" panose="020B0A00000000000000" pitchFamily="50" charset="-128"/>
                  <a:ea typeface="HGP創英角ｺﾞｼｯｸUB" panose="020B0A00000000000000" pitchFamily="50" charset="-128"/>
                </a:rPr>
                <a:t>育児休業、出生時育児休業には、</a:t>
              </a:r>
              <a:endParaRPr lang="en-US" altLang="ja-JP" sz="2000" dirty="0">
                <a:latin typeface="HGP創英角ｺﾞｼｯｸUB" panose="020B0A00000000000000" pitchFamily="50" charset="-128"/>
                <a:ea typeface="HGP創英角ｺﾞｼｯｸUB" panose="020B0A00000000000000" pitchFamily="50" charset="-128"/>
              </a:endParaRPr>
            </a:p>
            <a:p>
              <a:pPr marL="396000">
                <a:lnSpc>
                  <a:spcPts val="2200"/>
                </a:lnSpc>
              </a:pPr>
              <a:r>
                <a:rPr lang="ja-JP" altLang="en-US" sz="2000">
                  <a:latin typeface="HGP創英角ｺﾞｼｯｸUB" panose="020B0A00000000000000" pitchFamily="50" charset="-128"/>
                  <a:ea typeface="HGP創英角ｺﾞｼｯｸUB" panose="020B0A00000000000000" pitchFamily="50" charset="-128"/>
                </a:rPr>
                <a:t>給付の支給や社会保険料免除があります。</a:t>
              </a:r>
              <a:endParaRPr lang="en-US" altLang="ja-JP" sz="2000" dirty="0">
                <a:latin typeface="HGP創英角ｺﾞｼｯｸUB" panose="020B0A00000000000000" pitchFamily="50" charset="-128"/>
                <a:ea typeface="HGP創英角ｺﾞｼｯｸUB" panose="020B0A00000000000000" pitchFamily="50" charset="-128"/>
              </a:endParaRPr>
            </a:p>
          </p:txBody>
        </p:sp>
        <p:sp>
          <p:nvSpPr>
            <p:cNvPr id="19" name="正方形/長方形 18">
              <a:extLst>
                <a:ext uri="{FF2B5EF4-FFF2-40B4-BE49-F238E27FC236}">
                  <a16:creationId xmlns:a16="http://schemas.microsoft.com/office/drawing/2014/main" id="{DA6BD117-BBE0-3856-057F-C5433B48C790}"/>
                </a:ext>
              </a:extLst>
            </p:cNvPr>
            <p:cNvSpPr/>
            <p:nvPr/>
          </p:nvSpPr>
          <p:spPr bwMode="auto">
            <a:xfrm>
              <a:off x="900113" y="1860978"/>
              <a:ext cx="180000" cy="756000"/>
            </a:xfrm>
            <a:prstGeom prst="rect">
              <a:avLst/>
            </a:prstGeom>
            <a:solidFill>
              <a:schemeClr val="tx2">
                <a:lumMod val="60000"/>
                <a:lumOff val="40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21" name="正方形/長方形 20">
              <a:extLst>
                <a:ext uri="{FF2B5EF4-FFF2-40B4-BE49-F238E27FC236}">
                  <a16:creationId xmlns:a16="http://schemas.microsoft.com/office/drawing/2014/main" id="{0C06E4EA-9F6A-D60A-44A8-D727853F9AE2}"/>
                </a:ext>
              </a:extLst>
            </p:cNvPr>
            <p:cNvSpPr/>
            <p:nvPr/>
          </p:nvSpPr>
          <p:spPr bwMode="auto">
            <a:xfrm>
              <a:off x="900113" y="1860978"/>
              <a:ext cx="6300787" cy="56099"/>
            </a:xfrm>
            <a:prstGeom prst="rect">
              <a:avLst/>
            </a:prstGeom>
            <a:solidFill>
              <a:schemeClr val="tx2">
                <a:lumMod val="60000"/>
                <a:lumOff val="40000"/>
              </a:schemeClr>
            </a:solidFill>
            <a:ln w="57150">
              <a:noFill/>
              <a:round/>
              <a:headEnd/>
              <a:tailEnd type="triangle" w="med" len="sm"/>
            </a:ln>
          </p:spPr>
          <p:txBody>
            <a:bodyPr lIns="68415" tIns="34208" rIns="68415" bIns="34208" rtlCol="0" anchor="ctr"/>
            <a:lstStyle/>
            <a:p>
              <a:pPr algn="ctr"/>
              <a:endParaRPr kumimoji="1" lang="ja-JP" altLang="en-US"/>
            </a:p>
          </p:txBody>
        </p:sp>
      </p:grpSp>
      <p:sp>
        <p:nvSpPr>
          <p:cNvPr id="33" name="テキスト ボックス 32">
            <a:extLst>
              <a:ext uri="{FF2B5EF4-FFF2-40B4-BE49-F238E27FC236}">
                <a16:creationId xmlns:a16="http://schemas.microsoft.com/office/drawing/2014/main" id="{0F328CDC-41A9-42E1-461A-2465C8BF6190}"/>
              </a:ext>
            </a:extLst>
          </p:cNvPr>
          <p:cNvSpPr txBox="1"/>
          <p:nvPr/>
        </p:nvSpPr>
        <p:spPr>
          <a:xfrm>
            <a:off x="358775" y="4241400"/>
            <a:ext cx="3168196" cy="1600438"/>
          </a:xfrm>
          <a:prstGeom prst="rect">
            <a:avLst/>
          </a:prstGeom>
          <a:noFill/>
        </p:spPr>
        <p:txBody>
          <a:bodyPr wrap="square" rtlCol="0">
            <a:spAutoFit/>
          </a:bodyPr>
          <a:lstStyle/>
          <a:p>
            <a:pPr marL="180000" lvl="1" algn="just"/>
            <a:r>
              <a:rPr lang="ja-JP" altLang="en-US" sz="1400">
                <a:latin typeface="+mn-ea"/>
              </a:rPr>
              <a:t>一定の要件（その月の末日が育児休業期間中である場合又はその月中に</a:t>
            </a:r>
            <a:r>
              <a:rPr lang="en-US" altLang="ja-JP" sz="1400" dirty="0">
                <a:latin typeface="+mn-ea"/>
              </a:rPr>
              <a:t>14</a:t>
            </a:r>
            <a:r>
              <a:rPr lang="ja-JP" altLang="en-US" sz="1400">
                <a:latin typeface="+mn-ea"/>
              </a:rPr>
              <a:t>日以上育児休業を取得した場合。賞与に係る保険料については１か月を超える育児休業を取得した場合）を満たしていれば、その月の社会保険料が免除されます。</a:t>
            </a:r>
            <a:endParaRPr lang="en-US" altLang="ja-JP" sz="1400" dirty="0">
              <a:latin typeface="+mn-ea"/>
            </a:endParaRPr>
          </a:p>
        </p:txBody>
      </p:sp>
      <p:sp>
        <p:nvSpPr>
          <p:cNvPr id="34" name="テキスト ボックス 33">
            <a:extLst>
              <a:ext uri="{FF2B5EF4-FFF2-40B4-BE49-F238E27FC236}">
                <a16:creationId xmlns:a16="http://schemas.microsoft.com/office/drawing/2014/main" id="{AE964052-7BF3-27B2-018E-0F05B9A34B58}"/>
              </a:ext>
            </a:extLst>
          </p:cNvPr>
          <p:cNvSpPr txBox="1"/>
          <p:nvPr/>
        </p:nvSpPr>
        <p:spPr>
          <a:xfrm>
            <a:off x="358775" y="3679358"/>
            <a:ext cx="4068000" cy="476071"/>
          </a:xfrm>
          <a:prstGeom prst="roundRect">
            <a:avLst>
              <a:gd name="adj" fmla="val 50000"/>
            </a:avLst>
          </a:prstGeom>
          <a:solidFill>
            <a:schemeClr val="accent1">
              <a:lumMod val="20000"/>
              <a:lumOff val="80000"/>
            </a:schemeClr>
          </a:solidFill>
        </p:spPr>
        <p:txBody>
          <a:bodyPr wrap="square" rtlCol="0" anchor="ctr">
            <a:spAutoFit/>
          </a:bodyPr>
          <a:lstStyle/>
          <a:p>
            <a:pPr marL="180000" lvl="1"/>
            <a:r>
              <a:rPr lang="ja-JP" altLang="en-US" sz="1600" b="1">
                <a:latin typeface="+mn-ea"/>
              </a:rPr>
              <a:t>育児休業期間中の社会保険料の免除</a:t>
            </a:r>
            <a:endParaRPr lang="en-US" altLang="ja-JP" sz="1600" b="1" dirty="0">
              <a:latin typeface="+mn-ea"/>
            </a:endParaRPr>
          </a:p>
        </p:txBody>
      </p:sp>
      <p:sp>
        <p:nvSpPr>
          <p:cNvPr id="3" name="テキスト ボックス 2">
            <a:extLst>
              <a:ext uri="{FF2B5EF4-FFF2-40B4-BE49-F238E27FC236}">
                <a16:creationId xmlns:a16="http://schemas.microsoft.com/office/drawing/2014/main" id="{F647178E-6463-38CF-8A02-CD7119DEF4BB}"/>
              </a:ext>
            </a:extLst>
          </p:cNvPr>
          <p:cNvSpPr txBox="1"/>
          <p:nvPr/>
        </p:nvSpPr>
        <p:spPr>
          <a:xfrm>
            <a:off x="4460973" y="7936608"/>
            <a:ext cx="2000476" cy="2250616"/>
          </a:xfrm>
          <a:prstGeom prst="rect">
            <a:avLst/>
          </a:prstGeom>
          <a:noFill/>
        </p:spPr>
        <p:txBody>
          <a:bodyPr wrap="square" rtlCol="0">
            <a:spAutoFit/>
          </a:bodyPr>
          <a:lstStyle/>
          <a:p>
            <a:pPr algn="just">
              <a:lnSpc>
                <a:spcPct val="150000"/>
              </a:lnSpc>
            </a:pPr>
            <a:r>
              <a:rPr lang="en-US" altLang="ja-JP" sz="1600" kern="100" dirty="0">
                <a:effectLst/>
                <a:latin typeface="+mn-ea"/>
                <a:cs typeface="Times New Roman" panose="02020603050405020304" pitchFamily="18" charset="0"/>
              </a:rPr>
              <a:t>【</a:t>
            </a:r>
            <a:r>
              <a:rPr lang="ja-JP" altLang="en-US" sz="1600" kern="100">
                <a:effectLst/>
                <a:latin typeface="+mn-ea"/>
                <a:cs typeface="Times New Roman" panose="02020603050405020304" pitchFamily="18" charset="0"/>
              </a:rPr>
              <a:t>提出日</a:t>
            </a:r>
            <a:r>
              <a:rPr lang="en-US" altLang="ja-JP" sz="1600" kern="100" dirty="0">
                <a:effectLst/>
                <a:latin typeface="+mn-ea"/>
                <a:cs typeface="Times New Roman" panose="02020603050405020304" pitchFamily="18" charset="0"/>
              </a:rPr>
              <a:t>】</a:t>
            </a:r>
          </a:p>
          <a:p>
            <a:pPr algn="just">
              <a:lnSpc>
                <a:spcPct val="150000"/>
              </a:lnSpc>
            </a:pPr>
            <a:r>
              <a:rPr lang="ja-JP" altLang="en-US" sz="1600" kern="100">
                <a:effectLst/>
                <a:latin typeface="+mn-ea"/>
                <a:cs typeface="Times New Roman" panose="02020603050405020304" pitchFamily="18" charset="0"/>
              </a:rPr>
              <a:t>●年●月●日</a:t>
            </a:r>
            <a:endParaRPr lang="en-US" altLang="ja-JP" sz="1600" kern="100" dirty="0">
              <a:effectLst/>
              <a:latin typeface="+mn-ea"/>
              <a:cs typeface="Times New Roman" panose="02020603050405020304" pitchFamily="18" charset="0"/>
            </a:endParaRPr>
          </a:p>
          <a:p>
            <a:pPr algn="just">
              <a:lnSpc>
                <a:spcPct val="150000"/>
              </a:lnSpc>
            </a:pPr>
            <a:endParaRPr lang="ja-JP" altLang="en-US" sz="1600" kern="100">
              <a:effectLst/>
              <a:latin typeface="+mn-ea"/>
              <a:cs typeface="Times New Roman" panose="02020603050405020304" pitchFamily="18" charset="0"/>
            </a:endParaRPr>
          </a:p>
          <a:p>
            <a:pPr algn="just">
              <a:lnSpc>
                <a:spcPct val="150000"/>
              </a:lnSpc>
            </a:pPr>
            <a:r>
              <a:rPr lang="en-US" altLang="ja-JP" sz="1600" kern="100" dirty="0">
                <a:effectLst/>
                <a:latin typeface="+mn-ea"/>
                <a:cs typeface="Times New Roman" panose="02020603050405020304" pitchFamily="18" charset="0"/>
              </a:rPr>
              <a:t>【</a:t>
            </a:r>
            <a:r>
              <a:rPr lang="ja-JP" altLang="en-US" sz="1600" kern="100">
                <a:effectLst/>
                <a:latin typeface="+mn-ea"/>
                <a:cs typeface="Times New Roman" panose="02020603050405020304" pitchFamily="18" charset="0"/>
              </a:rPr>
              <a:t>提出者</a:t>
            </a:r>
            <a:r>
              <a:rPr lang="en-US" altLang="ja-JP" sz="1600" kern="100" dirty="0">
                <a:effectLst/>
                <a:latin typeface="+mn-ea"/>
                <a:cs typeface="Times New Roman" panose="02020603050405020304" pitchFamily="18" charset="0"/>
              </a:rPr>
              <a:t>】</a:t>
            </a:r>
          </a:p>
          <a:p>
            <a:pPr algn="just">
              <a:lnSpc>
                <a:spcPct val="150000"/>
              </a:lnSpc>
            </a:pPr>
            <a:r>
              <a:rPr lang="ja-JP" altLang="en-US" sz="1600" kern="100">
                <a:effectLst/>
                <a:latin typeface="+mn-ea"/>
                <a:cs typeface="Times New Roman" panose="02020603050405020304" pitchFamily="18" charset="0"/>
              </a:rPr>
              <a:t>所属　□□部△△課</a:t>
            </a:r>
          </a:p>
          <a:p>
            <a:pPr algn="just">
              <a:lnSpc>
                <a:spcPct val="150000"/>
              </a:lnSpc>
            </a:pPr>
            <a:r>
              <a:rPr lang="ja-JP" altLang="en-US" sz="1600" kern="100">
                <a:effectLst/>
                <a:latin typeface="+mn-ea"/>
                <a:cs typeface="Times New Roman" panose="02020603050405020304" pitchFamily="18" charset="0"/>
              </a:rPr>
              <a:t>氏名　◆◆　◆◆</a:t>
            </a:r>
          </a:p>
        </p:txBody>
      </p:sp>
      <p:sp>
        <p:nvSpPr>
          <p:cNvPr id="4" name="テキスト ボックス 3">
            <a:extLst>
              <a:ext uri="{FF2B5EF4-FFF2-40B4-BE49-F238E27FC236}">
                <a16:creationId xmlns:a16="http://schemas.microsoft.com/office/drawing/2014/main" id="{0898BFDF-8104-F4B8-D90F-07198C23831F}"/>
              </a:ext>
            </a:extLst>
          </p:cNvPr>
          <p:cNvSpPr txBox="1"/>
          <p:nvPr/>
        </p:nvSpPr>
        <p:spPr>
          <a:xfrm>
            <a:off x="270514" y="10019507"/>
            <a:ext cx="4030898" cy="400110"/>
          </a:xfrm>
          <a:prstGeom prst="rect">
            <a:avLst/>
          </a:prstGeom>
          <a:noFill/>
        </p:spPr>
        <p:txBody>
          <a:bodyPr wrap="square" rtlCol="0">
            <a:spAutoFit/>
          </a:bodyPr>
          <a:lstStyle/>
          <a:p>
            <a:pPr marL="0" lvl="1" algn="just"/>
            <a:r>
              <a:rPr lang="ja-JP" altLang="ja-JP" sz="1000" kern="100">
                <a:effectLst/>
                <a:ea typeface="Yu Gothic" panose="020B0400000000000000" pitchFamily="34" charset="-128"/>
                <a:cs typeface="Times New Roman" panose="02020603050405020304" pitchFamily="18" charset="0"/>
              </a:rPr>
              <a:t>注）男性については、育児休業も出生時育児休業も取得することができます。</a:t>
            </a:r>
            <a:r>
              <a:rPr lang="ja-JP" altLang="ja-JP" sz="1000">
                <a:effectLst/>
              </a:rPr>
              <a:t> </a:t>
            </a:r>
            <a:endParaRPr lang="en-US" altLang="ja-JP" sz="1000" dirty="0"/>
          </a:p>
        </p:txBody>
      </p:sp>
      <p:graphicFrame>
        <p:nvGraphicFramePr>
          <p:cNvPr id="14" name="表 13">
            <a:extLst>
              <a:ext uri="{FF2B5EF4-FFF2-40B4-BE49-F238E27FC236}">
                <a16:creationId xmlns:a16="http://schemas.microsoft.com/office/drawing/2014/main" id="{0EA17E55-52B9-8E8A-A3E8-65B674228956}"/>
              </a:ext>
            </a:extLst>
          </p:cNvPr>
          <p:cNvGraphicFramePr>
            <a:graphicFrameLocks noGrp="1"/>
          </p:cNvGraphicFramePr>
          <p:nvPr>
            <p:extLst>
              <p:ext uri="{D42A27DB-BD31-4B8C-83A1-F6EECF244321}">
                <p14:modId xmlns:p14="http://schemas.microsoft.com/office/powerpoint/2010/main" val="2958852936"/>
              </p:ext>
            </p:extLst>
          </p:nvPr>
        </p:nvGraphicFramePr>
        <p:xfrm>
          <a:off x="358775" y="8088688"/>
          <a:ext cx="3892381" cy="1899735"/>
        </p:xfrm>
        <a:graphic>
          <a:graphicData uri="http://schemas.openxmlformats.org/drawingml/2006/table">
            <a:tbl>
              <a:tblPr firstRow="1" bandRow="1">
                <a:tableStyleId>{5940675A-B579-460E-94D1-54222C63F5DA}</a:tableStyleId>
              </a:tblPr>
              <a:tblGrid>
                <a:gridCol w="1583055">
                  <a:extLst>
                    <a:ext uri="{9D8B030D-6E8A-4147-A177-3AD203B41FA5}">
                      <a16:colId xmlns:a16="http://schemas.microsoft.com/office/drawing/2014/main" val="2038493834"/>
                    </a:ext>
                  </a:extLst>
                </a:gridCol>
                <a:gridCol w="2309326">
                  <a:extLst>
                    <a:ext uri="{9D8B030D-6E8A-4147-A177-3AD203B41FA5}">
                      <a16:colId xmlns:a16="http://schemas.microsoft.com/office/drawing/2014/main" val="25703911"/>
                    </a:ext>
                  </a:extLst>
                </a:gridCol>
              </a:tblGrid>
              <a:tr h="379947">
                <a:tc>
                  <a:txBody>
                    <a:bodyPr/>
                    <a:lstStyle/>
                    <a:p>
                      <a:pPr marL="0" marR="0" lvl="0" indent="0" algn="l" defTabSz="986867" rtl="0" eaLnBrk="1" fontAlgn="auto" latinLnBrk="0" hangingPunct="1">
                        <a:lnSpc>
                          <a:spcPct val="100000"/>
                        </a:lnSpc>
                        <a:spcBef>
                          <a:spcPts val="0"/>
                        </a:spcBef>
                        <a:spcAft>
                          <a:spcPts val="0"/>
                        </a:spcAft>
                        <a:buClrTx/>
                        <a:buSzTx/>
                        <a:buFontTx/>
                        <a:buNone/>
                        <a:tabLst/>
                        <a:defRPr/>
                      </a:pPr>
                      <a:r>
                        <a:rPr lang="ja-JP" altLang="ja-JP" sz="1400" kern="100">
                          <a:solidFill>
                            <a:schemeClr val="tx1"/>
                          </a:solidFill>
                          <a:effectLst/>
                          <a:latin typeface="+mn-ea"/>
                          <a:ea typeface="+mn-ea"/>
                          <a:cs typeface="Times New Roman" panose="02020603050405020304" pitchFamily="18" charset="0"/>
                        </a:rPr>
                        <a:t>該当するものに○</a:t>
                      </a:r>
                    </a:p>
                  </a:txBody>
                  <a:tcPr anchor="ctr">
                    <a:solidFill>
                      <a:schemeClr val="accent1">
                        <a:lumMod val="20000"/>
                        <a:lumOff val="80000"/>
                      </a:schemeClr>
                    </a:solidFill>
                  </a:tcPr>
                </a:tc>
                <a:tc>
                  <a:txBody>
                    <a:bodyPr/>
                    <a:lstStyle/>
                    <a:p>
                      <a:pPr algn="l"/>
                      <a:endParaRPr kumimoji="1" lang="ja-JP" altLang="en-US" sz="1400"/>
                    </a:p>
                  </a:txBody>
                  <a:tcPr anchor="ctr">
                    <a:solidFill>
                      <a:schemeClr val="accent1">
                        <a:lumMod val="20000"/>
                        <a:lumOff val="80000"/>
                      </a:schemeClr>
                    </a:solidFill>
                  </a:tcPr>
                </a:tc>
                <a:extLst>
                  <a:ext uri="{0D108BD9-81ED-4DB2-BD59-A6C34878D82A}">
                    <a16:rowId xmlns:a16="http://schemas.microsoft.com/office/drawing/2014/main" val="4028163153"/>
                  </a:ext>
                </a:extLst>
              </a:tr>
              <a:tr h="379947">
                <a:tc>
                  <a:txBody>
                    <a:bodyPr/>
                    <a:lstStyle/>
                    <a:p>
                      <a:pPr algn="l"/>
                      <a:endParaRPr kumimoji="1" lang="ja-JP" altLang="en-US" sz="1400"/>
                    </a:p>
                  </a:txBody>
                  <a:tcPr anchor="ctr"/>
                </a:tc>
                <a:tc>
                  <a:txBody>
                    <a:bodyPr/>
                    <a:lstStyle/>
                    <a:p>
                      <a:pPr algn="l"/>
                      <a:r>
                        <a:rPr kumimoji="1" lang="ja-JP" altLang="en-US" sz="1400"/>
                        <a:t>育児休業を取得する。</a:t>
                      </a:r>
                    </a:p>
                  </a:txBody>
                  <a:tcPr anchor="ctr"/>
                </a:tc>
                <a:extLst>
                  <a:ext uri="{0D108BD9-81ED-4DB2-BD59-A6C34878D82A}">
                    <a16:rowId xmlns:a16="http://schemas.microsoft.com/office/drawing/2014/main" val="763127979"/>
                  </a:ext>
                </a:extLst>
              </a:tr>
              <a:tr h="379947">
                <a:tc>
                  <a:txBody>
                    <a:bodyPr/>
                    <a:lstStyle/>
                    <a:p>
                      <a:pPr algn="l"/>
                      <a:endParaRPr kumimoji="1" lang="ja-JP" altLang="en-US" sz="1400"/>
                    </a:p>
                  </a:txBody>
                  <a:tcPr anchor="ctr"/>
                </a:tc>
                <a:tc>
                  <a:txBody>
                    <a:bodyPr/>
                    <a:lstStyle/>
                    <a:p>
                      <a:pPr algn="l"/>
                      <a:r>
                        <a:rPr kumimoji="1" lang="ja-JP" altLang="en-US" sz="1400"/>
                        <a:t>出生時育児休業を取得する。</a:t>
                      </a:r>
                    </a:p>
                  </a:txBody>
                  <a:tcPr anchor="ctr"/>
                </a:tc>
                <a:extLst>
                  <a:ext uri="{0D108BD9-81ED-4DB2-BD59-A6C34878D82A}">
                    <a16:rowId xmlns:a16="http://schemas.microsoft.com/office/drawing/2014/main" val="3089579136"/>
                  </a:ext>
                </a:extLst>
              </a:tr>
              <a:tr h="379947">
                <a:tc>
                  <a:txBody>
                    <a:bodyPr/>
                    <a:lstStyle/>
                    <a:p>
                      <a:pPr algn="l"/>
                      <a:endParaRPr kumimoji="1" lang="ja-JP" altLang="en-US" sz="1400"/>
                    </a:p>
                  </a:txBody>
                  <a:tcPr anchor="ctr"/>
                </a:tc>
                <a:tc>
                  <a:txBody>
                    <a:bodyPr/>
                    <a:lstStyle/>
                    <a:p>
                      <a:pPr algn="l"/>
                      <a:r>
                        <a:rPr kumimoji="1" lang="ja-JP" altLang="en-US" sz="1400"/>
                        <a:t>取得する意向はない。</a:t>
                      </a:r>
                    </a:p>
                  </a:txBody>
                  <a:tcPr anchor="ctr"/>
                </a:tc>
                <a:extLst>
                  <a:ext uri="{0D108BD9-81ED-4DB2-BD59-A6C34878D82A}">
                    <a16:rowId xmlns:a16="http://schemas.microsoft.com/office/drawing/2014/main" val="3169016522"/>
                  </a:ext>
                </a:extLst>
              </a:tr>
              <a:tr h="379947">
                <a:tc>
                  <a:txBody>
                    <a:bodyPr/>
                    <a:lstStyle/>
                    <a:p>
                      <a:pPr algn="l"/>
                      <a:endParaRPr kumimoji="1" lang="ja-JP" altLang="en-US" sz="1400"/>
                    </a:p>
                  </a:txBody>
                  <a:tcPr anchor="ctr"/>
                </a:tc>
                <a:tc>
                  <a:txBody>
                    <a:bodyPr/>
                    <a:lstStyle/>
                    <a:p>
                      <a:pPr algn="l"/>
                      <a:r>
                        <a:rPr kumimoji="1" lang="ja-JP" altLang="en-US" sz="1400"/>
                        <a:t>検討中</a:t>
                      </a:r>
                    </a:p>
                  </a:txBody>
                  <a:tcPr anchor="ctr"/>
                </a:tc>
                <a:extLst>
                  <a:ext uri="{0D108BD9-81ED-4DB2-BD59-A6C34878D82A}">
                    <a16:rowId xmlns:a16="http://schemas.microsoft.com/office/drawing/2014/main" val="4101196822"/>
                  </a:ext>
                </a:extLst>
              </a:tr>
            </a:tbl>
          </a:graphicData>
        </a:graphic>
      </p:graphicFrame>
      <p:grpSp>
        <p:nvGrpSpPr>
          <p:cNvPr id="47" name="グループ化 46">
            <a:extLst>
              <a:ext uri="{FF2B5EF4-FFF2-40B4-BE49-F238E27FC236}">
                <a16:creationId xmlns:a16="http://schemas.microsoft.com/office/drawing/2014/main" id="{06CD5B59-AE9D-B745-DEAB-F8EBA89D76FE}"/>
              </a:ext>
            </a:extLst>
          </p:cNvPr>
          <p:cNvGrpSpPr/>
          <p:nvPr/>
        </p:nvGrpSpPr>
        <p:grpSpPr>
          <a:xfrm>
            <a:off x="3565584" y="4265786"/>
            <a:ext cx="3093979" cy="1640433"/>
            <a:chOff x="3565584" y="4265786"/>
            <a:chExt cx="3093979" cy="1640433"/>
          </a:xfrm>
        </p:grpSpPr>
        <p:sp>
          <p:nvSpPr>
            <p:cNvPr id="43" name="Rectangle 18">
              <a:extLst>
                <a:ext uri="{FF2B5EF4-FFF2-40B4-BE49-F238E27FC236}">
                  <a16:creationId xmlns:a16="http://schemas.microsoft.com/office/drawing/2014/main" id="{25D79CB0-F3B7-127F-FE86-6C74C0B9B676}"/>
                </a:ext>
              </a:extLst>
            </p:cNvPr>
            <p:cNvSpPr>
              <a:spLocks noChangeArrowheads="1"/>
            </p:cNvSpPr>
            <p:nvPr/>
          </p:nvSpPr>
          <p:spPr bwMode="auto">
            <a:xfrm>
              <a:off x="4157932" y="5504553"/>
              <a:ext cx="1496713" cy="367857"/>
            </a:xfrm>
            <a:prstGeom prst="rect">
              <a:avLst/>
            </a:prstGeom>
            <a:solidFill>
              <a:schemeClr val="tx1">
                <a:lumMod val="50000"/>
                <a:lumOff val="50000"/>
              </a:schemeClr>
            </a:solidFill>
            <a:ln w="9525">
              <a:noFill/>
              <a:miter lim="800000"/>
              <a:headEnd/>
              <a:tailEnd/>
            </a:ln>
          </p:spPr>
          <p:txBody>
            <a:bodyPr wrap="none" lIns="67338" tIns="35016" rIns="67338" bIns="35016" anchor="ctr"/>
            <a:lstStyle/>
            <a:p>
              <a:pPr algn="ctr" defTabSz="957341">
                <a:spcBef>
                  <a:spcPts val="600"/>
                </a:spcBef>
              </a:pPr>
              <a:endParaRPr lang="ja-JP" altLang="en-US" sz="1200" dirty="0">
                <a:latin typeface="HGSｺﾞｼｯｸM" pitchFamily="50" charset="-128"/>
                <a:ea typeface="HGSｺﾞｼｯｸM" pitchFamily="50" charset="-128"/>
              </a:endParaRPr>
            </a:p>
          </p:txBody>
        </p:sp>
        <p:sp>
          <p:nvSpPr>
            <p:cNvPr id="15" name="テキスト ボックス 14">
              <a:extLst>
                <a:ext uri="{FF2B5EF4-FFF2-40B4-BE49-F238E27FC236}">
                  <a16:creationId xmlns:a16="http://schemas.microsoft.com/office/drawing/2014/main" id="{45DE74EE-CDB4-E3A1-3EEE-7765FB53E0EA}"/>
                </a:ext>
              </a:extLst>
            </p:cNvPr>
            <p:cNvSpPr txBox="1"/>
            <p:nvPr/>
          </p:nvSpPr>
          <p:spPr>
            <a:xfrm>
              <a:off x="3565584" y="4822154"/>
              <a:ext cx="580845" cy="221425"/>
            </a:xfrm>
            <a:prstGeom prst="rect">
              <a:avLst/>
            </a:prstGeom>
            <a:noFill/>
          </p:spPr>
          <p:txBody>
            <a:bodyPr wrap="none" rtlCol="0" anchor="ctr">
              <a:noAutofit/>
            </a:bodyPr>
            <a:lstStyle/>
            <a:p>
              <a:pPr algn="ctr" defTabSz="843880"/>
              <a:r>
                <a:rPr lang="ja-JP" altLang="en-US" sz="1100">
                  <a:latin typeface="+mn-ea"/>
                </a:rPr>
                <a:t>ケース</a:t>
              </a:r>
              <a:r>
                <a:rPr lang="en-US" altLang="ja-JP" sz="1100" dirty="0">
                  <a:latin typeface="+mn-ea"/>
                </a:rPr>
                <a:t>①</a:t>
              </a:r>
              <a:endParaRPr lang="ja-JP" altLang="en-US" sz="1100" dirty="0">
                <a:latin typeface="+mn-ea"/>
              </a:endParaRPr>
            </a:p>
          </p:txBody>
        </p:sp>
        <p:sp>
          <p:nvSpPr>
            <p:cNvPr id="25" name="Rectangle 18">
              <a:extLst>
                <a:ext uri="{FF2B5EF4-FFF2-40B4-BE49-F238E27FC236}">
                  <a16:creationId xmlns:a16="http://schemas.microsoft.com/office/drawing/2014/main" id="{9C6C7E56-4D81-C960-96CD-916AFF21ADB9}"/>
                </a:ext>
              </a:extLst>
            </p:cNvPr>
            <p:cNvSpPr>
              <a:spLocks noChangeArrowheads="1"/>
            </p:cNvSpPr>
            <p:nvPr/>
          </p:nvSpPr>
          <p:spPr bwMode="auto">
            <a:xfrm>
              <a:off x="4157932" y="4744528"/>
              <a:ext cx="1496713" cy="367857"/>
            </a:xfrm>
            <a:prstGeom prst="rect">
              <a:avLst/>
            </a:prstGeom>
            <a:solidFill>
              <a:schemeClr val="tx1">
                <a:lumMod val="50000"/>
                <a:lumOff val="50000"/>
              </a:schemeClr>
            </a:solidFill>
            <a:ln w="9525">
              <a:noFill/>
              <a:miter lim="800000"/>
              <a:headEnd/>
              <a:tailEnd/>
            </a:ln>
          </p:spPr>
          <p:txBody>
            <a:bodyPr wrap="none" lIns="67338" tIns="35016" rIns="67338" bIns="35016" anchor="ctr"/>
            <a:lstStyle/>
            <a:p>
              <a:pPr algn="ctr" defTabSz="957341">
                <a:spcBef>
                  <a:spcPts val="600"/>
                </a:spcBef>
              </a:pPr>
              <a:endParaRPr lang="ja-JP" altLang="en-US" sz="1200" dirty="0">
                <a:latin typeface="HGSｺﾞｼｯｸM" pitchFamily="50" charset="-128"/>
                <a:ea typeface="HGSｺﾞｼｯｸM" pitchFamily="50" charset="-128"/>
              </a:endParaRPr>
            </a:p>
          </p:txBody>
        </p:sp>
        <p:sp>
          <p:nvSpPr>
            <p:cNvPr id="35" name="テキスト ボックス 34">
              <a:extLst>
                <a:ext uri="{FF2B5EF4-FFF2-40B4-BE49-F238E27FC236}">
                  <a16:creationId xmlns:a16="http://schemas.microsoft.com/office/drawing/2014/main" id="{53DD498A-79D1-1BAD-05AD-DE25CAB578C5}"/>
                </a:ext>
              </a:extLst>
            </p:cNvPr>
            <p:cNvSpPr txBox="1"/>
            <p:nvPr/>
          </p:nvSpPr>
          <p:spPr>
            <a:xfrm>
              <a:off x="4707722" y="4542316"/>
              <a:ext cx="397132" cy="190710"/>
            </a:xfrm>
            <a:prstGeom prst="rect">
              <a:avLst/>
            </a:prstGeom>
            <a:noFill/>
          </p:spPr>
          <p:txBody>
            <a:bodyPr wrap="none" rtlCol="0" anchor="ctr">
              <a:noAutofit/>
            </a:bodyPr>
            <a:lstStyle/>
            <a:p>
              <a:pPr algn="ctr" defTabSz="843880"/>
              <a:r>
                <a:rPr lang="ja-JP" altLang="en-US" sz="1100">
                  <a:latin typeface="+mn-ea"/>
                </a:rPr>
                <a:t>免除</a:t>
              </a:r>
              <a:endParaRPr lang="ja-JP" altLang="en-US" sz="1100" dirty="0">
                <a:latin typeface="+mn-ea"/>
              </a:endParaRPr>
            </a:p>
          </p:txBody>
        </p:sp>
        <p:sp>
          <p:nvSpPr>
            <p:cNvPr id="36" name="テキスト ボックス 35">
              <a:extLst>
                <a:ext uri="{FF2B5EF4-FFF2-40B4-BE49-F238E27FC236}">
                  <a16:creationId xmlns:a16="http://schemas.microsoft.com/office/drawing/2014/main" id="{134926B4-4144-0FE1-33A6-3ED1F72E73BD}"/>
                </a:ext>
              </a:extLst>
            </p:cNvPr>
            <p:cNvSpPr txBox="1"/>
            <p:nvPr/>
          </p:nvSpPr>
          <p:spPr>
            <a:xfrm>
              <a:off x="5464776" y="4542316"/>
              <a:ext cx="397132" cy="190710"/>
            </a:xfrm>
            <a:prstGeom prst="rect">
              <a:avLst/>
            </a:prstGeom>
            <a:noFill/>
          </p:spPr>
          <p:txBody>
            <a:bodyPr wrap="none" rtlCol="0" anchor="ctr">
              <a:noAutofit/>
            </a:bodyPr>
            <a:lstStyle/>
            <a:p>
              <a:pPr algn="ctr" defTabSz="843880"/>
              <a:r>
                <a:rPr lang="ja-JP" altLang="en-US" sz="1100">
                  <a:latin typeface="+mn-ea"/>
                </a:rPr>
                <a:t>月末</a:t>
              </a:r>
              <a:endParaRPr lang="ja-JP" altLang="en-US" sz="1100" dirty="0">
                <a:latin typeface="+mn-ea"/>
              </a:endParaRPr>
            </a:p>
          </p:txBody>
        </p:sp>
        <p:sp>
          <p:nvSpPr>
            <p:cNvPr id="37" name="テキスト ボックス 36">
              <a:extLst>
                <a:ext uri="{FF2B5EF4-FFF2-40B4-BE49-F238E27FC236}">
                  <a16:creationId xmlns:a16="http://schemas.microsoft.com/office/drawing/2014/main" id="{6C05DC6B-AC6F-B5C5-2820-E605D5658D4F}"/>
                </a:ext>
              </a:extLst>
            </p:cNvPr>
            <p:cNvSpPr txBox="1"/>
            <p:nvPr/>
          </p:nvSpPr>
          <p:spPr>
            <a:xfrm>
              <a:off x="4707722" y="4265786"/>
              <a:ext cx="397132" cy="190710"/>
            </a:xfrm>
            <a:prstGeom prst="rect">
              <a:avLst/>
            </a:prstGeom>
            <a:noFill/>
          </p:spPr>
          <p:txBody>
            <a:bodyPr wrap="none" rtlCol="0" anchor="ctr">
              <a:noAutofit/>
            </a:bodyPr>
            <a:lstStyle/>
            <a:p>
              <a:pPr algn="ctr" defTabSz="843880"/>
              <a:r>
                <a:rPr lang="en-US" altLang="ja-JP" sz="1600" dirty="0">
                  <a:latin typeface="+mn-ea"/>
                </a:rPr>
                <a:t>6</a:t>
              </a:r>
              <a:r>
                <a:rPr lang="ja-JP" altLang="en-US" sz="1600">
                  <a:latin typeface="+mn-ea"/>
                </a:rPr>
                <a:t>月</a:t>
              </a:r>
              <a:endParaRPr lang="ja-JP" altLang="en-US" sz="1600" dirty="0">
                <a:latin typeface="+mn-ea"/>
              </a:endParaRPr>
            </a:p>
          </p:txBody>
        </p:sp>
        <p:sp>
          <p:nvSpPr>
            <p:cNvPr id="38" name="テキスト ボックス 37">
              <a:extLst>
                <a:ext uri="{FF2B5EF4-FFF2-40B4-BE49-F238E27FC236}">
                  <a16:creationId xmlns:a16="http://schemas.microsoft.com/office/drawing/2014/main" id="{68140196-69C5-DBA1-95BE-CD57830B9A0F}"/>
                </a:ext>
              </a:extLst>
            </p:cNvPr>
            <p:cNvSpPr txBox="1"/>
            <p:nvPr/>
          </p:nvSpPr>
          <p:spPr>
            <a:xfrm>
              <a:off x="5977579" y="4265786"/>
              <a:ext cx="397132" cy="190710"/>
            </a:xfrm>
            <a:prstGeom prst="rect">
              <a:avLst/>
            </a:prstGeom>
            <a:noFill/>
          </p:spPr>
          <p:txBody>
            <a:bodyPr wrap="none" rtlCol="0" anchor="ctr">
              <a:noAutofit/>
            </a:bodyPr>
            <a:lstStyle/>
            <a:p>
              <a:pPr algn="ctr" defTabSz="843880"/>
              <a:r>
                <a:rPr lang="en-US" altLang="ja-JP" sz="1600" dirty="0">
                  <a:latin typeface="+mn-ea"/>
                </a:rPr>
                <a:t>7</a:t>
              </a:r>
              <a:r>
                <a:rPr lang="ja-JP" altLang="en-US" sz="1600">
                  <a:latin typeface="+mn-ea"/>
                </a:rPr>
                <a:t>月</a:t>
              </a:r>
              <a:endParaRPr lang="ja-JP" altLang="en-US" sz="1600" dirty="0">
                <a:latin typeface="+mn-ea"/>
              </a:endParaRPr>
            </a:p>
          </p:txBody>
        </p:sp>
        <p:sp>
          <p:nvSpPr>
            <p:cNvPr id="39" name="Line 20">
              <a:extLst>
                <a:ext uri="{FF2B5EF4-FFF2-40B4-BE49-F238E27FC236}">
                  <a16:creationId xmlns:a16="http://schemas.microsoft.com/office/drawing/2014/main" id="{65677E3A-5A43-CAED-CE69-5316173EEFDF}"/>
                </a:ext>
              </a:extLst>
            </p:cNvPr>
            <p:cNvSpPr>
              <a:spLocks noChangeShapeType="1"/>
            </p:cNvSpPr>
            <p:nvPr/>
          </p:nvSpPr>
          <p:spPr bwMode="auto">
            <a:xfrm>
              <a:off x="5654645" y="4744528"/>
              <a:ext cx="0" cy="1161691"/>
            </a:xfrm>
            <a:prstGeom prst="line">
              <a:avLst/>
            </a:prstGeom>
            <a:noFill/>
            <a:ln w="19050">
              <a:solidFill>
                <a:schemeClr val="tx1"/>
              </a:solidFill>
              <a:round/>
              <a:headEnd/>
              <a:tailEnd/>
            </a:ln>
          </p:spPr>
          <p:txBody>
            <a:bodyPr lIns="67338" tIns="35016" rIns="67338" bIns="35016" anchor="ctr"/>
            <a:lstStyle/>
            <a:p>
              <a:pPr>
                <a:spcBef>
                  <a:spcPts val="600"/>
                </a:spcBef>
              </a:pPr>
              <a:endParaRPr lang="ja-JP" altLang="en-US"/>
            </a:p>
          </p:txBody>
        </p:sp>
        <p:sp>
          <p:nvSpPr>
            <p:cNvPr id="40" name="Rectangle 18">
              <a:extLst>
                <a:ext uri="{FF2B5EF4-FFF2-40B4-BE49-F238E27FC236}">
                  <a16:creationId xmlns:a16="http://schemas.microsoft.com/office/drawing/2014/main" id="{F4D322B1-A9B9-F86C-D94D-D71F01CCBD70}"/>
                </a:ext>
              </a:extLst>
            </p:cNvPr>
            <p:cNvSpPr>
              <a:spLocks noChangeArrowheads="1"/>
            </p:cNvSpPr>
            <p:nvPr/>
          </p:nvSpPr>
          <p:spPr bwMode="auto">
            <a:xfrm>
              <a:off x="5240075" y="4888302"/>
              <a:ext cx="798416" cy="224083"/>
            </a:xfrm>
            <a:prstGeom prst="rect">
              <a:avLst/>
            </a:prstGeom>
            <a:solidFill>
              <a:schemeClr val="bg1">
                <a:lumMod val="85000"/>
              </a:schemeClr>
            </a:solidFill>
            <a:ln w="9525">
              <a:noFill/>
              <a:miter lim="800000"/>
              <a:headEnd/>
              <a:tailEnd/>
            </a:ln>
          </p:spPr>
          <p:txBody>
            <a:bodyPr wrap="none" lIns="67338" tIns="35016" rIns="67338" bIns="35016" anchor="ctr"/>
            <a:lstStyle/>
            <a:p>
              <a:pPr algn="ctr" defTabSz="957341"/>
              <a:r>
                <a:rPr lang="ja-JP" altLang="en-US" sz="1100">
                  <a:latin typeface="+mn-ea"/>
                </a:rPr>
                <a:t>育休期間</a:t>
              </a:r>
              <a:r>
                <a:rPr lang="en-US" altLang="ja-JP" sz="1100" dirty="0">
                  <a:latin typeface="+mn-ea"/>
                </a:rPr>
                <a:t>3</a:t>
              </a:r>
              <a:r>
                <a:rPr lang="ja-JP" altLang="en-US" sz="1100">
                  <a:latin typeface="+mn-ea"/>
                </a:rPr>
                <a:t>日</a:t>
              </a:r>
              <a:endParaRPr lang="ja-JP" altLang="en-US" sz="1100" dirty="0">
                <a:latin typeface="+mn-ea"/>
              </a:endParaRPr>
            </a:p>
          </p:txBody>
        </p:sp>
        <p:cxnSp>
          <p:nvCxnSpPr>
            <p:cNvPr id="41" name="直線矢印コネクタ 40">
              <a:extLst>
                <a:ext uri="{FF2B5EF4-FFF2-40B4-BE49-F238E27FC236}">
                  <a16:creationId xmlns:a16="http://schemas.microsoft.com/office/drawing/2014/main" id="{461090FC-6361-73DD-5E2D-8DBF17AC16CE}"/>
                </a:ext>
              </a:extLst>
            </p:cNvPr>
            <p:cNvCxnSpPr>
              <a:cxnSpLocks/>
            </p:cNvCxnSpPr>
            <p:nvPr/>
          </p:nvCxnSpPr>
          <p:spPr>
            <a:xfrm>
              <a:off x="4157932" y="5141342"/>
              <a:ext cx="2501631" cy="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
          <p:nvSpPr>
            <p:cNvPr id="42" name="テキスト ボックス 41">
              <a:extLst>
                <a:ext uri="{FF2B5EF4-FFF2-40B4-BE49-F238E27FC236}">
                  <a16:creationId xmlns:a16="http://schemas.microsoft.com/office/drawing/2014/main" id="{00E91882-A992-1F74-E4C8-9EFA874967D8}"/>
                </a:ext>
              </a:extLst>
            </p:cNvPr>
            <p:cNvSpPr txBox="1"/>
            <p:nvPr/>
          </p:nvSpPr>
          <p:spPr>
            <a:xfrm>
              <a:off x="3565584" y="5582179"/>
              <a:ext cx="580845" cy="221425"/>
            </a:xfrm>
            <a:prstGeom prst="rect">
              <a:avLst/>
            </a:prstGeom>
            <a:noFill/>
          </p:spPr>
          <p:txBody>
            <a:bodyPr wrap="none" rtlCol="0" anchor="ctr">
              <a:noAutofit/>
            </a:bodyPr>
            <a:lstStyle/>
            <a:p>
              <a:pPr algn="ctr" defTabSz="843880"/>
              <a:r>
                <a:rPr lang="ja-JP" altLang="en-US" sz="1100">
                  <a:latin typeface="+mn-ea"/>
                </a:rPr>
                <a:t>ケース</a:t>
              </a:r>
              <a:r>
                <a:rPr lang="en-US" altLang="ja-JP" sz="1100" dirty="0">
                  <a:latin typeface="+mn-ea"/>
                </a:rPr>
                <a:t>②</a:t>
              </a:r>
              <a:endParaRPr lang="ja-JP" altLang="en-US" sz="1100" dirty="0">
                <a:latin typeface="+mn-ea"/>
              </a:endParaRPr>
            </a:p>
          </p:txBody>
        </p:sp>
        <p:sp>
          <p:nvSpPr>
            <p:cNvPr id="44" name="テキスト ボックス 43">
              <a:extLst>
                <a:ext uri="{FF2B5EF4-FFF2-40B4-BE49-F238E27FC236}">
                  <a16:creationId xmlns:a16="http://schemas.microsoft.com/office/drawing/2014/main" id="{BB8C7595-380E-4B49-52E4-342D3A55D1A2}"/>
                </a:ext>
              </a:extLst>
            </p:cNvPr>
            <p:cNvSpPr txBox="1"/>
            <p:nvPr/>
          </p:nvSpPr>
          <p:spPr>
            <a:xfrm>
              <a:off x="4707722" y="5302341"/>
              <a:ext cx="397132" cy="190710"/>
            </a:xfrm>
            <a:prstGeom prst="rect">
              <a:avLst/>
            </a:prstGeom>
            <a:noFill/>
          </p:spPr>
          <p:txBody>
            <a:bodyPr wrap="none" rtlCol="0" anchor="ctr">
              <a:noAutofit/>
            </a:bodyPr>
            <a:lstStyle/>
            <a:p>
              <a:pPr algn="ctr" defTabSz="843880"/>
              <a:r>
                <a:rPr lang="ja-JP" altLang="en-US" sz="1100">
                  <a:latin typeface="+mn-ea"/>
                </a:rPr>
                <a:t>免除</a:t>
              </a:r>
              <a:endParaRPr lang="ja-JP" altLang="en-US" sz="1100" dirty="0">
                <a:latin typeface="+mn-ea"/>
              </a:endParaRPr>
            </a:p>
          </p:txBody>
        </p:sp>
        <p:sp>
          <p:nvSpPr>
            <p:cNvPr id="45" name="Rectangle 18">
              <a:extLst>
                <a:ext uri="{FF2B5EF4-FFF2-40B4-BE49-F238E27FC236}">
                  <a16:creationId xmlns:a16="http://schemas.microsoft.com/office/drawing/2014/main" id="{46596504-1783-4A27-8080-F86FF73C6C53}"/>
                </a:ext>
              </a:extLst>
            </p:cNvPr>
            <p:cNvSpPr>
              <a:spLocks noChangeArrowheads="1"/>
            </p:cNvSpPr>
            <p:nvPr/>
          </p:nvSpPr>
          <p:spPr bwMode="auto">
            <a:xfrm>
              <a:off x="4227908" y="5648327"/>
              <a:ext cx="1223985" cy="224083"/>
            </a:xfrm>
            <a:prstGeom prst="rect">
              <a:avLst/>
            </a:prstGeom>
            <a:solidFill>
              <a:schemeClr val="bg1">
                <a:lumMod val="85000"/>
              </a:schemeClr>
            </a:solidFill>
            <a:ln w="9525">
              <a:noFill/>
              <a:miter lim="800000"/>
              <a:headEnd/>
              <a:tailEnd/>
            </a:ln>
          </p:spPr>
          <p:txBody>
            <a:bodyPr wrap="none" lIns="67338" tIns="35016" rIns="67338" bIns="35016" anchor="ctr"/>
            <a:lstStyle/>
            <a:p>
              <a:pPr algn="ctr" defTabSz="957341"/>
              <a:r>
                <a:rPr lang="ja-JP" altLang="en-US" sz="1100">
                  <a:latin typeface="+mn-ea"/>
                </a:rPr>
                <a:t>育休期間</a:t>
              </a:r>
              <a:r>
                <a:rPr lang="en-US" altLang="ja-JP" sz="1100" dirty="0">
                  <a:latin typeface="+mn-ea"/>
                </a:rPr>
                <a:t>14</a:t>
              </a:r>
              <a:r>
                <a:rPr lang="ja-JP" altLang="en-US" sz="1100">
                  <a:latin typeface="+mn-ea"/>
                </a:rPr>
                <a:t>日</a:t>
              </a:r>
              <a:endParaRPr lang="ja-JP" altLang="en-US" sz="1100" dirty="0">
                <a:latin typeface="+mn-ea"/>
              </a:endParaRPr>
            </a:p>
          </p:txBody>
        </p:sp>
        <p:cxnSp>
          <p:nvCxnSpPr>
            <p:cNvPr id="46" name="直線矢印コネクタ 45">
              <a:extLst>
                <a:ext uri="{FF2B5EF4-FFF2-40B4-BE49-F238E27FC236}">
                  <a16:creationId xmlns:a16="http://schemas.microsoft.com/office/drawing/2014/main" id="{9CD47F44-C28A-085F-B17C-59D31BF092AE}"/>
                </a:ext>
              </a:extLst>
            </p:cNvPr>
            <p:cNvCxnSpPr>
              <a:cxnSpLocks/>
            </p:cNvCxnSpPr>
            <p:nvPr/>
          </p:nvCxnSpPr>
          <p:spPr>
            <a:xfrm>
              <a:off x="4157932" y="5901367"/>
              <a:ext cx="2501631" cy="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gr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solidFill>
            <a:srgbClr val="876B1B"/>
          </a:solidFill>
          <a:round/>
          <a:headEnd/>
          <a:tailEnd type="triangle" w="med" len="sm"/>
        </a:ln>
      </a:spPr>
      <a:bodyPr lIns="68415" tIns="34208" rIns="68415" bIns="34208"/>
      <a:lstStyle>
        <a:defPPr>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922</Words>
  <PresentationFormat>ユーザー設定</PresentationFormat>
  <Paragraphs>71</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HGP創英角ｺﾞｼｯｸUB</vt:lpstr>
      <vt:lpstr>HGSｺﾞｼｯｸM</vt:lpstr>
      <vt:lpstr>HGSSoeiKakugothicUB</vt:lpstr>
      <vt:lpstr>Yu Gothic</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