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1" r:id="rId2"/>
    <p:sldId id="264" r:id="rId3"/>
  </p:sldIdLst>
  <p:sldSz cx="6858000" cy="9906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FF615D"/>
    <a:srgbClr val="0070C0"/>
    <a:srgbClr val="F250EA"/>
    <a:srgbClr val="CC3399"/>
    <a:srgbClr val="FFCCFF"/>
    <a:srgbClr val="FFDDFF"/>
    <a:srgbClr val="FF8885"/>
    <a:srgbClr val="FFEBFF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C241B8C-8ACC-45D7-B03A-E7F8BB48846F}" v="106" dt="2023-02-11T04:29:46.290"/>
  </p1510:revLst>
</p1510:revInfo>
</file>

<file path=ppt/tableStyles.xml><?xml version="1.0" encoding="utf-8"?>
<a:tblStyleLst xmlns:a="http://schemas.openxmlformats.org/drawingml/2006/main" def="{5C22544A-7EE6-4342-B048-85BDC9FD1C3A}"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74" autoAdjust="0"/>
    <p:restoredTop sz="94660"/>
  </p:normalViewPr>
  <p:slideViewPr>
    <p:cSldViewPr>
      <p:cViewPr>
        <p:scale>
          <a:sx n="174" d="100"/>
          <a:sy n="174" d="100"/>
        </p:scale>
        <p:origin x="413" y="-6878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notesMaster" Target="notesMasters/notes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上田 千春" userId="0bbbaadbbaa18c77" providerId="LiveId" clId="{5C241B8C-8ACC-45D7-B03A-E7F8BB48846F}"/>
    <pc:docChg chg="undo custSel modSld">
      <pc:chgData name="上田 千春" userId="0bbbaadbbaa18c77" providerId="LiveId" clId="{5C241B8C-8ACC-45D7-B03A-E7F8BB48846F}" dt="2023-02-11T04:31:36.226" v="2799" actId="1076"/>
      <pc:docMkLst>
        <pc:docMk/>
      </pc:docMkLst>
      <pc:sldChg chg="addSp delSp modSp mod">
        <pc:chgData name="上田 千春" userId="0bbbaadbbaa18c77" providerId="LiveId" clId="{5C241B8C-8ACC-45D7-B03A-E7F8BB48846F}" dt="2023-02-11T04:31:36.226" v="2799" actId="1076"/>
        <pc:sldMkLst>
          <pc:docMk/>
          <pc:sldMk cId="2293078252" sldId="261"/>
        </pc:sldMkLst>
        <pc:spChg chg="mod">
          <ac:chgData name="上田 千春" userId="0bbbaadbbaa18c77" providerId="LiveId" clId="{5C241B8C-8ACC-45D7-B03A-E7F8BB48846F}" dt="2023-02-11T04:29:46.290" v="2751"/>
          <ac:spMkLst>
            <pc:docMk/>
            <pc:sldMk cId="2293078252" sldId="261"/>
            <ac:spMk id="3" creationId="{00000000-0000-0000-0000-000000000000}"/>
          </ac:spMkLst>
        </pc:spChg>
        <pc:spChg chg="del mod">
          <ac:chgData name="上田 千春" userId="0bbbaadbbaa18c77" providerId="LiveId" clId="{5C241B8C-8ACC-45D7-B03A-E7F8BB48846F}" dt="2023-02-10T23:15:21.603" v="1" actId="478"/>
          <ac:spMkLst>
            <pc:docMk/>
            <pc:sldMk cId="2293078252" sldId="261"/>
            <ac:spMk id="4" creationId="{00000000-0000-0000-0000-000000000000}"/>
          </ac:spMkLst>
        </pc:spChg>
        <pc:spChg chg="mod">
          <ac:chgData name="上田 千春" userId="0bbbaadbbaa18c77" providerId="LiveId" clId="{5C241B8C-8ACC-45D7-B03A-E7F8BB48846F}" dt="2023-02-11T04:27:49.748" v="2731" actId="255"/>
          <ac:spMkLst>
            <pc:docMk/>
            <pc:sldMk cId="2293078252" sldId="261"/>
            <ac:spMk id="5" creationId="{6F16A5E8-B8F9-4246-8848-341149F0D702}"/>
          </ac:spMkLst>
        </pc:spChg>
        <pc:spChg chg="mod">
          <ac:chgData name="上田 千春" userId="0bbbaadbbaa18c77" providerId="LiveId" clId="{5C241B8C-8ACC-45D7-B03A-E7F8BB48846F}" dt="2023-02-10T23:22:50.603" v="73" actId="2711"/>
          <ac:spMkLst>
            <pc:docMk/>
            <pc:sldMk cId="2293078252" sldId="261"/>
            <ac:spMk id="6" creationId="{00000000-0000-0000-0000-000000000000}"/>
          </ac:spMkLst>
        </pc:spChg>
        <pc:spChg chg="mod">
          <ac:chgData name="上田 千春" userId="0bbbaadbbaa18c77" providerId="LiveId" clId="{5C241B8C-8ACC-45D7-B03A-E7F8BB48846F}" dt="2023-02-11T04:18:30.842" v="2455" actId="20577"/>
          <ac:spMkLst>
            <pc:docMk/>
            <pc:sldMk cId="2293078252" sldId="261"/>
            <ac:spMk id="18" creationId="{03F25967-A78B-4BBC-B47F-DB41BFF3A6D8}"/>
          </ac:spMkLst>
        </pc:spChg>
        <pc:spChg chg="mod">
          <ac:chgData name="上田 千春" userId="0bbbaadbbaa18c77" providerId="LiveId" clId="{5C241B8C-8ACC-45D7-B03A-E7F8BB48846F}" dt="2023-02-11T04:18:35.269" v="2457" actId="20577"/>
          <ac:spMkLst>
            <pc:docMk/>
            <pc:sldMk cId="2293078252" sldId="261"/>
            <ac:spMk id="20" creationId="{B1ED07DD-8A00-4517-AC0D-FA189143B504}"/>
          </ac:spMkLst>
        </pc:spChg>
        <pc:spChg chg="mod">
          <ac:chgData name="上田 千春" userId="0bbbaadbbaa18c77" providerId="LiveId" clId="{5C241B8C-8ACC-45D7-B03A-E7F8BB48846F}" dt="2023-02-10T23:22:50.603" v="73" actId="2711"/>
          <ac:spMkLst>
            <pc:docMk/>
            <pc:sldMk cId="2293078252" sldId="261"/>
            <ac:spMk id="22" creationId="{42406EC4-A0C6-47C0-9537-7887163B7745}"/>
          </ac:spMkLst>
        </pc:spChg>
        <pc:spChg chg="mod">
          <ac:chgData name="上田 千春" userId="0bbbaadbbaa18c77" providerId="LiveId" clId="{5C241B8C-8ACC-45D7-B03A-E7F8BB48846F}" dt="2023-02-11T04:31:36.226" v="2799" actId="1076"/>
          <ac:spMkLst>
            <pc:docMk/>
            <pc:sldMk cId="2293078252" sldId="261"/>
            <ac:spMk id="25" creationId="{90C8DD0B-C900-4F20-A9A6-71E7C9F6BB4D}"/>
          </ac:spMkLst>
        </pc:spChg>
        <pc:spChg chg="mod">
          <ac:chgData name="上田 千春" userId="0bbbaadbbaa18c77" providerId="LiveId" clId="{5C241B8C-8ACC-45D7-B03A-E7F8BB48846F}" dt="2023-02-11T04:30:24.922" v="2777" actId="20577"/>
          <ac:spMkLst>
            <pc:docMk/>
            <pc:sldMk cId="2293078252" sldId="261"/>
            <ac:spMk id="26" creationId="{96C7C830-3D15-4DD9-9CB2-07E2D3CD6B1C}"/>
          </ac:spMkLst>
        </pc:spChg>
        <pc:spChg chg="mod">
          <ac:chgData name="上田 千春" userId="0bbbaadbbaa18c77" providerId="LiveId" clId="{5C241B8C-8ACC-45D7-B03A-E7F8BB48846F}" dt="2023-02-11T00:16:21.469" v="1283" actId="255"/>
          <ac:spMkLst>
            <pc:docMk/>
            <pc:sldMk cId="2293078252" sldId="261"/>
            <ac:spMk id="27" creationId="{F37CEF84-75E3-47D4-85FB-F21629154587}"/>
          </ac:spMkLst>
        </pc:spChg>
        <pc:spChg chg="mod">
          <ac:chgData name="上田 千春" userId="0bbbaadbbaa18c77" providerId="LiveId" clId="{5C241B8C-8ACC-45D7-B03A-E7F8BB48846F}" dt="2023-02-11T04:29:46.290" v="2751"/>
          <ac:spMkLst>
            <pc:docMk/>
            <pc:sldMk cId="2293078252" sldId="261"/>
            <ac:spMk id="30" creationId="{6854F38C-F490-471F-A71E-3F635569B85A}"/>
          </ac:spMkLst>
        </pc:spChg>
        <pc:spChg chg="del">
          <ac:chgData name="上田 千春" userId="0bbbaadbbaa18c77" providerId="LiveId" clId="{5C241B8C-8ACC-45D7-B03A-E7F8BB48846F}" dt="2023-02-10T23:15:44.776" v="3" actId="478"/>
          <ac:spMkLst>
            <pc:docMk/>
            <pc:sldMk cId="2293078252" sldId="261"/>
            <ac:spMk id="31" creationId="{00000000-0000-0000-0000-000000000000}"/>
          </ac:spMkLst>
        </pc:spChg>
        <pc:spChg chg="mod">
          <ac:chgData name="上田 千春" userId="0bbbaadbbaa18c77" providerId="LiveId" clId="{5C241B8C-8ACC-45D7-B03A-E7F8BB48846F}" dt="2023-02-11T04:30:52.442" v="2794" actId="1076"/>
          <ac:spMkLst>
            <pc:docMk/>
            <pc:sldMk cId="2293078252" sldId="261"/>
            <ac:spMk id="32" creationId="{EF75C1B3-0E33-45B2-BBBF-DF1C3271E33B}"/>
          </ac:spMkLst>
        </pc:spChg>
        <pc:spChg chg="del">
          <ac:chgData name="上田 千春" userId="0bbbaadbbaa18c77" providerId="LiveId" clId="{5C241B8C-8ACC-45D7-B03A-E7F8BB48846F}" dt="2023-02-10T23:15:26.649" v="2" actId="478"/>
          <ac:spMkLst>
            <pc:docMk/>
            <pc:sldMk cId="2293078252" sldId="261"/>
            <ac:spMk id="34" creationId="{00000000-0000-0000-0000-000000000000}"/>
          </ac:spMkLst>
        </pc:spChg>
        <pc:spChg chg="mod">
          <ac:chgData name="上田 千春" userId="0bbbaadbbaa18c77" providerId="LiveId" clId="{5C241B8C-8ACC-45D7-B03A-E7F8BB48846F}" dt="2023-02-11T04:29:56.004" v="2752" actId="1076"/>
          <ac:spMkLst>
            <pc:docMk/>
            <pc:sldMk cId="2293078252" sldId="261"/>
            <ac:spMk id="39" creationId="{4B74E975-D819-4DB6-AD78-D2D20764F0B0}"/>
          </ac:spMkLst>
        </pc:spChg>
        <pc:graphicFrameChg chg="mod modGraphic">
          <ac:chgData name="上田 千春" userId="0bbbaadbbaa18c77" providerId="LiveId" clId="{5C241B8C-8ACC-45D7-B03A-E7F8BB48846F}" dt="2023-02-11T00:01:32.028" v="1022" actId="255"/>
          <ac:graphicFrameMkLst>
            <pc:docMk/>
            <pc:sldMk cId="2293078252" sldId="261"/>
            <ac:graphicFrameMk id="2" creationId="{B33E57B8-F83B-45B1-9E6F-73921608A60F}"/>
          </ac:graphicFrameMkLst>
        </pc:graphicFrameChg>
        <pc:graphicFrameChg chg="mod modGraphic">
          <ac:chgData name="上田 千春" userId="0bbbaadbbaa18c77" providerId="LiveId" clId="{5C241B8C-8ACC-45D7-B03A-E7F8BB48846F}" dt="2023-02-11T04:18:24.764" v="2453" actId="20577"/>
          <ac:graphicFrameMkLst>
            <pc:docMk/>
            <pc:sldMk cId="2293078252" sldId="261"/>
            <ac:graphicFrameMk id="14" creationId="{EC809F41-6FF0-484C-96AA-F706A0E1B6CC}"/>
          </ac:graphicFrameMkLst>
        </pc:graphicFrameChg>
        <pc:graphicFrameChg chg="mod modGraphic">
          <ac:chgData name="上田 千春" userId="0bbbaadbbaa18c77" providerId="LiveId" clId="{5C241B8C-8ACC-45D7-B03A-E7F8BB48846F}" dt="2023-02-11T04:26:52.731" v="2719" actId="20577"/>
          <ac:graphicFrameMkLst>
            <pc:docMk/>
            <pc:sldMk cId="2293078252" sldId="261"/>
            <ac:graphicFrameMk id="16" creationId="{58D43192-7A92-412D-8EB7-0825E01A9E64}"/>
          </ac:graphicFrameMkLst>
        </pc:graphicFrameChg>
        <pc:graphicFrameChg chg="mod modGraphic">
          <ac:chgData name="上田 千春" userId="0bbbaadbbaa18c77" providerId="LiveId" clId="{5C241B8C-8ACC-45D7-B03A-E7F8BB48846F}" dt="2023-02-11T04:28:14.245" v="2736" actId="20577"/>
          <ac:graphicFrameMkLst>
            <pc:docMk/>
            <pc:sldMk cId="2293078252" sldId="261"/>
            <ac:graphicFrameMk id="24" creationId="{A53A879A-1E78-4C0E-A63F-E126F76A5B4D}"/>
          </ac:graphicFrameMkLst>
        </pc:graphicFrameChg>
        <pc:graphicFrameChg chg="mod modGraphic">
          <ac:chgData name="上田 千春" userId="0bbbaadbbaa18c77" providerId="LiveId" clId="{5C241B8C-8ACC-45D7-B03A-E7F8BB48846F}" dt="2023-02-11T04:30:50.189" v="2793" actId="255"/>
          <ac:graphicFrameMkLst>
            <pc:docMk/>
            <pc:sldMk cId="2293078252" sldId="261"/>
            <ac:graphicFrameMk id="35" creationId="{239576E9-9AD7-4BDE-8277-D17EB89F5614}"/>
          </ac:graphicFrameMkLst>
        </pc:graphicFrameChg>
        <pc:cxnChg chg="add mod">
          <ac:chgData name="上田 千春" userId="0bbbaadbbaa18c77" providerId="LiveId" clId="{5C241B8C-8ACC-45D7-B03A-E7F8BB48846F}" dt="2023-02-11T04:31:25.469" v="2797" actId="1076"/>
          <ac:cxnSpMkLst>
            <pc:docMk/>
            <pc:sldMk cId="2293078252" sldId="261"/>
            <ac:cxnSpMk id="12" creationId="{2BC87285-A7A2-4AB2-0D1B-701DBDC0EDB5}"/>
          </ac:cxnSpMkLst>
        </pc:cxnChg>
        <pc:cxnChg chg="mod">
          <ac:chgData name="上田 千春" userId="0bbbaadbbaa18c77" providerId="LiveId" clId="{5C241B8C-8ACC-45D7-B03A-E7F8BB48846F}" dt="2023-02-11T04:31:28.688" v="2798" actId="1076"/>
          <ac:cxnSpMkLst>
            <pc:docMk/>
            <pc:sldMk cId="2293078252" sldId="261"/>
            <ac:cxnSpMk id="29" creationId="{5EC17040-34DF-4863-8C47-6D8558C30986}"/>
          </ac:cxnSpMkLst>
        </pc:cxnChg>
      </pc:sldChg>
      <pc:sldChg chg="modSp mod">
        <pc:chgData name="上田 千春" userId="0bbbaadbbaa18c77" providerId="LiveId" clId="{5C241B8C-8ACC-45D7-B03A-E7F8BB48846F}" dt="2023-02-11T04:29:46.290" v="2751"/>
        <pc:sldMkLst>
          <pc:docMk/>
          <pc:sldMk cId="1256708787" sldId="264"/>
        </pc:sldMkLst>
        <pc:spChg chg="mod">
          <ac:chgData name="上田 千春" userId="0bbbaadbbaa18c77" providerId="LiveId" clId="{5C241B8C-8ACC-45D7-B03A-E7F8BB48846F}" dt="2023-02-11T04:13:38.573" v="2421" actId="1076"/>
          <ac:spMkLst>
            <pc:docMk/>
            <pc:sldMk cId="1256708787" sldId="264"/>
            <ac:spMk id="7" creationId="{00000000-0000-0000-0000-000000000000}"/>
          </ac:spMkLst>
        </pc:spChg>
        <pc:graphicFrameChg chg="mod modGraphic">
          <ac:chgData name="上田 千春" userId="0bbbaadbbaa18c77" providerId="LiveId" clId="{5C241B8C-8ACC-45D7-B03A-E7F8BB48846F}" dt="2023-02-11T04:29:46.290" v="2751"/>
          <ac:graphicFrameMkLst>
            <pc:docMk/>
            <pc:sldMk cId="1256708787" sldId="264"/>
            <ac:graphicFrameMk id="6" creationId="{00000000-0000-0000-0000-000000000000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EEC0BC-2567-4987-AC40-4B43C8071DF9}" type="datetimeFigureOut">
              <a:rPr kumimoji="1" lang="ja-JP" altLang="en-US" smtClean="0"/>
              <a:t>2023/2/28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43138" y="1243013"/>
            <a:ext cx="232092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2D60FB-A16D-4B21-8B9B-84890140347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38086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4"/>
            <a:ext cx="5829300" cy="2123369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8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7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6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5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4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3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2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1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4DBD7-EC4E-4639-B0F5-229583879171}" type="datetime1">
              <a:rPr kumimoji="1" lang="ja-JP" altLang="en-US" smtClean="0"/>
              <a:t>2023/2/28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91544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7AAD0-3C6F-4819-AC12-5D7578386FA4}" type="datetime1">
              <a:rPr kumimoji="1" lang="ja-JP" altLang="en-US" smtClean="0"/>
              <a:t>2023/2/28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14391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96701"/>
            <a:ext cx="1543050" cy="8452202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96701"/>
            <a:ext cx="4514850" cy="8452202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C42CA-6A18-4C5C-8D8B-72963D499D32}" type="datetime1">
              <a:rPr kumimoji="1" lang="ja-JP" altLang="en-US" smtClean="0"/>
              <a:t>2023/2/28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00673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5BA3E-09AA-4F2B-853B-6076567B6A86}" type="datetime1">
              <a:rPr kumimoji="1" lang="ja-JP" altLang="en-US" smtClean="0"/>
              <a:t>2023/2/28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80476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8"/>
            <a:ext cx="5829300" cy="2166936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898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79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694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592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49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388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286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185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4B47D-0B54-47A7-9237-E805396B1451}" type="datetime1">
              <a:rPr kumimoji="1" lang="ja-JP" altLang="en-US" smtClean="0"/>
              <a:t>2023/2/28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7989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311403"/>
            <a:ext cx="3028950" cy="653750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86150" y="2311403"/>
            <a:ext cx="3028950" cy="653750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0CD1A-CC90-485A-904E-39E29A321FA1}" type="datetime1">
              <a:rPr kumimoji="1" lang="ja-JP" altLang="en-US" smtClean="0"/>
              <a:t>2023/2/28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85558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386"/>
            <a:ext cx="3030141" cy="924101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8" indent="0">
              <a:buNone/>
              <a:defRPr sz="1500" b="1"/>
            </a:lvl2pPr>
            <a:lvl3pPr marL="685796" indent="0">
              <a:buNone/>
              <a:defRPr sz="1350" b="1"/>
            </a:lvl3pPr>
            <a:lvl4pPr marL="1028694" indent="0">
              <a:buNone/>
              <a:defRPr sz="1200" b="1"/>
            </a:lvl4pPr>
            <a:lvl5pPr marL="1371592" indent="0">
              <a:buNone/>
              <a:defRPr sz="1200" b="1"/>
            </a:lvl5pPr>
            <a:lvl6pPr marL="1714490" indent="0">
              <a:buNone/>
              <a:defRPr sz="1200" b="1"/>
            </a:lvl6pPr>
            <a:lvl7pPr marL="2057388" indent="0">
              <a:buNone/>
              <a:defRPr sz="1200" b="1"/>
            </a:lvl7pPr>
            <a:lvl8pPr marL="2400286" indent="0">
              <a:buNone/>
              <a:defRPr sz="1200" b="1"/>
            </a:lvl8pPr>
            <a:lvl9pPr marL="2743185" indent="0">
              <a:buNone/>
              <a:defRPr sz="12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72" y="2217386"/>
            <a:ext cx="3031331" cy="924101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8" indent="0">
              <a:buNone/>
              <a:defRPr sz="1500" b="1"/>
            </a:lvl2pPr>
            <a:lvl3pPr marL="685796" indent="0">
              <a:buNone/>
              <a:defRPr sz="1350" b="1"/>
            </a:lvl3pPr>
            <a:lvl4pPr marL="1028694" indent="0">
              <a:buNone/>
              <a:defRPr sz="1200" b="1"/>
            </a:lvl4pPr>
            <a:lvl5pPr marL="1371592" indent="0">
              <a:buNone/>
              <a:defRPr sz="1200" b="1"/>
            </a:lvl5pPr>
            <a:lvl6pPr marL="1714490" indent="0">
              <a:buNone/>
              <a:defRPr sz="1200" b="1"/>
            </a:lvl6pPr>
            <a:lvl7pPr marL="2057388" indent="0">
              <a:buNone/>
              <a:defRPr sz="1200" b="1"/>
            </a:lvl7pPr>
            <a:lvl8pPr marL="2400286" indent="0">
              <a:buNone/>
              <a:defRPr sz="1200" b="1"/>
            </a:lvl8pPr>
            <a:lvl9pPr marL="2743185" indent="0">
              <a:buNone/>
              <a:defRPr sz="12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72" y="3141486"/>
            <a:ext cx="3031331" cy="570741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6D91E-5439-4B3A-9D9F-91AA53944884}" type="datetime1">
              <a:rPr kumimoji="1" lang="ja-JP" altLang="en-US" smtClean="0"/>
              <a:t>2023/2/28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9646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FC0C3-5964-4AE9-A8FB-411FA15667DB}" type="datetime1">
              <a:rPr kumimoji="1" lang="ja-JP" altLang="en-US" smtClean="0"/>
              <a:t>2023/2/28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57932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510B4-D468-4E4B-BE2A-C918E031AA61}" type="datetime1">
              <a:rPr kumimoji="1" lang="ja-JP" altLang="en-US" smtClean="0"/>
              <a:t>2023/2/28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47244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3" y="394407"/>
            <a:ext cx="2256235" cy="1678517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90" y="394408"/>
            <a:ext cx="3833813" cy="845449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3" y="2072923"/>
            <a:ext cx="2256235" cy="6775980"/>
          </a:xfrm>
        </p:spPr>
        <p:txBody>
          <a:bodyPr/>
          <a:lstStyle>
            <a:lvl1pPr marL="0" indent="0">
              <a:buNone/>
              <a:defRPr sz="1050"/>
            </a:lvl1pPr>
            <a:lvl2pPr marL="342898" indent="0">
              <a:buNone/>
              <a:defRPr sz="900"/>
            </a:lvl2pPr>
            <a:lvl3pPr marL="685796" indent="0">
              <a:buNone/>
              <a:defRPr sz="750"/>
            </a:lvl3pPr>
            <a:lvl4pPr marL="1028694" indent="0">
              <a:buNone/>
              <a:defRPr sz="675"/>
            </a:lvl4pPr>
            <a:lvl5pPr marL="1371592" indent="0">
              <a:buNone/>
              <a:defRPr sz="675"/>
            </a:lvl5pPr>
            <a:lvl6pPr marL="1714490" indent="0">
              <a:buNone/>
              <a:defRPr sz="675"/>
            </a:lvl6pPr>
            <a:lvl7pPr marL="2057388" indent="0">
              <a:buNone/>
              <a:defRPr sz="675"/>
            </a:lvl7pPr>
            <a:lvl8pPr marL="2400286" indent="0">
              <a:buNone/>
              <a:defRPr sz="675"/>
            </a:lvl8pPr>
            <a:lvl9pPr marL="2743185" indent="0">
              <a:buNone/>
              <a:defRPr sz="675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94E15-5E92-45D9-BB0A-DBD805326E6C}" type="datetime1">
              <a:rPr kumimoji="1" lang="ja-JP" altLang="en-US" smtClean="0"/>
              <a:t>2023/2/28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694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2"/>
            <a:ext cx="4114800" cy="818622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2400"/>
            </a:lvl1pPr>
            <a:lvl2pPr marL="342898" indent="0">
              <a:buNone/>
              <a:defRPr sz="2100"/>
            </a:lvl2pPr>
            <a:lvl3pPr marL="685796" indent="0">
              <a:buNone/>
              <a:defRPr sz="1800"/>
            </a:lvl3pPr>
            <a:lvl4pPr marL="1028694" indent="0">
              <a:buNone/>
              <a:defRPr sz="1500"/>
            </a:lvl4pPr>
            <a:lvl5pPr marL="1371592" indent="0">
              <a:buNone/>
              <a:defRPr sz="1500"/>
            </a:lvl5pPr>
            <a:lvl6pPr marL="1714490" indent="0">
              <a:buNone/>
              <a:defRPr sz="1500"/>
            </a:lvl6pPr>
            <a:lvl7pPr marL="2057388" indent="0">
              <a:buNone/>
              <a:defRPr sz="1500"/>
            </a:lvl7pPr>
            <a:lvl8pPr marL="2400286" indent="0">
              <a:buNone/>
              <a:defRPr sz="1500"/>
            </a:lvl8pPr>
            <a:lvl9pPr marL="2743185" indent="0">
              <a:buNone/>
              <a:defRPr sz="1500"/>
            </a:lvl9pPr>
          </a:lstStyle>
          <a:p>
            <a:r>
              <a:rPr kumimoji="1" lang="ja-JP" altLang="en-US"/>
              <a:t>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4"/>
            <a:ext cx="4114800" cy="1162578"/>
          </a:xfrm>
        </p:spPr>
        <p:txBody>
          <a:bodyPr/>
          <a:lstStyle>
            <a:lvl1pPr marL="0" indent="0">
              <a:buNone/>
              <a:defRPr sz="1050"/>
            </a:lvl1pPr>
            <a:lvl2pPr marL="342898" indent="0">
              <a:buNone/>
              <a:defRPr sz="900"/>
            </a:lvl2pPr>
            <a:lvl3pPr marL="685796" indent="0">
              <a:buNone/>
              <a:defRPr sz="750"/>
            </a:lvl3pPr>
            <a:lvl4pPr marL="1028694" indent="0">
              <a:buNone/>
              <a:defRPr sz="675"/>
            </a:lvl4pPr>
            <a:lvl5pPr marL="1371592" indent="0">
              <a:buNone/>
              <a:defRPr sz="675"/>
            </a:lvl5pPr>
            <a:lvl6pPr marL="1714490" indent="0">
              <a:buNone/>
              <a:defRPr sz="675"/>
            </a:lvl6pPr>
            <a:lvl7pPr marL="2057388" indent="0">
              <a:buNone/>
              <a:defRPr sz="675"/>
            </a:lvl7pPr>
            <a:lvl8pPr marL="2400286" indent="0">
              <a:buNone/>
              <a:defRPr sz="675"/>
            </a:lvl8pPr>
            <a:lvl9pPr marL="2743185" indent="0">
              <a:buNone/>
              <a:defRPr sz="675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087A3-8625-4B20-B57D-C5148235EAA4}" type="datetime1">
              <a:rPr kumimoji="1" lang="ja-JP" altLang="en-US" smtClean="0"/>
              <a:t>2023/2/28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5282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3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7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9669B1-8C88-44A6-82E2-6824967D9E6B}" type="datetime1">
              <a:rPr kumimoji="1" lang="ja-JP" altLang="en-US" smtClean="0"/>
              <a:t>2023/2/28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7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7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510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685796" rtl="0" eaLnBrk="1" latinLnBrk="0" hangingPunct="1"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4" indent="-257174" algn="l" defTabSz="685796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0" indent="-214312" algn="l" defTabSz="685796" rtl="0" eaLnBrk="1" latinLnBrk="0" hangingPunct="1">
        <a:spcBef>
          <a:spcPct val="20000"/>
        </a:spcBef>
        <a:buFont typeface="Arial" pitchFamily="34" charset="0"/>
        <a:buChar char="–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45" indent="-171449" algn="l" defTabSz="685796" rtl="0" eaLnBrk="1" latinLnBrk="0" hangingPunct="1">
        <a:spcBef>
          <a:spcPct val="20000"/>
        </a:spcBef>
        <a:buFont typeface="Arial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43" indent="-171449" algn="l" defTabSz="685796" rtl="0" eaLnBrk="1" latinLnBrk="0" hangingPunct="1">
        <a:spcBef>
          <a:spcPct val="20000"/>
        </a:spcBef>
        <a:buFont typeface="Arial" pitchFamily="34" charset="0"/>
        <a:buChar char="–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41" indent="-171449" algn="l" defTabSz="685796" rtl="0" eaLnBrk="1" latinLnBrk="0" hangingPunct="1">
        <a:spcBef>
          <a:spcPct val="20000"/>
        </a:spcBef>
        <a:buFont typeface="Arial" pitchFamily="34" charset="0"/>
        <a:buChar char="»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39" indent="-171449" algn="l" defTabSz="685796" rtl="0" eaLnBrk="1" latinLnBrk="0" hangingPunct="1">
        <a:spcBef>
          <a:spcPct val="20000"/>
        </a:spcBef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37" indent="-171449" algn="l" defTabSz="685796" rtl="0" eaLnBrk="1" latinLnBrk="0" hangingPunct="1">
        <a:spcBef>
          <a:spcPct val="20000"/>
        </a:spcBef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35" indent="-171449" algn="l" defTabSz="685796" rtl="0" eaLnBrk="1" latinLnBrk="0" hangingPunct="1">
        <a:spcBef>
          <a:spcPct val="20000"/>
        </a:spcBef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33" indent="-171449" algn="l" defTabSz="685796" rtl="0" eaLnBrk="1" latinLnBrk="0" hangingPunct="1">
        <a:spcBef>
          <a:spcPct val="20000"/>
        </a:spcBef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796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8" algn="l" defTabSz="685796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96" algn="l" defTabSz="685796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94" algn="l" defTabSz="685796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92" algn="l" defTabSz="685796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90" algn="l" defTabSz="685796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88" algn="l" defTabSz="685796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86" algn="l" defTabSz="685796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85" algn="l" defTabSz="685796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93D2A539-8B21-46CB-85F4-67268BBEF715}"/>
              </a:ext>
            </a:extLst>
          </p:cNvPr>
          <p:cNvGrpSpPr/>
          <p:nvPr/>
        </p:nvGrpSpPr>
        <p:grpSpPr>
          <a:xfrm>
            <a:off x="72499" y="-22209"/>
            <a:ext cx="6700670" cy="1810751"/>
            <a:chOff x="96812" y="138017"/>
            <a:chExt cx="6356995" cy="1325228"/>
          </a:xfrm>
        </p:grpSpPr>
        <p:sp>
          <p:nvSpPr>
            <p:cNvPr id="5" name="テキスト ボックス 4">
              <a:extLst>
                <a:ext uri="{FF2B5EF4-FFF2-40B4-BE49-F238E27FC236}">
                  <a16:creationId xmlns:a16="http://schemas.microsoft.com/office/drawing/2014/main" id="{6F16A5E8-B8F9-4246-8848-341149F0D702}"/>
                </a:ext>
              </a:extLst>
            </p:cNvPr>
            <p:cNvSpPr txBox="1"/>
            <p:nvPr/>
          </p:nvSpPr>
          <p:spPr>
            <a:xfrm>
              <a:off x="96812" y="138017"/>
              <a:ext cx="6356995" cy="13252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ts val="1200"/>
                </a:lnSpc>
              </a:pPr>
              <a:r>
                <a:rPr kumimoji="1" lang="ja-JP" altLang="en-US" sz="105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母性健康管理指導事項連絡カード</a:t>
              </a:r>
            </a:p>
            <a:p>
              <a:pPr algn="ctr">
                <a:lnSpc>
                  <a:spcPts val="1200"/>
                </a:lnSpc>
              </a:pPr>
              <a:r>
                <a:rPr lang="pt-BR" sz="1200" dirty="0">
                  <a:latin typeface="Arial" panose="020B0604020202020204" pitchFamily="34" charset="0"/>
                  <a:cs typeface="Arial" panose="020B0604020202020204" pitchFamily="34" charset="0"/>
                </a:rPr>
                <a:t>Ficha de Orientação para Gestão da Saúde Materna (preenchido pelo médico)</a:t>
              </a:r>
            </a:p>
            <a:p>
              <a:pPr algn="ctr">
                <a:lnSpc>
                  <a:spcPts val="1000"/>
                </a:lnSpc>
              </a:pPr>
              <a:r>
                <a:rPr kumimoji="1" lang="ja-JP" altLang="en-US" sz="1050" dirty="0">
                  <a:latin typeface="Arial" panose="020B0604020202020204" pitchFamily="34" charset="0"/>
                  <a:ea typeface="ＭＳ Ｐゴシック" panose="020B0600070205080204" pitchFamily="50" charset="-128"/>
                  <a:cs typeface="Arial" panose="020B0604020202020204" pitchFamily="34" charset="0"/>
                </a:rPr>
                <a:t>　　　　　　　　　　　　　　　　　　　　　　　　　　　　　　　　　　　　　　</a:t>
              </a:r>
              <a:r>
                <a:rPr kumimoji="1" lang="ja-JP" altLang="en-US" sz="900" dirty="0">
                  <a:latin typeface="Arial" panose="020B0604020202020204" pitchFamily="34" charset="0"/>
                  <a:ea typeface="ＭＳ Ｐゴシック" panose="020B0600070205080204" pitchFamily="50" charset="-128"/>
                  <a:cs typeface="Arial" panose="020B0604020202020204" pitchFamily="34" charset="0"/>
                </a:rPr>
                <a:t>　　　　　　　　　　　　　　　　　　　　　　　　　　年　　　月　　　日　　</a:t>
              </a:r>
              <a:endParaRPr kumimoji="1" lang="pt-BR" altLang="ja-JP" sz="900" dirty="0"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endParaRPr>
            </a:p>
            <a:p>
              <a:pPr>
                <a:lnSpc>
                  <a:spcPts val="1000"/>
                </a:lnSpc>
              </a:pPr>
              <a:r>
                <a:rPr lang="ja-JP" altLang="en-US" sz="1000" dirty="0">
                  <a:latin typeface="Arial" panose="020B0604020202020204" pitchFamily="34" charset="0"/>
                  <a:ea typeface="ＭＳ Ｐゴシック" panose="020B0600070205080204" pitchFamily="50" charset="-128"/>
                  <a:cs typeface="Arial" panose="020B0604020202020204" pitchFamily="34" charset="0"/>
                </a:rPr>
                <a:t>事業主　殿</a:t>
              </a:r>
              <a:r>
                <a:rPr lang="pt-BR" altLang="ja-JP" sz="1000" dirty="0">
                  <a:latin typeface="Arial" panose="020B0604020202020204" pitchFamily="34" charset="0"/>
                  <a:ea typeface="ＭＳ Ｐゴシック" panose="020B0600070205080204" pitchFamily="50" charset="-128"/>
                  <a:cs typeface="Arial" panose="020B0604020202020204" pitchFamily="34" charset="0"/>
                </a:rPr>
                <a:t>   </a:t>
              </a:r>
              <a:r>
                <a:rPr lang="pt-BR" altLang="ja-JP" sz="1100" dirty="0">
                  <a:latin typeface="Arial" panose="020B0604020202020204" pitchFamily="34" charset="0"/>
                  <a:ea typeface="ＭＳ Ｐゴシック" panose="020B0600070205080204" pitchFamily="50" charset="-128"/>
                  <a:cs typeface="Arial" panose="020B0604020202020204" pitchFamily="34" charset="0"/>
                </a:rPr>
                <a:t>     </a:t>
              </a:r>
              <a:r>
                <a:rPr lang="ja-JP" altLang="en-US" sz="1100" dirty="0">
                  <a:latin typeface="Arial" panose="020B0604020202020204" pitchFamily="34" charset="0"/>
                  <a:ea typeface="ＭＳ Ｐゴシック" panose="020B0600070205080204" pitchFamily="50" charset="-128"/>
                  <a:cs typeface="Arial" panose="020B0604020202020204" pitchFamily="34" charset="0"/>
                </a:rPr>
                <a:t>　</a:t>
              </a:r>
              <a:r>
                <a:rPr lang="pt-BR" altLang="ja-JP" sz="1100" dirty="0">
                  <a:latin typeface="Arial" panose="020B0604020202020204" pitchFamily="34" charset="0"/>
                  <a:ea typeface="ＭＳ Ｐゴシック" panose="020B0600070205080204" pitchFamily="50" charset="-128"/>
                  <a:cs typeface="Arial" panose="020B0604020202020204" pitchFamily="34" charset="0"/>
                </a:rPr>
                <a:t>                         </a:t>
              </a:r>
              <a:r>
                <a:rPr lang="ja-JP" altLang="en-US" sz="1100" dirty="0">
                  <a:latin typeface="Arial" panose="020B0604020202020204" pitchFamily="34" charset="0"/>
                  <a:ea typeface="ＭＳ Ｐゴシック" panose="020B0600070205080204" pitchFamily="50" charset="-128"/>
                  <a:cs typeface="Arial" panose="020B0604020202020204" pitchFamily="34" charset="0"/>
                </a:rPr>
                <a:t>　　　　　　　　　　　　</a:t>
              </a:r>
              <a:r>
                <a:rPr lang="pt-BR" altLang="ja-JP" sz="1100" dirty="0">
                  <a:latin typeface="Arial" panose="020B0604020202020204" pitchFamily="34" charset="0"/>
                  <a:ea typeface="ＭＳ Ｐゴシック" panose="020B0600070205080204" pitchFamily="50" charset="-128"/>
                  <a:cs typeface="Arial" panose="020B0604020202020204" pitchFamily="34" charset="0"/>
                </a:rPr>
                <a:t>                                               </a:t>
              </a:r>
              <a:r>
                <a:rPr lang="pt-BR" sz="1000" dirty="0">
                  <a:latin typeface="Arial" panose="020B0604020202020204" pitchFamily="34" charset="0"/>
                  <a:cs typeface="Arial" panose="020B0604020202020204" pitchFamily="34" charset="0"/>
                </a:rPr>
                <a:t>Data       </a:t>
              </a:r>
              <a:r>
                <a:rPr lang="ja-JP" altLang="en-US" sz="1000" dirty="0">
                  <a:latin typeface="Arial" panose="020B0604020202020204" pitchFamily="34" charset="0"/>
                  <a:cs typeface="Arial" panose="020B0604020202020204" pitchFamily="34" charset="0"/>
                </a:rPr>
                <a:t>　</a:t>
              </a:r>
              <a:r>
                <a:rPr lang="pt-BR" sz="1000" dirty="0">
                  <a:latin typeface="Arial" panose="020B0604020202020204" pitchFamily="34" charset="0"/>
                  <a:cs typeface="Arial" panose="020B0604020202020204" pitchFamily="34" charset="0"/>
                </a:rPr>
                <a:t>  /     </a:t>
              </a:r>
              <a:r>
                <a:rPr lang="ja-JP" altLang="en-US" sz="1000" dirty="0">
                  <a:latin typeface="Arial" panose="020B0604020202020204" pitchFamily="34" charset="0"/>
                  <a:cs typeface="Arial" panose="020B0604020202020204" pitchFamily="34" charset="0"/>
                </a:rPr>
                <a:t>　</a:t>
              </a:r>
              <a:r>
                <a:rPr lang="pt-BR" sz="1000" dirty="0">
                  <a:latin typeface="Arial" panose="020B0604020202020204" pitchFamily="34" charset="0"/>
                  <a:cs typeface="Arial" panose="020B0604020202020204" pitchFamily="34" charset="0"/>
                </a:rPr>
                <a:t> /</a:t>
              </a:r>
              <a:endParaRPr kumimoji="1" lang="ja-JP" altLang="en-US" sz="1000" dirty="0"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endParaRPr>
            </a:p>
            <a:p>
              <a:pPr>
                <a:lnSpc>
                  <a:spcPts val="1000"/>
                </a:lnSpc>
              </a:pPr>
              <a:r>
                <a:rPr lang="pt-BR" sz="1050" dirty="0">
                  <a:latin typeface="Arial" panose="020B0604020202020204" pitchFamily="34" charset="0"/>
                  <a:cs typeface="Arial" panose="020B0604020202020204" pitchFamily="34" charset="0"/>
                </a:rPr>
                <a:t>Empregador</a:t>
              </a:r>
              <a:r>
                <a:rPr kumimoji="1" lang="ja-JP" altLang="en-US" sz="1050" dirty="0">
                  <a:latin typeface="Arial" panose="020B0604020202020204" pitchFamily="34" charset="0"/>
                  <a:ea typeface="ＭＳ Ｐゴシック" panose="020B0600070205080204" pitchFamily="50" charset="-128"/>
                  <a:cs typeface="Arial" panose="020B0604020202020204" pitchFamily="34" charset="0"/>
                </a:rPr>
                <a:t>　　　</a:t>
              </a:r>
              <a:r>
                <a:rPr kumimoji="1" lang="ja-JP" altLang="en-US" sz="1100" dirty="0">
                  <a:latin typeface="Arial" panose="020B0604020202020204" pitchFamily="34" charset="0"/>
                  <a:ea typeface="ＭＳ Ｐゴシック" panose="020B0600070205080204" pitchFamily="50" charset="-128"/>
                  <a:cs typeface="Arial" panose="020B0604020202020204" pitchFamily="34" charset="0"/>
                </a:rPr>
                <a:t>　                                         　　　　  　</a:t>
              </a:r>
              <a:r>
                <a:rPr kumimoji="1" lang="ja-JP" altLang="en-US" sz="11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 </a:t>
              </a:r>
              <a:r>
                <a:rPr kumimoji="1" lang="ja-JP" altLang="en-US" sz="9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医療機関等名</a:t>
              </a:r>
              <a:r>
                <a:rPr kumimoji="1" lang="ja-JP" altLang="en-US" sz="900" u="dash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　</a:t>
              </a:r>
              <a:r>
                <a:rPr kumimoji="1" lang="ja-JP" altLang="en-US" sz="1000" u="dash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　　　　　　　　　　　　　　　　　　　　　</a:t>
              </a:r>
              <a:r>
                <a:rPr kumimoji="1" lang="ja-JP" altLang="en-US" sz="1000" dirty="0">
                  <a:latin typeface="Arial" panose="020B0604020202020204" pitchFamily="34" charset="0"/>
                  <a:ea typeface="ＭＳ Ｐゴシック" panose="020B0600070205080204" pitchFamily="50" charset="-128"/>
                  <a:cs typeface="Arial" panose="020B0604020202020204" pitchFamily="34" charset="0"/>
                </a:rPr>
                <a:t>                    </a:t>
              </a:r>
              <a:endParaRPr kumimoji="1" lang="pt-BR" altLang="ja-JP" sz="1050" dirty="0"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endParaRPr>
            </a:p>
            <a:p>
              <a:pPr>
                <a:lnSpc>
                  <a:spcPts val="1000"/>
                </a:lnSpc>
              </a:pPr>
              <a:r>
                <a:rPr lang="pt-BR" altLang="ja-JP" sz="1000" dirty="0">
                  <a:latin typeface="Arial" panose="020B0604020202020204" pitchFamily="34" charset="0"/>
                  <a:ea typeface="ＭＳ Ｐゴシック" panose="020B0600070205080204" pitchFamily="50" charset="-128"/>
                  <a:cs typeface="Arial" panose="020B0604020202020204" pitchFamily="34" charset="0"/>
                </a:rPr>
                <a:t>                                                     </a:t>
              </a:r>
              <a:r>
                <a:rPr lang="ja-JP" altLang="en-US" sz="1000" dirty="0">
                  <a:latin typeface="Arial" panose="020B0604020202020204" pitchFamily="34" charset="0"/>
                  <a:ea typeface="ＭＳ Ｐゴシック" panose="020B0600070205080204" pitchFamily="50" charset="-128"/>
                  <a:cs typeface="Arial" panose="020B0604020202020204" pitchFamily="34" charset="0"/>
                </a:rPr>
                <a:t>　　　　　　  </a:t>
              </a:r>
              <a:r>
                <a:rPr lang="pt-BR" altLang="ja-JP" sz="1000" dirty="0">
                  <a:latin typeface="Arial" panose="020B0604020202020204" pitchFamily="34" charset="0"/>
                  <a:ea typeface="ＭＳ Ｐゴシック" panose="020B0600070205080204" pitchFamily="50" charset="-128"/>
                  <a:cs typeface="Arial" panose="020B0604020202020204" pitchFamily="34" charset="0"/>
                </a:rPr>
                <a:t> </a:t>
              </a:r>
              <a:r>
                <a:rPr lang="pt-BR" sz="1000" dirty="0">
                  <a:latin typeface="Arial" panose="020B0604020202020204" pitchFamily="34" charset="0"/>
                  <a:cs typeface="Arial" panose="020B0604020202020204" pitchFamily="34" charset="0"/>
                </a:rPr>
                <a:t>Nome da instituição médica</a:t>
              </a:r>
              <a:r>
                <a:rPr lang="pt-BR" sz="105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endParaRPr kumimoji="1" lang="ja-JP" altLang="en-US" sz="1050" dirty="0">
                <a:solidFill>
                  <a:srgbClr val="FF0000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endParaRPr>
            </a:p>
            <a:p>
              <a:pPr>
                <a:lnSpc>
                  <a:spcPts val="1000"/>
                </a:lnSpc>
              </a:pPr>
              <a:r>
                <a:rPr kumimoji="1" lang="ja-JP" altLang="en-US" sz="1050" spc="27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　　　　　　　　　　　　　　　　　　　　　　　　　 </a:t>
              </a:r>
              <a:r>
                <a:rPr kumimoji="1" lang="ja-JP" altLang="en-US" sz="1000" spc="27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 </a:t>
              </a:r>
              <a:r>
                <a:rPr kumimoji="1" lang="ja-JP" altLang="en-US" sz="900" spc="27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医師等氏名</a:t>
              </a:r>
              <a:endParaRPr kumimoji="1" lang="ja-JP" altLang="en-US" sz="1000" dirty="0"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endParaRPr>
            </a:p>
            <a:p>
              <a:pPr>
                <a:lnSpc>
                  <a:spcPts val="1000"/>
                </a:lnSpc>
              </a:pPr>
              <a:r>
                <a:rPr kumimoji="1" lang="ja-JP" altLang="en-US" sz="1000" dirty="0">
                  <a:latin typeface="Arial" panose="020B0604020202020204" pitchFamily="34" charset="0"/>
                  <a:ea typeface="ＭＳ Ｐゴシック" panose="020B0600070205080204" pitchFamily="50" charset="-128"/>
                  <a:cs typeface="Arial" panose="020B0604020202020204" pitchFamily="34" charset="0"/>
                </a:rPr>
                <a:t>                                                                                　　   </a:t>
              </a:r>
              <a:r>
                <a:rPr lang="pt-BR" sz="1000" dirty="0">
                  <a:latin typeface="Arial" panose="020B0604020202020204" pitchFamily="34" charset="0"/>
                  <a:cs typeface="Arial" panose="020B0604020202020204" pitchFamily="34" charset="0"/>
                </a:rPr>
                <a:t>Nome do médico</a:t>
              </a:r>
              <a:endParaRPr kumimoji="1" lang="en-US" altLang="ja-JP" sz="1000" spc="270" dirty="0"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endParaRPr>
            </a:p>
            <a:p>
              <a:pPr>
                <a:lnSpc>
                  <a:spcPts val="1000"/>
                </a:lnSpc>
              </a:pPr>
              <a:r>
                <a:rPr kumimoji="1" lang="ja-JP" altLang="en-US" sz="9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下記の１の者は、健康診査及び保健指導の結果、下記２～４の措置を講ずることが必要であると認めます。</a:t>
              </a:r>
              <a:endParaRPr kumimoji="1" lang="ja-JP" altLang="en-US" sz="900" dirty="0"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endParaRPr>
            </a:p>
            <a:p>
              <a:pPr>
                <a:lnSpc>
                  <a:spcPts val="1000"/>
                </a:lnSpc>
              </a:pPr>
              <a:r>
                <a:rPr lang="pt-BR" altLang="ja-JP" sz="800" dirty="0">
                  <a:latin typeface="Arial" panose="020B0604020202020204" pitchFamily="34" charset="0"/>
                  <a:ea typeface="ＭＳ Ｐゴシック" panose="020B0600070205080204" pitchFamily="50" charset="-128"/>
                  <a:cs typeface="Arial" panose="020B0604020202020204" pitchFamily="34" charset="0"/>
                </a:rPr>
                <a:t>A pessoa listada em 1 abaixo, reconhece-se, como resultado do exame de saúde e orientação de saúde, que é necessário tomar as medidas 2 a 4 abaixo.                                                                     </a:t>
              </a:r>
              <a:r>
                <a:rPr lang="ja-JP" altLang="en-US" sz="800" dirty="0">
                  <a:latin typeface="Arial" panose="020B0604020202020204" pitchFamily="34" charset="0"/>
                  <a:ea typeface="ＭＳ Ｐゴシック" panose="020B0600070205080204" pitchFamily="50" charset="-128"/>
                  <a:cs typeface="Arial" panose="020B0604020202020204" pitchFamily="34" charset="0"/>
                </a:rPr>
                <a:t>　　                    記</a:t>
              </a:r>
              <a:endParaRPr lang="pt-BR" altLang="ja-JP" sz="800" dirty="0"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endParaRPr>
            </a:p>
            <a:p>
              <a:pPr algn="ctr">
                <a:lnSpc>
                  <a:spcPts val="1000"/>
                </a:lnSpc>
              </a:pPr>
              <a:r>
                <a:rPr kumimoji="1" lang="pt-BR" altLang="ja-JP" sz="800" dirty="0">
                  <a:latin typeface="Arial" panose="020B0604020202020204" pitchFamily="34" charset="0"/>
                  <a:ea typeface="ＭＳ Ｐゴシック" panose="020B0600070205080204" pitchFamily="50" charset="-128"/>
                  <a:cs typeface="Arial" panose="020B0604020202020204" pitchFamily="34" charset="0"/>
                </a:rPr>
                <a:t>Notas</a:t>
              </a:r>
              <a:endParaRPr kumimoji="1" lang="ja-JP" altLang="en-US" sz="800" dirty="0"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endParaRPr>
            </a:p>
            <a:p>
              <a:pPr>
                <a:lnSpc>
                  <a:spcPts val="1000"/>
                </a:lnSpc>
              </a:pPr>
              <a:r>
                <a:rPr kumimoji="1" lang="ja-JP" altLang="en-US" sz="900" dirty="0">
                  <a:latin typeface="Arial" panose="020B0604020202020204" pitchFamily="34" charset="0"/>
                  <a:ea typeface="ＭＳ Ｐゴシック" panose="020B0600070205080204" pitchFamily="50" charset="-128"/>
                  <a:cs typeface="Arial" panose="020B0604020202020204" pitchFamily="34" charset="0"/>
                </a:rPr>
                <a:t>１．</a:t>
              </a:r>
              <a:r>
                <a:rPr kumimoji="1" lang="ja-JP" altLang="en-US" sz="9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氏名　等 </a:t>
              </a:r>
              <a:r>
                <a:rPr lang="pt-BR" altLang="ja-JP" sz="900" dirty="0">
                  <a:latin typeface="Arial" panose="020B0604020202020204" pitchFamily="34" charset="0"/>
                  <a:ea typeface="ＭＳ Ｐゴシック" panose="020B0600070205080204" pitchFamily="50" charset="-128"/>
                  <a:cs typeface="Arial" panose="020B0604020202020204" pitchFamily="34" charset="0"/>
                </a:rPr>
                <a:t>Nome</a:t>
              </a:r>
              <a:r>
                <a:rPr lang="ja-JP" altLang="pt-BR" sz="900" dirty="0">
                  <a:latin typeface="Arial" panose="020B0604020202020204" pitchFamily="34" charset="0"/>
                  <a:ea typeface="ＭＳ Ｐゴシック" panose="020B0600070205080204" pitchFamily="50" charset="-128"/>
                  <a:cs typeface="Arial" panose="020B0604020202020204" pitchFamily="34" charset="0"/>
                </a:rPr>
                <a:t> </a:t>
              </a:r>
              <a:r>
                <a:rPr lang="pt-BR" altLang="ja-JP" sz="900" dirty="0">
                  <a:latin typeface="Arial" panose="020B0604020202020204" pitchFamily="34" charset="0"/>
                  <a:ea typeface="ＭＳ Ｐゴシック" panose="020B0600070205080204" pitchFamily="50" charset="-128"/>
                  <a:cs typeface="Arial" panose="020B0604020202020204" pitchFamily="34" charset="0"/>
                </a:rPr>
                <a:t>etc.</a:t>
              </a:r>
              <a:r>
                <a:rPr kumimoji="1" lang="ja-JP" altLang="en-US" sz="900" dirty="0">
                  <a:latin typeface="Arial" panose="020B0604020202020204" pitchFamily="34" charset="0"/>
                  <a:ea typeface="ＭＳ Ｐゴシック" panose="020B0600070205080204" pitchFamily="50" charset="-128"/>
                  <a:cs typeface="Arial" panose="020B0604020202020204" pitchFamily="34" charset="0"/>
                </a:rPr>
                <a:t>　</a:t>
              </a:r>
              <a:endParaRPr kumimoji="1" lang="ja-JP" altLang="en-US" sz="700" dirty="0"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endParaRPr>
            </a:p>
          </p:txBody>
        </p:sp>
        <p:cxnSp>
          <p:nvCxnSpPr>
            <p:cNvPr id="9" name="直線コネクタ 8">
              <a:extLst>
                <a:ext uri="{FF2B5EF4-FFF2-40B4-BE49-F238E27FC236}">
                  <a16:creationId xmlns:a16="http://schemas.microsoft.com/office/drawing/2014/main" id="{C31DB453-E650-4528-B539-2CA2BD885436}"/>
                </a:ext>
              </a:extLst>
            </p:cNvPr>
            <p:cNvCxnSpPr/>
            <p:nvPr/>
          </p:nvCxnSpPr>
          <p:spPr>
            <a:xfrm>
              <a:off x="4345907" y="775292"/>
              <a:ext cx="2021305" cy="0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線コネクタ 9">
              <a:extLst>
                <a:ext uri="{FF2B5EF4-FFF2-40B4-BE49-F238E27FC236}">
                  <a16:creationId xmlns:a16="http://schemas.microsoft.com/office/drawing/2014/main" id="{244D7E08-B719-4270-9C0A-F33D10647167}"/>
                </a:ext>
              </a:extLst>
            </p:cNvPr>
            <p:cNvCxnSpPr/>
            <p:nvPr/>
          </p:nvCxnSpPr>
          <p:spPr>
            <a:xfrm>
              <a:off x="4345907" y="933393"/>
              <a:ext cx="2021305" cy="0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14" name="表 24">
            <a:extLst>
              <a:ext uri="{FF2B5EF4-FFF2-40B4-BE49-F238E27FC236}">
                <a16:creationId xmlns:a16="http://schemas.microsoft.com/office/drawing/2014/main" id="{EC809F41-6FF0-484C-96AA-F706A0E1B6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8568380"/>
              </p:ext>
            </p:extLst>
          </p:nvPr>
        </p:nvGraphicFramePr>
        <p:xfrm>
          <a:off x="149736" y="1750422"/>
          <a:ext cx="6564909" cy="42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7203">
                  <a:extLst>
                    <a:ext uri="{9D8B030D-6E8A-4147-A177-3AD203B41FA5}">
                      <a16:colId xmlns:a16="http://schemas.microsoft.com/office/drawing/2014/main" val="211463617"/>
                    </a:ext>
                  </a:extLst>
                </a:gridCol>
                <a:gridCol w="1527981">
                  <a:extLst>
                    <a:ext uri="{9D8B030D-6E8A-4147-A177-3AD203B41FA5}">
                      <a16:colId xmlns:a16="http://schemas.microsoft.com/office/drawing/2014/main" val="93468915"/>
                    </a:ext>
                  </a:extLst>
                </a:gridCol>
                <a:gridCol w="899721">
                  <a:extLst>
                    <a:ext uri="{9D8B030D-6E8A-4147-A177-3AD203B41FA5}">
                      <a16:colId xmlns:a16="http://schemas.microsoft.com/office/drawing/2014/main" val="11119111"/>
                    </a:ext>
                  </a:extLst>
                </a:gridCol>
                <a:gridCol w="1074011">
                  <a:extLst>
                    <a:ext uri="{9D8B030D-6E8A-4147-A177-3AD203B41FA5}">
                      <a16:colId xmlns:a16="http://schemas.microsoft.com/office/drawing/2014/main" val="1204106555"/>
                    </a:ext>
                  </a:extLst>
                </a:gridCol>
                <a:gridCol w="865601">
                  <a:extLst>
                    <a:ext uri="{9D8B030D-6E8A-4147-A177-3AD203B41FA5}">
                      <a16:colId xmlns:a16="http://schemas.microsoft.com/office/drawing/2014/main" val="2515759807"/>
                    </a:ext>
                  </a:extLst>
                </a:gridCol>
                <a:gridCol w="1640392">
                  <a:extLst>
                    <a:ext uri="{9D8B030D-6E8A-4147-A177-3AD203B41FA5}">
                      <a16:colId xmlns:a16="http://schemas.microsoft.com/office/drawing/2014/main" val="2178123262"/>
                    </a:ext>
                  </a:extLst>
                </a:gridCol>
              </a:tblGrid>
              <a:tr h="351285">
                <a:tc>
                  <a:txBody>
                    <a:bodyPr/>
                    <a:lstStyle/>
                    <a:p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  <a:cs typeface="Arial" panose="020B0604020202020204" pitchFamily="34" charset="0"/>
                        </a:rPr>
                        <a:t>氏名</a:t>
                      </a:r>
                      <a:r>
                        <a:rPr kumimoji="1" lang="pt-BR" altLang="ja-JP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  <a:cs typeface="Arial" panose="020B0604020202020204" pitchFamily="34" charset="0"/>
                        </a:rPr>
                        <a:t>Nome</a:t>
                      </a:r>
                      <a:endParaRPr kumimoji="1" lang="ja-JP" altLang="en-US" sz="9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50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50" charset="-128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妊娠週数</a:t>
                      </a:r>
                      <a:endParaRPr lang="en-US" altLang="ja-JP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pt-BR" sz="7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</a:t>
                      </a:r>
                      <a:r>
                        <a:rPr kumimoji="1" lang="pt-BR" sz="700" b="0" i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º</a:t>
                      </a:r>
                      <a:r>
                        <a:rPr lang="pt-BR" sz="7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semanas de gestação</a:t>
                      </a:r>
                      <a:endParaRPr kumimoji="1" lang="ja-JP" altLang="en-US" sz="7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50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  <a:cs typeface="Arial" panose="020B0604020202020204" pitchFamily="34" charset="0"/>
                        </a:rPr>
                        <a:t>週 </a:t>
                      </a:r>
                      <a:r>
                        <a:rPr kumimoji="1" lang="pt-BR" altLang="ja-JP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  <a:cs typeface="Arial" panose="020B0604020202020204" pitchFamily="34" charset="0"/>
                        </a:rPr>
                        <a:t>semanas</a:t>
                      </a:r>
                      <a:endParaRPr kumimoji="1" lang="ja-JP" altLang="en-US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50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分娩予定日</a:t>
                      </a:r>
                      <a:r>
                        <a:rPr lang="pt-BR" sz="7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Data prevista do parto</a:t>
                      </a:r>
                      <a:endParaRPr kumimoji="1" lang="ja-JP" altLang="en-US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50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  <a:cs typeface="Arial" panose="020B0604020202020204" pitchFamily="34" charset="0"/>
                        </a:rPr>
                        <a:t>　　　　　</a:t>
                      </a:r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  <a:cs typeface="Arial" panose="020B0604020202020204" pitchFamily="34" charset="0"/>
                        </a:rPr>
                        <a:t>年　　　　月　　　　日        　　　</a:t>
                      </a:r>
                      <a:endParaRPr kumimoji="1" lang="en-US" altLang="ja-JP" sz="9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50" charset="-128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  <a:cs typeface="Arial" panose="020B0604020202020204" pitchFamily="34" charset="0"/>
                        </a:rPr>
                        <a:t>　　　　　　　</a:t>
                      </a:r>
                      <a:r>
                        <a:rPr kumimoji="1" lang="pt-BR" altLang="ja-JP" sz="9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  <a:cs typeface="Arial" panose="020B0604020202020204" pitchFamily="34" charset="0"/>
                        </a:rPr>
                        <a:t>/ </a:t>
                      </a:r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  <a:cs typeface="Arial" panose="020B0604020202020204" pitchFamily="34" charset="0"/>
                        </a:rPr>
                        <a:t>　</a:t>
                      </a:r>
                      <a:r>
                        <a:rPr kumimoji="1" lang="pt-BR" altLang="ja-JP" sz="9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  <a:cs typeface="Arial" panose="020B0604020202020204" pitchFamily="34" charset="0"/>
                        </a:rPr>
                        <a:t>         /</a:t>
                      </a:r>
                      <a:endParaRPr kumimoji="1" lang="ja-JP" altLang="en-US" sz="9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50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378562"/>
                  </a:ext>
                </a:extLst>
              </a:tr>
            </a:tbl>
          </a:graphicData>
        </a:graphic>
      </p:graphicFrame>
      <p:graphicFrame>
        <p:nvGraphicFramePr>
          <p:cNvPr id="16" name="表 26">
            <a:extLst>
              <a:ext uri="{FF2B5EF4-FFF2-40B4-BE49-F238E27FC236}">
                <a16:creationId xmlns:a16="http://schemas.microsoft.com/office/drawing/2014/main" id="{58D43192-7A92-412D-8EB7-0825E01A9E6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2012730"/>
              </p:ext>
            </p:extLst>
          </p:nvPr>
        </p:nvGraphicFramePr>
        <p:xfrm>
          <a:off x="143354" y="2614475"/>
          <a:ext cx="3083940" cy="31934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83940">
                  <a:extLst>
                    <a:ext uri="{9D8B030D-6E8A-4147-A177-3AD203B41FA5}">
                      <a16:colId xmlns:a16="http://schemas.microsoft.com/office/drawing/2014/main" val="241433438"/>
                    </a:ext>
                  </a:extLst>
                </a:gridCol>
              </a:tblGrid>
              <a:tr h="254525">
                <a:tc>
                  <a:txBody>
                    <a:bodyPr/>
                    <a:lstStyle/>
                    <a:p>
                      <a:pPr marL="0" marR="0" lvl="0" indent="0" algn="ctr" defTabSz="68579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+mn-ea"/>
                        </a:rPr>
                        <a:t>措置が必要となる症状等 </a:t>
                      </a:r>
                      <a:r>
                        <a:rPr kumimoji="1" lang="pt-BR" altLang="ja-JP" sz="7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  <a:cs typeface="Arial" panose="020B0604020202020204" pitchFamily="34" charset="0"/>
                        </a:rPr>
                        <a:t>Sintomas necessários de medidas</a:t>
                      </a:r>
                      <a:endParaRPr kumimoji="1" lang="en-US" altLang="ja-JP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50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9213559"/>
                  </a:ext>
                </a:extLst>
              </a:tr>
              <a:tr h="2938926">
                <a:tc>
                  <a:txBody>
                    <a:bodyPr/>
                    <a:lstStyle/>
                    <a:p>
                      <a:pPr>
                        <a:lnSpc>
                          <a:spcPts val="4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kumimoji="1" lang="ja-JP" altLang="en-US" sz="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50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8693012"/>
                  </a:ext>
                </a:extLst>
              </a:tr>
            </a:tbl>
          </a:graphicData>
        </a:graphic>
      </p:graphicFrame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03F25967-A78B-4BBC-B47F-DB41BFF3A6D8}"/>
              </a:ext>
            </a:extLst>
          </p:cNvPr>
          <p:cNvSpPr txBox="1"/>
          <p:nvPr/>
        </p:nvSpPr>
        <p:spPr>
          <a:xfrm>
            <a:off x="72499" y="2295804"/>
            <a:ext cx="2975718" cy="3488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ja-JP" altLang="en-US" sz="9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症状等</a:t>
            </a:r>
            <a:r>
              <a:rPr kumimoji="1" lang="ja-JP" altLang="en-US" sz="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（該当する症状等を○で囲んでください。）</a:t>
            </a:r>
            <a:endParaRPr kumimoji="1" lang="ja-JP" altLang="en-US" sz="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lnSpc>
                <a:spcPts val="1000"/>
              </a:lnSpc>
            </a:pPr>
            <a:r>
              <a:rPr lang="pt-BR" altLang="ja-JP" sz="900" dirty="0"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Sintomas</a:t>
            </a:r>
            <a:r>
              <a:rPr lang="ja-JP" altLang="pt-BR" sz="900" dirty="0"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 </a:t>
            </a:r>
            <a:r>
              <a:rPr lang="pt-BR" altLang="ja-JP" sz="900" dirty="0"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e</a:t>
            </a:r>
            <a:r>
              <a:rPr lang="ja-JP" altLang="pt-BR" sz="900" dirty="0"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 </a:t>
            </a:r>
            <a:r>
              <a:rPr lang="pt-BR" altLang="ja-JP" sz="900" dirty="0"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etc. </a:t>
            </a:r>
            <a:r>
              <a:rPr lang="pt-BR" sz="600" dirty="0">
                <a:latin typeface="Arial" panose="020B0604020202020204" pitchFamily="34" charset="0"/>
                <a:cs typeface="Arial" panose="020B0604020202020204" pitchFamily="34" charset="0"/>
              </a:rPr>
              <a:t>(Circule os itens correspondentes</a:t>
            </a:r>
            <a:r>
              <a:rPr lang="pt-BR" sz="600" dirty="0"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)</a:t>
            </a:r>
            <a:endParaRPr kumimoji="1" lang="ja-JP" altLang="en-US" sz="500" dirty="0">
              <a:latin typeface="Arial" panose="020B0604020202020204" pitchFamily="34" charset="0"/>
              <a:ea typeface="ＭＳ Ｐゴシック" panose="020B0600070205080204" pitchFamily="50" charset="-128"/>
              <a:cs typeface="Arial" panose="020B0604020202020204" pitchFamily="34" charset="0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B1ED07DD-8A00-4517-AC0D-FA189143B504}"/>
              </a:ext>
            </a:extLst>
          </p:cNvPr>
          <p:cNvSpPr txBox="1"/>
          <p:nvPr/>
        </p:nvSpPr>
        <p:spPr>
          <a:xfrm>
            <a:off x="3327813" y="2181673"/>
            <a:ext cx="3036453" cy="348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ja-JP" altLang="en-US" sz="9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指導事項</a:t>
            </a:r>
            <a:r>
              <a:rPr kumimoji="1" lang="ja-JP" altLang="en-US" sz="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（該当する指導事項欄に○を付けてください。）</a:t>
            </a:r>
            <a:endParaRPr kumimoji="1" lang="ja-JP" altLang="en-US" sz="7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lnSpc>
                <a:spcPts val="1000"/>
              </a:lnSpc>
            </a:pPr>
            <a:r>
              <a:rPr lang="pt-BR" altLang="ja-JP" sz="900" dirty="0"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Orientação</a:t>
            </a:r>
            <a:r>
              <a:rPr lang="ja-JP" altLang="pt-BR" sz="900" dirty="0"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 </a:t>
            </a:r>
            <a:r>
              <a:rPr lang="pt-BR" sz="600" dirty="0">
                <a:latin typeface="Arial" panose="020B0604020202020204" pitchFamily="34" charset="0"/>
                <a:cs typeface="Arial" panose="020B0604020202020204" pitchFamily="34" charset="0"/>
              </a:rPr>
              <a:t>(Circule os itens correspondentes</a:t>
            </a:r>
            <a:r>
              <a:rPr lang="pt-BR" sz="600" dirty="0"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)</a:t>
            </a:r>
            <a:endParaRPr kumimoji="1" lang="ja-JP" altLang="en-US" sz="400" dirty="0">
              <a:latin typeface="Arial" panose="020B0604020202020204" pitchFamily="34" charset="0"/>
              <a:ea typeface="ＭＳ Ｐゴシック" panose="020B0600070205080204" pitchFamily="50" charset="-128"/>
              <a:cs typeface="Arial" panose="020B0604020202020204" pitchFamily="34" charset="0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42406EC4-A0C6-47C0-9537-7887163B7745}"/>
              </a:ext>
            </a:extLst>
          </p:cNvPr>
          <p:cNvSpPr txBox="1"/>
          <p:nvPr/>
        </p:nvSpPr>
        <p:spPr>
          <a:xfrm>
            <a:off x="72499" y="2177142"/>
            <a:ext cx="3036453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ja-JP" altLang="en-US" sz="900" dirty="0"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２．</a:t>
            </a:r>
            <a:r>
              <a:rPr kumimoji="1" lang="ja-JP" altLang="en-US" sz="9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指導事項 </a:t>
            </a:r>
            <a:r>
              <a:rPr kumimoji="1" lang="pt-BR" altLang="ja-JP" sz="900" dirty="0"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Orientação</a:t>
            </a:r>
            <a:endParaRPr kumimoji="1" lang="ja-JP" altLang="en-US" sz="600" dirty="0">
              <a:latin typeface="Arial" panose="020B0604020202020204" pitchFamily="34" charset="0"/>
              <a:ea typeface="ＭＳ Ｐゴシック" panose="020B0600070205080204" pitchFamily="50" charset="-128"/>
              <a:cs typeface="Arial" panose="020B0604020202020204" pitchFamily="34" charset="0"/>
            </a:endParaRPr>
          </a:p>
        </p:txBody>
      </p:sp>
      <p:graphicFrame>
        <p:nvGraphicFramePr>
          <p:cNvPr id="24" name="表 27">
            <a:extLst>
              <a:ext uri="{FF2B5EF4-FFF2-40B4-BE49-F238E27FC236}">
                <a16:creationId xmlns:a16="http://schemas.microsoft.com/office/drawing/2014/main" id="{A53A879A-1E78-4C0E-A63F-E126F76A5B4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9128419"/>
              </p:ext>
            </p:extLst>
          </p:nvPr>
        </p:nvGraphicFramePr>
        <p:xfrm>
          <a:off x="3429000" y="2489145"/>
          <a:ext cx="3285646" cy="33252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4729">
                  <a:extLst>
                    <a:ext uri="{9D8B030D-6E8A-4147-A177-3AD203B41FA5}">
                      <a16:colId xmlns:a16="http://schemas.microsoft.com/office/drawing/2014/main" val="59780071"/>
                    </a:ext>
                  </a:extLst>
                </a:gridCol>
                <a:gridCol w="341059">
                  <a:extLst>
                    <a:ext uri="{9D8B030D-6E8A-4147-A177-3AD203B41FA5}">
                      <a16:colId xmlns:a16="http://schemas.microsoft.com/office/drawing/2014/main" val="3367738504"/>
                    </a:ext>
                  </a:extLst>
                </a:gridCol>
                <a:gridCol w="2000517">
                  <a:extLst>
                    <a:ext uri="{9D8B030D-6E8A-4147-A177-3AD203B41FA5}">
                      <a16:colId xmlns:a16="http://schemas.microsoft.com/office/drawing/2014/main" val="517672290"/>
                    </a:ext>
                  </a:extLst>
                </a:gridCol>
                <a:gridCol w="549341">
                  <a:extLst>
                    <a:ext uri="{9D8B030D-6E8A-4147-A177-3AD203B41FA5}">
                      <a16:colId xmlns:a16="http://schemas.microsoft.com/office/drawing/2014/main" val="1811473828"/>
                    </a:ext>
                  </a:extLst>
                </a:gridCol>
              </a:tblGrid>
              <a:tr h="133924">
                <a:tc gridSpan="3">
                  <a:txBody>
                    <a:bodyPr/>
                    <a:lstStyle/>
                    <a:p>
                      <a:pPr marL="0" marR="0" lvl="0" indent="0" algn="ctr" defTabSz="68579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+mn-ea"/>
                        </a:rPr>
                        <a:t>標準措置 </a:t>
                      </a:r>
                      <a:r>
                        <a:rPr kumimoji="1" lang="pt-BR" altLang="ja-JP" sz="9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  <a:cs typeface="Arial" panose="020B0604020202020204" pitchFamily="34" charset="0"/>
                        </a:rPr>
                        <a:t>Medida</a:t>
                      </a:r>
                      <a:r>
                        <a:rPr kumimoji="1" lang="ja-JP" altLang="pt-BR" sz="9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1" lang="pt-BR" altLang="ja-JP" sz="9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  <a:cs typeface="Arial" panose="020B0604020202020204" pitchFamily="34" charset="0"/>
                        </a:rPr>
                        <a:t>Padrão</a:t>
                      </a:r>
                      <a:endParaRPr kumimoji="1" lang="ja-JP" altLang="en-US" sz="9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50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796" rtl="0" eaLnBrk="0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6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+mn-ea"/>
                        </a:rPr>
                        <a:t>指導事項</a:t>
                      </a:r>
                      <a:r>
                        <a:rPr lang="pt-BR" altLang="ja-JP" sz="5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Orientação</a:t>
                      </a:r>
                      <a:endParaRPr kumimoji="1" lang="ja-JP" altLang="en-US" sz="700" b="0" kern="0" spc="-15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50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1958060"/>
                  </a:ext>
                </a:extLst>
              </a:tr>
              <a:tr h="263208">
                <a:tc rowSpan="2"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  <a:cs typeface="Arial" panose="020B0604020202020204" pitchFamily="34" charset="0"/>
                        </a:rPr>
                        <a:t>休業</a:t>
                      </a:r>
                      <a:r>
                        <a:rPr kumimoji="1" lang="pt-BR" altLang="ja-JP" sz="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  <a:cs typeface="Arial" panose="020B0604020202020204" pitchFamily="34" charset="0"/>
                        </a:rPr>
                        <a:t>Repouso</a:t>
                      </a:r>
                      <a:endParaRPr kumimoji="1" lang="ja-JP" altLang="en-US" sz="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50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l"/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入院加療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79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+mn-ea"/>
                        </a:rPr>
                        <a:t>入院加療 </a:t>
                      </a:r>
                      <a:r>
                        <a:rPr lang="pt-BR" sz="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internação hospitalar</a:t>
                      </a:r>
                      <a:endParaRPr kumimoji="1" lang="ja-JP" altLang="en-US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50" charset="-128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0949698"/>
                  </a:ext>
                </a:extLst>
              </a:tr>
              <a:tr h="263208">
                <a:tc gridSpan="2"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自宅療養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79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+mn-ea"/>
                        </a:rPr>
                        <a:t>自宅療養</a:t>
                      </a:r>
                      <a:r>
                        <a:rPr kumimoji="1" lang="ja-JP" altLang="en-US" sz="8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t-BR" sz="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tratamento domiciliar</a:t>
                      </a:r>
                      <a:endParaRPr kumimoji="1" lang="ja-JP" altLang="en-US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50" charset="-128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1365442"/>
                  </a:ext>
                </a:extLst>
              </a:tr>
              <a:tr h="263208">
                <a:tc gridSpan="3">
                  <a:txBody>
                    <a:bodyPr/>
                    <a:lstStyle/>
                    <a:p>
                      <a:pPr marL="0" marR="0" lvl="0" indent="0" algn="l" defTabSz="68579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+mn-ea"/>
                        </a:rPr>
                        <a:t>勤務時間の短縮 </a:t>
                      </a:r>
                      <a:r>
                        <a:rPr lang="pt-BR" sz="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Redução do horário de trabalho</a:t>
                      </a:r>
                      <a:endParaRPr kumimoji="1" lang="ja-JP" altLang="en-US" sz="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50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50" charset="-128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39900"/>
                  </a:ext>
                </a:extLst>
              </a:tr>
              <a:tr h="263208">
                <a:tc rowSpan="7">
                  <a:txBody>
                    <a:bodyPr/>
                    <a:lstStyle/>
                    <a:p>
                      <a:pPr marL="0" marR="0" lvl="0" indent="0" algn="ctr" defTabSz="68579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+mn-ea"/>
                        </a:rPr>
                        <a:t>作業の制限 </a:t>
                      </a:r>
                      <a:r>
                        <a:rPr kumimoji="1" lang="pt-BR" altLang="ja-JP" sz="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  <a:cs typeface="Arial" panose="020B0604020202020204" pitchFamily="34" charset="0"/>
                        </a:rPr>
                        <a:t>Limitação no trabalho</a:t>
                      </a:r>
                      <a:endParaRPr kumimoji="1" lang="ja-JP" altLang="en-US" sz="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50" charset="-128"/>
                        <a:cs typeface="Arial" panose="020B0604020202020204" pitchFamily="34" charset="0"/>
                      </a:endParaRPr>
                    </a:p>
                  </a:txBody>
                  <a:tcPr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68579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身体的負担の大きい作業</a:t>
                      </a:r>
                      <a:r>
                        <a:rPr kumimoji="1" lang="ja-JP" altLang="en-US" sz="6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+mn-ea"/>
                        </a:rPr>
                        <a:t>（注）</a:t>
                      </a:r>
                      <a:endParaRPr kumimoji="1" lang="ja-JP" altLang="en-US" sz="50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+mn-ea"/>
                      </a:endParaRPr>
                    </a:p>
                    <a:p>
                      <a:pPr algn="l"/>
                      <a:r>
                        <a:rPr kumimoji="1" lang="pt-BR" altLang="ja-JP" sz="7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Arial" panose="020B0604020202020204" pitchFamily="34" charset="0"/>
                        </a:rPr>
                        <a:t>Trabalho fisicamente oneroso </a:t>
                      </a:r>
                      <a:r>
                        <a:rPr kumimoji="1" lang="pt-BR" altLang="ja-JP" sz="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Arial" panose="020B0604020202020204" pitchFamily="34" charset="0"/>
                        </a:rPr>
                        <a:t>(nota)</a:t>
                      </a:r>
                      <a:endParaRPr kumimoji="1" lang="ja-JP" altLang="en-US" sz="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50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endParaRPr kumimoji="1" lang="ja-JP" altLang="en-US" sz="105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6">
                  <a:txBody>
                    <a:bodyPr/>
                    <a:lstStyle/>
                    <a:p>
                      <a:endParaRPr kumimoji="1" lang="ja-JP" altLang="en-US" sz="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50" charset="-128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6702486"/>
                  </a:ext>
                </a:extLst>
              </a:tr>
              <a:tr h="24832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endParaRPr kumimoji="1" lang="ja-JP" altLang="en-US" sz="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79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長時間の立作業</a:t>
                      </a:r>
                      <a:r>
                        <a:rPr kumimoji="1" lang="ja-JP" altLang="en-US" sz="70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 </a:t>
                      </a:r>
                      <a:r>
                        <a:rPr lang="pt-BR" sz="7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Trabalho obrigado a permanecer em pé por longo tempo </a:t>
                      </a:r>
                      <a:endParaRPr kumimoji="1" lang="ja-JP" altLang="en-US" sz="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ゴシック" panose="020B0609070205080204" pitchFamily="49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6787495"/>
                  </a:ext>
                </a:extLst>
              </a:tr>
              <a:tr h="24832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同一姿勢を強制される作業 </a:t>
                      </a:r>
                      <a:r>
                        <a:rPr lang="pt-BR" sz="7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Trabalho obrigado a permanecer numa posição fixa</a:t>
                      </a:r>
                      <a:endParaRPr kumimoji="1" lang="en-US" altLang="ja-JP" sz="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ゴシック" panose="020B0609070205080204" pitchFamily="49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8798995"/>
                  </a:ext>
                </a:extLst>
              </a:tr>
              <a:tr h="24832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ts val="9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腰に負担のかかる作業</a:t>
                      </a:r>
                      <a:endParaRPr kumimoji="1" lang="en-US" altLang="ja-JP" sz="800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+mn-cs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ts val="9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7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Trabalho que sobrecarrega a região lombar</a:t>
                      </a:r>
                      <a:endParaRPr kumimoji="1" lang="en-US" altLang="ja-JP" sz="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ゴシック" panose="020B0609070205080204" pitchFamily="49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2487482"/>
                  </a:ext>
                </a:extLst>
              </a:tr>
              <a:tr h="24832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ts val="9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寒い場所での作業</a:t>
                      </a:r>
                      <a:endParaRPr kumimoji="1" lang="en-US" altLang="ja-JP" sz="800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+mn-cs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ts val="9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7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Trabalho realizado em lugar frio</a:t>
                      </a:r>
                      <a:endParaRPr kumimoji="1" lang="en-US" altLang="ja-JP" sz="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ゴシック" panose="020B0609070205080204" pitchFamily="49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994667"/>
                  </a:ext>
                </a:extLst>
              </a:tr>
              <a:tr h="34373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70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長時間作業場を離れることのできない作業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5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Trabalho que não permite sair</a:t>
                      </a:r>
                      <a:r>
                        <a:rPr lang="pt-BR" sz="55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do lugar </a:t>
                      </a:r>
                      <a:r>
                        <a:rPr lang="pt-BR" sz="5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por longo tempo </a:t>
                      </a:r>
                      <a:endParaRPr kumimoji="1" lang="ja-JP" altLang="en-US" sz="55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ゴシック" panose="020B0609070205080204" pitchFamily="49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8809961"/>
                  </a:ext>
                </a:extLst>
              </a:tr>
              <a:tr h="263208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ja-JP" altLang="en-US" sz="700" spc="-5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ストレス・緊張を多く感じる作業</a:t>
                      </a:r>
                    </a:p>
                    <a:p>
                      <a:pPr algn="dist"/>
                      <a:r>
                        <a:rPr kumimoji="1" lang="pt-BR" altLang="ja-JP" sz="700" spc="-5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  <a:cs typeface="Arial" panose="020B0604020202020204" pitchFamily="34" charset="0"/>
                        </a:rPr>
                        <a:t>Trabalho que causa muito estresse e tensão</a:t>
                      </a:r>
                      <a:endParaRPr kumimoji="1" lang="ja-JP" altLang="en-US" sz="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50" charset="-128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6465648"/>
                  </a:ext>
                </a:extLst>
              </a:tr>
            </a:tbl>
          </a:graphicData>
        </a:graphic>
      </p:graphicFrame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90C8DD0B-C900-4F20-A9A6-71E7C9F6BB4D}"/>
              </a:ext>
            </a:extLst>
          </p:cNvPr>
          <p:cNvSpPr txBox="1"/>
          <p:nvPr/>
        </p:nvSpPr>
        <p:spPr>
          <a:xfrm>
            <a:off x="149736" y="8476116"/>
            <a:ext cx="6610306" cy="1059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100"/>
              </a:lnSpc>
            </a:pPr>
            <a:r>
              <a:rPr kumimoji="1" lang="ja-JP" altLang="en-US" sz="105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指導事項を守るための措置申請書</a:t>
            </a:r>
            <a:endParaRPr kumimoji="1" lang="en-US" altLang="ja-JP" sz="105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r">
              <a:lnSpc>
                <a:spcPts val="1100"/>
              </a:lnSpc>
            </a:pPr>
            <a:r>
              <a:rPr lang="pt-BR" sz="900" dirty="0">
                <a:latin typeface="Arial" panose="020B0604020202020204" pitchFamily="34" charset="0"/>
                <a:cs typeface="Arial" panose="020B0604020202020204" pitchFamily="34" charset="0"/>
              </a:rPr>
              <a:t>  Solicitação de Medidas para Garantia do Cumprimento das Orientações Médicas</a:t>
            </a:r>
            <a:r>
              <a:rPr lang="ja-JP" altLang="en-US" sz="900" dirty="0">
                <a:latin typeface="Arial" panose="020B0604020202020204" pitchFamily="34" charset="0"/>
                <a:cs typeface="Arial" panose="020B0604020202020204" pitchFamily="34" charset="0"/>
              </a:rPr>
              <a:t>　　　　　　年　　　月　　　日</a:t>
            </a:r>
            <a:r>
              <a:rPr kumimoji="1" lang="ja-JP" altLang="en-US" sz="900" dirty="0"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　</a:t>
            </a:r>
            <a:r>
              <a:rPr kumimoji="1" lang="ja-JP" altLang="en-US" sz="1050" dirty="0"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　　　</a:t>
            </a:r>
            <a:endParaRPr lang="pt-BR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kumimoji="1" lang="ja-JP" altLang="en-US" sz="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上記のとおり、医師等の指導事項に基づく措置を申請します。</a:t>
            </a:r>
            <a:r>
              <a:rPr lang="pt-BR" altLang="ja-JP" sz="800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                               Data:  </a:t>
            </a:r>
            <a:r>
              <a:rPr lang="ja-JP" altLang="en-US" sz="800" dirty="0">
                <a:latin typeface="Arial" panose="020B0604020202020204" pitchFamily="34" charset="0"/>
                <a:cs typeface="Arial" panose="020B0604020202020204" pitchFamily="34" charset="0"/>
              </a:rPr>
              <a:t>　</a:t>
            </a:r>
            <a:r>
              <a:rPr lang="pt-BR" altLang="ja-JP" sz="8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pt-BR" altLang="ja-JP" sz="8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/    </a:t>
            </a:r>
            <a:r>
              <a:rPr lang="ja-JP" altLang="en-US" sz="8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　</a:t>
            </a:r>
            <a:r>
              <a:rPr lang="pt-BR" altLang="ja-JP" sz="8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ja-JP" altLang="en-US" sz="8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　　</a:t>
            </a:r>
            <a:r>
              <a:rPr lang="pt-BR" altLang="ja-JP" sz="8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 </a:t>
            </a:r>
            <a:endParaRPr kumimoji="1" lang="ja-JP" altLang="en-US" sz="8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</a:rPr>
              <a:t>Solicito a aplicação de medidas baseadas na orientação médica mencionado acima.</a:t>
            </a:r>
            <a:r>
              <a:rPr kumimoji="1" lang="ja-JP" altLang="en-US" sz="800" dirty="0"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　</a:t>
            </a:r>
            <a:r>
              <a:rPr kumimoji="1" lang="ja-JP" altLang="en-US" sz="1050" dirty="0"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　　　　　　　　　　　　　　　　　　　　　　　　　　　　　　　　　　　　                       </a:t>
            </a:r>
            <a:r>
              <a:rPr kumimoji="1" lang="ja-JP" altLang="en-US" sz="1050" u="dash" dirty="0"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　　　　　　　　　　　　　　　　　　　　　　　</a:t>
            </a:r>
            <a:endParaRPr kumimoji="1" lang="ja-JP" altLang="en-US" sz="1050" dirty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  <a:cs typeface="Arial" panose="020B0604020202020204" pitchFamily="34" charset="0"/>
            </a:endParaRPr>
          </a:p>
          <a:p>
            <a:pPr>
              <a:lnSpc>
                <a:spcPts val="1000"/>
              </a:lnSpc>
            </a:pPr>
            <a:r>
              <a:rPr kumimoji="1" lang="pt-BR" altLang="ja-JP" sz="900" dirty="0"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                                                                                              </a:t>
            </a:r>
            <a:r>
              <a:rPr kumimoji="1" lang="ja-JP" altLang="en-US" sz="900" dirty="0"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　　　　　　　　所属</a:t>
            </a:r>
            <a:r>
              <a:rPr kumimoji="1" lang="pt-BR" altLang="ja-JP" sz="900" dirty="0"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 Empresa</a:t>
            </a:r>
            <a:r>
              <a:rPr kumimoji="1" lang="ja-JP" altLang="en-US" sz="900" dirty="0"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　　</a:t>
            </a:r>
          </a:p>
          <a:p>
            <a:pPr>
              <a:lnSpc>
                <a:spcPts val="1000"/>
              </a:lnSpc>
            </a:pPr>
            <a:r>
              <a:rPr kumimoji="1" lang="ja-JP" altLang="en-US" sz="900" dirty="0"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事業主　殿                                                                                           </a:t>
            </a:r>
            <a:endParaRPr kumimoji="1" lang="ja-JP" altLang="en-US" sz="900" dirty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  <a:cs typeface="Arial" panose="020B0604020202020204" pitchFamily="34" charset="0"/>
            </a:endParaRPr>
          </a:p>
          <a:p>
            <a:pPr>
              <a:lnSpc>
                <a:spcPts val="1000"/>
              </a:lnSpc>
            </a:pPr>
            <a:r>
              <a:rPr kumimoji="1" lang="pt-BR" altLang="ja-JP" sz="900" dirty="0"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Empregador</a:t>
            </a:r>
            <a:r>
              <a:rPr kumimoji="1" lang="ja-JP" altLang="en-US" sz="900" dirty="0"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　</a:t>
            </a:r>
            <a:r>
              <a:rPr kumimoji="1" lang="ja-JP" altLang="en-US" sz="1100" dirty="0"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　　　　　　　　　　　　　　　　　　　　　　　　　                   </a:t>
            </a:r>
            <a:r>
              <a:rPr kumimoji="1" lang="ja-JP" altLang="en-US" sz="900" dirty="0"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氏名 </a:t>
            </a:r>
            <a:r>
              <a:rPr kumimoji="1" lang="pt-BR" altLang="ja-JP" sz="900" dirty="0"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Nome</a:t>
            </a:r>
            <a:endParaRPr kumimoji="1" lang="ja-JP" altLang="en-US" sz="1100" dirty="0">
              <a:latin typeface="Arial" panose="020B0604020202020204" pitchFamily="34" charset="0"/>
              <a:ea typeface="ＭＳ Ｐゴシック" panose="020B0600070205080204" pitchFamily="50" charset="-128"/>
              <a:cs typeface="Arial" panose="020B0604020202020204" pitchFamily="34" charset="0"/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96C7C830-3D15-4DD9-9CB2-07E2D3CD6B1C}"/>
              </a:ext>
            </a:extLst>
          </p:cNvPr>
          <p:cNvSpPr txBox="1"/>
          <p:nvPr/>
        </p:nvSpPr>
        <p:spPr>
          <a:xfrm>
            <a:off x="92231" y="6838454"/>
            <a:ext cx="32553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 dirty="0">
                <a:latin typeface="Arial" panose="020B0604020202020204" pitchFamily="34" charset="0"/>
                <a:cs typeface="Arial" panose="020B0604020202020204" pitchFamily="34" charset="0"/>
              </a:rPr>
              <a:t>３</a:t>
            </a:r>
            <a:r>
              <a:rPr lang="pt-BR" sz="9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kumimoji="1" lang="ja-JP" altLang="en-US" sz="9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上記２の措置が必要な期間</a:t>
            </a:r>
            <a:r>
              <a:rPr kumimoji="1" lang="ja-JP" altLang="en-US" sz="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（当面の予定期間に〇を付けてください。）</a:t>
            </a:r>
            <a:endParaRPr kumimoji="1" lang="en-US" altLang="ja-JP" sz="6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pt-BR" sz="900" dirty="0">
                <a:latin typeface="Arial" panose="020B0604020202020204" pitchFamily="34" charset="0"/>
                <a:cs typeface="Arial" panose="020B0604020202020204" pitchFamily="34" charset="0"/>
              </a:rPr>
              <a:t>Período necessário para a(s) medida(s) do quadro 2 acima </a:t>
            </a:r>
            <a:r>
              <a:rPr lang="pt-BR" sz="600" dirty="0"/>
              <a:t>(Circule o período previsto) </a:t>
            </a:r>
            <a:endParaRPr kumimoji="1" lang="ja-JP" altLang="en-US" sz="600" dirty="0">
              <a:latin typeface="Arial" panose="020B0604020202020204" pitchFamily="34" charset="0"/>
              <a:ea typeface="ＭＳ Ｐゴシック" panose="020B0600070205080204" pitchFamily="50" charset="-128"/>
              <a:cs typeface="Arial" panose="020B0604020202020204" pitchFamily="34" charset="0"/>
            </a:endParaRP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F37CEF84-75E3-47D4-85FB-F21629154587}"/>
              </a:ext>
            </a:extLst>
          </p:cNvPr>
          <p:cNvSpPr txBox="1"/>
          <p:nvPr/>
        </p:nvSpPr>
        <p:spPr>
          <a:xfrm>
            <a:off x="126090" y="9557174"/>
            <a:ext cx="6442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この様式の「母性健康管理指導事項連絡カード」の欄には医師等が、また、「指導事項を守るための措置申請書」の欄には女性労働者が記入してください。 </a:t>
            </a:r>
            <a:endParaRPr kumimoji="1" lang="ja-JP" altLang="en-US" sz="6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pt-BR" sz="600" dirty="0">
                <a:latin typeface="Arial" panose="020B0604020202020204" pitchFamily="34" charset="0"/>
                <a:cs typeface="Arial" panose="020B0604020202020204" pitchFamily="34" charset="0"/>
              </a:rPr>
              <a:t>A Ficha de Orientação para Gestão da Saúde Materna deste formulário deverá ser preenchido pelo médico responsável. O campo referente à “Solicitação de Medidas para Garantia do Cumprimento das Orientações  Médicas” deverá ser preenchida pela própria trabalhadora.</a:t>
            </a:r>
            <a:endParaRPr kumimoji="1" lang="ja-JP" altLang="en-US" sz="600" dirty="0">
              <a:latin typeface="Arial" panose="020B0604020202020204" pitchFamily="34" charset="0"/>
              <a:ea typeface="ＭＳ Ｐゴシック" panose="020B0600070205080204" pitchFamily="50" charset="-128"/>
              <a:cs typeface="Arial" panose="020B0604020202020204" pitchFamily="34" charset="0"/>
            </a:endParaRPr>
          </a:p>
        </p:txBody>
      </p:sp>
      <p:cxnSp>
        <p:nvCxnSpPr>
          <p:cNvPr id="28" name="直線コネクタ 27">
            <a:extLst>
              <a:ext uri="{FF2B5EF4-FFF2-40B4-BE49-F238E27FC236}">
                <a16:creationId xmlns:a16="http://schemas.microsoft.com/office/drawing/2014/main" id="{3176A6DC-DB37-452C-87B4-F3D8A037FD17}"/>
              </a:ext>
            </a:extLst>
          </p:cNvPr>
          <p:cNvCxnSpPr>
            <a:cxnSpLocks/>
          </p:cNvCxnSpPr>
          <p:nvPr/>
        </p:nvCxnSpPr>
        <p:spPr>
          <a:xfrm>
            <a:off x="80854" y="9566521"/>
            <a:ext cx="671808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コネクタ 28">
            <a:extLst>
              <a:ext uri="{FF2B5EF4-FFF2-40B4-BE49-F238E27FC236}">
                <a16:creationId xmlns:a16="http://schemas.microsoft.com/office/drawing/2014/main" id="{5EC17040-34DF-4863-8C47-6D8558C30986}"/>
              </a:ext>
            </a:extLst>
          </p:cNvPr>
          <p:cNvCxnSpPr>
            <a:cxnSpLocks/>
          </p:cNvCxnSpPr>
          <p:nvPr/>
        </p:nvCxnSpPr>
        <p:spPr>
          <a:xfrm>
            <a:off x="55084" y="8476116"/>
            <a:ext cx="671808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6854F38C-F490-471F-A71E-3F635569B85A}"/>
              </a:ext>
            </a:extLst>
          </p:cNvPr>
          <p:cNvSpPr txBox="1"/>
          <p:nvPr/>
        </p:nvSpPr>
        <p:spPr>
          <a:xfrm>
            <a:off x="107564" y="6084616"/>
            <a:ext cx="54809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9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標準措置に関する具体的内容、標準措置以外の必要な措置等の特記事項</a:t>
            </a:r>
            <a:endParaRPr kumimoji="1" lang="ja-JP" altLang="en-US" sz="9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pt-BR" altLang="ja-JP" sz="900" dirty="0"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Detalhes específicos de medida padrão, observações em medidas necessárias além da medida padrão</a:t>
            </a:r>
            <a:endParaRPr kumimoji="1" lang="ja-JP" altLang="en-US" sz="900" dirty="0">
              <a:latin typeface="Arial" panose="020B0604020202020204" pitchFamily="34" charset="0"/>
              <a:ea typeface="ＭＳ Ｐゴシック" panose="020B0600070205080204" pitchFamily="50" charset="-128"/>
              <a:cs typeface="Arial" panose="020B0604020202020204" pitchFamily="34" charset="0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EF75C1B3-0E33-45B2-BBBF-DF1C3271E33B}"/>
              </a:ext>
            </a:extLst>
          </p:cNvPr>
          <p:cNvSpPr txBox="1"/>
          <p:nvPr/>
        </p:nvSpPr>
        <p:spPr>
          <a:xfrm>
            <a:off x="3439896" y="6893694"/>
            <a:ext cx="31639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00" dirty="0"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４．</a:t>
            </a:r>
            <a:r>
              <a:rPr kumimoji="1" lang="ja-JP" altLang="en-US" sz="9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その他の指導事項</a:t>
            </a:r>
            <a:r>
              <a:rPr kumimoji="1" lang="ja-JP" altLang="en-US" sz="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（措置が必要である場合は○を付けてください。）　　　</a:t>
            </a:r>
            <a:endParaRPr kumimoji="1" lang="ja-JP" altLang="en-US" sz="2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kumimoji="1" lang="pt-BR" altLang="ja-JP" sz="900" dirty="0"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Outras orientações</a:t>
            </a:r>
            <a:r>
              <a:rPr lang="pt-BR" sz="900" dirty="0"/>
              <a:t> </a:t>
            </a:r>
            <a:r>
              <a:rPr lang="pt-BR" sz="600" dirty="0"/>
              <a:t>(Circule o período previsto) </a:t>
            </a:r>
            <a:r>
              <a:rPr kumimoji="1" lang="ja-JP" altLang="en-US" sz="600" dirty="0"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　</a:t>
            </a:r>
            <a:endParaRPr kumimoji="1" lang="ja-JP" altLang="en-US" sz="500" dirty="0">
              <a:latin typeface="Arial" panose="020B0604020202020204" pitchFamily="34" charset="0"/>
              <a:ea typeface="ＭＳ Ｐゴシック" panose="020B0600070205080204" pitchFamily="50" charset="-128"/>
              <a:cs typeface="Arial" panose="020B0604020202020204" pitchFamily="34" charset="0"/>
            </a:endParaRPr>
          </a:p>
        </p:txBody>
      </p:sp>
      <p:graphicFrame>
        <p:nvGraphicFramePr>
          <p:cNvPr id="35" name="表 35">
            <a:extLst>
              <a:ext uri="{FF2B5EF4-FFF2-40B4-BE49-F238E27FC236}">
                <a16:creationId xmlns:a16="http://schemas.microsoft.com/office/drawing/2014/main" id="{239576E9-9AD7-4BDE-8277-D17EB89F561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2799468"/>
              </p:ext>
            </p:extLst>
          </p:nvPr>
        </p:nvGraphicFramePr>
        <p:xfrm>
          <a:off x="3510956" y="7254976"/>
          <a:ext cx="3185257" cy="9441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54348">
                  <a:extLst>
                    <a:ext uri="{9D8B030D-6E8A-4147-A177-3AD203B41FA5}">
                      <a16:colId xmlns:a16="http://schemas.microsoft.com/office/drawing/2014/main" val="1219782748"/>
                    </a:ext>
                  </a:extLst>
                </a:gridCol>
                <a:gridCol w="530909">
                  <a:extLst>
                    <a:ext uri="{9D8B030D-6E8A-4147-A177-3AD203B41FA5}">
                      <a16:colId xmlns:a16="http://schemas.microsoft.com/office/drawing/2014/main" val="1904825283"/>
                    </a:ext>
                  </a:extLst>
                </a:gridCol>
              </a:tblGrid>
              <a:tr h="578344">
                <a:tc>
                  <a:txBody>
                    <a:bodyPr/>
                    <a:lstStyle/>
                    <a:p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+mn-ea"/>
                        </a:rPr>
                        <a:t>妊娠中の通勤緩和の措置（在宅勤務を含む。）　</a:t>
                      </a:r>
                    </a:p>
                    <a:p>
                      <a:r>
                        <a:rPr lang="pt-BR" sz="9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Medidas para facilitar a ida e volta ao trabalho durante a gravidez (Incluindo trabalhar em casa)</a:t>
                      </a:r>
                      <a:endParaRPr kumimoji="1" lang="ja-JP" altLang="en-US" sz="9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50" charset="-128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687144"/>
                  </a:ext>
                </a:extLst>
              </a:tr>
              <a:tr h="262311">
                <a:tc>
                  <a:txBody>
                    <a:bodyPr/>
                    <a:lstStyle/>
                    <a:p>
                      <a:pPr marL="0" marR="0" lvl="0" indent="0" algn="l" defTabSz="68579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+mn-ea"/>
                        </a:rPr>
                        <a:t>妊娠中の休憩に関する措置</a:t>
                      </a:r>
                    </a:p>
                    <a:p>
                      <a:r>
                        <a:rPr lang="pt-BR" sz="9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Medidas de repouso durante a gravidez</a:t>
                      </a:r>
                      <a:endParaRPr kumimoji="1" lang="ja-JP" altLang="en-US" sz="9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50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2658848"/>
                  </a:ext>
                </a:extLst>
              </a:tr>
            </a:tbl>
          </a:graphicData>
        </a:graphic>
      </p:graphicFrame>
      <p:cxnSp>
        <p:nvCxnSpPr>
          <p:cNvPr id="37" name="直線コネクタ 36">
            <a:extLst>
              <a:ext uri="{FF2B5EF4-FFF2-40B4-BE49-F238E27FC236}">
                <a16:creationId xmlns:a16="http://schemas.microsoft.com/office/drawing/2014/main" id="{A4461B41-561D-4069-AB2C-9D6211A8919C}"/>
              </a:ext>
            </a:extLst>
          </p:cNvPr>
          <p:cNvCxnSpPr/>
          <p:nvPr/>
        </p:nvCxnSpPr>
        <p:spPr>
          <a:xfrm>
            <a:off x="4582557" y="9201472"/>
            <a:ext cx="2021305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線コネクタ 37">
            <a:extLst>
              <a:ext uri="{FF2B5EF4-FFF2-40B4-BE49-F238E27FC236}">
                <a16:creationId xmlns:a16="http://schemas.microsoft.com/office/drawing/2014/main" id="{AFB34661-7DD9-43BF-82F0-C182ADEC4B73}"/>
              </a:ext>
            </a:extLst>
          </p:cNvPr>
          <p:cNvCxnSpPr/>
          <p:nvPr/>
        </p:nvCxnSpPr>
        <p:spPr>
          <a:xfrm>
            <a:off x="4582557" y="9476636"/>
            <a:ext cx="2021305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正方形/長方形 38">
            <a:extLst>
              <a:ext uri="{FF2B5EF4-FFF2-40B4-BE49-F238E27FC236}">
                <a16:creationId xmlns:a16="http://schemas.microsoft.com/office/drawing/2014/main" id="{4B74E975-D819-4DB6-AD78-D2D20764F0B0}"/>
              </a:ext>
            </a:extLst>
          </p:cNvPr>
          <p:cNvSpPr/>
          <p:nvPr/>
        </p:nvSpPr>
        <p:spPr>
          <a:xfrm>
            <a:off x="143354" y="6426047"/>
            <a:ext cx="6566865" cy="399161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Arial" panose="020B0604020202020204" pitchFamily="34" charset="0"/>
              <a:ea typeface="ＭＳ ゴシック" panose="020B0609070205080204" pitchFamily="49" charset="-128"/>
              <a:cs typeface="Arial" panose="020B0604020202020204" pitchFamily="34" charset="0"/>
            </a:endParaRPr>
          </a:p>
        </p:txBody>
      </p:sp>
      <p:graphicFrame>
        <p:nvGraphicFramePr>
          <p:cNvPr id="2" name="表 2">
            <a:extLst>
              <a:ext uri="{FF2B5EF4-FFF2-40B4-BE49-F238E27FC236}">
                <a16:creationId xmlns:a16="http://schemas.microsoft.com/office/drawing/2014/main" id="{B33E57B8-F83B-45B1-9E6F-73921608A60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8280006"/>
              </p:ext>
            </p:extLst>
          </p:nvPr>
        </p:nvGraphicFramePr>
        <p:xfrm>
          <a:off x="185436" y="7268322"/>
          <a:ext cx="3127699" cy="11728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1230">
                  <a:extLst>
                    <a:ext uri="{9D8B030D-6E8A-4147-A177-3AD203B41FA5}">
                      <a16:colId xmlns:a16="http://schemas.microsoft.com/office/drawing/2014/main" val="3461174147"/>
                    </a:ext>
                  </a:extLst>
                </a:gridCol>
                <a:gridCol w="536469">
                  <a:extLst>
                    <a:ext uri="{9D8B030D-6E8A-4147-A177-3AD203B41FA5}">
                      <a16:colId xmlns:a16="http://schemas.microsoft.com/office/drawing/2014/main" val="2492659300"/>
                    </a:ext>
                  </a:extLst>
                </a:gridCol>
              </a:tblGrid>
              <a:tr h="293212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ts val="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１週間　　　（　　　　月　　　日～　　　　月　　　　日）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ts val="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pt-BR" altLang="ja-JP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  <a:cs typeface="Arial" panose="020B0604020202020204" pitchFamily="34" charset="0"/>
                        </a:rPr>
                        <a:t>1</a:t>
                      </a:r>
                      <a:r>
                        <a:rPr kumimoji="1" lang="ja-JP" altLang="pt-BR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1" lang="pt-BR" altLang="ja-JP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  <a:cs typeface="Arial" panose="020B0604020202020204" pitchFamily="34" charset="0"/>
                        </a:rPr>
                        <a:t>semana </a:t>
                      </a:r>
                      <a:r>
                        <a:rPr lang="pt-BR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ja-JP" altLang="en-US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　　　</a:t>
                      </a:r>
                      <a:r>
                        <a:rPr lang="pt-BR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/     </a:t>
                      </a:r>
                      <a:r>
                        <a:rPr lang="ja-JP" altLang="en-US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　　</a:t>
                      </a:r>
                      <a:r>
                        <a:rPr lang="pt-BR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até     </a:t>
                      </a:r>
                      <a:r>
                        <a:rPr lang="ja-JP" altLang="en-US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　　</a:t>
                      </a:r>
                      <a:r>
                        <a:rPr lang="pt-BR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/          </a:t>
                      </a:r>
                      <a:r>
                        <a:rPr lang="ja-JP" altLang="en-US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　</a:t>
                      </a:r>
                      <a:r>
                        <a:rPr lang="pt-BR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kumimoji="1" lang="ja-JP" altLang="en-US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50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9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50" charset="-128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92404680"/>
                  </a:ext>
                </a:extLst>
              </a:tr>
              <a:tr h="293212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ts val="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２週間　　　（　　　　月　　　日～　　　　月　　　　日）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ts val="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pt-BR" altLang="ja-JP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  <a:cs typeface="Arial" panose="020B0604020202020204" pitchFamily="34" charset="0"/>
                        </a:rPr>
                        <a:t>2</a:t>
                      </a:r>
                      <a:r>
                        <a:rPr kumimoji="1" lang="ja-JP" altLang="pt-BR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1" lang="pt-BR" altLang="ja-JP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semanas</a:t>
                      </a:r>
                      <a:r>
                        <a:rPr lang="pt-BR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         /       </a:t>
                      </a:r>
                      <a:r>
                        <a:rPr lang="ja-JP" altLang="en-US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　　</a:t>
                      </a:r>
                      <a:r>
                        <a:rPr lang="pt-BR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até          </a:t>
                      </a:r>
                      <a:r>
                        <a:rPr lang="ja-JP" altLang="en-US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　</a:t>
                      </a:r>
                      <a:r>
                        <a:rPr lang="pt-BR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 </a:t>
                      </a:r>
                      <a:r>
                        <a:rPr lang="ja-JP" altLang="en-US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　　　</a:t>
                      </a:r>
                      <a:r>
                        <a:rPr lang="pt-BR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)</a:t>
                      </a:r>
                      <a:endParaRPr kumimoji="1" lang="ja-JP" altLang="en-US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50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9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50" charset="-128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1735103"/>
                  </a:ext>
                </a:extLst>
              </a:tr>
              <a:tr h="293212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ts val="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４週間　　　（　　　　月　　　日～　　　　月　　　　日）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ts val="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pt-BR" altLang="ja-JP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</a:t>
                      </a:r>
                      <a:r>
                        <a:rPr kumimoji="1" lang="ja-JP" altLang="pt-BR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1" lang="pt-BR" altLang="ja-JP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semanas</a:t>
                      </a:r>
                      <a:r>
                        <a:rPr lang="pt-BR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    </a:t>
                      </a:r>
                      <a:r>
                        <a:rPr lang="ja-JP" altLang="en-US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　</a:t>
                      </a:r>
                      <a:r>
                        <a:rPr lang="pt-BR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/ </a:t>
                      </a:r>
                      <a:r>
                        <a:rPr lang="ja-JP" altLang="en-US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　　</a:t>
                      </a:r>
                      <a:r>
                        <a:rPr lang="pt-BR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até            /              )</a:t>
                      </a:r>
                      <a:endParaRPr kumimoji="1" lang="ja-JP" altLang="en-US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9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50" charset="-128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2597219"/>
                  </a:ext>
                </a:extLst>
              </a:tr>
              <a:tr h="293212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ts val="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その他　　　（　　　　月　　　日～　　　　月　　　　日）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ts val="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pt-BR" altLang="ja-JP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Outros       </a:t>
                      </a:r>
                      <a:r>
                        <a:rPr lang="pt-BR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         /            até            /              )</a:t>
                      </a:r>
                      <a:endParaRPr kumimoji="1" lang="ja-JP" altLang="en-US" sz="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9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50" charset="-128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84083693"/>
                  </a:ext>
                </a:extLst>
              </a:tr>
            </a:tbl>
          </a:graphicData>
        </a:graphic>
      </p:graphicFrame>
      <p:sp>
        <p:nvSpPr>
          <p:cNvPr id="3" name="テキスト ボックス 2"/>
          <p:cNvSpPr txBox="1"/>
          <p:nvPr/>
        </p:nvSpPr>
        <p:spPr>
          <a:xfrm>
            <a:off x="185437" y="5812636"/>
            <a:ext cx="65746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（注）　 「身体的負担の大きい作業」のうち、特定の作業について制限の必要がある場合には、指導事項欄に〇を付けた上で、具体的な作業を○で囲んでください。</a:t>
            </a:r>
          </a:p>
          <a:p>
            <a:r>
              <a:rPr kumimoji="1" lang="pt-BR" altLang="ja-JP" sz="600" dirty="0"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(*</a:t>
            </a:r>
            <a:r>
              <a:rPr lang="pt-BR" altLang="ja-JP" sz="600" dirty="0"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)Dentro do “</a:t>
            </a:r>
            <a:r>
              <a:rPr kumimoji="1" lang="pt-BR" altLang="ja-JP" sz="600" dirty="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  <a:cs typeface="Arial" panose="020B0604020202020204" pitchFamily="34" charset="0"/>
              </a:rPr>
              <a:t>trabalho fisicamente oneroso”</a:t>
            </a:r>
            <a:r>
              <a:rPr lang="pt-BR" altLang="ja-JP" sz="600" dirty="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,</a:t>
            </a:r>
            <a:r>
              <a:rPr lang="ja-JP" altLang="pt-BR" sz="600" dirty="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 </a:t>
            </a:r>
            <a:r>
              <a:rPr lang="pt-BR" altLang="ja-JP" sz="600" dirty="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se</a:t>
            </a:r>
            <a:r>
              <a:rPr lang="ja-JP" altLang="pt-BR" sz="600" dirty="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 </a:t>
            </a:r>
            <a:r>
              <a:rPr lang="pt-BR" altLang="ja-JP" sz="600" dirty="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há algum trabalho que deve ser limitado, circular os itens correspondentes no quadro de “</a:t>
            </a:r>
            <a:r>
              <a:rPr lang="pt-BR" altLang="ja-JP" sz="600" dirty="0"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medida padrão” e circular em que específico trabalho deve ser reduzido ou limitado.</a:t>
            </a:r>
            <a:endParaRPr kumimoji="1" lang="ja-JP" altLang="en-US" sz="600" dirty="0">
              <a:latin typeface="Arial" panose="020B0604020202020204" pitchFamily="34" charset="0"/>
              <a:ea typeface="ＭＳ Ｐゴシック" panose="020B0600070205080204" pitchFamily="50" charset="-128"/>
              <a:cs typeface="Arial" panose="020B0604020202020204" pitchFamily="34" charset="0"/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5251438" y="9488907"/>
            <a:ext cx="1600200" cy="527402"/>
          </a:xfrm>
        </p:spPr>
        <p:txBody>
          <a:bodyPr/>
          <a:lstStyle/>
          <a:p>
            <a:fld id="{9E2A29CB-BA86-48A6-80E1-CB8750A963B5}" type="slidenum">
              <a:rPr kumimoji="1" lang="ja-JP" altLang="en-US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fld>
            <a:endParaRPr kumimoji="1" lang="ja-JP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87893" y="2888636"/>
            <a:ext cx="2965033" cy="28982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100"/>
              </a:lnSpc>
            </a:pPr>
            <a:r>
              <a:rPr kumimoji="1" lang="ja-JP" altLang="en-US" sz="8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つわり、妊娠悪阻、貧血、めまい・立ちくらみ、</a:t>
            </a:r>
          </a:p>
          <a:p>
            <a:pPr>
              <a:lnSpc>
                <a:spcPts val="1100"/>
              </a:lnSpc>
            </a:pPr>
            <a:r>
              <a:rPr lang="pt-BR" altLang="ja-JP" sz="700" dirty="0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Enjôo matinal, hiperêmese gravídica, anemia, tontura, </a:t>
            </a:r>
            <a:r>
              <a:rPr lang="en-US" altLang="ja-JP" sz="700" dirty="0" err="1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vertigens</a:t>
            </a:r>
            <a:endParaRPr lang="en-US" altLang="ja-JP" sz="700" dirty="0">
              <a:latin typeface="Arial Unicode MS" panose="020B0604020202020204" pitchFamily="50" charset="-128"/>
              <a:ea typeface="Arial Unicode MS" panose="020B0604020202020204" pitchFamily="50" charset="-128"/>
              <a:cs typeface="Arial Unicode MS" panose="020B0604020202020204" pitchFamily="50" charset="-128"/>
            </a:endParaRPr>
          </a:p>
          <a:p>
            <a:pPr>
              <a:lnSpc>
                <a:spcPts val="1100"/>
              </a:lnSpc>
            </a:pPr>
            <a:r>
              <a:rPr kumimoji="1" lang="ja-JP" altLang="en-US" sz="8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腹部緊満感、子宮収縮、腹痛、性器出血、</a:t>
            </a:r>
          </a:p>
          <a:p>
            <a:pPr>
              <a:lnSpc>
                <a:spcPts val="1100"/>
              </a:lnSpc>
            </a:pPr>
            <a:r>
              <a:rPr lang="pt-BR" altLang="ja-JP" sz="700" dirty="0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Aperto abdominal, contrações uterinas, dor abdominal, sangramento </a:t>
            </a:r>
            <a:r>
              <a:rPr lang="pt-BR" altLang="ja-JP" sz="700" dirty="0">
                <a:latin typeface="Arial" panose="020B0604020202020204" pitchFamily="34" charset="0"/>
                <a:ea typeface="Arial Unicode MS" panose="020B0604020202020204" pitchFamily="50" charset="-128"/>
                <a:cs typeface="Arial" panose="020B0604020202020204" pitchFamily="34" charset="0"/>
              </a:rPr>
              <a:t>genital</a:t>
            </a:r>
          </a:p>
          <a:p>
            <a:pPr>
              <a:lnSpc>
                <a:spcPts val="1100"/>
              </a:lnSpc>
            </a:pPr>
            <a:r>
              <a:rPr kumimoji="1" lang="ja-JP" altLang="en-US" sz="8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腰痛、痔、静脈瘤、浮腫、手や手首の痛み、</a:t>
            </a:r>
            <a:endParaRPr kumimoji="1" lang="en-US" altLang="ja-JP" sz="8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lnSpc>
                <a:spcPts val="1100"/>
              </a:lnSpc>
            </a:pPr>
            <a:r>
              <a:rPr lang="pt-BR" altLang="ja-JP" sz="700" dirty="0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Lombalgia, hemorróidas, varizes, edema, dor nas mãos e punhos,</a:t>
            </a:r>
          </a:p>
          <a:p>
            <a:pPr>
              <a:lnSpc>
                <a:spcPts val="1100"/>
              </a:lnSpc>
            </a:pPr>
            <a:r>
              <a:rPr kumimoji="1" lang="ja-JP" altLang="en-US" sz="8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頻尿、排尿時痛、残尿感、全身倦怠感、動悸、</a:t>
            </a:r>
            <a:endParaRPr kumimoji="1" lang="en-US" altLang="ja-JP" sz="8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lnSpc>
                <a:spcPts val="1100"/>
              </a:lnSpc>
            </a:pPr>
            <a:r>
              <a:rPr lang="pt-BR" altLang="ja-JP" sz="700" dirty="0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Urinas frequente, dor ao urinar, sensação de urina residual, mal-estar geral, palpitações,</a:t>
            </a:r>
          </a:p>
          <a:p>
            <a:pPr>
              <a:lnSpc>
                <a:spcPts val="1100"/>
              </a:lnSpc>
            </a:pPr>
            <a:r>
              <a:rPr kumimoji="1" lang="ja-JP" altLang="en-US" sz="8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頭痛、血圧の上昇、蛋白尿、妊娠糖尿病、</a:t>
            </a:r>
          </a:p>
          <a:p>
            <a:pPr>
              <a:lnSpc>
                <a:spcPts val="1100"/>
              </a:lnSpc>
            </a:pPr>
            <a:r>
              <a:rPr lang="pt-BR" altLang="ja-JP" sz="700" dirty="0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Dor de cabeça, aumento da pressão arterial, proteinúria, diabete gestacional,</a:t>
            </a:r>
          </a:p>
          <a:p>
            <a:pPr>
              <a:lnSpc>
                <a:spcPts val="1100"/>
              </a:lnSpc>
            </a:pPr>
            <a:r>
              <a:rPr kumimoji="1" lang="ja-JP" altLang="en-US" sz="8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赤ちゃん（胎児）が週数に比べ小さい、</a:t>
            </a:r>
          </a:p>
          <a:p>
            <a:pPr>
              <a:lnSpc>
                <a:spcPts val="1100"/>
              </a:lnSpc>
            </a:pPr>
            <a:r>
              <a:rPr lang="pt-BR" altLang="ja-JP" sz="700" dirty="0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O bebê (feto) é pequeno em comparação com o número de semanas,</a:t>
            </a:r>
          </a:p>
          <a:p>
            <a:pPr>
              <a:lnSpc>
                <a:spcPts val="1100"/>
              </a:lnSpc>
            </a:pPr>
            <a:r>
              <a:rPr kumimoji="1" lang="ja-JP" altLang="en-US" sz="8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多胎妊娠（　　　　胎）、産後体調が悪い、</a:t>
            </a:r>
            <a:endParaRPr kumimoji="1" lang="en-US" altLang="ja-JP" sz="8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lnSpc>
                <a:spcPts val="1100"/>
              </a:lnSpc>
            </a:pPr>
            <a:r>
              <a:rPr lang="pt-BR" altLang="ja-JP" sz="700" dirty="0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Gravidez múltipla (       fetal), má condição física pós-parto,</a:t>
            </a:r>
          </a:p>
          <a:p>
            <a:pPr>
              <a:lnSpc>
                <a:spcPts val="1100"/>
              </a:lnSpc>
            </a:pPr>
            <a:r>
              <a:rPr kumimoji="1" lang="ja-JP" altLang="en-US" sz="8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妊娠中・産後の不安・不眠・落ち着かないなど、</a:t>
            </a:r>
          </a:p>
          <a:p>
            <a:pPr>
              <a:lnSpc>
                <a:spcPts val="1100"/>
              </a:lnSpc>
            </a:pPr>
            <a:r>
              <a:rPr lang="pt-BR" altLang="ja-JP" sz="700" dirty="0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Ansiedade durante a gravidez e após o parto, insônia, inquietação, etc.</a:t>
            </a:r>
          </a:p>
          <a:p>
            <a:pPr>
              <a:lnSpc>
                <a:spcPts val="1100"/>
              </a:lnSpc>
            </a:pPr>
            <a:r>
              <a:rPr kumimoji="1" lang="ja-JP" altLang="en-US" sz="8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合併症等 </a:t>
            </a:r>
            <a:r>
              <a:rPr lang="pt-BR" altLang="ja-JP" sz="700" dirty="0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Complicações, etc. (                                    )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F05B718-CDA8-4829-A962-F884DFA35E82}"/>
              </a:ext>
            </a:extLst>
          </p:cNvPr>
          <p:cNvSpPr txBox="1"/>
          <p:nvPr/>
        </p:nvSpPr>
        <p:spPr>
          <a:xfrm>
            <a:off x="6137666" y="48428"/>
            <a:ext cx="661273" cy="1804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kumimoji="1" lang="ja-JP" altLang="en-US" sz="700" dirty="0"/>
              <a:t>ポルトガル語</a:t>
            </a:r>
          </a:p>
        </p:txBody>
      </p:sp>
    </p:spTree>
    <p:extLst>
      <p:ext uri="{BB962C8B-B14F-4D97-AF65-F5344CB8AC3E}">
        <p14:creationId xmlns:p14="http://schemas.microsoft.com/office/powerpoint/2010/main" val="22930782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1153892"/>
              </p:ext>
            </p:extLst>
          </p:nvPr>
        </p:nvGraphicFramePr>
        <p:xfrm>
          <a:off x="152716" y="220830"/>
          <a:ext cx="6615247" cy="95007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33567">
                  <a:extLst>
                    <a:ext uri="{9D8B030D-6E8A-4147-A177-3AD203B41FA5}">
                      <a16:colId xmlns:a16="http://schemas.microsoft.com/office/drawing/2014/main" val="2482963872"/>
                    </a:ext>
                  </a:extLst>
                </a:gridCol>
                <a:gridCol w="5181680">
                  <a:extLst>
                    <a:ext uri="{9D8B030D-6E8A-4147-A177-3AD203B41FA5}">
                      <a16:colId xmlns:a16="http://schemas.microsoft.com/office/drawing/2014/main" val="1890553930"/>
                    </a:ext>
                  </a:extLst>
                </a:gridCol>
              </a:tblGrid>
              <a:tr h="242220">
                <a:tc>
                  <a:txBody>
                    <a:bodyPr/>
                    <a:lstStyle/>
                    <a:p>
                      <a:pPr marL="0" marR="0" lvl="0" indent="0" algn="l" defTabSz="68579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+mn-ea"/>
                        </a:rPr>
                        <a:t>症状名等 </a:t>
                      </a:r>
                      <a:r>
                        <a:rPr kumimoji="1" lang="pt-BR" altLang="ja-JP" sz="10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  <a:cs typeface="Arial" panose="020B0604020202020204" pitchFamily="34" charset="0"/>
                        </a:rPr>
                        <a:t>Sintomas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50" charset="-128"/>
                        <a:cs typeface="Arial" panose="020B0604020202020204" pitchFamily="34" charset="0"/>
                      </a:endParaRPr>
                    </a:p>
                  </a:txBody>
                  <a:tcPr marL="72000" marR="72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+mn-ea"/>
                        </a:rPr>
                        <a:t>措置の例　</a:t>
                      </a:r>
                      <a:r>
                        <a:rPr kumimoji="1" lang="pt-BR" altLang="ja-JP" sz="10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  <a:cs typeface="Arial" panose="020B0604020202020204" pitchFamily="34" charset="0"/>
                        </a:rPr>
                        <a:t>Exemplos das Medidas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50" charset="-128"/>
                        <a:cs typeface="Arial" panose="020B0604020202020204" pitchFamily="34" charset="0"/>
                      </a:endParaRPr>
                    </a:p>
                  </a:txBody>
                  <a:tcPr marL="72000" marR="72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44138102"/>
                  </a:ext>
                </a:extLst>
              </a:tr>
              <a:tr h="575272">
                <a:tc>
                  <a:txBody>
                    <a:bodyPr/>
                    <a:lstStyle/>
                    <a:p>
                      <a:pPr marL="0" marR="0" lvl="0" indent="0" algn="l" defTabSz="68579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+mn-ea"/>
                        </a:rPr>
                        <a:t>つわり、妊娠悪阻</a:t>
                      </a:r>
                    </a:p>
                    <a:p>
                      <a:r>
                        <a:rPr lang="pt-BR" sz="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Enjoo</a:t>
                      </a:r>
                      <a:r>
                        <a:rPr kumimoji="1" lang="pt-BR" altLang="ja-JP" sz="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</a:t>
                      </a:r>
                    </a:p>
                    <a:p>
                      <a:r>
                        <a:rPr kumimoji="1" lang="pt-BR" altLang="ja-JP" sz="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</a:t>
                      </a:r>
                      <a:r>
                        <a:rPr lang="pt-BR" sz="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iperemêse gravídica</a:t>
                      </a:r>
                      <a:endParaRPr kumimoji="1" lang="ja-JP" altLang="en-US" sz="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50" charset="-128"/>
                        <a:cs typeface="Arial" panose="020B0604020202020204" pitchFamily="34" charset="0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79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7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+mn-ea"/>
                        </a:rPr>
                        <a:t>休業（入院加療</a:t>
                      </a:r>
                      <a:r>
                        <a:rPr kumimoji="1" lang="en-US" altLang="ja-JP" sz="7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+mn-ea"/>
                        </a:rPr>
                        <a:t>)</a:t>
                      </a:r>
                      <a:r>
                        <a:rPr kumimoji="1" lang="ja-JP" altLang="en-US" sz="7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+mn-ea"/>
                        </a:rPr>
                        <a:t>、勤務時間の短縮、身体的負担の大きい作業（長時間作業場を離れることのできない作業</a:t>
                      </a:r>
                      <a:r>
                        <a:rPr kumimoji="1" lang="en-US" altLang="ja-JP" sz="7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+mn-ea"/>
                        </a:rPr>
                        <a:t>)</a:t>
                      </a:r>
                      <a:r>
                        <a:rPr kumimoji="1" lang="ja-JP" altLang="en-US" sz="7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+mn-ea"/>
                        </a:rPr>
                        <a:t>の制限、においがきつい・換気が悪い・高温多湿などのつわり症状を増悪させる環境における作業の制限、通勤緩和、休憩の配慮　 など</a:t>
                      </a:r>
                    </a:p>
                    <a:p>
                      <a:r>
                        <a:rPr kumimoji="1" lang="pt-BR" altLang="ja-JP" sz="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  <a:cs typeface="Arial" panose="020B0604020202020204" pitchFamily="34" charset="0"/>
                        </a:rPr>
                        <a:t>Repouso </a:t>
                      </a:r>
                      <a:r>
                        <a:rPr kumimoji="1" lang="ja-JP" altLang="en-US" sz="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  <a:cs typeface="Arial" panose="020B0604020202020204" pitchFamily="34" charset="0"/>
                        </a:rPr>
                        <a:t>（</a:t>
                      </a:r>
                      <a:r>
                        <a:rPr kumimoji="1" lang="pt-BR" altLang="ja-JP" sz="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  <a:cs typeface="Arial" panose="020B0604020202020204" pitchFamily="34" charset="0"/>
                        </a:rPr>
                        <a:t>internação hospitalar</a:t>
                      </a:r>
                      <a:r>
                        <a:rPr kumimoji="1" lang="en-US" altLang="ja-JP" sz="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  <a:cs typeface="Arial" panose="020B0604020202020204" pitchFamily="34" charset="0"/>
                        </a:rPr>
                        <a:t>)</a:t>
                      </a:r>
                      <a:r>
                        <a:rPr kumimoji="1" lang="pt-BR" altLang="ja-JP" sz="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  <a:cs typeface="Arial" panose="020B0604020202020204" pitchFamily="34" charset="0"/>
                        </a:rPr>
                        <a:t>, reduzir carga horária de trabalho, limitação de trabalho fisicamente oneroso </a:t>
                      </a:r>
                      <a:r>
                        <a:rPr kumimoji="1" lang="ja-JP" altLang="en-US" sz="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  <a:cs typeface="Arial" panose="020B0604020202020204" pitchFamily="34" charset="0"/>
                        </a:rPr>
                        <a:t>（</a:t>
                      </a:r>
                      <a:r>
                        <a:rPr kumimoji="1" lang="pt-BR" altLang="ja-JP" sz="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  <a:cs typeface="Arial" panose="020B0604020202020204" pitchFamily="34" charset="0"/>
                        </a:rPr>
                        <a:t>trabalho que não permite o afastamento por longo tempo</a:t>
                      </a:r>
                      <a:r>
                        <a:rPr kumimoji="1" lang="en-US" altLang="ja-JP" sz="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  <a:cs typeface="Arial" panose="020B0604020202020204" pitchFamily="34" charset="0"/>
                        </a:rPr>
                        <a:t>)</a:t>
                      </a:r>
                      <a:r>
                        <a:rPr kumimoji="1" lang="pt-BR" altLang="ja-JP" sz="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  <a:cs typeface="Arial" panose="020B0604020202020204" pitchFamily="34" charset="0"/>
                        </a:rPr>
                        <a:t>, limitação de trabalho onde o ambiente pode piorar os sintomas de enjoo por causa do cheiro, má ventilação ou de temperatura e humidade alta e etc., atenuação no trajeto de ida e volta ao trabalho, cuidados com o intervalo e etc.</a:t>
                      </a:r>
                      <a:endParaRPr kumimoji="1" lang="ja-JP" altLang="en-US" sz="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50" charset="-128"/>
                        <a:cs typeface="Arial" panose="020B0604020202020204" pitchFamily="34" charset="0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6434398"/>
                  </a:ext>
                </a:extLst>
              </a:tr>
              <a:tr h="484439">
                <a:tc>
                  <a:txBody>
                    <a:bodyPr/>
                    <a:lstStyle/>
                    <a:p>
                      <a:pPr marL="0" marR="0" lvl="0" indent="0" algn="l" defTabSz="68579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7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+mn-ea"/>
                        </a:rPr>
                        <a:t>貧血、めまい・立ちくらみ</a:t>
                      </a:r>
                    </a:p>
                    <a:p>
                      <a:r>
                        <a:rPr kumimoji="1" lang="pt-BR" sz="7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</a:t>
                      </a:r>
                      <a:r>
                        <a:rPr lang="pt-BR" sz="7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nemia</a:t>
                      </a:r>
                      <a:r>
                        <a:rPr kumimoji="1" lang="pt-BR" altLang="ja-JP" sz="7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tonturas, vertigens</a:t>
                      </a:r>
                      <a:endParaRPr kumimoji="1" lang="ja-JP" altLang="en-US" sz="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50" charset="-128"/>
                        <a:cs typeface="Arial" panose="020B0604020202020204" pitchFamily="34" charset="0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79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7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+mn-ea"/>
                        </a:rPr>
                        <a:t>勤務時間の短縮、身体的負担の大きい作業（高所や不安定な足場での作業）の制限、ストレス・緊張を多く感じる作業の制限、通勤緩和、休憩の配慮　など</a:t>
                      </a:r>
                    </a:p>
                    <a:p>
                      <a:r>
                        <a:rPr kumimoji="1" lang="pt-BR" altLang="ja-JP" sz="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  <a:cs typeface="Arial" panose="020B0604020202020204" pitchFamily="34" charset="0"/>
                        </a:rPr>
                        <a:t>Reduzir carga horária de trabalho, limitação de trabalho fisicamente oneroso (trabalho de lugar alto ou instável), limitação de trabalho que é estressante ou tenso, atenuação no trajeto de ida e volta ao </a:t>
                      </a:r>
                      <a:r>
                        <a:rPr kumimoji="1" lang="pt-BR" altLang="ja-JP" sz="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trabalho, cuidados com o intervalo e etc.</a:t>
                      </a:r>
                      <a:endParaRPr kumimoji="1" lang="ja-JP" altLang="en-US" sz="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50" charset="-128"/>
                        <a:cs typeface="Arial" panose="020B0604020202020204" pitchFamily="34" charset="0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99908365"/>
                  </a:ext>
                </a:extLst>
              </a:tr>
              <a:tr h="575272">
                <a:tc>
                  <a:txBody>
                    <a:bodyPr/>
                    <a:lstStyle/>
                    <a:p>
                      <a:pPr marL="0" marR="0" lvl="0" indent="0" algn="l" defTabSz="68579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TW" altLang="en-US" sz="7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腹部緊満感、子宮収縮</a:t>
                      </a:r>
                      <a:endParaRPr kumimoji="1" lang="ja-JP" altLang="en-US" sz="70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+mn-ea"/>
                      </a:endParaRPr>
                    </a:p>
                    <a:p>
                      <a:r>
                        <a:rPr kumimoji="1" lang="pt-BR" altLang="ja-JP" sz="7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Inchaço abdominal, contrações uterinas</a:t>
                      </a:r>
                      <a:endParaRPr kumimoji="1" lang="ja-JP" altLang="en-US" sz="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50" charset="-128"/>
                        <a:cs typeface="Arial" panose="020B0604020202020204" pitchFamily="34" charset="0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79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7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+mn-ea"/>
                        </a:rPr>
                        <a:t>休業（入院加療・自宅療養）、勤務時間の短縮、身体的負担の大きい作業（長時間の立作業、同一姿勢を強制される作業、長時間作業場所を離れることのできない作業）の制限、通勤緩和、休憩の配慮　など</a:t>
                      </a:r>
                    </a:p>
                    <a:p>
                      <a:r>
                        <a:rPr kumimoji="1" lang="pt-BR" altLang="ja-JP" sz="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  <a:cs typeface="Arial" panose="020B0604020202020204" pitchFamily="34" charset="0"/>
                        </a:rPr>
                        <a:t>Repouso </a:t>
                      </a:r>
                      <a:r>
                        <a:rPr kumimoji="1" lang="ja-JP" altLang="en-US" sz="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  <a:cs typeface="Arial" panose="020B0604020202020204" pitchFamily="34" charset="0"/>
                        </a:rPr>
                        <a:t>（</a:t>
                      </a:r>
                      <a:r>
                        <a:rPr kumimoji="1" lang="pt-BR" altLang="ja-JP" sz="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  <a:cs typeface="Arial" panose="020B0604020202020204" pitchFamily="34" charset="0"/>
                        </a:rPr>
                        <a:t>internação hospitalar</a:t>
                      </a:r>
                      <a:r>
                        <a:rPr kumimoji="1" lang="ja-JP" altLang="pt-BR" sz="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1" lang="pt-BR" altLang="ja-JP" sz="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  <a:cs typeface="Arial" panose="020B0604020202020204" pitchFamily="34" charset="0"/>
                        </a:rPr>
                        <a:t>e</a:t>
                      </a:r>
                      <a:r>
                        <a:rPr kumimoji="1" lang="ja-JP" altLang="pt-BR" sz="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1" lang="pt-BR" altLang="ja-JP" sz="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  <a:cs typeface="Arial" panose="020B0604020202020204" pitchFamily="34" charset="0"/>
                        </a:rPr>
                        <a:t>tratamento domiciliar</a:t>
                      </a:r>
                      <a:r>
                        <a:rPr kumimoji="1" lang="ja-JP" altLang="en-US" sz="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  <a:cs typeface="Arial" panose="020B0604020202020204" pitchFamily="34" charset="0"/>
                        </a:rPr>
                        <a:t>）</a:t>
                      </a:r>
                      <a:r>
                        <a:rPr kumimoji="1" lang="pt-BR" altLang="ja-JP" sz="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  <a:cs typeface="Arial" panose="020B0604020202020204" pitchFamily="34" charset="0"/>
                        </a:rPr>
                        <a:t>, reduzir carga horária de trabalho, trabalho fisicamente oneroso</a:t>
                      </a:r>
                      <a:r>
                        <a:rPr kumimoji="1" lang="ja-JP" altLang="en-US" sz="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  <a:cs typeface="Arial" panose="020B0604020202020204" pitchFamily="34" charset="0"/>
                        </a:rPr>
                        <a:t>（</a:t>
                      </a:r>
                      <a:r>
                        <a:rPr kumimoji="1" lang="pt-BR" altLang="ja-JP" sz="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  <a:cs typeface="Arial" panose="020B0604020202020204" pitchFamily="34" charset="0"/>
                        </a:rPr>
                        <a:t>trabalho que obrigue permanecer em pé por longo tempo, trabalho que obrigue permanecer numa posição fixa, limitação de trabalho que obrigue permanecer numa posição fixa, atenuação no trajeto de ida e volta ao </a:t>
                      </a:r>
                      <a:r>
                        <a:rPr kumimoji="1" lang="pt-BR" altLang="ja-JP" sz="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trabalho, cuidados com o intervalo e etc.</a:t>
                      </a:r>
                      <a:endParaRPr kumimoji="1" lang="ja-JP" altLang="en-US" sz="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50" charset="-128"/>
                        <a:cs typeface="Arial" panose="020B0604020202020204" pitchFamily="34" charset="0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72036978"/>
                  </a:ext>
                </a:extLst>
              </a:tr>
              <a:tr h="302775">
                <a:tc>
                  <a:txBody>
                    <a:bodyPr/>
                    <a:lstStyle/>
                    <a:p>
                      <a:pPr marL="0" marR="0" lvl="0" indent="0" algn="l" defTabSz="68579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7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+mn-ea"/>
                        </a:rPr>
                        <a:t>腹痛</a:t>
                      </a:r>
                    </a:p>
                    <a:p>
                      <a:r>
                        <a:rPr kumimoji="1" lang="pt-BR" altLang="ja-JP" sz="7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Dor de estômago</a:t>
                      </a:r>
                      <a:endParaRPr kumimoji="1" lang="ja-JP" altLang="en-US" sz="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50" charset="-128"/>
                        <a:cs typeface="Arial" panose="020B0604020202020204" pitchFamily="34" charset="0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79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7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+mn-ea"/>
                        </a:rPr>
                        <a:t>休業（入院加療）、疾患名に応じた主治医等からの具体的な措置　など</a:t>
                      </a:r>
                    </a:p>
                    <a:p>
                      <a:r>
                        <a:rPr kumimoji="1" lang="pt-BR" altLang="ja-JP" sz="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  <a:cs typeface="Arial" panose="020B0604020202020204" pitchFamily="34" charset="0"/>
                        </a:rPr>
                        <a:t>Repouso </a:t>
                      </a:r>
                      <a:r>
                        <a:rPr kumimoji="1" lang="ja-JP" altLang="en-US" sz="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  <a:cs typeface="Arial" panose="020B0604020202020204" pitchFamily="34" charset="0"/>
                        </a:rPr>
                        <a:t>（</a:t>
                      </a:r>
                      <a:r>
                        <a:rPr kumimoji="1" lang="pt-BR" altLang="ja-JP" sz="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  <a:cs typeface="Arial" panose="020B0604020202020204" pitchFamily="34" charset="0"/>
                        </a:rPr>
                        <a:t>internação hospitalar</a:t>
                      </a:r>
                      <a:r>
                        <a:rPr kumimoji="1" lang="ja-JP" altLang="en-US" sz="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  <a:cs typeface="Arial" panose="020B0604020202020204" pitchFamily="34" charset="0"/>
                        </a:rPr>
                        <a:t>）</a:t>
                      </a:r>
                      <a:r>
                        <a:rPr kumimoji="1" lang="pt-BR" altLang="ja-JP" sz="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  <a:cs typeface="Arial" panose="020B0604020202020204" pitchFamily="34" charset="0"/>
                        </a:rPr>
                        <a:t>, detalhes específicos de medida padrão dada pelo médico conforme o sintoma </a:t>
                      </a:r>
                      <a:r>
                        <a:rPr kumimoji="1" lang="pt-BR" altLang="ja-JP" sz="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 etc.</a:t>
                      </a:r>
                      <a:endParaRPr kumimoji="1" lang="ja-JP" altLang="en-US" sz="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50" charset="-128"/>
                        <a:cs typeface="Arial" panose="020B0604020202020204" pitchFamily="34" charset="0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64647434"/>
                  </a:ext>
                </a:extLst>
              </a:tr>
              <a:tr h="302775">
                <a:tc>
                  <a:txBody>
                    <a:bodyPr/>
                    <a:lstStyle/>
                    <a:p>
                      <a:pPr marL="0" marR="0" lvl="0" indent="0" algn="l" defTabSz="68579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7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+mn-ea"/>
                        </a:rPr>
                        <a:t>性器出血</a:t>
                      </a:r>
                    </a:p>
                    <a:p>
                      <a:r>
                        <a:rPr kumimoji="1" lang="pt-BR" altLang="ja-JP" sz="7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Sangramento genital</a:t>
                      </a:r>
                      <a:endParaRPr kumimoji="1" lang="ja-JP" altLang="en-US" sz="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50" charset="-128"/>
                        <a:cs typeface="Arial" panose="020B0604020202020204" pitchFamily="34" charset="0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79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7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+mn-ea"/>
                        </a:rPr>
                        <a:t>休業（入院加療）、疾患名に応じた主治医等からの具体的な措置　など</a:t>
                      </a:r>
                    </a:p>
                    <a:p>
                      <a:r>
                        <a:rPr kumimoji="1" lang="pt-BR" altLang="ja-JP" sz="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  <a:cs typeface="Arial" panose="020B0604020202020204" pitchFamily="34" charset="0"/>
                        </a:rPr>
                        <a:t>Repouso </a:t>
                      </a:r>
                      <a:r>
                        <a:rPr kumimoji="1" lang="ja-JP" altLang="en-US" sz="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  <a:cs typeface="Arial" panose="020B0604020202020204" pitchFamily="34" charset="0"/>
                        </a:rPr>
                        <a:t>（</a:t>
                      </a:r>
                      <a:r>
                        <a:rPr kumimoji="1" lang="pt-BR" altLang="ja-JP" sz="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  <a:cs typeface="Arial" panose="020B0604020202020204" pitchFamily="34" charset="0"/>
                        </a:rPr>
                        <a:t>internação hospitalar</a:t>
                      </a:r>
                      <a:r>
                        <a:rPr kumimoji="1" lang="ja-JP" altLang="en-US" sz="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  <a:cs typeface="Arial" panose="020B0604020202020204" pitchFamily="34" charset="0"/>
                        </a:rPr>
                        <a:t>）</a:t>
                      </a:r>
                      <a:r>
                        <a:rPr kumimoji="1" lang="pt-BR" altLang="ja-JP" sz="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  <a:cs typeface="Arial" panose="020B0604020202020204" pitchFamily="34" charset="0"/>
                        </a:rPr>
                        <a:t>, detalhes específicos de medida padrão dada pelo médico conforme o sintoma </a:t>
                      </a:r>
                      <a:r>
                        <a:rPr kumimoji="1" lang="pt-BR" altLang="ja-JP" sz="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 etc.</a:t>
                      </a:r>
                      <a:endParaRPr kumimoji="1" lang="ja-JP" altLang="en-US" sz="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50" charset="-128"/>
                        <a:cs typeface="Arial" panose="020B0604020202020204" pitchFamily="34" charset="0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7924969"/>
                  </a:ext>
                </a:extLst>
              </a:tr>
              <a:tr h="378468">
                <a:tc>
                  <a:txBody>
                    <a:bodyPr/>
                    <a:lstStyle/>
                    <a:p>
                      <a:pPr marL="0" marR="0" lvl="0" indent="0" algn="l" defTabSz="68579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7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+mn-ea"/>
                        </a:rPr>
                        <a:t>腰痛</a:t>
                      </a:r>
                    </a:p>
                    <a:p>
                      <a:r>
                        <a:rPr kumimoji="1" lang="pt-BR" altLang="ja-JP" sz="7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Lombalgia</a:t>
                      </a:r>
                      <a:endParaRPr kumimoji="1" lang="ja-JP" altLang="en-US" sz="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50" charset="-128"/>
                        <a:cs typeface="Arial" panose="020B0604020202020204" pitchFamily="34" charset="0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79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7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+mn-ea"/>
                        </a:rPr>
                        <a:t>休業（自宅療養）、身体的に負担の大きい作業（長時間の立作業、同一姿勢を強制される作業、腰に負担のかかる作業）　の制限　など</a:t>
                      </a:r>
                    </a:p>
                    <a:p>
                      <a:pPr marL="0" marR="0" lvl="0" indent="0" algn="l" defTabSz="68579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pt-BR" altLang="ja-JP" sz="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  <a:cs typeface="Arial" panose="020B0604020202020204" pitchFamily="34" charset="0"/>
                        </a:rPr>
                        <a:t>Repouso </a:t>
                      </a:r>
                      <a:r>
                        <a:rPr kumimoji="1" lang="ja-JP" altLang="en-US" sz="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  <a:cs typeface="Arial" panose="020B0604020202020204" pitchFamily="34" charset="0"/>
                        </a:rPr>
                        <a:t>（</a:t>
                      </a:r>
                      <a:r>
                        <a:rPr kumimoji="1" lang="pt-BR" altLang="ja-JP" sz="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  <a:cs typeface="Arial" panose="020B0604020202020204" pitchFamily="34" charset="0"/>
                        </a:rPr>
                        <a:t>tratamento domiciliar</a:t>
                      </a:r>
                      <a:r>
                        <a:rPr kumimoji="1" lang="ja-JP" altLang="en-US" sz="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  <a:cs typeface="Arial" panose="020B0604020202020204" pitchFamily="34" charset="0"/>
                        </a:rPr>
                        <a:t>）</a:t>
                      </a:r>
                      <a:r>
                        <a:rPr kumimoji="1" lang="pt-BR" altLang="ja-JP" sz="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trabalho fisicamente oneroso </a:t>
                      </a:r>
                      <a:r>
                        <a:rPr kumimoji="1" lang="ja-JP" altLang="en-US" sz="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  <a:cs typeface="Arial" panose="020B0604020202020204" pitchFamily="34" charset="0"/>
                        </a:rPr>
                        <a:t>（</a:t>
                      </a:r>
                      <a:r>
                        <a:rPr kumimoji="1" lang="pt-BR" altLang="ja-JP" sz="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  <a:cs typeface="Arial" panose="020B0604020202020204" pitchFamily="34" charset="0"/>
                        </a:rPr>
                        <a:t>trabalho que obrigue permanecer em pé por longo tempo, trabalho que obrigue permanecer numa posição fixa, limitação de </a:t>
                      </a:r>
                      <a:r>
                        <a:rPr lang="pt-BR" sz="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trabalho que impondo esforço lombar</a:t>
                      </a:r>
                      <a:r>
                        <a:rPr kumimoji="1" lang="ja-JP" altLang="en-US" sz="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  <a:cs typeface="Arial" panose="020B0604020202020204" pitchFamily="34" charset="0"/>
                        </a:rPr>
                        <a:t>） </a:t>
                      </a:r>
                      <a:r>
                        <a:rPr kumimoji="1" lang="pt-BR" altLang="ja-JP" sz="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  <a:cs typeface="Arial" panose="020B0604020202020204" pitchFamily="34" charset="0"/>
                        </a:rPr>
                        <a:t>e etc.</a:t>
                      </a:r>
                      <a:endParaRPr kumimoji="1" lang="ja-JP" altLang="en-US" sz="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50" charset="-128"/>
                        <a:cs typeface="Arial" panose="020B0604020202020204" pitchFamily="34" charset="0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79480090"/>
                  </a:ext>
                </a:extLst>
              </a:tr>
              <a:tr h="378468">
                <a:tc>
                  <a:txBody>
                    <a:bodyPr/>
                    <a:lstStyle/>
                    <a:p>
                      <a:pPr marL="0" marR="0" lvl="0" indent="0" algn="l" defTabSz="68579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7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+mn-ea"/>
                        </a:rPr>
                        <a:t>痔</a:t>
                      </a:r>
                    </a:p>
                    <a:p>
                      <a:r>
                        <a:rPr kumimoji="1" lang="pt-BR" altLang="ja-JP" sz="7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Hemorroidas</a:t>
                      </a:r>
                      <a:endParaRPr kumimoji="1" lang="ja-JP" altLang="en-US" sz="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50" charset="-128"/>
                        <a:cs typeface="Arial" panose="020B0604020202020204" pitchFamily="34" charset="0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79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7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+mn-ea"/>
                        </a:rPr>
                        <a:t>身体的負担の大きい作業（長時間の立作業、同一姿勢を強制される作業</a:t>
                      </a:r>
                      <a:r>
                        <a:rPr kumimoji="1" lang="en-US" altLang="ja-JP" sz="7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+mn-ea"/>
                        </a:rPr>
                        <a:t>)</a:t>
                      </a:r>
                      <a:r>
                        <a:rPr kumimoji="1" lang="ja-JP" altLang="en-US" sz="7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+mn-ea"/>
                        </a:rPr>
                        <a:t>の制限、休憩の配慮　など</a:t>
                      </a:r>
                    </a:p>
                    <a:p>
                      <a:r>
                        <a:rPr kumimoji="1" lang="pt-BR" altLang="ja-JP" sz="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  <a:cs typeface="Arial" panose="020B0604020202020204" pitchFamily="34" charset="0"/>
                        </a:rPr>
                        <a:t>Limitação de trabalho fisicamente oneroso </a:t>
                      </a:r>
                      <a:r>
                        <a:rPr kumimoji="1" lang="ja-JP" altLang="en-US" sz="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  <a:cs typeface="Arial" panose="020B0604020202020204" pitchFamily="34" charset="0"/>
                        </a:rPr>
                        <a:t>（</a:t>
                      </a:r>
                      <a:r>
                        <a:rPr kumimoji="1" lang="pt-BR" altLang="ja-JP" sz="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  <a:cs typeface="Arial" panose="020B0604020202020204" pitchFamily="34" charset="0"/>
                        </a:rPr>
                        <a:t>trabalho que obrigue permanecer em pé por longo tempo, trabalho que obrigue permanecer numa posição fixa</a:t>
                      </a:r>
                      <a:r>
                        <a:rPr kumimoji="1" lang="en-US" altLang="ja-JP" sz="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  <a:cs typeface="Arial" panose="020B0604020202020204" pitchFamily="34" charset="0"/>
                        </a:rPr>
                        <a:t>)</a:t>
                      </a:r>
                      <a:r>
                        <a:rPr kumimoji="1" lang="pt-BR" altLang="ja-JP" sz="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  <a:cs typeface="Arial" panose="020B0604020202020204" pitchFamily="34" charset="0"/>
                        </a:rPr>
                        <a:t>,</a:t>
                      </a:r>
                      <a:r>
                        <a:rPr kumimoji="1" lang="pt-BR" altLang="ja-JP" sz="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cuidados com o intervalo e etc.</a:t>
                      </a:r>
                      <a:endParaRPr kumimoji="1" lang="ja-JP" altLang="en-US" sz="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50" charset="-128"/>
                        <a:cs typeface="Arial" panose="020B0604020202020204" pitchFamily="34" charset="0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06861839"/>
                  </a:ext>
                </a:extLst>
              </a:tr>
              <a:tr h="378468">
                <a:tc>
                  <a:txBody>
                    <a:bodyPr/>
                    <a:lstStyle/>
                    <a:p>
                      <a:pPr marL="0" marR="0" lvl="0" indent="0" algn="l" defTabSz="68579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7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+mn-ea"/>
                        </a:rPr>
                        <a:t>静脈瘤</a:t>
                      </a:r>
                    </a:p>
                    <a:p>
                      <a:r>
                        <a:rPr kumimoji="1" lang="pt-BR" altLang="ja-JP" sz="7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Varicose</a:t>
                      </a:r>
                      <a:endParaRPr kumimoji="1" lang="ja-JP" altLang="en-US" sz="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50" charset="-128"/>
                        <a:cs typeface="Arial" panose="020B0604020202020204" pitchFamily="34" charset="0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79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7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+mn-ea"/>
                        </a:rPr>
                        <a:t>勤務時間の短縮、身体的負担の大きい作業（長時間の立作業、同一姿勢を強制される作業</a:t>
                      </a:r>
                      <a:r>
                        <a:rPr kumimoji="1" lang="en-US" altLang="ja-JP" sz="7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+mn-ea"/>
                        </a:rPr>
                        <a:t>)</a:t>
                      </a:r>
                      <a:r>
                        <a:rPr kumimoji="1" lang="ja-JP" altLang="en-US" sz="7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+mn-ea"/>
                        </a:rPr>
                        <a:t>の制限、休憩の配慮　など</a:t>
                      </a:r>
                    </a:p>
                    <a:p>
                      <a:r>
                        <a:rPr kumimoji="1" lang="pt-BR" altLang="ja-JP" sz="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  <a:cs typeface="Arial" panose="020B0604020202020204" pitchFamily="34" charset="0"/>
                        </a:rPr>
                        <a:t>Reduzir carga horária de trabalho, trabalho fisicamente oneroso </a:t>
                      </a:r>
                      <a:r>
                        <a:rPr kumimoji="1" lang="ja-JP" altLang="en-US" sz="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  <a:cs typeface="Arial" panose="020B0604020202020204" pitchFamily="34" charset="0"/>
                        </a:rPr>
                        <a:t>（</a:t>
                      </a:r>
                      <a:r>
                        <a:rPr kumimoji="1" lang="pt-BR" altLang="ja-JP" sz="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  <a:cs typeface="Arial" panose="020B0604020202020204" pitchFamily="34" charset="0"/>
                        </a:rPr>
                        <a:t>trabalho que obrigue permanecer em pé por </a:t>
                      </a:r>
                      <a:r>
                        <a:rPr kumimoji="1" lang="pt-BR" altLang="ja-JP" sz="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longo tempo, limitação de trabalho </a:t>
                      </a:r>
                      <a:r>
                        <a:rPr kumimoji="1" lang="pt-BR" altLang="ja-JP" sz="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  <a:cs typeface="Arial" panose="020B0604020202020204" pitchFamily="34" charset="0"/>
                        </a:rPr>
                        <a:t>que obrigue permanecer numa posição fixa</a:t>
                      </a:r>
                      <a:r>
                        <a:rPr kumimoji="1" lang="en-US" altLang="ja-JP" sz="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  <a:cs typeface="Arial" panose="020B0604020202020204" pitchFamily="34" charset="0"/>
                        </a:rPr>
                        <a:t>)</a:t>
                      </a:r>
                      <a:r>
                        <a:rPr kumimoji="1" lang="pt-BR" altLang="ja-JP" sz="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  <a:cs typeface="Arial" panose="020B0604020202020204" pitchFamily="34" charset="0"/>
                        </a:rPr>
                        <a:t>,</a:t>
                      </a:r>
                      <a:r>
                        <a:rPr kumimoji="1" lang="pt-BR" altLang="ja-JP" sz="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cuidados com o intervalo e etc.</a:t>
                      </a:r>
                      <a:endParaRPr kumimoji="1" lang="ja-JP" altLang="en-US" sz="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50" charset="-128"/>
                        <a:cs typeface="Arial" panose="020B0604020202020204" pitchFamily="34" charset="0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3323612"/>
                  </a:ext>
                </a:extLst>
              </a:tr>
              <a:tr h="378468">
                <a:tc>
                  <a:txBody>
                    <a:bodyPr/>
                    <a:lstStyle/>
                    <a:p>
                      <a:pPr marL="0" marR="0" lvl="0" indent="0" algn="l" defTabSz="68579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7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+mn-ea"/>
                        </a:rPr>
                        <a:t>浮腫</a:t>
                      </a:r>
                    </a:p>
                    <a:p>
                      <a:r>
                        <a:rPr kumimoji="1" lang="pt-BR" altLang="ja-JP" sz="7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Edema</a:t>
                      </a:r>
                      <a:endParaRPr kumimoji="1" lang="ja-JP" altLang="en-US" sz="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50" charset="-128"/>
                        <a:cs typeface="Arial" panose="020B0604020202020204" pitchFamily="34" charset="0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79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7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+mn-ea"/>
                        </a:rPr>
                        <a:t>勤務時間の短縮、身体的負担の大きい作業（長時間の立作業、同一姿勢を強制される作業）の制限、休憩の配慮　など</a:t>
                      </a:r>
                    </a:p>
                    <a:p>
                      <a:r>
                        <a:rPr kumimoji="1" lang="pt-BR" altLang="ja-JP" sz="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  <a:cs typeface="Arial" panose="020B0604020202020204" pitchFamily="34" charset="0"/>
                        </a:rPr>
                        <a:t>Reduzir carga horária de trabalho, limitação de trabalho fisicamente oneroso </a:t>
                      </a:r>
                      <a:r>
                        <a:rPr kumimoji="1" lang="ja-JP" altLang="en-US" sz="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  <a:cs typeface="Arial" panose="020B0604020202020204" pitchFamily="34" charset="0"/>
                        </a:rPr>
                        <a:t>（</a:t>
                      </a:r>
                      <a:r>
                        <a:rPr kumimoji="1" lang="pt-BR" altLang="ja-JP" sz="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  <a:cs typeface="Arial" panose="020B0604020202020204" pitchFamily="34" charset="0"/>
                        </a:rPr>
                        <a:t>trabalho que obrigue permanecer em pé por longo tempo, trabalho que obrigue permanecer numa posição fixa</a:t>
                      </a:r>
                      <a:r>
                        <a:rPr kumimoji="1" lang="ja-JP" altLang="en-US" sz="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  <a:cs typeface="Arial" panose="020B0604020202020204" pitchFamily="34" charset="0"/>
                        </a:rPr>
                        <a:t>）</a:t>
                      </a:r>
                      <a:r>
                        <a:rPr kumimoji="1" lang="pt-BR" altLang="ja-JP" sz="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cuidados com o intervalo e etc.</a:t>
                      </a:r>
                      <a:endParaRPr kumimoji="1" lang="ja-JP" altLang="en-US" sz="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50" charset="-128"/>
                        <a:cs typeface="Arial" panose="020B0604020202020204" pitchFamily="34" charset="0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465688"/>
                  </a:ext>
                </a:extLst>
              </a:tr>
              <a:tr h="302775">
                <a:tc>
                  <a:txBody>
                    <a:bodyPr/>
                    <a:lstStyle/>
                    <a:p>
                      <a:pPr marL="0" marR="0" lvl="0" indent="0" algn="l" defTabSz="68579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7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+mn-ea"/>
                        </a:rPr>
                        <a:t>手や手首の痛み</a:t>
                      </a:r>
                    </a:p>
                    <a:p>
                      <a:r>
                        <a:rPr kumimoji="1" lang="pt-BR" altLang="ja-JP" sz="7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Dor nas mãos e nos pulsos</a:t>
                      </a:r>
                      <a:endParaRPr kumimoji="1" lang="ja-JP" altLang="en-US" sz="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50" charset="-128"/>
                        <a:cs typeface="Arial" panose="020B0604020202020204" pitchFamily="34" charset="0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79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7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+mn-ea"/>
                        </a:rPr>
                        <a:t>身体的負担の大きい作業（同一姿勢を強制される作業）の制限、休憩の配慮　など</a:t>
                      </a:r>
                    </a:p>
                    <a:p>
                      <a:r>
                        <a:rPr kumimoji="1" lang="pt-BR" altLang="ja-JP" sz="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Limitação de </a:t>
                      </a:r>
                      <a:r>
                        <a:rPr kumimoji="1" lang="pt-BR" altLang="ja-JP" sz="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  <a:cs typeface="Arial" panose="020B0604020202020204" pitchFamily="34" charset="0"/>
                        </a:rPr>
                        <a:t>trabalho fisicamente oneroso</a:t>
                      </a:r>
                      <a:r>
                        <a:rPr kumimoji="1" lang="ja-JP" altLang="en-US" sz="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  <a:cs typeface="Arial" panose="020B0604020202020204" pitchFamily="34" charset="0"/>
                        </a:rPr>
                        <a:t>（</a:t>
                      </a:r>
                      <a:r>
                        <a:rPr kumimoji="1" lang="pt-BR" altLang="ja-JP" sz="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  <a:cs typeface="Arial" panose="020B0604020202020204" pitchFamily="34" charset="0"/>
                        </a:rPr>
                        <a:t>trabalho que obrigue permanecer numa posição fixa</a:t>
                      </a:r>
                      <a:r>
                        <a:rPr kumimoji="1" lang="ja-JP" altLang="en-US" sz="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  <a:cs typeface="Arial" panose="020B0604020202020204" pitchFamily="34" charset="0"/>
                        </a:rPr>
                        <a:t>）</a:t>
                      </a:r>
                      <a:r>
                        <a:rPr kumimoji="1" lang="pt-BR" altLang="ja-JP" sz="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cuidados com o intervalo e etc.</a:t>
                      </a:r>
                      <a:endParaRPr kumimoji="1" lang="ja-JP" altLang="en-US" sz="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50" charset="-128"/>
                        <a:cs typeface="Arial" panose="020B0604020202020204" pitchFamily="34" charset="0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03959017"/>
                  </a:ext>
                </a:extLst>
              </a:tr>
              <a:tr h="514717">
                <a:tc>
                  <a:txBody>
                    <a:bodyPr/>
                    <a:lstStyle/>
                    <a:p>
                      <a:pPr marL="0" marR="0" lvl="0" indent="0" algn="l" defTabSz="68579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TW" altLang="en-US" sz="7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頻尿、排尿時痛、残尿感</a:t>
                      </a:r>
                      <a:endParaRPr kumimoji="1" lang="ja-JP" altLang="en-US" sz="70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+mn-ea"/>
                      </a:endParaRPr>
                    </a:p>
                    <a:p>
                      <a:r>
                        <a:rPr kumimoji="1" lang="pt-BR" altLang="ja-JP" sz="7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Urinação frequente, dor ao urinar, sensação de urina residual</a:t>
                      </a:r>
                      <a:endParaRPr kumimoji="1" lang="ja-JP" altLang="en-US" sz="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50" charset="-128"/>
                        <a:cs typeface="Arial" panose="020B0604020202020204" pitchFamily="34" charset="0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79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7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+mn-ea"/>
                        </a:rPr>
                        <a:t>休業（入院加療・自宅療養）、身体的負担の大きい作業（寒い場所での作業、長時間作業場を離れることのできない作業）の制限、休憩の配慮　など</a:t>
                      </a:r>
                    </a:p>
                    <a:p>
                      <a:r>
                        <a:rPr kumimoji="1" lang="pt-BR" altLang="ja-JP" sz="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  <a:cs typeface="Arial" panose="020B0604020202020204" pitchFamily="34" charset="0"/>
                        </a:rPr>
                        <a:t>Repouso </a:t>
                      </a:r>
                      <a:r>
                        <a:rPr kumimoji="1" lang="ja-JP" altLang="en-US" sz="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  <a:cs typeface="Arial" panose="020B0604020202020204" pitchFamily="34" charset="0"/>
                        </a:rPr>
                        <a:t>（</a:t>
                      </a:r>
                      <a:r>
                        <a:rPr kumimoji="1" lang="pt-BR" altLang="ja-JP" sz="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  <a:cs typeface="Arial" panose="020B0604020202020204" pitchFamily="34" charset="0"/>
                        </a:rPr>
                        <a:t>internação hospitalar</a:t>
                      </a:r>
                      <a:r>
                        <a:rPr kumimoji="1" lang="ja-JP" altLang="pt-BR" sz="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1" lang="pt-BR" altLang="ja-JP" sz="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  <a:cs typeface="Arial" panose="020B0604020202020204" pitchFamily="34" charset="0"/>
                        </a:rPr>
                        <a:t>e</a:t>
                      </a:r>
                      <a:r>
                        <a:rPr kumimoji="1" lang="ja-JP" altLang="pt-BR" sz="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1" lang="pt-BR" altLang="ja-JP" sz="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  <a:cs typeface="Arial" panose="020B0604020202020204" pitchFamily="34" charset="0"/>
                        </a:rPr>
                        <a:t>tratamento domiciliar</a:t>
                      </a:r>
                      <a:r>
                        <a:rPr kumimoji="1" lang="ja-JP" altLang="en-US" sz="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  <a:cs typeface="Arial" panose="020B0604020202020204" pitchFamily="34" charset="0"/>
                        </a:rPr>
                        <a:t>）</a:t>
                      </a:r>
                      <a:r>
                        <a:rPr kumimoji="1" lang="pt-BR" altLang="ja-JP" sz="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  <a:cs typeface="Arial" panose="020B0604020202020204" pitchFamily="34" charset="0"/>
                        </a:rPr>
                        <a:t>, trabalho fisicamente oneroso </a:t>
                      </a:r>
                      <a:r>
                        <a:rPr kumimoji="1" lang="ja-JP" altLang="en-US" sz="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  <a:cs typeface="Arial" panose="020B0604020202020204" pitchFamily="34" charset="0"/>
                        </a:rPr>
                        <a:t>（</a:t>
                      </a:r>
                      <a:r>
                        <a:rPr kumimoji="1" lang="pt-BR" altLang="ja-JP" sz="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  <a:cs typeface="Arial" panose="020B0604020202020204" pitchFamily="34" charset="0"/>
                        </a:rPr>
                        <a:t>trabalho realizado em local frio, </a:t>
                      </a:r>
                      <a:r>
                        <a:rPr kumimoji="1" lang="pt-BR" altLang="ja-JP" sz="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limitação de </a:t>
                      </a:r>
                      <a:r>
                        <a:rPr kumimoji="1" lang="pt-BR" altLang="ja-JP" sz="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  <a:cs typeface="Arial" panose="020B0604020202020204" pitchFamily="34" charset="0"/>
                        </a:rPr>
                        <a:t>trabalho que não permite o afastamento por longo tempo </a:t>
                      </a:r>
                      <a:r>
                        <a:rPr kumimoji="1" lang="ja-JP" altLang="en-US" sz="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  <a:cs typeface="Arial" panose="020B0604020202020204" pitchFamily="34" charset="0"/>
                        </a:rPr>
                        <a:t>）</a:t>
                      </a:r>
                      <a:r>
                        <a:rPr kumimoji="1" lang="pt-BR" altLang="ja-JP" sz="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cuidados com o intervalo e etc.</a:t>
                      </a:r>
                      <a:endParaRPr kumimoji="1" lang="ja-JP" altLang="en-US" sz="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50" charset="-128"/>
                        <a:cs typeface="Arial" panose="020B0604020202020204" pitchFamily="34" charset="0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63038012"/>
                  </a:ext>
                </a:extLst>
              </a:tr>
              <a:tr h="484439">
                <a:tc>
                  <a:txBody>
                    <a:bodyPr/>
                    <a:lstStyle/>
                    <a:p>
                      <a:pPr marL="0" marR="0" lvl="0" indent="0" algn="l" defTabSz="68579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7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+mn-ea"/>
                        </a:rPr>
                        <a:t>全身倦怠感</a:t>
                      </a:r>
                    </a:p>
                    <a:p>
                      <a:r>
                        <a:rPr kumimoji="1" lang="pt-BR" altLang="ja-JP" sz="7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Mal-estar geral</a:t>
                      </a:r>
                      <a:endParaRPr kumimoji="1" lang="ja-JP" altLang="en-US" sz="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50" charset="-128"/>
                        <a:cs typeface="Arial" panose="020B0604020202020204" pitchFamily="34" charset="0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79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7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+mn-ea"/>
                        </a:rPr>
                        <a:t>休業（入院加療・自宅療養）、勤務時間の短縮、身体的負担の大きい作業の制限、休憩の配慮、疾患名に応じた主治医等からの具体的な措置　など　　</a:t>
                      </a:r>
                    </a:p>
                    <a:p>
                      <a:pPr algn="l"/>
                      <a:r>
                        <a:rPr kumimoji="1" lang="pt-BR" altLang="ja-JP" sz="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  <a:cs typeface="Arial" panose="020B0604020202020204" pitchFamily="34" charset="0"/>
                        </a:rPr>
                        <a:t>Repouso </a:t>
                      </a:r>
                      <a:r>
                        <a:rPr kumimoji="1" lang="ja-JP" altLang="en-US" sz="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  <a:cs typeface="Arial" panose="020B0604020202020204" pitchFamily="34" charset="0"/>
                        </a:rPr>
                        <a:t>（</a:t>
                      </a:r>
                      <a:r>
                        <a:rPr kumimoji="1" lang="pt-BR" altLang="ja-JP" sz="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  <a:cs typeface="Arial" panose="020B0604020202020204" pitchFamily="34" charset="0"/>
                        </a:rPr>
                        <a:t>internação hospitalar</a:t>
                      </a:r>
                      <a:r>
                        <a:rPr kumimoji="1" lang="ja-JP" altLang="pt-BR" sz="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1" lang="pt-BR" altLang="ja-JP" sz="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  <a:cs typeface="Arial" panose="020B0604020202020204" pitchFamily="34" charset="0"/>
                        </a:rPr>
                        <a:t>e</a:t>
                      </a:r>
                      <a:r>
                        <a:rPr kumimoji="1" lang="ja-JP" altLang="pt-BR" sz="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1" lang="pt-BR" altLang="ja-JP" sz="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  <a:cs typeface="Arial" panose="020B0604020202020204" pitchFamily="34" charset="0"/>
                        </a:rPr>
                        <a:t>tratamento domiciliar</a:t>
                      </a:r>
                      <a:r>
                        <a:rPr kumimoji="1" lang="ja-JP" altLang="en-US" sz="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  <a:cs typeface="Arial" panose="020B0604020202020204" pitchFamily="34" charset="0"/>
                        </a:rPr>
                        <a:t>）</a:t>
                      </a:r>
                      <a:r>
                        <a:rPr kumimoji="1" lang="pt-BR" altLang="ja-JP" sz="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  <a:cs typeface="Arial" panose="020B0604020202020204" pitchFamily="34" charset="0"/>
                        </a:rPr>
                        <a:t>, reduzir carga horária de trabalho, </a:t>
                      </a:r>
                      <a:r>
                        <a:rPr kumimoji="1" lang="pt-BR" altLang="ja-JP" sz="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limitação de </a:t>
                      </a:r>
                      <a:r>
                        <a:rPr kumimoji="1" lang="pt-BR" altLang="ja-JP" sz="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  <a:cs typeface="Arial" panose="020B0604020202020204" pitchFamily="34" charset="0"/>
                        </a:rPr>
                        <a:t>trabalho fisicamente oneroso,</a:t>
                      </a:r>
                      <a:r>
                        <a:rPr kumimoji="1" lang="pt-BR" altLang="ja-JP" sz="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cuidados com o intervalo</a:t>
                      </a:r>
                      <a:r>
                        <a:rPr kumimoji="1" lang="pt-BR" altLang="ja-JP" sz="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  <a:cs typeface="Arial" panose="020B0604020202020204" pitchFamily="34" charset="0"/>
                        </a:rPr>
                        <a:t>, detalhes específicos de medida padrão dada pelo médico conforme o sintoma</a:t>
                      </a:r>
                      <a:r>
                        <a:rPr kumimoji="1" lang="ja-JP" altLang="pt-BR" sz="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1" lang="pt-BR" altLang="ja-JP" sz="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  <a:cs typeface="Arial" panose="020B0604020202020204" pitchFamily="34" charset="0"/>
                        </a:rPr>
                        <a:t>e</a:t>
                      </a:r>
                      <a:r>
                        <a:rPr kumimoji="1" lang="ja-JP" altLang="pt-BR" sz="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1" lang="pt-BR" altLang="ja-JP" sz="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  <a:cs typeface="Arial" panose="020B0604020202020204" pitchFamily="34" charset="0"/>
                        </a:rPr>
                        <a:t>etc.</a:t>
                      </a:r>
                      <a:endParaRPr kumimoji="1" lang="ja-JP" altLang="en-US" sz="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50" charset="-128"/>
                        <a:cs typeface="Arial" panose="020B0604020202020204" pitchFamily="34" charset="0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70851836"/>
                  </a:ext>
                </a:extLst>
              </a:tr>
              <a:tr h="378468">
                <a:tc>
                  <a:txBody>
                    <a:bodyPr/>
                    <a:lstStyle/>
                    <a:p>
                      <a:pPr marL="0" marR="0" lvl="0" indent="0" algn="l" defTabSz="68579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7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+mn-ea"/>
                        </a:rPr>
                        <a:t>動悸</a:t>
                      </a:r>
                    </a:p>
                    <a:p>
                      <a:r>
                        <a:rPr kumimoji="1" lang="pt-BR" altLang="ja-JP" sz="7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Palpitação</a:t>
                      </a:r>
                      <a:endParaRPr kumimoji="1" lang="ja-JP" altLang="en-US" sz="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50" charset="-128"/>
                        <a:cs typeface="Arial" panose="020B0604020202020204" pitchFamily="34" charset="0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79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7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+mn-ea"/>
                        </a:rPr>
                        <a:t>休業（入院加療・自宅療養）、身体的負担の大きい作業の制限、疾患名に応じた主治医等からの具体的な措置　など</a:t>
                      </a:r>
                    </a:p>
                    <a:p>
                      <a:pPr algn="l"/>
                      <a:r>
                        <a:rPr kumimoji="1" lang="pt-BR" altLang="ja-JP" sz="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  <a:cs typeface="Arial" panose="020B0604020202020204" pitchFamily="34" charset="0"/>
                        </a:rPr>
                        <a:t>Repouso </a:t>
                      </a:r>
                      <a:r>
                        <a:rPr kumimoji="1" lang="ja-JP" altLang="en-US" sz="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  <a:cs typeface="Arial" panose="020B0604020202020204" pitchFamily="34" charset="0"/>
                        </a:rPr>
                        <a:t>（</a:t>
                      </a:r>
                      <a:r>
                        <a:rPr kumimoji="1" lang="pt-BR" altLang="ja-JP" sz="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  <a:cs typeface="Arial" panose="020B0604020202020204" pitchFamily="34" charset="0"/>
                        </a:rPr>
                        <a:t>internação hospitalar e tratamento domiciliar</a:t>
                      </a:r>
                      <a:r>
                        <a:rPr kumimoji="1" lang="ja-JP" altLang="en-US" sz="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  <a:cs typeface="Arial" panose="020B0604020202020204" pitchFamily="34" charset="0"/>
                        </a:rPr>
                        <a:t>）</a:t>
                      </a:r>
                      <a:r>
                        <a:rPr kumimoji="1" lang="pt-BR" altLang="ja-JP" sz="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limitação de trabalho </a:t>
                      </a:r>
                      <a:r>
                        <a:rPr kumimoji="1" lang="pt-BR" altLang="ja-JP" sz="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  <a:cs typeface="Arial" panose="020B0604020202020204" pitchFamily="34" charset="0"/>
                        </a:rPr>
                        <a:t>fisicamente oneroso, detalhes específicos de medida padrão dada pelo médico conforme </a:t>
                      </a:r>
                      <a:r>
                        <a:rPr kumimoji="1" lang="pt-BR" altLang="ja-JP" sz="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 sintoma e</a:t>
                      </a:r>
                      <a:r>
                        <a:rPr kumimoji="1" lang="ja-JP" altLang="pt-BR" sz="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1" lang="pt-BR" altLang="ja-JP" sz="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etc.</a:t>
                      </a:r>
                      <a:endParaRPr kumimoji="1" lang="ja-JP" altLang="en-US" sz="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50" charset="-128"/>
                        <a:cs typeface="Arial" panose="020B0604020202020204" pitchFamily="34" charset="0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8496407"/>
                  </a:ext>
                </a:extLst>
              </a:tr>
              <a:tr h="378468">
                <a:tc>
                  <a:txBody>
                    <a:bodyPr/>
                    <a:lstStyle/>
                    <a:p>
                      <a:pPr marL="0" marR="0" lvl="0" indent="0" algn="l" defTabSz="68579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7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+mn-ea"/>
                        </a:rPr>
                        <a:t>頭痛</a:t>
                      </a:r>
                    </a:p>
                    <a:p>
                      <a:r>
                        <a:rPr kumimoji="1" lang="pt-BR" altLang="ja-JP" sz="7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Dor de cabeça</a:t>
                      </a:r>
                      <a:endParaRPr kumimoji="1" lang="ja-JP" altLang="en-US" sz="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50" charset="-128"/>
                        <a:cs typeface="Arial" panose="020B0604020202020204" pitchFamily="34" charset="0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79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7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+mn-ea"/>
                        </a:rPr>
                        <a:t>休業（入院加療・自宅療養）、身体的負担の大きい作業の制限、疾患名に応じた主治医等からの具体的な措置　など　</a:t>
                      </a:r>
                    </a:p>
                    <a:p>
                      <a:pPr algn="l"/>
                      <a:r>
                        <a:rPr kumimoji="1" lang="pt-BR" altLang="ja-JP" sz="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  <a:cs typeface="Arial" panose="020B0604020202020204" pitchFamily="34" charset="0"/>
                        </a:rPr>
                        <a:t>Repouso </a:t>
                      </a:r>
                      <a:r>
                        <a:rPr kumimoji="1" lang="ja-JP" altLang="en-US" sz="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  <a:cs typeface="Arial" panose="020B0604020202020204" pitchFamily="34" charset="0"/>
                        </a:rPr>
                        <a:t>（</a:t>
                      </a:r>
                      <a:r>
                        <a:rPr kumimoji="1" lang="pt-BR" altLang="ja-JP" sz="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  <a:cs typeface="Arial" panose="020B0604020202020204" pitchFamily="34" charset="0"/>
                        </a:rPr>
                        <a:t>internação hospitalar e tratamento domiciliar</a:t>
                      </a:r>
                      <a:r>
                        <a:rPr kumimoji="1" lang="ja-JP" altLang="en-US" sz="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  <a:cs typeface="Arial" panose="020B0604020202020204" pitchFamily="34" charset="0"/>
                        </a:rPr>
                        <a:t>）</a:t>
                      </a:r>
                      <a:r>
                        <a:rPr kumimoji="1" lang="pt-BR" altLang="ja-JP" sz="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  <a:cs typeface="Arial" panose="020B0604020202020204" pitchFamily="34" charset="0"/>
                        </a:rPr>
                        <a:t>, </a:t>
                      </a:r>
                      <a:r>
                        <a:rPr kumimoji="1" lang="pt-BR" altLang="ja-JP" sz="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limitação de </a:t>
                      </a:r>
                      <a:r>
                        <a:rPr kumimoji="1" lang="pt-BR" altLang="ja-JP" sz="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  <a:cs typeface="Arial" panose="020B0604020202020204" pitchFamily="34" charset="0"/>
                        </a:rPr>
                        <a:t>trabalho fisicamente oneroso, detalhes específicos de medida padrão dada pelo médico conforme </a:t>
                      </a:r>
                      <a:r>
                        <a:rPr kumimoji="1" lang="pt-BR" altLang="ja-JP" sz="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 sintoma e</a:t>
                      </a:r>
                      <a:r>
                        <a:rPr kumimoji="1" lang="ja-JP" altLang="pt-BR" sz="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1" lang="pt-BR" altLang="ja-JP" sz="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etc.</a:t>
                      </a:r>
                      <a:r>
                        <a:rPr kumimoji="1" lang="ja-JP" altLang="en-US" sz="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  <a:cs typeface="Arial" panose="020B0604020202020204" pitchFamily="34" charset="0"/>
                        </a:rPr>
                        <a:t>　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91493075"/>
                  </a:ext>
                </a:extLst>
              </a:tr>
              <a:tr h="484439">
                <a:tc>
                  <a:txBody>
                    <a:bodyPr/>
                    <a:lstStyle/>
                    <a:p>
                      <a:pPr marL="0" marR="0" lvl="0" indent="0" algn="l" defTabSz="68579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7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+mn-ea"/>
                        </a:rPr>
                        <a:t>血圧の上昇</a:t>
                      </a:r>
                    </a:p>
                    <a:p>
                      <a:r>
                        <a:rPr kumimoji="1" lang="pt-BR" altLang="ja-JP" sz="7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Aumento da pressão arterial</a:t>
                      </a:r>
                      <a:endParaRPr kumimoji="1" lang="ja-JP" altLang="en-US" sz="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50" charset="-128"/>
                        <a:cs typeface="Arial" panose="020B0604020202020204" pitchFamily="34" charset="0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79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7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+mn-ea"/>
                        </a:rPr>
                        <a:t>休業（入院加療・自宅療養）、勤務時間の短縮、身体的負担の大きい作業の制限、ストレス・緊張を多く感じる作業の制限、疾患名に応じた主治医等からの具体的な措置　など</a:t>
                      </a:r>
                    </a:p>
                    <a:p>
                      <a:pPr algn="l"/>
                      <a:r>
                        <a:rPr kumimoji="1" lang="pt-BR" altLang="ja-JP" sz="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  <a:cs typeface="Arial" panose="020B0604020202020204" pitchFamily="34" charset="0"/>
                        </a:rPr>
                        <a:t>Repouso </a:t>
                      </a:r>
                      <a:r>
                        <a:rPr kumimoji="1" lang="ja-JP" altLang="en-US" sz="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  <a:cs typeface="Arial" panose="020B0604020202020204" pitchFamily="34" charset="0"/>
                        </a:rPr>
                        <a:t>（</a:t>
                      </a:r>
                      <a:r>
                        <a:rPr kumimoji="1" lang="pt-BR" altLang="ja-JP" sz="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  <a:cs typeface="Arial" panose="020B0604020202020204" pitchFamily="34" charset="0"/>
                        </a:rPr>
                        <a:t>internação hospitalar e tratamento domiciliar</a:t>
                      </a:r>
                      <a:r>
                        <a:rPr kumimoji="1" lang="ja-JP" altLang="en-US" sz="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  <a:cs typeface="Arial" panose="020B0604020202020204" pitchFamily="34" charset="0"/>
                        </a:rPr>
                        <a:t>）</a:t>
                      </a:r>
                      <a:r>
                        <a:rPr kumimoji="1" lang="pt-BR" altLang="ja-JP" sz="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  <a:cs typeface="Arial" panose="020B0604020202020204" pitchFamily="34" charset="0"/>
                        </a:rPr>
                        <a:t>, reduzir carga horária de trabalho, limitação de trabalho fisicamente oneroso, limitação de trabalho que é estressante ou tenso, detalhes específicos de medida padrão dada pelo médico conforme </a:t>
                      </a:r>
                      <a:r>
                        <a:rPr kumimoji="1" lang="pt-BR" altLang="ja-JP" sz="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 sintoma e</a:t>
                      </a:r>
                      <a:r>
                        <a:rPr kumimoji="1" lang="ja-JP" altLang="pt-BR" sz="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1" lang="pt-BR" altLang="ja-JP" sz="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etc.</a:t>
                      </a:r>
                      <a:endParaRPr kumimoji="1" lang="ja-JP" altLang="en-US" sz="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50" charset="-128"/>
                        <a:cs typeface="Arial" panose="020B0604020202020204" pitchFamily="34" charset="0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05918187"/>
                  </a:ext>
                </a:extLst>
              </a:tr>
              <a:tr h="378468">
                <a:tc>
                  <a:txBody>
                    <a:bodyPr/>
                    <a:lstStyle/>
                    <a:p>
                      <a:pPr marL="0" marR="0" lvl="0" indent="0" algn="l" defTabSz="68579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7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+mn-ea"/>
                        </a:rPr>
                        <a:t>蛋白尿　</a:t>
                      </a:r>
                    </a:p>
                    <a:p>
                      <a:r>
                        <a:rPr kumimoji="1" lang="pt-BR" sz="7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</a:t>
                      </a:r>
                      <a:r>
                        <a:rPr lang="pt-BR" sz="7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roteinúria</a:t>
                      </a:r>
                      <a:endParaRPr kumimoji="1" lang="ja-JP" altLang="en-US" sz="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50" charset="-128"/>
                        <a:cs typeface="Arial" panose="020B0604020202020204" pitchFamily="34" charset="0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79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7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+mn-ea"/>
                        </a:rPr>
                        <a:t>休業（入院加療・自宅療養）、勤務時間の短縮、身体的負担の大きい作業の制限、ストレス・緊張を多く感じる作業の制限　など　</a:t>
                      </a:r>
                    </a:p>
                    <a:p>
                      <a:pPr algn="l"/>
                      <a:r>
                        <a:rPr kumimoji="1" lang="pt-BR" altLang="ja-JP" sz="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  <a:cs typeface="Arial" panose="020B0604020202020204" pitchFamily="34" charset="0"/>
                        </a:rPr>
                        <a:t>Repouso </a:t>
                      </a:r>
                      <a:r>
                        <a:rPr kumimoji="1" lang="ja-JP" altLang="en-US" sz="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  <a:cs typeface="Arial" panose="020B0604020202020204" pitchFamily="34" charset="0"/>
                        </a:rPr>
                        <a:t>（</a:t>
                      </a:r>
                      <a:r>
                        <a:rPr kumimoji="1" lang="pt-BR" altLang="ja-JP" sz="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  <a:cs typeface="Arial" panose="020B0604020202020204" pitchFamily="34" charset="0"/>
                        </a:rPr>
                        <a:t>internação hospitalar e tratamento domiciliar</a:t>
                      </a:r>
                      <a:r>
                        <a:rPr kumimoji="1" lang="ja-JP" altLang="en-US" sz="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  <a:cs typeface="Arial" panose="020B0604020202020204" pitchFamily="34" charset="0"/>
                        </a:rPr>
                        <a:t>）</a:t>
                      </a:r>
                      <a:r>
                        <a:rPr kumimoji="1" lang="pt-BR" altLang="ja-JP" sz="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  <a:cs typeface="Arial" panose="020B0604020202020204" pitchFamily="34" charset="0"/>
                        </a:rPr>
                        <a:t>, reduzir carga horária de trabalho, limitação de trabalho fisicamente oneroso, limitação de trabalho que é estressante ou tenso</a:t>
                      </a:r>
                      <a:r>
                        <a:rPr kumimoji="1" lang="ja-JP" altLang="pt-BR" sz="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1" lang="pt-BR" altLang="ja-JP" sz="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</a:t>
                      </a:r>
                      <a:r>
                        <a:rPr kumimoji="1" lang="ja-JP" altLang="pt-BR" sz="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1" lang="pt-BR" altLang="ja-JP" sz="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etc.</a:t>
                      </a:r>
                      <a:r>
                        <a:rPr kumimoji="1" lang="ja-JP" altLang="en-US" sz="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  <a:cs typeface="Arial" panose="020B0604020202020204" pitchFamily="34" charset="0"/>
                        </a:rPr>
                        <a:t>　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8889858"/>
                  </a:ext>
                </a:extLst>
              </a:tr>
              <a:tr h="378468">
                <a:tc>
                  <a:txBody>
                    <a:bodyPr/>
                    <a:lstStyle/>
                    <a:p>
                      <a:pPr marL="0" marR="0" lvl="0" indent="0" algn="l" defTabSz="68579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7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+mn-ea"/>
                        </a:rPr>
                        <a:t>妊娠糖尿病</a:t>
                      </a:r>
                    </a:p>
                    <a:p>
                      <a:r>
                        <a:rPr kumimoji="1" lang="pt-BR" altLang="ja-JP" sz="7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Diabete gestacional</a:t>
                      </a:r>
                      <a:endParaRPr kumimoji="1" lang="ja-JP" altLang="en-US" sz="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50" charset="-128"/>
                        <a:cs typeface="Arial" panose="020B0604020202020204" pitchFamily="34" charset="0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79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7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+mn-ea"/>
                        </a:rPr>
                        <a:t>休業（入院加療・自宅療養）、疾患名に応じた主治医等からの具体的な措置（インスリン治療中等への配慮）　など　</a:t>
                      </a:r>
                    </a:p>
                    <a:p>
                      <a:pPr algn="l"/>
                      <a:r>
                        <a:rPr kumimoji="1" lang="pt-BR" altLang="ja-JP" sz="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  <a:cs typeface="Arial" panose="020B0604020202020204" pitchFamily="34" charset="0"/>
                        </a:rPr>
                        <a:t>Repouso </a:t>
                      </a:r>
                      <a:r>
                        <a:rPr kumimoji="1" lang="ja-JP" altLang="en-US" sz="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  <a:cs typeface="Arial" panose="020B0604020202020204" pitchFamily="34" charset="0"/>
                        </a:rPr>
                        <a:t>（</a:t>
                      </a:r>
                      <a:r>
                        <a:rPr kumimoji="1" lang="pt-BR" altLang="ja-JP" sz="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  <a:cs typeface="Arial" panose="020B0604020202020204" pitchFamily="34" charset="0"/>
                        </a:rPr>
                        <a:t>internação hospitalar e tratamento domiciliar</a:t>
                      </a:r>
                      <a:r>
                        <a:rPr kumimoji="1" lang="ja-JP" altLang="en-US" sz="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  <a:cs typeface="Arial" panose="020B0604020202020204" pitchFamily="34" charset="0"/>
                        </a:rPr>
                        <a:t>）</a:t>
                      </a:r>
                      <a:r>
                        <a:rPr kumimoji="1" lang="pt-BR" altLang="ja-JP" sz="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 detalhes específicos de medida padrão dada pelo médico conforme o sintoma</a:t>
                      </a:r>
                      <a:r>
                        <a:rPr kumimoji="1" lang="ja-JP" altLang="en-US" sz="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  <a:cs typeface="Arial" panose="020B0604020202020204" pitchFamily="34" charset="0"/>
                        </a:rPr>
                        <a:t>（</a:t>
                      </a:r>
                      <a:r>
                        <a:rPr kumimoji="1" lang="pt-BR" altLang="ja-JP" sz="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  <a:cs typeface="Arial" panose="020B0604020202020204" pitchFamily="34" charset="0"/>
                        </a:rPr>
                        <a:t>cuidados durante o tratamento com insulina</a:t>
                      </a:r>
                      <a:r>
                        <a:rPr kumimoji="1" lang="ja-JP" altLang="en-US" sz="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  <a:cs typeface="Arial" panose="020B0604020202020204" pitchFamily="34" charset="0"/>
                        </a:rPr>
                        <a:t>） </a:t>
                      </a:r>
                      <a:r>
                        <a:rPr kumimoji="1" lang="pt-BR" altLang="ja-JP" sz="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</a:t>
                      </a:r>
                      <a:r>
                        <a:rPr kumimoji="1" lang="ja-JP" altLang="pt-BR" sz="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1" lang="pt-BR" altLang="ja-JP" sz="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etc.</a:t>
                      </a:r>
                      <a:endParaRPr kumimoji="1" lang="ja-JP" altLang="en-US" sz="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50" charset="-128"/>
                        <a:cs typeface="Arial" panose="020B0604020202020204" pitchFamily="34" charset="0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56687950"/>
                  </a:ext>
                </a:extLst>
              </a:tr>
              <a:tr h="484439">
                <a:tc>
                  <a:txBody>
                    <a:bodyPr/>
                    <a:lstStyle/>
                    <a:p>
                      <a:pPr marL="0" marR="0" lvl="0" indent="0" algn="l" defTabSz="68579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6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+mn-ea"/>
                        </a:rPr>
                        <a:t>赤ちゃん（胎児）が週数に比べ小さい</a:t>
                      </a:r>
                    </a:p>
                    <a:p>
                      <a:r>
                        <a:rPr kumimoji="1" lang="pt-BR" altLang="ja-JP" sz="7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Bebê (feto) é pequeno para o número de semanas</a:t>
                      </a:r>
                      <a:endParaRPr kumimoji="1" lang="ja-JP" altLang="en-US" sz="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50" charset="-128"/>
                        <a:cs typeface="Arial" panose="020B0604020202020204" pitchFamily="34" charset="0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79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7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+mn-ea"/>
                        </a:rPr>
                        <a:t>休業（入院加療・自宅療養）、勤務時間の短縮、身体的負担の大きい作業の制限、ストレス・緊張を多く感じる作業の制限、通勤緩和、休憩の配慮　など</a:t>
                      </a:r>
                    </a:p>
                    <a:p>
                      <a:pPr algn="l"/>
                      <a:r>
                        <a:rPr kumimoji="1" lang="pt-BR" altLang="ja-JP" sz="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  <a:cs typeface="Arial" panose="020B0604020202020204" pitchFamily="34" charset="0"/>
                        </a:rPr>
                        <a:t>Repouso </a:t>
                      </a:r>
                      <a:r>
                        <a:rPr kumimoji="1" lang="ja-JP" altLang="en-US" sz="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  <a:cs typeface="Arial" panose="020B0604020202020204" pitchFamily="34" charset="0"/>
                        </a:rPr>
                        <a:t>（</a:t>
                      </a:r>
                      <a:r>
                        <a:rPr kumimoji="1" lang="pt-BR" altLang="ja-JP" sz="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  <a:cs typeface="Arial" panose="020B0604020202020204" pitchFamily="34" charset="0"/>
                        </a:rPr>
                        <a:t>internação hospitalar e tratamento domiciliar</a:t>
                      </a:r>
                      <a:r>
                        <a:rPr kumimoji="1" lang="ja-JP" altLang="en-US" sz="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  <a:cs typeface="Arial" panose="020B0604020202020204" pitchFamily="34" charset="0"/>
                        </a:rPr>
                        <a:t>）</a:t>
                      </a:r>
                      <a:r>
                        <a:rPr kumimoji="1" lang="pt-BR" altLang="ja-JP" sz="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  <a:cs typeface="Arial" panose="020B0604020202020204" pitchFamily="34" charset="0"/>
                        </a:rPr>
                        <a:t>, reduzir carga horária de trabalho, limitação de trabalho fisicamente oneroso, limitação de trabalho que é estressante ou tenso, atenuação no trajeto de ida e volta ao trabalho,</a:t>
                      </a:r>
                      <a:r>
                        <a:rPr kumimoji="1" lang="pt-BR" altLang="ja-JP" sz="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cuidados com o intervalo e etc.</a:t>
                      </a:r>
                      <a:endParaRPr kumimoji="1" lang="ja-JP" altLang="en-US" sz="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50" charset="-128"/>
                        <a:cs typeface="Arial" panose="020B0604020202020204" pitchFamily="34" charset="0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89490532"/>
                  </a:ext>
                </a:extLst>
              </a:tr>
              <a:tr h="484439">
                <a:tc>
                  <a:txBody>
                    <a:bodyPr/>
                    <a:lstStyle/>
                    <a:p>
                      <a:pPr marL="0" marR="0" lvl="0" indent="0" algn="l" defTabSz="68579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7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+mn-ea"/>
                        </a:rPr>
                        <a:t>多胎妊娠</a:t>
                      </a:r>
                    </a:p>
                    <a:p>
                      <a:r>
                        <a:rPr kumimoji="1" lang="pt-BR" altLang="ja-JP" sz="7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Gravidez múltipla (     </a:t>
                      </a:r>
                      <a:r>
                        <a:rPr kumimoji="1" lang="ja-JP" altLang="en-US" sz="7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胎 </a:t>
                      </a:r>
                      <a:r>
                        <a:rPr kumimoji="1" lang="pt-BR" altLang="ja-JP" sz="7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fetos), </a:t>
                      </a:r>
                      <a:endParaRPr kumimoji="1" lang="ja-JP" altLang="en-US" sz="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50" charset="-128"/>
                        <a:cs typeface="Arial" panose="020B0604020202020204" pitchFamily="34" charset="0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79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7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+mn-ea"/>
                        </a:rPr>
                        <a:t>休業（入院加療・自宅療養）、勤務時間の短縮、身体的負担の大きい作業の制限、ストレス・緊張を多く感じる作業の制限、通勤緩和、休憩の配慮　など</a:t>
                      </a:r>
                    </a:p>
                    <a:p>
                      <a:pPr algn="l"/>
                      <a:r>
                        <a:rPr kumimoji="1" lang="pt-BR" altLang="ja-JP" sz="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  <a:cs typeface="Arial" panose="020B0604020202020204" pitchFamily="34" charset="0"/>
                        </a:rPr>
                        <a:t>Repouso </a:t>
                      </a:r>
                      <a:r>
                        <a:rPr kumimoji="1" lang="ja-JP" altLang="en-US" sz="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  <a:cs typeface="Arial" panose="020B0604020202020204" pitchFamily="34" charset="0"/>
                        </a:rPr>
                        <a:t>（</a:t>
                      </a:r>
                      <a:r>
                        <a:rPr kumimoji="1" lang="pt-BR" altLang="ja-JP" sz="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  <a:cs typeface="Arial" panose="020B0604020202020204" pitchFamily="34" charset="0"/>
                        </a:rPr>
                        <a:t>internação hospitalar e tratamento domiciliar</a:t>
                      </a:r>
                      <a:r>
                        <a:rPr kumimoji="1" lang="ja-JP" altLang="en-US" sz="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  <a:cs typeface="Arial" panose="020B0604020202020204" pitchFamily="34" charset="0"/>
                        </a:rPr>
                        <a:t>）</a:t>
                      </a:r>
                      <a:r>
                        <a:rPr kumimoji="1" lang="pt-BR" altLang="ja-JP" sz="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  <a:cs typeface="Arial" panose="020B0604020202020204" pitchFamily="34" charset="0"/>
                        </a:rPr>
                        <a:t>, reduzir carga horária de trabalho, limitação de trabalho fisicamente oneroso, limitação de trabalho que é estressante ou tenso, atenuação no trajeto de ida e volta ao trabalho,</a:t>
                      </a:r>
                      <a:r>
                        <a:rPr kumimoji="1" lang="pt-BR" altLang="ja-JP" sz="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cuidados com o intervalo e etc.</a:t>
                      </a:r>
                      <a:endParaRPr kumimoji="1" lang="ja-JP" altLang="en-US" sz="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50" charset="-128"/>
                        <a:cs typeface="Arial" panose="020B0604020202020204" pitchFamily="34" charset="0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64069688"/>
                  </a:ext>
                </a:extLst>
              </a:tr>
              <a:tr h="375271">
                <a:tc>
                  <a:txBody>
                    <a:bodyPr/>
                    <a:lstStyle/>
                    <a:p>
                      <a:pPr marL="0" marR="0" lvl="0" indent="0" algn="l" defTabSz="68579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7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+mn-ea"/>
                        </a:rPr>
                        <a:t>産後体調が悪い</a:t>
                      </a:r>
                    </a:p>
                    <a:p>
                      <a:r>
                        <a:rPr kumimoji="1" lang="pt-BR" altLang="ja-JP" sz="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Má condição física após o parto</a:t>
                      </a:r>
                      <a:endParaRPr kumimoji="1" lang="ja-JP" altLang="en-US" sz="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50" charset="-128"/>
                        <a:cs typeface="Arial" panose="020B0604020202020204" pitchFamily="34" charset="0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79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65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+mn-ea"/>
                        </a:rPr>
                        <a:t>休業（自宅療養）、勤務時間の短縮、身体的負担の大きい作業の制限、ストレス・緊張を多く感じる作業の制限、通勤緩和、休憩の配慮　など</a:t>
                      </a:r>
                    </a:p>
                    <a:p>
                      <a:pPr algn="l"/>
                      <a:r>
                        <a:rPr kumimoji="1" lang="pt-BR" altLang="ja-JP" sz="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  <a:cs typeface="Arial" panose="020B0604020202020204" pitchFamily="34" charset="0"/>
                        </a:rPr>
                        <a:t>Repouso </a:t>
                      </a:r>
                      <a:r>
                        <a:rPr kumimoji="1" lang="ja-JP" altLang="en-US" sz="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  <a:cs typeface="Arial" panose="020B0604020202020204" pitchFamily="34" charset="0"/>
                        </a:rPr>
                        <a:t>（</a:t>
                      </a:r>
                      <a:r>
                        <a:rPr kumimoji="1" lang="pt-BR" altLang="ja-JP" sz="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  <a:cs typeface="Arial" panose="020B0604020202020204" pitchFamily="34" charset="0"/>
                        </a:rPr>
                        <a:t>tratamento domiciliar</a:t>
                      </a:r>
                      <a:r>
                        <a:rPr kumimoji="1" lang="ja-JP" altLang="en-US" sz="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  <a:cs typeface="Arial" panose="020B0604020202020204" pitchFamily="34" charset="0"/>
                        </a:rPr>
                        <a:t>）</a:t>
                      </a:r>
                      <a:r>
                        <a:rPr kumimoji="1" lang="pt-BR" altLang="ja-JP" sz="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  <a:cs typeface="Arial" panose="020B0604020202020204" pitchFamily="34" charset="0"/>
                        </a:rPr>
                        <a:t>, reduzir carga horária de trabalho, limitação de trabalho fisicamente oneroso, limitação de trabalho que é estressante ou tenso, atenuação no trajeto de ida e volta ao trabalho,</a:t>
                      </a:r>
                      <a:r>
                        <a:rPr kumimoji="1" lang="pt-BR" altLang="ja-JP" sz="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cuidados com o intervalo e etc.</a:t>
                      </a:r>
                      <a:endParaRPr kumimoji="1" lang="ja-JP" altLang="en-US" sz="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50" charset="-128"/>
                        <a:cs typeface="Arial" panose="020B0604020202020204" pitchFamily="34" charset="0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60183072"/>
                  </a:ext>
                </a:extLst>
              </a:tr>
              <a:tr h="484439">
                <a:tc>
                  <a:txBody>
                    <a:bodyPr/>
                    <a:lstStyle/>
                    <a:p>
                      <a:pPr marL="0" marR="0" lvl="0" indent="0" algn="l" defTabSz="68579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7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+mn-ea"/>
                        </a:rPr>
                        <a:t>妊娠中・産後の不安・不眠・落ち着かないなど</a:t>
                      </a:r>
                    </a:p>
                    <a:p>
                      <a:r>
                        <a:rPr kumimoji="1" lang="pt-BR" altLang="ja-JP" sz="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Ansiedade durante a gravidez e pós-parto, insônia, ansiedade e etc.</a:t>
                      </a:r>
                      <a:endParaRPr kumimoji="1" lang="ja-JP" altLang="en-US" sz="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50" charset="-128"/>
                        <a:cs typeface="Arial" panose="020B0604020202020204" pitchFamily="34" charset="0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79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7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+mn-ea"/>
                        </a:rPr>
                        <a:t>休業（入院加療・自宅療養）、勤務時間の短縮、ストレス・緊張を多く感じる作業の制限、通勤緩和、休憩の配慮　など</a:t>
                      </a:r>
                    </a:p>
                    <a:p>
                      <a:r>
                        <a:rPr kumimoji="1" lang="pt-BR" altLang="ja-JP" sz="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  <a:cs typeface="Arial" panose="020B0604020202020204" pitchFamily="34" charset="0"/>
                        </a:rPr>
                        <a:t>Repouso </a:t>
                      </a:r>
                      <a:r>
                        <a:rPr kumimoji="1" lang="ja-JP" altLang="en-US" sz="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  <a:cs typeface="Arial" panose="020B0604020202020204" pitchFamily="34" charset="0"/>
                        </a:rPr>
                        <a:t>（</a:t>
                      </a:r>
                      <a:r>
                        <a:rPr kumimoji="1" lang="pt-BR" altLang="ja-JP" sz="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  <a:cs typeface="Arial" panose="020B0604020202020204" pitchFamily="34" charset="0"/>
                        </a:rPr>
                        <a:t>internação hospitalar e tratamento domiciliar</a:t>
                      </a:r>
                      <a:r>
                        <a:rPr kumimoji="1" lang="ja-JP" altLang="en-US" sz="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  <a:cs typeface="Arial" panose="020B0604020202020204" pitchFamily="34" charset="0"/>
                        </a:rPr>
                        <a:t>）</a:t>
                      </a:r>
                      <a:r>
                        <a:rPr kumimoji="1" lang="pt-BR" altLang="ja-JP" sz="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  <a:cs typeface="Arial" panose="020B0604020202020204" pitchFamily="34" charset="0"/>
                        </a:rPr>
                        <a:t>, reduzir carga horária de trabalho, limitação de trabalho que é estressante ou tenso, atenuação no trajeto de ida e volta ao trabalho,</a:t>
                      </a:r>
                      <a:r>
                        <a:rPr kumimoji="1" lang="pt-BR" altLang="ja-JP" sz="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cuidados com o intervalo e etc.</a:t>
                      </a:r>
                      <a:endParaRPr kumimoji="1" lang="ja-JP" altLang="en-US" sz="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50" charset="-128"/>
                        <a:cs typeface="Arial" panose="020B0604020202020204" pitchFamily="34" charset="0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95881569"/>
                  </a:ext>
                </a:extLst>
              </a:tr>
              <a:tr h="375271">
                <a:tc>
                  <a:txBody>
                    <a:bodyPr/>
                    <a:lstStyle/>
                    <a:p>
                      <a:r>
                        <a:rPr kumimoji="1" lang="zh-TW" altLang="en-US" sz="7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合併症等（自由記載）　</a:t>
                      </a:r>
                      <a:endParaRPr kumimoji="1" lang="ja-JP" altLang="en-US" sz="70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+mn-ea"/>
                      </a:endParaRPr>
                    </a:p>
                    <a:p>
                      <a:r>
                        <a:rPr kumimoji="1" lang="pt-BR" altLang="ja-JP" sz="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Complicações e etc. </a:t>
                      </a:r>
                      <a:r>
                        <a:rPr kumimoji="1" lang="zh-TW" altLang="en-US" sz="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  <a:cs typeface="Arial" panose="020B0604020202020204" pitchFamily="34" charset="0"/>
                        </a:rPr>
                        <a:t>（</a:t>
                      </a:r>
                      <a:r>
                        <a:rPr kumimoji="1" lang="pt-BR" altLang="zh-TW" sz="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  <a:cs typeface="Arial" panose="020B0604020202020204" pitchFamily="34" charset="0"/>
                        </a:rPr>
                        <a:t>descrição livre</a:t>
                      </a:r>
                      <a:r>
                        <a:rPr kumimoji="1" lang="zh-TW" altLang="en-US" sz="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  <a:cs typeface="Arial" panose="020B0604020202020204" pitchFamily="34" charset="0"/>
                        </a:rPr>
                        <a:t>）　</a:t>
                      </a:r>
                      <a:endParaRPr kumimoji="1" lang="ja-JP" altLang="en-US" sz="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50" charset="-128"/>
                        <a:cs typeface="Arial" panose="020B0604020202020204" pitchFamily="34" charset="0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79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7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+mn-ea"/>
                        </a:rPr>
                        <a:t>疾患名に応じた主治医等からの具体的な措置、もしくは上記の症状名等から参照できる措置　など</a:t>
                      </a:r>
                    </a:p>
                    <a:p>
                      <a:r>
                        <a:rPr kumimoji="1" lang="pt-BR" altLang="ja-JP" sz="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Detalhes específicos de medida padrão dada pelo médico conforme o sintoma</a:t>
                      </a:r>
                      <a:r>
                        <a:rPr kumimoji="1" lang="pt-BR" altLang="ja-JP" sz="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  <a:cs typeface="Arial" panose="020B0604020202020204" pitchFamily="34" charset="0"/>
                        </a:rPr>
                        <a:t> ou medidas que possa ser referentes ao sintomas acima e etc.</a:t>
                      </a:r>
                      <a:endParaRPr kumimoji="1" lang="ja-JP" altLang="en-US" sz="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50" charset="-128"/>
                        <a:cs typeface="Arial" panose="020B0604020202020204" pitchFamily="34" charset="0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83373217"/>
                  </a:ext>
                </a:extLst>
              </a:tr>
            </a:tbl>
          </a:graphicData>
        </a:graphic>
      </p:graphicFrame>
      <p:sp>
        <p:nvSpPr>
          <p:cNvPr id="7" name="テキスト ボックス 6"/>
          <p:cNvSpPr txBox="1"/>
          <p:nvPr/>
        </p:nvSpPr>
        <p:spPr>
          <a:xfrm>
            <a:off x="90037" y="-6731"/>
            <a:ext cx="658267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（参考）症状等に対して考えられる措置の例 </a:t>
            </a:r>
            <a:r>
              <a:rPr kumimoji="1" lang="ja-JP" altLang="en-US" sz="1000" dirty="0"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（</a:t>
            </a:r>
            <a:r>
              <a:rPr kumimoji="1" lang="pt-BR" altLang="ja-JP" sz="1000" dirty="0"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Referência</a:t>
            </a:r>
            <a:r>
              <a:rPr kumimoji="1" lang="ja-JP" altLang="en-US" sz="1000" dirty="0"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） </a:t>
            </a:r>
            <a:r>
              <a:rPr kumimoji="1" lang="pt-BR" altLang="ja-JP" sz="1000" dirty="0"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Exemplos de medidas tomadas conforme os sintomas</a:t>
            </a:r>
            <a:endParaRPr kumimoji="1" lang="ja-JP" altLang="en-US" sz="1000" dirty="0">
              <a:latin typeface="Arial" panose="020B0604020202020204" pitchFamily="34" charset="0"/>
              <a:ea typeface="ＭＳ Ｐゴシック" panose="020B0600070205080204" pitchFamily="50" charset="-128"/>
              <a:cs typeface="Arial" panose="020B0604020202020204" pitchFamily="34" charset="0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5183923" y="9372176"/>
            <a:ext cx="1600200" cy="527402"/>
          </a:xfrm>
        </p:spPr>
        <p:txBody>
          <a:bodyPr/>
          <a:lstStyle/>
          <a:p>
            <a:fld id="{9E2A29CB-BA86-48A6-80E1-CB8750A963B5}" type="slidenum">
              <a:rPr kumimoji="1" lang="ja-JP" altLang="en-US" smtClean="0"/>
              <a:t>2</a:t>
            </a:fld>
            <a:endParaRPr kumimoji="1" lang="ja-JP" altLang="en-US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5A06C95-A922-40C0-96EE-A3EABE426296}"/>
              </a:ext>
            </a:extLst>
          </p:cNvPr>
          <p:cNvSpPr txBox="1"/>
          <p:nvPr/>
        </p:nvSpPr>
        <p:spPr>
          <a:xfrm>
            <a:off x="4694717" y="9724039"/>
            <a:ext cx="2189659" cy="180425"/>
          </a:xfrm>
          <a:prstGeom prst="rect">
            <a:avLst/>
          </a:prstGeom>
          <a:noFill/>
          <a:ln>
            <a:noFill/>
          </a:ln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kumimoji="1" lang="ja-JP" altLang="en-US" sz="700" dirty="0"/>
              <a:t>令和５年３月作成　母性健康管理カード（ポルトガル語）</a:t>
            </a:r>
          </a:p>
        </p:txBody>
      </p:sp>
    </p:spTree>
    <p:extLst>
      <p:ext uri="{BB962C8B-B14F-4D97-AF65-F5344CB8AC3E}">
        <p14:creationId xmlns:p14="http://schemas.microsoft.com/office/powerpoint/2010/main" val="12567087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プレゼンテーション1" id="{765FE0DA-D247-486C-BF42-DBB9705F90D8}" vid="{BD63521F-5098-41E8-9264-55C75258C882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2487</TotalTime>
  <Words>2861</Words>
  <Application>Microsoft Office PowerPoint</Application>
  <PresentationFormat>A4 210 x 297 mm</PresentationFormat>
  <Paragraphs>186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Arial Unicode MS</vt:lpstr>
      <vt:lpstr>ＭＳ Ｐゴシック</vt:lpstr>
      <vt:lpstr>ＭＳ ゴシック</vt:lpstr>
      <vt:lpstr>游ゴシック</vt:lpstr>
      <vt:lpstr>Arial</vt:lpstr>
      <vt:lpstr>Calibri</vt:lpstr>
      <vt:lpstr>Office ​​テーマ</vt:lpstr>
      <vt:lpstr>PowerPoint プレゼンテーション</vt:lpstr>
      <vt:lpstr>PowerPoint プレゼンテーション</vt:lpstr>
    </vt:vector>
  </TitlesOfParts>
  <Company>厚生労働省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徳永 希美(tokunaga-nozomi)</dc:creator>
  <cp:lastModifiedBy>清瀬 友香(kiyose-yuka)</cp:lastModifiedBy>
  <cp:revision>222</cp:revision>
  <cp:lastPrinted>2021-03-31T02:01:05Z</cp:lastPrinted>
  <dcterms:created xsi:type="dcterms:W3CDTF">2020-04-23T04:59:07Z</dcterms:created>
  <dcterms:modified xsi:type="dcterms:W3CDTF">2023-02-28T09:51:15Z</dcterms:modified>
</cp:coreProperties>
</file>