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4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81703" initials="User" lastIdx="1" clrIdx="0">
    <p:extLst>
      <p:ext uri="{19B8F6BF-5375-455C-9EA6-DF929625EA0E}">
        <p15:presenceInfo xmlns:p15="http://schemas.microsoft.com/office/powerpoint/2012/main" userId="81703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615D"/>
    <a:srgbClr val="0070C0"/>
    <a:srgbClr val="F250EA"/>
    <a:srgbClr val="CC3399"/>
    <a:srgbClr val="FFCCFF"/>
    <a:srgbClr val="FFDDFF"/>
    <a:srgbClr val="FF8885"/>
    <a:srgbClr val="FFEB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>
      <p:cViewPr>
        <p:scale>
          <a:sx n="136" d="100"/>
          <a:sy n="136" d="100"/>
        </p:scale>
        <p:origin x="990" y="-321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EEC0BC-2567-4987-AC40-4B43C8071DF9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D60FB-A16D-4B21-8B9B-848901403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8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DBD7-EC4E-4639-B0F5-229583879171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AAD0-3C6F-4819-AC12-5D7578386FA4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42CA-6A18-4C5C-8D8B-72963D499D32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5BA3E-09AA-4F2B-853B-6076567B6A86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6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8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9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9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9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9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8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8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8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B47D-0B54-47A7-9237-E805396B1451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3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3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0CD1A-CC90-485A-904E-39E29A321FA1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8" indent="0">
              <a:buNone/>
              <a:defRPr sz="1500" b="1"/>
            </a:lvl2pPr>
            <a:lvl3pPr marL="685796" indent="0">
              <a:buNone/>
              <a:defRPr sz="1350" b="1"/>
            </a:lvl3pPr>
            <a:lvl4pPr marL="1028694" indent="0">
              <a:buNone/>
              <a:defRPr sz="1200" b="1"/>
            </a:lvl4pPr>
            <a:lvl5pPr marL="1371592" indent="0">
              <a:buNone/>
              <a:defRPr sz="1200" b="1"/>
            </a:lvl5pPr>
            <a:lvl6pPr marL="1714490" indent="0">
              <a:buNone/>
              <a:defRPr sz="1200" b="1"/>
            </a:lvl6pPr>
            <a:lvl7pPr marL="2057388" indent="0">
              <a:buNone/>
              <a:defRPr sz="1200" b="1"/>
            </a:lvl7pPr>
            <a:lvl8pPr marL="2400286" indent="0">
              <a:buNone/>
              <a:defRPr sz="1200" b="1"/>
            </a:lvl8pPr>
            <a:lvl9pPr marL="2743185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2" y="2217386"/>
            <a:ext cx="303133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8" indent="0">
              <a:buNone/>
              <a:defRPr sz="1500" b="1"/>
            </a:lvl2pPr>
            <a:lvl3pPr marL="685796" indent="0">
              <a:buNone/>
              <a:defRPr sz="1350" b="1"/>
            </a:lvl3pPr>
            <a:lvl4pPr marL="1028694" indent="0">
              <a:buNone/>
              <a:defRPr sz="1200" b="1"/>
            </a:lvl4pPr>
            <a:lvl5pPr marL="1371592" indent="0">
              <a:buNone/>
              <a:defRPr sz="1200" b="1"/>
            </a:lvl5pPr>
            <a:lvl6pPr marL="1714490" indent="0">
              <a:buNone/>
              <a:defRPr sz="1200" b="1"/>
            </a:lvl6pPr>
            <a:lvl7pPr marL="2057388" indent="0">
              <a:buNone/>
              <a:defRPr sz="1200" b="1"/>
            </a:lvl7pPr>
            <a:lvl8pPr marL="2400286" indent="0">
              <a:buNone/>
              <a:defRPr sz="1200" b="1"/>
            </a:lvl8pPr>
            <a:lvl9pPr marL="2743185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D91E-5439-4B3A-9D9F-91AA53944884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FC0C3-5964-4AE9-A8FB-411FA15667DB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510B4-D468-4E4B-BE2A-C918E031AA61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3" y="394407"/>
            <a:ext cx="2256235" cy="1678517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90" y="394408"/>
            <a:ext cx="3833813" cy="845449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3" y="2072923"/>
            <a:ext cx="2256235" cy="6775980"/>
          </a:xfrm>
        </p:spPr>
        <p:txBody>
          <a:bodyPr/>
          <a:lstStyle>
            <a:lvl1pPr marL="0" indent="0">
              <a:buNone/>
              <a:defRPr sz="1050"/>
            </a:lvl1pPr>
            <a:lvl2pPr marL="342898" indent="0">
              <a:buNone/>
              <a:defRPr sz="900"/>
            </a:lvl2pPr>
            <a:lvl3pPr marL="685796" indent="0">
              <a:buNone/>
              <a:defRPr sz="750"/>
            </a:lvl3pPr>
            <a:lvl4pPr marL="1028694" indent="0">
              <a:buNone/>
              <a:defRPr sz="675"/>
            </a:lvl4pPr>
            <a:lvl5pPr marL="1371592" indent="0">
              <a:buNone/>
              <a:defRPr sz="675"/>
            </a:lvl5pPr>
            <a:lvl6pPr marL="1714490" indent="0">
              <a:buNone/>
              <a:defRPr sz="675"/>
            </a:lvl6pPr>
            <a:lvl7pPr marL="2057388" indent="0">
              <a:buNone/>
              <a:defRPr sz="675"/>
            </a:lvl7pPr>
            <a:lvl8pPr marL="2400286" indent="0">
              <a:buNone/>
              <a:defRPr sz="675"/>
            </a:lvl8pPr>
            <a:lvl9pPr marL="2743185" indent="0">
              <a:buNone/>
              <a:defRPr sz="6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4E15-5E92-45D9-BB0A-DBD805326E6C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400"/>
            </a:lvl1pPr>
            <a:lvl2pPr marL="342898" indent="0">
              <a:buNone/>
              <a:defRPr sz="2100"/>
            </a:lvl2pPr>
            <a:lvl3pPr marL="685796" indent="0">
              <a:buNone/>
              <a:defRPr sz="1800"/>
            </a:lvl3pPr>
            <a:lvl4pPr marL="1028694" indent="0">
              <a:buNone/>
              <a:defRPr sz="1500"/>
            </a:lvl4pPr>
            <a:lvl5pPr marL="1371592" indent="0">
              <a:buNone/>
              <a:defRPr sz="1500"/>
            </a:lvl5pPr>
            <a:lvl6pPr marL="1714490" indent="0">
              <a:buNone/>
              <a:defRPr sz="1500"/>
            </a:lvl6pPr>
            <a:lvl7pPr marL="2057388" indent="0">
              <a:buNone/>
              <a:defRPr sz="1500"/>
            </a:lvl7pPr>
            <a:lvl8pPr marL="2400286" indent="0">
              <a:buNone/>
              <a:defRPr sz="1500"/>
            </a:lvl8pPr>
            <a:lvl9pPr marL="2743185" indent="0">
              <a:buNone/>
              <a:defRPr sz="15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050"/>
            </a:lvl1pPr>
            <a:lvl2pPr marL="342898" indent="0">
              <a:buNone/>
              <a:defRPr sz="900"/>
            </a:lvl2pPr>
            <a:lvl3pPr marL="685796" indent="0">
              <a:buNone/>
              <a:defRPr sz="750"/>
            </a:lvl3pPr>
            <a:lvl4pPr marL="1028694" indent="0">
              <a:buNone/>
              <a:defRPr sz="675"/>
            </a:lvl4pPr>
            <a:lvl5pPr marL="1371592" indent="0">
              <a:buNone/>
              <a:defRPr sz="675"/>
            </a:lvl5pPr>
            <a:lvl6pPr marL="1714490" indent="0">
              <a:buNone/>
              <a:defRPr sz="675"/>
            </a:lvl6pPr>
            <a:lvl7pPr marL="2057388" indent="0">
              <a:buNone/>
              <a:defRPr sz="675"/>
            </a:lvl7pPr>
            <a:lvl8pPr marL="2400286" indent="0">
              <a:buNone/>
              <a:defRPr sz="675"/>
            </a:lvl8pPr>
            <a:lvl9pPr marL="2743185" indent="0">
              <a:buNone/>
              <a:defRPr sz="6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87A3-8625-4B20-B57D-C5148235EAA4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669B1-8C88-44A6-82E2-6824967D9E6B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685796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4" indent="-257174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0" indent="-214312" algn="l" defTabSz="685796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45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43" indent="-171449" algn="l" defTabSz="685796" rtl="0" eaLnBrk="1" latinLnBrk="0" hangingPunct="1">
        <a:spcBef>
          <a:spcPct val="20000"/>
        </a:spcBef>
        <a:buFont typeface="Arial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41" indent="-171449" algn="l" defTabSz="685796" rtl="0" eaLnBrk="1" latinLnBrk="0" hangingPunct="1">
        <a:spcBef>
          <a:spcPct val="20000"/>
        </a:spcBef>
        <a:buFont typeface="Arial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39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37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35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33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8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96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94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92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90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88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86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85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93D2A539-8B21-46CB-85F4-67268BBEF715}"/>
              </a:ext>
            </a:extLst>
          </p:cNvPr>
          <p:cNvGrpSpPr/>
          <p:nvPr/>
        </p:nvGrpSpPr>
        <p:grpSpPr>
          <a:xfrm>
            <a:off x="250502" y="121530"/>
            <a:ext cx="6537541" cy="1682512"/>
            <a:chOff x="269552" y="243214"/>
            <a:chExt cx="6356995" cy="1231371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6F16A5E8-B8F9-4246-8848-341149F0D702}"/>
                </a:ext>
              </a:extLst>
            </p:cNvPr>
            <p:cNvSpPr txBox="1"/>
            <p:nvPr/>
          </p:nvSpPr>
          <p:spPr>
            <a:xfrm>
              <a:off x="269552" y="243214"/>
              <a:ext cx="6356995" cy="12313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200"/>
                </a:lnSpc>
              </a:pPr>
              <a:r>
                <a:rPr kumimoji="1" lang="ja-JP" altLang="en-US" sz="12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母性健康管理指導事項連絡カード</a:t>
              </a:r>
            </a:p>
            <a:p>
              <a:pPr algn="ctr">
                <a:lnSpc>
                  <a:spcPts val="1200"/>
                </a:lnSpc>
              </a:pPr>
              <a:r>
                <a:rPr lang="zh-CN" altLang="en-US" sz="1200" dirty="0">
                  <a:latin typeface="SimSun" panose="02010600030101010101" pitchFamily="2" charset="-122"/>
                  <a:ea typeface="SimSun" panose="02010600030101010101" pitchFamily="2" charset="-122"/>
                </a:rPr>
                <a:t>孕产妇健康管理指导事项联络卡</a:t>
              </a:r>
              <a:endParaRPr kumimoji="1" lang="ja-JP" altLang="en-US" sz="1200" dirty="0">
                <a:latin typeface="SimSun" panose="02010600030101010101" pitchFamily="2" charset="-122"/>
                <a:ea typeface="SimSun" panose="02010600030101010101" pitchFamily="2" charset="-122"/>
              </a:endParaRPr>
            </a:p>
            <a:p>
              <a:pPr>
                <a:lnSpc>
                  <a:spcPts val="1000"/>
                </a:lnSpc>
              </a:pPr>
              <a:r>
                <a:rPr kumimoji="1" lang="ja-JP" altLang="en-US" sz="1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事業主　殿</a:t>
              </a:r>
              <a:r>
                <a:rPr kumimoji="1" lang="ja-JP" altLang="en-US" sz="1000" dirty="0">
                  <a:latin typeface="SimSun" panose="02010600030101010101" pitchFamily="2" charset="-122"/>
                  <a:ea typeface="SimSun" panose="02010600030101010101" pitchFamily="2" charset="-122"/>
                </a:rPr>
                <a:t>　　　　　　　　　　　　　　　　　　　　　　　　　　　　　　　　　　　　</a:t>
              </a:r>
              <a:r>
                <a:rPr kumimoji="1" lang="zh-CN" altLang="en-US" sz="1000" dirty="0">
                  <a:latin typeface="SimSun" panose="02010600030101010101" pitchFamily="2" charset="-122"/>
                  <a:ea typeface="SimSun" panose="02010600030101010101" pitchFamily="2" charset="-122"/>
                </a:rPr>
                <a:t>年</a:t>
              </a:r>
              <a:r>
                <a:rPr kumimoji="1" lang="ja-JP" altLang="en-US" sz="1000" dirty="0">
                  <a:latin typeface="SimSun" panose="02010600030101010101" pitchFamily="2" charset="-122"/>
                  <a:ea typeface="SimSun" panose="02010600030101010101" pitchFamily="2" charset="-122"/>
                </a:rPr>
                <a:t>　　　</a:t>
              </a:r>
              <a:r>
                <a:rPr lang="zh-CN" altLang="en-US" sz="1000" dirty="0">
                  <a:latin typeface="SimSun" panose="02010600030101010101" pitchFamily="2" charset="-122"/>
                  <a:ea typeface="SimSun" panose="02010600030101010101" pitchFamily="2" charset="-122"/>
                </a:rPr>
                <a:t>月</a:t>
              </a:r>
              <a:r>
                <a:rPr kumimoji="1" lang="ja-JP" altLang="en-US" sz="1000" dirty="0">
                  <a:latin typeface="SimSun" panose="02010600030101010101" pitchFamily="2" charset="-122"/>
                  <a:ea typeface="SimSun" panose="02010600030101010101" pitchFamily="2" charset="-122"/>
                </a:rPr>
                <a:t>　　　</a:t>
              </a:r>
              <a:r>
                <a:rPr lang="zh-CN" altLang="en-US" sz="1000" dirty="0">
                  <a:latin typeface="SimSun" panose="02010600030101010101" pitchFamily="2" charset="-122"/>
                  <a:ea typeface="SimSun" panose="02010600030101010101" pitchFamily="2" charset="-122"/>
                </a:rPr>
                <a:t>日</a:t>
              </a:r>
              <a:endParaRPr kumimoji="1" lang="ja-JP" altLang="en-US" sz="1000" dirty="0">
                <a:latin typeface="SimSun" panose="02010600030101010101" pitchFamily="2" charset="-122"/>
                <a:ea typeface="SimSun" panose="02010600030101010101" pitchFamily="2" charset="-122"/>
              </a:endParaRPr>
            </a:p>
            <a:p>
              <a:pPr>
                <a:lnSpc>
                  <a:spcPts val="1000"/>
                </a:lnSpc>
              </a:pPr>
              <a:r>
                <a:rPr kumimoji="1" lang="zh-CN" altLang="en-US" sz="1000" dirty="0">
                  <a:latin typeface="SimSun" panose="02010600030101010101" pitchFamily="2" charset="-122"/>
                  <a:ea typeface="SimSun" panose="02010600030101010101" pitchFamily="2" charset="-122"/>
                </a:rPr>
                <a:t>致 雇主</a:t>
              </a:r>
              <a:r>
                <a:rPr kumimoji="1" lang="ja-JP" altLang="en-US" sz="1000" dirty="0">
                  <a:latin typeface="SimSun" panose="02010600030101010101" pitchFamily="2" charset="-122"/>
                  <a:ea typeface="SimSun" panose="02010600030101010101" pitchFamily="2" charset="-122"/>
                </a:rPr>
                <a:t>　　　　　　　　　　　　　　　　　　　　　　　 </a:t>
              </a:r>
              <a:r>
                <a:rPr kumimoji="1" lang="ja-JP" altLang="en-US" sz="1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医療機関等名</a:t>
              </a:r>
              <a:endParaRPr kumimoji="1" lang="en-US" altLang="zh-CN" sz="900" dirty="0">
                <a:latin typeface="SimSun" panose="02010600030101010101" pitchFamily="2" charset="-122"/>
                <a:ea typeface="SimSun" panose="02010600030101010101" pitchFamily="2" charset="-122"/>
              </a:endParaRPr>
            </a:p>
            <a:p>
              <a:pPr>
                <a:lnSpc>
                  <a:spcPts val="1000"/>
                </a:lnSpc>
              </a:pPr>
              <a:r>
                <a:rPr kumimoji="1" lang="ja-JP" altLang="en-US" sz="1050" dirty="0">
                  <a:latin typeface="SimSun" panose="02010600030101010101" pitchFamily="2" charset="-122"/>
                  <a:ea typeface="SimSun" panose="02010600030101010101" pitchFamily="2" charset="-122"/>
                </a:rPr>
                <a:t>　　　　                                    　　</a:t>
              </a:r>
              <a:r>
                <a:rPr kumimoji="1" lang="zh-CN" altLang="en-US" sz="1000" dirty="0">
                  <a:latin typeface="SimSun" panose="02010600030101010101" pitchFamily="2" charset="-122"/>
                  <a:ea typeface="SimSun" panose="02010600030101010101" pitchFamily="2" charset="-122"/>
                </a:rPr>
                <a:t>医疗机构等的名称</a:t>
              </a:r>
              <a:r>
                <a:rPr kumimoji="1" lang="ja-JP" altLang="en-US" sz="1000" u="dash" dirty="0">
                  <a:latin typeface="SimSun" panose="02010600030101010101" pitchFamily="2" charset="-122"/>
                  <a:ea typeface="SimSun" panose="02010600030101010101" pitchFamily="2" charset="-122"/>
                </a:rPr>
                <a:t>　</a:t>
              </a:r>
              <a:r>
                <a:rPr kumimoji="1" lang="ja-JP" altLang="en-US" sz="1100" u="dash" dirty="0">
                  <a:latin typeface="SimSun" panose="02010600030101010101" pitchFamily="2" charset="-122"/>
                  <a:ea typeface="SimSun" panose="02010600030101010101" pitchFamily="2" charset="-122"/>
                </a:rPr>
                <a:t>　　　　　　　　　　　　　　　　　　　　　</a:t>
              </a:r>
              <a:endParaRPr kumimoji="1" lang="ja-JP" altLang="en-US" sz="1100" dirty="0">
                <a:latin typeface="SimSun" panose="02010600030101010101" pitchFamily="2" charset="-122"/>
                <a:ea typeface="SimSun" panose="02010600030101010101" pitchFamily="2" charset="-122"/>
              </a:endParaRPr>
            </a:p>
            <a:p>
              <a:pPr>
                <a:lnSpc>
                  <a:spcPts val="1000"/>
                </a:lnSpc>
              </a:pPr>
              <a:r>
                <a:rPr kumimoji="1" lang="ja-JP" altLang="en-US" sz="1000" spc="27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　　　　　　　医師等氏名</a:t>
              </a:r>
              <a:endParaRPr kumimoji="1" lang="en-US" altLang="ja-JP" sz="1000" spc="27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1000"/>
                </a:lnSpc>
              </a:pPr>
              <a:r>
                <a:rPr kumimoji="1" lang="ja-JP" altLang="en-US" sz="1100" dirty="0">
                  <a:latin typeface="SimSun" panose="02010600030101010101" pitchFamily="2" charset="-122"/>
                  <a:ea typeface="SimSun" panose="02010600030101010101" pitchFamily="2" charset="-122"/>
                </a:rPr>
                <a:t>                                            　 </a:t>
              </a:r>
              <a:r>
                <a:rPr kumimoji="1" lang="zh-CN" altLang="en-US" sz="1000" spc="270" dirty="0">
                  <a:latin typeface="SimSun" panose="02010600030101010101" pitchFamily="2" charset="-122"/>
                  <a:ea typeface="SimSun" panose="02010600030101010101" pitchFamily="2" charset="-122"/>
                </a:rPr>
                <a:t>医生等的姓名</a:t>
              </a:r>
              <a:endParaRPr kumimoji="1" lang="en-US" altLang="zh-CN" sz="1000" spc="270" dirty="0">
                <a:latin typeface="SimSun" panose="02010600030101010101" pitchFamily="2" charset="-122"/>
                <a:ea typeface="SimSun" panose="02010600030101010101" pitchFamily="2" charset="-122"/>
              </a:endParaRPr>
            </a:p>
            <a:p>
              <a:pPr>
                <a:lnSpc>
                  <a:spcPts val="1000"/>
                </a:lnSpc>
              </a:pPr>
              <a:r>
                <a:rPr kumimoji="1" lang="ja-JP" altLang="en-US" sz="1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下記の１の者は、健康診査及び保健指導の結果、下記２～４の措置を講ずることが必要であると認めます。</a:t>
              </a:r>
              <a:endParaRPr kumimoji="1" lang="ja-JP" altLang="en-US" sz="1000" dirty="0">
                <a:latin typeface="SimSun" panose="02010600030101010101" pitchFamily="2" charset="-122"/>
                <a:ea typeface="SimSun" panose="02010600030101010101" pitchFamily="2" charset="-122"/>
              </a:endParaRPr>
            </a:p>
            <a:p>
              <a:pPr>
                <a:lnSpc>
                  <a:spcPts val="1000"/>
                </a:lnSpc>
              </a:pPr>
              <a:r>
                <a:rPr kumimoji="1" lang="zh-CN" altLang="en-US" sz="1000" dirty="0">
                  <a:latin typeface="SimSun" panose="02010600030101010101" pitchFamily="2" charset="-122"/>
                  <a:ea typeface="SimSun" panose="02010600030101010101" pitchFamily="2" charset="-122"/>
                </a:rPr>
                <a:t>关于下述</a:t>
              </a:r>
              <a:r>
                <a:rPr kumimoji="1" lang="en-US" altLang="zh-CN" sz="1000" dirty="0">
                  <a:latin typeface="SimSun" panose="02010600030101010101" pitchFamily="2" charset="-122"/>
                  <a:ea typeface="SimSun" panose="02010600030101010101" pitchFamily="2" charset="-122"/>
                </a:rPr>
                <a:t>1</a:t>
              </a:r>
              <a:r>
                <a:rPr kumimoji="1" lang="zh-CN" altLang="en-US" sz="1000" dirty="0">
                  <a:latin typeface="SimSun" panose="02010600030101010101" pitchFamily="2" charset="-122"/>
                  <a:ea typeface="SimSun" panose="02010600030101010101" pitchFamily="2" charset="-122"/>
                </a:rPr>
                <a:t>的人员，根据健康检查和保健指导的结果，认定为需要采取下述</a:t>
              </a:r>
              <a:r>
                <a:rPr kumimoji="1" lang="en-US" altLang="zh-CN" sz="1000" dirty="0">
                  <a:latin typeface="SimSun" panose="02010600030101010101" pitchFamily="2" charset="-122"/>
                  <a:ea typeface="SimSun" panose="02010600030101010101" pitchFamily="2" charset="-122"/>
                </a:rPr>
                <a:t>2</a:t>
              </a:r>
              <a:r>
                <a:rPr kumimoji="1" lang="zh-CN" altLang="en-US" sz="1000" dirty="0">
                  <a:latin typeface="SimSun" panose="02010600030101010101" pitchFamily="2" charset="-122"/>
                  <a:ea typeface="SimSun" panose="02010600030101010101" pitchFamily="2" charset="-122"/>
                </a:rPr>
                <a:t>～</a:t>
              </a:r>
              <a:r>
                <a:rPr kumimoji="1" lang="en-US" altLang="zh-CN" sz="1000" dirty="0">
                  <a:latin typeface="SimSun" panose="02010600030101010101" pitchFamily="2" charset="-122"/>
                  <a:ea typeface="SimSun" panose="02010600030101010101" pitchFamily="2" charset="-122"/>
                </a:rPr>
                <a:t>4</a:t>
              </a:r>
              <a:r>
                <a:rPr kumimoji="1" lang="zh-CN" altLang="en-US" sz="1000" dirty="0">
                  <a:latin typeface="SimSun" panose="02010600030101010101" pitchFamily="2" charset="-122"/>
                  <a:ea typeface="SimSun" panose="02010600030101010101" pitchFamily="2" charset="-122"/>
                </a:rPr>
                <a:t>项的措施。</a:t>
              </a:r>
              <a:endParaRPr kumimoji="1" lang="ja-JP" altLang="en-US" sz="1000" dirty="0">
                <a:latin typeface="SimSun" panose="02010600030101010101" pitchFamily="2" charset="-122"/>
                <a:ea typeface="SimSun" panose="02010600030101010101" pitchFamily="2" charset="-122"/>
              </a:endParaRPr>
            </a:p>
            <a:p>
              <a:pPr algn="ctr">
                <a:lnSpc>
                  <a:spcPts val="1000"/>
                </a:lnSpc>
              </a:pPr>
              <a:r>
                <a:rPr kumimoji="1" lang="ja-JP" altLang="en-US" sz="1000" dirty="0">
                  <a:latin typeface="+mj-ea"/>
                  <a:ea typeface="+mj-ea"/>
                </a:rPr>
                <a:t>記</a:t>
              </a:r>
              <a:endParaRPr kumimoji="1" lang="en-US" altLang="ja-JP" sz="1000" dirty="0">
                <a:latin typeface="+mj-ea"/>
                <a:ea typeface="+mj-ea"/>
              </a:endParaRPr>
            </a:p>
            <a:p>
              <a:pPr algn="ctr">
                <a:lnSpc>
                  <a:spcPts val="1000"/>
                </a:lnSpc>
              </a:pPr>
              <a:r>
                <a:rPr kumimoji="1" lang="zh-CN" altLang="en-US" sz="1000" dirty="0">
                  <a:latin typeface="SimSun" panose="02010600030101010101" pitchFamily="2" charset="-122"/>
                  <a:ea typeface="SimSun" panose="02010600030101010101" pitchFamily="2" charset="-122"/>
                </a:rPr>
                <a:t>详细信息</a:t>
              </a:r>
              <a:endParaRPr kumimoji="1" lang="ja-JP" altLang="en-US" sz="1000" dirty="0">
                <a:latin typeface="SimSun" panose="02010600030101010101" pitchFamily="2" charset="-122"/>
                <a:ea typeface="SimSun" panose="02010600030101010101" pitchFamily="2" charset="-122"/>
              </a:endParaRPr>
            </a:p>
            <a:p>
              <a:pPr>
                <a:lnSpc>
                  <a:spcPts val="1000"/>
                </a:lnSpc>
              </a:pPr>
              <a:r>
                <a:rPr kumimoji="1" lang="en-US" altLang="ja-JP" sz="1000" b="1" dirty="0">
                  <a:latin typeface="SimSun" panose="02010600030101010101" pitchFamily="2" charset="-122"/>
                  <a:ea typeface="SimSun" panose="02010600030101010101" pitchFamily="2" charset="-122"/>
                </a:rPr>
                <a:t>1.</a:t>
              </a:r>
              <a:r>
                <a:rPr kumimoji="1" lang="ja-JP" altLang="en-US" sz="1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氏名　等　</a:t>
              </a:r>
              <a:r>
                <a:rPr kumimoji="1" lang="zh-CN" altLang="en-US" sz="1000" dirty="0">
                  <a:latin typeface="SimSun" panose="02010600030101010101" pitchFamily="2" charset="-122"/>
                  <a:ea typeface="SimSun" panose="02010600030101010101" pitchFamily="2" charset="-122"/>
                </a:rPr>
                <a:t>姓名 等</a:t>
              </a:r>
              <a:endParaRPr kumimoji="1" lang="ja-JP" altLang="en-US" sz="800" dirty="0">
                <a:latin typeface="SimSun" panose="02010600030101010101" pitchFamily="2" charset="-122"/>
                <a:ea typeface="SimSun" panose="02010600030101010101" pitchFamily="2" charset="-122"/>
              </a:endParaRPr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C31DB453-E650-4528-B539-2CA2BD885436}"/>
                </a:ext>
              </a:extLst>
            </p:cNvPr>
            <p:cNvCxnSpPr/>
            <p:nvPr/>
          </p:nvCxnSpPr>
          <p:spPr>
            <a:xfrm>
              <a:off x="4605242" y="775290"/>
              <a:ext cx="2021305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244D7E08-B719-4270-9C0A-F33D10647167}"/>
                </a:ext>
              </a:extLst>
            </p:cNvPr>
            <p:cNvCxnSpPr/>
            <p:nvPr/>
          </p:nvCxnSpPr>
          <p:spPr>
            <a:xfrm>
              <a:off x="4605242" y="933390"/>
              <a:ext cx="2021305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4" name="表 24">
            <a:extLst>
              <a:ext uri="{FF2B5EF4-FFF2-40B4-BE49-F238E27FC236}">
                <a16:creationId xmlns:a16="http://schemas.microsoft.com/office/drawing/2014/main" id="{EC809F41-6FF0-484C-96AA-F706A0E1B6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78024"/>
              </p:ext>
            </p:extLst>
          </p:nvPr>
        </p:nvGraphicFramePr>
        <p:xfrm>
          <a:off x="324851" y="1764016"/>
          <a:ext cx="6205009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339">
                  <a:extLst>
                    <a:ext uri="{9D8B030D-6E8A-4147-A177-3AD203B41FA5}">
                      <a16:colId xmlns:a16="http://schemas.microsoft.com/office/drawing/2014/main" val="211463617"/>
                    </a:ext>
                  </a:extLst>
                </a:gridCol>
                <a:gridCol w="1518531">
                  <a:extLst>
                    <a:ext uri="{9D8B030D-6E8A-4147-A177-3AD203B41FA5}">
                      <a16:colId xmlns:a16="http://schemas.microsoft.com/office/drawing/2014/main" val="93468915"/>
                    </a:ext>
                  </a:extLst>
                </a:gridCol>
                <a:gridCol w="723109">
                  <a:extLst>
                    <a:ext uri="{9D8B030D-6E8A-4147-A177-3AD203B41FA5}">
                      <a16:colId xmlns:a16="http://schemas.microsoft.com/office/drawing/2014/main" val="11119111"/>
                    </a:ext>
                  </a:extLst>
                </a:gridCol>
                <a:gridCol w="1142420">
                  <a:extLst>
                    <a:ext uri="{9D8B030D-6E8A-4147-A177-3AD203B41FA5}">
                      <a16:colId xmlns:a16="http://schemas.microsoft.com/office/drawing/2014/main" val="1204106555"/>
                    </a:ext>
                  </a:extLst>
                </a:gridCol>
                <a:gridCol w="818147">
                  <a:extLst>
                    <a:ext uri="{9D8B030D-6E8A-4147-A177-3AD203B41FA5}">
                      <a16:colId xmlns:a16="http://schemas.microsoft.com/office/drawing/2014/main" val="2515759807"/>
                    </a:ext>
                  </a:extLst>
                </a:gridCol>
                <a:gridCol w="1550463">
                  <a:extLst>
                    <a:ext uri="{9D8B030D-6E8A-4147-A177-3AD203B41FA5}">
                      <a16:colId xmlns:a16="http://schemas.microsoft.com/office/drawing/2014/main" val="2178123262"/>
                    </a:ext>
                  </a:extLst>
                </a:gridCol>
              </a:tblGrid>
              <a:tr h="286762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氏名</a:t>
                      </a:r>
                    </a:p>
                    <a:p>
                      <a:r>
                        <a:rPr kumimoji="1" lang="zh-CN" altLang="en-US" sz="9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姓名</a:t>
                      </a:r>
                      <a:endParaRPr kumimoji="1" lang="ja-JP" altLang="en-US" sz="9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妊娠週数</a:t>
                      </a:r>
                    </a:p>
                    <a:p>
                      <a:pPr algn="ctr"/>
                      <a:r>
                        <a:rPr kumimoji="1" lang="zh-CN" altLang="en-US" sz="9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妊娠周数</a:t>
                      </a:r>
                      <a:endParaRPr kumimoji="1" lang="ja-JP" altLang="en-US" sz="9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週</a:t>
                      </a:r>
                    </a:p>
                    <a:p>
                      <a:pPr algn="r"/>
                      <a:r>
                        <a:rPr kumimoji="1" lang="zh-CN" altLang="en-US" sz="1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周</a:t>
                      </a:r>
                      <a:endParaRPr kumimoji="1" lang="ja-JP" altLang="en-US" sz="10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分娩予定日</a:t>
                      </a:r>
                    </a:p>
                    <a:p>
                      <a:pPr algn="ctr"/>
                      <a:r>
                        <a:rPr kumimoji="1" lang="zh-CN" altLang="en-US" sz="9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预产期</a:t>
                      </a:r>
                      <a:endParaRPr kumimoji="1" lang="ja-JP" altLang="en-US" sz="9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zh-CN" altLang="en-US" sz="10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年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  　</a:t>
                      </a:r>
                      <a:r>
                        <a:rPr kumimoji="1" lang="zh-CN" altLang="en-US" sz="10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月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　  </a:t>
                      </a:r>
                      <a:r>
                        <a:rPr kumimoji="1" lang="zh-CN" altLang="en-US" sz="10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日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78562"/>
                  </a:ext>
                </a:extLst>
              </a:tr>
            </a:tbl>
          </a:graphicData>
        </a:graphic>
      </p:graphicFrame>
      <p:graphicFrame>
        <p:nvGraphicFramePr>
          <p:cNvPr id="16" name="表 26">
            <a:extLst>
              <a:ext uri="{FF2B5EF4-FFF2-40B4-BE49-F238E27FC236}">
                <a16:creationId xmlns:a16="http://schemas.microsoft.com/office/drawing/2014/main" id="{58D43192-7A92-412D-8EB7-0825E01A9E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015130"/>
              </p:ext>
            </p:extLst>
          </p:nvPr>
        </p:nvGraphicFramePr>
        <p:xfrm>
          <a:off x="332656" y="2655338"/>
          <a:ext cx="2883613" cy="3164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3613">
                  <a:extLst>
                    <a:ext uri="{9D8B030D-6E8A-4147-A177-3AD203B41FA5}">
                      <a16:colId xmlns:a16="http://schemas.microsoft.com/office/drawing/2014/main" val="241433438"/>
                    </a:ext>
                  </a:extLst>
                </a:gridCol>
              </a:tblGrid>
              <a:tr h="285845">
                <a:tc>
                  <a:txBody>
                    <a:bodyPr/>
                    <a:lstStyle/>
                    <a:p>
                      <a:pPr marL="0" marR="0" lvl="0" indent="0" algn="ctr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措置が必要となる症状等 </a:t>
                      </a:r>
                      <a:r>
                        <a:rPr kumimoji="1" lang="zh-CN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需要采取措施的症状等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213559"/>
                  </a:ext>
                </a:extLst>
              </a:tr>
              <a:tr h="2736000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つわり、妊娠悪阻、貧血、めまい・立ちくらみ、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+mn-ea"/>
                      </a:endParaRPr>
                    </a:p>
                    <a:p>
                      <a:pPr marL="0" marR="0" lvl="0" indent="0" algn="l" defTabSz="685796" rtl="0" eaLnBrk="1" fontAlgn="auto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0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妊娠反应、孕吐、贫血、头晕</a:t>
                      </a:r>
                      <a:r>
                        <a:rPr kumimoji="1" lang="en-US" altLang="zh-CN" sz="10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/</a:t>
                      </a:r>
                      <a:r>
                        <a:rPr kumimoji="1" lang="zh-CN" altLang="en-US" sz="10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眩晕、</a:t>
                      </a:r>
                      <a:endParaRPr kumimoji="1" lang="en-US" altLang="zh-CN" sz="10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  <a:p>
                      <a:pPr marL="0" marR="0" lvl="0" indent="0" algn="l" defTabSz="685796" rtl="0" eaLnBrk="1" fontAlgn="auto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腹部緊満感、子宮収縮、腹痛、性器出血、</a:t>
                      </a:r>
                      <a:endParaRPr kumimoji="1" lang="en-US" altLang="zh-CN" sz="10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  <a:p>
                      <a:pPr marL="0" marR="0" lvl="0" indent="0" algn="l" defTabSz="685796" rtl="0" eaLnBrk="1" fontAlgn="auto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0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腹胀、子宫收缩、腹痛、生殖器出血、</a:t>
                      </a:r>
                      <a:endParaRPr kumimoji="1" lang="en-US" altLang="zh-CN" sz="10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  <a:p>
                      <a:pPr marL="0" marR="0" lvl="0" indent="0" algn="l" defTabSz="685796" rtl="0" eaLnBrk="1" fontAlgn="auto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腰痛、痔、静脈瘤、浮腫、手や手首の痛み、</a:t>
                      </a:r>
                      <a:endParaRPr kumimoji="1" lang="en-US" altLang="zh-CN" sz="10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  <a:p>
                      <a:pPr marL="0" marR="0" lvl="0" indent="0" algn="l" defTabSz="685796" rtl="0" eaLnBrk="1" fontAlgn="auto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0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腰痛、痔疮、静脉曲张、水肿、手部和手腕疼痛、</a:t>
                      </a:r>
                      <a:endParaRPr kumimoji="1" lang="en-US" altLang="zh-CN" sz="10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  <a:p>
                      <a:pPr marL="0" marR="0" lvl="0" indent="0" algn="l" defTabSz="685796" rtl="0" eaLnBrk="1" fontAlgn="auto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頻尿、排尿時痛、残尿感、全身倦怠感、動悸、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+mn-ea"/>
                      </a:endParaRPr>
                    </a:p>
                    <a:p>
                      <a:pPr marL="0" marR="0" lvl="0" indent="0" algn="l" defTabSz="685796" rtl="0" eaLnBrk="1" fontAlgn="auto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0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尿频、尿痛、余尿感、全身不适、心悸、</a:t>
                      </a:r>
                      <a:endParaRPr kumimoji="1" lang="en-US" altLang="zh-CN" sz="10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  <a:p>
                      <a:pPr marL="0" marR="0" lvl="0" indent="0" algn="l" defTabSz="685796" rtl="0" eaLnBrk="1" fontAlgn="auto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頭痛、血圧の上昇、蛋白尿、妊娠糖尿病、</a:t>
                      </a:r>
                    </a:p>
                    <a:p>
                      <a:pPr marL="0" marR="0" lvl="0" indent="0" algn="l" defTabSz="685796" rtl="0" eaLnBrk="1" fontAlgn="auto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0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头痛、血压升高、蛋白尿、妊娠糖尿病、</a:t>
                      </a:r>
                      <a:endParaRPr kumimoji="1" lang="en-US" altLang="zh-CN" sz="10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  <a:p>
                      <a:pPr marL="0" marR="0" lvl="0" indent="0" algn="l" defTabSz="685796" rtl="0" eaLnBrk="1" fontAlgn="auto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赤ちゃん（胎児）が週数に比べ小さい、</a:t>
                      </a:r>
                    </a:p>
                    <a:p>
                      <a:pPr marL="0" marR="0" lvl="0" indent="0" algn="l" defTabSz="685796" rtl="0" eaLnBrk="1" fontAlgn="auto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0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胎儿小于孕周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、</a:t>
                      </a:r>
                      <a:endParaRPr kumimoji="1" lang="en-US" altLang="zh-CN" sz="10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  <a:p>
                      <a:pPr marL="0" marR="0" lvl="0" indent="0" algn="l" defTabSz="685796" rtl="0" eaLnBrk="1" fontAlgn="auto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多胎妊娠（　　　　胎）、産後体調が悪い、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+mn-ea"/>
                      </a:endParaRPr>
                    </a:p>
                    <a:p>
                      <a:pPr marL="0" marR="0" lvl="0" indent="0" algn="l" defTabSz="685796" rtl="0" eaLnBrk="1" fontAlgn="auto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0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多胎妊娠（ 胎）、产后不适、</a:t>
                      </a:r>
                      <a:endParaRPr kumimoji="1" lang="en-US" altLang="zh-CN" sz="10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  <a:p>
                      <a:pPr marL="0" marR="0" lvl="0" indent="0" algn="l" defTabSz="685796" rtl="0" eaLnBrk="1" fontAlgn="auto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妊娠中・産後の不安・不眠・落ち着かないなど、</a:t>
                      </a:r>
                    </a:p>
                    <a:p>
                      <a:pPr marL="0" marR="0" lvl="0" indent="0" algn="l" defTabSz="685796" rtl="0" eaLnBrk="1" fontAlgn="auto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0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孕期及产后焦虑</a:t>
                      </a:r>
                      <a:r>
                        <a:rPr kumimoji="1" lang="en-US" altLang="zh-CN" sz="10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/</a:t>
                      </a:r>
                      <a:r>
                        <a:rPr kumimoji="1" lang="zh-CN" altLang="en-US" sz="10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失眠</a:t>
                      </a:r>
                      <a:r>
                        <a:rPr kumimoji="1" lang="en-US" altLang="zh-CN" sz="10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/</a:t>
                      </a:r>
                      <a:r>
                        <a:rPr kumimoji="1" lang="zh-CN" altLang="en-US" sz="10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烦躁等、</a:t>
                      </a:r>
                      <a:endParaRPr kumimoji="1" lang="en-US" altLang="zh-CN" sz="10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  <a:p>
                      <a:pPr marL="0" marR="0" lvl="0" indent="0" algn="l" defTabSz="685796" rtl="0" eaLnBrk="1" fontAlgn="auto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合併症等 </a:t>
                      </a:r>
                      <a:r>
                        <a:rPr kumimoji="1" lang="zh-CN" altLang="en-US" sz="10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并发症等（                    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693012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3F25967-A78B-4BBC-B47F-DB41BFF3A6D8}"/>
              </a:ext>
            </a:extLst>
          </p:cNvPr>
          <p:cNvSpPr txBox="1"/>
          <p:nvPr/>
        </p:nvSpPr>
        <p:spPr>
          <a:xfrm>
            <a:off x="365239" y="2326079"/>
            <a:ext cx="297571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症状等</a:t>
            </a:r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（該当する症状等を○で囲んでください。）</a:t>
            </a:r>
            <a:endParaRPr kumimoji="1" lang="en-US" altLang="zh-CN" sz="7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lnSpc>
                <a:spcPts val="1000"/>
              </a:lnSpc>
            </a:pPr>
            <a:r>
              <a:rPr kumimoji="1" lang="zh-CN" altLang="en-US" sz="1000" dirty="0">
                <a:latin typeface="SimSun" panose="02010600030101010101" pitchFamily="2" charset="-122"/>
                <a:ea typeface="SimSun" panose="02010600030101010101" pitchFamily="2" charset="-122"/>
              </a:rPr>
              <a:t>症状等</a:t>
            </a:r>
            <a:r>
              <a:rPr kumimoji="1" lang="zh-CN" altLang="en-US" sz="700" dirty="0">
                <a:latin typeface="SimSun" panose="02010600030101010101" pitchFamily="2" charset="-122"/>
                <a:ea typeface="SimSun" panose="02010600030101010101" pitchFamily="2" charset="-122"/>
              </a:rPr>
              <a:t>（请用○圈选相关症状等）</a:t>
            </a:r>
            <a:endParaRPr kumimoji="1" lang="ja-JP" altLang="en-US" sz="7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1ED07DD-8A00-4517-AC0D-FA189143B504}"/>
              </a:ext>
            </a:extLst>
          </p:cNvPr>
          <p:cNvSpPr txBox="1"/>
          <p:nvPr/>
        </p:nvSpPr>
        <p:spPr>
          <a:xfrm>
            <a:off x="3372980" y="2190175"/>
            <a:ext cx="3036453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指導事項</a:t>
            </a:r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（該当する指導事項欄に○を付けてください。）</a:t>
            </a:r>
          </a:p>
          <a:p>
            <a:pPr>
              <a:lnSpc>
                <a:spcPts val="1000"/>
              </a:lnSpc>
            </a:pPr>
            <a:r>
              <a:rPr kumimoji="1" lang="zh-CN" altLang="en-US" sz="900" dirty="0">
                <a:latin typeface="SimSun" panose="02010600030101010101" pitchFamily="2" charset="-122"/>
                <a:ea typeface="SimSun" panose="02010600030101010101" pitchFamily="2" charset="-122"/>
              </a:rPr>
              <a:t>指导事项</a:t>
            </a:r>
            <a:r>
              <a:rPr kumimoji="1" lang="zh-CN" altLang="en-US" sz="700" dirty="0">
                <a:latin typeface="SimSun" panose="02010600030101010101" pitchFamily="2" charset="-122"/>
                <a:ea typeface="SimSun" panose="02010600030101010101" pitchFamily="2" charset="-122"/>
              </a:rPr>
              <a:t>（请在相关指导事项栏中画○）</a:t>
            </a:r>
            <a:endParaRPr kumimoji="1" lang="ja-JP" altLang="en-US" sz="8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2406EC4-A0C6-47C0-9537-7887163B7745}"/>
              </a:ext>
            </a:extLst>
          </p:cNvPr>
          <p:cNvSpPr txBox="1"/>
          <p:nvPr/>
        </p:nvSpPr>
        <p:spPr>
          <a:xfrm>
            <a:off x="258958" y="2182022"/>
            <a:ext cx="3036453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1000" b="1" dirty="0">
                <a:latin typeface="SimSun" panose="02010600030101010101" pitchFamily="2" charset="-122"/>
                <a:ea typeface="SimSun" panose="02010600030101010101" pitchFamily="2" charset="-122"/>
              </a:rPr>
              <a:t>2.</a:t>
            </a:r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指導事項　</a:t>
            </a:r>
            <a:r>
              <a:rPr kumimoji="1" lang="zh-CN" altLang="en-US" sz="1000" dirty="0">
                <a:latin typeface="SimSun" panose="02010600030101010101" pitchFamily="2" charset="-122"/>
                <a:ea typeface="SimSun" panose="02010600030101010101" pitchFamily="2" charset="-122"/>
              </a:rPr>
              <a:t>指导事项</a:t>
            </a:r>
            <a:endParaRPr kumimoji="1" lang="ja-JP" altLang="en-US" sz="7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graphicFrame>
        <p:nvGraphicFramePr>
          <p:cNvPr id="24" name="表 27">
            <a:extLst>
              <a:ext uri="{FF2B5EF4-FFF2-40B4-BE49-F238E27FC236}">
                <a16:creationId xmlns:a16="http://schemas.microsoft.com/office/drawing/2014/main" id="{A53A879A-1E78-4C0E-A63F-E126F76A5B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931707"/>
              </p:ext>
            </p:extLst>
          </p:nvPr>
        </p:nvGraphicFramePr>
        <p:xfrm>
          <a:off x="3356992" y="2519978"/>
          <a:ext cx="3256955" cy="3213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738">
                  <a:extLst>
                    <a:ext uri="{9D8B030D-6E8A-4147-A177-3AD203B41FA5}">
                      <a16:colId xmlns:a16="http://schemas.microsoft.com/office/drawing/2014/main" val="59780071"/>
                    </a:ext>
                  </a:extLst>
                </a:gridCol>
                <a:gridCol w="244009">
                  <a:extLst>
                    <a:ext uri="{9D8B030D-6E8A-4147-A177-3AD203B41FA5}">
                      <a16:colId xmlns:a16="http://schemas.microsoft.com/office/drawing/2014/main" val="3367738504"/>
                    </a:ext>
                  </a:extLst>
                </a:gridCol>
                <a:gridCol w="2072552">
                  <a:extLst>
                    <a:ext uri="{9D8B030D-6E8A-4147-A177-3AD203B41FA5}">
                      <a16:colId xmlns:a16="http://schemas.microsoft.com/office/drawing/2014/main" val="517672290"/>
                    </a:ext>
                  </a:extLst>
                </a:gridCol>
                <a:gridCol w="522656">
                  <a:extLst>
                    <a:ext uri="{9D8B030D-6E8A-4147-A177-3AD203B41FA5}">
                      <a16:colId xmlns:a16="http://schemas.microsoft.com/office/drawing/2014/main" val="1811473828"/>
                    </a:ext>
                  </a:extLst>
                </a:gridCol>
              </a:tblGrid>
              <a:tr h="272340">
                <a:tc gridSpan="3">
                  <a:txBody>
                    <a:bodyPr/>
                    <a:lstStyle/>
                    <a:p>
                      <a:pPr marL="0" marR="0" lvl="0" indent="0" algn="ctr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標準措置 </a:t>
                      </a:r>
                      <a:r>
                        <a:rPr kumimoji="1" lang="zh-CN" altLang="en-US" sz="10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标准措施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kern="0" spc="-150" baseline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指導事項</a:t>
                      </a:r>
                    </a:p>
                    <a:p>
                      <a:pPr algn="dist"/>
                      <a:r>
                        <a:rPr kumimoji="1" lang="zh-CN" altLang="en-US" sz="800" b="0" kern="0" spc="-150" baseline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指导事项</a:t>
                      </a:r>
                      <a:endParaRPr kumimoji="1" lang="ja-JP" altLang="en-US" sz="800" b="0" kern="0" spc="-150" baseline="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958060"/>
                  </a:ext>
                </a:extLst>
              </a:tr>
              <a:tr h="199419">
                <a:tc rowSpan="2">
                  <a:txBody>
                    <a:bodyPr/>
                    <a:lstStyle/>
                    <a:p>
                      <a:pPr marL="0" marR="0" lvl="0" indent="0" algn="ctr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休業</a:t>
                      </a:r>
                      <a:endParaRPr kumimoji="1" lang="en-US" altLang="zh-CN" sz="7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marL="0" marR="0" lvl="0" indent="0" algn="ctr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休假</a:t>
                      </a:r>
                      <a:endParaRPr kumimoji="1" lang="ja-JP" altLang="en-US" sz="4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入院加療　</a:t>
                      </a:r>
                      <a:r>
                        <a:rPr kumimoji="1" lang="zh-CN" altLang="en-US" sz="9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住院治疗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949698"/>
                  </a:ext>
                </a:extLst>
              </a:tr>
              <a:tr h="22424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自宅療養　</a:t>
                      </a:r>
                      <a:r>
                        <a:rPr kumimoji="1" lang="zh-CN" altLang="en-US" sz="9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居家疗养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365442"/>
                  </a:ext>
                </a:extLst>
              </a:tr>
              <a:tr h="215795">
                <a:tc gridSpan="3"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勤務時間の短縮　</a:t>
                      </a:r>
                      <a:r>
                        <a:rPr kumimoji="1" lang="zh-CN" altLang="en-US" sz="9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缩短工作时间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39900"/>
                  </a:ext>
                </a:extLst>
              </a:tr>
              <a:tr h="263208">
                <a:tc rowSpan="7">
                  <a:txBody>
                    <a:bodyPr/>
                    <a:lstStyle/>
                    <a:p>
                      <a:pPr marL="0" marR="0" lvl="0" indent="0" algn="ctr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作業の制限 </a:t>
                      </a:r>
                      <a:r>
                        <a:rPr kumimoji="1" lang="zh-CN" altLang="en-US" sz="105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限制工作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身体的負担の大きい作業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（注）</a:t>
                      </a:r>
                    </a:p>
                    <a:p>
                      <a:pPr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zh-CN" altLang="en-US" sz="9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体力要求高的工作</a:t>
                      </a:r>
                      <a:r>
                        <a:rPr kumimoji="1" lang="zh-CN" altLang="en-US" sz="5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（见注）</a:t>
                      </a:r>
                      <a:endParaRPr kumimoji="1" lang="ja-JP" altLang="en-US" sz="5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kumimoji="1" lang="ja-JP" altLang="en-US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702486"/>
                  </a:ext>
                </a:extLst>
              </a:tr>
              <a:tr h="2483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長時間の立作業　</a:t>
                      </a: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长时间站立的工作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787495"/>
                  </a:ext>
                </a:extLst>
              </a:tr>
              <a:tr h="2483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同一姿勢を強制される作業</a:t>
                      </a:r>
                      <a:endParaRPr kumimoji="1" lang="en-US" altLang="ja-JP" sz="7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需强行使用同一姿势的工作</a:t>
                      </a:r>
                      <a:endParaRPr kumimoji="1" lang="en-US" altLang="ja-JP" sz="7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798995"/>
                  </a:ext>
                </a:extLst>
              </a:tr>
              <a:tr h="2483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腰に負担のかかる作業　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腰部吃力的工作</a:t>
                      </a:r>
                      <a:endParaRPr kumimoji="1" lang="en-US" altLang="ja-JP" sz="7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2487482"/>
                  </a:ext>
                </a:extLst>
              </a:tr>
              <a:tr h="2483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寒い場所での作業　</a:t>
                      </a: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在寒冷处作业的工作</a:t>
                      </a:r>
                      <a:endParaRPr kumimoji="1" lang="en-US" altLang="ja-JP" sz="7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94667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長時間作業場を離れることのできない作業</a:t>
                      </a:r>
                    </a:p>
                    <a:p>
                      <a:pPr marL="0" marR="0" lvl="0" indent="0" algn="l" defTabSz="685800" rtl="0" eaLnBrk="1" fontAlgn="auto" latinLnBrk="0" hangingPunct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不允许长时间离开作业场所的工作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809961"/>
                  </a:ext>
                </a:extLst>
              </a:tr>
              <a:tr h="26320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spc="-50" baseline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ストレス・緊張を多く感じる作業　</a:t>
                      </a:r>
                      <a:r>
                        <a:rPr kumimoji="1" lang="zh-CN" altLang="en-US" sz="700" spc="-50" baseline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造成大量压力</a:t>
                      </a:r>
                      <a:r>
                        <a:rPr kumimoji="1" lang="en-US" altLang="zh-CN" sz="700" spc="-50" baseline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/</a:t>
                      </a:r>
                      <a:r>
                        <a:rPr kumimoji="1" lang="zh-CN" altLang="en-US" sz="700" spc="-50" baseline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紧张的工作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465648"/>
                  </a:ext>
                </a:extLst>
              </a:tr>
            </a:tbl>
          </a:graphicData>
        </a:graphic>
      </p:graphicFrame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0C8DD0B-C900-4F20-A9A6-71E7C9F6BB4D}"/>
              </a:ext>
            </a:extLst>
          </p:cNvPr>
          <p:cNvSpPr txBox="1"/>
          <p:nvPr/>
        </p:nvSpPr>
        <p:spPr>
          <a:xfrm>
            <a:off x="106355" y="8479089"/>
            <a:ext cx="6751645" cy="1115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指導事項を守るための措置申請書</a:t>
            </a:r>
            <a:endParaRPr kumimoji="1" lang="en-US" altLang="zh-CN" sz="105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r"/>
            <a:r>
              <a:rPr kumimoji="1" lang="zh-CN" altLang="en-US" sz="1050" dirty="0">
                <a:latin typeface="SimSun" panose="02010600030101010101" pitchFamily="2" charset="-122"/>
                <a:ea typeface="SimSun" panose="02010600030101010101" pitchFamily="2" charset="-122"/>
              </a:rPr>
              <a:t>指导事项遵守措施申请书</a:t>
            </a:r>
            <a:r>
              <a:rPr kumimoji="1" lang="ja-JP" altLang="en-US" sz="1050" dirty="0">
                <a:latin typeface="SimSun" panose="02010600030101010101" pitchFamily="2" charset="-122"/>
                <a:ea typeface="SimSun" panose="02010600030101010101" pitchFamily="2" charset="-122"/>
              </a:rPr>
              <a:t>　　　　　　　　　　　　　</a:t>
            </a:r>
            <a:r>
              <a:rPr lang="zh-CN" altLang="en-US" sz="1050" dirty="0">
                <a:latin typeface="SimSun" panose="02010600030101010101" pitchFamily="2" charset="-122"/>
                <a:ea typeface="SimSun" panose="02010600030101010101" pitchFamily="2" charset="-122"/>
              </a:rPr>
              <a:t>年</a:t>
            </a:r>
            <a:r>
              <a:rPr kumimoji="1" lang="ja-JP" altLang="en-US" sz="1050" dirty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CN" altLang="en-US" sz="1050" dirty="0">
                <a:latin typeface="SimSun" panose="02010600030101010101" pitchFamily="2" charset="-122"/>
                <a:ea typeface="SimSun" panose="02010600030101010101" pitchFamily="2" charset="-122"/>
              </a:rPr>
              <a:t>月</a:t>
            </a:r>
            <a:r>
              <a:rPr kumimoji="1" lang="ja-JP" altLang="en-US" sz="1050" dirty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kumimoji="1" lang="zh-CN" altLang="en-US" sz="1050" dirty="0">
                <a:latin typeface="SimSun" panose="02010600030101010101" pitchFamily="2" charset="-122"/>
                <a:ea typeface="SimSun" panose="02010600030101010101" pitchFamily="2" charset="-122"/>
              </a:rPr>
              <a:t>日</a:t>
            </a:r>
            <a:endParaRPr lang="en-US" altLang="zh-CN" sz="105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kumimoji="1"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上記のとおり、医師等の指導事項に基づく措置を申請します。</a:t>
            </a:r>
            <a:r>
              <a:rPr kumimoji="1" lang="ja-JP" altLang="en-US" sz="900" dirty="0">
                <a:latin typeface="SimSun" panose="02010600030101010101" pitchFamily="2" charset="-122"/>
                <a:ea typeface="SimSun" panose="02010600030101010101" pitchFamily="2" charset="-122"/>
              </a:rPr>
              <a:t>　</a:t>
            </a:r>
            <a:r>
              <a:rPr kumimoji="1" lang="ja-JP" altLang="en-US" sz="1000" dirty="0">
                <a:latin typeface="SimSun" panose="02010600030101010101" pitchFamily="2" charset="-122"/>
                <a:ea typeface="SimSun" panose="02010600030101010101" pitchFamily="2" charset="-122"/>
              </a:rPr>
              <a:t>　　　　　　　　　　　　　　　　　</a:t>
            </a:r>
            <a:endParaRPr kumimoji="1" lang="en-US" altLang="ja-JP" sz="1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kumimoji="1" lang="zh-CN" altLang="en-US" sz="900" dirty="0">
                <a:latin typeface="SimSun" panose="02010600030101010101" pitchFamily="2" charset="-122"/>
                <a:ea typeface="SimSun" panose="02010600030101010101" pitchFamily="2" charset="-122"/>
              </a:rPr>
              <a:t>鉴于上述情况，特此申请基于医生等的指导事项的措施。</a:t>
            </a:r>
            <a:r>
              <a:rPr kumimoji="1" lang="ja-JP" altLang="en-US" sz="900" dirty="0">
                <a:latin typeface="SimSun" panose="02010600030101010101" pitchFamily="2" charset="-122"/>
                <a:ea typeface="SimSun" panose="02010600030101010101" pitchFamily="2" charset="-122"/>
              </a:rPr>
              <a:t>　　　　　　</a:t>
            </a:r>
            <a:r>
              <a:rPr kumimoji="1"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所属　</a:t>
            </a:r>
            <a:r>
              <a:rPr lang="zh-CN" altLang="en-US" sz="900" dirty="0">
                <a:latin typeface="SimSun" panose="02010600030101010101" pitchFamily="2" charset="-122"/>
                <a:ea typeface="SimSun" panose="02010600030101010101" pitchFamily="2" charset="-122"/>
              </a:rPr>
              <a:t>所属</a:t>
            </a:r>
            <a:r>
              <a:rPr kumimoji="1" lang="ja-JP" altLang="en-US" sz="900" u="dash" dirty="0">
                <a:latin typeface="SimSun" panose="02010600030101010101" pitchFamily="2" charset="-122"/>
                <a:ea typeface="SimSun" panose="02010600030101010101" pitchFamily="2" charset="-122"/>
              </a:rPr>
              <a:t>　</a:t>
            </a:r>
            <a:r>
              <a:rPr kumimoji="1" lang="ja-JP" altLang="en-US" sz="1050" dirty="0">
                <a:latin typeface="SimSun" panose="02010600030101010101" pitchFamily="2" charset="-122"/>
                <a:ea typeface="SimSun" panose="02010600030101010101" pitchFamily="2" charset="-122"/>
              </a:rPr>
              <a:t>　　　　　　　　　　　　　　　　　　　　　　　　　</a:t>
            </a:r>
            <a:r>
              <a:rPr kumimoji="1" lang="ja-JP" altLang="en-US" sz="1050" u="dash" dirty="0">
                <a:latin typeface="SimSun" panose="02010600030101010101" pitchFamily="2" charset="-122"/>
                <a:ea typeface="SimSun" panose="02010600030101010101" pitchFamily="2" charset="-122"/>
              </a:rPr>
              <a:t>　　　　　　　　　　　　　　　　　　　　　　　</a:t>
            </a:r>
            <a:endParaRPr kumimoji="1" lang="ja-JP" altLang="en-US" sz="105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050" dirty="0">
                <a:latin typeface="SimSun" panose="02010600030101010101" pitchFamily="2" charset="-122"/>
                <a:ea typeface="SimSun" panose="02010600030101010101" pitchFamily="2" charset="-122"/>
              </a:rPr>
              <a:t>                                                　        </a:t>
            </a:r>
            <a:endParaRPr kumimoji="1" lang="ja-JP" altLang="en-US" sz="1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lnSpc>
                <a:spcPts val="1000"/>
              </a:lnSpc>
            </a:pPr>
            <a:r>
              <a:rPr kumimoji="1"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事業主　殿　　　　　　　　　　　　　　　　　　　　　　　　　　　　　　　　　　　　　　　 氏名  </a:t>
            </a:r>
            <a:r>
              <a:rPr lang="zh-CN" altLang="en-US" sz="900" dirty="0">
                <a:latin typeface="SimSun" panose="02010600030101010101" pitchFamily="2" charset="-122"/>
                <a:ea typeface="SimSun" panose="02010600030101010101" pitchFamily="2" charset="-122"/>
              </a:rPr>
              <a:t>姓名</a:t>
            </a:r>
            <a:endParaRPr kumimoji="1" lang="ja-JP" altLang="en-US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zh-CN" altLang="en-US" sz="1000" dirty="0">
                <a:latin typeface="SimSun" panose="02010600030101010101" pitchFamily="2" charset="-122"/>
                <a:ea typeface="SimSun" panose="02010600030101010101" pitchFamily="2" charset="-122"/>
              </a:rPr>
              <a:t>致 雇主</a:t>
            </a:r>
            <a:r>
              <a:rPr kumimoji="1" lang="ja-JP" altLang="en-US" sz="1000" dirty="0">
                <a:latin typeface="SimSun" panose="02010600030101010101" pitchFamily="2" charset="-122"/>
                <a:ea typeface="SimSun" panose="02010600030101010101" pitchFamily="2" charset="-122"/>
              </a:rPr>
              <a:t>　　　　　　　　　　　　　　　　　　　　　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6C7C830-3D15-4DD9-9CB2-07E2D3CD6B1C}"/>
              </a:ext>
            </a:extLst>
          </p:cNvPr>
          <p:cNvSpPr txBox="1"/>
          <p:nvPr/>
        </p:nvSpPr>
        <p:spPr>
          <a:xfrm>
            <a:off x="251358" y="6908307"/>
            <a:ext cx="31776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100" b="1" dirty="0">
                <a:latin typeface="SimSun" panose="02010600030101010101" pitchFamily="2" charset="-122"/>
                <a:ea typeface="SimSun" panose="02010600030101010101" pitchFamily="2" charset="-122"/>
              </a:rPr>
              <a:t>3.</a:t>
            </a:r>
            <a:r>
              <a:rPr kumimoji="1"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上記２の措置が必要な期間</a:t>
            </a:r>
            <a:r>
              <a:rPr kumimoji="1" lang="ja-JP" altLang="en-US" sz="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（当面の予定期間に〇を付けてください。）　　</a:t>
            </a:r>
            <a:endParaRPr kumimoji="1" lang="en-US" altLang="ja-JP" sz="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900" b="1" dirty="0">
                <a:latin typeface="SimSun" panose="02010600030101010101" pitchFamily="2" charset="-122"/>
                <a:ea typeface="SimSun" panose="02010600030101010101" pitchFamily="2" charset="-122"/>
              </a:rPr>
              <a:t>　</a:t>
            </a:r>
            <a:r>
              <a:rPr kumimoji="1" lang="zh-CN" altLang="en-US" sz="900" dirty="0">
                <a:latin typeface="SimSun" panose="02010600030101010101" pitchFamily="2" charset="-122"/>
                <a:ea typeface="SimSun" panose="02010600030101010101" pitchFamily="2" charset="-122"/>
              </a:rPr>
              <a:t>需要采取上述</a:t>
            </a:r>
            <a:r>
              <a:rPr kumimoji="1" lang="en-US" altLang="zh-CN" sz="900" dirty="0"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kumimoji="1" lang="zh-CN" altLang="en-US" sz="900" dirty="0">
                <a:latin typeface="SimSun" panose="02010600030101010101" pitchFamily="2" charset="-122"/>
                <a:ea typeface="SimSun" panose="02010600030101010101" pitchFamily="2" charset="-122"/>
              </a:rPr>
              <a:t>的措施的期间</a:t>
            </a:r>
            <a:r>
              <a:rPr kumimoji="1" lang="zh-CN" altLang="en-US" sz="700" dirty="0">
                <a:latin typeface="SimSun" panose="02010600030101010101" pitchFamily="2" charset="-122"/>
                <a:ea typeface="SimSun" panose="02010600030101010101" pitchFamily="2" charset="-122"/>
              </a:rPr>
              <a:t>（请暂时用〇圈选预定期间）</a:t>
            </a:r>
            <a:endParaRPr kumimoji="1" lang="ja-JP" altLang="en-US" sz="7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37CEF84-75E3-47D4-85FB-F21629154587}"/>
              </a:ext>
            </a:extLst>
          </p:cNvPr>
          <p:cNvSpPr txBox="1"/>
          <p:nvPr/>
        </p:nvSpPr>
        <p:spPr>
          <a:xfrm>
            <a:off x="426415" y="9601884"/>
            <a:ext cx="6005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この様式の「母性健康管理指導事項連絡カード」の欄には医師等が、また、「指導事項を守るための措置申請書」の欄には女性労働者が記入してください。 </a:t>
            </a:r>
            <a:endParaRPr kumimoji="1" lang="ja-JP" altLang="en-US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zh-CN" altLang="en-US" sz="700" dirty="0">
                <a:latin typeface="SimSun" panose="02010600030101010101" pitchFamily="2" charset="-122"/>
                <a:ea typeface="SimSun" panose="02010600030101010101" pitchFamily="2" charset="-122"/>
              </a:rPr>
              <a:t>请医生等填写本表格的“孕产妇健康管理指导事项联络卡”的栏目，请女性劳动者填写“指导事项遵守措施申请书”的栏目。</a:t>
            </a:r>
            <a:r>
              <a:rPr lang="ja-JP" altLang="en-US" sz="700" dirty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endParaRPr kumimoji="1" lang="ja-JP" altLang="en-US" sz="7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3176A6DC-DB37-452C-87B4-F3D8A037FD17}"/>
              </a:ext>
            </a:extLst>
          </p:cNvPr>
          <p:cNvCxnSpPr>
            <a:cxnSpLocks/>
          </p:cNvCxnSpPr>
          <p:nvPr/>
        </p:nvCxnSpPr>
        <p:spPr>
          <a:xfrm>
            <a:off x="106355" y="9605982"/>
            <a:ext cx="67180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5EC17040-34DF-4863-8C47-6D8558C30986}"/>
              </a:ext>
            </a:extLst>
          </p:cNvPr>
          <p:cNvCxnSpPr>
            <a:cxnSpLocks/>
          </p:cNvCxnSpPr>
          <p:nvPr/>
        </p:nvCxnSpPr>
        <p:spPr>
          <a:xfrm>
            <a:off x="69958" y="8473345"/>
            <a:ext cx="67180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854F38C-F490-471F-A71E-3F635569B85A}"/>
              </a:ext>
            </a:extLst>
          </p:cNvPr>
          <p:cNvSpPr txBox="1"/>
          <p:nvPr/>
        </p:nvSpPr>
        <p:spPr>
          <a:xfrm>
            <a:off x="250502" y="5981399"/>
            <a:ext cx="3801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標準措置に関する具体的内容、標準措置以外の必要な措置等の特記事項</a:t>
            </a:r>
            <a:endParaRPr kumimoji="1" lang="ja-JP" altLang="en-US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zh-CN" altLang="en-US" sz="900" dirty="0">
                <a:latin typeface="SimSun" panose="02010600030101010101" pitchFamily="2" charset="-122"/>
                <a:ea typeface="SimSun" panose="02010600030101010101" pitchFamily="2" charset="-122"/>
              </a:rPr>
              <a:t>标准措施的相关具体内容、标准措施以外的必要措施等的特别说明</a:t>
            </a:r>
            <a:endParaRPr kumimoji="1" lang="ja-JP" altLang="en-US" sz="9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F75C1B3-0E33-45B2-BBBF-DF1C3271E33B}"/>
              </a:ext>
            </a:extLst>
          </p:cNvPr>
          <p:cNvSpPr txBox="1"/>
          <p:nvPr/>
        </p:nvSpPr>
        <p:spPr>
          <a:xfrm>
            <a:off x="3330613" y="6905003"/>
            <a:ext cx="32990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>
                <a:latin typeface="SimSun" panose="02010600030101010101" pitchFamily="2" charset="-122"/>
                <a:ea typeface="SimSun" panose="02010600030101010101" pitchFamily="2" charset="-122"/>
              </a:rPr>
              <a:t>4.</a:t>
            </a:r>
            <a:r>
              <a:rPr kumimoji="1"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その他の指導事項</a:t>
            </a:r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（措置が必要である場合は○を付けてください。）　　</a:t>
            </a: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kumimoji="1" lang="en-US" altLang="ja-JP" sz="11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kumimoji="1" lang="ja-JP" altLang="en-US" sz="900" b="1" dirty="0">
                <a:latin typeface="SimSun" panose="02010600030101010101" pitchFamily="2" charset="-122"/>
                <a:ea typeface="SimSun" panose="02010600030101010101" pitchFamily="2" charset="-122"/>
              </a:rPr>
              <a:t>　</a:t>
            </a:r>
            <a:r>
              <a:rPr kumimoji="1" lang="zh-CN" altLang="en-US" sz="900" dirty="0">
                <a:latin typeface="SimSun" panose="02010600030101010101" pitchFamily="2" charset="-122"/>
                <a:ea typeface="SimSun" panose="02010600030101010101" pitchFamily="2" charset="-122"/>
              </a:rPr>
              <a:t>其他指导事项</a:t>
            </a:r>
            <a:r>
              <a:rPr kumimoji="1" lang="zh-CN" altLang="en-US" sz="700" dirty="0">
                <a:latin typeface="SimSun" panose="02010600030101010101" pitchFamily="2" charset="-122"/>
                <a:ea typeface="SimSun" panose="02010600030101010101" pitchFamily="2" charset="-122"/>
              </a:rPr>
              <a:t>（如需要采取措施，请画○）</a:t>
            </a:r>
            <a:endParaRPr kumimoji="1" lang="ja-JP" altLang="en-US" sz="7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graphicFrame>
        <p:nvGraphicFramePr>
          <p:cNvPr id="35" name="表 35">
            <a:extLst>
              <a:ext uri="{FF2B5EF4-FFF2-40B4-BE49-F238E27FC236}">
                <a16:creationId xmlns:a16="http://schemas.microsoft.com/office/drawing/2014/main" id="{239576E9-9AD7-4BDE-8277-D17EB89F56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532241"/>
              </p:ext>
            </p:extLst>
          </p:nvPr>
        </p:nvGraphicFramePr>
        <p:xfrm>
          <a:off x="3429000" y="7278932"/>
          <a:ext cx="3168352" cy="8648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121978274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904825283"/>
                    </a:ext>
                  </a:extLst>
                </a:gridCol>
              </a:tblGrid>
              <a:tr h="499099">
                <a:tc>
                  <a:txBody>
                    <a:bodyPr/>
                    <a:lstStyle/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妊娠中の通勤緩和の措置（在宅勤務を含む。）　</a:t>
                      </a:r>
                    </a:p>
                    <a:p>
                      <a:r>
                        <a:rPr kumimoji="1" lang="zh-CN" altLang="en-US" sz="9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缓解孕期通勤的措施（包括居家工作）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87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妊娠中の休憩に関する措置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+mn-ea"/>
                      </a:endParaRPr>
                    </a:p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9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孕期休息的相关措施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658848"/>
                  </a:ext>
                </a:extLst>
              </a:tr>
            </a:tbl>
          </a:graphicData>
        </a:graphic>
      </p:graphicFrame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A4461B41-561D-4069-AB2C-9D6211A8919C}"/>
              </a:ext>
            </a:extLst>
          </p:cNvPr>
          <p:cNvCxnSpPr/>
          <p:nvPr/>
        </p:nvCxnSpPr>
        <p:spPr>
          <a:xfrm>
            <a:off x="4346961" y="9129464"/>
            <a:ext cx="202130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AFB34661-7DD9-43BF-82F0-C182ADEC4B73}"/>
              </a:ext>
            </a:extLst>
          </p:cNvPr>
          <p:cNvCxnSpPr/>
          <p:nvPr/>
        </p:nvCxnSpPr>
        <p:spPr>
          <a:xfrm>
            <a:off x="4346961" y="9373076"/>
            <a:ext cx="202130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4B74E975-D819-4DB6-AD78-D2D20764F0B0}"/>
              </a:ext>
            </a:extLst>
          </p:cNvPr>
          <p:cNvSpPr/>
          <p:nvPr/>
        </p:nvSpPr>
        <p:spPr>
          <a:xfrm>
            <a:off x="342237" y="6315400"/>
            <a:ext cx="6273715" cy="6336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B33E57B8-F83B-45B1-9E6F-73921608A6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840423"/>
              </p:ext>
            </p:extLst>
          </p:nvPr>
        </p:nvGraphicFramePr>
        <p:xfrm>
          <a:off x="365023" y="7273984"/>
          <a:ext cx="288505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5905">
                  <a:extLst>
                    <a:ext uri="{9D8B030D-6E8A-4147-A177-3AD203B41FA5}">
                      <a16:colId xmlns:a16="http://schemas.microsoft.com/office/drawing/2014/main" val="3461174147"/>
                    </a:ext>
                  </a:extLst>
                </a:gridCol>
                <a:gridCol w="469153">
                  <a:extLst>
                    <a:ext uri="{9D8B030D-6E8A-4147-A177-3AD203B41FA5}">
                      <a16:colId xmlns:a16="http://schemas.microsoft.com/office/drawing/2014/main" val="249265930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１週間 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1</a:t>
                      </a:r>
                      <a:r>
                        <a:rPr kumimoji="1" lang="zh-CN" altLang="en-US" sz="9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周</a:t>
                      </a:r>
                      <a:r>
                        <a:rPr kumimoji="1" lang="zh-CN" altLang="en-US" sz="10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（   月  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 </a:t>
                      </a:r>
                      <a:r>
                        <a:rPr kumimoji="1" lang="zh-CN" altLang="en-US" sz="10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日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～</a:t>
                      </a:r>
                      <a:r>
                        <a:rPr kumimoji="1" lang="en-US" altLang="zh-CN" sz="10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   </a:t>
                      </a:r>
                      <a:r>
                        <a:rPr kumimoji="1" lang="zh-CN" altLang="en-US" sz="10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月 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　</a:t>
                      </a:r>
                      <a:r>
                        <a:rPr kumimoji="1" lang="zh-CN" altLang="en-US" sz="10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日）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24046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２週間 </a:t>
                      </a:r>
                      <a:r>
                        <a:rPr kumimoji="1" lang="en-US" altLang="zh-CN" sz="9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2</a:t>
                      </a:r>
                      <a:r>
                        <a:rPr kumimoji="1" lang="zh-CN" altLang="en-US" sz="9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周</a:t>
                      </a:r>
                      <a:r>
                        <a:rPr kumimoji="1" lang="zh-CN" altLang="en-US" sz="10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（   月   日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～</a:t>
                      </a:r>
                      <a:r>
                        <a:rPr kumimoji="1" lang="en-US" altLang="zh-CN" sz="10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   </a:t>
                      </a:r>
                      <a:r>
                        <a:rPr kumimoji="1" lang="zh-CN" altLang="en-US" sz="10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月 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　</a:t>
                      </a:r>
                      <a:r>
                        <a:rPr kumimoji="1" lang="zh-CN" altLang="en-US" sz="10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日）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17351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４週間 </a:t>
                      </a:r>
                      <a:r>
                        <a:rPr kumimoji="1" lang="en-US" altLang="zh-CN" sz="9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4</a:t>
                      </a:r>
                      <a:r>
                        <a:rPr kumimoji="1" lang="zh-CN" altLang="en-US" sz="9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周</a:t>
                      </a:r>
                      <a:r>
                        <a:rPr kumimoji="1" lang="zh-CN" altLang="en-US" sz="10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（   月   日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～</a:t>
                      </a:r>
                      <a:r>
                        <a:rPr kumimoji="1" lang="en-US" altLang="zh-CN" sz="10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   </a:t>
                      </a:r>
                      <a:r>
                        <a:rPr kumimoji="1" lang="zh-CN" altLang="en-US" sz="10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月 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　</a:t>
                      </a:r>
                      <a:r>
                        <a:rPr kumimoji="1" lang="zh-CN" altLang="en-US" sz="10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日）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59721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その他 </a:t>
                      </a:r>
                      <a:r>
                        <a:rPr kumimoji="1" lang="zh-CN" altLang="en-US" sz="9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其他</a:t>
                      </a:r>
                      <a:r>
                        <a:rPr kumimoji="1" lang="zh-CN" altLang="en-US" sz="10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（   月   日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～</a:t>
                      </a:r>
                      <a:r>
                        <a:rPr kumimoji="1" lang="en-US" altLang="zh-CN" sz="10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   </a:t>
                      </a:r>
                      <a:r>
                        <a:rPr kumimoji="1" lang="zh-CN" altLang="en-US" sz="10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月 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　</a:t>
                      </a:r>
                      <a:r>
                        <a:rPr kumimoji="1" lang="zh-CN" altLang="en-US" sz="10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日）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4083693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3254117" y="5723323"/>
            <a:ext cx="353392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（注）　 「身体的負担の大きい作業」のうち、特定の作業について制限の必 要がある場合には、指導事項欄に〇を付けた上で、</a:t>
            </a:r>
            <a:endParaRPr kumimoji="1" lang="en-US" altLang="ja-JP" sz="5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5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</a:t>
            </a:r>
            <a:r>
              <a:rPr kumimoji="1" lang="ja-JP" altLang="en-US" sz="5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具体的な作業を○で囲んでください。</a:t>
            </a:r>
          </a:p>
          <a:p>
            <a:r>
              <a:rPr kumimoji="1" lang="zh-CN" altLang="en-US" sz="500" dirty="0">
                <a:latin typeface="SimSun" panose="02010600030101010101" pitchFamily="2" charset="-122"/>
                <a:ea typeface="SimSun" panose="02010600030101010101" pitchFamily="2" charset="-122"/>
              </a:rPr>
              <a:t>（注）“体力要求高的工作”中，如果需要对特定工作采取限制，请在指导事项栏内画〇，然后用〇圈选具体的工作。</a:t>
            </a:r>
            <a:endParaRPr kumimoji="1" lang="ja-JP" altLang="en-US" sz="5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409433" y="9386439"/>
            <a:ext cx="419777" cy="215445"/>
          </a:xfrm>
        </p:spPr>
        <p:txBody>
          <a:bodyPr/>
          <a:lstStyle/>
          <a:p>
            <a:fld id="{9E2A29CB-BA86-48A6-80E1-CB8750A963B5}" type="slidenum">
              <a:rPr kumimoji="1" lang="ja-JP" altLang="en-US" smtClean="0">
                <a:solidFill>
                  <a:schemeClr val="tx1"/>
                </a:solidFill>
              </a:rPr>
              <a:t>1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3A62A57-B8EB-4DC1-AA90-2CCF7145F4A5}"/>
              </a:ext>
            </a:extLst>
          </p:cNvPr>
          <p:cNvSpPr txBox="1"/>
          <p:nvPr/>
        </p:nvSpPr>
        <p:spPr>
          <a:xfrm>
            <a:off x="6137666" y="48428"/>
            <a:ext cx="661273" cy="1958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sz="800" dirty="0"/>
              <a:t>中国語</a:t>
            </a:r>
          </a:p>
        </p:txBody>
      </p:sp>
    </p:spTree>
    <p:extLst>
      <p:ext uri="{BB962C8B-B14F-4D97-AF65-F5344CB8AC3E}">
        <p14:creationId xmlns:p14="http://schemas.microsoft.com/office/powerpoint/2010/main" val="2293078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965552"/>
              </p:ext>
            </p:extLst>
          </p:nvPr>
        </p:nvGraphicFramePr>
        <p:xfrm>
          <a:off x="154218" y="415498"/>
          <a:ext cx="6583442" cy="93028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4850">
                  <a:extLst>
                    <a:ext uri="{9D8B030D-6E8A-4147-A177-3AD203B41FA5}">
                      <a16:colId xmlns:a16="http://schemas.microsoft.com/office/drawing/2014/main" val="2482963872"/>
                    </a:ext>
                  </a:extLst>
                </a:gridCol>
                <a:gridCol w="5328592">
                  <a:extLst>
                    <a:ext uri="{9D8B030D-6E8A-4147-A177-3AD203B41FA5}">
                      <a16:colId xmlns:a16="http://schemas.microsoft.com/office/drawing/2014/main" val="1890553930"/>
                    </a:ext>
                  </a:extLst>
                </a:gridCol>
              </a:tblGrid>
              <a:tr h="363728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症状名等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+mn-ea"/>
                      </a:endParaRPr>
                    </a:p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9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症状名称等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措置の例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+mn-ea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900" b="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措施示例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4138102"/>
                  </a:ext>
                </a:extLst>
              </a:tr>
              <a:tr h="532349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つわり、妊娠悪阻</a:t>
                      </a:r>
                    </a:p>
                    <a:p>
                      <a:r>
                        <a:rPr kumimoji="1" lang="zh-CN" altLang="en-US" sz="8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妊娠反应、孕吐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休業（入院加療</a:t>
                      </a:r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)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、勤務時間の短縮、身体的負担の大きい作業（長時間作業場を離れることのできない作業</a:t>
                      </a:r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)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の制限、においがきつい・換気が悪い・高温多湿などのつわり症状を増悪させる環境における作業の制限、通勤緩和、休憩の配慮　 など</a:t>
                      </a:r>
                    </a:p>
                    <a:p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休假（住院治疗），缩短工作时间，限制体力要求高的工作（不允许长时间离开作业场所的工作），对会因刺鼻气味</a:t>
                      </a:r>
                      <a:r>
                        <a:rPr kumimoji="1" lang="en-US" altLang="zh-CN" sz="7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/</a:t>
                      </a: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通风不良</a:t>
                      </a:r>
                      <a:r>
                        <a:rPr kumimoji="1" lang="en-US" altLang="zh-CN" sz="7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/</a:t>
                      </a: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高温高湿等加剧妊娠反应症状的环境下的作业加以限制，缓解通勤，考虑休息 等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6434398"/>
                  </a:ext>
                </a:extLst>
              </a:tr>
              <a:tr h="515282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貧血、めまい・立ちくらみ</a:t>
                      </a:r>
                    </a:p>
                    <a:p>
                      <a:r>
                        <a:rPr kumimoji="1" lang="zh-CN" altLang="en-US" sz="8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贫血、头晕</a:t>
                      </a:r>
                      <a:r>
                        <a:rPr kumimoji="1" lang="en-US" altLang="zh-CN" sz="8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/</a:t>
                      </a:r>
                      <a:r>
                        <a:rPr kumimoji="1" lang="zh-CN" altLang="en-US" sz="8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眩晕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勤務時間の短縮、身体的負担の大きい作業（高所や不安定な足場での作業）の制限、ストレス・緊張を多く感じる作業の制限、通勤緩和、休憩の配慮　など</a:t>
                      </a:r>
                    </a:p>
                    <a:p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缩短工作时间、限制体力要求高的工作（高空作业或不稳定脚手架上的作业），限制会造成大量压力</a:t>
                      </a:r>
                      <a:r>
                        <a:rPr kumimoji="1" lang="en-US" altLang="zh-CN" sz="7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/</a:t>
                      </a: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紧张的工作，缓解通勤，考虑休息 等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9908365"/>
                  </a:ext>
                </a:extLst>
              </a:tr>
              <a:tr h="532349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8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腹部緊満感、子宮収縮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+mn-ea"/>
                      </a:endParaRPr>
                    </a:p>
                    <a:p>
                      <a:r>
                        <a:rPr kumimoji="1" lang="zh-CN" altLang="en-US" sz="8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腹胀、子宫收缩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休業（入院加療・自宅療養）、勤務時間の短縮、身体的負担の大きい作業（長時間の立作業、同一姿勢を強制される作業、長時間作業場所を離れることのできない作業）の制限、通勤緩和、休憩の配慮　など</a:t>
                      </a:r>
                    </a:p>
                    <a:p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休假（住院治疗</a:t>
                      </a:r>
                      <a:r>
                        <a:rPr kumimoji="1" lang="en-US" altLang="zh-CN" sz="7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/</a:t>
                      </a: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居家疗养），缩短工作时间，限制体力要求高的工作（长时间站立的工作</a:t>
                      </a:r>
                      <a:r>
                        <a:rPr kumimoji="1" lang="en-US" altLang="zh-CN" sz="7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/</a:t>
                      </a: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需强行使用同一姿势的工作</a:t>
                      </a:r>
                      <a:r>
                        <a:rPr kumimoji="1" lang="en-US" altLang="zh-CN" sz="7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/</a:t>
                      </a: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不允许长时间离开作业场所的工作），缓解通勤，考虑休息 等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036978"/>
                  </a:ext>
                </a:extLst>
              </a:tr>
              <a:tr h="333418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腹痛</a:t>
                      </a:r>
                    </a:p>
                    <a:p>
                      <a:r>
                        <a:rPr kumimoji="1" lang="zh-CN" altLang="en-US" sz="8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腹痛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休業（入院加療）、疾患名に応じた主治医等からの具体的な措置　など</a:t>
                      </a:r>
                    </a:p>
                    <a:p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休假（住院治疗），主治医生等根据疾病名称给出具体措施 等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4647434"/>
                  </a:ext>
                </a:extLst>
              </a:tr>
              <a:tr h="333418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性器出血</a:t>
                      </a:r>
                    </a:p>
                    <a:p>
                      <a:r>
                        <a:rPr kumimoji="1" lang="zh-CN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生殖器出血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休業（入院加療）、疾患名に応じた主治医等からの具体的な措置　など</a:t>
                      </a:r>
                    </a:p>
                    <a:p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休假（住院治疗），主治医生等根据疾病名称给出具体措施 等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924969"/>
                  </a:ext>
                </a:extLst>
              </a:tr>
              <a:tr h="384475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腰痛</a:t>
                      </a:r>
                    </a:p>
                    <a:p>
                      <a:r>
                        <a:rPr kumimoji="1" lang="zh-CN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腰痛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休業（自宅療養）、身体的に負担の大きい作業（長時間の立作業、同一姿勢を強制される作業、腰に負担のかかる作業）　の制限　など</a:t>
                      </a:r>
                    </a:p>
                    <a:p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休假（居家治疗），</a:t>
                      </a: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限制体力要求高的工作（长时间站立的工作</a:t>
                      </a:r>
                      <a:r>
                        <a:rPr kumimoji="1" lang="en-US" altLang="zh-CN" sz="700" dirty="0">
                          <a:solidFill>
                            <a:schemeClr val="tx1"/>
                          </a:solidFill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/</a:t>
                      </a: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需强行使用同一姿势的工作</a:t>
                      </a:r>
                      <a:r>
                        <a:rPr kumimoji="1" lang="en-US" altLang="zh-CN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腰部吃力的工作） 等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9480090"/>
                  </a:ext>
                </a:extLst>
              </a:tr>
              <a:tr h="333418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痔</a:t>
                      </a:r>
                    </a:p>
                    <a:p>
                      <a:r>
                        <a:rPr kumimoji="1" lang="zh-CN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痔疮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身体的負担の大きい作業（長時間の立作業、同一姿勢を強制される作業</a:t>
                      </a:r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)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の制限、休憩の配慮　など</a:t>
                      </a:r>
                    </a:p>
                    <a:p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限制体力要求高的工作（长时间站立的工作</a:t>
                      </a:r>
                      <a:r>
                        <a:rPr kumimoji="1" lang="en-US" altLang="zh-CN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需强行使用同一姿势的工作），考虑休息 等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6861839"/>
                  </a:ext>
                </a:extLst>
              </a:tr>
              <a:tr h="384475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静脈瘤</a:t>
                      </a:r>
                    </a:p>
                    <a:p>
                      <a:r>
                        <a:rPr kumimoji="1" lang="zh-CN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静脉曲张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勤務時間の短縮、身体的負担の大きい作業（長時間の立作業、同一姿勢を強制される作業</a:t>
                      </a:r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)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の制限、休憩の配慮　など</a:t>
                      </a:r>
                    </a:p>
                    <a:p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缩短工作时间，限制体力要求高的工作（长时间站立的工作</a:t>
                      </a:r>
                      <a:r>
                        <a:rPr kumimoji="1" lang="en-US" altLang="zh-CN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需强行使用同一姿势的工作），考虑休息 等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323612"/>
                  </a:ext>
                </a:extLst>
              </a:tr>
              <a:tr h="384475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浮腫</a:t>
                      </a:r>
                    </a:p>
                    <a:p>
                      <a:r>
                        <a:rPr kumimoji="1" lang="zh-CN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水肿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勤務時間の短縮、身体的負担の大きい作業（長時間の立作業、同一姿勢を強制される作業）の制限、休憩の配慮　など</a:t>
                      </a:r>
                    </a:p>
                    <a:p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缩短工作时间，限制体力要求高的工作（长时间站立的工作</a:t>
                      </a:r>
                      <a:r>
                        <a:rPr kumimoji="1" lang="en-US" altLang="zh-CN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需强行使用同一姿势的工作），考虑休息 等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465688"/>
                  </a:ext>
                </a:extLst>
              </a:tr>
              <a:tr h="333418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手や手首の痛み</a:t>
                      </a:r>
                    </a:p>
                    <a:p>
                      <a:r>
                        <a:rPr kumimoji="1" lang="zh-CN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手部和手腕疼痛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身体的負担の大きい作業（同一姿勢を強制される作業）の制限、休憩の配慮　など</a:t>
                      </a:r>
                    </a:p>
                    <a:p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限制体力要求高的工作（需强行使用同一姿势的工作），考虑休息 等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3959017"/>
                  </a:ext>
                </a:extLst>
              </a:tr>
              <a:tr h="409194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8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頻尿、排尿時痛、残尿感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+mn-ea"/>
                      </a:endParaRPr>
                    </a:p>
                    <a:p>
                      <a:r>
                        <a:rPr kumimoji="1" lang="zh-CN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尿频、尿痛、余尿感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休業（入院加療・自宅療養）、身体的負担の大きい作業（寒い場所での作業、長時間作業場を離れることのできない作業）の制限、休憩の配慮　など</a:t>
                      </a:r>
                    </a:p>
                    <a:p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休假（住院治疗</a:t>
                      </a:r>
                      <a:r>
                        <a:rPr kumimoji="1" lang="en-US" altLang="zh-CN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居家疗养），限制体力要求高的工作（在寒冷处作业的工作</a:t>
                      </a:r>
                      <a:r>
                        <a:rPr kumimoji="1" lang="en-US" altLang="zh-CN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不允许长时间离开作业场所的工作），考虑休息 等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3038012"/>
                  </a:ext>
                </a:extLst>
              </a:tr>
              <a:tr h="409194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全身倦怠感</a:t>
                      </a:r>
                    </a:p>
                    <a:p>
                      <a:r>
                        <a:rPr kumimoji="1" lang="zh-CN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全身不适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休業（入院加療・自宅療養）、勤務時間の短縮、身体的負担の大きい作業の制限、休憩の配慮、疾患名に応じた主治医等からの具体的な措置　など　　</a:t>
                      </a:r>
                    </a:p>
                    <a:p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休假（住院治疗</a:t>
                      </a:r>
                      <a:r>
                        <a:rPr kumimoji="1" lang="en-US" altLang="zh-CN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居家疗养），缩短工作时间，限制体力要求高的工作，考虑休息，主治医生等根据疾病名称给出具体措施 等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0851836"/>
                  </a:ext>
                </a:extLst>
              </a:tr>
              <a:tr h="384475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動悸</a:t>
                      </a:r>
                    </a:p>
                    <a:p>
                      <a:r>
                        <a:rPr kumimoji="1" lang="zh-CN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心悸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休業（入院加療・自宅療養）、身体的負担の大きい作業の制限、疾患名に応じた主治医等からの具体的な措置　など</a:t>
                      </a:r>
                    </a:p>
                    <a:p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休假（住院治疗</a:t>
                      </a:r>
                      <a:r>
                        <a:rPr kumimoji="1" lang="en-US" altLang="zh-CN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居家疗养），限制体力要求高的工作，主治医生等根据疾病名称给出具体措施 等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496407"/>
                  </a:ext>
                </a:extLst>
              </a:tr>
              <a:tr h="384475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頭痛</a:t>
                      </a:r>
                    </a:p>
                    <a:p>
                      <a:r>
                        <a:rPr kumimoji="1" lang="zh-CN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头痛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休業（入院加療・自宅療養）、身体的負担の大きい作業の制限、疾患名に応じた主治医等からの具体的な措置　など　</a:t>
                      </a:r>
                    </a:p>
                    <a:p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休假（住院治疗</a:t>
                      </a:r>
                      <a:r>
                        <a:rPr kumimoji="1" lang="en-US" altLang="zh-CN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居家疗养），限制体力要求高的工作，主治医生等根据疾病名称给出具体措施 等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1493075"/>
                  </a:ext>
                </a:extLst>
              </a:tr>
              <a:tr h="515282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血圧の上昇</a:t>
                      </a:r>
                    </a:p>
                    <a:p>
                      <a:r>
                        <a:rPr kumimoji="1" lang="zh-CN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血压升高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休業（入院加療・自宅療養）、勤務時間の短縮、身体的負担の大きい作業の制限、ストレス・緊張を多く感じる作業の制限、疾患名に応じた主治医等からの具体的な措置　など</a:t>
                      </a:r>
                    </a:p>
                    <a:p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休假（住院治疗</a:t>
                      </a:r>
                      <a:r>
                        <a:rPr kumimoji="1" lang="en-US" altLang="zh-CN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居家疗养），缩短工作时间，限制体力要求高的工作，限制造成大量压力</a:t>
                      </a:r>
                      <a:r>
                        <a:rPr kumimoji="1" lang="en-US" altLang="zh-CN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紧张的工作，主治医生等根据疾病名称给出具体措施 等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5918187"/>
                  </a:ext>
                </a:extLst>
              </a:tr>
              <a:tr h="384475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蛋白尿　</a:t>
                      </a:r>
                    </a:p>
                    <a:p>
                      <a:r>
                        <a:rPr kumimoji="1" lang="zh-CN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蛋白尿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休業（入院加療・自宅療養）、勤務時間の短縮、身体的負担の大きい作業の制限、ストレス・緊張を多く感じる作業の制限　など　</a:t>
                      </a:r>
                    </a:p>
                    <a:p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休假（住院治疗</a:t>
                      </a:r>
                      <a:r>
                        <a:rPr kumimoji="1" lang="en-US" altLang="zh-CN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居家疗养），缩短工作时间，限制体力要求高的工作，限制造成大量压力</a:t>
                      </a:r>
                      <a:r>
                        <a:rPr kumimoji="1" lang="en-US" altLang="zh-CN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紧张的工作 等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889858"/>
                  </a:ext>
                </a:extLst>
              </a:tr>
              <a:tr h="333418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妊娠糖尿病</a:t>
                      </a:r>
                    </a:p>
                    <a:p>
                      <a:r>
                        <a:rPr kumimoji="1" lang="zh-CN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妊娠糖尿病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休業（入院加療・自宅療養）、疾患名に応じた主治医等からの具体的な措置（インスリン治療中等への配慮）　など　</a:t>
                      </a:r>
                    </a:p>
                    <a:p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休假（住院治疗</a:t>
                      </a:r>
                      <a:r>
                        <a:rPr kumimoji="1" lang="en-US" altLang="zh-CN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居家疗养），主治医生等根据疾病名称给出具体措施（考虑胰岛素治疗期间等） 等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6687950"/>
                  </a:ext>
                </a:extLst>
              </a:tr>
              <a:tr h="454661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赤ちゃん（胎児）が週数に比べ小さい</a:t>
                      </a:r>
                    </a:p>
                    <a:p>
                      <a:r>
                        <a:rPr kumimoji="1" lang="zh-CN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胎儿小于孕周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休業（入院加療・自宅療養）、勤務時間の短縮、身体的負担の大きい作業の制限、ストレス・緊張を多く感じる作業の制限、通勤緩和、休憩の配慮　など</a:t>
                      </a:r>
                    </a:p>
                    <a:p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休假（住院治疗</a:t>
                      </a:r>
                      <a:r>
                        <a:rPr kumimoji="1" lang="en-US" altLang="zh-CN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居家疗养），缩短工作时间，限制体力要求高的工作，限制造成大量压力</a:t>
                      </a:r>
                      <a:r>
                        <a:rPr kumimoji="1" lang="en-US" altLang="zh-CN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紧张的工作，缓解通勤，考虑休息 等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9490532"/>
                  </a:ext>
                </a:extLst>
              </a:tr>
              <a:tr h="409194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多胎妊娠</a:t>
                      </a:r>
                    </a:p>
                    <a:p>
                      <a:r>
                        <a:rPr kumimoji="1" lang="zh-CN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多胎妊娠（ 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</a:t>
                      </a:r>
                      <a:r>
                        <a:rPr kumimoji="1" lang="zh-CN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胎）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休業（入院加療・自宅療養）、勤務時間の短縮、身体的負担の大きい作業の制限、ストレス・緊張を多く感じる作業の制限、通勤緩和、休憩の配慮　など</a:t>
                      </a:r>
                    </a:p>
                    <a:p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休假（住院治疗</a:t>
                      </a:r>
                      <a:r>
                        <a:rPr kumimoji="1" lang="en-US" altLang="zh-CN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居家疗养），缩短工作时间，限制体力要求高的工作，限制造成大量压力</a:t>
                      </a:r>
                      <a:r>
                        <a:rPr kumimoji="1" lang="en-US" altLang="zh-CN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紧张的工作，缓解通勤，考虑休息 等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4069688"/>
                  </a:ext>
                </a:extLst>
              </a:tr>
              <a:tr h="409194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産後体調が悪い</a:t>
                      </a:r>
                    </a:p>
                    <a:p>
                      <a:r>
                        <a:rPr kumimoji="1" lang="zh-CN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产后不适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休業（自宅療養）、勤務時間の短縮、身体的負担の大きい作業の制限、ストレス・緊張を多く感じる作業の制限、通勤緩和、休憩の配慮　など</a:t>
                      </a:r>
                    </a:p>
                    <a:p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休假（居家疗养），缩短工作时间，限制体力要求高的工作，限制造成大量压力</a:t>
                      </a:r>
                      <a:r>
                        <a:rPr kumimoji="1" lang="en-US" altLang="zh-CN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紧张的工作，缓解通勤，考虑休息 等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0183072"/>
                  </a:ext>
                </a:extLst>
              </a:tr>
              <a:tr h="394039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妊娠中・産後の不安・不眠・落ち着かないなど</a:t>
                      </a:r>
                    </a:p>
                    <a:p>
                      <a:r>
                        <a:rPr kumimoji="1" lang="zh-CN" altLang="en-US" sz="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孕期及产后焦虑</a:t>
                      </a:r>
                      <a:r>
                        <a:rPr kumimoji="1" lang="en-US" altLang="zh-CN" sz="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zh-CN" altLang="en-US" sz="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失眠</a:t>
                      </a:r>
                      <a:r>
                        <a:rPr kumimoji="1" lang="en-US" altLang="zh-CN" sz="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zh-CN" altLang="en-US" sz="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烦躁等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休業（入院加療・自宅療養）、勤務時間の短縮、ストレス・緊張を多く感じる作業の制限、通勤緩和、休憩の配慮　など</a:t>
                      </a:r>
                    </a:p>
                    <a:p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休假（住院治疗</a:t>
                      </a:r>
                      <a:r>
                        <a:rPr kumimoji="1" lang="en-US" altLang="zh-CN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居家疗养），缩短工作时间，限制造成大量压力</a:t>
                      </a:r>
                      <a:r>
                        <a:rPr kumimoji="1" lang="en-US" altLang="zh-CN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紧张的工作，缓解通勤，考虑休息 等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881569"/>
                  </a:ext>
                </a:extLst>
              </a:tr>
              <a:tr h="384475">
                <a:tc>
                  <a:txBody>
                    <a:bodyPr/>
                    <a:lstStyle/>
                    <a:p>
                      <a:r>
                        <a:rPr kumimoji="1" lang="zh-TW" altLang="en-US" sz="8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合併症等（自由記載）　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+mn-ea"/>
                      </a:endParaRPr>
                    </a:p>
                    <a:p>
                      <a:r>
                        <a:rPr kumimoji="1" lang="zh-CN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并发症等（自由记述）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疾患名に応じた主治医等からの具体的な措置、もしくは上記の症状名等から参照できる措置　など</a:t>
                      </a:r>
                    </a:p>
                    <a:p>
                      <a:r>
                        <a:rPr kumimoji="1" lang="zh-CN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主治医生等根据疾病名称给出具体措施，或可根据上述症状名称等参考的措施 等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3373217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131158" y="0"/>
            <a:ext cx="627761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（参考）症状等に対して考えられる措置の例</a:t>
            </a:r>
            <a:endParaRPr kumimoji="1" lang="en-US" altLang="ja-JP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zh-CN" altLang="en-US" sz="1050" dirty="0">
                <a:latin typeface="SimSun" panose="02010600030101010101" pitchFamily="2" charset="-122"/>
                <a:ea typeface="SimSun" panose="02010600030101010101" pitchFamily="2" charset="-122"/>
              </a:rPr>
              <a:t>（参考）针对症状等可采取的措施的示例</a:t>
            </a:r>
            <a:endParaRPr kumimoji="1" lang="ja-JP" altLang="en-US" sz="105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381327" y="9379359"/>
            <a:ext cx="356333" cy="527402"/>
          </a:xfrm>
        </p:spPr>
        <p:txBody>
          <a:bodyPr/>
          <a:lstStyle/>
          <a:p>
            <a:fld id="{9E2A29CB-BA86-48A6-80E1-CB8750A963B5}" type="slidenum">
              <a:rPr kumimoji="1" lang="ja-JP" altLang="en-US" smtClean="0">
                <a:solidFill>
                  <a:schemeClr val="tx1"/>
                </a:solidFill>
              </a:rPr>
              <a:t>2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BFD0D30-5EBB-4577-A8B6-3B42FFB3567D}"/>
              </a:ext>
            </a:extLst>
          </p:cNvPr>
          <p:cNvSpPr txBox="1"/>
          <p:nvPr/>
        </p:nvSpPr>
        <p:spPr>
          <a:xfrm>
            <a:off x="4694717" y="9724039"/>
            <a:ext cx="2189659" cy="180425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sz="700" dirty="0"/>
              <a:t>令和５年３月作成　母性健康管理カード（中国語）</a:t>
            </a:r>
          </a:p>
        </p:txBody>
      </p:sp>
    </p:spTree>
    <p:extLst>
      <p:ext uri="{BB962C8B-B14F-4D97-AF65-F5344CB8AC3E}">
        <p14:creationId xmlns:p14="http://schemas.microsoft.com/office/powerpoint/2010/main" val="1256708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2170</TotalTime>
  <Words>2218</Words>
  <Application>Microsoft Office PowerPoint</Application>
  <PresentationFormat>A4 210 x 297 mm</PresentationFormat>
  <Paragraphs>187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ＭＳ Ｐゴシック</vt:lpstr>
      <vt:lpstr>ＭＳ ゴシック</vt:lpstr>
      <vt:lpstr>SimSun</vt:lpstr>
      <vt:lpstr>SimSun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徳永 希美(tokunaga-nozomi)</dc:creator>
  <cp:lastModifiedBy>清瀬 友香(kiyose-yuka)</cp:lastModifiedBy>
  <cp:revision>213</cp:revision>
  <cp:lastPrinted>2023-02-24T01:40:41Z</cp:lastPrinted>
  <dcterms:created xsi:type="dcterms:W3CDTF">2020-04-23T04:59:07Z</dcterms:created>
  <dcterms:modified xsi:type="dcterms:W3CDTF">2023-02-28T09:52:35Z</dcterms:modified>
</cp:coreProperties>
</file>