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1" r:id="rId2"/>
    <p:sldId id="264"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615D"/>
    <a:srgbClr val="0070C0"/>
    <a:srgbClr val="F250EA"/>
    <a:srgbClr val="CC3399"/>
    <a:srgbClr val="FFCCFF"/>
    <a:srgbClr val="FFDDFF"/>
    <a:srgbClr val="FF8885"/>
    <a:srgbClr val="FFEB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94660"/>
  </p:normalViewPr>
  <p:slideViewPr>
    <p:cSldViewPr>
      <p:cViewPr>
        <p:scale>
          <a:sx n="110" d="100"/>
          <a:sy n="110" d="100"/>
        </p:scale>
        <p:origin x="2274" y="7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EEEC0BC-2567-4987-AC40-4B43C8071DF9}" type="datetimeFigureOut">
              <a:rPr kumimoji="1" lang="ja-JP" altLang="en-US" smtClean="0"/>
              <a:t>2023/3/6</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52D60FB-A16D-4B21-8B9B-848901403477}" type="slidenum">
              <a:rPr kumimoji="1" lang="ja-JP" altLang="en-US" smtClean="0"/>
              <a:t>‹#›</a:t>
            </a:fld>
            <a:endParaRPr kumimoji="1" lang="ja-JP" altLang="en-US"/>
          </a:p>
        </p:txBody>
      </p:sp>
    </p:spTree>
    <p:extLst>
      <p:ext uri="{BB962C8B-B14F-4D97-AF65-F5344CB8AC3E}">
        <p14:creationId xmlns:p14="http://schemas.microsoft.com/office/powerpoint/2010/main" val="14238086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342898" indent="0" algn="ctr">
              <a:buNone/>
              <a:defRPr>
                <a:solidFill>
                  <a:schemeClr val="tx1">
                    <a:tint val="75000"/>
                  </a:schemeClr>
                </a:solidFill>
              </a:defRPr>
            </a:lvl2pPr>
            <a:lvl3pPr marL="685796" indent="0" algn="ctr">
              <a:buNone/>
              <a:defRPr>
                <a:solidFill>
                  <a:schemeClr val="tx1">
                    <a:tint val="75000"/>
                  </a:schemeClr>
                </a:solidFill>
              </a:defRPr>
            </a:lvl3pPr>
            <a:lvl4pPr marL="1028694" indent="0" algn="ctr">
              <a:buNone/>
              <a:defRPr>
                <a:solidFill>
                  <a:schemeClr val="tx1">
                    <a:tint val="75000"/>
                  </a:schemeClr>
                </a:solidFill>
              </a:defRPr>
            </a:lvl4pPr>
            <a:lvl5pPr marL="1371592" indent="0" algn="ctr">
              <a:buNone/>
              <a:defRPr>
                <a:solidFill>
                  <a:schemeClr val="tx1">
                    <a:tint val="75000"/>
                  </a:schemeClr>
                </a:solidFill>
              </a:defRPr>
            </a:lvl5pPr>
            <a:lvl6pPr marL="1714490" indent="0" algn="ctr">
              <a:buNone/>
              <a:defRPr>
                <a:solidFill>
                  <a:schemeClr val="tx1">
                    <a:tint val="75000"/>
                  </a:schemeClr>
                </a:solidFill>
              </a:defRPr>
            </a:lvl6pPr>
            <a:lvl7pPr marL="2057388" indent="0" algn="ctr">
              <a:buNone/>
              <a:defRPr>
                <a:solidFill>
                  <a:schemeClr val="tx1">
                    <a:tint val="75000"/>
                  </a:schemeClr>
                </a:solidFill>
              </a:defRPr>
            </a:lvl7pPr>
            <a:lvl8pPr marL="2400286" indent="0" algn="ctr">
              <a:buNone/>
              <a:defRPr>
                <a:solidFill>
                  <a:schemeClr val="tx1">
                    <a:tint val="75000"/>
                  </a:schemeClr>
                </a:solidFill>
              </a:defRPr>
            </a:lvl8pPr>
            <a:lvl9pPr marL="274318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5F4DBD7-EC4E-4639-B0F5-229583879171}" type="datetime1">
              <a:rPr kumimoji="1" lang="ja-JP" altLang="en-US" smtClean="0"/>
              <a:t>2023/3/6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C07AAD0-3C6F-4819-AC12-5D7578386FA4}" type="datetime1">
              <a:rPr kumimoji="1" lang="ja-JP" altLang="en-US" smtClean="0"/>
              <a:t>2023/3/6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C8C42CA-6A18-4C5C-8D8B-72963D499D32}" type="datetime1">
              <a:rPr kumimoji="1" lang="ja-JP" altLang="en-US" smtClean="0"/>
              <a:t>2023/3/6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505BA3E-09AA-4F2B-853B-6076567B6A86}" type="datetime1">
              <a:rPr kumimoji="1" lang="ja-JP" altLang="en-US" smtClean="0"/>
              <a:t>2023/3/6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3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6"/>
          </a:xfrm>
        </p:spPr>
        <p:txBody>
          <a:bodyPr anchor="b"/>
          <a:lstStyle>
            <a:lvl1pPr marL="0" indent="0">
              <a:buNone/>
              <a:defRPr sz="1500">
                <a:solidFill>
                  <a:schemeClr val="tx1">
                    <a:tint val="75000"/>
                  </a:schemeClr>
                </a:solidFill>
              </a:defRPr>
            </a:lvl1pPr>
            <a:lvl2pPr marL="342898" indent="0">
              <a:buNone/>
              <a:defRPr sz="1350">
                <a:solidFill>
                  <a:schemeClr val="tx1">
                    <a:tint val="75000"/>
                  </a:schemeClr>
                </a:solidFill>
              </a:defRPr>
            </a:lvl2pPr>
            <a:lvl3pPr marL="685796" indent="0">
              <a:buNone/>
              <a:defRPr sz="1200">
                <a:solidFill>
                  <a:schemeClr val="tx1">
                    <a:tint val="75000"/>
                  </a:schemeClr>
                </a:solidFill>
              </a:defRPr>
            </a:lvl3pPr>
            <a:lvl4pPr marL="1028694" indent="0">
              <a:buNone/>
              <a:defRPr sz="1050">
                <a:solidFill>
                  <a:schemeClr val="tx1">
                    <a:tint val="75000"/>
                  </a:schemeClr>
                </a:solidFill>
              </a:defRPr>
            </a:lvl4pPr>
            <a:lvl5pPr marL="1371592" indent="0">
              <a:buNone/>
              <a:defRPr sz="1050">
                <a:solidFill>
                  <a:schemeClr val="tx1">
                    <a:tint val="75000"/>
                  </a:schemeClr>
                </a:solidFill>
              </a:defRPr>
            </a:lvl5pPr>
            <a:lvl6pPr marL="1714490" indent="0">
              <a:buNone/>
              <a:defRPr sz="1050">
                <a:solidFill>
                  <a:schemeClr val="tx1">
                    <a:tint val="75000"/>
                  </a:schemeClr>
                </a:solidFill>
              </a:defRPr>
            </a:lvl6pPr>
            <a:lvl7pPr marL="2057388" indent="0">
              <a:buNone/>
              <a:defRPr sz="1050">
                <a:solidFill>
                  <a:schemeClr val="tx1">
                    <a:tint val="75000"/>
                  </a:schemeClr>
                </a:solidFill>
              </a:defRPr>
            </a:lvl7pPr>
            <a:lvl8pPr marL="2400286" indent="0">
              <a:buNone/>
              <a:defRPr sz="1050">
                <a:solidFill>
                  <a:schemeClr val="tx1">
                    <a:tint val="75000"/>
                  </a:schemeClr>
                </a:solidFill>
              </a:defRPr>
            </a:lvl8pPr>
            <a:lvl9pPr marL="2743185" indent="0">
              <a:buNone/>
              <a:defRPr sz="105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4C4B47D-0B54-47A7-9237-E805396B1451}" type="datetime1">
              <a:rPr kumimoji="1" lang="ja-JP" altLang="en-US" smtClean="0"/>
              <a:t>2023/3/6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3"/>
            <a:ext cx="3028950" cy="653750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3"/>
            <a:ext cx="3028950" cy="653750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7E0CD1A-CC90-485A-904E-39E29A321FA1}" type="datetime1">
              <a:rPr kumimoji="1" lang="ja-JP" altLang="en-US" smtClean="0"/>
              <a:t>2023/3/6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1800" b="1"/>
            </a:lvl1pPr>
            <a:lvl2pPr marL="342898" indent="0">
              <a:buNone/>
              <a:defRPr sz="1500" b="1"/>
            </a:lvl2pPr>
            <a:lvl3pPr marL="685796" indent="0">
              <a:buNone/>
              <a:defRPr sz="1350" b="1"/>
            </a:lvl3pPr>
            <a:lvl4pPr marL="1028694" indent="0">
              <a:buNone/>
              <a:defRPr sz="1200" b="1"/>
            </a:lvl4pPr>
            <a:lvl5pPr marL="1371592" indent="0">
              <a:buNone/>
              <a:defRPr sz="1200" b="1"/>
            </a:lvl5pPr>
            <a:lvl6pPr marL="1714490" indent="0">
              <a:buNone/>
              <a:defRPr sz="1200" b="1"/>
            </a:lvl6pPr>
            <a:lvl7pPr marL="2057388" indent="0">
              <a:buNone/>
              <a:defRPr sz="1200" b="1"/>
            </a:lvl7pPr>
            <a:lvl8pPr marL="2400286" indent="0">
              <a:buNone/>
              <a:defRPr sz="1200" b="1"/>
            </a:lvl8pPr>
            <a:lvl9pPr marL="2743185"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2" y="2217386"/>
            <a:ext cx="3031331" cy="924101"/>
          </a:xfrm>
        </p:spPr>
        <p:txBody>
          <a:bodyPr anchor="b"/>
          <a:lstStyle>
            <a:lvl1pPr marL="0" indent="0">
              <a:buNone/>
              <a:defRPr sz="1800" b="1"/>
            </a:lvl1pPr>
            <a:lvl2pPr marL="342898" indent="0">
              <a:buNone/>
              <a:defRPr sz="1500" b="1"/>
            </a:lvl2pPr>
            <a:lvl3pPr marL="685796" indent="0">
              <a:buNone/>
              <a:defRPr sz="1350" b="1"/>
            </a:lvl3pPr>
            <a:lvl4pPr marL="1028694" indent="0">
              <a:buNone/>
              <a:defRPr sz="1200" b="1"/>
            </a:lvl4pPr>
            <a:lvl5pPr marL="1371592" indent="0">
              <a:buNone/>
              <a:defRPr sz="1200" b="1"/>
            </a:lvl5pPr>
            <a:lvl6pPr marL="1714490" indent="0">
              <a:buNone/>
              <a:defRPr sz="1200" b="1"/>
            </a:lvl6pPr>
            <a:lvl7pPr marL="2057388" indent="0">
              <a:buNone/>
              <a:defRPr sz="1200" b="1"/>
            </a:lvl7pPr>
            <a:lvl8pPr marL="2400286" indent="0">
              <a:buNone/>
              <a:defRPr sz="1200" b="1"/>
            </a:lvl8pPr>
            <a:lvl9pPr marL="2743185"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2" y="3141486"/>
            <a:ext cx="3031331" cy="570741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036D91E-5439-4B3A-9D9F-91AA53944884}" type="datetime1">
              <a:rPr kumimoji="1" lang="ja-JP" altLang="en-US" smtClean="0"/>
              <a:t>2023/3/6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17FC0C3-5964-4AE9-A8FB-411FA15667DB}" type="datetime1">
              <a:rPr kumimoji="1" lang="ja-JP" altLang="en-US" smtClean="0"/>
              <a:t>2023/3/6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B8510B4-D468-4E4B-BE2A-C918E031AA61}" type="datetime1">
              <a:rPr kumimoji="1" lang="ja-JP" altLang="en-US" smtClean="0"/>
              <a:t>2023/3/6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7"/>
            <a:ext cx="2256235" cy="1678517"/>
          </a:xfrm>
        </p:spPr>
        <p:txBody>
          <a:bodyPr anchor="b"/>
          <a:lstStyle>
            <a:lvl1pPr algn="l">
              <a:defRPr sz="15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90" y="394408"/>
            <a:ext cx="3833813" cy="845449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3" y="2072923"/>
            <a:ext cx="2256235" cy="6775980"/>
          </a:xfrm>
        </p:spPr>
        <p:txBody>
          <a:bodyPr/>
          <a:lstStyle>
            <a:lvl1pPr marL="0" indent="0">
              <a:buNone/>
              <a:defRPr sz="1050"/>
            </a:lvl1pPr>
            <a:lvl2pPr marL="342898" indent="0">
              <a:buNone/>
              <a:defRPr sz="900"/>
            </a:lvl2pPr>
            <a:lvl3pPr marL="685796" indent="0">
              <a:buNone/>
              <a:defRPr sz="750"/>
            </a:lvl3pPr>
            <a:lvl4pPr marL="1028694" indent="0">
              <a:buNone/>
              <a:defRPr sz="675"/>
            </a:lvl4pPr>
            <a:lvl5pPr marL="1371592" indent="0">
              <a:buNone/>
              <a:defRPr sz="675"/>
            </a:lvl5pPr>
            <a:lvl6pPr marL="1714490" indent="0">
              <a:buNone/>
              <a:defRPr sz="675"/>
            </a:lvl6pPr>
            <a:lvl7pPr marL="2057388" indent="0">
              <a:buNone/>
              <a:defRPr sz="675"/>
            </a:lvl7pPr>
            <a:lvl8pPr marL="2400286" indent="0">
              <a:buNone/>
              <a:defRPr sz="675"/>
            </a:lvl8pPr>
            <a:lvl9pPr marL="2743185"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6C94E15-5E92-45D9-BB0A-DBD805326E6C}" type="datetime1">
              <a:rPr kumimoji="1" lang="ja-JP" altLang="en-US" smtClean="0"/>
              <a:t>2023/3/6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15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400"/>
            </a:lvl1pPr>
            <a:lvl2pPr marL="342898" indent="0">
              <a:buNone/>
              <a:defRPr sz="2100"/>
            </a:lvl2pPr>
            <a:lvl3pPr marL="685796" indent="0">
              <a:buNone/>
              <a:defRPr sz="1800"/>
            </a:lvl3pPr>
            <a:lvl4pPr marL="1028694" indent="0">
              <a:buNone/>
              <a:defRPr sz="1500"/>
            </a:lvl4pPr>
            <a:lvl5pPr marL="1371592" indent="0">
              <a:buNone/>
              <a:defRPr sz="1500"/>
            </a:lvl5pPr>
            <a:lvl6pPr marL="1714490" indent="0">
              <a:buNone/>
              <a:defRPr sz="1500"/>
            </a:lvl6pPr>
            <a:lvl7pPr marL="2057388" indent="0">
              <a:buNone/>
              <a:defRPr sz="1500"/>
            </a:lvl7pPr>
            <a:lvl8pPr marL="2400286" indent="0">
              <a:buNone/>
              <a:defRPr sz="1500"/>
            </a:lvl8pPr>
            <a:lvl9pPr marL="2743185" indent="0">
              <a:buNone/>
              <a:defRPr sz="1500"/>
            </a:lvl9pPr>
          </a:lstStyle>
          <a:p>
            <a:r>
              <a:rPr kumimoji="1" lang="ja-JP" altLang="en-US"/>
              <a:t>図を追加</a:t>
            </a:r>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050"/>
            </a:lvl1pPr>
            <a:lvl2pPr marL="342898" indent="0">
              <a:buNone/>
              <a:defRPr sz="900"/>
            </a:lvl2pPr>
            <a:lvl3pPr marL="685796" indent="0">
              <a:buNone/>
              <a:defRPr sz="750"/>
            </a:lvl3pPr>
            <a:lvl4pPr marL="1028694" indent="0">
              <a:buNone/>
              <a:defRPr sz="675"/>
            </a:lvl4pPr>
            <a:lvl5pPr marL="1371592" indent="0">
              <a:buNone/>
              <a:defRPr sz="675"/>
            </a:lvl5pPr>
            <a:lvl6pPr marL="1714490" indent="0">
              <a:buNone/>
              <a:defRPr sz="675"/>
            </a:lvl6pPr>
            <a:lvl7pPr marL="2057388" indent="0">
              <a:buNone/>
              <a:defRPr sz="675"/>
            </a:lvl7pPr>
            <a:lvl8pPr marL="2400286" indent="0">
              <a:buNone/>
              <a:defRPr sz="675"/>
            </a:lvl8pPr>
            <a:lvl9pPr marL="2743185"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65087A3-8625-4B20-B57D-C5148235EAA4}" type="datetime1">
              <a:rPr kumimoji="1" lang="ja-JP" altLang="en-US" smtClean="0"/>
              <a:t>2023/3/6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3"/>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7"/>
            <a:ext cx="1600200" cy="527402"/>
          </a:xfrm>
          <a:prstGeom prst="rect">
            <a:avLst/>
          </a:prstGeom>
        </p:spPr>
        <p:txBody>
          <a:bodyPr vert="horz" lIns="91440" tIns="45720" rIns="91440" bIns="45720" rtlCol="0" anchor="ctr"/>
          <a:lstStyle>
            <a:lvl1pPr algn="l">
              <a:defRPr sz="900">
                <a:solidFill>
                  <a:schemeClr val="tx1">
                    <a:tint val="75000"/>
                  </a:schemeClr>
                </a:solidFill>
              </a:defRPr>
            </a:lvl1pPr>
          </a:lstStyle>
          <a:p>
            <a:fld id="{B09669B1-8C88-44A6-82E2-6824967D9E6B}" type="datetime1">
              <a:rPr kumimoji="1" lang="ja-JP" altLang="en-US" smtClean="0"/>
              <a:t>2023/3/6</a:t>
            </a:fld>
            <a:endParaRPr kumimoji="1" lang="ja-JP" altLang="en-US"/>
          </a:p>
        </p:txBody>
      </p:sp>
      <p:sp>
        <p:nvSpPr>
          <p:cNvPr id="5" name="フッター プレースホルダー 4"/>
          <p:cNvSpPr>
            <a:spLocks noGrp="1"/>
          </p:cNvSpPr>
          <p:nvPr>
            <p:ph type="ftr" sz="quarter" idx="3"/>
          </p:nvPr>
        </p:nvSpPr>
        <p:spPr>
          <a:xfrm>
            <a:off x="2343150" y="9181397"/>
            <a:ext cx="2171700" cy="52740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2"/>
          </a:xfrm>
          <a:prstGeom prst="rect">
            <a:avLst/>
          </a:prstGeom>
        </p:spPr>
        <p:txBody>
          <a:bodyPr vert="horz" lIns="91440" tIns="45720" rIns="91440" bIns="45720" rtlCol="0" anchor="ctr"/>
          <a:lstStyle>
            <a:lvl1pPr algn="r">
              <a:defRPr sz="9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685796" rtl="0" eaLnBrk="1" latinLnBrk="0" hangingPunct="1">
        <a:spcBef>
          <a:spcPct val="0"/>
        </a:spcBef>
        <a:buNone/>
        <a:defRPr kumimoji="1" sz="3300" kern="1200">
          <a:solidFill>
            <a:schemeClr val="tx1"/>
          </a:solidFill>
          <a:latin typeface="+mj-lt"/>
          <a:ea typeface="+mj-ea"/>
          <a:cs typeface="+mj-cs"/>
        </a:defRPr>
      </a:lvl1pPr>
    </p:titleStyle>
    <p:bodyStyle>
      <a:lvl1pPr marL="257174" indent="-257174" algn="l" defTabSz="685796"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0" indent="-214312" algn="l" defTabSz="685796"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45" indent="-171449" algn="l" defTabSz="685796"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43"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41"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39"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37"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35"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33"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796" rtl="0" eaLnBrk="1" latinLnBrk="0" hangingPunct="1">
        <a:defRPr kumimoji="1" sz="1350" kern="1200">
          <a:solidFill>
            <a:schemeClr val="tx1"/>
          </a:solidFill>
          <a:latin typeface="+mn-lt"/>
          <a:ea typeface="+mn-ea"/>
          <a:cs typeface="+mn-cs"/>
        </a:defRPr>
      </a:lvl1pPr>
      <a:lvl2pPr marL="342898" algn="l" defTabSz="685796" rtl="0" eaLnBrk="1" latinLnBrk="0" hangingPunct="1">
        <a:defRPr kumimoji="1" sz="1350" kern="1200">
          <a:solidFill>
            <a:schemeClr val="tx1"/>
          </a:solidFill>
          <a:latin typeface="+mn-lt"/>
          <a:ea typeface="+mn-ea"/>
          <a:cs typeface="+mn-cs"/>
        </a:defRPr>
      </a:lvl2pPr>
      <a:lvl3pPr marL="685796" algn="l" defTabSz="685796" rtl="0" eaLnBrk="1" latinLnBrk="0" hangingPunct="1">
        <a:defRPr kumimoji="1" sz="1350" kern="1200">
          <a:solidFill>
            <a:schemeClr val="tx1"/>
          </a:solidFill>
          <a:latin typeface="+mn-lt"/>
          <a:ea typeface="+mn-ea"/>
          <a:cs typeface="+mn-cs"/>
        </a:defRPr>
      </a:lvl3pPr>
      <a:lvl4pPr marL="1028694" algn="l" defTabSz="685796" rtl="0" eaLnBrk="1" latinLnBrk="0" hangingPunct="1">
        <a:defRPr kumimoji="1" sz="1350" kern="1200">
          <a:solidFill>
            <a:schemeClr val="tx1"/>
          </a:solidFill>
          <a:latin typeface="+mn-lt"/>
          <a:ea typeface="+mn-ea"/>
          <a:cs typeface="+mn-cs"/>
        </a:defRPr>
      </a:lvl4pPr>
      <a:lvl5pPr marL="1371592" algn="l" defTabSz="685796" rtl="0" eaLnBrk="1" latinLnBrk="0" hangingPunct="1">
        <a:defRPr kumimoji="1" sz="1350" kern="1200">
          <a:solidFill>
            <a:schemeClr val="tx1"/>
          </a:solidFill>
          <a:latin typeface="+mn-lt"/>
          <a:ea typeface="+mn-ea"/>
          <a:cs typeface="+mn-cs"/>
        </a:defRPr>
      </a:lvl5pPr>
      <a:lvl6pPr marL="1714490" algn="l" defTabSz="685796" rtl="0" eaLnBrk="1" latinLnBrk="0" hangingPunct="1">
        <a:defRPr kumimoji="1" sz="1350" kern="1200">
          <a:solidFill>
            <a:schemeClr val="tx1"/>
          </a:solidFill>
          <a:latin typeface="+mn-lt"/>
          <a:ea typeface="+mn-ea"/>
          <a:cs typeface="+mn-cs"/>
        </a:defRPr>
      </a:lvl6pPr>
      <a:lvl7pPr marL="2057388" algn="l" defTabSz="685796" rtl="0" eaLnBrk="1" latinLnBrk="0" hangingPunct="1">
        <a:defRPr kumimoji="1" sz="1350" kern="1200">
          <a:solidFill>
            <a:schemeClr val="tx1"/>
          </a:solidFill>
          <a:latin typeface="+mn-lt"/>
          <a:ea typeface="+mn-ea"/>
          <a:cs typeface="+mn-cs"/>
        </a:defRPr>
      </a:lvl7pPr>
      <a:lvl8pPr marL="2400286" algn="l" defTabSz="685796" rtl="0" eaLnBrk="1" latinLnBrk="0" hangingPunct="1">
        <a:defRPr kumimoji="1" sz="1350" kern="1200">
          <a:solidFill>
            <a:schemeClr val="tx1"/>
          </a:solidFill>
          <a:latin typeface="+mn-lt"/>
          <a:ea typeface="+mn-ea"/>
          <a:cs typeface="+mn-cs"/>
        </a:defRPr>
      </a:lvl8pPr>
      <a:lvl9pPr marL="2743185" algn="l" defTabSz="685796"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93D2A539-8B21-46CB-85F4-67268BBEF715}"/>
              </a:ext>
            </a:extLst>
          </p:cNvPr>
          <p:cNvGrpSpPr/>
          <p:nvPr/>
        </p:nvGrpSpPr>
        <p:grpSpPr>
          <a:xfrm>
            <a:off x="93295" y="-87560"/>
            <a:ext cx="6671410" cy="1887696"/>
            <a:chOff x="197798" y="159328"/>
            <a:chExt cx="6164586" cy="1381537"/>
          </a:xfrm>
        </p:grpSpPr>
        <p:sp>
          <p:nvSpPr>
            <p:cNvPr id="5" name="テキスト ボックス 4">
              <a:extLst>
                <a:ext uri="{FF2B5EF4-FFF2-40B4-BE49-F238E27FC236}">
                  <a16:creationId xmlns:a16="http://schemas.microsoft.com/office/drawing/2014/main" id="{6F16A5E8-B8F9-4246-8848-341149F0D702}"/>
                </a:ext>
              </a:extLst>
            </p:cNvPr>
            <p:cNvSpPr txBox="1"/>
            <p:nvPr/>
          </p:nvSpPr>
          <p:spPr>
            <a:xfrm>
              <a:off x="197798" y="159328"/>
              <a:ext cx="6164586" cy="1381537"/>
            </a:xfrm>
            <a:prstGeom prst="rect">
              <a:avLst/>
            </a:prstGeom>
            <a:noFill/>
          </p:spPr>
          <p:txBody>
            <a:bodyPr wrap="square" rtlCol="0">
              <a:spAutoFit/>
            </a:bodyPr>
            <a:lstStyle/>
            <a:p>
              <a:pPr algn="ctr">
                <a:lnSpc>
                  <a:spcPts val="1000"/>
                </a:lnSpc>
              </a:pPr>
              <a:endParaRPr kumimoji="1" lang="en-US" altLang="ja-JP" sz="1400" dirty="0">
                <a:latin typeface="Calibri" panose="020F0502020204030204" pitchFamily="34" charset="0"/>
                <a:ea typeface="ＭＳ Ｐゴシック" panose="020B0600070205080204" pitchFamily="50" charset="-128"/>
                <a:cs typeface="Calibri" panose="020F0502020204030204" pitchFamily="34" charset="0"/>
              </a:endParaRPr>
            </a:p>
            <a:p>
              <a:pPr algn="ctr">
                <a:lnSpc>
                  <a:spcPts val="1000"/>
                </a:lnSpc>
              </a:pPr>
              <a:r>
                <a:rPr kumimoji="1" lang="ja-JP" altLang="en-US" sz="1050" dirty="0">
                  <a:latin typeface="ＭＳ Ｐゴシック" panose="020B0600070205080204" pitchFamily="50" charset="-128"/>
                  <a:ea typeface="ＭＳ Ｐゴシック" panose="020B0600070205080204" pitchFamily="50" charset="-128"/>
                </a:rPr>
                <a:t>母性健康管理指導事項連絡カード</a:t>
              </a:r>
            </a:p>
            <a:p>
              <a:pPr algn="ctr">
                <a:lnSpc>
                  <a:spcPts val="1000"/>
                </a:lnSpc>
              </a:pPr>
              <a:r>
                <a:rPr lang="ja-JP" altLang="en-US" sz="1050" b="0" i="0" dirty="0">
                  <a:solidFill>
                    <a:srgbClr val="000000"/>
                  </a:solidFill>
                  <a:effectLst/>
                  <a:latin typeface="Calibri" panose="020F0502020204030204" pitchFamily="34" charset="0"/>
                  <a:cs typeface="Calibri" panose="020F0502020204030204" pitchFamily="34" charset="0"/>
                </a:rPr>
                <a:t>　　　　　　　　　　　　　　　　　　　　</a:t>
              </a:r>
              <a:r>
                <a:rPr lang="en-US" altLang="ja-JP" sz="1050" b="0" i="0" dirty="0">
                  <a:solidFill>
                    <a:srgbClr val="000000"/>
                  </a:solidFill>
                  <a:effectLst/>
                  <a:latin typeface="Calibri" panose="020F0502020204030204" pitchFamily="34" charset="0"/>
                  <a:cs typeface="Calibri" panose="020F0502020204030204" pitchFamily="34" charset="0"/>
                </a:rPr>
                <a:t>Maternal Health Management and Guidance Card</a:t>
              </a:r>
              <a:r>
                <a:rPr lang="ja-JP" altLang="en-US" sz="1050" b="0" i="0" dirty="0">
                  <a:solidFill>
                    <a:srgbClr val="000000"/>
                  </a:solidFill>
                  <a:effectLst/>
                  <a:latin typeface="Calibri" panose="020F0502020204030204" pitchFamily="34" charset="0"/>
                  <a:cs typeface="Calibri" panose="020F0502020204030204" pitchFamily="34" charset="0"/>
                </a:rPr>
                <a:t>　　　　　　　　　　　　　　</a:t>
              </a:r>
              <a:r>
                <a:rPr kumimoji="1" lang="ja-JP" altLang="en-US" sz="700" dirty="0">
                  <a:latin typeface="ＭＳ Ｐゴシック" panose="020B0600070205080204" pitchFamily="50" charset="-128"/>
                  <a:ea typeface="ＭＳ Ｐゴシック" panose="020B0600070205080204" pitchFamily="50" charset="-128"/>
                </a:rPr>
                <a:t>年　　　月　　　日</a:t>
              </a:r>
              <a:r>
                <a:rPr kumimoji="1" lang="ja-JP" altLang="en-US" sz="700" dirty="0">
                  <a:latin typeface="Calibri" panose="020F0502020204030204" pitchFamily="34" charset="0"/>
                  <a:ea typeface="ＭＳ Ｐゴシック" panose="020B0600070205080204" pitchFamily="50" charset="-128"/>
                  <a:cs typeface="Calibri" panose="020F0502020204030204" pitchFamily="34" charset="0"/>
                </a:rPr>
                <a:t>　　　 </a:t>
              </a:r>
              <a:endParaRPr kumimoji="1" lang="en-US" altLang="ja-JP" sz="700" dirty="0">
                <a:latin typeface="Calibri" panose="020F0502020204030204" pitchFamily="34" charset="0"/>
                <a:ea typeface="ＭＳ Ｐゴシック" panose="020B0600070205080204" pitchFamily="50" charset="-128"/>
                <a:cs typeface="Calibri" panose="020F0502020204030204" pitchFamily="34" charset="0"/>
              </a:endParaRPr>
            </a:p>
            <a:p>
              <a:pPr>
                <a:lnSpc>
                  <a:spcPts val="1000"/>
                </a:lnSpc>
              </a:pPr>
              <a:r>
                <a:rPr kumimoji="1" lang="ja-JP" altLang="en-US" sz="800" dirty="0">
                  <a:latin typeface="ＭＳ Ｐゴシック" panose="020B0600070205080204" pitchFamily="50" charset="-128"/>
                  <a:ea typeface="ＭＳ Ｐゴシック" panose="020B0600070205080204" pitchFamily="50" charset="-128"/>
                </a:rPr>
                <a:t>事業主　殿　　　　　　　　　　　　　　　　　　　　　　　　　　　　　　　　　　　　　　　　　　　　　　　　　　　　　　　　　　　　　　　　　　　　　　　　　　　　　</a:t>
              </a:r>
              <a:r>
                <a:rPr lang="en-US" altLang="ja-JP" sz="700" dirty="0">
                  <a:latin typeface="Calibri" panose="020F0502020204030204" pitchFamily="34" charset="0"/>
                  <a:ea typeface="ＭＳ Ｐゴシック" panose="020B0600070205080204" pitchFamily="50" charset="-128"/>
                  <a:cs typeface="Calibri" panose="020F0502020204030204" pitchFamily="34" charset="0"/>
                </a:rPr>
                <a:t>YY</a:t>
              </a:r>
              <a:r>
                <a:rPr kumimoji="1" lang="ja-JP" altLang="en-US" sz="700" dirty="0">
                  <a:latin typeface="Calibri" panose="020F0502020204030204" pitchFamily="34" charset="0"/>
                  <a:ea typeface="ＭＳ Ｐゴシック" panose="020B0600070205080204" pitchFamily="50" charset="-128"/>
                  <a:cs typeface="Calibri" panose="020F0502020204030204" pitchFamily="34" charset="0"/>
                </a:rPr>
                <a:t>　  　　</a:t>
              </a:r>
              <a:r>
                <a:rPr lang="en-US" altLang="ja-JP" sz="700" dirty="0">
                  <a:latin typeface="Calibri" panose="020F0502020204030204" pitchFamily="34" charset="0"/>
                  <a:ea typeface="ＭＳ Ｐゴシック" panose="020B0600070205080204" pitchFamily="50" charset="-128"/>
                  <a:cs typeface="Calibri" panose="020F0502020204030204" pitchFamily="34" charset="0"/>
                </a:rPr>
                <a:t>MM</a:t>
              </a:r>
              <a:r>
                <a:rPr kumimoji="1" lang="ja-JP" altLang="en-US" sz="700" dirty="0">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700" dirty="0">
                  <a:latin typeface="Calibri" panose="020F0502020204030204" pitchFamily="34" charset="0"/>
                  <a:ea typeface="ＭＳ Ｐゴシック" panose="020B0600070205080204" pitchFamily="50" charset="-128"/>
                  <a:cs typeface="Calibri" panose="020F0502020204030204" pitchFamily="34" charset="0"/>
                </a:rPr>
                <a:t>DD</a:t>
              </a:r>
              <a:endParaRPr lang="en-US" altLang="ja-JP" sz="700" dirty="0">
                <a:latin typeface="Calibri" panose="020F0502020204030204" pitchFamily="34" charset="0"/>
                <a:ea typeface="ＭＳ Ｐゴシック" panose="020B0600070205080204" pitchFamily="50" charset="-128"/>
                <a:cs typeface="Calibri" panose="020F0502020204030204" pitchFamily="34" charset="0"/>
              </a:endParaRPr>
            </a:p>
            <a:p>
              <a:pPr>
                <a:lnSpc>
                  <a:spcPts val="1000"/>
                </a:lnSpc>
              </a:pPr>
              <a:r>
                <a:rPr lang="en-US" altLang="ja-JP" sz="900" dirty="0">
                  <a:latin typeface="Calibri" panose="020F0502020204030204" pitchFamily="34" charset="0"/>
                  <a:ea typeface="ＭＳ Ｐゴシック" panose="020B0600070205080204" pitchFamily="50" charset="-128"/>
                  <a:cs typeface="Calibri" panose="020F0502020204030204" pitchFamily="34" charset="0"/>
                </a:rPr>
                <a:t>To Employer,</a:t>
              </a:r>
              <a:r>
                <a:rPr kumimoji="1" lang="ja-JP" altLang="en-US" sz="900" dirty="0">
                  <a:latin typeface="Calibri" panose="020F0502020204030204" pitchFamily="34" charset="0"/>
                  <a:ea typeface="ＭＳ Ｐゴシック" panose="020B0600070205080204" pitchFamily="50" charset="-128"/>
                  <a:cs typeface="Calibri" panose="020F0502020204030204" pitchFamily="34" charset="0"/>
                </a:rPr>
                <a:t>　　　　　　　　　　　　　　　　　　　　　　　　　　　　　　　　　　  </a:t>
              </a:r>
              <a:r>
                <a:rPr kumimoji="1" lang="ja-JP" altLang="en-US" sz="800" dirty="0">
                  <a:latin typeface="ＭＳ Ｐゴシック" panose="020B0600070205080204" pitchFamily="50" charset="-128"/>
                  <a:ea typeface="ＭＳ Ｐゴシック" panose="020B0600070205080204" pitchFamily="50" charset="-128"/>
                </a:rPr>
                <a:t>医療機関等名</a:t>
              </a:r>
              <a:r>
                <a:rPr kumimoji="1" lang="ja-JP" altLang="en-US" sz="800" u="dash" dirty="0">
                  <a:latin typeface="ＭＳ Ｐゴシック" panose="020B0600070205080204" pitchFamily="50" charset="-128"/>
                  <a:ea typeface="ＭＳ Ｐゴシック" panose="020B0600070205080204" pitchFamily="50" charset="-128"/>
                </a:rPr>
                <a:t>　　　　</a:t>
              </a:r>
              <a:r>
                <a:rPr kumimoji="1" lang="ja-JP" altLang="en-US" sz="900" u="dash" dirty="0">
                  <a:latin typeface="ＭＳ Ｐゴシック" panose="020B0600070205080204" pitchFamily="50" charset="-128"/>
                  <a:ea typeface="ＭＳ Ｐゴシック" panose="020B0600070205080204" pitchFamily="50" charset="-128"/>
                </a:rPr>
                <a:t>　　　　　　　　　　　　　　　　　　</a:t>
              </a:r>
              <a:r>
                <a:rPr kumimoji="1" lang="ja-JP" altLang="en-US" sz="900" dirty="0">
                  <a:latin typeface="Calibri" panose="020F0502020204030204" pitchFamily="34" charset="0"/>
                  <a:ea typeface="ＭＳ Ｐゴシック" panose="020B0600070205080204" pitchFamily="50" charset="-128"/>
                  <a:cs typeface="Calibri" panose="020F0502020204030204" pitchFamily="34" charset="0"/>
                </a:rPr>
                <a:t>     </a:t>
              </a:r>
              <a:r>
                <a:rPr kumimoji="1" lang="ja-JP" altLang="en-US" sz="900" u="dash" dirty="0">
                  <a:latin typeface="Calibri" panose="020F0502020204030204" pitchFamily="34" charset="0"/>
                  <a:ea typeface="ＭＳ Ｐゴシック" panose="020B0600070205080204" pitchFamily="50" charset="-128"/>
                  <a:cs typeface="Calibri" panose="020F0502020204030204" pitchFamily="34" charset="0"/>
                </a:rPr>
                <a:t>　　　　　　　　　　　　　　　　　　　　　</a:t>
              </a:r>
              <a:endParaRPr kumimoji="1" lang="ja-JP" altLang="en-US" sz="900" dirty="0">
                <a:solidFill>
                  <a:srgbClr val="FF0000"/>
                </a:solidFill>
                <a:latin typeface="Calibri" panose="020F0502020204030204" pitchFamily="34" charset="0"/>
                <a:ea typeface="ＭＳ Ｐゴシック" panose="020B0600070205080204" pitchFamily="50" charset="-128"/>
                <a:cs typeface="Calibri" panose="020F0502020204030204" pitchFamily="34" charset="0"/>
              </a:endParaRPr>
            </a:p>
            <a:p>
              <a:pPr algn="ctr">
                <a:lnSpc>
                  <a:spcPts val="1000"/>
                </a:lnSpc>
              </a:pPr>
              <a:r>
                <a:rPr lang="ja-JP" altLang="en-US" sz="900" dirty="0">
                  <a:latin typeface="Calibri" panose="020F0502020204030204" pitchFamily="34" charset="0"/>
                  <a:cs typeface="Calibri" panose="020F0502020204030204" pitchFamily="34" charset="0"/>
                </a:rPr>
                <a:t>　　　　　</a:t>
              </a:r>
              <a:r>
                <a:rPr lang="en-US" altLang="ja-JP" sz="800" dirty="0">
                  <a:latin typeface="Calibri" panose="020F0502020204030204" pitchFamily="34" charset="0"/>
                  <a:cs typeface="Calibri" panose="020F0502020204030204" pitchFamily="34" charset="0"/>
                </a:rPr>
                <a:t>Name of Medical Institution</a:t>
              </a:r>
              <a:r>
                <a:rPr lang="ja-JP" altLang="en-US" sz="800" u="dash" dirty="0">
                  <a:latin typeface="Calibri" panose="020F0502020204030204" pitchFamily="34" charset="0"/>
                  <a:cs typeface="Calibri" panose="020F0502020204030204" pitchFamily="34" charset="0"/>
                </a:rPr>
                <a:t>　</a:t>
              </a:r>
              <a:endParaRPr lang="en-US" altLang="ja-JP" sz="900" u="dash" dirty="0">
                <a:latin typeface="Calibri" panose="020F0502020204030204" pitchFamily="34" charset="0"/>
                <a:ea typeface="ＭＳ Ｐゴシック" panose="020B0600070205080204" pitchFamily="50" charset="-128"/>
                <a:cs typeface="Calibri" panose="020F0502020204030204" pitchFamily="34" charset="0"/>
              </a:endParaRPr>
            </a:p>
            <a:p>
              <a:pPr algn="ctr">
                <a:lnSpc>
                  <a:spcPts val="1000"/>
                </a:lnSpc>
              </a:pPr>
              <a:r>
                <a:rPr kumimoji="1" lang="ja-JP" altLang="en-US" sz="900" dirty="0">
                  <a:latin typeface="ＭＳ Ｐゴシック" panose="020B0600070205080204" pitchFamily="50" charset="-128"/>
                  <a:ea typeface="ＭＳ Ｐゴシック" panose="020B0600070205080204" pitchFamily="50" charset="-128"/>
                </a:rPr>
                <a:t>　　　　　　　　　 </a:t>
              </a:r>
              <a:r>
                <a:rPr kumimoji="1" lang="ja-JP" altLang="en-US" sz="800" spc="270" dirty="0">
                  <a:latin typeface="ＭＳ Ｐゴシック" panose="020B0600070205080204" pitchFamily="50" charset="-128"/>
                  <a:ea typeface="ＭＳ Ｐゴシック" panose="020B0600070205080204" pitchFamily="50" charset="-128"/>
                </a:rPr>
                <a:t>医師等氏名</a:t>
              </a:r>
              <a:r>
                <a:rPr lang="en-US" altLang="ja-JP" sz="800" dirty="0">
                  <a:latin typeface="Calibri" panose="020F0502020204030204" pitchFamily="34" charset="0"/>
                  <a:ea typeface="ＭＳ Ｐゴシック" panose="020B0600070205080204" pitchFamily="50" charset="-128"/>
                  <a:cs typeface="Calibri" panose="020F0502020204030204" pitchFamily="34" charset="0"/>
                </a:rPr>
                <a:t>                     </a:t>
              </a:r>
              <a:endParaRPr lang="en-US" altLang="ja-JP" sz="900" dirty="0">
                <a:latin typeface="Calibri" panose="020F0502020204030204" pitchFamily="34" charset="0"/>
                <a:ea typeface="ＭＳ Ｐゴシック" panose="020B0600070205080204" pitchFamily="50" charset="-128"/>
                <a:cs typeface="Calibri" panose="020F0502020204030204" pitchFamily="34" charset="0"/>
              </a:endParaRPr>
            </a:p>
            <a:p>
              <a:pPr algn="ctr">
                <a:lnSpc>
                  <a:spcPts val="1000"/>
                </a:lnSpc>
              </a:pPr>
              <a:r>
                <a:rPr lang="ja-JP" altLang="en-US" sz="900" dirty="0">
                  <a:latin typeface="Calibri" panose="020F0502020204030204" pitchFamily="34" charset="0"/>
                  <a:ea typeface="ＭＳ Ｐゴシック" panose="020B0600070205080204" pitchFamily="50" charset="-128"/>
                  <a:cs typeface="Calibri" panose="020F0502020204030204" pitchFamily="34" charset="0"/>
                </a:rPr>
                <a:t>　　　　　　　　　</a:t>
              </a:r>
              <a:r>
                <a:rPr lang="ja-JP" altLang="en-US" sz="800" dirty="0">
                  <a:latin typeface="Calibri" panose="020F0502020204030204" pitchFamily="34" charset="0"/>
                  <a:ea typeface="ＭＳ Ｐゴシック" panose="020B0600070205080204" pitchFamily="50" charset="-128"/>
                  <a:cs typeface="Calibri" panose="020F0502020204030204" pitchFamily="34" charset="0"/>
                </a:rPr>
                <a:t>　</a:t>
              </a:r>
              <a:r>
                <a:rPr lang="en-US" altLang="ja-JP" sz="800" dirty="0">
                  <a:latin typeface="Calibri" panose="020F0502020204030204" pitchFamily="34" charset="0"/>
                  <a:ea typeface="ＭＳ Ｐゴシック" panose="020B0600070205080204" pitchFamily="50" charset="-128"/>
                  <a:cs typeface="Calibri" panose="020F0502020204030204" pitchFamily="34" charset="0"/>
                </a:rPr>
                <a:t>Name</a:t>
              </a:r>
              <a:r>
                <a:rPr lang="ja-JP" altLang="en-US" sz="800" dirty="0">
                  <a:latin typeface="Calibri" panose="020F0502020204030204" pitchFamily="34" charset="0"/>
                  <a:ea typeface="ＭＳ Ｐゴシック" panose="020B0600070205080204" pitchFamily="50" charset="-128"/>
                  <a:cs typeface="Calibri" panose="020F0502020204030204" pitchFamily="34" charset="0"/>
                </a:rPr>
                <a:t> </a:t>
              </a:r>
              <a:r>
                <a:rPr lang="en-US" altLang="ja-JP" sz="800" dirty="0">
                  <a:latin typeface="Calibri" panose="020F0502020204030204" pitchFamily="34" charset="0"/>
                  <a:ea typeface="ＭＳ Ｐゴシック" panose="020B0600070205080204" pitchFamily="50" charset="-128"/>
                  <a:cs typeface="Calibri" panose="020F0502020204030204" pitchFamily="34" charset="0"/>
                </a:rPr>
                <a:t>of</a:t>
              </a:r>
              <a:r>
                <a:rPr lang="ja-JP" altLang="en-US" sz="800" dirty="0">
                  <a:latin typeface="Calibri" panose="020F0502020204030204" pitchFamily="34" charset="0"/>
                  <a:ea typeface="ＭＳ Ｐゴシック" panose="020B0600070205080204" pitchFamily="50" charset="-128"/>
                  <a:cs typeface="Calibri" panose="020F0502020204030204" pitchFamily="34" charset="0"/>
                </a:rPr>
                <a:t> </a:t>
              </a:r>
              <a:r>
                <a:rPr lang="en-US" altLang="ja-JP" sz="800" dirty="0">
                  <a:latin typeface="Calibri" panose="020F0502020204030204" pitchFamily="34" charset="0"/>
                  <a:ea typeface="ＭＳ Ｐゴシック" panose="020B0600070205080204" pitchFamily="50" charset="-128"/>
                  <a:cs typeface="Calibri" panose="020F0502020204030204" pitchFamily="34" charset="0"/>
                </a:rPr>
                <a:t>Dr.,</a:t>
              </a:r>
              <a:r>
                <a:rPr lang="ja-JP" altLang="en-US" sz="800" dirty="0">
                  <a:latin typeface="Calibri" panose="020F0502020204030204" pitchFamily="34" charset="0"/>
                  <a:ea typeface="ＭＳ Ｐゴシック" panose="020B0600070205080204" pitchFamily="50" charset="-128"/>
                  <a:cs typeface="Calibri" panose="020F0502020204030204" pitchFamily="34" charset="0"/>
                </a:rPr>
                <a:t> </a:t>
              </a:r>
              <a:r>
                <a:rPr lang="en-US" altLang="ja-JP" sz="800" dirty="0">
                  <a:latin typeface="Calibri" panose="020F0502020204030204" pitchFamily="34" charset="0"/>
                  <a:ea typeface="ＭＳ Ｐゴシック" panose="020B0600070205080204" pitchFamily="50" charset="-128"/>
                  <a:cs typeface="Calibri" panose="020F0502020204030204" pitchFamily="34" charset="0"/>
                </a:rPr>
                <a:t>etc</a:t>
              </a:r>
              <a:r>
                <a:rPr lang="en-US" altLang="ja-JP" sz="900" dirty="0">
                  <a:latin typeface="Calibri" panose="020F0502020204030204" pitchFamily="34" charset="0"/>
                  <a:ea typeface="ＭＳ Ｐゴシック" panose="020B0600070205080204" pitchFamily="50" charset="-128"/>
                  <a:cs typeface="Calibri" panose="020F0502020204030204" pitchFamily="34" charset="0"/>
                </a:rPr>
                <a:t>.</a:t>
              </a:r>
              <a:endParaRPr kumimoji="1" lang="en-US" altLang="ja-JP" sz="900" dirty="0">
                <a:latin typeface="Calibri" panose="020F0502020204030204" pitchFamily="34" charset="0"/>
                <a:ea typeface="ＭＳ Ｐゴシック" panose="020B0600070205080204" pitchFamily="50" charset="-128"/>
                <a:cs typeface="Calibri" panose="020F0502020204030204" pitchFamily="34" charset="0"/>
              </a:endParaRPr>
            </a:p>
            <a:p>
              <a:pPr>
                <a:lnSpc>
                  <a:spcPts val="1000"/>
                </a:lnSpc>
              </a:pPr>
              <a:endParaRPr kumimoji="1" lang="ja-JP" altLang="en-US" sz="1100" dirty="0">
                <a:latin typeface="Calibri" panose="020F0502020204030204" pitchFamily="34" charset="0"/>
                <a:ea typeface="ＭＳ Ｐゴシック" panose="020B0600070205080204" pitchFamily="50" charset="-128"/>
                <a:cs typeface="Calibri" panose="020F0502020204030204" pitchFamily="34" charset="0"/>
              </a:endParaRPr>
            </a:p>
            <a:p>
              <a:pPr>
                <a:lnSpc>
                  <a:spcPts val="1000"/>
                </a:lnSpc>
              </a:pPr>
              <a:r>
                <a:rPr kumimoji="1" lang="ja-JP" altLang="en-US" sz="800" dirty="0">
                  <a:latin typeface="ＭＳ Ｐゴシック" panose="020B0600070205080204" pitchFamily="50" charset="-128"/>
                  <a:ea typeface="ＭＳ Ｐゴシック" panose="020B0600070205080204" pitchFamily="50" charset="-128"/>
                </a:rPr>
                <a:t>下記の１の者は、健康診査及び保健指導の結果、下記２～４の措置を講ずることが必要であると認めます。</a:t>
              </a:r>
            </a:p>
            <a:p>
              <a:pPr>
                <a:lnSpc>
                  <a:spcPts val="1000"/>
                </a:lnSpc>
              </a:pPr>
              <a:r>
                <a:rPr lang="en-US" altLang="ja-JP" sz="900" dirty="0">
                  <a:latin typeface="Calibri" panose="020F0502020204030204" pitchFamily="34" charset="0"/>
                  <a:ea typeface="ＭＳ Ｐゴシック" panose="020B0600070205080204" pitchFamily="50" charset="-128"/>
                  <a:cs typeface="Calibri" panose="020F0502020204030204" pitchFamily="34" charset="0"/>
                </a:rPr>
                <a:t>I have confirmed that the patient described below (1) needs to take measures described in the following (2-4) as a result of a checkup and health guidance.</a:t>
              </a:r>
              <a:r>
                <a:rPr lang="ja-JP" altLang="en-US" sz="900" dirty="0">
                  <a:latin typeface="Calibri" panose="020F0502020204030204" pitchFamily="34" charset="0"/>
                  <a:ea typeface="ＭＳ Ｐゴシック" panose="020B0600070205080204" pitchFamily="50" charset="-128"/>
                  <a:cs typeface="Calibri" panose="020F0502020204030204" pitchFamily="34" charset="0"/>
                </a:rPr>
                <a:t>　　　　　　　　　　　　　　　　　　　　　　　　　　　　　　　　</a:t>
              </a:r>
              <a:r>
                <a:rPr lang="ja-JP" altLang="en-US" sz="800" dirty="0">
                  <a:latin typeface="Calibri" panose="020F0502020204030204" pitchFamily="34" charset="0"/>
                  <a:ea typeface="ＭＳ Ｐゴシック" panose="020B0600070205080204" pitchFamily="50" charset="-128"/>
                  <a:cs typeface="Calibri" panose="020F0502020204030204" pitchFamily="34" charset="0"/>
                </a:rPr>
                <a:t>記</a:t>
              </a:r>
              <a:endParaRPr kumimoji="1" lang="ja-JP" altLang="en-US" sz="900" dirty="0">
                <a:latin typeface="Calibri" panose="020F0502020204030204" pitchFamily="34" charset="0"/>
                <a:ea typeface="ＭＳ Ｐゴシック" panose="020B0600070205080204" pitchFamily="50" charset="-128"/>
                <a:cs typeface="Calibri" panose="020F0502020204030204" pitchFamily="34" charset="0"/>
              </a:endParaRPr>
            </a:p>
            <a:p>
              <a:pPr algn="ctr">
                <a:lnSpc>
                  <a:spcPts val="1000"/>
                </a:lnSpc>
              </a:pPr>
              <a:r>
                <a:rPr kumimoji="1" lang="en-US" altLang="ja-JP" sz="900" dirty="0">
                  <a:latin typeface="Calibri" panose="020F0502020204030204" pitchFamily="34" charset="0"/>
                  <a:ea typeface="ＭＳ Ｐゴシック" panose="020B0600070205080204" pitchFamily="50" charset="-128"/>
                  <a:cs typeface="Calibri" panose="020F0502020204030204" pitchFamily="34" charset="0"/>
                </a:rPr>
                <a:t>Note</a:t>
              </a:r>
              <a:endParaRPr kumimoji="1" lang="ja-JP" altLang="en-US" sz="900" dirty="0">
                <a:latin typeface="Calibri" panose="020F0502020204030204" pitchFamily="34" charset="0"/>
                <a:ea typeface="ＭＳ Ｐゴシック" panose="020B0600070205080204" pitchFamily="50" charset="-128"/>
                <a:cs typeface="Calibri" panose="020F0502020204030204" pitchFamily="34" charset="0"/>
              </a:endParaRPr>
            </a:p>
            <a:p>
              <a:pPr>
                <a:lnSpc>
                  <a:spcPts val="1000"/>
                </a:lnSpc>
              </a:pPr>
              <a:r>
                <a:rPr kumimoji="1" lang="en-US" altLang="ja-JP" sz="900" dirty="0">
                  <a:latin typeface="Calibri" panose="020F0502020204030204" pitchFamily="34" charset="0"/>
                  <a:ea typeface="ＭＳ Ｐゴシック" panose="020B0600070205080204" pitchFamily="50" charset="-128"/>
                  <a:cs typeface="Calibri" panose="020F0502020204030204" pitchFamily="34" charset="0"/>
                </a:rPr>
                <a:t>1</a:t>
              </a:r>
              <a:r>
                <a:rPr kumimoji="1" lang="ja-JP" altLang="en-US" sz="900" dirty="0">
                  <a:latin typeface="Calibri" panose="020F0502020204030204" pitchFamily="34" charset="0"/>
                  <a:ea typeface="ＭＳ Ｐゴシック" panose="020B0600070205080204" pitchFamily="50" charset="-128"/>
                  <a:cs typeface="Calibri" panose="020F0502020204030204" pitchFamily="34" charset="0"/>
                </a:rPr>
                <a:t>．氏名　等 </a:t>
              </a:r>
              <a:r>
                <a:rPr kumimoji="1" lang="en-US" altLang="ja-JP" sz="900" dirty="0">
                  <a:latin typeface="Calibri" panose="020F0502020204030204" pitchFamily="34" charset="0"/>
                  <a:ea typeface="ＭＳ Ｐゴシック" panose="020B0600070205080204" pitchFamily="50" charset="-128"/>
                  <a:cs typeface="Calibri" panose="020F0502020204030204" pitchFamily="34" charset="0"/>
                </a:rPr>
                <a:t>Name, etc.</a:t>
              </a:r>
              <a:endParaRPr kumimoji="1" lang="ja-JP" altLang="en-US" sz="700" dirty="0">
                <a:latin typeface="Calibri" panose="020F0502020204030204" pitchFamily="34" charset="0"/>
                <a:ea typeface="ＭＳ Ｐゴシック" panose="020B0600070205080204" pitchFamily="50" charset="-128"/>
                <a:cs typeface="Calibri" panose="020F0502020204030204" pitchFamily="34" charset="0"/>
              </a:endParaRPr>
            </a:p>
          </p:txBody>
        </p:sp>
        <p:cxnSp>
          <p:nvCxnSpPr>
            <p:cNvPr id="9" name="直線コネクタ 8">
              <a:extLst>
                <a:ext uri="{FF2B5EF4-FFF2-40B4-BE49-F238E27FC236}">
                  <a16:creationId xmlns:a16="http://schemas.microsoft.com/office/drawing/2014/main" id="{C31DB453-E650-4528-B539-2CA2BD885436}"/>
                </a:ext>
              </a:extLst>
            </p:cNvPr>
            <p:cNvCxnSpPr/>
            <p:nvPr/>
          </p:nvCxnSpPr>
          <p:spPr>
            <a:xfrm>
              <a:off x="4145126" y="719222"/>
              <a:ext cx="202130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244D7E08-B719-4270-9C0A-F33D10647167}"/>
                </a:ext>
              </a:extLst>
            </p:cNvPr>
            <p:cNvCxnSpPr/>
            <p:nvPr/>
          </p:nvCxnSpPr>
          <p:spPr>
            <a:xfrm>
              <a:off x="4145125" y="930023"/>
              <a:ext cx="202130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aphicFrame>
        <p:nvGraphicFramePr>
          <p:cNvPr id="14" name="表 24">
            <a:extLst>
              <a:ext uri="{FF2B5EF4-FFF2-40B4-BE49-F238E27FC236}">
                <a16:creationId xmlns:a16="http://schemas.microsoft.com/office/drawing/2014/main" id="{EC809F41-6FF0-484C-96AA-F706A0E1B6CC}"/>
              </a:ext>
            </a:extLst>
          </p:cNvPr>
          <p:cNvGraphicFramePr>
            <a:graphicFrameLocks noGrp="1"/>
          </p:cNvGraphicFramePr>
          <p:nvPr>
            <p:extLst>
              <p:ext uri="{D42A27DB-BD31-4B8C-83A1-F6EECF244321}">
                <p14:modId xmlns:p14="http://schemas.microsoft.com/office/powerpoint/2010/main" val="470058863"/>
              </p:ext>
            </p:extLst>
          </p:nvPr>
        </p:nvGraphicFramePr>
        <p:xfrm>
          <a:off x="130795" y="1743140"/>
          <a:ext cx="6608648" cy="411480"/>
        </p:xfrm>
        <a:graphic>
          <a:graphicData uri="http://schemas.openxmlformats.org/drawingml/2006/table">
            <a:tbl>
              <a:tblPr firstRow="1" bandRow="1">
                <a:tableStyleId>{5C22544A-7EE6-4342-B048-85BDC9FD1C3A}</a:tableStyleId>
              </a:tblPr>
              <a:tblGrid>
                <a:gridCol w="481765">
                  <a:extLst>
                    <a:ext uri="{9D8B030D-6E8A-4147-A177-3AD203B41FA5}">
                      <a16:colId xmlns:a16="http://schemas.microsoft.com/office/drawing/2014/main" val="211463617"/>
                    </a:ext>
                  </a:extLst>
                </a:gridCol>
                <a:gridCol w="1617312">
                  <a:extLst>
                    <a:ext uri="{9D8B030D-6E8A-4147-A177-3AD203B41FA5}">
                      <a16:colId xmlns:a16="http://schemas.microsoft.com/office/drawing/2014/main" val="93468915"/>
                    </a:ext>
                  </a:extLst>
                </a:gridCol>
                <a:gridCol w="770148">
                  <a:extLst>
                    <a:ext uri="{9D8B030D-6E8A-4147-A177-3AD203B41FA5}">
                      <a16:colId xmlns:a16="http://schemas.microsoft.com/office/drawing/2014/main" val="11119111"/>
                    </a:ext>
                  </a:extLst>
                </a:gridCol>
                <a:gridCol w="1095705">
                  <a:extLst>
                    <a:ext uri="{9D8B030D-6E8A-4147-A177-3AD203B41FA5}">
                      <a16:colId xmlns:a16="http://schemas.microsoft.com/office/drawing/2014/main" val="1204106555"/>
                    </a:ext>
                  </a:extLst>
                </a:gridCol>
                <a:gridCol w="992397">
                  <a:extLst>
                    <a:ext uri="{9D8B030D-6E8A-4147-A177-3AD203B41FA5}">
                      <a16:colId xmlns:a16="http://schemas.microsoft.com/office/drawing/2014/main" val="2515759807"/>
                    </a:ext>
                  </a:extLst>
                </a:gridCol>
                <a:gridCol w="1651321">
                  <a:extLst>
                    <a:ext uri="{9D8B030D-6E8A-4147-A177-3AD203B41FA5}">
                      <a16:colId xmlns:a16="http://schemas.microsoft.com/office/drawing/2014/main" val="2178123262"/>
                    </a:ext>
                  </a:extLst>
                </a:gridCol>
              </a:tblGrid>
              <a:tr h="341224">
                <a:tc>
                  <a:txBody>
                    <a:bodyPr/>
                    <a:lstStyle/>
                    <a:p>
                      <a:r>
                        <a:rPr kumimoji="1" lang="ja-JP" altLang="en-US" sz="700" b="0" dirty="0">
                          <a:solidFill>
                            <a:schemeClr val="tx1"/>
                          </a:solidFill>
                          <a:latin typeface="Calibri" panose="020F0502020204030204" pitchFamily="34" charset="0"/>
                          <a:ea typeface="+mn-ea"/>
                          <a:cs typeface="Calibri" panose="020F0502020204030204" pitchFamily="34" charset="0"/>
                        </a:rPr>
                        <a:t>氏名</a:t>
                      </a:r>
                      <a:endPar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p>
                      <a:r>
                        <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Name</a:t>
                      </a:r>
                      <a:endPar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05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700" b="0" dirty="0">
                          <a:solidFill>
                            <a:schemeClr val="tx1"/>
                          </a:solidFill>
                          <a:latin typeface="Calibri" panose="020F0502020204030204" pitchFamily="34" charset="0"/>
                          <a:ea typeface="+mn-ea"/>
                          <a:cs typeface="Calibri" panose="020F0502020204030204" pitchFamily="34" charset="0"/>
                        </a:rPr>
                        <a:t>妊娠週数</a:t>
                      </a:r>
                    </a:p>
                    <a:p>
                      <a:pPr algn="ctr"/>
                      <a:r>
                        <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Weeks of pregnancy</a:t>
                      </a:r>
                      <a:endPar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週 </a:t>
                      </a:r>
                      <a:r>
                        <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weeks</a:t>
                      </a:r>
                      <a:endPar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700" b="0" dirty="0">
                          <a:solidFill>
                            <a:schemeClr val="tx1"/>
                          </a:solidFill>
                          <a:latin typeface="Calibri" panose="020F0502020204030204" pitchFamily="34" charset="0"/>
                          <a:ea typeface="+mn-ea"/>
                          <a:cs typeface="Calibri" panose="020F0502020204030204" pitchFamily="34" charset="0"/>
                        </a:rPr>
                        <a:t>分娩予定日</a:t>
                      </a:r>
                    </a:p>
                    <a:p>
                      <a:pPr algn="ctr"/>
                      <a:r>
                        <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Expected</a:t>
                      </a:r>
                      <a:r>
                        <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date</a:t>
                      </a:r>
                      <a:r>
                        <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of</a:t>
                      </a:r>
                      <a:r>
                        <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delivery</a:t>
                      </a:r>
                      <a:endPar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ja-JP" altLang="en-US" sz="700" b="0" dirty="0">
                          <a:solidFill>
                            <a:schemeClr val="tx1"/>
                          </a:solidFill>
                          <a:latin typeface="Calibri" panose="020F0502020204030204" pitchFamily="34" charset="0"/>
                          <a:ea typeface="+mn-ea"/>
                          <a:cs typeface="Calibri" panose="020F0502020204030204" pitchFamily="34" charset="0"/>
                        </a:rPr>
                        <a:t> 年  　    　月　 　    日</a:t>
                      </a:r>
                    </a:p>
                    <a:p>
                      <a:pPr algn="r"/>
                      <a:r>
                        <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YY</a:t>
                      </a:r>
                      <a:r>
                        <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MM</a:t>
                      </a:r>
                      <a:r>
                        <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DD</a:t>
                      </a:r>
                      <a:endPar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3378562"/>
                  </a:ext>
                </a:extLst>
              </a:tr>
            </a:tbl>
          </a:graphicData>
        </a:graphic>
      </p:graphicFrame>
      <p:graphicFrame>
        <p:nvGraphicFramePr>
          <p:cNvPr id="16" name="表 26">
            <a:extLst>
              <a:ext uri="{FF2B5EF4-FFF2-40B4-BE49-F238E27FC236}">
                <a16:creationId xmlns:a16="http://schemas.microsoft.com/office/drawing/2014/main" id="{58D43192-7A92-412D-8EB7-0825E01A9E64}"/>
              </a:ext>
            </a:extLst>
          </p:cNvPr>
          <p:cNvGraphicFramePr>
            <a:graphicFrameLocks noGrp="1"/>
          </p:cNvGraphicFramePr>
          <p:nvPr>
            <p:extLst>
              <p:ext uri="{D42A27DB-BD31-4B8C-83A1-F6EECF244321}">
                <p14:modId xmlns:p14="http://schemas.microsoft.com/office/powerpoint/2010/main" val="3248382702"/>
              </p:ext>
            </p:extLst>
          </p:nvPr>
        </p:nvGraphicFramePr>
        <p:xfrm>
          <a:off x="153119" y="2516990"/>
          <a:ext cx="3093944" cy="3283151"/>
        </p:xfrm>
        <a:graphic>
          <a:graphicData uri="http://schemas.openxmlformats.org/drawingml/2006/table">
            <a:tbl>
              <a:tblPr firstRow="1" bandRow="1">
                <a:tableStyleId>{5C22544A-7EE6-4342-B048-85BDC9FD1C3A}</a:tableStyleId>
              </a:tblPr>
              <a:tblGrid>
                <a:gridCol w="3093944">
                  <a:extLst>
                    <a:ext uri="{9D8B030D-6E8A-4147-A177-3AD203B41FA5}">
                      <a16:colId xmlns:a16="http://schemas.microsoft.com/office/drawing/2014/main" val="241433438"/>
                    </a:ext>
                  </a:extLst>
                </a:gridCol>
              </a:tblGrid>
              <a:tr h="270711">
                <a:tc>
                  <a:txBody>
                    <a:bodyPr/>
                    <a:lstStyle/>
                    <a:p>
                      <a:pPr marL="0" marR="0" lvl="0" indent="0" algn="ctr" defTabSz="685796" rtl="0" eaLnBrk="1" fontAlgn="auto" latinLnBrk="0" hangingPunct="1">
                        <a:lnSpc>
                          <a:spcPct val="100000"/>
                        </a:lnSpc>
                        <a:spcBef>
                          <a:spcPts val="0"/>
                        </a:spcBef>
                        <a:spcAft>
                          <a:spcPts val="0"/>
                        </a:spcAft>
                        <a:buClrTx/>
                        <a:buSzTx/>
                        <a:buFontTx/>
                        <a:buNone/>
                        <a:tabLst/>
                        <a:defRPr/>
                      </a:pPr>
                      <a:r>
                        <a:rPr kumimoji="1" lang="ja-JP" altLang="en-US" sz="750" b="0" dirty="0">
                          <a:solidFill>
                            <a:schemeClr val="tx1"/>
                          </a:solidFill>
                          <a:latin typeface="ＭＳ Ｐゴシック" panose="020B0600070205080204" pitchFamily="50" charset="-128"/>
                          <a:ea typeface="+mn-ea"/>
                        </a:rPr>
                        <a:t>措置が必要となる症状等 </a:t>
                      </a:r>
                      <a:r>
                        <a:rPr kumimoji="1" lang="en-US" altLang="ja-JP" sz="75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Symptoms</a:t>
                      </a:r>
                      <a:r>
                        <a:rPr kumimoji="1" lang="en-US" altLang="ja-JP" sz="750" b="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75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etc. required to take measures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59213559"/>
                  </a:ext>
                </a:extLst>
              </a:tr>
              <a:tr h="2736000">
                <a:tc>
                  <a:txBody>
                    <a:bodyPr/>
                    <a:lstStyle/>
                    <a:p>
                      <a:pPr marL="0" indent="0">
                        <a:lnSpc>
                          <a:spcPts val="1000"/>
                        </a:lnSpc>
                        <a:spcBef>
                          <a:spcPts val="0"/>
                        </a:spcBef>
                        <a:spcAft>
                          <a:spcPts val="0"/>
                        </a:spcAft>
                      </a:pPr>
                      <a:r>
                        <a:rPr kumimoji="1" lang="ja-JP" altLang="en-US" sz="800" dirty="0">
                          <a:solidFill>
                            <a:schemeClr val="tx1"/>
                          </a:solidFill>
                          <a:latin typeface="ＭＳ Ｐゴシック" panose="020B0600070205080204" pitchFamily="50" charset="-128"/>
                          <a:ea typeface="+mn-ea"/>
                        </a:rPr>
                        <a:t>つわり、妊娠悪阻、貧血、めまい・立ちくらみ、</a:t>
                      </a:r>
                      <a:endParaRPr kumimoji="1" lang="en-US" altLang="ja-JP" sz="800" dirty="0">
                        <a:solidFill>
                          <a:schemeClr val="tx1"/>
                        </a:solidFill>
                        <a:latin typeface="ＭＳ Ｐゴシック" panose="020B0600070205080204" pitchFamily="50" charset="-128"/>
                        <a:ea typeface="+mn-ea"/>
                      </a:endParaRPr>
                    </a:p>
                    <a:p>
                      <a:pPr marL="0" indent="0">
                        <a:lnSpc>
                          <a:spcPts val="1000"/>
                        </a:lnSpc>
                        <a:spcBef>
                          <a:spcPts val="0"/>
                        </a:spcBef>
                        <a:spcAft>
                          <a:spcPts val="0"/>
                        </a:spcAft>
                      </a:pPr>
                      <a:r>
                        <a:rPr kumimoji="1" lang="en-US" altLang="ja-JP" sz="900" spc="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Morning</a:t>
                      </a:r>
                      <a:r>
                        <a:rPr kumimoji="1" lang="ja-JP" altLang="en-US" sz="900" spc="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spc="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sickness,</a:t>
                      </a:r>
                      <a:r>
                        <a:rPr kumimoji="1" lang="ja-JP" altLang="en-US" sz="900" spc="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spc="0" dirty="0">
                          <a:solidFill>
                            <a:schemeClr val="tx1"/>
                          </a:solidFill>
                          <a:latin typeface="Calibri" panose="020F0502020204030204" pitchFamily="34" charset="0"/>
                          <a:ea typeface="+mn-ea"/>
                          <a:cs typeface="Calibri" panose="020F0502020204030204" pitchFamily="34" charset="0"/>
                        </a:rPr>
                        <a:t>hyperemesis, anemia, dizziness / vertigo,</a:t>
                      </a:r>
                    </a:p>
                    <a:p>
                      <a:pPr marL="0" marR="0" lvl="0" indent="0" algn="l" defTabSz="685796" rtl="0" eaLnBrk="1" fontAlgn="auto" latinLnBrk="0" hangingPunct="1">
                        <a:lnSpc>
                          <a:spcPts val="1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腹部緊満感、子宮収縮、腹痛、性器出血、</a:t>
                      </a:r>
                      <a:endParaRPr kumimoji="1" lang="ja-JP" altLang="en-US" sz="800" spc="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p>
                      <a:pPr marL="0" indent="0">
                        <a:lnSpc>
                          <a:spcPts val="1000"/>
                        </a:lnSpc>
                        <a:spcBef>
                          <a:spcPts val="0"/>
                        </a:spcBef>
                        <a:spcAft>
                          <a:spcPts val="0"/>
                        </a:spcAft>
                      </a:pP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Abdominal bloating, </a:t>
                      </a:r>
                      <a:r>
                        <a:rPr kumimoji="1" lang="en-US" altLang="zh-TW"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uterine</a:t>
                      </a:r>
                      <a:r>
                        <a:rPr kumimoji="1" lang="zh-TW" altLang="en-US"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zh-TW"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contraction</a:t>
                      </a:r>
                      <a:r>
                        <a:rPr kumimoji="1" lang="en-US" altLang="ja-JP" sz="900" dirty="0">
                          <a:solidFill>
                            <a:schemeClr val="tx1"/>
                          </a:solidFill>
                          <a:latin typeface="Calibri" panose="020F0502020204030204" pitchFamily="34" charset="0"/>
                          <a:ea typeface="+mn-ea"/>
                          <a:cs typeface="Calibri" panose="020F0502020204030204" pitchFamily="34" charset="0"/>
                        </a:rPr>
                        <a:t>, abdominal pain, vaginal bleeding</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p>
                    <a:p>
                      <a:pPr marL="0" marR="0" lvl="0" indent="0" algn="l" defTabSz="685796" rtl="0" eaLnBrk="1" fontAlgn="auto" latinLnBrk="0" hangingPunct="1">
                        <a:lnSpc>
                          <a:spcPts val="1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腰痛、痔、静脈瘤、浮腫、手や手首の痛み、</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p>
                      <a:pPr marL="0" marR="0" lvl="0" indent="0" algn="l" defTabSz="685796" rtl="0" eaLnBrk="1" fontAlgn="auto" latinLnBrk="0" hangingPunct="1">
                        <a:lnSpc>
                          <a:spcPts val="1000"/>
                        </a:lnSpc>
                        <a:spcBef>
                          <a:spcPts val="0"/>
                        </a:spcBef>
                        <a:spcAft>
                          <a:spcPts val="0"/>
                        </a:spcAft>
                        <a:buClrTx/>
                        <a:buSzTx/>
                        <a:buFontTx/>
                        <a:buNone/>
                        <a:tabLst/>
                        <a:defRPr/>
                      </a:pP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Back</a:t>
                      </a:r>
                      <a:r>
                        <a:rPr kumimoji="1" lang="ja-JP" altLang="en-US"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pain,</a:t>
                      </a:r>
                      <a:r>
                        <a:rPr kumimoji="1" lang="ja-JP" altLang="en-US" sz="900" dirty="0">
                          <a:solidFill>
                            <a:schemeClr val="tx1"/>
                          </a:solidFill>
                          <a:latin typeface="Calibri" panose="020F0502020204030204" pitchFamily="34" charset="0"/>
                          <a:ea typeface="+mn-ea"/>
                          <a:cs typeface="Calibri" panose="020F0502020204030204" pitchFamily="34" charset="0"/>
                        </a:rPr>
                        <a:t> </a:t>
                      </a:r>
                      <a:r>
                        <a:rPr kumimoji="1" lang="en-US" altLang="ja-JP" sz="900" dirty="0">
                          <a:solidFill>
                            <a:schemeClr val="tx1"/>
                          </a:solidFill>
                          <a:latin typeface="Calibri" panose="020F0502020204030204" pitchFamily="34" charset="0"/>
                          <a:ea typeface="+mn-ea"/>
                          <a:cs typeface="Calibri" panose="020F0502020204030204" pitchFamily="34" charset="0"/>
                        </a:rPr>
                        <a:t>hemorrhoids</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dirty="0">
                          <a:solidFill>
                            <a:schemeClr val="tx1"/>
                          </a:solidFill>
                          <a:latin typeface="Calibri" panose="020F0502020204030204" pitchFamily="34" charset="0"/>
                          <a:ea typeface="+mn-ea"/>
                          <a:cs typeface="Calibri" panose="020F0502020204030204" pitchFamily="34" charset="0"/>
                        </a:rPr>
                        <a:t>varicose vein</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dirty="0">
                          <a:solidFill>
                            <a:schemeClr val="tx1"/>
                          </a:solidFill>
                          <a:latin typeface="Calibri" panose="020F0502020204030204" pitchFamily="34" charset="0"/>
                          <a:ea typeface="+mn-ea"/>
                          <a:cs typeface="Calibri" panose="020F0502020204030204" pitchFamily="34" charset="0"/>
                        </a:rPr>
                        <a:t>edema</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pain in the hand or wrist, </a:t>
                      </a:r>
                    </a:p>
                    <a:p>
                      <a:pPr marL="0" marR="0" lvl="0" indent="0" algn="l" defTabSz="685796" rtl="0" eaLnBrk="1" fontAlgn="auto" latinLnBrk="0" hangingPunct="1">
                        <a:lnSpc>
                          <a:spcPts val="1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頻尿、排尿時痛、残尿感、全身倦怠感、動悸、</a:t>
                      </a:r>
                      <a:endParaRPr kumimoji="1" lang="en-US" altLang="ja-JP"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p>
                      <a:pPr marL="0" marR="0" lvl="0" indent="0" algn="l" defTabSz="685800" rtl="0" eaLnBrk="1" fontAlgn="auto" latinLnBrk="0" hangingPunct="1">
                        <a:lnSpc>
                          <a:spcPts val="1000"/>
                        </a:lnSpc>
                        <a:spcBef>
                          <a:spcPts val="0"/>
                        </a:spcBef>
                        <a:spcAft>
                          <a:spcPts val="0"/>
                        </a:spcAft>
                        <a:buClrTx/>
                        <a:buSzTx/>
                        <a:buFontTx/>
                        <a:buNone/>
                        <a:tabLst/>
                        <a:defRPr/>
                      </a:pPr>
                      <a:r>
                        <a:rPr kumimoji="1" lang="en-US" altLang="ja-JP" sz="900" dirty="0">
                          <a:solidFill>
                            <a:schemeClr val="tx1"/>
                          </a:solidFill>
                          <a:latin typeface="Calibri" panose="020F0502020204030204" pitchFamily="34" charset="0"/>
                          <a:ea typeface="+mn-ea"/>
                          <a:cs typeface="Calibri" panose="020F0502020204030204" pitchFamily="34" charset="0"/>
                        </a:rPr>
                        <a:t>Frequent urination, pain at the time of urination</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zh-TW"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feeling</a:t>
                      </a:r>
                      <a:r>
                        <a:rPr kumimoji="1" lang="zh-TW" altLang="en-US"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zh-TW"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of</a:t>
                      </a:r>
                      <a:r>
                        <a:rPr kumimoji="1" lang="zh-TW" altLang="en-US"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zh-TW"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residual urine</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dirty="0">
                          <a:solidFill>
                            <a:schemeClr val="tx1"/>
                          </a:solidFill>
                          <a:latin typeface="Calibri" panose="020F0502020204030204" pitchFamily="34" charset="0"/>
                          <a:ea typeface="+mn-ea"/>
                          <a:cs typeface="Calibri" panose="020F0502020204030204" pitchFamily="34" charset="0"/>
                        </a:rPr>
                        <a:t>general malaise</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dirty="0">
                          <a:solidFill>
                            <a:schemeClr val="tx1"/>
                          </a:solidFill>
                          <a:latin typeface="Calibri" panose="020F0502020204030204" pitchFamily="34" charset="0"/>
                          <a:ea typeface="+mn-ea"/>
                          <a:cs typeface="Calibri" panose="020F0502020204030204" pitchFamily="34" charset="0"/>
                        </a:rPr>
                        <a:t>palpitation,</a:t>
                      </a:r>
                    </a:p>
                    <a:p>
                      <a:pPr marL="0" marR="0" lvl="0" indent="0" algn="l" defTabSz="685796" rtl="0" eaLnBrk="1" fontAlgn="auto" latinLnBrk="0" hangingPunct="1">
                        <a:lnSpc>
                          <a:spcPts val="1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頭痛、血圧の上昇、蛋白尿、妊娠糖尿病、</a:t>
                      </a:r>
                      <a:endParaRPr kumimoji="1" lang="en-US" altLang="ja-JP" sz="800" dirty="0">
                        <a:solidFill>
                          <a:schemeClr val="tx1"/>
                        </a:solidFill>
                        <a:latin typeface="Calibri" panose="020F0502020204030204" pitchFamily="34" charset="0"/>
                        <a:ea typeface="+mn-ea"/>
                        <a:cs typeface="Calibri" panose="020F0502020204030204" pitchFamily="34" charset="0"/>
                      </a:endParaRPr>
                    </a:p>
                    <a:p>
                      <a:pPr marL="0" marR="0" lvl="0" indent="0" algn="l" defTabSz="685796" rtl="0" eaLnBrk="1" fontAlgn="auto" latinLnBrk="0" hangingPunct="1">
                        <a:lnSpc>
                          <a:spcPts val="1000"/>
                        </a:lnSpc>
                        <a:spcBef>
                          <a:spcPts val="0"/>
                        </a:spcBef>
                        <a:spcAft>
                          <a:spcPts val="0"/>
                        </a:spcAft>
                        <a:buClrTx/>
                        <a:buSzTx/>
                        <a:buFontTx/>
                        <a:buNone/>
                        <a:tabLst/>
                        <a:defRPr/>
                      </a:pPr>
                      <a:r>
                        <a:rPr kumimoji="1" lang="en-US" altLang="ja-JP" sz="900" dirty="0">
                          <a:solidFill>
                            <a:schemeClr val="tx1"/>
                          </a:solidFill>
                          <a:latin typeface="Calibri" panose="020F0502020204030204" pitchFamily="34" charset="0"/>
                          <a:ea typeface="+mn-ea"/>
                          <a:cs typeface="Calibri" panose="020F0502020204030204" pitchFamily="34" charset="0"/>
                        </a:rPr>
                        <a:t>Headache</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blood pressure rise, </a:t>
                      </a:r>
                      <a:r>
                        <a:rPr kumimoji="1" lang="en-US" altLang="ja-JP" sz="900" dirty="0">
                          <a:solidFill>
                            <a:schemeClr val="tx1"/>
                          </a:solidFill>
                          <a:latin typeface="Calibri" panose="020F0502020204030204" pitchFamily="34" charset="0"/>
                          <a:ea typeface="+mn-ea"/>
                          <a:cs typeface="Calibri" panose="020F0502020204030204" pitchFamily="34" charset="0"/>
                        </a:rPr>
                        <a:t>proteinuria, diabetes in pregnancy</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p>
                    <a:p>
                      <a:pPr marL="0" marR="0" lvl="0" indent="0" algn="l" defTabSz="685796" rtl="0" eaLnBrk="1" fontAlgn="auto" latinLnBrk="0" hangingPunct="1">
                        <a:lnSpc>
                          <a:spcPts val="1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赤ちゃん（胎児）が週数に比べ小さい、</a:t>
                      </a:r>
                      <a:endParaRPr kumimoji="1" lang="en-US" altLang="ja-JP"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p>
                      <a:pPr marL="0" indent="0">
                        <a:lnSpc>
                          <a:spcPts val="1000"/>
                        </a:lnSpc>
                        <a:spcBef>
                          <a:spcPts val="0"/>
                        </a:spcBef>
                        <a:spcAft>
                          <a:spcPts val="0"/>
                        </a:spcAft>
                      </a:pPr>
                      <a:r>
                        <a:rPr kumimoji="1" lang="en-US" altLang="ja-JP" sz="900" dirty="0">
                          <a:solidFill>
                            <a:schemeClr val="tx1"/>
                          </a:solidFill>
                          <a:latin typeface="Calibri" panose="020F0502020204030204" pitchFamily="34" charset="0"/>
                          <a:ea typeface="+mn-ea"/>
                          <a:cs typeface="Calibri" panose="020F0502020204030204" pitchFamily="34" charset="0"/>
                        </a:rPr>
                        <a:t>The baby (fetus) is small for weeks,</a:t>
                      </a:r>
                      <a:endParaRPr kumimoji="1" lang="en-US" altLang="ja-JP" sz="900" dirty="0">
                        <a:solidFill>
                          <a:schemeClr val="tx1"/>
                        </a:solidFill>
                        <a:latin typeface="ＭＳ Ｐゴシック" panose="020B0600070205080204" pitchFamily="50" charset="-128"/>
                        <a:ea typeface="+mn-ea"/>
                      </a:endParaRPr>
                    </a:p>
                    <a:p>
                      <a:pPr marL="0" marR="0" lvl="0" indent="0" algn="l" defTabSz="685796" rtl="0" eaLnBrk="1" fontAlgn="auto" latinLnBrk="0" hangingPunct="1">
                        <a:lnSpc>
                          <a:spcPts val="1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多胎妊娠（　　　　胎）、産後体調が悪い、</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p>
                      <a:pPr marL="0" marR="0" lvl="0" indent="0" algn="l" defTabSz="685796" rtl="0" eaLnBrk="1" fontAlgn="auto" latinLnBrk="0" hangingPunct="1">
                        <a:lnSpc>
                          <a:spcPts val="1000"/>
                        </a:lnSpc>
                        <a:spcBef>
                          <a:spcPts val="0"/>
                        </a:spcBef>
                        <a:spcAft>
                          <a:spcPts val="0"/>
                        </a:spcAft>
                        <a:buClrTx/>
                        <a:buSzTx/>
                        <a:buFontTx/>
                        <a:buNone/>
                        <a:tabLst/>
                        <a:defRPr/>
                      </a:pP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Multiple pregnancy (</a:t>
                      </a:r>
                      <a:r>
                        <a:rPr kumimoji="1" lang="ja-JP" altLang="en-US"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conception</a:t>
                      </a:r>
                      <a:r>
                        <a:rPr kumimoji="1" lang="en-US" altLang="ja-JP" sz="900" dirty="0">
                          <a:solidFill>
                            <a:schemeClr val="tx1"/>
                          </a:solidFill>
                          <a:latin typeface="Calibri" panose="020F0502020204030204" pitchFamily="34" charset="0"/>
                          <a:ea typeface="+mn-ea"/>
                          <a:cs typeface="Calibri" panose="020F0502020204030204" pitchFamily="34" charset="0"/>
                        </a:rPr>
                        <a:t>), Feeling</a:t>
                      </a:r>
                      <a:r>
                        <a:rPr kumimoji="1" lang="ja-JP" altLang="en-US" sz="900" dirty="0">
                          <a:solidFill>
                            <a:schemeClr val="tx1"/>
                          </a:solidFill>
                          <a:latin typeface="Calibri" panose="020F0502020204030204" pitchFamily="34" charset="0"/>
                          <a:ea typeface="+mn-ea"/>
                          <a:cs typeface="Calibri" panose="020F0502020204030204" pitchFamily="34" charset="0"/>
                        </a:rPr>
                        <a:t> </a:t>
                      </a:r>
                      <a:r>
                        <a:rPr kumimoji="1" lang="en-US" altLang="ja-JP" sz="900" dirty="0">
                          <a:solidFill>
                            <a:schemeClr val="tx1"/>
                          </a:solidFill>
                          <a:latin typeface="Calibri" panose="020F0502020204030204" pitchFamily="34" charset="0"/>
                          <a:ea typeface="+mn-ea"/>
                          <a:cs typeface="Calibri" panose="020F0502020204030204" pitchFamily="34" charset="0"/>
                        </a:rPr>
                        <a:t>sick</a:t>
                      </a:r>
                      <a:r>
                        <a:rPr kumimoji="1" lang="ja-JP" altLang="en-US" sz="900" dirty="0">
                          <a:solidFill>
                            <a:schemeClr val="tx1"/>
                          </a:solidFill>
                          <a:latin typeface="Calibri" panose="020F0502020204030204" pitchFamily="34" charset="0"/>
                          <a:ea typeface="+mn-ea"/>
                          <a:cs typeface="Calibri" panose="020F0502020204030204" pitchFamily="34" charset="0"/>
                        </a:rPr>
                        <a:t> </a:t>
                      </a:r>
                      <a:r>
                        <a:rPr kumimoji="1" lang="en-US" altLang="ja-JP" sz="900" dirty="0">
                          <a:solidFill>
                            <a:schemeClr val="tx1"/>
                          </a:solidFill>
                          <a:latin typeface="Calibri" panose="020F0502020204030204" pitchFamily="34" charset="0"/>
                          <a:ea typeface="+mn-ea"/>
                          <a:cs typeface="Calibri" panose="020F0502020204030204" pitchFamily="34" charset="0"/>
                        </a:rPr>
                        <a:t>after childbirth</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p>
                    <a:p>
                      <a:pPr marL="0" marR="0" lvl="0" indent="0" algn="l" defTabSz="685796" rtl="0" eaLnBrk="1" fontAlgn="auto" latinLnBrk="0" hangingPunct="1">
                        <a:lnSpc>
                          <a:spcPts val="1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妊娠中・産後の不安・不眠・落ち着かないなど、</a:t>
                      </a:r>
                      <a:endParaRPr kumimoji="1" lang="en-US" altLang="ja-JP"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p>
                      <a:pPr>
                        <a:lnSpc>
                          <a:spcPts val="1000"/>
                        </a:lnSpc>
                        <a:spcBef>
                          <a:spcPts val="0"/>
                        </a:spcBef>
                        <a:spcAft>
                          <a:spcPts val="0"/>
                        </a:spcAft>
                      </a:pPr>
                      <a:r>
                        <a:rPr kumimoji="1" lang="en-US" altLang="ja-JP" sz="900" dirty="0">
                          <a:solidFill>
                            <a:schemeClr val="tx1"/>
                          </a:solidFill>
                          <a:latin typeface="Calibri" panose="020F0502020204030204" pitchFamily="34" charset="0"/>
                          <a:ea typeface="+mn-ea"/>
                          <a:cs typeface="Calibri" panose="020F0502020204030204" pitchFamily="34" charset="0"/>
                        </a:rPr>
                        <a:t>Anxiety / sleeplessness /</a:t>
                      </a:r>
                      <a:r>
                        <a:rPr kumimoji="1" lang="ja-JP" altLang="en-US" sz="900" dirty="0">
                          <a:solidFill>
                            <a:schemeClr val="tx1"/>
                          </a:solidFill>
                          <a:latin typeface="Calibri" panose="020F0502020204030204" pitchFamily="34" charset="0"/>
                          <a:ea typeface="+mn-ea"/>
                          <a:cs typeface="Calibri" panose="020F0502020204030204" pitchFamily="34" charset="0"/>
                        </a:rPr>
                        <a:t> </a:t>
                      </a:r>
                      <a:r>
                        <a:rPr kumimoji="1" lang="en-US" altLang="ja-JP" sz="900" dirty="0">
                          <a:solidFill>
                            <a:schemeClr val="tx1"/>
                          </a:solidFill>
                          <a:latin typeface="Calibri" panose="020F0502020204030204" pitchFamily="34" charset="0"/>
                          <a:ea typeface="+mn-ea"/>
                          <a:cs typeface="Calibri" panose="020F0502020204030204" pitchFamily="34" charset="0"/>
                        </a:rPr>
                        <a:t>uneasiness, etc. during pregnancy / after childbirth</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p>
                    <a:p>
                      <a:pPr>
                        <a:lnSpc>
                          <a:spcPts val="1000"/>
                        </a:lnSpc>
                        <a:spcBef>
                          <a:spcPts val="0"/>
                        </a:spcBef>
                        <a:spcAft>
                          <a:spcPts val="0"/>
                        </a:spcAft>
                      </a:pPr>
                      <a:r>
                        <a:rPr kumimoji="1" lang="ja-JP" altLang="en-US" sz="800" dirty="0">
                          <a:solidFill>
                            <a:schemeClr val="tx1"/>
                          </a:solidFill>
                          <a:latin typeface="ＭＳ Ｐゴシック" panose="020B0600070205080204" pitchFamily="50" charset="-128"/>
                          <a:ea typeface="+mn-ea"/>
                        </a:rPr>
                        <a:t>合併症等 </a:t>
                      </a:r>
                      <a:r>
                        <a:rPr kumimoji="1" lang="en-US" altLang="zh-TW"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Complication, etc.</a:t>
                      </a:r>
                      <a:r>
                        <a:rPr kumimoji="1" lang="ja-JP" altLang="en-US"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a:t>
                      </a:r>
                      <a:r>
                        <a:rPr kumimoji="1" lang="ja-JP" altLang="en-US"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a:t>
                      </a:r>
                      <a:endParaRPr kumimoji="1" lang="ja-JP" altLang="en-US"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78693012"/>
                  </a:ext>
                </a:extLst>
              </a:tr>
            </a:tbl>
          </a:graphicData>
        </a:graphic>
      </p:graphicFrame>
      <p:sp>
        <p:nvSpPr>
          <p:cNvPr id="18" name="テキスト ボックス 17">
            <a:extLst>
              <a:ext uri="{FF2B5EF4-FFF2-40B4-BE49-F238E27FC236}">
                <a16:creationId xmlns:a16="http://schemas.microsoft.com/office/drawing/2014/main" id="{03F25967-A78B-4BBC-B47F-DB41BFF3A6D8}"/>
              </a:ext>
            </a:extLst>
          </p:cNvPr>
          <p:cNvSpPr txBox="1"/>
          <p:nvPr/>
        </p:nvSpPr>
        <p:spPr>
          <a:xfrm>
            <a:off x="100325" y="2284026"/>
            <a:ext cx="2975718" cy="279885"/>
          </a:xfrm>
          <a:prstGeom prst="rect">
            <a:avLst/>
          </a:prstGeom>
          <a:noFill/>
        </p:spPr>
        <p:txBody>
          <a:bodyPr wrap="square" rtlCol="0">
            <a:spAutoFit/>
          </a:bodyPr>
          <a:lstStyle/>
          <a:p>
            <a:pPr>
              <a:lnSpc>
                <a:spcPts val="700"/>
              </a:lnSpc>
            </a:pPr>
            <a:r>
              <a:rPr lang="ja-JP" altLang="en-US" sz="800" dirty="0">
                <a:latin typeface="Calibri" panose="020F0502020204030204" pitchFamily="34" charset="0"/>
                <a:ea typeface="ＭＳ Ｐゴシック" panose="020B0600070205080204" pitchFamily="50" charset="-128"/>
                <a:cs typeface="Calibri" panose="020F0502020204030204" pitchFamily="34" charset="0"/>
              </a:rPr>
              <a:t>症状等</a:t>
            </a:r>
            <a:r>
              <a:rPr kumimoji="1" lang="ja-JP" altLang="en-US" sz="600" dirty="0">
                <a:latin typeface="ＭＳ Ｐゴシック" panose="020B0600070205080204" pitchFamily="50" charset="-128"/>
                <a:ea typeface="ＭＳ Ｐゴシック" panose="020B0600070205080204" pitchFamily="50" charset="-128"/>
              </a:rPr>
              <a:t>（該当する症状等を○で囲んでください。）</a:t>
            </a:r>
            <a:endParaRPr lang="en-US" altLang="ja-JP" sz="700" dirty="0">
              <a:latin typeface="Calibri" panose="020F0502020204030204" pitchFamily="34" charset="0"/>
              <a:ea typeface="ＭＳ Ｐゴシック" panose="020B0600070205080204" pitchFamily="50" charset="-128"/>
              <a:cs typeface="Calibri" panose="020F0502020204030204" pitchFamily="34" charset="0"/>
            </a:endParaRPr>
          </a:p>
          <a:p>
            <a:pPr>
              <a:lnSpc>
                <a:spcPts val="700"/>
              </a:lnSpc>
            </a:pPr>
            <a:r>
              <a:rPr lang="en-US" altLang="ja-JP" sz="900" dirty="0">
                <a:latin typeface="Calibri" panose="020F0502020204030204" pitchFamily="34" charset="0"/>
                <a:ea typeface="ＭＳ Ｐゴシック" panose="020B0600070205080204" pitchFamily="50" charset="-128"/>
                <a:cs typeface="Calibri" panose="020F0502020204030204" pitchFamily="34" charset="0"/>
              </a:rPr>
              <a:t>Symptoms,</a:t>
            </a:r>
            <a:r>
              <a:rPr lang="ja-JP" altLang="en-US" sz="900" dirty="0">
                <a:latin typeface="Calibri" panose="020F0502020204030204" pitchFamily="34" charset="0"/>
                <a:ea typeface="ＭＳ Ｐゴシック" panose="020B0600070205080204" pitchFamily="50" charset="-128"/>
                <a:cs typeface="Calibri" panose="020F0502020204030204" pitchFamily="34" charset="0"/>
              </a:rPr>
              <a:t> </a:t>
            </a:r>
            <a:r>
              <a:rPr lang="en-US" altLang="ja-JP" sz="900" dirty="0">
                <a:latin typeface="Calibri" panose="020F0502020204030204" pitchFamily="34" charset="0"/>
                <a:ea typeface="ＭＳ Ｐゴシック" panose="020B0600070205080204" pitchFamily="50" charset="-128"/>
                <a:cs typeface="Calibri" panose="020F0502020204030204" pitchFamily="34" charset="0"/>
              </a:rPr>
              <a:t>etc.</a:t>
            </a:r>
            <a:r>
              <a:rPr lang="ja-JP" altLang="en-US" sz="900" dirty="0">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700" dirty="0">
                <a:latin typeface="Calibri" panose="020F0502020204030204" pitchFamily="34" charset="0"/>
                <a:ea typeface="ＭＳ Ｐゴシック" panose="020B0600070205080204" pitchFamily="50" charset="-128"/>
                <a:cs typeface="Calibri" panose="020F0502020204030204" pitchFamily="34" charset="0"/>
              </a:rPr>
              <a:t>(Circle the appropriate symptoms, etc.)</a:t>
            </a:r>
            <a:endParaRPr kumimoji="1" lang="ja-JP" altLang="en-US" sz="600" dirty="0">
              <a:latin typeface="Calibri" panose="020F0502020204030204" pitchFamily="34" charset="0"/>
              <a:ea typeface="ＭＳ Ｐゴシック" panose="020B0600070205080204" pitchFamily="50" charset="-128"/>
              <a:cs typeface="Calibri" panose="020F0502020204030204" pitchFamily="34" charset="0"/>
            </a:endParaRPr>
          </a:p>
        </p:txBody>
      </p:sp>
      <p:sp>
        <p:nvSpPr>
          <p:cNvPr id="20" name="テキスト ボックス 19">
            <a:extLst>
              <a:ext uri="{FF2B5EF4-FFF2-40B4-BE49-F238E27FC236}">
                <a16:creationId xmlns:a16="http://schemas.microsoft.com/office/drawing/2014/main" id="{B1ED07DD-8A00-4517-AC0D-FA189143B504}"/>
              </a:ext>
            </a:extLst>
          </p:cNvPr>
          <p:cNvSpPr txBox="1"/>
          <p:nvPr/>
        </p:nvSpPr>
        <p:spPr>
          <a:xfrm>
            <a:off x="3227294" y="2286962"/>
            <a:ext cx="3036453" cy="279885"/>
          </a:xfrm>
          <a:prstGeom prst="rect">
            <a:avLst/>
          </a:prstGeom>
          <a:noFill/>
        </p:spPr>
        <p:txBody>
          <a:bodyPr wrap="square" rtlCol="0">
            <a:spAutoFit/>
          </a:bodyPr>
          <a:lstStyle/>
          <a:p>
            <a:pPr>
              <a:lnSpc>
                <a:spcPts val="700"/>
              </a:lnSpc>
            </a:pPr>
            <a:r>
              <a:rPr kumimoji="1" lang="ja-JP" altLang="en-US" sz="800" dirty="0">
                <a:latin typeface="ＭＳ Ｐゴシック" panose="020B0600070205080204" pitchFamily="50" charset="-128"/>
                <a:ea typeface="ＭＳ Ｐゴシック" panose="020B0600070205080204" pitchFamily="50" charset="-128"/>
              </a:rPr>
              <a:t>指導事項</a:t>
            </a:r>
            <a:r>
              <a:rPr kumimoji="1" lang="ja-JP" altLang="en-US" sz="600" dirty="0">
                <a:latin typeface="ＭＳ Ｐゴシック" panose="020B0600070205080204" pitchFamily="50" charset="-128"/>
                <a:ea typeface="ＭＳ Ｐゴシック" panose="020B0600070205080204" pitchFamily="50" charset="-128"/>
              </a:rPr>
              <a:t>（該当する指導事項欄に○を付けてください。）</a:t>
            </a:r>
            <a:endParaRPr kumimoji="1" lang="ja-JP" altLang="en-US" sz="400" dirty="0">
              <a:latin typeface="ＭＳ Ｐゴシック" panose="020B0600070205080204" pitchFamily="50" charset="-128"/>
              <a:ea typeface="ＭＳ Ｐゴシック" panose="020B0600070205080204" pitchFamily="50" charset="-128"/>
            </a:endParaRPr>
          </a:p>
          <a:p>
            <a:pPr>
              <a:lnSpc>
                <a:spcPts val="700"/>
              </a:lnSpc>
            </a:pPr>
            <a:r>
              <a:rPr lang="en-US" altLang="ja-JP" sz="900" dirty="0">
                <a:latin typeface="Calibri" panose="020F0502020204030204" pitchFamily="34" charset="0"/>
                <a:ea typeface="ＭＳ Ｐゴシック" panose="020B0600070205080204" pitchFamily="50" charset="-128"/>
                <a:cs typeface="Calibri" panose="020F0502020204030204" pitchFamily="34" charset="0"/>
              </a:rPr>
              <a:t>Guidance</a:t>
            </a:r>
            <a:r>
              <a:rPr lang="ja-JP" altLang="en-US" sz="900" dirty="0">
                <a:latin typeface="Calibri" panose="020F0502020204030204" pitchFamily="34" charset="0"/>
                <a:ea typeface="ＭＳ Ｐゴシック" panose="020B0600070205080204" pitchFamily="50" charset="-128"/>
                <a:cs typeface="Calibri" panose="020F0502020204030204" pitchFamily="34" charset="0"/>
              </a:rPr>
              <a:t> </a:t>
            </a:r>
            <a:r>
              <a:rPr lang="en-US" altLang="ja-JP" sz="900" dirty="0">
                <a:latin typeface="Calibri" panose="020F0502020204030204" pitchFamily="34" charset="0"/>
                <a:ea typeface="ＭＳ Ｐゴシック" panose="020B0600070205080204" pitchFamily="50" charset="-128"/>
                <a:cs typeface="Calibri" panose="020F0502020204030204" pitchFamily="34" charset="0"/>
              </a:rPr>
              <a:t>items</a:t>
            </a:r>
            <a:r>
              <a:rPr kumimoji="1" lang="ja-JP" altLang="en-US" sz="700" dirty="0">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700" dirty="0">
                <a:latin typeface="Calibri" panose="020F0502020204030204" pitchFamily="34" charset="0"/>
                <a:ea typeface="ＭＳ Ｐゴシック" panose="020B0600070205080204" pitchFamily="50" charset="-128"/>
                <a:cs typeface="Calibri" panose="020F0502020204030204" pitchFamily="34" charset="0"/>
              </a:rPr>
              <a:t>(Circle the appropriate symptoms, etc.)</a:t>
            </a:r>
            <a:endParaRPr kumimoji="1" lang="ja-JP" altLang="en-US" sz="700" dirty="0">
              <a:latin typeface="Calibri" panose="020F0502020204030204" pitchFamily="34" charset="0"/>
              <a:ea typeface="ＭＳ Ｐゴシック" panose="020B0600070205080204" pitchFamily="50" charset="-128"/>
              <a:cs typeface="Calibri" panose="020F0502020204030204" pitchFamily="34" charset="0"/>
            </a:endParaRPr>
          </a:p>
        </p:txBody>
      </p:sp>
      <p:sp>
        <p:nvSpPr>
          <p:cNvPr id="22" name="テキスト ボックス 21">
            <a:extLst>
              <a:ext uri="{FF2B5EF4-FFF2-40B4-BE49-F238E27FC236}">
                <a16:creationId xmlns:a16="http://schemas.microsoft.com/office/drawing/2014/main" id="{42406EC4-A0C6-47C0-9537-7887163B7745}"/>
              </a:ext>
            </a:extLst>
          </p:cNvPr>
          <p:cNvSpPr txBox="1"/>
          <p:nvPr/>
        </p:nvSpPr>
        <p:spPr>
          <a:xfrm>
            <a:off x="69958" y="2148422"/>
            <a:ext cx="3036453" cy="220573"/>
          </a:xfrm>
          <a:prstGeom prst="rect">
            <a:avLst/>
          </a:prstGeom>
          <a:noFill/>
        </p:spPr>
        <p:txBody>
          <a:bodyPr wrap="square" rtlCol="0">
            <a:spAutoFit/>
          </a:bodyPr>
          <a:lstStyle/>
          <a:p>
            <a:pPr>
              <a:lnSpc>
                <a:spcPts val="1000"/>
              </a:lnSpc>
            </a:pPr>
            <a:r>
              <a:rPr kumimoji="1" lang="en-US" altLang="ja-JP" sz="900" dirty="0">
                <a:latin typeface="Calibri" panose="020F0502020204030204" pitchFamily="34" charset="0"/>
                <a:ea typeface="ＭＳ Ｐゴシック" panose="020B0600070205080204" pitchFamily="50" charset="-128"/>
                <a:cs typeface="Calibri" panose="020F0502020204030204" pitchFamily="34" charset="0"/>
              </a:rPr>
              <a:t>2</a:t>
            </a:r>
            <a:r>
              <a:rPr kumimoji="1" lang="ja-JP" altLang="en-US" sz="900" dirty="0">
                <a:latin typeface="Calibri" panose="020F0502020204030204" pitchFamily="34" charset="0"/>
                <a:ea typeface="ＭＳ Ｐゴシック" panose="020B0600070205080204" pitchFamily="50" charset="-128"/>
                <a:cs typeface="Calibri" panose="020F0502020204030204" pitchFamily="34" charset="0"/>
              </a:rPr>
              <a:t>．指導事項 </a:t>
            </a:r>
            <a:r>
              <a:rPr lang="en-US" altLang="ja-JP" sz="900" dirty="0">
                <a:latin typeface="Calibri" panose="020F0502020204030204" pitchFamily="34" charset="0"/>
                <a:ea typeface="ＭＳ Ｐゴシック" panose="020B0600070205080204" pitchFamily="50" charset="-128"/>
                <a:cs typeface="Calibri" panose="020F0502020204030204" pitchFamily="34" charset="0"/>
              </a:rPr>
              <a:t>Guidance</a:t>
            </a:r>
            <a:r>
              <a:rPr lang="ja-JP" altLang="en-US" sz="900" dirty="0">
                <a:latin typeface="Calibri" panose="020F0502020204030204" pitchFamily="34" charset="0"/>
                <a:ea typeface="ＭＳ Ｐゴシック" panose="020B0600070205080204" pitchFamily="50" charset="-128"/>
                <a:cs typeface="Calibri" panose="020F0502020204030204" pitchFamily="34" charset="0"/>
              </a:rPr>
              <a:t> </a:t>
            </a:r>
            <a:r>
              <a:rPr lang="en-US" altLang="ja-JP" sz="900" dirty="0">
                <a:latin typeface="Calibri" panose="020F0502020204030204" pitchFamily="34" charset="0"/>
                <a:ea typeface="ＭＳ Ｐゴシック" panose="020B0600070205080204" pitchFamily="50" charset="-128"/>
                <a:cs typeface="Calibri" panose="020F0502020204030204" pitchFamily="34" charset="0"/>
              </a:rPr>
              <a:t>items</a:t>
            </a:r>
            <a:endParaRPr kumimoji="1" lang="ja-JP" altLang="en-US" sz="600" dirty="0">
              <a:latin typeface="Calibri" panose="020F0502020204030204" pitchFamily="34" charset="0"/>
              <a:ea typeface="ＭＳ Ｐゴシック" panose="020B0600070205080204" pitchFamily="50" charset="-128"/>
              <a:cs typeface="Calibri" panose="020F0502020204030204" pitchFamily="34" charset="0"/>
            </a:endParaRPr>
          </a:p>
        </p:txBody>
      </p:sp>
      <p:graphicFrame>
        <p:nvGraphicFramePr>
          <p:cNvPr id="24" name="表 27">
            <a:extLst>
              <a:ext uri="{FF2B5EF4-FFF2-40B4-BE49-F238E27FC236}">
                <a16:creationId xmlns:a16="http://schemas.microsoft.com/office/drawing/2014/main" id="{A53A879A-1E78-4C0E-A63F-E126F76A5B4D}"/>
              </a:ext>
            </a:extLst>
          </p:cNvPr>
          <p:cNvGraphicFramePr>
            <a:graphicFrameLocks noGrp="1"/>
          </p:cNvGraphicFramePr>
          <p:nvPr>
            <p:extLst>
              <p:ext uri="{D42A27DB-BD31-4B8C-83A1-F6EECF244321}">
                <p14:modId xmlns:p14="http://schemas.microsoft.com/office/powerpoint/2010/main" val="1761197415"/>
              </p:ext>
            </p:extLst>
          </p:nvPr>
        </p:nvGraphicFramePr>
        <p:xfrm>
          <a:off x="3310205" y="2522049"/>
          <a:ext cx="3429238" cy="3117562"/>
        </p:xfrm>
        <a:graphic>
          <a:graphicData uri="http://schemas.openxmlformats.org/drawingml/2006/table">
            <a:tbl>
              <a:tblPr firstRow="1" bandRow="1">
                <a:tableStyleId>{5C22544A-7EE6-4342-B048-85BDC9FD1C3A}</a:tableStyleId>
              </a:tblPr>
              <a:tblGrid>
                <a:gridCol w="425088">
                  <a:extLst>
                    <a:ext uri="{9D8B030D-6E8A-4147-A177-3AD203B41FA5}">
                      <a16:colId xmlns:a16="http://schemas.microsoft.com/office/drawing/2014/main" val="59780071"/>
                    </a:ext>
                  </a:extLst>
                </a:gridCol>
                <a:gridCol w="258183">
                  <a:extLst>
                    <a:ext uri="{9D8B030D-6E8A-4147-A177-3AD203B41FA5}">
                      <a16:colId xmlns:a16="http://schemas.microsoft.com/office/drawing/2014/main" val="3367738504"/>
                    </a:ext>
                  </a:extLst>
                </a:gridCol>
                <a:gridCol w="2044072">
                  <a:extLst>
                    <a:ext uri="{9D8B030D-6E8A-4147-A177-3AD203B41FA5}">
                      <a16:colId xmlns:a16="http://schemas.microsoft.com/office/drawing/2014/main" val="517672290"/>
                    </a:ext>
                  </a:extLst>
                </a:gridCol>
                <a:gridCol w="701895">
                  <a:extLst>
                    <a:ext uri="{9D8B030D-6E8A-4147-A177-3AD203B41FA5}">
                      <a16:colId xmlns:a16="http://schemas.microsoft.com/office/drawing/2014/main" val="1811473828"/>
                    </a:ext>
                  </a:extLst>
                </a:gridCol>
              </a:tblGrid>
              <a:tr h="267047">
                <a:tc gridSpan="3">
                  <a:txBody>
                    <a:bodyPr/>
                    <a:lstStyle/>
                    <a:p>
                      <a:pPr marL="0" marR="0" lvl="0" indent="0" algn="ctr" defTabSz="685796"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ＭＳ Ｐゴシック" panose="020B0600070205080204" pitchFamily="50" charset="-128"/>
                          <a:ea typeface="+mn-ea"/>
                        </a:rPr>
                        <a:t>標準措置 </a:t>
                      </a:r>
                      <a:r>
                        <a:rPr kumimoji="1" lang="en-US" altLang="ja-JP" sz="105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Standard</a:t>
                      </a:r>
                      <a:r>
                        <a:rPr kumimoji="1" lang="ja-JP" altLang="en-US" sz="105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105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measures</a:t>
                      </a:r>
                      <a:endParaRPr kumimoji="1" lang="ja-JP" altLang="en-US" sz="105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a:txBody>
                    <a:bodyPr/>
                    <a:lstStyle/>
                    <a:p>
                      <a:pPr marL="0" marR="0" lvl="0" indent="0" algn="dist" defTabSz="685796" rtl="0" eaLnBrk="1" fontAlgn="auto" latinLnBrk="0" hangingPunct="1">
                        <a:lnSpc>
                          <a:spcPct val="100000"/>
                        </a:lnSpc>
                        <a:spcBef>
                          <a:spcPts val="0"/>
                        </a:spcBef>
                        <a:spcAft>
                          <a:spcPts val="0"/>
                        </a:spcAft>
                        <a:buClrTx/>
                        <a:buSzTx/>
                        <a:buFontTx/>
                        <a:buNone/>
                        <a:tabLst/>
                        <a:defRPr/>
                      </a:pPr>
                      <a:r>
                        <a:rPr kumimoji="1" lang="ja-JP" altLang="en-US" sz="600" b="0" kern="0" spc="-150" baseline="0" dirty="0">
                          <a:solidFill>
                            <a:schemeClr val="tx1"/>
                          </a:solidFill>
                          <a:latin typeface="ＭＳ Ｐゴシック" panose="020B0600070205080204" pitchFamily="50" charset="-128"/>
                          <a:ea typeface="+mn-ea"/>
                        </a:rPr>
                        <a:t>指導事項</a:t>
                      </a:r>
                    </a:p>
                    <a:p>
                      <a:pPr algn="ctr"/>
                      <a:r>
                        <a:rPr kumimoji="1" lang="en-US" altLang="ja-JP" sz="600" b="0" kern="0" spc="0" baseline="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Guidance</a:t>
                      </a:r>
                      <a:endParaRPr kumimoji="1" lang="ja-JP" altLang="en-US" sz="600" b="0" kern="0" spc="0" baseline="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71958060"/>
                  </a:ext>
                </a:extLst>
              </a:tr>
              <a:tr h="243084">
                <a:tc rowSpan="2">
                  <a:txBody>
                    <a:bodyPr/>
                    <a:lstStyle/>
                    <a:p>
                      <a:pPr algn="ctr"/>
                      <a:r>
                        <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休業</a:t>
                      </a:r>
                      <a:endParaRPr kumimoji="1" lang="en-US" altLang="ja-JP"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p>
                      <a:pPr algn="ctr"/>
                      <a:r>
                        <a:rPr kumimoji="1" lang="en-US" altLang="ja-JP"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入院加療 </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Hospitalization</a:t>
                      </a:r>
                      <a:r>
                        <a:rPr kumimoji="1" lang="ja-JP" altLang="en-US"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for</a:t>
                      </a:r>
                      <a:r>
                        <a:rPr kumimoji="1" lang="ja-JP" altLang="en-US"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treatment</a:t>
                      </a:r>
                      <a:endParaRPr kumimoji="1" lang="ja-JP" altLang="en-US"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949698"/>
                  </a:ext>
                </a:extLst>
              </a:tr>
              <a:tr h="243084">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自宅療養</a:t>
                      </a:r>
                      <a:r>
                        <a:rPr kumimoji="1" lang="ja-JP" altLang="en-US" sz="800" dirty="0">
                          <a:solidFill>
                            <a:schemeClr val="tx1"/>
                          </a:solidFill>
                          <a:latin typeface="+mn-lt"/>
                          <a:ea typeface="+mn-ea"/>
                          <a:cs typeface="+mn-cs"/>
                        </a:rPr>
                        <a:t> </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Home</a:t>
                      </a:r>
                      <a:r>
                        <a:rPr kumimoji="1" lang="ja-JP" altLang="en-US"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healthcare</a:t>
                      </a:r>
                      <a:endParaRPr kumimoji="1" lang="ja-JP" altLang="en-US" sz="900" dirty="0">
                        <a:solidFill>
                          <a:schemeClr val="tx1"/>
                        </a:solidFill>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1365442"/>
                  </a:ext>
                </a:extLst>
              </a:tr>
              <a:tr h="243084">
                <a:tc gridSpan="3">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勤務時間の短縮 </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Shortening of working hours</a:t>
                      </a:r>
                      <a:endParaRPr kumimoji="1" lang="ja-JP" altLang="en-US"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6539900"/>
                  </a:ext>
                </a:extLst>
              </a:tr>
              <a:tr h="296719">
                <a:tc rowSpan="7">
                  <a:txBody>
                    <a:bodyPr/>
                    <a:lstStyle/>
                    <a:p>
                      <a:pPr algn="ctr"/>
                      <a:r>
                        <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作業の制限　</a:t>
                      </a:r>
                      <a:r>
                        <a:rPr kumimoji="1" lang="en-US" altLang="ja-JP" sz="9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Restriction of work</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ＭＳ ゴシック" panose="020B0609070205080204" pitchFamily="49" charset="-128"/>
                          <a:ea typeface="ＭＳ ゴシック" panose="020B0609070205080204" pitchFamily="49" charset="-128"/>
                        </a:rPr>
                        <a:t>身体的負担の大きい作業</a:t>
                      </a:r>
                      <a:r>
                        <a:rPr kumimoji="1" lang="ja-JP" altLang="en-US" sz="500" dirty="0">
                          <a:solidFill>
                            <a:schemeClr val="tx1"/>
                          </a:solidFill>
                          <a:latin typeface="ＭＳ Ｐゴシック" panose="020B0600070205080204" pitchFamily="50" charset="-128"/>
                          <a:ea typeface="+mn-ea"/>
                        </a:rPr>
                        <a:t>（注）</a:t>
                      </a:r>
                      <a:endParaRPr kumimoji="1" lang="en-US" altLang="ja-JP" sz="800" dirty="0">
                        <a:solidFill>
                          <a:schemeClr val="tx1"/>
                        </a:solidFill>
                        <a:latin typeface="Calibri" panose="020F0502020204030204" pitchFamily="34" charset="0"/>
                        <a:ea typeface="ＭＳ ゴシック" panose="020B0609070205080204" pitchFamily="49" charset="-128"/>
                        <a:cs typeface="Calibri" panose="020F0502020204030204" pitchFamily="34" charset="0"/>
                      </a:endParaRPr>
                    </a:p>
                    <a:p>
                      <a:pPr algn="l"/>
                      <a:r>
                        <a:rPr kumimoji="1" lang="en-US" altLang="ja-JP" sz="800" dirty="0">
                          <a:solidFill>
                            <a:schemeClr val="tx1"/>
                          </a:solidFill>
                          <a:latin typeface="Calibri" panose="020F0502020204030204" pitchFamily="34" charset="0"/>
                          <a:ea typeface="ＭＳ ゴシック" panose="020B0609070205080204" pitchFamily="49" charset="-128"/>
                          <a:cs typeface="Calibri" panose="020F0502020204030204" pitchFamily="34" charset="0"/>
                        </a:rPr>
                        <a:t>Work with heavy physical burden</a:t>
                      </a:r>
                      <a:r>
                        <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(Note)</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pPr marL="0" algn="l">
                        <a:lnSpc>
                          <a:spcPct val="100000"/>
                        </a:lnSpc>
                        <a:spcBef>
                          <a:spcPts val="0"/>
                        </a:spcBef>
                        <a:spcAft>
                          <a:spcPts val="300"/>
                        </a:spcAft>
                      </a:pP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rowSpan="6">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6702486"/>
                  </a:ext>
                </a:extLst>
              </a:tr>
              <a:tr h="229336">
                <a:tc vMerge="1">
                  <a:txBody>
                    <a:bodyPr/>
                    <a:lstStyle/>
                    <a:p>
                      <a:endParaRPr kumimoji="1" lang="ja-JP" altLang="en-US"/>
                    </a:p>
                  </a:txBody>
                  <a:tcPr/>
                </a:tc>
                <a:tc rowSpan="5">
                  <a:txBody>
                    <a:bodyPr/>
                    <a:lstStyle/>
                    <a:p>
                      <a:endParaRPr kumimoji="1" lang="ja-JP" altLang="en-US" sz="900" dirty="0">
                        <a:solidFill>
                          <a:schemeClr val="tx1"/>
                        </a:solidFill>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796" rtl="0" eaLnBrk="1" fontAlgn="auto" latinLnBrk="0" hangingPunct="1">
                        <a:lnSpc>
                          <a:spcPct val="100000"/>
                        </a:lnSpc>
                        <a:spcBef>
                          <a:spcPts val="0"/>
                        </a:spcBef>
                        <a:spcAft>
                          <a:spcPts val="400"/>
                        </a:spcAft>
                        <a:buClrTx/>
                        <a:buSzTx/>
                        <a:buFontTx/>
                        <a:buNone/>
                        <a:tabLst/>
                        <a:defRPr/>
                      </a:pPr>
                      <a:r>
                        <a:rPr kumimoji="1" lang="ja-JP" altLang="en-US" sz="700" dirty="0">
                          <a:solidFill>
                            <a:schemeClr val="tx1"/>
                          </a:solidFill>
                          <a:latin typeface="ＭＳ ゴシック" panose="020B0609070205080204" pitchFamily="49" charset="-128"/>
                          <a:ea typeface="ＭＳ ゴシック" panose="020B0609070205080204" pitchFamily="49" charset="-128"/>
                        </a:rPr>
                        <a:t>長時間の立作業 </a:t>
                      </a:r>
                      <a:r>
                        <a:rPr kumimoji="1" lang="en-US" altLang="ja-JP" sz="700" dirty="0">
                          <a:solidFill>
                            <a:schemeClr val="tx1"/>
                          </a:solidFill>
                          <a:latin typeface="Calibri" panose="020F0502020204030204" pitchFamily="34" charset="0"/>
                          <a:ea typeface="ＭＳ ゴシック" panose="020B0609070205080204" pitchFamily="49" charset="-128"/>
                          <a:cs typeface="Calibri" panose="020F0502020204030204" pitchFamily="34" charset="0"/>
                        </a:rPr>
                        <a:t>Standing work for long hours</a:t>
                      </a:r>
                      <a:endParaRPr kumimoji="1" lang="ja-JP" altLang="en-US" sz="700" dirty="0">
                        <a:solidFill>
                          <a:schemeClr val="tx1"/>
                        </a:solidFill>
                        <a:latin typeface="Calibri" panose="020F0502020204030204" pitchFamily="34" charset="0"/>
                        <a:ea typeface="ＭＳ ゴシック" panose="020B0609070205080204" pitchFamily="49" charset="-128"/>
                        <a:cs typeface="Calibri" panose="020F0502020204030204" pitchFamily="34" charset="0"/>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3436787495"/>
                  </a:ext>
                </a:extLst>
              </a:tr>
              <a:tr h="337797">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685800" rtl="0" eaLnBrk="1" fontAlgn="auto" latinLnBrk="0" hangingPunct="1">
                        <a:lnSpc>
                          <a:spcPts val="700"/>
                        </a:lnSpc>
                        <a:spcBef>
                          <a:spcPts val="0"/>
                        </a:spcBef>
                        <a:spcAft>
                          <a:spcPts val="400"/>
                        </a:spcAft>
                        <a:buClrTx/>
                        <a:buSzTx/>
                        <a:buFontTx/>
                        <a:buNone/>
                        <a:tabLst/>
                        <a:defRPr/>
                      </a:pPr>
                      <a:r>
                        <a:rPr kumimoji="1" lang="ja-JP" altLang="en-US" sz="700" dirty="0">
                          <a:solidFill>
                            <a:schemeClr val="tx1"/>
                          </a:solidFill>
                          <a:latin typeface="ＭＳ ゴシック" panose="020B0609070205080204" pitchFamily="49" charset="-128"/>
                          <a:ea typeface="ＭＳ ゴシック" panose="020B0609070205080204" pitchFamily="49" charset="-128"/>
                        </a:rPr>
                        <a:t>同一姿勢を強制される作業 </a:t>
                      </a:r>
                      <a:endParaRPr kumimoji="1" lang="en-US" altLang="ja-JP" sz="7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685800" rtl="0" eaLnBrk="1" fontAlgn="auto" latinLnBrk="0" hangingPunct="1">
                        <a:lnSpc>
                          <a:spcPts val="700"/>
                        </a:lnSpc>
                        <a:spcBef>
                          <a:spcPts val="0"/>
                        </a:spcBef>
                        <a:spcAft>
                          <a:spcPts val="400"/>
                        </a:spcAft>
                        <a:buClrTx/>
                        <a:buSzTx/>
                        <a:buFontTx/>
                        <a:buNone/>
                        <a:tabLst/>
                        <a:defRPr/>
                      </a:pPr>
                      <a:r>
                        <a:rPr kumimoji="1" lang="en-US" altLang="ja-JP" sz="650" dirty="0">
                          <a:solidFill>
                            <a:schemeClr val="tx1"/>
                          </a:solidFill>
                          <a:latin typeface="Calibri" panose="020F0502020204030204" pitchFamily="34" charset="0"/>
                          <a:ea typeface="ＭＳ ゴシック" panose="020B0609070205080204" pitchFamily="49" charset="-128"/>
                          <a:cs typeface="Calibri" panose="020F0502020204030204" pitchFamily="34" charset="0"/>
                        </a:rPr>
                        <a:t>Work that requires workers to take the same posture</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3228798995"/>
                  </a:ext>
                </a:extLst>
              </a:tr>
              <a:tr h="337797">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685800" rtl="0" eaLnBrk="1" fontAlgn="auto" latinLnBrk="0" hangingPunct="1">
                        <a:lnSpc>
                          <a:spcPts val="700"/>
                        </a:lnSpc>
                        <a:spcBef>
                          <a:spcPts val="0"/>
                        </a:spcBef>
                        <a:spcAft>
                          <a:spcPts val="400"/>
                        </a:spcAft>
                        <a:buClrTx/>
                        <a:buSzTx/>
                        <a:buFontTx/>
                        <a:buNone/>
                        <a:tabLst/>
                        <a:defRPr/>
                      </a:pPr>
                      <a:r>
                        <a:rPr kumimoji="1" lang="ja-JP" altLang="en-US" sz="700" dirty="0">
                          <a:solidFill>
                            <a:schemeClr val="tx1"/>
                          </a:solidFill>
                          <a:latin typeface="ＭＳ ゴシック" panose="020B0609070205080204" pitchFamily="49" charset="-128"/>
                          <a:ea typeface="ＭＳ ゴシック" panose="020B0609070205080204" pitchFamily="49" charset="-128"/>
                        </a:rPr>
                        <a:t>腰に負担のかかる作業</a:t>
                      </a:r>
                      <a:endParaRPr kumimoji="1" lang="en-US" altLang="ja-JP" sz="700" dirty="0">
                        <a:solidFill>
                          <a:schemeClr val="tx1"/>
                        </a:solidFill>
                        <a:latin typeface="ＭＳ ゴシック" panose="020B0609070205080204" pitchFamily="49" charset="-128"/>
                        <a:ea typeface="ＭＳ ゴシック" panose="020B0609070205080204" pitchFamily="49" charset="-128"/>
                        <a:cs typeface="+mn-cs"/>
                      </a:endParaRPr>
                    </a:p>
                    <a:p>
                      <a:pPr marL="0" marR="0" lvl="0" indent="0" algn="l" defTabSz="685800" rtl="0" eaLnBrk="1" fontAlgn="auto" latinLnBrk="0" hangingPunct="1">
                        <a:lnSpc>
                          <a:spcPts val="700"/>
                        </a:lnSpc>
                        <a:spcBef>
                          <a:spcPts val="0"/>
                        </a:spcBef>
                        <a:spcAft>
                          <a:spcPts val="400"/>
                        </a:spcAft>
                        <a:buClrTx/>
                        <a:buSzTx/>
                        <a:buFontTx/>
                        <a:buNone/>
                        <a:tabLst/>
                        <a:defRPr/>
                      </a:pPr>
                      <a:r>
                        <a:rPr kumimoji="1" lang="en-US" altLang="ja-JP" sz="800" dirty="0">
                          <a:solidFill>
                            <a:schemeClr val="tx1"/>
                          </a:solidFill>
                          <a:latin typeface="Calibri" panose="020F0502020204030204" pitchFamily="34" charset="0"/>
                          <a:ea typeface="ＭＳ ゴシック" panose="020B0609070205080204" pitchFamily="49" charset="-128"/>
                          <a:cs typeface="Calibri" panose="020F0502020204030204" pitchFamily="34" charset="0"/>
                        </a:rPr>
                        <a:t>Work with heavy burden on the lower back</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472487482"/>
                  </a:ext>
                </a:extLst>
              </a:tr>
              <a:tr h="22933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400"/>
                        </a:spcAft>
                        <a:buClrTx/>
                        <a:buSzTx/>
                        <a:buFontTx/>
                        <a:buNone/>
                        <a:tabLst/>
                        <a:defRPr/>
                      </a:pPr>
                      <a:r>
                        <a:rPr kumimoji="1" lang="ja-JP" altLang="en-US" sz="700" dirty="0">
                          <a:solidFill>
                            <a:schemeClr val="tx1"/>
                          </a:solidFill>
                          <a:latin typeface="ＭＳ ゴシック" panose="020B0609070205080204" pitchFamily="49" charset="-128"/>
                          <a:ea typeface="ＭＳ ゴシック" panose="020B0609070205080204" pitchFamily="49" charset="-128"/>
                        </a:rPr>
                        <a:t>寒い場所での作業</a:t>
                      </a:r>
                      <a:r>
                        <a:rPr kumimoji="1" lang="en-US" altLang="ja-JP" sz="700" dirty="0">
                          <a:solidFill>
                            <a:schemeClr val="tx1"/>
                          </a:solidFill>
                          <a:latin typeface="Calibri" panose="020F0502020204030204" pitchFamily="34" charset="0"/>
                          <a:ea typeface="ＭＳ ゴシック" panose="020B0609070205080204" pitchFamily="49" charset="-128"/>
                          <a:cs typeface="Calibri" panose="020F0502020204030204" pitchFamily="34" charset="0"/>
                        </a:rPr>
                        <a:t> </a:t>
                      </a:r>
                      <a:r>
                        <a:rPr kumimoji="1" lang="en-US" altLang="ja-JP" sz="800" dirty="0">
                          <a:solidFill>
                            <a:schemeClr val="tx1"/>
                          </a:solidFill>
                          <a:latin typeface="Calibri" panose="020F0502020204030204" pitchFamily="34" charset="0"/>
                          <a:ea typeface="ＭＳ ゴシック" panose="020B0609070205080204" pitchFamily="49" charset="-128"/>
                          <a:cs typeface="Calibri" panose="020F0502020204030204" pitchFamily="34" charset="0"/>
                        </a:rPr>
                        <a:t>Work at a cold place</a:t>
                      </a:r>
                      <a:endParaRPr kumimoji="1" lang="en-US" altLang="ja-JP" sz="700" dirty="0">
                        <a:solidFill>
                          <a:schemeClr val="tx1"/>
                        </a:solidFill>
                        <a:latin typeface="Calibri" panose="020F0502020204030204" pitchFamily="34" charset="0"/>
                        <a:ea typeface="ＭＳ ゴシック" panose="020B0609070205080204" pitchFamily="49" charset="-128"/>
                        <a:cs typeface="Calibri" panose="020F0502020204030204" pitchFamily="34" charset="0"/>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413994667"/>
                  </a:ext>
                </a:extLst>
              </a:tr>
              <a:tr h="39933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685800" rtl="0" eaLnBrk="1" fontAlgn="auto" latinLnBrk="0" hangingPunct="1">
                        <a:lnSpc>
                          <a:spcPts val="700"/>
                        </a:lnSpc>
                        <a:spcBef>
                          <a:spcPts val="0"/>
                        </a:spcBef>
                        <a:spcAft>
                          <a:spcPts val="400"/>
                        </a:spcAft>
                        <a:buClrTx/>
                        <a:buSzTx/>
                        <a:buFontTx/>
                        <a:buNone/>
                        <a:tabLst/>
                        <a:defRPr/>
                      </a:pPr>
                      <a:r>
                        <a:rPr kumimoji="1" lang="ja-JP" altLang="en-US" sz="700" dirty="0">
                          <a:solidFill>
                            <a:schemeClr val="tx1"/>
                          </a:solidFill>
                          <a:latin typeface="ＭＳ ゴシック" panose="020B0609070205080204" pitchFamily="49" charset="-128"/>
                          <a:ea typeface="ＭＳ ゴシック" panose="020B0609070205080204" pitchFamily="49" charset="-128"/>
                        </a:rPr>
                        <a:t>長時間作業場を離れることのできない作業</a:t>
                      </a:r>
                    </a:p>
                    <a:p>
                      <a:pPr marL="0" marR="0" lvl="0" indent="0" algn="l" defTabSz="685800" rtl="0" eaLnBrk="1" fontAlgn="auto" latinLnBrk="0" hangingPunct="1">
                        <a:lnSpc>
                          <a:spcPts val="700"/>
                        </a:lnSpc>
                        <a:spcBef>
                          <a:spcPts val="0"/>
                        </a:spcBef>
                        <a:spcAft>
                          <a:spcPts val="400"/>
                        </a:spcAft>
                        <a:buClrTx/>
                        <a:buSzTx/>
                        <a:buFontTx/>
                        <a:buNone/>
                        <a:tabLst/>
                        <a:defRPr/>
                      </a:pPr>
                      <a:r>
                        <a:rPr kumimoji="1" lang="en-US" altLang="ja-JP" sz="800" dirty="0">
                          <a:solidFill>
                            <a:schemeClr val="tx1"/>
                          </a:solidFill>
                          <a:latin typeface="Calibri" panose="020F0502020204030204" pitchFamily="34" charset="0"/>
                          <a:ea typeface="ＭＳ ゴシック" panose="020B0609070205080204" pitchFamily="49" charset="-128"/>
                          <a:cs typeface="Calibri" panose="020F0502020204030204" pitchFamily="34" charset="0"/>
                        </a:rPr>
                        <a:t>Work in which workers can’t leave the workplace for long hours</a:t>
                      </a:r>
                      <a:endParaRPr kumimoji="1" lang="ja-JP" altLang="en-US" sz="800" dirty="0">
                        <a:solidFill>
                          <a:schemeClr val="tx1"/>
                        </a:solidFill>
                        <a:latin typeface="Calibri" panose="020F0502020204030204" pitchFamily="34" charset="0"/>
                        <a:ea typeface="ＭＳ ゴシック" panose="020B0609070205080204" pitchFamily="49" charset="-128"/>
                        <a:cs typeface="Calibri" panose="020F0502020204030204" pitchFamily="34" charset="0"/>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148809961"/>
                  </a:ext>
                </a:extLst>
              </a:tr>
              <a:tr h="243084">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700" spc="-50" baseline="0" dirty="0">
                          <a:solidFill>
                            <a:schemeClr val="tx1"/>
                          </a:solidFill>
                          <a:latin typeface="ＭＳ Ｐゴシック" panose="020B0600070205080204" pitchFamily="50" charset="-128"/>
                          <a:ea typeface="+mn-ea"/>
                        </a:rPr>
                        <a:t>ストレス・緊張を多く感じる作業　</a:t>
                      </a:r>
                      <a:r>
                        <a:rPr kumimoji="1" lang="en-US" altLang="ja-JP" sz="800" spc="-50" baseline="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Stressful work</a:t>
                      </a:r>
                      <a:endParaRPr kumimoji="1" lang="ja-JP" altLang="en-US" sz="1000" dirty="0">
                        <a:solidFill>
                          <a:schemeClr val="tx1"/>
                        </a:solidFill>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56465648"/>
                  </a:ext>
                </a:extLst>
              </a:tr>
            </a:tbl>
          </a:graphicData>
        </a:graphic>
      </p:graphicFrame>
      <p:sp>
        <p:nvSpPr>
          <p:cNvPr id="25" name="テキスト ボックス 24">
            <a:extLst>
              <a:ext uri="{FF2B5EF4-FFF2-40B4-BE49-F238E27FC236}">
                <a16:creationId xmlns:a16="http://schemas.microsoft.com/office/drawing/2014/main" id="{90C8DD0B-C900-4F20-A9A6-71E7C9F6BB4D}"/>
              </a:ext>
            </a:extLst>
          </p:cNvPr>
          <p:cNvSpPr txBox="1"/>
          <p:nvPr/>
        </p:nvSpPr>
        <p:spPr>
          <a:xfrm>
            <a:off x="260612" y="8479089"/>
            <a:ext cx="6527430" cy="1179682"/>
          </a:xfrm>
          <a:prstGeom prst="rect">
            <a:avLst/>
          </a:prstGeom>
          <a:noFill/>
        </p:spPr>
        <p:txBody>
          <a:bodyPr wrap="square" rtlCol="0">
            <a:spAutoFit/>
          </a:bodyPr>
          <a:lstStyle/>
          <a:p>
            <a:pPr algn="ctr"/>
            <a:r>
              <a:rPr kumimoji="1" lang="ja-JP" altLang="en-US" sz="1000" dirty="0">
                <a:latin typeface="ＭＳ Ｐゴシック" panose="020B0600070205080204" pitchFamily="50" charset="-128"/>
                <a:ea typeface="ＭＳ Ｐゴシック" panose="020B0600070205080204" pitchFamily="50" charset="-128"/>
              </a:rPr>
              <a:t>指導事項を守るための措置申請書</a:t>
            </a:r>
            <a:endParaRPr kumimoji="1" lang="en-US" altLang="ja-JP" sz="1000" dirty="0">
              <a:latin typeface="ＭＳ Ｐゴシック" panose="020B0600070205080204" pitchFamily="50" charset="-128"/>
              <a:ea typeface="ＭＳ Ｐゴシック" panose="020B0600070205080204" pitchFamily="50" charset="-128"/>
            </a:endParaRPr>
          </a:p>
          <a:p>
            <a:pPr algn="ctr"/>
            <a:r>
              <a:rPr kumimoji="1" lang="ja-JP" altLang="en-US" sz="1000" dirty="0">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1000" dirty="0">
                <a:latin typeface="Calibri" panose="020F0502020204030204" pitchFamily="34" charset="0"/>
                <a:ea typeface="ＭＳ Ｐゴシック" panose="020B0600070205080204" pitchFamily="50" charset="-128"/>
                <a:cs typeface="Calibri" panose="020F0502020204030204" pitchFamily="34" charset="0"/>
              </a:rPr>
              <a:t>Application for taking measures to follow the doctor’s guidance items     </a:t>
            </a:r>
            <a:r>
              <a:rPr kumimoji="1" lang="ja-JP" altLang="en-US" sz="1000" dirty="0">
                <a:latin typeface="Calibri" panose="020F0502020204030204" pitchFamily="34" charset="0"/>
                <a:ea typeface="ＭＳ Ｐゴシック" panose="020B0600070205080204" pitchFamily="50" charset="-128"/>
                <a:cs typeface="Calibri" panose="020F0502020204030204" pitchFamily="34" charset="0"/>
              </a:rPr>
              <a:t>　　　　　年　　　　月　　　　日</a:t>
            </a:r>
            <a:r>
              <a:rPr kumimoji="1" lang="ja-JP" altLang="en-US" sz="800" dirty="0">
                <a:latin typeface="ＭＳ Ｐゴシック" panose="020B0600070205080204" pitchFamily="50" charset="-128"/>
                <a:ea typeface="ＭＳ Ｐゴシック" panose="020B0600070205080204" pitchFamily="50" charset="-128"/>
              </a:rPr>
              <a:t>上記のとおり、医師等の指導事項に基づく措置を申請します。　　　　　　　　　　　　　　　　　　　　　　　　　　　　　　　　　　</a:t>
            </a:r>
            <a:r>
              <a:rPr kumimoji="1" lang="ja-JP" altLang="en-US" sz="1000" dirty="0">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1000" dirty="0">
                <a:latin typeface="Calibri" panose="020F0502020204030204" pitchFamily="34" charset="0"/>
                <a:ea typeface="ＭＳ Ｐゴシック" panose="020B0600070205080204" pitchFamily="50" charset="-128"/>
                <a:cs typeface="Calibri" panose="020F0502020204030204" pitchFamily="34" charset="0"/>
              </a:rPr>
              <a:t>YY</a:t>
            </a:r>
            <a:r>
              <a:rPr kumimoji="1" lang="ja-JP" altLang="en-US" sz="1050" dirty="0">
                <a:latin typeface="Calibri" panose="020F0502020204030204" pitchFamily="34" charset="0"/>
                <a:ea typeface="ＭＳ Ｐゴシック" panose="020B0600070205080204" pitchFamily="50" charset="-128"/>
                <a:cs typeface="Calibri" panose="020F0502020204030204" pitchFamily="34" charset="0"/>
              </a:rPr>
              <a:t>　　　</a:t>
            </a:r>
            <a:r>
              <a:rPr lang="en-US" altLang="ja-JP" sz="1050" dirty="0">
                <a:latin typeface="Calibri" panose="020F0502020204030204" pitchFamily="34" charset="0"/>
                <a:ea typeface="ＭＳ Ｐゴシック" panose="020B0600070205080204" pitchFamily="50" charset="-128"/>
                <a:cs typeface="Calibri" panose="020F0502020204030204" pitchFamily="34" charset="0"/>
              </a:rPr>
              <a:t>MM</a:t>
            </a:r>
            <a:r>
              <a:rPr kumimoji="1" lang="ja-JP" altLang="en-US" sz="1050" dirty="0">
                <a:latin typeface="Calibri" panose="020F0502020204030204" pitchFamily="34" charset="0"/>
                <a:ea typeface="ＭＳ Ｐゴシック" panose="020B0600070205080204" pitchFamily="50" charset="-128"/>
                <a:cs typeface="Calibri" panose="020F0502020204030204" pitchFamily="34" charset="0"/>
              </a:rPr>
              <a:t>　　　</a:t>
            </a:r>
            <a:r>
              <a:rPr lang="en-US" altLang="ja-JP" sz="1050" dirty="0">
                <a:latin typeface="Calibri" panose="020F0502020204030204" pitchFamily="34" charset="0"/>
                <a:ea typeface="ＭＳ Ｐゴシック" panose="020B0600070205080204" pitchFamily="50" charset="-128"/>
                <a:cs typeface="Calibri" panose="020F0502020204030204" pitchFamily="34" charset="0"/>
              </a:rPr>
              <a:t>DD</a:t>
            </a:r>
            <a:endParaRPr kumimoji="1" lang="en-US" altLang="ja-JP" sz="1050" dirty="0">
              <a:latin typeface="Calibri" panose="020F0502020204030204" pitchFamily="34" charset="0"/>
              <a:ea typeface="ＭＳ Ｐゴシック" panose="020B0600070205080204" pitchFamily="50" charset="-128"/>
              <a:cs typeface="Calibri" panose="020F0502020204030204" pitchFamily="34" charset="0"/>
            </a:endParaRPr>
          </a:p>
          <a:p>
            <a:pPr>
              <a:lnSpc>
                <a:spcPts val="1000"/>
              </a:lnSpc>
            </a:pPr>
            <a:r>
              <a:rPr kumimoji="1" lang="en-US" altLang="ja-JP" sz="900" dirty="0">
                <a:latin typeface="Calibri" panose="020F0502020204030204" pitchFamily="34" charset="0"/>
                <a:ea typeface="ＭＳ Ｐゴシック" panose="020B0600070205080204" pitchFamily="50" charset="-128"/>
                <a:cs typeface="Calibri" panose="020F0502020204030204" pitchFamily="34" charset="0"/>
              </a:rPr>
              <a:t>I hereby apply for taking measures to follow the doctor’s guidance items mentioned above.</a:t>
            </a:r>
            <a:endParaRPr kumimoji="1" lang="ja-JP" altLang="en-US" sz="900" dirty="0">
              <a:latin typeface="Calibri" panose="020F0502020204030204" pitchFamily="34" charset="0"/>
              <a:ea typeface="ＭＳ Ｐゴシック" panose="020B0600070205080204" pitchFamily="50" charset="-128"/>
              <a:cs typeface="Calibri" panose="020F0502020204030204" pitchFamily="34" charset="0"/>
            </a:endParaRPr>
          </a:p>
          <a:p>
            <a:pPr>
              <a:lnSpc>
                <a:spcPts val="1000"/>
              </a:lnSpc>
              <a:spcBef>
                <a:spcPts val="600"/>
              </a:spcBef>
              <a:spcAft>
                <a:spcPts val="600"/>
              </a:spcAft>
            </a:pPr>
            <a:r>
              <a:rPr kumimoji="1" lang="ja-JP" altLang="en-US" sz="1000" dirty="0">
                <a:latin typeface="Calibri" panose="020F0502020204030204" pitchFamily="34" charset="0"/>
                <a:ea typeface="ＭＳ Ｐゴシック" panose="020B0600070205080204" pitchFamily="50" charset="-128"/>
                <a:cs typeface="Calibri" panose="020F0502020204030204" pitchFamily="34" charset="0"/>
              </a:rPr>
              <a:t>　　　　　　　　　　　　　　　　　　　　　　　　　　　　　　　　　　　　　            　</a:t>
            </a:r>
            <a:r>
              <a:rPr lang="ja-JP" altLang="en-US" sz="1000" dirty="0">
                <a:latin typeface="Calibri" panose="020F0502020204030204" pitchFamily="34" charset="0"/>
                <a:ea typeface="ＭＳ Ｐゴシック" panose="020B0600070205080204" pitchFamily="50" charset="-128"/>
                <a:cs typeface="Calibri" panose="020F0502020204030204" pitchFamily="34" charset="0"/>
              </a:rPr>
              <a:t>所属</a:t>
            </a:r>
            <a:r>
              <a:rPr lang="en-US" altLang="ja-JP" sz="1000" dirty="0">
                <a:latin typeface="Calibri" panose="020F0502020204030204" pitchFamily="34" charset="0"/>
                <a:ea typeface="ＭＳ Ｐゴシック" panose="020B0600070205080204" pitchFamily="50" charset="-128"/>
                <a:cs typeface="Calibri" panose="020F0502020204030204" pitchFamily="34" charset="0"/>
              </a:rPr>
              <a:t> Department</a:t>
            </a:r>
            <a:r>
              <a:rPr kumimoji="1" lang="ja-JP" altLang="en-US" sz="1000" u="dash" dirty="0">
                <a:latin typeface="Calibri" panose="020F0502020204030204" pitchFamily="34" charset="0"/>
                <a:ea typeface="ＭＳ Ｐゴシック" panose="020B0600070205080204" pitchFamily="50" charset="-128"/>
                <a:cs typeface="Calibri" panose="020F0502020204030204" pitchFamily="34" charset="0"/>
              </a:rPr>
              <a:t>　　　　　　</a:t>
            </a:r>
            <a:endParaRPr kumimoji="1" lang="ja-JP" altLang="en-US" sz="100" dirty="0">
              <a:solidFill>
                <a:schemeClr val="bg1"/>
              </a:solidFill>
              <a:latin typeface="Calibri" panose="020F0502020204030204" pitchFamily="34" charset="0"/>
              <a:ea typeface="ＭＳ Ｐゴシック" panose="020B0600070205080204" pitchFamily="50" charset="-128"/>
              <a:cs typeface="Calibri" panose="020F0502020204030204" pitchFamily="34" charset="0"/>
            </a:endParaRPr>
          </a:p>
          <a:p>
            <a:pPr>
              <a:lnSpc>
                <a:spcPts val="1000"/>
              </a:lnSpc>
              <a:spcBef>
                <a:spcPts val="600"/>
              </a:spcBef>
              <a:spcAft>
                <a:spcPts val="600"/>
              </a:spcAft>
            </a:pPr>
            <a:r>
              <a:rPr kumimoji="1" lang="ja-JP" altLang="en-US" sz="1000" dirty="0">
                <a:latin typeface="Calibri" panose="020F0502020204030204" pitchFamily="34" charset="0"/>
                <a:ea typeface="ＭＳ Ｐゴシック" panose="020B0600070205080204" pitchFamily="50" charset="-128"/>
                <a:cs typeface="Calibri" panose="020F0502020204030204" pitchFamily="34" charset="0"/>
              </a:rPr>
              <a:t>事業主　殿  </a:t>
            </a:r>
            <a:r>
              <a:rPr kumimoji="1" lang="en-US" altLang="ja-JP" sz="1000" dirty="0">
                <a:latin typeface="Calibri" panose="020F0502020204030204" pitchFamily="34" charset="0"/>
                <a:ea typeface="ＭＳ Ｐゴシック" panose="020B0600070205080204" pitchFamily="50" charset="-128"/>
                <a:cs typeface="Calibri" panose="020F0502020204030204" pitchFamily="34" charset="0"/>
              </a:rPr>
              <a:t>To Employer</a:t>
            </a:r>
            <a:r>
              <a:rPr lang="en-US" altLang="ja-JP" sz="1000" dirty="0">
                <a:latin typeface="Calibri" panose="020F0502020204030204" pitchFamily="34" charset="0"/>
                <a:ea typeface="ＭＳ Ｐゴシック" panose="020B0600070205080204" pitchFamily="50" charset="-128"/>
                <a:cs typeface="Calibri" panose="020F0502020204030204" pitchFamily="34" charset="0"/>
              </a:rPr>
              <a:t>,</a:t>
            </a:r>
            <a:r>
              <a:rPr kumimoji="1" lang="ja-JP" altLang="en-US" sz="1000" dirty="0">
                <a:latin typeface="Calibri" panose="020F0502020204030204" pitchFamily="34" charset="0"/>
                <a:ea typeface="ＭＳ Ｐゴシック" panose="020B0600070205080204" pitchFamily="50" charset="-128"/>
                <a:cs typeface="Calibri" panose="020F0502020204030204" pitchFamily="34" charset="0"/>
              </a:rPr>
              <a:t>                                                                       　  　　　氏名　</a:t>
            </a:r>
            <a:r>
              <a:rPr lang="en-US" altLang="ja-JP" sz="1050" dirty="0">
                <a:latin typeface="Calibri" panose="020F0502020204030204" pitchFamily="34" charset="0"/>
                <a:ea typeface="ＭＳ Ｐゴシック" panose="020B0600070205080204" pitchFamily="50" charset="-128"/>
                <a:cs typeface="Calibri" panose="020F0502020204030204" pitchFamily="34" charset="0"/>
              </a:rPr>
              <a:t>Name</a:t>
            </a:r>
            <a:endParaRPr kumimoji="1" lang="ja-JP" altLang="en-US" sz="1050" dirty="0">
              <a:latin typeface="Calibri" panose="020F0502020204030204" pitchFamily="34" charset="0"/>
              <a:ea typeface="ＭＳ Ｐゴシック" panose="020B0600070205080204" pitchFamily="50" charset="-128"/>
              <a:cs typeface="Calibri" panose="020F0502020204030204" pitchFamily="34" charset="0"/>
            </a:endParaRPr>
          </a:p>
        </p:txBody>
      </p:sp>
      <p:sp>
        <p:nvSpPr>
          <p:cNvPr id="26" name="テキスト ボックス 25">
            <a:extLst>
              <a:ext uri="{FF2B5EF4-FFF2-40B4-BE49-F238E27FC236}">
                <a16:creationId xmlns:a16="http://schemas.microsoft.com/office/drawing/2014/main" id="{96C7C830-3D15-4DD9-9CB2-07E2D3CD6B1C}"/>
              </a:ext>
            </a:extLst>
          </p:cNvPr>
          <p:cNvSpPr txBox="1"/>
          <p:nvPr/>
        </p:nvSpPr>
        <p:spPr>
          <a:xfrm>
            <a:off x="87921" y="6892710"/>
            <a:ext cx="3404038" cy="437171"/>
          </a:xfrm>
          <a:prstGeom prst="rect">
            <a:avLst/>
          </a:prstGeom>
          <a:noFill/>
        </p:spPr>
        <p:txBody>
          <a:bodyPr wrap="square" rtlCol="0">
            <a:spAutoFit/>
          </a:bodyPr>
          <a:lstStyle/>
          <a:p>
            <a:r>
              <a:rPr kumimoji="1" lang="en-US" altLang="ja-JP" sz="1000" dirty="0">
                <a:latin typeface="Calibri" panose="020F0502020204030204" pitchFamily="34" charset="0"/>
                <a:ea typeface="ＭＳ Ｐゴシック" panose="020B0600070205080204" pitchFamily="50" charset="-128"/>
                <a:cs typeface="Calibri" panose="020F0502020204030204" pitchFamily="34" charset="0"/>
              </a:rPr>
              <a:t>3</a:t>
            </a:r>
            <a:r>
              <a:rPr kumimoji="1" lang="ja-JP" altLang="en-US" sz="1000" dirty="0">
                <a:latin typeface="Calibri" panose="020F0502020204030204" pitchFamily="34" charset="0"/>
                <a:ea typeface="ＭＳ Ｐゴシック" panose="020B0600070205080204" pitchFamily="50" charset="-128"/>
                <a:cs typeface="Calibri" panose="020F0502020204030204" pitchFamily="34" charset="0"/>
              </a:rPr>
              <a:t>．</a:t>
            </a:r>
            <a:r>
              <a:rPr kumimoji="1" lang="ja-JP" altLang="en-US" sz="1000" dirty="0">
                <a:latin typeface="ＭＳ Ｐゴシック" panose="020B0600070205080204" pitchFamily="50" charset="-128"/>
                <a:ea typeface="ＭＳ Ｐゴシック" panose="020B0600070205080204" pitchFamily="50" charset="-128"/>
              </a:rPr>
              <a:t>上記２の措置が必要な期間</a:t>
            </a:r>
            <a:r>
              <a:rPr kumimoji="1" lang="ja-JP" altLang="en-US" sz="700" dirty="0">
                <a:latin typeface="ＭＳ Ｐゴシック" panose="020B0600070205080204" pitchFamily="50" charset="-128"/>
                <a:ea typeface="ＭＳ Ｐゴシック" panose="020B0600070205080204" pitchFamily="50" charset="-128"/>
              </a:rPr>
              <a:t>（当面の予定期間に〇を付けてください。）</a:t>
            </a:r>
            <a:endParaRPr kumimoji="1" lang="en-US" altLang="ja-JP" sz="700" dirty="0">
              <a:latin typeface="ＭＳ Ｐゴシック" panose="020B0600070205080204" pitchFamily="50" charset="-128"/>
              <a:ea typeface="ＭＳ Ｐゴシック" panose="020B0600070205080204" pitchFamily="50" charset="-128"/>
            </a:endParaRPr>
          </a:p>
          <a:p>
            <a:pPr>
              <a:lnSpc>
                <a:spcPts val="700"/>
              </a:lnSpc>
            </a:pPr>
            <a:r>
              <a:rPr kumimoji="1" lang="en-US" altLang="ja-JP" sz="1000" dirty="0">
                <a:latin typeface="Calibri" panose="020F0502020204030204" pitchFamily="34" charset="0"/>
                <a:ea typeface="ＭＳ Ｐゴシック" panose="020B0600070205080204" pitchFamily="50" charset="-128"/>
                <a:cs typeface="Calibri" panose="020F0502020204030204" pitchFamily="34" charset="0"/>
              </a:rPr>
              <a:t>Period when the measures </a:t>
            </a:r>
            <a:r>
              <a:rPr lang="en-US" altLang="ja-JP" sz="1000" dirty="0">
                <a:latin typeface="Calibri" panose="020F0502020204030204" pitchFamily="34" charset="0"/>
                <a:ea typeface="ＭＳ Ｐゴシック" panose="020B0600070205080204" pitchFamily="50" charset="-128"/>
                <a:cs typeface="Calibri" panose="020F0502020204030204" pitchFamily="34" charset="0"/>
              </a:rPr>
              <a:t>described in 2 are required to be taken  </a:t>
            </a:r>
            <a:r>
              <a:rPr kumimoji="1" lang="en-US" altLang="ja-JP" sz="800" dirty="0">
                <a:latin typeface="Calibri" panose="020F0502020204030204" pitchFamily="34" charset="0"/>
                <a:ea typeface="ＭＳ Ｐゴシック" panose="020B0600070205080204" pitchFamily="50" charset="-128"/>
                <a:cs typeface="Calibri" panose="020F0502020204030204" pitchFamily="34" charset="0"/>
              </a:rPr>
              <a:t>(Circle the scheduled period.)</a:t>
            </a:r>
            <a:endParaRPr kumimoji="1" lang="ja-JP" altLang="en-US" sz="500" dirty="0">
              <a:latin typeface="Calibri" panose="020F0502020204030204" pitchFamily="34" charset="0"/>
              <a:ea typeface="ＭＳ Ｐゴシック" panose="020B0600070205080204" pitchFamily="50" charset="-128"/>
              <a:cs typeface="Calibri" panose="020F0502020204030204" pitchFamily="34" charset="0"/>
            </a:endParaRPr>
          </a:p>
        </p:txBody>
      </p:sp>
      <p:sp>
        <p:nvSpPr>
          <p:cNvPr id="27" name="テキスト ボックス 26">
            <a:extLst>
              <a:ext uri="{FF2B5EF4-FFF2-40B4-BE49-F238E27FC236}">
                <a16:creationId xmlns:a16="http://schemas.microsoft.com/office/drawing/2014/main" id="{F37CEF84-75E3-47D4-85FB-F21629154587}"/>
              </a:ext>
            </a:extLst>
          </p:cNvPr>
          <p:cNvSpPr txBox="1"/>
          <p:nvPr/>
        </p:nvSpPr>
        <p:spPr>
          <a:xfrm>
            <a:off x="100325" y="9625652"/>
            <a:ext cx="6718084" cy="246221"/>
          </a:xfrm>
          <a:prstGeom prst="rect">
            <a:avLst/>
          </a:prstGeom>
          <a:noFill/>
        </p:spPr>
        <p:txBody>
          <a:bodyPr wrap="square" rtlCol="0">
            <a:spAutoFit/>
          </a:bodyPr>
          <a:lstStyle/>
          <a:p>
            <a:pPr algn="ctr"/>
            <a:r>
              <a:rPr lang="ja-JP" altLang="en-US" sz="500" dirty="0">
                <a:latin typeface="ＭＳ Ｐゴシック" panose="020B0600070205080204" pitchFamily="50" charset="-128"/>
                <a:ea typeface="ＭＳ Ｐゴシック" panose="020B0600070205080204" pitchFamily="50" charset="-128"/>
              </a:rPr>
              <a:t>この様式の「母性健康管理指導事項連絡カード」の欄には医師等が、また、「指導事項を守るための措置申請書」の欄には女性労働者が記入してください。 </a:t>
            </a:r>
            <a:endParaRPr kumimoji="1" lang="ja-JP" altLang="en-US" sz="500" dirty="0">
              <a:latin typeface="ＭＳ Ｐゴシック" panose="020B0600070205080204" pitchFamily="50" charset="-128"/>
              <a:ea typeface="ＭＳ Ｐゴシック" panose="020B0600070205080204" pitchFamily="50" charset="-128"/>
            </a:endParaRPr>
          </a:p>
          <a:p>
            <a:pPr algn="ctr"/>
            <a:r>
              <a:rPr lang="en-US" altLang="ja-JP" sz="500" dirty="0">
                <a:latin typeface="Calibri" panose="020F0502020204030204" pitchFamily="34" charset="0"/>
                <a:ea typeface="ＭＳ Ｐゴシック" panose="020B0600070205080204" pitchFamily="50" charset="-128"/>
                <a:cs typeface="Calibri" panose="020F0502020204030204" pitchFamily="34" charset="0"/>
              </a:rPr>
              <a:t>The fields for “Maternal Health Management Guidance Items Contact” should be filled in by a doctor, etc. and</a:t>
            </a:r>
            <a:r>
              <a:rPr lang="ja-JP" altLang="en-US" sz="500" dirty="0">
                <a:latin typeface="Calibri" panose="020F0502020204030204" pitchFamily="34" charset="0"/>
                <a:ea typeface="ＭＳ Ｐゴシック" panose="020B0600070205080204" pitchFamily="50" charset="-128"/>
                <a:cs typeface="Calibri" panose="020F0502020204030204" pitchFamily="34" charset="0"/>
              </a:rPr>
              <a:t> </a:t>
            </a:r>
            <a:r>
              <a:rPr lang="en-US" altLang="ja-JP" sz="500" dirty="0">
                <a:latin typeface="Calibri" panose="020F0502020204030204" pitchFamily="34" charset="0"/>
                <a:ea typeface="ＭＳ Ｐゴシック" panose="020B0600070205080204" pitchFamily="50" charset="-128"/>
                <a:cs typeface="Calibri" panose="020F0502020204030204" pitchFamily="34" charset="0"/>
              </a:rPr>
              <a:t>the fields for “Application for taking measures to follow the doctor’s guidance items” should be filled in by a female worker in this form.</a:t>
            </a:r>
            <a:endParaRPr kumimoji="1" lang="ja-JP" altLang="en-US" sz="500" dirty="0">
              <a:latin typeface="Calibri" panose="020F0502020204030204" pitchFamily="34" charset="0"/>
              <a:ea typeface="ＭＳ Ｐゴシック" panose="020B0600070205080204" pitchFamily="50" charset="-128"/>
              <a:cs typeface="Calibri" panose="020F0502020204030204" pitchFamily="34" charset="0"/>
            </a:endParaRPr>
          </a:p>
        </p:txBody>
      </p:sp>
      <p:cxnSp>
        <p:nvCxnSpPr>
          <p:cNvPr id="28" name="直線コネクタ 27">
            <a:extLst>
              <a:ext uri="{FF2B5EF4-FFF2-40B4-BE49-F238E27FC236}">
                <a16:creationId xmlns:a16="http://schemas.microsoft.com/office/drawing/2014/main" id="{3176A6DC-DB37-452C-87B4-F3D8A037FD17}"/>
              </a:ext>
            </a:extLst>
          </p:cNvPr>
          <p:cNvCxnSpPr>
            <a:cxnSpLocks/>
          </p:cNvCxnSpPr>
          <p:nvPr/>
        </p:nvCxnSpPr>
        <p:spPr>
          <a:xfrm>
            <a:off x="106355" y="9605982"/>
            <a:ext cx="67180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EC17040-34DF-4863-8C47-6D8558C30986}"/>
              </a:ext>
            </a:extLst>
          </p:cNvPr>
          <p:cNvCxnSpPr>
            <a:cxnSpLocks/>
          </p:cNvCxnSpPr>
          <p:nvPr/>
        </p:nvCxnSpPr>
        <p:spPr>
          <a:xfrm>
            <a:off x="69958" y="8473345"/>
            <a:ext cx="67180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6854F38C-F490-471F-A71E-3F635569B85A}"/>
              </a:ext>
            </a:extLst>
          </p:cNvPr>
          <p:cNvSpPr txBox="1"/>
          <p:nvPr/>
        </p:nvSpPr>
        <p:spPr>
          <a:xfrm>
            <a:off x="87921" y="6010034"/>
            <a:ext cx="5469767" cy="369332"/>
          </a:xfrm>
          <a:prstGeom prst="rect">
            <a:avLst/>
          </a:prstGeom>
          <a:noFill/>
        </p:spPr>
        <p:txBody>
          <a:bodyPr wrap="none" rtlCol="0">
            <a:spAutoFit/>
          </a:bodyPr>
          <a:lstStyle/>
          <a:p>
            <a:r>
              <a:rPr lang="ja-JP" altLang="en-US" sz="900" dirty="0">
                <a:latin typeface="ＭＳ Ｐゴシック" panose="020B0600070205080204" pitchFamily="50" charset="-128"/>
                <a:ea typeface="ＭＳ Ｐゴシック" panose="020B0600070205080204" pitchFamily="50" charset="-128"/>
              </a:rPr>
              <a:t>標準措置に関する具体的内容、標準措置以外の必要な措置等の特記事項</a:t>
            </a:r>
            <a:endParaRPr kumimoji="1" lang="ja-JP" altLang="en-US" sz="900" dirty="0">
              <a:latin typeface="ＭＳ Ｐゴシック" panose="020B0600070205080204" pitchFamily="50" charset="-128"/>
              <a:ea typeface="ＭＳ Ｐゴシック" panose="020B0600070205080204" pitchFamily="50" charset="-128"/>
            </a:endParaRPr>
          </a:p>
          <a:p>
            <a:r>
              <a:rPr lang="en-US" altLang="ja-JP" sz="900" dirty="0">
                <a:latin typeface="Calibri" panose="020F0502020204030204" pitchFamily="34" charset="0"/>
                <a:ea typeface="ＭＳ Ｐゴシック" panose="020B0600070205080204" pitchFamily="50" charset="-128"/>
                <a:cs typeface="Calibri" panose="020F0502020204030204" pitchFamily="34" charset="0"/>
              </a:rPr>
              <a:t>Specific contents on standard measures, special notes of necessary measures other than standard measures, etc.</a:t>
            </a:r>
            <a:endParaRPr kumimoji="1" lang="ja-JP" altLang="en-US" sz="900" dirty="0">
              <a:latin typeface="Calibri" panose="020F0502020204030204" pitchFamily="34" charset="0"/>
              <a:ea typeface="ＭＳ Ｐゴシック" panose="020B0600070205080204" pitchFamily="50" charset="-128"/>
              <a:cs typeface="Calibri" panose="020F0502020204030204" pitchFamily="34" charset="0"/>
            </a:endParaRPr>
          </a:p>
        </p:txBody>
      </p:sp>
      <p:sp>
        <p:nvSpPr>
          <p:cNvPr id="32" name="テキスト ボックス 31">
            <a:extLst>
              <a:ext uri="{FF2B5EF4-FFF2-40B4-BE49-F238E27FC236}">
                <a16:creationId xmlns:a16="http://schemas.microsoft.com/office/drawing/2014/main" id="{EF75C1B3-0E33-45B2-BBBF-DF1C3271E33B}"/>
              </a:ext>
            </a:extLst>
          </p:cNvPr>
          <p:cNvSpPr txBox="1"/>
          <p:nvPr/>
        </p:nvSpPr>
        <p:spPr>
          <a:xfrm>
            <a:off x="3453962" y="6905727"/>
            <a:ext cx="3404038" cy="530915"/>
          </a:xfrm>
          <a:prstGeom prst="rect">
            <a:avLst/>
          </a:prstGeom>
          <a:noFill/>
        </p:spPr>
        <p:txBody>
          <a:bodyPr wrap="square" rtlCol="0">
            <a:spAutoFit/>
          </a:bodyPr>
          <a:lstStyle/>
          <a:p>
            <a:r>
              <a:rPr kumimoji="1" lang="en-US" altLang="ja-JP" sz="1000" dirty="0">
                <a:latin typeface="Calibri" panose="020F0502020204030204" pitchFamily="34" charset="0"/>
                <a:ea typeface="ＭＳ Ｐゴシック" panose="020B0600070205080204" pitchFamily="50" charset="-128"/>
                <a:cs typeface="Calibri" panose="020F0502020204030204" pitchFamily="34" charset="0"/>
              </a:rPr>
              <a:t>4</a:t>
            </a:r>
            <a:r>
              <a:rPr kumimoji="1" lang="ja-JP" altLang="en-US" sz="1000" dirty="0">
                <a:latin typeface="Calibri" panose="020F0502020204030204" pitchFamily="34" charset="0"/>
                <a:ea typeface="ＭＳ Ｐゴシック" panose="020B0600070205080204" pitchFamily="50" charset="-128"/>
                <a:cs typeface="Calibri" panose="020F0502020204030204" pitchFamily="34" charset="0"/>
              </a:rPr>
              <a:t>．</a:t>
            </a:r>
            <a:r>
              <a:rPr kumimoji="1" lang="ja-JP" altLang="en-US" sz="1000" dirty="0">
                <a:latin typeface="ＭＳ Ｐゴシック" panose="020B0600070205080204" pitchFamily="50" charset="-128"/>
                <a:ea typeface="ＭＳ Ｐゴシック" panose="020B0600070205080204" pitchFamily="50" charset="-128"/>
              </a:rPr>
              <a:t>その他の指導事項</a:t>
            </a:r>
            <a:r>
              <a:rPr kumimoji="1" lang="ja-JP" altLang="en-US" sz="800" dirty="0">
                <a:latin typeface="ＭＳ Ｐゴシック" panose="020B0600070205080204" pitchFamily="50" charset="-128"/>
                <a:ea typeface="ＭＳ Ｐゴシック" panose="020B0600070205080204" pitchFamily="50" charset="-128"/>
              </a:rPr>
              <a:t>（措置が必要である場合は○を付けてください。）　</a:t>
            </a:r>
            <a:endParaRPr kumimoji="1" lang="en-US" altLang="ja-JP" sz="800" dirty="0">
              <a:latin typeface="ＭＳ Ｐゴシック" panose="020B0600070205080204" pitchFamily="50" charset="-128"/>
              <a:ea typeface="ＭＳ Ｐゴシック" panose="020B0600070205080204" pitchFamily="50" charset="-128"/>
            </a:endParaRPr>
          </a:p>
          <a:p>
            <a:r>
              <a:rPr kumimoji="1" lang="en-US" altLang="ja-JP" sz="1050" dirty="0">
                <a:latin typeface="Calibri" panose="020F0502020204030204" pitchFamily="34" charset="0"/>
                <a:ea typeface="ＭＳ Ｐゴシック" panose="020B0600070205080204" pitchFamily="50" charset="-128"/>
                <a:cs typeface="Calibri" panose="020F0502020204030204" pitchFamily="34" charset="0"/>
              </a:rPr>
              <a:t>Other g</a:t>
            </a:r>
            <a:r>
              <a:rPr lang="en-US" altLang="ja-JP" sz="1050" dirty="0">
                <a:latin typeface="Calibri" panose="020F0502020204030204" pitchFamily="34" charset="0"/>
                <a:ea typeface="ＭＳ Ｐゴシック" panose="020B0600070205080204" pitchFamily="50" charset="-128"/>
                <a:cs typeface="Calibri" panose="020F0502020204030204" pitchFamily="34" charset="0"/>
              </a:rPr>
              <a:t>uidance</a:t>
            </a:r>
            <a:r>
              <a:rPr lang="ja-JP" altLang="en-US" sz="1050" dirty="0">
                <a:latin typeface="Calibri" panose="020F0502020204030204" pitchFamily="34" charset="0"/>
                <a:ea typeface="ＭＳ Ｐゴシック" panose="020B0600070205080204" pitchFamily="50" charset="-128"/>
                <a:cs typeface="Calibri" panose="020F0502020204030204" pitchFamily="34" charset="0"/>
              </a:rPr>
              <a:t> </a:t>
            </a:r>
            <a:r>
              <a:rPr lang="en-US" altLang="ja-JP" sz="1050" dirty="0">
                <a:latin typeface="Calibri" panose="020F0502020204030204" pitchFamily="34" charset="0"/>
                <a:ea typeface="ＭＳ Ｐゴシック" panose="020B0600070205080204" pitchFamily="50" charset="-128"/>
                <a:cs typeface="Calibri" panose="020F0502020204030204" pitchFamily="34" charset="0"/>
              </a:rPr>
              <a:t>items</a:t>
            </a:r>
          </a:p>
          <a:p>
            <a:r>
              <a:rPr kumimoji="1" lang="ja-JP" altLang="en-US" sz="700" dirty="0">
                <a:latin typeface="Calibri" panose="020F0502020204030204" pitchFamily="34" charset="0"/>
                <a:ea typeface="ＭＳ Ｐゴシック" panose="020B0600070205080204" pitchFamily="50" charset="-128"/>
                <a:cs typeface="Calibri" panose="020F0502020204030204" pitchFamily="34" charset="0"/>
              </a:rPr>
              <a:t> </a:t>
            </a:r>
            <a:r>
              <a:rPr kumimoji="1" lang="ja-JP" altLang="en-US" sz="800" dirty="0">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800" dirty="0">
                <a:latin typeface="Calibri" panose="020F0502020204030204" pitchFamily="34" charset="0"/>
                <a:ea typeface="ＭＳ Ｐゴシック" panose="020B0600070205080204" pitchFamily="50" charset="-128"/>
                <a:cs typeface="Calibri" panose="020F0502020204030204" pitchFamily="34" charset="0"/>
              </a:rPr>
              <a:t>(If necessary, please circle the required measures</a:t>
            </a:r>
            <a:r>
              <a:rPr lang="en-US" altLang="ja-JP" sz="800" dirty="0">
                <a:latin typeface="Calibri" panose="020F0502020204030204" pitchFamily="34" charset="0"/>
                <a:ea typeface="ＭＳ Ｐゴシック" panose="020B0600070205080204" pitchFamily="50" charset="-128"/>
                <a:cs typeface="Calibri" panose="020F0502020204030204" pitchFamily="34" charset="0"/>
              </a:rPr>
              <a:t>.)</a:t>
            </a:r>
            <a:r>
              <a:rPr kumimoji="1" lang="ja-JP" altLang="en-US" sz="800" dirty="0">
                <a:latin typeface="Calibri" panose="020F0502020204030204" pitchFamily="34" charset="0"/>
                <a:ea typeface="ＭＳ Ｐゴシック" panose="020B0600070205080204" pitchFamily="50" charset="-128"/>
                <a:cs typeface="Calibri" panose="020F0502020204030204" pitchFamily="34" charset="0"/>
              </a:rPr>
              <a:t>　　　</a:t>
            </a:r>
            <a:endParaRPr kumimoji="1" lang="ja-JP" altLang="en-US" sz="700" dirty="0">
              <a:latin typeface="Calibri" panose="020F0502020204030204" pitchFamily="34" charset="0"/>
              <a:ea typeface="ＭＳ Ｐゴシック" panose="020B0600070205080204" pitchFamily="50" charset="-128"/>
              <a:cs typeface="Calibri" panose="020F0502020204030204" pitchFamily="34" charset="0"/>
            </a:endParaRPr>
          </a:p>
        </p:txBody>
      </p:sp>
      <p:graphicFrame>
        <p:nvGraphicFramePr>
          <p:cNvPr id="35" name="表 35">
            <a:extLst>
              <a:ext uri="{FF2B5EF4-FFF2-40B4-BE49-F238E27FC236}">
                <a16:creationId xmlns:a16="http://schemas.microsoft.com/office/drawing/2014/main" id="{239576E9-9AD7-4BDE-8277-D17EB89F5614}"/>
              </a:ext>
            </a:extLst>
          </p:cNvPr>
          <p:cNvGraphicFramePr>
            <a:graphicFrameLocks noGrp="1"/>
          </p:cNvGraphicFramePr>
          <p:nvPr>
            <p:extLst>
              <p:ext uri="{D42A27DB-BD31-4B8C-83A1-F6EECF244321}">
                <p14:modId xmlns:p14="http://schemas.microsoft.com/office/powerpoint/2010/main" val="2963096932"/>
              </p:ext>
            </p:extLst>
          </p:nvPr>
        </p:nvGraphicFramePr>
        <p:xfrm>
          <a:off x="3519942" y="7431776"/>
          <a:ext cx="3219501" cy="990600"/>
        </p:xfrm>
        <a:graphic>
          <a:graphicData uri="http://schemas.openxmlformats.org/drawingml/2006/table">
            <a:tbl>
              <a:tblPr firstRow="1" bandRow="1">
                <a:tableStyleId>{5C22544A-7EE6-4342-B048-85BDC9FD1C3A}</a:tableStyleId>
              </a:tblPr>
              <a:tblGrid>
                <a:gridCol w="2501346">
                  <a:extLst>
                    <a:ext uri="{9D8B030D-6E8A-4147-A177-3AD203B41FA5}">
                      <a16:colId xmlns:a16="http://schemas.microsoft.com/office/drawing/2014/main" val="1219782748"/>
                    </a:ext>
                  </a:extLst>
                </a:gridCol>
                <a:gridCol w="718155">
                  <a:extLst>
                    <a:ext uri="{9D8B030D-6E8A-4147-A177-3AD203B41FA5}">
                      <a16:colId xmlns:a16="http://schemas.microsoft.com/office/drawing/2014/main" val="1904825283"/>
                    </a:ext>
                  </a:extLst>
                </a:gridCol>
              </a:tblGrid>
              <a:tr h="499099">
                <a:tc>
                  <a:txBody>
                    <a:bodyPr/>
                    <a:lstStyle/>
                    <a:p>
                      <a:r>
                        <a:rPr kumimoji="1" lang="ja-JP" altLang="en-US" sz="900" b="0" dirty="0">
                          <a:solidFill>
                            <a:schemeClr val="tx1"/>
                          </a:solidFill>
                          <a:latin typeface="ＭＳ Ｐゴシック" panose="020B0600070205080204" pitchFamily="50" charset="-128"/>
                          <a:ea typeface="+mn-ea"/>
                        </a:rPr>
                        <a:t>妊娠中の通勤緩和の措置（在宅勤務を含む。）　</a:t>
                      </a:r>
                    </a:p>
                    <a:p>
                      <a:r>
                        <a:rPr kumimoji="1" lang="en-US" altLang="ja-JP"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Measures for easing commuting during pregnancy</a:t>
                      </a:r>
                      <a:r>
                        <a:rPr kumimoji="1" lang="ja-JP" altLang="en-US"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(Including working at home.)</a:t>
                      </a:r>
                      <a:endParaRPr kumimoji="1" lang="ja-JP" altLang="en-US"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687144"/>
                  </a:ext>
                </a:extLst>
              </a:tr>
              <a:tr h="0">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ＭＳ Ｐゴシック" panose="020B0600070205080204" pitchFamily="50" charset="-128"/>
                          <a:ea typeface="+mn-ea"/>
                        </a:rPr>
                        <a:t>妊娠中の休憩に関する措置</a:t>
                      </a:r>
                    </a:p>
                    <a:p>
                      <a:r>
                        <a:rPr kumimoji="1" lang="en-US" altLang="ja-JP"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Measures related to taking a rest during pregnancy</a:t>
                      </a:r>
                      <a:endParaRPr kumimoji="1" lang="ja-JP" altLang="en-US"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2658848"/>
                  </a:ext>
                </a:extLst>
              </a:tr>
            </a:tbl>
          </a:graphicData>
        </a:graphic>
      </p:graphicFrame>
      <p:cxnSp>
        <p:nvCxnSpPr>
          <p:cNvPr id="37" name="直線コネクタ 36">
            <a:extLst>
              <a:ext uri="{FF2B5EF4-FFF2-40B4-BE49-F238E27FC236}">
                <a16:creationId xmlns:a16="http://schemas.microsoft.com/office/drawing/2014/main" id="{A4461B41-561D-4069-AB2C-9D6211A8919C}"/>
              </a:ext>
            </a:extLst>
          </p:cNvPr>
          <p:cNvCxnSpPr>
            <a:cxnSpLocks/>
          </p:cNvCxnSpPr>
          <p:nvPr/>
        </p:nvCxnSpPr>
        <p:spPr>
          <a:xfrm>
            <a:off x="4955962" y="9273480"/>
            <a:ext cx="178348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AFB34661-7DD9-43BF-82F0-C182ADEC4B73}"/>
              </a:ext>
            </a:extLst>
          </p:cNvPr>
          <p:cNvCxnSpPr>
            <a:cxnSpLocks/>
          </p:cNvCxnSpPr>
          <p:nvPr/>
        </p:nvCxnSpPr>
        <p:spPr>
          <a:xfrm>
            <a:off x="4958421" y="9561512"/>
            <a:ext cx="18002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4B74E975-D819-4DB6-AD78-D2D20764F0B0}"/>
              </a:ext>
            </a:extLst>
          </p:cNvPr>
          <p:cNvSpPr/>
          <p:nvPr/>
        </p:nvSpPr>
        <p:spPr>
          <a:xfrm>
            <a:off x="153119" y="6338076"/>
            <a:ext cx="6586324" cy="54473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ゴシック" panose="020B0609070205080204" pitchFamily="49" charset="-128"/>
              <a:ea typeface="ＭＳ ゴシック" panose="020B0609070205080204" pitchFamily="49" charset="-128"/>
            </a:endParaRPr>
          </a:p>
        </p:txBody>
      </p:sp>
      <p:graphicFrame>
        <p:nvGraphicFramePr>
          <p:cNvPr id="2" name="表 2">
            <a:extLst>
              <a:ext uri="{FF2B5EF4-FFF2-40B4-BE49-F238E27FC236}">
                <a16:creationId xmlns:a16="http://schemas.microsoft.com/office/drawing/2014/main" id="{B33E57B8-F83B-45B1-9E6F-73921608A60F}"/>
              </a:ext>
            </a:extLst>
          </p:cNvPr>
          <p:cNvGraphicFramePr>
            <a:graphicFrameLocks noGrp="1"/>
          </p:cNvGraphicFramePr>
          <p:nvPr>
            <p:extLst>
              <p:ext uri="{D42A27DB-BD31-4B8C-83A1-F6EECF244321}">
                <p14:modId xmlns:p14="http://schemas.microsoft.com/office/powerpoint/2010/main" val="598961924"/>
              </p:ext>
            </p:extLst>
          </p:nvPr>
        </p:nvGraphicFramePr>
        <p:xfrm>
          <a:off x="154644" y="7325096"/>
          <a:ext cx="3092419" cy="1097280"/>
        </p:xfrm>
        <a:graphic>
          <a:graphicData uri="http://schemas.openxmlformats.org/drawingml/2006/table">
            <a:tbl>
              <a:tblPr firstRow="1" bandRow="1">
                <a:tableStyleId>{5C22544A-7EE6-4342-B048-85BDC9FD1C3A}</a:tableStyleId>
              </a:tblPr>
              <a:tblGrid>
                <a:gridCol w="2694334">
                  <a:extLst>
                    <a:ext uri="{9D8B030D-6E8A-4147-A177-3AD203B41FA5}">
                      <a16:colId xmlns:a16="http://schemas.microsoft.com/office/drawing/2014/main" val="3461174147"/>
                    </a:ext>
                  </a:extLst>
                </a:gridCol>
                <a:gridCol w="398085">
                  <a:extLst>
                    <a:ext uri="{9D8B030D-6E8A-4147-A177-3AD203B41FA5}">
                      <a16:colId xmlns:a16="http://schemas.microsoft.com/office/drawing/2014/main" val="2492659300"/>
                    </a:ext>
                  </a:extLst>
                </a:gridCol>
              </a:tblGrid>
              <a:tr h="27432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1</a:t>
                      </a:r>
                      <a:r>
                        <a:rPr kumimoji="1" lang="ja-JP" altLang="en-US"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週間 </a:t>
                      </a:r>
                      <a:r>
                        <a:rPr kumimoji="1" lang="en-US" altLang="ja-JP"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1week</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月</a:t>
                      </a:r>
                      <a:r>
                        <a:rPr kumimoji="1" lang="en-US" altLang="ja-JP"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MM</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日</a:t>
                      </a:r>
                      <a:r>
                        <a:rPr kumimoji="1" lang="en-US" altLang="ja-JP"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DD  </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月</a:t>
                      </a:r>
                      <a:r>
                        <a:rPr kumimoji="1" lang="en-US" altLang="ja-JP" sz="800" b="0" dirty="0">
                          <a:solidFill>
                            <a:schemeClr val="tx1"/>
                          </a:solidFill>
                          <a:latin typeface="Calibri" panose="020F0502020204030204" pitchFamily="34" charset="0"/>
                          <a:ea typeface="+mn-ea"/>
                          <a:cs typeface="Calibri" panose="020F0502020204030204" pitchFamily="34" charset="0"/>
                        </a:rPr>
                        <a:t>MM</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日</a:t>
                      </a:r>
                      <a:r>
                        <a:rPr kumimoji="1" lang="en-US" altLang="ja-JP" sz="800" b="0" dirty="0">
                          <a:solidFill>
                            <a:schemeClr val="tx1"/>
                          </a:solidFill>
                          <a:latin typeface="Calibri" panose="020F0502020204030204" pitchFamily="34" charset="0"/>
                          <a:ea typeface="+mn-ea"/>
                          <a:cs typeface="Calibri" panose="020F0502020204030204" pitchFamily="34" charset="0"/>
                        </a:rPr>
                        <a:t>DD)</a:t>
                      </a:r>
                      <a:endPar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2404680"/>
                  </a:ext>
                </a:extLst>
              </a:tr>
              <a:tr h="27432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2</a:t>
                      </a:r>
                      <a:r>
                        <a:rPr kumimoji="1" lang="ja-JP" altLang="en-US"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週間 </a:t>
                      </a:r>
                      <a:r>
                        <a:rPr kumimoji="1" lang="en-US" altLang="ja-JP"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2</a:t>
                      </a:r>
                      <a:r>
                        <a:rPr kumimoji="1" lang="en-US" altLang="ja-JP" sz="10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weeks</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月</a:t>
                      </a:r>
                      <a:r>
                        <a:rPr kumimoji="1" lang="en-US" altLang="ja-JP" sz="800" b="0" dirty="0">
                          <a:solidFill>
                            <a:schemeClr val="tx1"/>
                          </a:solidFill>
                          <a:latin typeface="Calibri" panose="020F0502020204030204" pitchFamily="34" charset="0"/>
                          <a:ea typeface="+mn-ea"/>
                          <a:cs typeface="Calibri" panose="020F0502020204030204" pitchFamily="34" charset="0"/>
                        </a:rPr>
                        <a:t>MM</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日</a:t>
                      </a:r>
                      <a:r>
                        <a:rPr kumimoji="1" lang="en-US" altLang="ja-JP" sz="800" b="0" dirty="0">
                          <a:solidFill>
                            <a:schemeClr val="tx1"/>
                          </a:solidFill>
                          <a:latin typeface="Calibri" panose="020F0502020204030204" pitchFamily="34" charset="0"/>
                          <a:ea typeface="+mn-ea"/>
                          <a:cs typeface="Calibri" panose="020F0502020204030204" pitchFamily="34" charset="0"/>
                        </a:rPr>
                        <a:t>DD </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月</a:t>
                      </a:r>
                      <a:r>
                        <a:rPr kumimoji="1" lang="en-US" altLang="ja-JP" sz="800" b="0" dirty="0">
                          <a:solidFill>
                            <a:schemeClr val="tx1"/>
                          </a:solidFill>
                          <a:latin typeface="Calibri" panose="020F0502020204030204" pitchFamily="34" charset="0"/>
                          <a:ea typeface="+mn-ea"/>
                          <a:cs typeface="Calibri" panose="020F0502020204030204" pitchFamily="34" charset="0"/>
                        </a:rPr>
                        <a:t>MM</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日</a:t>
                      </a:r>
                      <a:r>
                        <a:rPr kumimoji="1" lang="en-US" altLang="ja-JP" sz="800" b="0" dirty="0">
                          <a:solidFill>
                            <a:schemeClr val="tx1"/>
                          </a:solidFill>
                          <a:latin typeface="Calibri" panose="020F0502020204030204" pitchFamily="34" charset="0"/>
                          <a:ea typeface="+mn-ea"/>
                          <a:cs typeface="Calibri" panose="020F0502020204030204" pitchFamily="34" charset="0"/>
                        </a:rPr>
                        <a:t>DD</a:t>
                      </a:r>
                      <a:r>
                        <a:rPr kumimoji="1" lang="en-US" altLang="ja-JP"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a:t>
                      </a:r>
                      <a:endPar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1735103"/>
                  </a:ext>
                </a:extLst>
              </a:tr>
              <a:tr h="27432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4</a:t>
                      </a:r>
                      <a:r>
                        <a:rPr kumimoji="1" lang="ja-JP" altLang="en-US"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週間 </a:t>
                      </a:r>
                      <a:r>
                        <a:rPr kumimoji="1" lang="en-US" altLang="ja-JP"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4weeks</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月</a:t>
                      </a:r>
                      <a:r>
                        <a:rPr kumimoji="1" lang="en-US" altLang="ja-JP" sz="800" b="0" dirty="0">
                          <a:solidFill>
                            <a:schemeClr val="tx1"/>
                          </a:solidFill>
                          <a:latin typeface="Calibri" panose="020F0502020204030204" pitchFamily="34" charset="0"/>
                          <a:ea typeface="+mn-ea"/>
                          <a:cs typeface="Calibri" panose="020F0502020204030204" pitchFamily="34" charset="0"/>
                        </a:rPr>
                        <a:t>MM</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日</a:t>
                      </a:r>
                      <a:r>
                        <a:rPr kumimoji="1" lang="en-US" altLang="ja-JP" sz="800" b="0" dirty="0">
                          <a:solidFill>
                            <a:schemeClr val="tx1"/>
                          </a:solidFill>
                          <a:latin typeface="Calibri" panose="020F0502020204030204" pitchFamily="34" charset="0"/>
                          <a:ea typeface="+mn-ea"/>
                          <a:cs typeface="Calibri" panose="020F0502020204030204" pitchFamily="34" charset="0"/>
                        </a:rPr>
                        <a:t>DD </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月</a:t>
                      </a:r>
                      <a:r>
                        <a:rPr kumimoji="1" lang="en-US" altLang="ja-JP" sz="800" b="0" dirty="0">
                          <a:solidFill>
                            <a:schemeClr val="tx1"/>
                          </a:solidFill>
                          <a:latin typeface="Calibri" panose="020F0502020204030204" pitchFamily="34" charset="0"/>
                          <a:ea typeface="+mn-ea"/>
                          <a:cs typeface="Calibri" panose="020F0502020204030204" pitchFamily="34" charset="0"/>
                        </a:rPr>
                        <a:t>MM</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日</a:t>
                      </a:r>
                      <a:r>
                        <a:rPr kumimoji="1" lang="en-US" altLang="ja-JP" sz="800" b="0" dirty="0">
                          <a:solidFill>
                            <a:schemeClr val="tx1"/>
                          </a:solidFill>
                          <a:latin typeface="Calibri" panose="020F0502020204030204" pitchFamily="34" charset="0"/>
                          <a:ea typeface="+mn-ea"/>
                          <a:cs typeface="Calibri" panose="020F0502020204030204" pitchFamily="34" charset="0"/>
                        </a:rPr>
                        <a:t>DD</a:t>
                      </a:r>
                      <a:r>
                        <a:rPr kumimoji="1" lang="en-US" altLang="ja-JP"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a:t>
                      </a:r>
                      <a:endPar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2597219"/>
                  </a:ext>
                </a:extLst>
              </a:tr>
              <a:tr h="27432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その他 </a:t>
                      </a:r>
                      <a:r>
                        <a:rPr kumimoji="1" lang="en-US" altLang="ja-JP"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Other</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月</a:t>
                      </a:r>
                      <a:r>
                        <a:rPr kumimoji="1" lang="en-US" altLang="ja-JP"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MM</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日</a:t>
                      </a:r>
                      <a:r>
                        <a:rPr kumimoji="1" lang="en-US" altLang="ja-JP" sz="800" b="0" dirty="0">
                          <a:solidFill>
                            <a:schemeClr val="tx1"/>
                          </a:solidFill>
                          <a:latin typeface="Calibri" panose="020F0502020204030204" pitchFamily="34" charset="0"/>
                          <a:ea typeface="+mn-ea"/>
                          <a:cs typeface="Calibri" panose="020F0502020204030204" pitchFamily="34" charset="0"/>
                        </a:rPr>
                        <a:t>DD </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月</a:t>
                      </a:r>
                      <a:r>
                        <a:rPr kumimoji="1" lang="en-US" altLang="ja-JP" sz="800" b="0" dirty="0">
                          <a:solidFill>
                            <a:schemeClr val="tx1"/>
                          </a:solidFill>
                          <a:latin typeface="Calibri" panose="020F0502020204030204" pitchFamily="34" charset="0"/>
                          <a:ea typeface="+mn-ea"/>
                          <a:cs typeface="Calibri" panose="020F0502020204030204" pitchFamily="34" charset="0"/>
                        </a:rPr>
                        <a:t>MM</a:t>
                      </a:r>
                      <a:r>
                        <a:rPr kumimoji="1" lang="ja-JP" altLang="en-US"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日</a:t>
                      </a:r>
                      <a:r>
                        <a:rPr kumimoji="1" lang="en-US" altLang="ja-JP" sz="800" b="0" dirty="0">
                          <a:solidFill>
                            <a:schemeClr val="tx1"/>
                          </a:solidFill>
                          <a:latin typeface="Calibri" panose="020F0502020204030204" pitchFamily="34" charset="0"/>
                          <a:ea typeface="+mn-ea"/>
                          <a:cs typeface="Calibri" panose="020F0502020204030204" pitchFamily="34" charset="0"/>
                        </a:rPr>
                        <a:t>DD</a:t>
                      </a:r>
                      <a:r>
                        <a:rPr kumimoji="1" lang="en-US" altLang="ja-JP" sz="8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a:t>
                      </a:r>
                      <a:endPar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4083693"/>
                  </a:ext>
                </a:extLst>
              </a:tr>
            </a:tbl>
          </a:graphicData>
        </a:graphic>
      </p:graphicFrame>
      <p:sp>
        <p:nvSpPr>
          <p:cNvPr id="3" name="テキスト ボックス 2"/>
          <p:cNvSpPr txBox="1"/>
          <p:nvPr/>
        </p:nvSpPr>
        <p:spPr>
          <a:xfrm>
            <a:off x="3232581" y="5614341"/>
            <a:ext cx="3719082" cy="461665"/>
          </a:xfrm>
          <a:prstGeom prst="rect">
            <a:avLst/>
          </a:prstGeom>
          <a:noFill/>
        </p:spPr>
        <p:txBody>
          <a:bodyPr wrap="square" rtlCol="0">
            <a:spAutoFit/>
          </a:bodyPr>
          <a:lstStyle/>
          <a:p>
            <a:r>
              <a:rPr kumimoji="1" lang="ja-JP" altLang="en-US" sz="600" dirty="0">
                <a:latin typeface="Calibri" panose="020F0502020204030204" pitchFamily="34" charset="0"/>
                <a:ea typeface="ＭＳ Ｐゴシック" panose="020B0600070205080204" pitchFamily="50" charset="-128"/>
                <a:cs typeface="Calibri" panose="020F0502020204030204" pitchFamily="34" charset="0"/>
              </a:rPr>
              <a:t> </a:t>
            </a:r>
            <a:r>
              <a:rPr kumimoji="1" lang="ja-JP" altLang="en-US" sz="600" dirty="0">
                <a:latin typeface="ＭＳ Ｐゴシック" panose="020B0600070205080204" pitchFamily="50" charset="-128"/>
                <a:ea typeface="ＭＳ Ｐゴシック" panose="020B0600070205080204" pitchFamily="50" charset="-128"/>
              </a:rPr>
              <a:t>（注）　 「身体的負担の大きい作業」のうち、特定の作業について制限の必要がある場合には、</a:t>
            </a:r>
            <a:endParaRPr kumimoji="1" lang="en-US" altLang="ja-JP" sz="600" dirty="0">
              <a:latin typeface="ＭＳ Ｐゴシック" panose="020B0600070205080204" pitchFamily="50" charset="-128"/>
              <a:ea typeface="ＭＳ Ｐゴシック" panose="020B0600070205080204" pitchFamily="50" charset="-128"/>
            </a:endParaRPr>
          </a:p>
          <a:p>
            <a:r>
              <a:rPr lang="en-US" altLang="ja-JP" sz="600" dirty="0">
                <a:latin typeface="ＭＳ Ｐゴシック" panose="020B0600070205080204" pitchFamily="50" charset="-128"/>
                <a:ea typeface="ＭＳ Ｐゴシック" panose="020B0600070205080204" pitchFamily="50" charset="-128"/>
              </a:rPr>
              <a:t>        </a:t>
            </a:r>
            <a:r>
              <a:rPr kumimoji="1" lang="ja-JP" altLang="en-US" sz="600" dirty="0">
                <a:latin typeface="ＭＳ Ｐゴシック" panose="020B0600070205080204" pitchFamily="50" charset="-128"/>
                <a:ea typeface="ＭＳ Ｐゴシック" panose="020B0600070205080204" pitchFamily="50" charset="-128"/>
              </a:rPr>
              <a:t>指導事項欄に〇を付けた上で、具体的な作業を○で囲んでください。</a:t>
            </a:r>
          </a:p>
          <a:p>
            <a:r>
              <a:rPr kumimoji="1" lang="en-US" altLang="ja-JP" sz="600" dirty="0">
                <a:latin typeface="Calibri" panose="020F0502020204030204" pitchFamily="34" charset="0"/>
                <a:ea typeface="ＭＳ Ｐゴシック" panose="020B0600070205080204" pitchFamily="50" charset="-128"/>
                <a:cs typeface="Calibri" panose="020F0502020204030204" pitchFamily="34" charset="0"/>
              </a:rPr>
              <a:t>(</a:t>
            </a:r>
            <a:r>
              <a:rPr lang="en-US" altLang="ja-JP" sz="600" dirty="0">
                <a:latin typeface="Calibri" panose="020F0502020204030204" pitchFamily="34" charset="0"/>
                <a:ea typeface="ＭＳ Ｐゴシック" panose="020B0600070205080204" pitchFamily="50" charset="-128"/>
                <a:cs typeface="Calibri" panose="020F0502020204030204" pitchFamily="34" charset="0"/>
              </a:rPr>
              <a:t>Note</a:t>
            </a:r>
            <a:r>
              <a:rPr kumimoji="1" lang="ja-JP" altLang="en-US" sz="600" dirty="0">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600" dirty="0">
                <a:latin typeface="Calibri" panose="020F0502020204030204" pitchFamily="34" charset="0"/>
                <a:ea typeface="ＭＳ Ｐゴシック" panose="020B0600070205080204" pitchFamily="50" charset="-128"/>
                <a:cs typeface="Calibri" panose="020F0502020204030204" pitchFamily="34" charset="0"/>
              </a:rPr>
              <a:t>If specific work is restricted out of work with heavy physical burden,</a:t>
            </a:r>
            <a:r>
              <a:rPr kumimoji="1" lang="ja-JP" altLang="en-US" sz="600" dirty="0">
                <a:latin typeface="Calibri" panose="020F0502020204030204" pitchFamily="34" charset="0"/>
                <a:ea typeface="ＭＳ Ｐゴシック" panose="020B0600070205080204" pitchFamily="50" charset="-128"/>
                <a:cs typeface="Calibri" panose="020F0502020204030204" pitchFamily="34" charset="0"/>
              </a:rPr>
              <a:t> </a:t>
            </a:r>
            <a:endParaRPr kumimoji="1" lang="en-US" altLang="ja-JP" sz="600" dirty="0">
              <a:latin typeface="Calibri" panose="020F0502020204030204" pitchFamily="34" charset="0"/>
              <a:ea typeface="ＭＳ Ｐゴシック" panose="020B0600070205080204" pitchFamily="50" charset="-128"/>
              <a:cs typeface="Calibri" panose="020F0502020204030204" pitchFamily="34" charset="0"/>
            </a:endParaRPr>
          </a:p>
          <a:p>
            <a:r>
              <a:rPr lang="en-US" altLang="ja-JP" sz="600" dirty="0">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600" dirty="0">
                <a:latin typeface="Calibri" panose="020F0502020204030204" pitchFamily="34" charset="0"/>
                <a:ea typeface="ＭＳ Ｐゴシック" panose="020B0600070205080204" pitchFamily="50" charset="-128"/>
                <a:cs typeface="Calibri" panose="020F0502020204030204" pitchFamily="34" charset="0"/>
              </a:rPr>
              <a:t>please circle the guidance item field and put </a:t>
            </a:r>
            <a:r>
              <a:rPr kumimoji="1" lang="ja-JP" altLang="en-US" sz="600" dirty="0">
                <a:latin typeface="Calibri" panose="020F0502020204030204" pitchFamily="34" charset="0"/>
                <a:ea typeface="ＭＳ Ｐゴシック" panose="020B0600070205080204" pitchFamily="50" charset="-128"/>
                <a:cs typeface="Calibri" panose="020F0502020204030204" pitchFamily="34" charset="0"/>
              </a:rPr>
              <a:t>〇 </a:t>
            </a:r>
            <a:r>
              <a:rPr kumimoji="1" lang="en-US" altLang="ja-JP" sz="600" dirty="0">
                <a:latin typeface="Calibri" panose="020F0502020204030204" pitchFamily="34" charset="0"/>
                <a:ea typeface="ＭＳ Ｐゴシック" panose="020B0600070205080204" pitchFamily="50" charset="-128"/>
                <a:cs typeface="Calibri" panose="020F0502020204030204" pitchFamily="34" charset="0"/>
              </a:rPr>
              <a:t>in the specific work.</a:t>
            </a:r>
          </a:p>
        </p:txBody>
      </p:sp>
      <p:sp>
        <p:nvSpPr>
          <p:cNvPr id="6" name="スライド番号プレースホルダー 5"/>
          <p:cNvSpPr>
            <a:spLocks noGrp="1"/>
          </p:cNvSpPr>
          <p:nvPr>
            <p:ph type="sldNum" sz="quarter" idx="12"/>
          </p:nvPr>
        </p:nvSpPr>
        <p:spPr>
          <a:xfrm>
            <a:off x="5218580" y="9504786"/>
            <a:ext cx="1600200" cy="527402"/>
          </a:xfrm>
        </p:spPr>
        <p:txBody>
          <a:bodyPr/>
          <a:lstStyle/>
          <a:p>
            <a:fld id="{9E2A29CB-BA86-48A6-80E1-CB8750A963B5}" type="slidenum">
              <a:rPr kumimoji="1" lang="ja-JP" altLang="en-US" smtClean="0"/>
              <a:t>1</a:t>
            </a:fld>
            <a:endParaRPr kumimoji="1" lang="ja-JP" altLang="en-US" dirty="0"/>
          </a:p>
        </p:txBody>
      </p:sp>
      <p:sp>
        <p:nvSpPr>
          <p:cNvPr id="31" name="テキスト ボックス 30">
            <a:extLst>
              <a:ext uri="{FF2B5EF4-FFF2-40B4-BE49-F238E27FC236}">
                <a16:creationId xmlns:a16="http://schemas.microsoft.com/office/drawing/2014/main" id="{E0C5B9B2-DB3C-49FD-B1EB-86D0D6011B86}"/>
              </a:ext>
            </a:extLst>
          </p:cNvPr>
          <p:cNvSpPr txBox="1"/>
          <p:nvPr/>
        </p:nvSpPr>
        <p:spPr>
          <a:xfrm>
            <a:off x="6391034" y="406"/>
            <a:ext cx="459686" cy="180425"/>
          </a:xfrm>
          <a:prstGeom prst="rect">
            <a:avLst/>
          </a:prstGeom>
          <a:noFill/>
          <a:ln>
            <a:solidFill>
              <a:schemeClr val="tx1"/>
            </a:solidFill>
          </a:ln>
        </p:spPr>
        <p:txBody>
          <a:bodyPr wrap="square" lIns="36000" tIns="36000" rIns="36000" bIns="36000" rtlCol="0">
            <a:spAutoFit/>
          </a:bodyPr>
          <a:lstStyle/>
          <a:p>
            <a:pPr algn="ctr"/>
            <a:r>
              <a:rPr kumimoji="1" lang="ja-JP" altLang="en-US" sz="700" dirty="0"/>
              <a:t>英語</a:t>
            </a:r>
          </a:p>
        </p:txBody>
      </p:sp>
    </p:spTree>
    <p:extLst>
      <p:ext uri="{BB962C8B-B14F-4D97-AF65-F5344CB8AC3E}">
        <p14:creationId xmlns:p14="http://schemas.microsoft.com/office/powerpoint/2010/main" val="2293078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555762559"/>
              </p:ext>
            </p:extLst>
          </p:nvPr>
        </p:nvGraphicFramePr>
        <p:xfrm>
          <a:off x="116632" y="260278"/>
          <a:ext cx="6628998" cy="9336454"/>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482963872"/>
                    </a:ext>
                  </a:extLst>
                </a:gridCol>
                <a:gridCol w="5188838">
                  <a:extLst>
                    <a:ext uri="{9D8B030D-6E8A-4147-A177-3AD203B41FA5}">
                      <a16:colId xmlns:a16="http://schemas.microsoft.com/office/drawing/2014/main" val="1890553930"/>
                    </a:ext>
                  </a:extLst>
                </a:gridCol>
              </a:tblGrid>
              <a:tr h="301947">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700" b="0" dirty="0">
                          <a:solidFill>
                            <a:schemeClr val="tx1"/>
                          </a:solidFill>
                          <a:latin typeface="ＭＳ Ｐゴシック" panose="020B0600070205080204" pitchFamily="50" charset="-128"/>
                          <a:ea typeface="+mn-ea"/>
                        </a:rPr>
                        <a:t>症状名等</a:t>
                      </a:r>
                    </a:p>
                    <a:p>
                      <a:r>
                        <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Name</a:t>
                      </a:r>
                      <a:r>
                        <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of</a:t>
                      </a:r>
                      <a:r>
                        <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symptom, etc.</a:t>
                      </a:r>
                      <a:endParaRPr kumimoji="1" lang="ja-JP" altLang="en-US" sz="7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ＭＳ Ｐゴシック" panose="020B0600070205080204" pitchFamily="50" charset="-128"/>
                          <a:ea typeface="+mn-ea"/>
                        </a:rPr>
                        <a:t>措置の例　</a:t>
                      </a:r>
                      <a:r>
                        <a:rPr kumimoji="1" lang="en-US" altLang="ja-JP"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Examples</a:t>
                      </a:r>
                      <a:r>
                        <a:rPr kumimoji="1" lang="ja-JP" altLang="en-US"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of</a:t>
                      </a:r>
                      <a:r>
                        <a:rPr kumimoji="1" lang="ja-JP" altLang="en-US"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measures</a:t>
                      </a:r>
                      <a:r>
                        <a:rPr kumimoji="1" lang="ja-JP" altLang="en-US" sz="900" b="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44138102"/>
                  </a:ext>
                </a:extLst>
              </a:tr>
              <a:tr h="571498">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つわり、妊娠悪阻</a:t>
                      </a:r>
                    </a:p>
                    <a:p>
                      <a:r>
                        <a:rPr kumimoji="1" lang="en-US" altLang="ja-JP" sz="800" dirty="0">
                          <a:solidFill>
                            <a:schemeClr val="tx1"/>
                          </a:solidFill>
                          <a:latin typeface="Calibri" panose="020F0502020204030204" pitchFamily="34" charset="0"/>
                          <a:ea typeface="+mn-ea"/>
                          <a:cs typeface="Calibri" panose="020F0502020204030204" pitchFamily="34" charset="0"/>
                        </a:rPr>
                        <a:t>Morning</a:t>
                      </a:r>
                      <a:r>
                        <a:rPr kumimoji="1" lang="ja-JP" altLang="en-US" sz="800" dirty="0">
                          <a:solidFill>
                            <a:schemeClr val="tx1"/>
                          </a:solidFill>
                          <a:latin typeface="Calibri" panose="020F0502020204030204" pitchFamily="34" charset="0"/>
                          <a:ea typeface="+mn-ea"/>
                          <a:cs typeface="Calibri" panose="020F0502020204030204" pitchFamily="34" charset="0"/>
                        </a:rPr>
                        <a:t> </a:t>
                      </a:r>
                      <a:r>
                        <a:rPr kumimoji="1" lang="en-US" altLang="ja-JP" sz="800" dirty="0">
                          <a:solidFill>
                            <a:schemeClr val="tx1"/>
                          </a:solidFill>
                          <a:latin typeface="Calibri" panose="020F0502020204030204" pitchFamily="34" charset="0"/>
                          <a:ea typeface="+mn-ea"/>
                          <a:cs typeface="Calibri" panose="020F0502020204030204" pitchFamily="34" charset="0"/>
                        </a:rPr>
                        <a:t>sickness, hyperemesis</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ＭＳ Ｐゴシック" panose="020B0600070205080204" pitchFamily="50" charset="-128"/>
                          <a:ea typeface="+mn-ea"/>
                        </a:rPr>
                        <a:t>休業（入院加療</a:t>
                      </a:r>
                      <a:r>
                        <a:rPr kumimoji="1" lang="en-US" altLang="ja-JP" sz="700" dirty="0">
                          <a:solidFill>
                            <a:schemeClr val="tx1"/>
                          </a:solidFill>
                          <a:latin typeface="ＭＳ Ｐゴシック" panose="020B0600070205080204" pitchFamily="50" charset="-128"/>
                          <a:ea typeface="+mn-ea"/>
                        </a:rPr>
                        <a:t>)</a:t>
                      </a:r>
                      <a:r>
                        <a:rPr kumimoji="1" lang="ja-JP" altLang="en-US" sz="700" dirty="0">
                          <a:solidFill>
                            <a:schemeClr val="tx1"/>
                          </a:solidFill>
                          <a:latin typeface="ＭＳ Ｐゴシック" panose="020B0600070205080204" pitchFamily="50" charset="-128"/>
                          <a:ea typeface="+mn-ea"/>
                        </a:rPr>
                        <a:t>、勤務時間の短縮、身体的負担の大きい作業（長時間作業場を離れることのできない作業</a:t>
                      </a:r>
                      <a:r>
                        <a:rPr kumimoji="1" lang="en-US" altLang="ja-JP" sz="700" dirty="0">
                          <a:solidFill>
                            <a:schemeClr val="tx1"/>
                          </a:solidFill>
                          <a:latin typeface="ＭＳ Ｐゴシック" panose="020B0600070205080204" pitchFamily="50" charset="-128"/>
                          <a:ea typeface="+mn-ea"/>
                        </a:rPr>
                        <a:t>)</a:t>
                      </a:r>
                      <a:r>
                        <a:rPr kumimoji="1" lang="ja-JP" altLang="en-US" sz="700" dirty="0">
                          <a:solidFill>
                            <a:schemeClr val="tx1"/>
                          </a:solidFill>
                          <a:latin typeface="ＭＳ Ｐゴシック" panose="020B0600070205080204" pitchFamily="50" charset="-128"/>
                          <a:ea typeface="+mn-ea"/>
                        </a:rPr>
                        <a:t>の制限、においがきつい・換気が悪い・高温多湿などのつわり症状を増悪させる環境における作業の制限、通勤緩和、休憩の配慮　 など</a:t>
                      </a:r>
                    </a:p>
                    <a:p>
                      <a:r>
                        <a:rPr kumimoji="1" lang="en-US" altLang="ja-JP"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shortening of working hours, restriction of work with heavy physical burden (work in which workers can’t leave the workplace for long hours), restriction of work in the environment where the odor is </a:t>
                      </a:r>
                      <a:r>
                        <a:rPr kumimoji="1" lang="en-US" altLang="ja-JP" sz="600" dirty="0">
                          <a:solidFill>
                            <a:schemeClr val="tx1"/>
                          </a:solidFill>
                          <a:latin typeface="Calibri" panose="020F0502020204030204" pitchFamily="34" charset="0"/>
                          <a:ea typeface="+mn-ea"/>
                          <a:cs typeface="Calibri" panose="020F0502020204030204" pitchFamily="34" charset="0"/>
                        </a:rPr>
                        <a:t>heavy/the ventilation is poor/the temperature and humidity are high, which may worsen the symptoms of morning sickness, easing of commuting, consideration for taking a break</a:t>
                      </a:r>
                      <a:r>
                        <a:rPr kumimoji="1" lang="en-US" altLang="ja-JP"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etc.</a:t>
                      </a:r>
                      <a:endParaRPr kumimoji="1" lang="ja-JP" altLang="en-US"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6434398"/>
                  </a:ext>
                </a:extLst>
              </a:tr>
              <a:tr h="36233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貧血、めまい・立ちくらみ</a:t>
                      </a:r>
                    </a:p>
                    <a:p>
                      <a:r>
                        <a:rPr kumimoji="1" lang="en-US" altLang="ja-JP"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Anemia, </a:t>
                      </a:r>
                      <a:r>
                        <a:rPr kumimoji="1" lang="en-US" altLang="ja-JP" sz="800" spc="0" dirty="0">
                          <a:solidFill>
                            <a:schemeClr val="tx1"/>
                          </a:solidFill>
                          <a:latin typeface="Calibri" panose="020F0502020204030204" pitchFamily="34" charset="0"/>
                          <a:ea typeface="+mn-ea"/>
                          <a:cs typeface="Calibri" panose="020F0502020204030204" pitchFamily="34" charset="0"/>
                        </a:rPr>
                        <a:t>dizziness/ vertigo</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ＭＳ Ｐゴシック" panose="020B0600070205080204" pitchFamily="50" charset="-128"/>
                          <a:ea typeface="+mn-ea"/>
                        </a:rPr>
                        <a:t>勤務時間の短縮、身体的負担の大きい作業（高所や不安定な足場での作業）の制限、ストレス・緊張を多く感じる作業の制限、通勤緩和、休憩の配慮　など</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Shortening of working hours, restriction of work with heavy physical burden (working at a height or unstable footing), Restriction of stressful work, </a:t>
                      </a:r>
                      <a:r>
                        <a:rPr kumimoji="1" lang="en-US" altLang="ja-JP" sz="700" dirty="0">
                          <a:solidFill>
                            <a:schemeClr val="tx1"/>
                          </a:solidFill>
                          <a:latin typeface="Calibri" panose="020F0502020204030204" pitchFamily="34" charset="0"/>
                          <a:ea typeface="+mn-ea"/>
                          <a:cs typeface="Calibri" panose="020F0502020204030204" pitchFamily="34" charset="0"/>
                        </a:rPr>
                        <a:t>easing of commuting, consideration for taking a break</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etc.</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9908365"/>
                  </a:ext>
                </a:extLst>
              </a:tr>
              <a:tr h="543504">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ＭＳ Ｐゴシック" panose="020B0600070205080204" pitchFamily="50" charset="-128"/>
                          <a:ea typeface="ＭＳ Ｐゴシック" panose="020B0600070205080204" pitchFamily="50" charset="-128"/>
                        </a:rPr>
                        <a:t>腹部緊満感、子宮収縮</a:t>
                      </a:r>
                      <a:endParaRPr kumimoji="1" lang="ja-JP" altLang="en-US" sz="800" dirty="0">
                        <a:solidFill>
                          <a:schemeClr val="tx1"/>
                        </a:solidFill>
                        <a:latin typeface="ＭＳ Ｐゴシック" panose="020B0600070205080204" pitchFamily="50" charset="-128"/>
                        <a:ea typeface="+mn-ea"/>
                      </a:endParaRPr>
                    </a:p>
                    <a:p>
                      <a:r>
                        <a:rPr kumimoji="1" lang="en-US" altLang="ja-JP" sz="800" dirty="0">
                          <a:solidFill>
                            <a:schemeClr val="tx1"/>
                          </a:solidFill>
                          <a:latin typeface="Calibri" panose="020F0502020204030204" pitchFamily="34" charset="0"/>
                          <a:ea typeface="+mn-ea"/>
                          <a:cs typeface="Calibri" panose="020F0502020204030204" pitchFamily="34" charset="0"/>
                        </a:rPr>
                        <a:t>Abdominal bloating</a:t>
                      </a:r>
                      <a:r>
                        <a:rPr kumimoji="1" lang="en-US" altLang="zh-TW"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uterine</a:t>
                      </a:r>
                      <a:r>
                        <a:rPr kumimoji="1" lang="zh-TW"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zh-TW"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contraction</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ＭＳ Ｐゴシック" panose="020B0600070205080204" pitchFamily="50" charset="-128"/>
                          <a:ea typeface="+mn-ea"/>
                        </a:rPr>
                        <a:t>休業（入院加療・自宅療養）、勤務時間の短縮、身体的負担の大きい作業（長時間の立作業、同一姿勢を強制される作業、長時間作業場所を離れることのできない作業）の制限、通勤緩和、休憩の配慮　など</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home healthcare), shortening of working hours, restriction of work with heavy physical burden (standing work for long hours, work that requires workers to take the same posture, </a:t>
                      </a:r>
                      <a:r>
                        <a:rPr kumimoji="1" lang="en-US" altLang="ja-JP" sz="700" dirty="0">
                          <a:solidFill>
                            <a:schemeClr val="tx1"/>
                          </a:solidFill>
                          <a:latin typeface="Calibri" panose="020F0502020204030204" pitchFamily="34" charset="0"/>
                          <a:ea typeface="+mn-ea"/>
                          <a:cs typeface="Calibri" panose="020F0502020204030204" pitchFamily="34" charset="0"/>
                        </a:rPr>
                        <a:t>work in which workers can’t leave the workplace for long hours), easing of commuting, consideration for taking a break</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etc.</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2036978"/>
                  </a:ext>
                </a:extLst>
              </a:tr>
              <a:tr h="332142">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腹痛</a:t>
                      </a:r>
                    </a:p>
                    <a:p>
                      <a:r>
                        <a:rPr kumimoji="1" lang="en-US" altLang="ja-JP" sz="800" dirty="0">
                          <a:solidFill>
                            <a:schemeClr val="tx1"/>
                          </a:solidFill>
                          <a:latin typeface="Calibri" panose="020F0502020204030204" pitchFamily="34" charset="0"/>
                          <a:ea typeface="+mn-ea"/>
                          <a:cs typeface="Calibri" panose="020F0502020204030204" pitchFamily="34" charset="0"/>
                        </a:rPr>
                        <a:t>Abdominal pain</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ＭＳ Ｐゴシック" panose="020B0600070205080204" pitchFamily="50" charset="-128"/>
                          <a:ea typeface="+mn-ea"/>
                        </a:rPr>
                        <a:t>休業（入院加療）、疾患名に応じた主治医等からの具体的な措置　など</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specific measures from the doctor in charge according to the disease, etc.</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4647434"/>
                  </a:ext>
                </a:extLst>
              </a:tr>
              <a:tr h="332142">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性器出血</a:t>
                      </a:r>
                    </a:p>
                    <a:p>
                      <a:r>
                        <a:rPr kumimoji="1" lang="en-US" altLang="ja-JP" sz="800" dirty="0">
                          <a:solidFill>
                            <a:schemeClr val="tx1"/>
                          </a:solidFill>
                          <a:latin typeface="Calibri" panose="020F0502020204030204" pitchFamily="34" charset="0"/>
                          <a:ea typeface="+mn-ea"/>
                          <a:cs typeface="Calibri" panose="020F0502020204030204" pitchFamily="34" charset="0"/>
                        </a:rPr>
                        <a:t>Vaginal bleeding</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ＭＳ Ｐゴシック" panose="020B0600070205080204" pitchFamily="50" charset="-128"/>
                          <a:ea typeface="+mn-ea"/>
                        </a:rPr>
                        <a:t>休業（入院加療）、疾患名に応じた主治医等からの具体的な措置　など</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specific measures from the doctor in charge according to the disease, etc.</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7924969"/>
                  </a:ext>
                </a:extLst>
              </a:tr>
              <a:tr h="37490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腰痛</a:t>
                      </a:r>
                    </a:p>
                    <a:p>
                      <a:r>
                        <a:rPr kumimoji="1" lang="en-US" altLang="ja-JP"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Back</a:t>
                      </a:r>
                      <a:r>
                        <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pain</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ＭＳ Ｐゴシック" panose="020B0600070205080204" pitchFamily="50" charset="-128"/>
                          <a:ea typeface="+mn-ea"/>
                        </a:rPr>
                        <a:t>休業（自宅療養）、身体的に負担の大きい作業（長時間の立作業、同一姿勢を強制される作業、腰に負担のかかる作業）　の制限　など</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(home healthcare), restriction of work with heavy physical burden (standing work for long hours, work that requires workers to take the same posture, work with heavy burden on the lower back</a:t>
                      </a:r>
                      <a:r>
                        <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etc.</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9480090"/>
                  </a:ext>
                </a:extLst>
              </a:tr>
              <a:tr h="36233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痔</a:t>
                      </a:r>
                    </a:p>
                    <a:p>
                      <a:r>
                        <a:rPr kumimoji="1" lang="en-US" altLang="ja-JP" sz="800" dirty="0">
                          <a:solidFill>
                            <a:schemeClr val="tx1"/>
                          </a:solidFill>
                          <a:latin typeface="Calibri" panose="020F0502020204030204" pitchFamily="34" charset="0"/>
                          <a:ea typeface="+mn-ea"/>
                          <a:cs typeface="Calibri" panose="020F0502020204030204" pitchFamily="34" charset="0"/>
                        </a:rPr>
                        <a:t>Hemorrhoids</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ＭＳ Ｐゴシック" panose="020B0600070205080204" pitchFamily="50" charset="-128"/>
                          <a:ea typeface="+mn-ea"/>
                        </a:rPr>
                        <a:t>身体的負担の大きい作業（長時間の立作業、同一姿勢を強制される作業</a:t>
                      </a:r>
                      <a:r>
                        <a:rPr kumimoji="1" lang="en-US" altLang="ja-JP" sz="600" dirty="0">
                          <a:solidFill>
                            <a:schemeClr val="tx1"/>
                          </a:solidFill>
                          <a:latin typeface="ＭＳ Ｐゴシック" panose="020B0600070205080204" pitchFamily="50" charset="-128"/>
                          <a:ea typeface="+mn-ea"/>
                        </a:rPr>
                        <a:t>)</a:t>
                      </a:r>
                      <a:r>
                        <a:rPr kumimoji="1" lang="ja-JP" altLang="en-US" sz="600" dirty="0">
                          <a:solidFill>
                            <a:schemeClr val="tx1"/>
                          </a:solidFill>
                          <a:latin typeface="ＭＳ Ｐゴシック" panose="020B0600070205080204" pitchFamily="50" charset="-128"/>
                          <a:ea typeface="+mn-ea"/>
                        </a:rPr>
                        <a:t>の制限、休憩の配慮　など</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Restriction of work with heavy physical burden (standing work for long hours, work that requires workers to take the same posture), </a:t>
                      </a:r>
                      <a:r>
                        <a:rPr kumimoji="1" lang="en-US" altLang="ja-JP" sz="700" dirty="0">
                          <a:solidFill>
                            <a:schemeClr val="tx1"/>
                          </a:solidFill>
                          <a:latin typeface="Calibri" panose="020F0502020204030204" pitchFamily="34" charset="0"/>
                          <a:ea typeface="+mn-ea"/>
                          <a:cs typeface="Calibri" panose="020F0502020204030204" pitchFamily="34" charset="0"/>
                        </a:rPr>
                        <a:t>consideration for taking a break</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etc.</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6861839"/>
                  </a:ext>
                </a:extLst>
              </a:tr>
              <a:tr h="37490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静脈瘤</a:t>
                      </a:r>
                    </a:p>
                    <a:p>
                      <a:r>
                        <a:rPr kumimoji="1" lang="en-US" altLang="ja-JP" sz="800" dirty="0">
                          <a:solidFill>
                            <a:schemeClr val="tx1"/>
                          </a:solidFill>
                          <a:latin typeface="Calibri" panose="020F0502020204030204" pitchFamily="34" charset="0"/>
                          <a:ea typeface="+mn-ea"/>
                          <a:cs typeface="Calibri" panose="020F0502020204030204" pitchFamily="34" charset="0"/>
                        </a:rPr>
                        <a:t>Varicose vein</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ＭＳ Ｐゴシック" panose="020B0600070205080204" pitchFamily="50" charset="-128"/>
                          <a:ea typeface="+mn-ea"/>
                        </a:rPr>
                        <a:t>勤務時間の短縮、身体的負担の大きい作業（長時間の立作業、同一姿勢を強制される作業</a:t>
                      </a:r>
                      <a:r>
                        <a:rPr kumimoji="1" lang="en-US" altLang="ja-JP" sz="600" dirty="0">
                          <a:solidFill>
                            <a:schemeClr val="tx1"/>
                          </a:solidFill>
                          <a:latin typeface="ＭＳ Ｐゴシック" panose="020B0600070205080204" pitchFamily="50" charset="-128"/>
                          <a:ea typeface="+mn-ea"/>
                        </a:rPr>
                        <a:t>)</a:t>
                      </a:r>
                      <a:r>
                        <a:rPr kumimoji="1" lang="ja-JP" altLang="en-US" sz="600" dirty="0">
                          <a:solidFill>
                            <a:schemeClr val="tx1"/>
                          </a:solidFill>
                          <a:latin typeface="ＭＳ Ｐゴシック" panose="020B0600070205080204" pitchFamily="50" charset="-128"/>
                          <a:ea typeface="+mn-ea"/>
                        </a:rPr>
                        <a:t>の制限、休憩の配慮　など</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Shortening of working hours, restriction of work with heavy physical burden (standing work for long hours, work that requires workers to take the same posture), </a:t>
                      </a:r>
                      <a:r>
                        <a:rPr kumimoji="1" lang="en-US" altLang="ja-JP" sz="700" dirty="0">
                          <a:solidFill>
                            <a:schemeClr val="tx1"/>
                          </a:solidFill>
                          <a:latin typeface="Calibri" panose="020F0502020204030204" pitchFamily="34" charset="0"/>
                          <a:ea typeface="+mn-ea"/>
                          <a:cs typeface="Calibri" panose="020F0502020204030204" pitchFamily="34" charset="0"/>
                        </a:rPr>
                        <a:t>consideration for taking a break</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etc.</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3323612"/>
                  </a:ext>
                </a:extLst>
              </a:tr>
              <a:tr h="37490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浮腫</a:t>
                      </a:r>
                    </a:p>
                    <a:p>
                      <a:r>
                        <a:rPr kumimoji="1" lang="en-US" altLang="ja-JP" sz="800" dirty="0">
                          <a:solidFill>
                            <a:schemeClr val="tx1"/>
                          </a:solidFill>
                          <a:latin typeface="Calibri" panose="020F0502020204030204" pitchFamily="34" charset="0"/>
                          <a:ea typeface="+mn-ea"/>
                          <a:cs typeface="Calibri" panose="020F0502020204030204" pitchFamily="34" charset="0"/>
                        </a:rPr>
                        <a:t>Edema</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ＭＳ Ｐゴシック" panose="020B0600070205080204" pitchFamily="50" charset="-128"/>
                          <a:ea typeface="+mn-ea"/>
                        </a:rPr>
                        <a:t>勤務時間の短縮、身体的負担の大きい作業（長時間の立作業、同一姿勢を強制される作業）の制限、休憩の配慮　など</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Shortening of working hours, restriction of work with heavy physical burden (standing work for long hours, work that requires workers to take the same posture), </a:t>
                      </a:r>
                      <a:r>
                        <a:rPr kumimoji="1" lang="en-US" altLang="ja-JP" sz="700" dirty="0">
                          <a:solidFill>
                            <a:schemeClr val="tx1"/>
                          </a:solidFill>
                          <a:latin typeface="Calibri" panose="020F0502020204030204" pitchFamily="34" charset="0"/>
                          <a:ea typeface="+mn-ea"/>
                          <a:cs typeface="Calibri" panose="020F0502020204030204" pitchFamily="34" charset="0"/>
                        </a:rPr>
                        <a:t>consideration for taking a break</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etc</a:t>
                      </a:r>
                      <a:r>
                        <a:rPr kumimoji="1" lang="en-US" altLang="ja-JP"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a:t>
                      </a:r>
                      <a:endParaRPr kumimoji="1" lang="ja-JP" altLang="en-US"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465688"/>
                  </a:ext>
                </a:extLst>
              </a:tr>
              <a:tr h="354676">
                <a:tc>
                  <a:txBody>
                    <a:bodyPr/>
                    <a:lstStyle/>
                    <a:p>
                      <a:pPr marL="0" marR="0" lvl="0" indent="0" algn="l" defTabSz="685796" rtl="0" eaLnBrk="1" fontAlgn="auto" latinLnBrk="0" hangingPunct="1">
                        <a:lnSpc>
                          <a:spcPts val="1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手や手首の痛み</a:t>
                      </a:r>
                      <a:endParaRPr kumimoji="1" lang="en-US" altLang="ja-JP" sz="800" dirty="0">
                        <a:solidFill>
                          <a:schemeClr val="tx1"/>
                        </a:solidFill>
                        <a:latin typeface="ＭＳ Ｐゴシック" panose="020B0600070205080204" pitchFamily="50" charset="-128"/>
                        <a:ea typeface="+mn-ea"/>
                      </a:endParaRPr>
                    </a:p>
                    <a:p>
                      <a:pPr marL="0" marR="0" lvl="0" indent="0" algn="l" defTabSz="685796" rtl="0" eaLnBrk="1" fontAlgn="auto" latinLnBrk="0" hangingPunct="1">
                        <a:lnSpc>
                          <a:spcPts val="1000"/>
                        </a:lnSpc>
                        <a:spcBef>
                          <a:spcPts val="0"/>
                        </a:spcBef>
                        <a:spcAft>
                          <a:spcPts val="0"/>
                        </a:spcAft>
                        <a:buClrTx/>
                        <a:buSzTx/>
                        <a:buFontTx/>
                        <a:buNone/>
                        <a:tabLst/>
                        <a:defRPr/>
                      </a:pPr>
                      <a:r>
                        <a:rPr kumimoji="1" lang="en-US" altLang="ja-JP" sz="800" dirty="0">
                          <a:solidFill>
                            <a:schemeClr val="tx1"/>
                          </a:solidFill>
                          <a:latin typeface="Calibri" panose="020F0502020204030204" pitchFamily="34" charset="0"/>
                          <a:ea typeface="+mn-ea"/>
                          <a:cs typeface="Calibri" panose="020F0502020204030204" pitchFamily="34" charset="0"/>
                        </a:rPr>
                        <a:t>Pain in the hand or wrist, </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ＭＳ Ｐゴシック" panose="020B0600070205080204" pitchFamily="50" charset="-128"/>
                          <a:ea typeface="+mn-ea"/>
                        </a:rPr>
                        <a:t>身体的負担の大きい作業（同一姿勢を強制される作業）の制限、休憩の配慮　など</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Restriction of work with heavy physical burden (work that requires workers to take the same posture), </a:t>
                      </a:r>
                      <a:r>
                        <a:rPr kumimoji="1" lang="en-US" altLang="ja-JP" sz="700" dirty="0">
                          <a:solidFill>
                            <a:schemeClr val="tx1"/>
                          </a:solidFill>
                          <a:latin typeface="Calibri" panose="020F0502020204030204" pitchFamily="34" charset="0"/>
                          <a:ea typeface="+mn-ea"/>
                          <a:cs typeface="Calibri" panose="020F0502020204030204" pitchFamily="34" charset="0"/>
                        </a:rPr>
                        <a:t>consideration for taking a break</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etc.</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3959017"/>
                  </a:ext>
                </a:extLst>
              </a:tr>
              <a:tr h="573699">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ＭＳ Ｐゴシック" panose="020B0600070205080204" pitchFamily="50" charset="-128"/>
                          <a:ea typeface="ＭＳ Ｐゴシック" panose="020B0600070205080204" pitchFamily="50" charset="-128"/>
                        </a:rPr>
                        <a:t>頻尿、排尿時痛、残尿感</a:t>
                      </a:r>
                      <a:endParaRPr kumimoji="1" lang="ja-JP" altLang="en-US" sz="800" dirty="0">
                        <a:solidFill>
                          <a:schemeClr val="tx1"/>
                        </a:solidFill>
                        <a:latin typeface="ＭＳ Ｐゴシック" panose="020B0600070205080204" pitchFamily="50" charset="-128"/>
                        <a:ea typeface="+mn-ea"/>
                      </a:endParaRPr>
                    </a:p>
                    <a:p>
                      <a:r>
                        <a:rPr kumimoji="1" lang="en-US" altLang="zh-TW"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Frequent urination, </a:t>
                      </a:r>
                      <a:r>
                        <a:rPr kumimoji="1" lang="en-US" altLang="ja-JP" sz="800" dirty="0">
                          <a:solidFill>
                            <a:schemeClr val="tx1"/>
                          </a:solidFill>
                          <a:latin typeface="Calibri" panose="020F0502020204030204" pitchFamily="34" charset="0"/>
                          <a:ea typeface="+mn-ea"/>
                          <a:cs typeface="Calibri" panose="020F0502020204030204" pitchFamily="34" charset="0"/>
                        </a:rPr>
                        <a:t>pain at the time of urination</a:t>
                      </a:r>
                      <a:r>
                        <a:rPr kumimoji="1" lang="en-US" altLang="zh-TW"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feeling</a:t>
                      </a:r>
                      <a:r>
                        <a:rPr kumimoji="1" lang="zh-TW"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zh-TW"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of</a:t>
                      </a:r>
                      <a:r>
                        <a:rPr kumimoji="1" lang="zh-TW"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zh-TW"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residual urine</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ＭＳ Ｐゴシック" panose="020B0600070205080204" pitchFamily="50" charset="-128"/>
                          <a:ea typeface="+mn-ea"/>
                        </a:rPr>
                        <a:t>休業（入院加療・自宅療養）、身体的負担の大きい作業（寒い場所での作業、長時間作業場を離れることのできない作業）の制限、休憩の配慮　など</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home healthcare), restriction of work with heavy physical burden (work at a cold place, work in which workers can’t leave the workplace for long hours), </a:t>
                      </a:r>
                      <a:r>
                        <a:rPr kumimoji="1" lang="en-US" altLang="ja-JP" sz="700" dirty="0">
                          <a:solidFill>
                            <a:schemeClr val="tx1"/>
                          </a:solidFill>
                          <a:latin typeface="Calibri" panose="020F0502020204030204" pitchFamily="34" charset="0"/>
                          <a:ea typeface="+mn-ea"/>
                          <a:cs typeface="Calibri" panose="020F0502020204030204" pitchFamily="34" charset="0"/>
                        </a:rPr>
                        <a:t>consideration for taking a break</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etc.</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3038012"/>
                  </a:ext>
                </a:extLst>
              </a:tr>
              <a:tr h="397132">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全身倦怠感</a:t>
                      </a:r>
                    </a:p>
                    <a:p>
                      <a:r>
                        <a:rPr kumimoji="1" lang="en-US" altLang="ja-JP" sz="800" dirty="0">
                          <a:solidFill>
                            <a:schemeClr val="tx1"/>
                          </a:solidFill>
                          <a:latin typeface="Calibri" panose="020F0502020204030204" pitchFamily="34" charset="0"/>
                          <a:ea typeface="+mn-ea"/>
                          <a:cs typeface="Calibri" panose="020F0502020204030204" pitchFamily="34" charset="0"/>
                        </a:rPr>
                        <a:t>General malaise</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ＭＳ Ｐゴシック" panose="020B0600070205080204" pitchFamily="50" charset="-128"/>
                          <a:ea typeface="+mn-ea"/>
                        </a:rPr>
                        <a:t>休業（入院加療・自宅療養）、勤務時間の短縮、身体的負担の大きい作業の制限、休憩の配慮、疾患名に応じた主治医等からの具体的な措置　など　　</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home healthcare), shortening of working hours, restriction of work with heavy physical burden, </a:t>
                      </a:r>
                      <a:r>
                        <a:rPr kumimoji="1" lang="en-US" altLang="ja-JP" sz="700" dirty="0">
                          <a:solidFill>
                            <a:schemeClr val="tx1"/>
                          </a:solidFill>
                          <a:latin typeface="Calibri" panose="020F0502020204030204" pitchFamily="34" charset="0"/>
                          <a:ea typeface="+mn-ea"/>
                          <a:cs typeface="Calibri" panose="020F0502020204030204" pitchFamily="34" charset="0"/>
                        </a:rPr>
                        <a:t>consideration for taking a break</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specific measures from the doctor in charge according to the disease, etc.</a:t>
                      </a:r>
                      <a:r>
                        <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0851836"/>
                  </a:ext>
                </a:extLst>
              </a:tr>
              <a:tr h="37490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動悸</a:t>
                      </a:r>
                    </a:p>
                    <a:p>
                      <a:r>
                        <a:rPr kumimoji="1" lang="en-US" altLang="ja-JP" sz="800" dirty="0">
                          <a:solidFill>
                            <a:schemeClr val="tx1"/>
                          </a:solidFill>
                          <a:latin typeface="Calibri" panose="020F0502020204030204" pitchFamily="34" charset="0"/>
                          <a:ea typeface="+mn-ea"/>
                          <a:cs typeface="Calibri" panose="020F0502020204030204" pitchFamily="34" charset="0"/>
                        </a:rPr>
                        <a:t>Palpitation</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ＭＳ Ｐゴシック" panose="020B0600070205080204" pitchFamily="50" charset="-128"/>
                          <a:ea typeface="+mn-ea"/>
                        </a:rPr>
                        <a:t>休業（入院加療・自宅療養）、身体的負担の大きい作業の制限、疾患名に応じた主治医等からの具体的な措置　など</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home healthcare), restriction of work with heavy physical burden, specific measures from the doctor in charge according to the disease, etc.</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496407"/>
                  </a:ext>
                </a:extLst>
              </a:tr>
              <a:tr h="37490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頭痛</a:t>
                      </a:r>
                    </a:p>
                    <a:p>
                      <a:r>
                        <a:rPr kumimoji="1" lang="en-US" altLang="ja-JP"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Headache</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ＭＳ Ｐゴシック" panose="020B0600070205080204" pitchFamily="50" charset="-128"/>
                          <a:ea typeface="+mn-ea"/>
                        </a:rPr>
                        <a:t>休業（入院加療・自宅療養）、身体的負担の大きい作業の制限、疾患名に応じた主治医等からの具体的な措置　など　</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home healthcare), restriction of work with heavy physical burden, specific measures from the doctor in charge according to the disease, etc.</a:t>
                      </a:r>
                      <a:r>
                        <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1493075"/>
                  </a:ext>
                </a:extLst>
              </a:tr>
              <a:tr h="452920">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血圧の上昇</a:t>
                      </a:r>
                    </a:p>
                    <a:p>
                      <a:r>
                        <a:rPr kumimoji="1" lang="en-US" altLang="ja-JP"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Blood pressure rise</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ＭＳ Ｐゴシック" panose="020B0600070205080204" pitchFamily="50" charset="-128"/>
                          <a:ea typeface="+mn-ea"/>
                        </a:rPr>
                        <a:t>休業（入院加療・自宅療養）、勤務時間の短縮、身体的負担の大きい作業の制限、ストレス・緊張を多く感じる作業の制限、疾患名に応じた主治医等からの具体的な措置　など</a:t>
                      </a:r>
                    </a:p>
                    <a:p>
                      <a:r>
                        <a:rPr kumimoji="1" lang="en-US" altLang="ja-JP"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home healthcare), shortening of working hours, restriction of work with heavy physical burden, restriction of stressful work, specific measures from the doctor in charge according to the disease, etc.</a:t>
                      </a:r>
                      <a:endParaRPr kumimoji="1" lang="ja-JP" altLang="en-US"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5918187"/>
                  </a:ext>
                </a:extLst>
              </a:tr>
              <a:tr h="440222">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蛋白尿　</a:t>
                      </a:r>
                    </a:p>
                    <a:p>
                      <a:r>
                        <a:rPr kumimoji="1" lang="en-US" altLang="ja-JP" sz="800" dirty="0">
                          <a:solidFill>
                            <a:schemeClr val="tx1"/>
                          </a:solidFill>
                          <a:latin typeface="Calibri" panose="020F0502020204030204" pitchFamily="34" charset="0"/>
                          <a:ea typeface="+mn-ea"/>
                          <a:cs typeface="Calibri" panose="020F0502020204030204" pitchFamily="34" charset="0"/>
                        </a:rPr>
                        <a:t>Proteinuria</a:t>
                      </a:r>
                      <a:r>
                        <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ＭＳ Ｐゴシック" panose="020B0600070205080204" pitchFamily="50" charset="-128"/>
                          <a:ea typeface="+mn-ea"/>
                        </a:rPr>
                        <a:t>休業（入院加療・自宅療養）、勤務時間の短縮、身体的負担の大きい作業の制限、ストレス・緊張を多く感じる作業の制限　など　</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home healthcare), shortening of working hours, restriction of work with heavy physical burden, restriction of stressful work, etc.</a:t>
                      </a:r>
                      <a:r>
                        <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889858"/>
                  </a:ext>
                </a:extLst>
              </a:tr>
              <a:tr h="407628">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妊娠糖尿病</a:t>
                      </a:r>
                    </a:p>
                    <a:p>
                      <a:r>
                        <a:rPr kumimoji="1" lang="en-US" altLang="ja-JP" sz="800" dirty="0">
                          <a:solidFill>
                            <a:schemeClr val="tx1"/>
                          </a:solidFill>
                          <a:latin typeface="Calibri" panose="020F0502020204030204" pitchFamily="34" charset="0"/>
                          <a:ea typeface="+mn-ea"/>
                          <a:cs typeface="Calibri" panose="020F0502020204030204" pitchFamily="34" charset="0"/>
                        </a:rPr>
                        <a:t>Diabetes in pregnancy</a:t>
                      </a:r>
                      <a:endParaRPr kumimoji="1" lang="ja-JP" altLang="en-US" sz="8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ＭＳ Ｐゴシック" panose="020B0600070205080204" pitchFamily="50" charset="-128"/>
                          <a:ea typeface="+mn-ea"/>
                        </a:rPr>
                        <a:t>休業（入院加療・自宅療養）、疾患名に応じた主治医等からの具体的な措置（インスリン治療中等への配慮）　など　</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home healthcare), specific measures from the doctor in charge according to the disease</a:t>
                      </a:r>
                      <a:r>
                        <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(Consideration for insulin treatment), etc.</a:t>
                      </a:r>
                      <a:r>
                        <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6687950"/>
                  </a:ext>
                </a:extLst>
              </a:tr>
              <a:tr h="513310">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ゴシック" panose="020B0600070205080204" pitchFamily="50" charset="-128"/>
                          <a:ea typeface="+mn-ea"/>
                        </a:rPr>
                        <a:t>赤ちゃん（胎児）が週数に比べ小さい</a:t>
                      </a:r>
                    </a:p>
                    <a:p>
                      <a:r>
                        <a:rPr kumimoji="1" lang="en-US" altLang="ja-JP" sz="700" dirty="0">
                          <a:solidFill>
                            <a:schemeClr val="tx1"/>
                          </a:solidFill>
                          <a:latin typeface="Calibri" panose="020F0502020204030204" pitchFamily="34" charset="0"/>
                          <a:ea typeface="+mn-ea"/>
                          <a:cs typeface="Calibri" panose="020F0502020204030204" pitchFamily="34" charset="0"/>
                        </a:rPr>
                        <a:t>The baby (fetus) is small for weeks</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ＭＳ Ｐゴシック" panose="020B0600070205080204" pitchFamily="50" charset="-128"/>
                          <a:ea typeface="+mn-ea"/>
                        </a:rPr>
                        <a:t>休業（入院加療・自宅療養）、勤務時間の短縮、身体的負担の大きい作業の制限、ストレス・緊張を多く感じる作業の制限、通勤緩和、休憩の配慮　など</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home healthcare), shortening of working hours, restriction of work with heavy physical burden, restriction of stressful work, </a:t>
                      </a:r>
                      <a:r>
                        <a:rPr kumimoji="1" lang="en-US" altLang="ja-JP" sz="700" dirty="0">
                          <a:solidFill>
                            <a:schemeClr val="tx1"/>
                          </a:solidFill>
                          <a:latin typeface="Calibri" panose="020F0502020204030204" pitchFamily="34" charset="0"/>
                          <a:ea typeface="+mn-ea"/>
                          <a:cs typeface="Calibri" panose="020F0502020204030204" pitchFamily="34" charset="0"/>
                        </a:rPr>
                        <a:t>easing of commuting, consideration for taking a break</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etc.</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9490532"/>
                  </a:ext>
                </a:extLst>
              </a:tr>
              <a:tr h="362336">
                <a:tc>
                  <a:txBody>
                    <a:bodyPr/>
                    <a:lstStyle/>
                    <a:p>
                      <a:r>
                        <a:rPr kumimoji="1" lang="ja-JP" altLang="en-US" sz="700" dirty="0">
                          <a:solidFill>
                            <a:schemeClr val="tx1"/>
                          </a:solidFill>
                          <a:latin typeface="ＭＳ Ｐゴシック" panose="020B0600070205080204" pitchFamily="50" charset="-128"/>
                          <a:ea typeface="+mn-ea"/>
                        </a:rPr>
                        <a:t>多胎妊娠 </a:t>
                      </a:r>
                      <a:r>
                        <a:rPr kumimoji="1" lang="en-US" altLang="ja-JP" sz="700" dirty="0">
                          <a:solidFill>
                            <a:schemeClr val="tx1"/>
                          </a:solidFill>
                          <a:latin typeface="Calibri" panose="020F0502020204030204" pitchFamily="34" charset="0"/>
                          <a:ea typeface="+mn-ea"/>
                          <a:cs typeface="Calibri" panose="020F0502020204030204" pitchFamily="34" charset="0"/>
                        </a:rPr>
                        <a:t>Multiple pregnancy (</a:t>
                      </a:r>
                      <a:r>
                        <a:rPr kumimoji="1" lang="ja-JP" altLang="en-US" sz="700" dirty="0">
                          <a:solidFill>
                            <a:schemeClr val="tx1"/>
                          </a:solidFill>
                          <a:latin typeface="Calibri" panose="020F0502020204030204" pitchFamily="34" charset="0"/>
                          <a:ea typeface="+mn-ea"/>
                          <a:cs typeface="Calibri" panose="020F0502020204030204" pitchFamily="34" charset="0"/>
                        </a:rPr>
                        <a:t>　　　　    胎 </a:t>
                      </a:r>
                      <a:r>
                        <a:rPr kumimoji="1" lang="en-US" altLang="ja-JP" sz="700" dirty="0">
                          <a:solidFill>
                            <a:schemeClr val="tx1"/>
                          </a:solidFill>
                          <a:latin typeface="Calibri" panose="020F0502020204030204" pitchFamily="34" charset="0"/>
                          <a:ea typeface="+mn-ea"/>
                          <a:cs typeface="Calibri" panose="020F0502020204030204" pitchFamily="34" charset="0"/>
                        </a:rPr>
                        <a:t>conception), </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ＭＳ Ｐゴシック" panose="020B0600070205080204" pitchFamily="50" charset="-128"/>
                          <a:ea typeface="+mn-ea"/>
                        </a:rPr>
                        <a:t>休業（入院加療・自宅療養）、勤務時間の短縮、身体的負担の大きい作業の制限、ストレス・緊張を多く感じる作業の制限、通勤緩和、休憩の配慮　など</a:t>
                      </a:r>
                    </a:p>
                    <a:p>
                      <a:r>
                        <a:rPr kumimoji="1" lang="en-US" altLang="ja-JP"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home healthcare), shortening of working hours, restriction of work with heavy physical burden, restriction of stressful work, </a:t>
                      </a:r>
                      <a:r>
                        <a:rPr kumimoji="1" lang="en-US" altLang="ja-JP" sz="600" dirty="0">
                          <a:solidFill>
                            <a:schemeClr val="tx1"/>
                          </a:solidFill>
                          <a:latin typeface="Calibri" panose="020F0502020204030204" pitchFamily="34" charset="0"/>
                          <a:ea typeface="+mn-ea"/>
                          <a:cs typeface="Calibri" panose="020F0502020204030204" pitchFamily="34" charset="0"/>
                        </a:rPr>
                        <a:t>easing of commuting, consideration for taking a break</a:t>
                      </a:r>
                      <a:r>
                        <a:rPr kumimoji="1" lang="en-US" altLang="ja-JP"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etc.</a:t>
                      </a:r>
                      <a:endParaRPr kumimoji="1" lang="ja-JP" altLang="en-US"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4069688"/>
                  </a:ext>
                </a:extLst>
              </a:tr>
              <a:tr h="36233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ＭＳ Ｐゴシック" panose="020B0600070205080204" pitchFamily="50" charset="-128"/>
                          <a:ea typeface="+mn-ea"/>
                        </a:rPr>
                        <a:t>産後体調が悪い</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Feeling</a:t>
                      </a:r>
                      <a:r>
                        <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sick</a:t>
                      </a:r>
                      <a:r>
                        <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after childbirth</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ＭＳ Ｐゴシック" panose="020B0600070205080204" pitchFamily="50" charset="-128"/>
                          <a:ea typeface="+mn-ea"/>
                        </a:rPr>
                        <a:t>休業（自宅療養）、勤務時間の短縮、身体的負担の大きい作業の制限、ストレス・緊張を多く感じる作業の制限、通勤緩和、休憩の配慮　など</a:t>
                      </a:r>
                    </a:p>
                    <a:p>
                      <a:r>
                        <a:rPr kumimoji="1" lang="en-US" altLang="ja-JP"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(home healthcare), shortening of working hours, restriction of work with heavy physical burden, restriction of stressful work, </a:t>
                      </a:r>
                      <a:r>
                        <a:rPr kumimoji="1" lang="en-US" altLang="ja-JP" sz="600" dirty="0">
                          <a:solidFill>
                            <a:schemeClr val="tx1"/>
                          </a:solidFill>
                          <a:latin typeface="Calibri" panose="020F0502020204030204" pitchFamily="34" charset="0"/>
                          <a:ea typeface="+mn-ea"/>
                          <a:cs typeface="Calibri" panose="020F0502020204030204" pitchFamily="34" charset="0"/>
                        </a:rPr>
                        <a:t>easing of commuting, consideration for taking a break</a:t>
                      </a:r>
                      <a:r>
                        <a:rPr kumimoji="1" lang="en-US" altLang="ja-JP"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etc.</a:t>
                      </a:r>
                      <a:endParaRPr kumimoji="1" lang="ja-JP" altLang="en-US"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0183072"/>
                  </a:ext>
                </a:extLst>
              </a:tr>
              <a:tr h="432400">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500" dirty="0">
                          <a:solidFill>
                            <a:schemeClr val="tx1"/>
                          </a:solidFill>
                          <a:latin typeface="ＭＳ Ｐゴシック" panose="020B0600070205080204" pitchFamily="50" charset="-128"/>
                          <a:ea typeface="+mn-ea"/>
                        </a:rPr>
                        <a:t>妊娠中・産後の不安・不眠・落ち着かないなど</a:t>
                      </a:r>
                    </a:p>
                    <a:p>
                      <a:r>
                        <a:rPr kumimoji="1" lang="en-US" altLang="ja-JP" sz="600" dirty="0">
                          <a:solidFill>
                            <a:schemeClr val="tx1"/>
                          </a:solidFill>
                          <a:latin typeface="Calibri" panose="020F0502020204030204" pitchFamily="34" charset="0"/>
                          <a:ea typeface="+mn-ea"/>
                          <a:cs typeface="Calibri" panose="020F0502020204030204" pitchFamily="34" charset="0"/>
                        </a:rPr>
                        <a:t>Anxiety / sleeplessness /</a:t>
                      </a:r>
                    </a:p>
                    <a:p>
                      <a:r>
                        <a:rPr kumimoji="1" lang="en-US" altLang="ja-JP" sz="600" dirty="0">
                          <a:solidFill>
                            <a:schemeClr val="tx1"/>
                          </a:solidFill>
                          <a:latin typeface="Calibri" panose="020F0502020204030204" pitchFamily="34" charset="0"/>
                          <a:ea typeface="+mn-ea"/>
                          <a:cs typeface="Calibri" panose="020F0502020204030204" pitchFamily="34" charset="0"/>
                        </a:rPr>
                        <a:t>uneasiness, etc. during pregnancy / after childbirth</a:t>
                      </a:r>
                      <a:endParaRPr kumimoji="1" lang="ja-JP" altLang="en-US"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ＭＳ Ｐゴシック" panose="020B0600070205080204" pitchFamily="50" charset="-128"/>
                          <a:ea typeface="+mn-ea"/>
                        </a:rPr>
                        <a:t>休業（入院加療・自宅療養）、勤務時間の短縮、ストレス・緊張を多く感じる作業の制限、通勤緩和、休憩の配慮　など</a:t>
                      </a:r>
                    </a:p>
                    <a:p>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Leave (hospitalization for treatment, home healthcare), shortening of working hours, restriction of stressful work, </a:t>
                      </a:r>
                      <a:r>
                        <a:rPr kumimoji="1" lang="en-US" altLang="ja-JP" sz="700" dirty="0">
                          <a:solidFill>
                            <a:schemeClr val="tx1"/>
                          </a:solidFill>
                          <a:latin typeface="Calibri" panose="020F0502020204030204" pitchFamily="34" charset="0"/>
                          <a:ea typeface="+mn-ea"/>
                          <a:cs typeface="Calibri" panose="020F0502020204030204" pitchFamily="34" charset="0"/>
                        </a:rPr>
                        <a:t>easing of commuting, consideration for taking a break</a:t>
                      </a:r>
                      <a:r>
                        <a:rPr kumimoji="1" lang="en-US" altLang="ja-JP"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etc.</a:t>
                      </a:r>
                      <a:endParaRPr kumimoji="1" lang="ja-JP" altLang="en-US" sz="7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5881569"/>
                  </a:ext>
                </a:extLst>
              </a:tr>
              <a:tr h="28954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zh-TW" altLang="en-US" sz="700" dirty="0">
                          <a:solidFill>
                            <a:schemeClr val="tx1"/>
                          </a:solidFill>
                          <a:latin typeface="ＭＳ Ｐゴシック" panose="020B0600070205080204" pitchFamily="50" charset="-128"/>
                          <a:ea typeface="ＭＳ Ｐゴシック" panose="020B0600070205080204" pitchFamily="50" charset="-128"/>
                        </a:rPr>
                        <a:t>合併症等</a:t>
                      </a:r>
                      <a:r>
                        <a:rPr kumimoji="1" lang="ja-JP" altLang="en-US" sz="700" dirty="0">
                          <a:solidFill>
                            <a:schemeClr val="tx1"/>
                          </a:solidFill>
                          <a:latin typeface="ＭＳ Ｐゴシック" panose="020B0600070205080204" pitchFamily="50" charset="-128"/>
                          <a:ea typeface="ＭＳ Ｐゴシック" panose="020B0600070205080204" pitchFamily="50" charset="-128"/>
                        </a:rPr>
                        <a:t>（自由記載）</a:t>
                      </a:r>
                      <a:endParaRPr kumimoji="1" lang="zh-TW" altLang="en-US" sz="700" dirty="0">
                        <a:solidFill>
                          <a:schemeClr val="tx1"/>
                        </a:solidFill>
                        <a:latin typeface="ＭＳ Ｐゴシック" panose="020B0600070205080204" pitchFamily="50" charset="-128"/>
                        <a:ea typeface="ＭＳ Ｐゴシック" panose="020B0600070205080204" pitchFamily="50" charset="-128"/>
                      </a:endParaRPr>
                    </a:p>
                    <a:p>
                      <a:r>
                        <a:rPr kumimoji="1" lang="en-US" altLang="zh-TW"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Complication, etc.</a:t>
                      </a:r>
                      <a:r>
                        <a:rPr kumimoji="1" lang="ja-JP" altLang="en-US"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zh-TW"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(free</a:t>
                      </a:r>
                      <a:r>
                        <a:rPr kumimoji="1" lang="zh-TW" altLang="en-US"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 </a:t>
                      </a:r>
                      <a:r>
                        <a:rPr kumimoji="1" lang="en-US" altLang="zh-TW"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writing)</a:t>
                      </a:r>
                      <a:endParaRPr kumimoji="1" lang="ja-JP" altLang="en-US"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ＭＳ Ｐゴシック" panose="020B0600070205080204" pitchFamily="50" charset="-128"/>
                          <a:ea typeface="+mn-ea"/>
                        </a:rPr>
                        <a:t>疾患名に応じた主治医等からの具体的な措置、もしくは上記の症状名等から参照できる措置　など</a:t>
                      </a:r>
                    </a:p>
                    <a:p>
                      <a:r>
                        <a:rPr kumimoji="1" lang="en-US" altLang="ja-JP" sz="6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rPr>
                        <a:t>Specific measures from the doctor in charge according to the disease, or measures that can be referred from the name of the symptoms mentioned above, etc.</a:t>
                      </a:r>
                      <a:endParaRPr kumimoji="1" lang="ja-JP" altLang="en-US" sz="500" dirty="0">
                        <a:solidFill>
                          <a:schemeClr val="tx1"/>
                        </a:solidFill>
                        <a:latin typeface="Calibri" panose="020F0502020204030204" pitchFamily="34" charset="0"/>
                        <a:ea typeface="ＭＳ Ｐゴシック" panose="020B0600070205080204" pitchFamily="50" charset="-128"/>
                        <a:cs typeface="Calibri" panose="020F050202020403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3373217"/>
                  </a:ext>
                </a:extLst>
              </a:tr>
            </a:tbl>
          </a:graphicData>
        </a:graphic>
      </p:graphicFrame>
      <p:sp>
        <p:nvSpPr>
          <p:cNvPr id="7" name="テキスト ボックス 6"/>
          <p:cNvSpPr txBox="1"/>
          <p:nvPr/>
        </p:nvSpPr>
        <p:spPr>
          <a:xfrm>
            <a:off x="0" y="29445"/>
            <a:ext cx="6551919" cy="230832"/>
          </a:xfrm>
          <a:prstGeom prst="rect">
            <a:avLst/>
          </a:prstGeom>
          <a:noFill/>
        </p:spPr>
        <p:txBody>
          <a:bodyPr wrap="square" rtlCol="0">
            <a:spAutoFit/>
          </a:bodyPr>
          <a:lstStyle/>
          <a:p>
            <a:r>
              <a:rPr kumimoji="1" lang="ja-JP" altLang="en-US" sz="900" dirty="0">
                <a:latin typeface="ＭＳ Ｐゴシック" panose="020B0600070205080204" pitchFamily="50" charset="-128"/>
                <a:ea typeface="ＭＳ Ｐゴシック" panose="020B0600070205080204" pitchFamily="50" charset="-128"/>
              </a:rPr>
              <a:t>（参考）症状等に対して考えられる措置の例　</a:t>
            </a:r>
            <a:r>
              <a:rPr kumimoji="1" lang="ja-JP" altLang="en-US" sz="900" dirty="0">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dirty="0">
                <a:latin typeface="Calibri" panose="020F0502020204030204" pitchFamily="34" charset="0"/>
                <a:ea typeface="ＭＳ Ｐゴシック" panose="020B0600070205080204" pitchFamily="50" charset="-128"/>
                <a:cs typeface="Calibri" panose="020F0502020204030204" pitchFamily="34" charset="0"/>
              </a:rPr>
              <a:t>(Reference</a:t>
            </a:r>
            <a:r>
              <a:rPr kumimoji="1" lang="ja-JP" altLang="en-US" sz="900" dirty="0">
                <a:latin typeface="Calibri" panose="020F0502020204030204" pitchFamily="34" charset="0"/>
                <a:ea typeface="ＭＳ Ｐゴシック" panose="020B0600070205080204" pitchFamily="50" charset="-128"/>
                <a:cs typeface="Calibri" panose="020F0502020204030204" pitchFamily="34" charset="0"/>
              </a:rPr>
              <a:t>） </a:t>
            </a:r>
            <a:r>
              <a:rPr kumimoji="1" lang="en-US" altLang="ja-JP" sz="900" dirty="0">
                <a:latin typeface="Calibri" panose="020F0502020204030204" pitchFamily="34" charset="0"/>
                <a:ea typeface="ＭＳ Ｐゴシック" panose="020B0600070205080204" pitchFamily="50" charset="-128"/>
                <a:cs typeface="Calibri" panose="020F0502020204030204" pitchFamily="34" charset="0"/>
              </a:rPr>
              <a:t>Exa</a:t>
            </a:r>
            <a:r>
              <a:rPr lang="en-US" altLang="ja-JP" sz="900" dirty="0">
                <a:latin typeface="Calibri" panose="020F0502020204030204" pitchFamily="34" charset="0"/>
                <a:ea typeface="ＭＳ Ｐゴシック" panose="020B0600070205080204" pitchFamily="50" charset="-128"/>
                <a:cs typeface="Calibri" panose="020F0502020204030204" pitchFamily="34" charset="0"/>
              </a:rPr>
              <a:t>mples of measures considered to be taken for symptoms, etc.</a:t>
            </a:r>
            <a:endParaRPr kumimoji="1" lang="ja-JP" altLang="en-US" sz="900" dirty="0">
              <a:latin typeface="Calibri" panose="020F0502020204030204" pitchFamily="34" charset="0"/>
              <a:ea typeface="ＭＳ Ｐゴシック" panose="020B0600070205080204" pitchFamily="50" charset="-128"/>
              <a:cs typeface="Calibri" panose="020F0502020204030204" pitchFamily="34" charset="0"/>
            </a:endParaRPr>
          </a:p>
        </p:txBody>
      </p:sp>
      <p:sp>
        <p:nvSpPr>
          <p:cNvPr id="2" name="スライド番号プレースホルダー 1"/>
          <p:cNvSpPr>
            <a:spLocks noGrp="1"/>
          </p:cNvSpPr>
          <p:nvPr>
            <p:ph type="sldNum" sz="quarter" idx="12"/>
          </p:nvPr>
        </p:nvSpPr>
        <p:spPr>
          <a:xfrm>
            <a:off x="6435287" y="9372432"/>
            <a:ext cx="306081" cy="295689"/>
          </a:xfrm>
        </p:spPr>
        <p:txBody>
          <a:bodyPr/>
          <a:lstStyle/>
          <a:p>
            <a:fld id="{9E2A29CB-BA86-48A6-80E1-CB8750A963B5}" type="slidenum">
              <a:rPr kumimoji="1" lang="ja-JP" altLang="en-US" smtClean="0"/>
              <a:t>2</a:t>
            </a:fld>
            <a:endParaRPr kumimoji="1" lang="ja-JP" altLang="en-US" dirty="0"/>
          </a:p>
        </p:txBody>
      </p:sp>
      <p:sp>
        <p:nvSpPr>
          <p:cNvPr id="5" name="テキスト ボックス 4">
            <a:extLst>
              <a:ext uri="{FF2B5EF4-FFF2-40B4-BE49-F238E27FC236}">
                <a16:creationId xmlns:a16="http://schemas.microsoft.com/office/drawing/2014/main" id="{AF7CD372-6534-43B4-BF38-6A57456178EB}"/>
              </a:ext>
            </a:extLst>
          </p:cNvPr>
          <p:cNvSpPr txBox="1"/>
          <p:nvPr/>
        </p:nvSpPr>
        <p:spPr>
          <a:xfrm>
            <a:off x="4675775" y="9668121"/>
            <a:ext cx="2189659" cy="195814"/>
          </a:xfrm>
          <a:prstGeom prst="rect">
            <a:avLst/>
          </a:prstGeom>
          <a:noFill/>
          <a:ln>
            <a:noFill/>
          </a:ln>
        </p:spPr>
        <p:txBody>
          <a:bodyPr wrap="square" lIns="36000" tIns="36000" rIns="36000" bIns="36000" rtlCol="0">
            <a:spAutoFit/>
          </a:bodyPr>
          <a:lstStyle/>
          <a:p>
            <a:pPr algn="ctr"/>
            <a:r>
              <a:rPr kumimoji="1" lang="ja-JP" altLang="en-US" sz="800" dirty="0"/>
              <a:t>令和５年３月作成　母性健康管理カード（英語）</a:t>
            </a:r>
          </a:p>
        </p:txBody>
      </p:sp>
    </p:spTree>
    <p:extLst>
      <p:ext uri="{BB962C8B-B14F-4D97-AF65-F5344CB8AC3E}">
        <p14:creationId xmlns:p14="http://schemas.microsoft.com/office/powerpoint/2010/main" val="12567087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2460</TotalTime>
  <Words>2851</Words>
  <Application>Microsoft Office PowerPoint</Application>
  <PresentationFormat>A4 210 x 297 mm</PresentationFormat>
  <Paragraphs>187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ＭＳ ゴシック</vt:lpstr>
      <vt:lpstr>游ゴシック</vt:lpstr>
      <vt:lpstr>Arial</vt:lpstr>
      <vt:lpstr>Calibri</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徳永 希美(tokunaga-nozomi)</dc:creator>
  <cp:lastModifiedBy>清瀬 友香(kiyose-yuka)</cp:lastModifiedBy>
  <cp:revision>226</cp:revision>
  <cp:lastPrinted>2023-02-22T01:17:15Z</cp:lastPrinted>
  <dcterms:created xsi:type="dcterms:W3CDTF">2020-04-23T04:59:07Z</dcterms:created>
  <dcterms:modified xsi:type="dcterms:W3CDTF">2023-03-06T01:39:13Z</dcterms:modified>
</cp:coreProperties>
</file>