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59" r:id="rId2"/>
    <p:sldId id="258" r:id="rId3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331" autoAdjust="0"/>
  </p:normalViewPr>
  <p:slideViewPr>
    <p:cSldViewPr>
      <p:cViewPr varScale="1">
        <p:scale>
          <a:sx n="56" d="100"/>
          <a:sy n="56" d="100"/>
        </p:scale>
        <p:origin x="1896" y="7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575C27-2B26-4525-9722-BDDF2E3C5972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7940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953F8-E6E4-4731-934A-2B8F84840D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6682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E953F8-E6E4-4731-934A-2B8F84840DE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9504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AB10-C662-4F41-A91E-1ABE024E4CE0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4913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AB10-C662-4F41-A91E-1ABE024E4CE0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678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AB10-C662-4F41-A91E-1ABE024E4CE0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2400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AB10-C662-4F41-A91E-1ABE024E4CE0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463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AB10-C662-4F41-A91E-1ABE024E4CE0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056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AB10-C662-4F41-A91E-1ABE024E4CE0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263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AB10-C662-4F41-A91E-1ABE024E4CE0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5286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AB10-C662-4F41-A91E-1ABE024E4CE0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390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AB10-C662-4F41-A91E-1ABE024E4CE0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192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AB10-C662-4F41-A91E-1ABE024E4CE0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3171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AB10-C662-4F41-A91E-1ABE024E4CE0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600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3AB10-C662-4F41-A91E-1ABE024E4CE0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271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.jp/url?sa=i&amp;rct=j&amp;q=&amp;esrc=s&amp;frm=1&amp;source=images&amp;cd=&amp;cad=rja&amp;docid=sgbjIF6BViFYhM&amp;tbnid=cqvgjZJBBY0E6M:&amp;ved=0CAUQjRw&amp;url=http://www.emstudio.jp/free/data1021/&amp;ei=TuEuUqicD4yMkgXJ9oGoDw&amp;bvm=bv.51773540,d.dGI&amp;psig=AFQjCNG41dLx-vDP8aBtL-DEgHPGwoXjvg&amp;ust=1378890423048333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116632" y="6012160"/>
            <a:ext cx="6480720" cy="1872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3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《</a:t>
            </a:r>
            <a:r>
              <a:rPr lang="ja-JP" altLang="en-US" sz="13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利用手続き</a:t>
            </a:r>
            <a:r>
              <a:rPr kumimoji="1" lang="en-US" altLang="ja-JP" sz="13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》</a:t>
            </a:r>
          </a:p>
          <a:p>
            <a:pPr>
              <a:lnSpc>
                <a:spcPts val="300"/>
              </a:lnSpc>
            </a:pPr>
            <a:endParaRPr lang="en-US" altLang="ja-JP" sz="1300" dirty="0">
              <a:solidFill>
                <a:schemeClr val="tx1"/>
              </a:solidFill>
            </a:endParaRPr>
          </a:p>
          <a:p>
            <a:r>
              <a:rPr kumimoji="1" lang="ja-JP" altLang="en-US" sz="1300" dirty="0">
                <a:solidFill>
                  <a:schemeClr val="tx1"/>
                </a:solidFill>
              </a:rPr>
              <a:t> ◯ </a:t>
            </a:r>
            <a:r>
              <a:rPr lang="ja-JP" altLang="en-US" sz="1300" dirty="0">
                <a:solidFill>
                  <a:schemeClr val="tx1"/>
                </a:solidFill>
              </a:rPr>
              <a:t>当社からのサービスの提供を希望される場合は、当社の各オフィス又はホームページで</a:t>
            </a:r>
            <a:endParaRPr lang="en-US" altLang="ja-JP" sz="1300" dirty="0">
              <a:solidFill>
                <a:schemeClr val="tx1"/>
              </a:solidFill>
            </a:endParaRPr>
          </a:p>
          <a:p>
            <a:r>
              <a:rPr lang="ja-JP" altLang="en-US" sz="1300" dirty="0">
                <a:solidFill>
                  <a:schemeClr val="tx1"/>
                </a:solidFill>
              </a:rPr>
              <a:t>　　利用登録をしていただきます。</a:t>
            </a:r>
            <a:endParaRPr lang="en-US" altLang="ja-JP" sz="1300" dirty="0">
              <a:solidFill>
                <a:schemeClr val="tx1"/>
              </a:solidFill>
            </a:endParaRPr>
          </a:p>
          <a:p>
            <a:r>
              <a:rPr kumimoji="1" lang="ja-JP" altLang="en-US" sz="1300" dirty="0">
                <a:solidFill>
                  <a:schemeClr val="tx1"/>
                </a:solidFill>
              </a:rPr>
              <a:t> ◯ お客様の登録が完了した後、会員カードとホームページを利用</a:t>
            </a:r>
            <a:r>
              <a:rPr lang="ja-JP" altLang="en-US" sz="1300" dirty="0">
                <a:solidFill>
                  <a:schemeClr val="tx1"/>
                </a:solidFill>
              </a:rPr>
              <a:t>される</a:t>
            </a:r>
            <a:r>
              <a:rPr kumimoji="1" lang="ja-JP" altLang="en-US" sz="1300" dirty="0">
                <a:solidFill>
                  <a:schemeClr val="tx1"/>
                </a:solidFill>
              </a:rPr>
              <a:t>際に必要となる</a:t>
            </a:r>
            <a:endParaRPr kumimoji="1" lang="en-US" altLang="ja-JP" sz="1300" dirty="0">
              <a:solidFill>
                <a:schemeClr val="tx1"/>
              </a:solidFill>
            </a:endParaRPr>
          </a:p>
          <a:p>
            <a:r>
              <a:rPr lang="ja-JP" altLang="en-US" sz="1300" dirty="0">
                <a:solidFill>
                  <a:schemeClr val="tx1"/>
                </a:solidFill>
              </a:rPr>
              <a:t>　　</a:t>
            </a:r>
            <a:r>
              <a:rPr kumimoji="1" lang="en-US" altLang="ja-JP" sz="1300" dirty="0">
                <a:solidFill>
                  <a:schemeClr val="tx1"/>
                </a:solidFill>
              </a:rPr>
              <a:t>ID</a:t>
            </a:r>
            <a:r>
              <a:rPr kumimoji="1" lang="ja-JP" altLang="en-US" sz="1300" dirty="0" err="1">
                <a:solidFill>
                  <a:schemeClr val="tx1"/>
                </a:solidFill>
              </a:rPr>
              <a:t>、</a:t>
            </a:r>
            <a:r>
              <a:rPr kumimoji="1" lang="ja-JP" altLang="en-US" sz="1300" dirty="0">
                <a:solidFill>
                  <a:schemeClr val="tx1"/>
                </a:solidFill>
              </a:rPr>
              <a:t>パスワードを発行いたします。</a:t>
            </a:r>
            <a:endParaRPr kumimoji="1" lang="en-US" altLang="ja-JP" sz="1300" dirty="0">
              <a:solidFill>
                <a:schemeClr val="tx1"/>
              </a:solidFill>
            </a:endParaRPr>
          </a:p>
          <a:p>
            <a:r>
              <a:rPr lang="ja-JP" altLang="en-US" sz="1300" u="sng" dirty="0">
                <a:solidFill>
                  <a:schemeClr val="tx1"/>
                </a:solidFill>
              </a:rPr>
              <a:t> ◯ お仕事のご紹介等をご希望の方は、当社オフィスまでお越しください。</a:t>
            </a:r>
            <a:endParaRPr lang="en-US" altLang="ja-JP" sz="1300" u="sng" dirty="0">
              <a:solidFill>
                <a:schemeClr val="tx1"/>
              </a:solidFill>
            </a:endParaRPr>
          </a:p>
          <a:p>
            <a:r>
              <a:rPr lang="ja-JP" altLang="en-US" sz="1300" dirty="0">
                <a:solidFill>
                  <a:schemeClr val="tx1"/>
                </a:solidFill>
              </a:rPr>
              <a:t>　　その際、</a:t>
            </a:r>
            <a:r>
              <a:rPr lang="ja-JP" altLang="en-US" sz="1300" u="sng" dirty="0">
                <a:solidFill>
                  <a:schemeClr val="tx1"/>
                </a:solidFill>
              </a:rPr>
              <a:t>会員カードをご提示いただきますので忘れずにお持ちください</a:t>
            </a:r>
            <a:r>
              <a:rPr lang="ja-JP" altLang="en-US" sz="1300" dirty="0">
                <a:solidFill>
                  <a:schemeClr val="tx1"/>
                </a:solidFill>
              </a:rPr>
              <a:t>。</a:t>
            </a:r>
            <a:endParaRPr lang="en-US" altLang="ja-JP" sz="1300" dirty="0">
              <a:solidFill>
                <a:schemeClr val="tx1"/>
              </a:solidFill>
            </a:endParaRPr>
          </a:p>
          <a:p>
            <a:r>
              <a:rPr kumimoji="1" lang="ja-JP" altLang="en-US" sz="1300" dirty="0">
                <a:solidFill>
                  <a:schemeClr val="tx1"/>
                </a:solidFill>
              </a:rPr>
              <a:t> ◯ 託児施設の利用は先着順となっておりますので、予めご了承ください。</a:t>
            </a:r>
            <a:endParaRPr kumimoji="1" lang="en-US" altLang="ja-JP" sz="1300" dirty="0">
              <a:solidFill>
                <a:schemeClr val="tx1"/>
              </a:solidFill>
            </a:endParaRPr>
          </a:p>
        </p:txBody>
      </p:sp>
      <p:pic>
        <p:nvPicPr>
          <p:cNvPr id="18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83622" y="3563888"/>
            <a:ext cx="1107479" cy="606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01710" y="5076056"/>
            <a:ext cx="984281" cy="647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 descr="参照イメージ：STEP1 お申し込み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1248" y="7135994"/>
            <a:ext cx="971970" cy="676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emstudio.jp/free/data1021/images/main.gif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9392" y="-30468"/>
            <a:ext cx="1534394" cy="1074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3573016" y="-169612"/>
            <a:ext cx="3574726" cy="7811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6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職業紹介事業者</a:t>
            </a:r>
            <a:r>
              <a:rPr kumimoji="1" lang="ja-JP" altLang="en-US" sz="1200" dirty="0">
                <a:solidFill>
                  <a:schemeClr val="tx1"/>
                </a:solidFill>
              </a:rPr>
              <a:t>（◯◯－職－△△△△）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72008" y="780664"/>
            <a:ext cx="6885384" cy="5509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u="sng" dirty="0">
                <a:solidFill>
                  <a:schemeClr val="tx1"/>
                </a:solidFill>
              </a:rPr>
              <a:t>企業名：</a:t>
            </a:r>
            <a:r>
              <a:rPr lang="ja-JP" altLang="en-US" u="sng" dirty="0">
                <a:solidFill>
                  <a:schemeClr val="tx1"/>
                </a:solidFill>
              </a:rPr>
              <a:t>株式会社厚労エージェント</a:t>
            </a:r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ja-JP" altLang="en-US" sz="1200" dirty="0">
                <a:solidFill>
                  <a:schemeClr val="tx1"/>
                </a:solidFill>
              </a:rPr>
              <a:t>（許可番号：◯◯－△－◯◯◯◯◯◯）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53325" y="1691680"/>
            <a:ext cx="6748083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chemeClr val="tx1"/>
                </a:solidFill>
              </a:rPr>
              <a:t>ホームページアドレス</a:t>
            </a:r>
            <a:r>
              <a:rPr kumimoji="1" lang="ja-JP" altLang="en-US" sz="1600" dirty="0">
                <a:solidFill>
                  <a:schemeClr val="tx1"/>
                </a:solidFill>
              </a:rPr>
              <a:t>：</a:t>
            </a:r>
            <a:r>
              <a:rPr lang="en-US" altLang="ja-JP" sz="1600" dirty="0">
                <a:solidFill>
                  <a:schemeClr val="tx1"/>
                </a:solidFill>
              </a:rPr>
              <a:t>http://www.</a:t>
            </a:r>
            <a:r>
              <a:rPr lang="ja-JP" altLang="en-US" sz="1100" dirty="0">
                <a:solidFill>
                  <a:schemeClr val="tx1"/>
                </a:solidFill>
              </a:rPr>
              <a:t>◯◯◯◯</a:t>
            </a:r>
            <a:r>
              <a:rPr lang="en-US" altLang="ja-JP" sz="1600" dirty="0">
                <a:solidFill>
                  <a:schemeClr val="tx1"/>
                </a:solidFill>
              </a:rPr>
              <a:t>.</a:t>
            </a:r>
            <a:r>
              <a:rPr lang="ja-JP" altLang="en-US" sz="1600" dirty="0">
                <a:solidFill>
                  <a:schemeClr val="tx1"/>
                </a:solidFill>
              </a:rPr>
              <a:t> </a:t>
            </a:r>
            <a:r>
              <a:rPr lang="ja-JP" altLang="en-US" sz="1100" dirty="0">
                <a:solidFill>
                  <a:schemeClr val="tx1"/>
                </a:solidFill>
              </a:rPr>
              <a:t>◯</a:t>
            </a:r>
            <a:r>
              <a:rPr lang="en-US" altLang="ja-JP" sz="1600" dirty="0">
                <a:solidFill>
                  <a:schemeClr val="tx1"/>
                </a:solidFill>
              </a:rPr>
              <a:t>.</a:t>
            </a:r>
            <a:r>
              <a:rPr lang="en-US" altLang="ja-JP" sz="1600" dirty="0" err="1">
                <a:solidFill>
                  <a:schemeClr val="tx1"/>
                </a:solidFill>
              </a:rPr>
              <a:t>jp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所在地</a:t>
            </a:r>
            <a:r>
              <a:rPr lang="ja-JP" altLang="en-US" sz="1600" dirty="0">
                <a:solidFill>
                  <a:schemeClr val="tx1"/>
                </a:solidFill>
              </a:rPr>
              <a:t>：〒</a:t>
            </a:r>
            <a:r>
              <a:rPr lang="en-US" altLang="ja-JP" sz="1600" dirty="0">
                <a:solidFill>
                  <a:schemeClr val="tx1"/>
                </a:solidFill>
              </a:rPr>
              <a:t>100-XXXX </a:t>
            </a:r>
            <a:r>
              <a:rPr lang="ja-JP" altLang="en-US" sz="1400" dirty="0">
                <a:solidFill>
                  <a:schemeClr val="tx1"/>
                </a:solidFill>
              </a:rPr>
              <a:t>東京都千代田区霞が関◯－◯－◯◯ビル</a:t>
            </a:r>
            <a:r>
              <a:rPr lang="en-US" altLang="ja-JP" sz="1400" dirty="0">
                <a:solidFill>
                  <a:schemeClr val="tx1"/>
                </a:solidFill>
              </a:rPr>
              <a:t>14</a:t>
            </a:r>
            <a:r>
              <a:rPr lang="ja-JP" altLang="en-US" sz="1400" dirty="0">
                <a:solidFill>
                  <a:schemeClr val="tx1"/>
                </a:solidFill>
              </a:rPr>
              <a:t>階</a:t>
            </a:r>
            <a:r>
              <a:rPr lang="ja-JP" altLang="en-US" sz="1200" dirty="0">
                <a:solidFill>
                  <a:schemeClr val="tx1"/>
                </a:solidFill>
              </a:rPr>
              <a:t>（○○本店）</a:t>
            </a:r>
            <a:endParaRPr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連絡先</a:t>
            </a:r>
            <a:r>
              <a:rPr kumimoji="1" lang="ja-JP" altLang="en-US" sz="1600" dirty="0">
                <a:solidFill>
                  <a:schemeClr val="tx1"/>
                </a:solidFill>
              </a:rPr>
              <a:t>：</a:t>
            </a:r>
            <a:r>
              <a:rPr lang="ja-JP" altLang="en-US" sz="1600" dirty="0">
                <a:solidFill>
                  <a:schemeClr val="tx1"/>
                </a:solidFill>
              </a:rPr>
              <a:t>０３－◯◯◯◯－◯◯◯◯（本紙を見たとお伝えださい。）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担当部署・担当者名</a:t>
            </a:r>
            <a:r>
              <a:rPr lang="ja-JP" altLang="en-US" sz="1600" dirty="0">
                <a:solidFill>
                  <a:schemeClr val="tx1"/>
                </a:solidFill>
              </a:rPr>
              <a:t>　ハローワーク事業部</a:t>
            </a:r>
            <a:r>
              <a:rPr lang="ja-JP" altLang="en-US" sz="1400" dirty="0">
                <a:solidFill>
                  <a:schemeClr val="tx1"/>
                </a:solidFill>
              </a:rPr>
              <a:t>（担当：厚労はな子）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16632" y="5078352"/>
            <a:ext cx="5993904" cy="8640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3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《</a:t>
            </a:r>
            <a:r>
              <a:rPr kumimoji="1" lang="ja-JP" altLang="en-US" sz="13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特徴的な取組</a:t>
            </a:r>
            <a:r>
              <a:rPr kumimoji="1" lang="en-US" altLang="ja-JP" sz="13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》</a:t>
            </a:r>
          </a:p>
          <a:p>
            <a:pPr>
              <a:lnSpc>
                <a:spcPts val="300"/>
              </a:lnSpc>
            </a:pPr>
            <a:endParaRPr lang="en-US" altLang="ja-JP" sz="1300" dirty="0">
              <a:solidFill>
                <a:schemeClr val="tx1"/>
              </a:solidFill>
            </a:endParaRPr>
          </a:p>
          <a:p>
            <a:r>
              <a:rPr lang="ja-JP" altLang="en-US" sz="1300" dirty="0">
                <a:solidFill>
                  <a:schemeClr val="tx1"/>
                </a:solidFill>
              </a:rPr>
              <a:t> ◯ </a:t>
            </a:r>
            <a:r>
              <a:rPr kumimoji="1" lang="ja-JP" altLang="en-US" sz="1300" dirty="0">
                <a:solidFill>
                  <a:schemeClr val="tx1"/>
                </a:solidFill>
              </a:rPr>
              <a:t>面接への同行も実施。</a:t>
            </a:r>
            <a:r>
              <a:rPr kumimoji="1" lang="ja-JP" altLang="en-US" sz="1300" b="1" dirty="0">
                <a:solidFill>
                  <a:srgbClr val="FF0000"/>
                </a:solidFill>
              </a:rPr>
              <a:t>専任のキャリアアドバイザーが</a:t>
            </a:r>
            <a:r>
              <a:rPr kumimoji="1" lang="ja-JP" altLang="en-US" sz="1300" dirty="0">
                <a:solidFill>
                  <a:schemeClr val="tx1"/>
                </a:solidFill>
              </a:rPr>
              <a:t>あなたの就職を</a:t>
            </a:r>
            <a:endParaRPr kumimoji="1" lang="en-US" altLang="ja-JP" sz="1300" dirty="0">
              <a:solidFill>
                <a:schemeClr val="tx1"/>
              </a:solidFill>
            </a:endParaRPr>
          </a:p>
          <a:p>
            <a:r>
              <a:rPr lang="ja-JP" altLang="en-US" sz="1300" b="1" dirty="0">
                <a:solidFill>
                  <a:schemeClr val="tx1"/>
                </a:solidFill>
              </a:rPr>
              <a:t>　　</a:t>
            </a:r>
            <a:r>
              <a:rPr lang="ja-JP" altLang="en-US" sz="1300" b="1" dirty="0">
                <a:solidFill>
                  <a:srgbClr val="FF0000"/>
                </a:solidFill>
              </a:rPr>
              <a:t>きめ細かく</a:t>
            </a:r>
            <a:r>
              <a:rPr kumimoji="1" lang="ja-JP" altLang="en-US" sz="1300" b="1" dirty="0">
                <a:solidFill>
                  <a:srgbClr val="FF0000"/>
                </a:solidFill>
              </a:rPr>
              <a:t>サポート。</a:t>
            </a:r>
            <a:endParaRPr kumimoji="1" lang="en-US" altLang="ja-JP" sz="1300" b="1" dirty="0">
              <a:solidFill>
                <a:srgbClr val="FF0000"/>
              </a:solidFill>
            </a:endParaRPr>
          </a:p>
          <a:p>
            <a:r>
              <a:rPr lang="ja-JP" altLang="en-US" sz="1300" dirty="0">
                <a:solidFill>
                  <a:schemeClr val="tx1"/>
                </a:solidFill>
              </a:rPr>
              <a:t> ◯ </a:t>
            </a:r>
            <a:r>
              <a:rPr lang="ja-JP" altLang="en-US" sz="1300" b="1" dirty="0">
                <a:solidFill>
                  <a:srgbClr val="FF0000"/>
                </a:solidFill>
              </a:rPr>
              <a:t>託児施設完備。子育て中の方を応援する企業の求人も多数！</a:t>
            </a:r>
            <a:endParaRPr lang="en-US" altLang="ja-JP" sz="1300" b="1" dirty="0">
              <a:solidFill>
                <a:srgbClr val="FF0000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-27384" y="35496"/>
            <a:ext cx="3038024" cy="3905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リーフレットのイメージ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6309384" y="4473153"/>
            <a:ext cx="2712497" cy="14234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5435053" y="5727142"/>
            <a:ext cx="1615689" cy="3593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900" dirty="0">
                <a:solidFill>
                  <a:schemeClr val="tx1"/>
                </a:solidFill>
              </a:rPr>
              <a:t>全オフィスに保育士を常駐</a:t>
            </a:r>
            <a:endParaRPr lang="en-US" altLang="ja-JP" sz="900" dirty="0">
              <a:solidFill>
                <a:schemeClr val="tx1"/>
              </a:solidFill>
            </a:endParaRPr>
          </a:p>
          <a:p>
            <a:r>
              <a:rPr lang="ja-JP" altLang="en-US" sz="900" dirty="0">
                <a:solidFill>
                  <a:schemeClr val="tx1"/>
                </a:solidFill>
              </a:rPr>
              <a:t>安心してお仕事探しに専念！</a:t>
            </a:r>
            <a:endParaRPr lang="en-US" altLang="ja-JP" sz="900" dirty="0">
              <a:solidFill>
                <a:schemeClr val="tx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580608" y="4211960"/>
            <a:ext cx="1376784" cy="3593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900" dirty="0">
                <a:solidFill>
                  <a:schemeClr val="tx1"/>
                </a:solidFill>
              </a:rPr>
              <a:t>業界に精通した専任が</a:t>
            </a:r>
            <a:endParaRPr lang="en-US" altLang="ja-JP" sz="900" dirty="0">
              <a:solidFill>
                <a:schemeClr val="tx1"/>
              </a:solidFill>
            </a:endParaRPr>
          </a:p>
          <a:p>
            <a:r>
              <a:rPr lang="ja-JP" altLang="en-US" sz="900" dirty="0">
                <a:solidFill>
                  <a:schemeClr val="tx1"/>
                </a:solidFill>
              </a:rPr>
              <a:t>ﾏﾝ・ﾂｰ・ﾏﾝでサポート！</a:t>
            </a:r>
            <a:endParaRPr kumimoji="1"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64522" y="2880172"/>
            <a:ext cx="5960822" cy="2516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900" dirty="0">
                <a:solidFill>
                  <a:schemeClr val="tx1"/>
                </a:solidFill>
              </a:rPr>
              <a:t>※ </a:t>
            </a:r>
            <a:r>
              <a:rPr lang="ja-JP" altLang="en-US" sz="900" dirty="0">
                <a:solidFill>
                  <a:schemeClr val="tx1"/>
                </a:solidFill>
              </a:rPr>
              <a:t>上記以外にも各オフィスがございます。他のオフィスの詳細につきましては、裏面をご確認ください。</a:t>
            </a:r>
            <a:endParaRPr lang="en-US" altLang="ja-JP" sz="900" dirty="0">
              <a:solidFill>
                <a:schemeClr val="tx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16632" y="3419872"/>
            <a:ext cx="5993904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300" u="sng" dirty="0">
                <a:solidFill>
                  <a:schemeClr val="tx1"/>
                </a:solidFill>
              </a:rPr>
              <a:t>《</a:t>
            </a:r>
            <a:r>
              <a:rPr lang="ja-JP" altLang="en-US" sz="1300" u="sng" dirty="0">
                <a:solidFill>
                  <a:schemeClr val="tx1"/>
                </a:solidFill>
              </a:rPr>
              <a:t>サービス内容・取扱職種</a:t>
            </a:r>
            <a:r>
              <a:rPr kumimoji="1" lang="en-US" altLang="ja-JP" sz="1300" u="sng" dirty="0">
                <a:solidFill>
                  <a:schemeClr val="tx1"/>
                </a:solidFill>
              </a:rPr>
              <a:t>》</a:t>
            </a:r>
          </a:p>
          <a:p>
            <a:pPr>
              <a:lnSpc>
                <a:spcPts val="300"/>
              </a:lnSpc>
            </a:pPr>
            <a:endParaRPr lang="en-US" altLang="ja-JP" sz="1300" dirty="0">
              <a:solidFill>
                <a:schemeClr val="tx1"/>
              </a:solidFill>
            </a:endParaRPr>
          </a:p>
          <a:p>
            <a:r>
              <a:rPr lang="ja-JP" altLang="en-US" sz="1300" dirty="0">
                <a:solidFill>
                  <a:schemeClr val="tx1"/>
                </a:solidFill>
              </a:rPr>
              <a:t> ◯ お仕事探しを希望する方に、ｷｬﾘｱｺﾝｻﾙﾃｨﾝｸﾞから希望する企業への</a:t>
            </a:r>
            <a:endParaRPr lang="en-US" altLang="ja-JP" sz="1300" dirty="0">
              <a:solidFill>
                <a:schemeClr val="tx1"/>
              </a:solidFill>
            </a:endParaRPr>
          </a:p>
          <a:p>
            <a:r>
              <a:rPr lang="ja-JP" altLang="en-US" sz="1300" dirty="0">
                <a:solidFill>
                  <a:schemeClr val="tx1"/>
                </a:solidFill>
              </a:rPr>
              <a:t>　　ご紹介</a:t>
            </a:r>
            <a:r>
              <a:rPr lang="ja-JP" altLang="en-US" sz="1050" dirty="0">
                <a:solidFill>
                  <a:schemeClr val="tx1"/>
                </a:solidFill>
              </a:rPr>
              <a:t>（職業紹介）</a:t>
            </a:r>
            <a:r>
              <a:rPr lang="ja-JP" altLang="en-US" sz="1300" dirty="0">
                <a:solidFill>
                  <a:schemeClr val="tx1"/>
                </a:solidFill>
              </a:rPr>
              <a:t>まで一貫した就職支援を実施。</a:t>
            </a:r>
            <a:endParaRPr lang="en-US" altLang="ja-JP" sz="1300" dirty="0">
              <a:solidFill>
                <a:schemeClr val="tx1"/>
              </a:solidFill>
            </a:endParaRPr>
          </a:p>
          <a:p>
            <a:r>
              <a:rPr kumimoji="1" lang="ja-JP" altLang="en-US" sz="1300" dirty="0">
                <a:solidFill>
                  <a:schemeClr val="tx1"/>
                </a:solidFill>
              </a:rPr>
              <a:t> ○ </a:t>
            </a:r>
            <a:r>
              <a:rPr kumimoji="1" lang="ja-JP" altLang="en-US" sz="1300" u="sng" dirty="0">
                <a:solidFill>
                  <a:schemeClr val="tx1"/>
                </a:solidFill>
              </a:rPr>
              <a:t>求職者の皆様に料金は一切発生しません（すべて無料です）。</a:t>
            </a:r>
            <a:endParaRPr kumimoji="1" lang="en-US" altLang="ja-JP" sz="1300" u="sng" dirty="0">
              <a:solidFill>
                <a:srgbClr val="FF0000"/>
              </a:solidFill>
            </a:endParaRPr>
          </a:p>
          <a:p>
            <a:r>
              <a:rPr lang="ja-JP" altLang="en-US" sz="1300" dirty="0">
                <a:solidFill>
                  <a:schemeClr val="tx1"/>
                </a:solidFill>
              </a:rPr>
              <a:t> ◯  ＩＴエンジニア等の専門的・技術的職業をはじめ、会計・人事等の事務的</a:t>
            </a:r>
            <a:endParaRPr lang="en-US" altLang="ja-JP" sz="1300" dirty="0">
              <a:solidFill>
                <a:schemeClr val="tx1"/>
              </a:solidFill>
            </a:endParaRPr>
          </a:p>
          <a:p>
            <a:r>
              <a:rPr lang="ja-JP" altLang="en-US" sz="1300" dirty="0">
                <a:solidFill>
                  <a:schemeClr val="tx1"/>
                </a:solidFill>
              </a:rPr>
              <a:t>　　職業、営業の職業を多く取り扱っています。</a:t>
            </a:r>
            <a:endParaRPr lang="en-US" altLang="ja-JP" sz="1300" dirty="0">
              <a:solidFill>
                <a:schemeClr val="tx1"/>
              </a:solidFill>
            </a:endParaRPr>
          </a:p>
          <a:p>
            <a:r>
              <a:rPr lang="ja-JP" altLang="en-US" sz="1300" dirty="0">
                <a:solidFill>
                  <a:schemeClr val="tx1"/>
                </a:solidFill>
              </a:rPr>
              <a:t> ○ </a:t>
            </a:r>
            <a:r>
              <a:rPr lang="en-US" altLang="ja-JP" sz="1300" dirty="0">
                <a:solidFill>
                  <a:schemeClr val="tx1"/>
                </a:solidFill>
              </a:rPr>
              <a:t>××</a:t>
            </a:r>
            <a:r>
              <a:rPr lang="ja-JP" altLang="en-US" sz="1300" dirty="0">
                <a:solidFill>
                  <a:schemeClr val="tx1"/>
                </a:solidFill>
              </a:rPr>
              <a:t>業界や</a:t>
            </a:r>
            <a:r>
              <a:rPr lang="en-US" altLang="ja-JP" sz="1300" dirty="0">
                <a:solidFill>
                  <a:schemeClr val="tx1"/>
                </a:solidFill>
              </a:rPr>
              <a:t>××</a:t>
            </a:r>
            <a:r>
              <a:rPr lang="ja-JP" altLang="en-US" sz="1300" dirty="0">
                <a:solidFill>
                  <a:schemeClr val="tx1"/>
                </a:solidFill>
              </a:rPr>
              <a:t>業界への就職実績が多数あります。</a:t>
            </a:r>
            <a:endParaRPr lang="en-US" altLang="ja-JP" sz="1300" dirty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573016" y="8892512"/>
            <a:ext cx="3284880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1000" dirty="0">
                <a:solidFill>
                  <a:schemeClr val="tx1"/>
                </a:solidFill>
              </a:rPr>
              <a:t>作成年月日：</a:t>
            </a:r>
            <a:r>
              <a:rPr lang="en-US" altLang="ja-JP" sz="1000" dirty="0">
                <a:solidFill>
                  <a:schemeClr val="tx1"/>
                </a:solidFill>
              </a:rPr>
              <a:t>2024</a:t>
            </a:r>
            <a:r>
              <a:rPr kumimoji="1" lang="ja-JP" altLang="en-US" sz="1000" dirty="0">
                <a:solidFill>
                  <a:schemeClr val="tx1"/>
                </a:solidFill>
              </a:rPr>
              <a:t>年○月○日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4293096" y="1691680"/>
            <a:ext cx="504056" cy="43204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4149080" y="1805261"/>
            <a:ext cx="792088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solidFill>
                  <a:schemeClr val="tx1"/>
                </a:solidFill>
              </a:rPr>
              <a:t>二次元</a:t>
            </a:r>
            <a:endParaRPr kumimoji="1" lang="en-US" altLang="ja-JP" sz="1050" strike="sngStrike" dirty="0">
              <a:solidFill>
                <a:schemeClr val="tx1"/>
              </a:solidFill>
            </a:endParaRPr>
          </a:p>
          <a:p>
            <a:pPr algn="ctr"/>
            <a:r>
              <a:rPr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コード</a:t>
            </a:r>
            <a:endParaRPr kumimoji="1" lang="ja-JP" altLang="en-US" sz="105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フッター プレースホルダー 14"/>
          <p:cNvSpPr>
            <a:spLocks noGrp="1"/>
          </p:cNvSpPr>
          <p:nvPr>
            <p:ph type="ftr" sz="quarter" idx="11"/>
          </p:nvPr>
        </p:nvSpPr>
        <p:spPr>
          <a:xfrm>
            <a:off x="5429362" y="-32361"/>
            <a:ext cx="2171700" cy="379168"/>
          </a:xfrm>
        </p:spPr>
        <p:txBody>
          <a:bodyPr/>
          <a:lstStyle/>
          <a:p>
            <a:r>
              <a:rPr kumimoji="1" lang="ja-JP" altLang="en-US" dirty="0"/>
              <a:t>別紙３</a:t>
            </a:r>
          </a:p>
        </p:txBody>
      </p:sp>
    </p:spTree>
    <p:extLst>
      <p:ext uri="{BB962C8B-B14F-4D97-AF65-F5344CB8AC3E}">
        <p14:creationId xmlns:p14="http://schemas.microsoft.com/office/powerpoint/2010/main" val="1638190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573016" y="-169612"/>
            <a:ext cx="3574726" cy="7811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6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職業紹介事業者</a:t>
            </a:r>
            <a:r>
              <a:rPr kumimoji="1" lang="ja-JP" altLang="en-US" sz="1200" dirty="0">
                <a:solidFill>
                  <a:schemeClr val="tx1"/>
                </a:solidFill>
              </a:rPr>
              <a:t>（◯◯－職－△△△△）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3573016" y="8892512"/>
            <a:ext cx="3284880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1000" dirty="0">
                <a:solidFill>
                  <a:schemeClr val="tx1"/>
                </a:solidFill>
              </a:rPr>
              <a:t>作成年月日：</a:t>
            </a:r>
            <a:r>
              <a:rPr kumimoji="1" lang="en-US" altLang="ja-JP" sz="1000" dirty="0">
                <a:solidFill>
                  <a:schemeClr val="tx1"/>
                </a:solidFill>
              </a:rPr>
              <a:t>2024</a:t>
            </a:r>
            <a:r>
              <a:rPr kumimoji="1" lang="ja-JP" altLang="en-US" sz="1000" dirty="0">
                <a:solidFill>
                  <a:schemeClr val="tx1"/>
                </a:solidFill>
              </a:rPr>
              <a:t>年○月○日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131247"/>
              </p:ext>
            </p:extLst>
          </p:nvPr>
        </p:nvGraphicFramePr>
        <p:xfrm>
          <a:off x="188640" y="3527852"/>
          <a:ext cx="3269117" cy="1928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6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8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48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7835"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取扱求人数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</a:rPr>
                        <a:t>XX,000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※2024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日現在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281"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取扱企業数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</a:rPr>
                        <a:t>XX,000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※2024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日現在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4209">
                <a:tc rowSpan="2"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取扱求人の賃金額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最高額　　</a:t>
                      </a: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</a:rPr>
                        <a:t>X,000,000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円（月額）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年俸制の場合あり。</a:t>
                      </a:r>
                      <a:endParaRPr kumimoji="1" lang="en-US" altLang="ja-JP" sz="6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外貨の場合は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2024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日時点での為替レートによる。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8333"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最低額　　</a:t>
                      </a: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</a:rPr>
                        <a:t>XX0,000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円（月額）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年俸制の場合あり。</a:t>
                      </a:r>
                      <a:endParaRPr kumimoji="1" lang="en-US" altLang="ja-JP" sz="6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外貨の場合は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2024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日時点での為替レートによる。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221643" y="3275856"/>
            <a:ext cx="3207357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実績</a:t>
            </a:r>
            <a:r>
              <a:rPr kumimoji="1" lang="ja-JP" altLang="en-US" sz="1000" dirty="0">
                <a:solidFill>
                  <a:schemeClr val="tx1"/>
                </a:solidFill>
              </a:rPr>
              <a:t>データ（・・・・・）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3551347" y="3491880"/>
            <a:ext cx="3190021" cy="19442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ysClr val="windowText" lastClr="000000"/>
                </a:solidFill>
              </a:rPr>
              <a:t>地　図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3645024" y="5148064"/>
            <a:ext cx="3024336" cy="21602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ysClr val="windowText" lastClr="000000"/>
                </a:solidFill>
              </a:rPr>
              <a:t>○○線○○駅から徒歩○分</a:t>
            </a:r>
            <a:endParaRPr kumimoji="1" lang="en-US" altLang="ja-JP" sz="1200" dirty="0">
              <a:solidFill>
                <a:sysClr val="windowText" lastClr="000000"/>
              </a:solidFill>
            </a:endParaRPr>
          </a:p>
          <a:p>
            <a:pPr algn="ctr"/>
            <a:r>
              <a:rPr lang="ja-JP" altLang="en-US" sz="1200" dirty="0">
                <a:solidFill>
                  <a:sysClr val="windowText" lastClr="000000"/>
                </a:solidFill>
              </a:rPr>
              <a:t>△△線△△駅から徒歩△分</a:t>
            </a:r>
            <a:endParaRPr kumimoji="1" lang="ja-JP" altLang="en-US" sz="1200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196244"/>
              </p:ext>
            </p:extLst>
          </p:nvPr>
        </p:nvGraphicFramePr>
        <p:xfrm>
          <a:off x="301848" y="827584"/>
          <a:ext cx="5359400" cy="2105025"/>
        </p:xfrm>
        <a:graphic>
          <a:graphicData uri="http://schemas.openxmlformats.org/drawingml/2006/table">
            <a:tbl>
              <a:tblPr/>
              <a:tblGrid>
                <a:gridCol w="257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1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3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3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24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《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業務情報の提供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》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○○年度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○○年度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就職者数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○人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○人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①のうち無期雇用就職者数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○人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○人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③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②のうち６か月以内離職者（解雇以外）数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○人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○人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④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②のうち６か月以内に離職（解雇以外）したか否か不明な者の数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○人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○人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2400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手数料掲載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URL　：　http://www.○○○○.○.jp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2400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返戻金制度の有無：有（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http://www.○○○○.○.jp）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24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就職者のうち移転費の支給を受けた者の数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○人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○人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0273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678</Words>
  <Application>Microsoft Office PowerPoint</Application>
  <PresentationFormat>画面に合わせる (4:3)</PresentationFormat>
  <Paragraphs>86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HG丸ｺﾞｼｯｸM-PRO</vt:lpstr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2024-03-15T11:16:02Z</dcterms:created>
  <dcterms:modified xsi:type="dcterms:W3CDTF">2024-03-15T11:16:07Z</dcterms:modified>
</cp:coreProperties>
</file>