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60" r:id="rId1"/>
  </p:sldMasterIdLst>
  <p:sldIdLst>
    <p:sldId id="319" r:id="rId2"/>
    <p:sldId id="321" r:id="rId3"/>
    <p:sldId id="335" r:id="rId4"/>
    <p:sldId id="256" r:id="rId5"/>
    <p:sldId id="257" r:id="rId6"/>
    <p:sldId id="343" r:id="rId7"/>
    <p:sldId id="258" r:id="rId8"/>
    <p:sldId id="259" r:id="rId9"/>
    <p:sldId id="333" r:id="rId10"/>
    <p:sldId id="336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337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345" r:id="rId30"/>
    <p:sldId id="346" r:id="rId31"/>
    <p:sldId id="344" r:id="rId32"/>
    <p:sldId id="277" r:id="rId33"/>
    <p:sldId id="347" r:id="rId34"/>
    <p:sldId id="348" r:id="rId35"/>
    <p:sldId id="349" r:id="rId36"/>
    <p:sldId id="278" r:id="rId37"/>
    <p:sldId id="350" r:id="rId38"/>
    <p:sldId id="351" r:id="rId39"/>
    <p:sldId id="279" r:id="rId40"/>
    <p:sldId id="352" r:id="rId41"/>
    <p:sldId id="353" r:id="rId42"/>
    <p:sldId id="354" r:id="rId43"/>
    <p:sldId id="334" r:id="rId44"/>
    <p:sldId id="338" r:id="rId45"/>
    <p:sldId id="280" r:id="rId46"/>
    <p:sldId id="281" r:id="rId47"/>
    <p:sldId id="282" r:id="rId48"/>
    <p:sldId id="283" r:id="rId49"/>
    <p:sldId id="284" r:id="rId50"/>
    <p:sldId id="285" r:id="rId51"/>
    <p:sldId id="286" r:id="rId52"/>
    <p:sldId id="287" r:id="rId53"/>
    <p:sldId id="288" r:id="rId54"/>
    <p:sldId id="289" r:id="rId55"/>
    <p:sldId id="339" r:id="rId56"/>
    <p:sldId id="290" r:id="rId57"/>
    <p:sldId id="291" r:id="rId58"/>
    <p:sldId id="292" r:id="rId59"/>
    <p:sldId id="293" r:id="rId60"/>
    <p:sldId id="294" r:id="rId61"/>
    <p:sldId id="295" r:id="rId62"/>
    <p:sldId id="296" r:id="rId63"/>
    <p:sldId id="297" r:id="rId64"/>
    <p:sldId id="298" r:id="rId65"/>
    <p:sldId id="332" r:id="rId66"/>
    <p:sldId id="340" r:id="rId67"/>
    <p:sldId id="299" r:id="rId68"/>
    <p:sldId id="300" r:id="rId69"/>
    <p:sldId id="301" r:id="rId70"/>
    <p:sldId id="341" r:id="rId71"/>
    <p:sldId id="302" r:id="rId72"/>
    <p:sldId id="303" r:id="rId73"/>
    <p:sldId id="304" r:id="rId74"/>
    <p:sldId id="305" r:id="rId75"/>
    <p:sldId id="342" r:id="rId76"/>
    <p:sldId id="306" r:id="rId77"/>
    <p:sldId id="331" r:id="rId78"/>
    <p:sldId id="307" r:id="rId79"/>
    <p:sldId id="330" r:id="rId80"/>
    <p:sldId id="308" r:id="rId81"/>
    <p:sldId id="309" r:id="rId82"/>
    <p:sldId id="310" r:id="rId83"/>
    <p:sldId id="311" r:id="rId84"/>
    <p:sldId id="312" r:id="rId85"/>
    <p:sldId id="313" r:id="rId86"/>
    <p:sldId id="314" r:id="rId87"/>
    <p:sldId id="315" r:id="rId88"/>
    <p:sldId id="316" r:id="rId8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作成者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28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235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594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4607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25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2034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725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343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3105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21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284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6372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0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38447-11F1-42C5-A760-C3CB1382A278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672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585609"/>
            <a:ext cx="9144000" cy="2869659"/>
          </a:xfrm>
        </p:spPr>
        <p:txBody>
          <a:bodyPr anchor="ctr">
            <a:noAutofit/>
          </a:bodyPr>
          <a:lstStyle/>
          <a:p>
            <a:pPr hangingPunct="0">
              <a:lnSpc>
                <a:spcPct val="150000"/>
              </a:lnSpc>
            </a:pPr>
            <a:r>
              <a:rPr lang="en-US" altLang="ja-JP" sz="3200" kern="0" dirty="0" err="1">
                <a:latin typeface="Khmer OS" panose="02000500000000020004" pitchFamily="2" charset="77"/>
                <a:ea typeface="ＭＳ Ｐゴシック" panose="020B0600070205080204" pitchFamily="50" charset="-128"/>
                <a:cs typeface="Khmer OS" panose="02000500000000020004" pitchFamily="2" charset="77"/>
              </a:rPr>
              <a:t>សៀវភៅ</a:t>
            </a:r>
            <a:r>
              <a:rPr lang="km-KH" altLang="ja-JP" sz="3200" kern="0" dirty="0">
                <a:latin typeface="Khmer OS" panose="02000500000000020004" pitchFamily="2" charset="77"/>
                <a:ea typeface="ＭＳ Ｐゴシック" panose="020B0600070205080204" pitchFamily="50" charset="-128"/>
                <a:cs typeface="Khmer OS" panose="02000500000000020004" pitchFamily="2" charset="77"/>
              </a:rPr>
              <a:t>បន្ថែម</a:t>
            </a:r>
            <a:r>
              <a:rPr lang="ja-JP" altLang="en-US" sz="3200" kern="0">
                <a:latin typeface="Khmer OS" panose="02000500000000020004" pitchFamily="2" charset="77"/>
                <a:ea typeface="ＭＳ Ｐゴシック" panose="020B0600070205080204" pitchFamily="50" charset="-128"/>
                <a:cs typeface="Khmer OS" panose="02000500000000020004" pitchFamily="2" charset="77"/>
              </a:rPr>
              <a:t> </a:t>
            </a:r>
            <a:r>
              <a:rPr lang="km-KH" altLang="ja-JP" sz="3200" kern="0" dirty="0">
                <a:latin typeface="Khmer OS" panose="02000500000000020004" pitchFamily="2" charset="77"/>
                <a:ea typeface="ＭＳ Ｐゴシック" panose="020B0600070205080204" pitchFamily="50" charset="-128"/>
                <a:cs typeface="Khmer OS" panose="02000500000000020004" pitchFamily="2" charset="77"/>
              </a:rPr>
              <a:t>វគ្គបណ្ដុះបណ្ដាល</a:t>
            </a:r>
            <a:r>
              <a:rPr lang="en-JP" altLang="ja-JP" sz="3200" kern="0" dirty="0">
                <a:latin typeface="Khmer OS" panose="02000500000000020004" pitchFamily="2" charset="77"/>
                <a:ea typeface="ＭＳ Ｐゴシック" panose="020B0600070205080204" pitchFamily="50" charset="-128"/>
                <a:cs typeface="Khmer OS" panose="02000500000000020004" pitchFamily="2" charset="77"/>
              </a:rPr>
              <a:t>បច្ចេកទេស</a:t>
            </a:r>
            <a:br>
              <a:rPr lang="en-JP" altLang="ja-JP" sz="3200" kern="0" dirty="0">
                <a:latin typeface="Khmer OS" panose="02000500000000020004" pitchFamily="2" charset="77"/>
                <a:ea typeface="ＭＳ Ｐゴシック" panose="020B0600070205080204" pitchFamily="50" charset="-128"/>
                <a:cs typeface="Khmer OS" panose="02000500000000020004" pitchFamily="2" charset="77"/>
              </a:rPr>
            </a:br>
            <a:r>
              <a:rPr lang="km-KH" altLang="ja-JP" sz="3200" kern="0" dirty="0">
                <a:latin typeface="Khmer OS" panose="02000500000000020004" pitchFamily="2" charset="77"/>
                <a:ea typeface="ＭＳ Ｐゴシック" panose="020B0600070205080204" pitchFamily="50" charset="-128"/>
                <a:cs typeface="Khmer OS" panose="02000500000000020004" pitchFamily="2" charset="77"/>
              </a:rPr>
              <a:t>ប្រតិបត្តិការ</a:t>
            </a:r>
            <a:r>
              <a:rPr lang="en-JP" altLang="ja-JP" sz="3200" kern="0" dirty="0">
                <a:latin typeface="Khmer OS" panose="02000500000000020004" pitchFamily="2" charset="77"/>
                <a:ea typeface="ＭＳ Ｐゴシック" panose="020B0600070205080204" pitchFamily="50" charset="-128"/>
                <a:cs typeface="Khmer OS" panose="02000500000000020004" pitchFamily="2" charset="77"/>
              </a:rPr>
              <a:t>នៃ រថយន្តត្រាក់ផ្ទុកប៉ែល ជាដើម</a:t>
            </a:r>
            <a:br>
              <a:rPr lang="en-JP" altLang="ja-JP" sz="3200" kern="0" dirty="0">
                <a:latin typeface="Khmer OS" panose="02000500000000020004" pitchFamily="2" charset="77"/>
                <a:ea typeface="ＭＳ Ｐゴシック" panose="020B0600070205080204" pitchFamily="50" charset="-128"/>
                <a:cs typeface="Khmer OS" panose="02000500000000020004" pitchFamily="2" charset="77"/>
              </a:rPr>
            </a:br>
            <a:r>
              <a:rPr lang="km-KH" altLang="ja-JP" sz="3200" kern="0" dirty="0">
                <a:latin typeface="Khmer OS" panose="02000500000000020004" pitchFamily="2" charset="77"/>
                <a:ea typeface="ＭＳ Ｐゴシック" panose="020B0600070205080204" pitchFamily="50" charset="-128"/>
                <a:cs typeface="Khmer OS" panose="02000500000000020004" pitchFamily="2" charset="77"/>
              </a:rPr>
              <a:t> </a:t>
            </a:r>
            <a:r>
              <a:rPr lang="en-JP" altLang="ja-JP" sz="2800" kern="0" dirty="0">
                <a:latin typeface="Khmer OS" panose="02000500000000020004" pitchFamily="2" charset="77"/>
                <a:ea typeface="ＭＳ Ｐゴシック" panose="020B0600070205080204" pitchFamily="50" charset="-128"/>
                <a:cs typeface="Khmer OS" panose="02000500000000020004" pitchFamily="2" charset="77"/>
              </a:rPr>
              <a:t>ឯកសារ</a:t>
            </a:r>
            <a:r>
              <a:rPr lang="en-US" altLang="ja-JP" sz="2800" kern="0" dirty="0">
                <a:latin typeface="Khmer OS" panose="02000500000000020004" pitchFamily="2" charset="77"/>
                <a:ea typeface="ＭＳ Ｐゴシック" panose="020B0600070205080204" pitchFamily="50" charset="-128"/>
                <a:cs typeface="Khmer OS" panose="02000500000000020004" pitchFamily="2" charset="77"/>
              </a:rPr>
              <a:t>PowerPoint</a:t>
            </a:r>
            <a:r>
              <a:rPr lang="km-KH" altLang="ja-JP" sz="2800" kern="0" dirty="0">
                <a:latin typeface="Khmer OS" panose="02000500000000020004" pitchFamily="2" charset="77"/>
                <a:ea typeface="ＭＳ Ｐゴシック" panose="020B0600070205080204" pitchFamily="50" charset="-128"/>
                <a:cs typeface="Khmer OS" panose="02000500000000020004" pitchFamily="2" charset="77"/>
              </a:rPr>
              <a:t>សម្រាប់</a:t>
            </a:r>
            <a:r>
              <a:rPr lang="en-JP" altLang="ja-JP" sz="2800" kern="0" dirty="0">
                <a:latin typeface="Khmer OS" panose="02000500000000020004" pitchFamily="2" charset="77"/>
                <a:ea typeface="ＭＳ Ｐゴシック" panose="020B0600070205080204" pitchFamily="50" charset="-128"/>
                <a:cs typeface="Khmer OS" panose="02000500000000020004" pitchFamily="2" charset="77"/>
              </a:rPr>
              <a:t>វគ្គ</a:t>
            </a:r>
            <a:r>
              <a:rPr lang="km-KH" altLang="ja-JP" sz="2800" kern="0" dirty="0">
                <a:latin typeface="Khmer OS" panose="02000500000000020004" pitchFamily="2" charset="77"/>
                <a:ea typeface="ＭＳ Ｐゴシック" panose="020B0600070205080204" pitchFamily="50" charset="-128"/>
                <a:cs typeface="Khmer OS" panose="02000500000000020004" pitchFamily="2" charset="77"/>
              </a:rPr>
              <a:t>បណ្តុះបណ្តាល</a:t>
            </a:r>
            <a:endParaRPr kumimoji="1" lang="ja-JP" altLang="en-US" sz="2800" kern="0">
              <a:latin typeface="Khmer OS" panose="02000500000000020004" pitchFamily="2" charset="77"/>
              <a:ea typeface="ＭＳ Ｐゴシック" panose="020B0600070205080204" pitchFamily="50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76196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Autofit/>
          </a:bodyPr>
          <a:lstStyle/>
          <a:p>
            <a:r>
              <a:rPr lang="en-US" sz="28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ជំពូកទី</a:t>
            </a:r>
            <a:r>
              <a:rPr lang="en-US" sz="2800" dirty="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 1 </a:t>
            </a:r>
            <a:r>
              <a:rPr lang="en-US" sz="28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រចនាសម្ព័ន្ធ</a:t>
            </a:r>
            <a:r>
              <a:rPr lang="en-US" sz="2800" dirty="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 </a:t>
            </a:r>
            <a:endParaRPr kumimoji="1" lang="ja-JP" altLang="en-US" sz="2800" dirty="0">
              <a:latin typeface="Khmer OS" panose="02000500000000020004" pitchFamily="2" charset="77"/>
              <a:ea typeface="ＭＳ Ｐゴシック" panose="020B0600070205080204" pitchFamily="50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25352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03743" y="4265224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រូបភាព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 2-1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រចនាសម្ព័ន្ធនៃម៉ាស៊ីន</a:t>
            </a:r>
            <a:endParaRPr lang="en-JP" sz="12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295568" y="4265224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រូបភាព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2-2 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រូបរាងខាងក្រៅម៉ាស៊ីនសាំង</a:t>
            </a:r>
            <a:endParaRPr lang="en-JP" sz="12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31" y="1919935"/>
            <a:ext cx="3702121" cy="227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22" y="1919934"/>
            <a:ext cx="3512019" cy="22704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5173249" y="6390028"/>
            <a:ext cx="379243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31 / សៀវភៅបន្ថែមទំព័រទី 11-12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kumimoji="1" lang="en-JP" altLang="ja-JP" sz="2000" dirty="0">
                <a:latin typeface="Khmer OS" panose="02000500000000020004" pitchFamily="2" charset="77"/>
                <a:ea typeface="Meiryo UI" panose="020B0604030504040204" pitchFamily="50" charset="-128"/>
                <a:cs typeface="Khmer OS" panose="02000500000000020004" pitchFamily="2" charset="77"/>
              </a:rPr>
              <a:t>ម៉ាស៊ីន</a:t>
            </a:r>
            <a:endParaRPr kumimoji="1" lang="ja-JP" altLang="en-US" sz="2000" dirty="0">
              <a:latin typeface="Khmer OS" panose="02000500000000020004" pitchFamily="2" charset="77"/>
              <a:ea typeface="Meiryo UI" panose="020B0604030504040204" pitchFamily="50" charset="-128"/>
              <a:cs typeface="Khmer OS" panose="02000500000000020004" pitchFamily="2" charset="77"/>
            </a:endParaRPr>
          </a:p>
        </p:txBody>
      </p:sp>
      <p:sp>
        <p:nvSpPr>
          <p:cNvPr id="7" name="Text Box 35">
            <a:extLst>
              <a:ext uri="{FF2B5EF4-FFF2-40B4-BE49-F238E27FC236}">
                <a16:creationId xmlns:a16="http://schemas.microsoft.com/office/drawing/2014/main" id="{CBA81BF6-1F07-AE82-3D66-AD6F5BA19BDB}"/>
              </a:ext>
            </a:extLst>
          </p:cNvPr>
          <p:cNvSpPr txBox="1"/>
          <p:nvPr/>
        </p:nvSpPr>
        <p:spPr>
          <a:xfrm>
            <a:off x="1512659" y="1919934"/>
            <a:ext cx="464820" cy="1689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kern="10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ស៊ូប៉ាប់</a:t>
            </a:r>
            <a:endParaRPr lang="en-JP" sz="8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8" name="Text Box 36">
            <a:extLst>
              <a:ext uri="{FF2B5EF4-FFF2-40B4-BE49-F238E27FC236}">
                <a16:creationId xmlns:a16="http://schemas.microsoft.com/office/drawing/2014/main" id="{C1F5F789-2EB5-8532-3AF0-A1950F8570DE}"/>
              </a:ext>
            </a:extLst>
          </p:cNvPr>
          <p:cNvSpPr txBox="1"/>
          <p:nvPr/>
        </p:nvSpPr>
        <p:spPr>
          <a:xfrm>
            <a:off x="1963377" y="1909140"/>
            <a:ext cx="674818" cy="1689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ដងរុញ</a:t>
            </a:r>
            <a:endParaRPr lang="en-JP" sz="8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1" name="Text Box 61">
            <a:extLst>
              <a:ext uri="{FF2B5EF4-FFF2-40B4-BE49-F238E27FC236}">
                <a16:creationId xmlns:a16="http://schemas.microsoft.com/office/drawing/2014/main" id="{35CE5DA9-2CB4-C45C-5875-584A411A6156}"/>
              </a:ext>
            </a:extLst>
          </p:cNvPr>
          <p:cNvSpPr txBox="1"/>
          <p:nvPr/>
        </p:nvSpPr>
        <p:spPr>
          <a:xfrm>
            <a:off x="2654552" y="1890406"/>
            <a:ext cx="1057300" cy="187644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8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គម្របក្បាលស៊ីឡាំង</a:t>
            </a:r>
            <a:endParaRPr lang="en-JP" sz="8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2" name="Text Box 62">
            <a:extLst>
              <a:ext uri="{FF2B5EF4-FFF2-40B4-BE49-F238E27FC236}">
                <a16:creationId xmlns:a16="http://schemas.microsoft.com/office/drawing/2014/main" id="{C1B81177-ED15-E83F-6031-CE7399F52FA2}"/>
              </a:ext>
            </a:extLst>
          </p:cNvPr>
          <p:cNvSpPr txBox="1"/>
          <p:nvPr/>
        </p:nvSpPr>
        <p:spPr>
          <a:xfrm>
            <a:off x="3165407" y="2571433"/>
            <a:ext cx="818246" cy="19494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8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ប្លុកស៊ីឡាំង</a:t>
            </a:r>
            <a:endParaRPr lang="en-JP" sz="8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3" name="Text Box 63">
            <a:extLst>
              <a:ext uri="{FF2B5EF4-FFF2-40B4-BE49-F238E27FC236}">
                <a16:creationId xmlns:a16="http://schemas.microsoft.com/office/drawing/2014/main" id="{9C52E126-A1FE-881F-8F91-C5432A3DE96A}"/>
              </a:ext>
            </a:extLst>
          </p:cNvPr>
          <p:cNvSpPr txBox="1"/>
          <p:nvPr/>
        </p:nvSpPr>
        <p:spPr>
          <a:xfrm>
            <a:off x="3221479" y="2835401"/>
            <a:ext cx="770530" cy="19010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8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កង់យោង</a:t>
            </a:r>
            <a:endParaRPr lang="en-JP" sz="8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4" name="Text Box 460">
            <a:extLst>
              <a:ext uri="{FF2B5EF4-FFF2-40B4-BE49-F238E27FC236}">
                <a16:creationId xmlns:a16="http://schemas.microsoft.com/office/drawing/2014/main" id="{87E5723E-818F-B5A8-9C64-A14A5D76B85B}"/>
              </a:ext>
            </a:extLst>
          </p:cNvPr>
          <p:cNvSpPr txBox="1"/>
          <p:nvPr/>
        </p:nvSpPr>
        <p:spPr>
          <a:xfrm>
            <a:off x="3221478" y="2991651"/>
            <a:ext cx="719287" cy="19010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8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ឡាបអាកាម</a:t>
            </a:r>
            <a:endParaRPr lang="en-JP" sz="8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5" name="Text Box 461">
            <a:extLst>
              <a:ext uri="{FF2B5EF4-FFF2-40B4-BE49-F238E27FC236}">
                <a16:creationId xmlns:a16="http://schemas.microsoft.com/office/drawing/2014/main" id="{914B4286-B3B4-315B-B64D-5380FE02305B}"/>
              </a:ext>
            </a:extLst>
          </p:cNvPr>
          <p:cNvSpPr txBox="1"/>
          <p:nvPr/>
        </p:nvSpPr>
        <p:spPr>
          <a:xfrm>
            <a:off x="3156038" y="2268887"/>
            <a:ext cx="937200" cy="15811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8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ក្បាលស៊ីឡាំង</a:t>
            </a:r>
            <a:endParaRPr lang="en-JP" sz="8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6" name="Text Box 463">
            <a:extLst>
              <a:ext uri="{FF2B5EF4-FFF2-40B4-BE49-F238E27FC236}">
                <a16:creationId xmlns:a16="http://schemas.microsoft.com/office/drawing/2014/main" id="{2B311BD1-E234-8353-AAA0-0EDF6E3C512B}"/>
              </a:ext>
            </a:extLst>
          </p:cNvPr>
          <p:cNvSpPr txBox="1"/>
          <p:nvPr/>
        </p:nvSpPr>
        <p:spPr>
          <a:xfrm>
            <a:off x="2774653" y="3906133"/>
            <a:ext cx="937199" cy="19494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វីឡឺប្រឺកាំង</a:t>
            </a:r>
            <a:endParaRPr lang="en-JP" sz="8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7" name="Text Box 464">
            <a:extLst>
              <a:ext uri="{FF2B5EF4-FFF2-40B4-BE49-F238E27FC236}">
                <a16:creationId xmlns:a16="http://schemas.microsoft.com/office/drawing/2014/main" id="{EACC12F8-A811-6C0E-E72C-8786E8C2086B}"/>
              </a:ext>
            </a:extLst>
          </p:cNvPr>
          <p:cNvSpPr txBox="1"/>
          <p:nvPr/>
        </p:nvSpPr>
        <p:spPr>
          <a:xfrm>
            <a:off x="1787295" y="4069665"/>
            <a:ext cx="850900" cy="13146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បូមប្រេង</a:t>
            </a:r>
            <a:endParaRPr lang="en-JP" sz="8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8" name="Text Box 465">
            <a:extLst>
              <a:ext uri="{FF2B5EF4-FFF2-40B4-BE49-F238E27FC236}">
                <a16:creationId xmlns:a16="http://schemas.microsoft.com/office/drawing/2014/main" id="{3C2349DC-AB68-7EBA-DAEB-EDC5795C9D49}"/>
              </a:ext>
            </a:extLst>
          </p:cNvPr>
          <p:cNvSpPr txBox="1"/>
          <p:nvPr/>
        </p:nvSpPr>
        <p:spPr>
          <a:xfrm>
            <a:off x="524355" y="2310453"/>
            <a:ext cx="441511" cy="19494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កង្ហារ</a:t>
            </a:r>
            <a:endParaRPr lang="en-JP" sz="8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9" name="Text Box 466">
            <a:extLst>
              <a:ext uri="{FF2B5EF4-FFF2-40B4-BE49-F238E27FC236}">
                <a16:creationId xmlns:a16="http://schemas.microsoft.com/office/drawing/2014/main" id="{FDA57978-0EAC-9EF3-2C6A-4141E8A7C840}"/>
              </a:ext>
            </a:extLst>
          </p:cNvPr>
          <p:cNvSpPr txBox="1"/>
          <p:nvPr/>
        </p:nvSpPr>
        <p:spPr>
          <a:xfrm>
            <a:off x="202595" y="2666901"/>
            <a:ext cx="896091" cy="17663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kern="100" dirty="0" err="1"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បំពង់បូមទឹក</a:t>
            </a:r>
            <a:endParaRPr lang="en-JP" sz="8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20" name="Text Box 467">
            <a:extLst>
              <a:ext uri="{FF2B5EF4-FFF2-40B4-BE49-F238E27FC236}">
                <a16:creationId xmlns:a16="http://schemas.microsoft.com/office/drawing/2014/main" id="{BE119D4D-1AD8-60D8-9779-1E1742FFF258}"/>
              </a:ext>
            </a:extLst>
          </p:cNvPr>
          <p:cNvSpPr txBox="1"/>
          <p:nvPr/>
        </p:nvSpPr>
        <p:spPr>
          <a:xfrm>
            <a:off x="379761" y="2949689"/>
            <a:ext cx="586105" cy="15811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ខ្សែពាន</a:t>
            </a:r>
            <a:r>
              <a:rPr lang="en-US" sz="800" kern="100" dirty="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 V</a:t>
            </a:r>
            <a:endParaRPr lang="en-JP" sz="8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21" name="Text Box 468">
            <a:extLst>
              <a:ext uri="{FF2B5EF4-FFF2-40B4-BE49-F238E27FC236}">
                <a16:creationId xmlns:a16="http://schemas.microsoft.com/office/drawing/2014/main" id="{C20B7C68-3063-F8D9-FCC8-4703B912421A}"/>
              </a:ext>
            </a:extLst>
          </p:cNvPr>
          <p:cNvSpPr txBox="1"/>
          <p:nvPr/>
        </p:nvSpPr>
        <p:spPr>
          <a:xfrm>
            <a:off x="155945" y="3324657"/>
            <a:ext cx="833156" cy="1943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800" kern="100" dirty="0" err="1"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ពីញ៉ុង</a:t>
            </a:r>
            <a:r>
              <a:rPr lang="en-US" sz="8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តម្រូវតង</a:t>
            </a:r>
            <a:r>
              <a:rPr lang="en-US" sz="800" kern="100" dirty="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់</a:t>
            </a:r>
            <a:endParaRPr lang="en-JP" sz="8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22" name="Text Box 469">
            <a:extLst>
              <a:ext uri="{FF2B5EF4-FFF2-40B4-BE49-F238E27FC236}">
                <a16:creationId xmlns:a16="http://schemas.microsoft.com/office/drawing/2014/main" id="{51C628B7-EFD9-5CD8-6C6D-B010E607E64D}"/>
              </a:ext>
            </a:extLst>
          </p:cNvPr>
          <p:cNvSpPr txBox="1"/>
          <p:nvPr/>
        </p:nvSpPr>
        <p:spPr>
          <a:xfrm>
            <a:off x="315339" y="3680470"/>
            <a:ext cx="689240" cy="15811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800" kern="100" dirty="0" err="1"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ពីយ៉ុង</a:t>
            </a:r>
            <a:r>
              <a:rPr lang="en-US" sz="8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បញ្ឆេះ</a:t>
            </a:r>
            <a:endParaRPr lang="en-JP" sz="8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23" name="Text Box 470">
            <a:extLst>
              <a:ext uri="{FF2B5EF4-FFF2-40B4-BE49-F238E27FC236}">
                <a16:creationId xmlns:a16="http://schemas.microsoft.com/office/drawing/2014/main" id="{C98C1D96-C237-17D5-B76D-F0FB2C47458E}"/>
              </a:ext>
            </a:extLst>
          </p:cNvPr>
          <p:cNvSpPr txBox="1"/>
          <p:nvPr/>
        </p:nvSpPr>
        <p:spPr>
          <a:xfrm>
            <a:off x="310607" y="4000088"/>
            <a:ext cx="960636" cy="18482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ពីញ៉ុងបង្វិលបូម</a:t>
            </a:r>
            <a:endParaRPr lang="en-JP" sz="8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0" name="Text Box 60">
            <a:extLst>
              <a:ext uri="{FF2B5EF4-FFF2-40B4-BE49-F238E27FC236}">
                <a16:creationId xmlns:a16="http://schemas.microsoft.com/office/drawing/2014/main" id="{039EEE48-1C4A-A048-38C1-341778D81CC2}"/>
              </a:ext>
            </a:extLst>
          </p:cNvPr>
          <p:cNvSpPr txBox="1"/>
          <p:nvPr/>
        </p:nvSpPr>
        <p:spPr>
          <a:xfrm>
            <a:off x="3229540" y="3161591"/>
            <a:ext cx="781580" cy="20574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8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ពីស្តុង</a:t>
            </a:r>
            <a:endParaRPr lang="en-JP" sz="8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24" name="Text Box 462">
            <a:extLst>
              <a:ext uri="{FF2B5EF4-FFF2-40B4-BE49-F238E27FC236}">
                <a16:creationId xmlns:a16="http://schemas.microsoft.com/office/drawing/2014/main" id="{69DC79AC-0D98-1E17-A1A3-D077B1278C93}"/>
              </a:ext>
            </a:extLst>
          </p:cNvPr>
          <p:cNvSpPr txBox="1"/>
          <p:nvPr/>
        </p:nvSpPr>
        <p:spPr>
          <a:xfrm>
            <a:off x="3229540" y="3349942"/>
            <a:ext cx="817048" cy="24127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8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ប៊ីយែល</a:t>
            </a:r>
            <a:endParaRPr lang="en-JP" sz="8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25" name="Text Box 471">
            <a:extLst>
              <a:ext uri="{FF2B5EF4-FFF2-40B4-BE49-F238E27FC236}">
                <a16:creationId xmlns:a16="http://schemas.microsoft.com/office/drawing/2014/main" id="{AB8632D0-DBE9-9BC0-E591-53123F28A07E}"/>
              </a:ext>
            </a:extLst>
          </p:cNvPr>
          <p:cNvSpPr txBox="1"/>
          <p:nvPr/>
        </p:nvSpPr>
        <p:spPr>
          <a:xfrm>
            <a:off x="6348849" y="1955885"/>
            <a:ext cx="1143559" cy="18478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បំពង់ផ្សែងចេញ</a:t>
            </a:r>
            <a:endParaRPr lang="en-JP" sz="8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26" name="Text Box 472">
            <a:extLst>
              <a:ext uri="{FF2B5EF4-FFF2-40B4-BE49-F238E27FC236}">
                <a16:creationId xmlns:a16="http://schemas.microsoft.com/office/drawing/2014/main" id="{33E738DF-5AE4-CB7A-F511-BAECC9EAA58B}"/>
              </a:ext>
            </a:extLst>
          </p:cNvPr>
          <p:cNvSpPr txBox="1"/>
          <p:nvPr/>
        </p:nvSpPr>
        <p:spPr>
          <a:xfrm>
            <a:off x="7435748" y="2071084"/>
            <a:ext cx="845185" cy="27432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8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ខ្យល់ចូល</a:t>
            </a:r>
            <a:endParaRPr lang="en-JP" sz="8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27" name="Text Box 473">
            <a:extLst>
              <a:ext uri="{FF2B5EF4-FFF2-40B4-BE49-F238E27FC236}">
                <a16:creationId xmlns:a16="http://schemas.microsoft.com/office/drawing/2014/main" id="{6D3CA387-9A63-5BF4-85D4-3FB2736BD784}"/>
              </a:ext>
            </a:extLst>
          </p:cNvPr>
          <p:cNvSpPr txBox="1"/>
          <p:nvPr/>
        </p:nvSpPr>
        <p:spPr>
          <a:xfrm>
            <a:off x="7828400" y="2576362"/>
            <a:ext cx="845184" cy="155808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គ្រប់គ្រងល្បឿន</a:t>
            </a:r>
            <a:endParaRPr lang="en-JP" sz="8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28" name="Text Box 474">
            <a:extLst>
              <a:ext uri="{FF2B5EF4-FFF2-40B4-BE49-F238E27FC236}">
                <a16:creationId xmlns:a16="http://schemas.microsoft.com/office/drawing/2014/main" id="{D2B68C3D-9E51-C535-9FD4-4827A92AD5AD}"/>
              </a:ext>
            </a:extLst>
          </p:cNvPr>
          <p:cNvSpPr txBox="1"/>
          <p:nvPr/>
        </p:nvSpPr>
        <p:spPr>
          <a:xfrm>
            <a:off x="7873485" y="2754796"/>
            <a:ext cx="638368" cy="345617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បំពង់ខ្យល់ចូល</a:t>
            </a:r>
            <a:endParaRPr lang="en-JP" sz="8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29" name="Text Box 475">
            <a:extLst>
              <a:ext uri="{FF2B5EF4-FFF2-40B4-BE49-F238E27FC236}">
                <a16:creationId xmlns:a16="http://schemas.microsoft.com/office/drawing/2014/main" id="{765CF460-406D-EC72-A14F-075C1186E019}"/>
              </a:ext>
            </a:extLst>
          </p:cNvPr>
          <p:cNvSpPr txBox="1"/>
          <p:nvPr/>
        </p:nvSpPr>
        <p:spPr>
          <a:xfrm>
            <a:off x="8050014" y="3245596"/>
            <a:ext cx="461839" cy="345617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ម៉ូទ័រដេ</a:t>
            </a:r>
            <a:endParaRPr lang="en-JP" sz="8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30" name="Text Box 476">
            <a:extLst>
              <a:ext uri="{FF2B5EF4-FFF2-40B4-BE49-F238E27FC236}">
                <a16:creationId xmlns:a16="http://schemas.microsoft.com/office/drawing/2014/main" id="{1F0909FD-9076-75A9-A496-7EF0410F2F29}"/>
              </a:ext>
            </a:extLst>
          </p:cNvPr>
          <p:cNvSpPr txBox="1"/>
          <p:nvPr/>
        </p:nvSpPr>
        <p:spPr>
          <a:xfrm>
            <a:off x="7654410" y="2289817"/>
            <a:ext cx="633730" cy="155808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8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បេនសាំង</a:t>
            </a:r>
            <a:endParaRPr lang="en-JP" sz="8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31" name="Text Box 477">
            <a:extLst>
              <a:ext uri="{FF2B5EF4-FFF2-40B4-BE49-F238E27FC236}">
                <a16:creationId xmlns:a16="http://schemas.microsoft.com/office/drawing/2014/main" id="{46F81472-D864-4456-ADDE-0149D974C937}"/>
              </a:ext>
            </a:extLst>
          </p:cNvPr>
          <p:cNvSpPr txBox="1"/>
          <p:nvPr/>
        </p:nvSpPr>
        <p:spPr>
          <a:xfrm>
            <a:off x="4944210" y="2808556"/>
            <a:ext cx="450584" cy="141134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8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កង្ហារ</a:t>
            </a:r>
            <a:endParaRPr lang="en-JP" sz="8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32" name="Text Box 478">
            <a:extLst>
              <a:ext uri="{FF2B5EF4-FFF2-40B4-BE49-F238E27FC236}">
                <a16:creationId xmlns:a16="http://schemas.microsoft.com/office/drawing/2014/main" id="{999DF1CE-7496-AE15-2B3F-E8A3BB546094}"/>
              </a:ext>
            </a:extLst>
          </p:cNvPr>
          <p:cNvSpPr txBox="1"/>
          <p:nvPr/>
        </p:nvSpPr>
        <p:spPr>
          <a:xfrm>
            <a:off x="4648538" y="3004115"/>
            <a:ext cx="746256" cy="24828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8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ច្រកចូលទឹក</a:t>
            </a:r>
            <a:endParaRPr lang="en-JP" sz="8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33" name="Text Box 479">
            <a:extLst>
              <a:ext uri="{FF2B5EF4-FFF2-40B4-BE49-F238E27FC236}">
                <a16:creationId xmlns:a16="http://schemas.microsoft.com/office/drawing/2014/main" id="{66B6EBEC-20CB-ACDE-3CB1-5E83934F8AD0}"/>
              </a:ext>
            </a:extLst>
          </p:cNvPr>
          <p:cNvSpPr txBox="1"/>
          <p:nvPr/>
        </p:nvSpPr>
        <p:spPr>
          <a:xfrm>
            <a:off x="4972023" y="3605600"/>
            <a:ext cx="746256" cy="19161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ខ្សែពានកង្ហារ</a:t>
            </a:r>
            <a:endParaRPr lang="en-JP" sz="8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34" name="Text Box 480">
            <a:extLst>
              <a:ext uri="{FF2B5EF4-FFF2-40B4-BE49-F238E27FC236}">
                <a16:creationId xmlns:a16="http://schemas.microsoft.com/office/drawing/2014/main" id="{EC2D1FE8-3A3F-12B2-A7EB-DFA36A4A8FE4}"/>
              </a:ext>
            </a:extLst>
          </p:cNvPr>
          <p:cNvSpPr txBox="1"/>
          <p:nvPr/>
        </p:nvSpPr>
        <p:spPr>
          <a:xfrm>
            <a:off x="7073385" y="4008714"/>
            <a:ext cx="633730" cy="19494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kern="10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កាទែប្រេង</a:t>
            </a:r>
            <a:endParaRPr lang="en-JP" sz="8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35" name="Text Box 481">
            <a:extLst>
              <a:ext uri="{FF2B5EF4-FFF2-40B4-BE49-F238E27FC236}">
                <a16:creationId xmlns:a16="http://schemas.microsoft.com/office/drawing/2014/main" id="{DB9907CE-D39A-487F-68FE-3CB070B651F1}"/>
              </a:ext>
            </a:extLst>
          </p:cNvPr>
          <p:cNvSpPr txBox="1"/>
          <p:nvPr/>
        </p:nvSpPr>
        <p:spPr>
          <a:xfrm>
            <a:off x="5718278" y="3988476"/>
            <a:ext cx="850900" cy="215184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កម្លាំងបញ្ឆេះ</a:t>
            </a:r>
            <a:endParaRPr lang="en-JP" sz="8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73650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18465" y="4744704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12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រូបភាព</a:t>
            </a:r>
            <a:r>
              <a:rPr lang="en-US" sz="12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2-3  </a:t>
            </a:r>
            <a:r>
              <a:rPr lang="en-US" sz="12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រូបភាពដំណើរការម៉ាស៊ីន</a:t>
            </a:r>
            <a:r>
              <a:rPr lang="en-US" sz="12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 4 </a:t>
            </a:r>
            <a:r>
              <a:rPr lang="en-US" sz="12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ហ្វា</a:t>
            </a:r>
            <a:r>
              <a:rPr lang="en-JP" sz="1200" dirty="0">
                <a:effectLst/>
                <a:latin typeface="Khmer OS" panose="02000500000000020004" pitchFamily="2" charset="77"/>
                <a:cs typeface="Khmer OS" panose="02000500000000020004" pitchFamily="2" charset="77"/>
              </a:rPr>
              <a:t> 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149" y="1695960"/>
            <a:ext cx="4207497" cy="24570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33 / សៀវភៅបន្ថែមទំព័រទី 12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kumimoji="1" lang="en-JP" altLang="ja-JP" sz="2000" dirty="0">
                <a:latin typeface="Khmer OS" panose="02000500000000020004" pitchFamily="2" charset="77"/>
                <a:ea typeface="Meiryo UI" panose="020B0604030504040204" pitchFamily="50" charset="-128"/>
                <a:cs typeface="Khmer OS" panose="02000500000000020004" pitchFamily="2" charset="77"/>
              </a:rPr>
              <a:t>ម៉ាស៊ីន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60C8058F-9334-8DAA-073B-B0492A627C32}"/>
              </a:ext>
            </a:extLst>
          </p:cNvPr>
          <p:cNvSpPr txBox="1"/>
          <p:nvPr/>
        </p:nvSpPr>
        <p:spPr>
          <a:xfrm>
            <a:off x="4782182" y="1718661"/>
            <a:ext cx="855980" cy="18478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kern="10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ក្បាលប៊ូស៊ី</a:t>
            </a:r>
            <a:endParaRPr lang="en-JP" sz="9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6" name="Text Box 482">
            <a:extLst>
              <a:ext uri="{FF2B5EF4-FFF2-40B4-BE49-F238E27FC236}">
                <a16:creationId xmlns:a16="http://schemas.microsoft.com/office/drawing/2014/main" id="{F99356FA-F4CD-D5DB-25D7-F96648F8B7D6}"/>
              </a:ext>
            </a:extLst>
          </p:cNvPr>
          <p:cNvSpPr txBox="1"/>
          <p:nvPr/>
        </p:nvSpPr>
        <p:spPr>
          <a:xfrm>
            <a:off x="6500496" y="1824706"/>
            <a:ext cx="184150" cy="106045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vert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វ៉ាល់ចេញ</a:t>
            </a:r>
            <a:endParaRPr lang="en-JP" sz="9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7" name="Text Box 483">
            <a:extLst>
              <a:ext uri="{FF2B5EF4-FFF2-40B4-BE49-F238E27FC236}">
                <a16:creationId xmlns:a16="http://schemas.microsoft.com/office/drawing/2014/main" id="{09D6CA16-0963-E4BD-0E67-73CA78E8D5A2}"/>
              </a:ext>
            </a:extLst>
          </p:cNvPr>
          <p:cNvSpPr txBox="1"/>
          <p:nvPr/>
        </p:nvSpPr>
        <p:spPr>
          <a:xfrm>
            <a:off x="4172127" y="3916237"/>
            <a:ext cx="1604975" cy="33870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ទិសដៅចលនាពីស្តុង</a:t>
            </a:r>
            <a:endParaRPr lang="en-JP" sz="9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8" name="Text Box 484">
            <a:extLst>
              <a:ext uri="{FF2B5EF4-FFF2-40B4-BE49-F238E27FC236}">
                <a16:creationId xmlns:a16="http://schemas.microsoft.com/office/drawing/2014/main" id="{4B51477D-9CA7-F205-00C2-E2B8835F0D5D}"/>
              </a:ext>
            </a:extLst>
          </p:cNvPr>
          <p:cNvSpPr txBox="1"/>
          <p:nvPr/>
        </p:nvSpPr>
        <p:spPr>
          <a:xfrm>
            <a:off x="4989918" y="3708751"/>
            <a:ext cx="484505" cy="18415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ចំហេះ</a:t>
            </a:r>
            <a:endParaRPr lang="en-JP" sz="9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0" name="Text Box 485">
            <a:extLst>
              <a:ext uri="{FF2B5EF4-FFF2-40B4-BE49-F238E27FC236}">
                <a16:creationId xmlns:a16="http://schemas.microsoft.com/office/drawing/2014/main" id="{3C62D8EB-9AD0-B828-2D05-5A245117CA5D}"/>
              </a:ext>
            </a:extLst>
          </p:cNvPr>
          <p:cNvSpPr txBox="1"/>
          <p:nvPr/>
        </p:nvSpPr>
        <p:spPr>
          <a:xfrm>
            <a:off x="5777103" y="3708751"/>
            <a:ext cx="776268" cy="264094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ខ្យល់ចេញ</a:t>
            </a:r>
            <a:endParaRPr lang="en-JP" sz="9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1" name="Text Box 487">
            <a:extLst>
              <a:ext uri="{FF2B5EF4-FFF2-40B4-BE49-F238E27FC236}">
                <a16:creationId xmlns:a16="http://schemas.microsoft.com/office/drawing/2014/main" id="{D42EFDD4-672F-9286-2F1D-67C9176739C7}"/>
              </a:ext>
            </a:extLst>
          </p:cNvPr>
          <p:cNvSpPr txBox="1"/>
          <p:nvPr/>
        </p:nvSpPr>
        <p:spPr>
          <a:xfrm>
            <a:off x="2455609" y="3089877"/>
            <a:ext cx="910095" cy="33912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9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ប៊ីយែល</a:t>
            </a:r>
            <a:endParaRPr lang="en-JP" sz="9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2" name="Text Box 489">
            <a:extLst>
              <a:ext uri="{FF2B5EF4-FFF2-40B4-BE49-F238E27FC236}">
                <a16:creationId xmlns:a16="http://schemas.microsoft.com/office/drawing/2014/main" id="{B8267569-DCCA-EC9D-7D9B-42A5B416950E}"/>
              </a:ext>
            </a:extLst>
          </p:cNvPr>
          <p:cNvSpPr txBox="1"/>
          <p:nvPr/>
        </p:nvSpPr>
        <p:spPr>
          <a:xfrm>
            <a:off x="4297677" y="3705839"/>
            <a:ext cx="484505" cy="18415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បង្ហាប</a:t>
            </a:r>
            <a:r>
              <a:rPr lang="en-US" sz="900" kern="100" dirty="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់</a:t>
            </a:r>
            <a:endParaRPr lang="en-JP" sz="9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3" name="Text Box 490">
            <a:extLst>
              <a:ext uri="{FF2B5EF4-FFF2-40B4-BE49-F238E27FC236}">
                <a16:creationId xmlns:a16="http://schemas.microsoft.com/office/drawing/2014/main" id="{14EBB70A-52FE-2347-BB10-00D99436A17F}"/>
              </a:ext>
            </a:extLst>
          </p:cNvPr>
          <p:cNvSpPr txBox="1"/>
          <p:nvPr/>
        </p:nvSpPr>
        <p:spPr>
          <a:xfrm>
            <a:off x="3284775" y="3705839"/>
            <a:ext cx="827070" cy="18415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ខ្យល់ចូល</a:t>
            </a:r>
            <a:endParaRPr lang="en-JP" sz="9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4" name="Text Box 491">
            <a:extLst>
              <a:ext uri="{FF2B5EF4-FFF2-40B4-BE49-F238E27FC236}">
                <a16:creationId xmlns:a16="http://schemas.microsoft.com/office/drawing/2014/main" id="{65992E23-8E53-A1FE-A80E-6C1DA66393B0}"/>
              </a:ext>
            </a:extLst>
          </p:cNvPr>
          <p:cNvSpPr txBox="1"/>
          <p:nvPr/>
        </p:nvSpPr>
        <p:spPr>
          <a:xfrm>
            <a:off x="2870521" y="1824706"/>
            <a:ext cx="462986" cy="88274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vert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វ៉ាល់ចូល</a:t>
            </a:r>
            <a:endParaRPr lang="en-JP" sz="9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5" name="Text Box 488">
            <a:extLst>
              <a:ext uri="{FF2B5EF4-FFF2-40B4-BE49-F238E27FC236}">
                <a16:creationId xmlns:a16="http://schemas.microsoft.com/office/drawing/2014/main" id="{D2051A12-6E53-D5B0-C747-CCA312A4ED33}"/>
              </a:ext>
            </a:extLst>
          </p:cNvPr>
          <p:cNvSpPr txBox="1"/>
          <p:nvPr/>
        </p:nvSpPr>
        <p:spPr>
          <a:xfrm>
            <a:off x="2320768" y="3555684"/>
            <a:ext cx="973054" cy="406908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9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វីឡឺប្រឺកាំង</a:t>
            </a:r>
            <a:endParaRPr lang="en-JP" sz="9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82982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20356" y="5022585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រូបភាព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2-4 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ផ្នែកខាងក្រៅម៉ាស៊ីនម៉ាស៊ូត</a:t>
            </a:r>
            <a:endParaRPr lang="en-JP" sz="12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pic>
        <p:nvPicPr>
          <p:cNvPr id="3" name="図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373" y="1558593"/>
            <a:ext cx="4946830" cy="29994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34 / សៀវភៅបន្ថែមទំព័រទី 14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kumimoji="1" lang="en-JP" altLang="ja-JP" sz="2000" dirty="0">
                <a:latin typeface="Khmer OS" panose="02000500000000020004" pitchFamily="2" charset="77"/>
                <a:ea typeface="Meiryo UI" panose="020B0604030504040204" pitchFamily="50" charset="-128"/>
                <a:cs typeface="Khmer OS" panose="02000500000000020004" pitchFamily="2" charset="77"/>
              </a:rPr>
              <a:t>ម៉ាស៊ីន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Text Box 492">
            <a:extLst>
              <a:ext uri="{FF2B5EF4-FFF2-40B4-BE49-F238E27FC236}">
                <a16:creationId xmlns:a16="http://schemas.microsoft.com/office/drawing/2014/main" id="{29E62E17-13BD-3E79-FE56-82052351B901}"/>
              </a:ext>
            </a:extLst>
          </p:cNvPr>
          <p:cNvSpPr txBox="1"/>
          <p:nvPr/>
        </p:nvSpPr>
        <p:spPr>
          <a:xfrm>
            <a:off x="4998901" y="1565936"/>
            <a:ext cx="789305" cy="18478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ក្បាលចាក់ចូល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7" name="Text Box 493">
            <a:extLst>
              <a:ext uri="{FF2B5EF4-FFF2-40B4-BE49-F238E27FC236}">
                <a16:creationId xmlns:a16="http://schemas.microsoft.com/office/drawing/2014/main" id="{3A05D422-0D09-59C3-9396-B6863BF1D949}"/>
              </a:ext>
            </a:extLst>
          </p:cNvPr>
          <p:cNvSpPr txBox="1"/>
          <p:nvPr/>
        </p:nvSpPr>
        <p:spPr>
          <a:xfrm>
            <a:off x="3788690" y="1690376"/>
            <a:ext cx="883920" cy="22877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ខ្យល់ចូល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8" name="Text Box 494">
            <a:extLst>
              <a:ext uri="{FF2B5EF4-FFF2-40B4-BE49-F238E27FC236}">
                <a16:creationId xmlns:a16="http://schemas.microsoft.com/office/drawing/2014/main" id="{1786B3E2-2E46-31E0-0816-1A71945470CA}"/>
              </a:ext>
            </a:extLst>
          </p:cNvPr>
          <p:cNvSpPr txBox="1"/>
          <p:nvPr/>
        </p:nvSpPr>
        <p:spPr>
          <a:xfrm>
            <a:off x="5851708" y="1919148"/>
            <a:ext cx="1204495" cy="20817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ច្រកចូលទឹក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9" name="Text Box 495">
            <a:extLst>
              <a:ext uri="{FF2B5EF4-FFF2-40B4-BE49-F238E27FC236}">
                <a16:creationId xmlns:a16="http://schemas.microsoft.com/office/drawing/2014/main" id="{D5754169-D99B-56BE-1EA2-2D442466DEF1}"/>
              </a:ext>
            </a:extLst>
          </p:cNvPr>
          <p:cNvSpPr txBox="1"/>
          <p:nvPr/>
        </p:nvSpPr>
        <p:spPr>
          <a:xfrm>
            <a:off x="5585860" y="3745349"/>
            <a:ext cx="952100" cy="18478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ខ្សែពានកង្ហារ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0" name="Text Box 496">
            <a:extLst>
              <a:ext uri="{FF2B5EF4-FFF2-40B4-BE49-F238E27FC236}">
                <a16:creationId xmlns:a16="http://schemas.microsoft.com/office/drawing/2014/main" id="{8BFA400C-777E-B9A5-AAFE-4788827A3D3D}"/>
              </a:ext>
            </a:extLst>
          </p:cNvPr>
          <p:cNvSpPr txBox="1"/>
          <p:nvPr/>
        </p:nvSpPr>
        <p:spPr>
          <a:xfrm>
            <a:off x="5330443" y="3953596"/>
            <a:ext cx="1141532" cy="18478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ស្នប់បូមប្រេង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1" name="Text Box 497">
            <a:extLst>
              <a:ext uri="{FF2B5EF4-FFF2-40B4-BE49-F238E27FC236}">
                <a16:creationId xmlns:a16="http://schemas.microsoft.com/office/drawing/2014/main" id="{859FE083-4F2B-6FF5-1E12-2B859F5CB5FA}"/>
              </a:ext>
            </a:extLst>
          </p:cNvPr>
          <p:cNvSpPr txBox="1"/>
          <p:nvPr/>
        </p:nvSpPr>
        <p:spPr>
          <a:xfrm>
            <a:off x="5887748" y="1606368"/>
            <a:ext cx="1168455" cy="20816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ច្រកចេញទឹក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2" name="Text Box 498">
            <a:extLst>
              <a:ext uri="{FF2B5EF4-FFF2-40B4-BE49-F238E27FC236}">
                <a16:creationId xmlns:a16="http://schemas.microsoft.com/office/drawing/2014/main" id="{E41DE2F7-5327-A911-91F4-E39868D36E1B}"/>
              </a:ext>
            </a:extLst>
          </p:cNvPr>
          <p:cNvSpPr txBox="1"/>
          <p:nvPr/>
        </p:nvSpPr>
        <p:spPr>
          <a:xfrm>
            <a:off x="6113200" y="2297123"/>
            <a:ext cx="358775" cy="15811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កង្ហារ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3" name="Text Box 499">
            <a:extLst>
              <a:ext uri="{FF2B5EF4-FFF2-40B4-BE49-F238E27FC236}">
                <a16:creationId xmlns:a16="http://schemas.microsoft.com/office/drawing/2014/main" id="{849AAFB1-F706-89A9-F843-1797FC37752C}"/>
              </a:ext>
            </a:extLst>
          </p:cNvPr>
          <p:cNvSpPr txBox="1"/>
          <p:nvPr/>
        </p:nvSpPr>
        <p:spPr>
          <a:xfrm>
            <a:off x="2005048" y="2343570"/>
            <a:ext cx="1177063" cy="32914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វ៉ាល់សូលុយស្យុង</a:t>
            </a:r>
            <a:endParaRPr lang="en-US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ctr"/>
            <a:r>
              <a:rPr lang="en-US" sz="10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កាត់ប្រេង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4" name="Text Box 500">
            <a:extLst>
              <a:ext uri="{FF2B5EF4-FFF2-40B4-BE49-F238E27FC236}">
                <a16:creationId xmlns:a16="http://schemas.microsoft.com/office/drawing/2014/main" id="{13E74CBF-1C51-37C4-DABD-BEF3F39CAF37}"/>
              </a:ext>
            </a:extLst>
          </p:cNvPr>
          <p:cNvSpPr txBox="1"/>
          <p:nvPr/>
        </p:nvSpPr>
        <p:spPr>
          <a:xfrm>
            <a:off x="1773263" y="2981280"/>
            <a:ext cx="953428" cy="22987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គ្រប់គ្រងល្បឿន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5" name="Text Box 501">
            <a:extLst>
              <a:ext uri="{FF2B5EF4-FFF2-40B4-BE49-F238E27FC236}">
                <a16:creationId xmlns:a16="http://schemas.microsoft.com/office/drawing/2014/main" id="{EBED4386-6962-34B6-BE8A-16C50A04B5EA}"/>
              </a:ext>
            </a:extLst>
          </p:cNvPr>
          <p:cNvSpPr txBox="1"/>
          <p:nvPr/>
        </p:nvSpPr>
        <p:spPr>
          <a:xfrm>
            <a:off x="4596158" y="4402817"/>
            <a:ext cx="1141532" cy="27699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កាទែប្រេង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6" name="Text Box 502">
            <a:extLst>
              <a:ext uri="{FF2B5EF4-FFF2-40B4-BE49-F238E27FC236}">
                <a16:creationId xmlns:a16="http://schemas.microsoft.com/office/drawing/2014/main" id="{A090BC61-DAF1-501F-9478-36BA130F48BE}"/>
              </a:ext>
            </a:extLst>
          </p:cNvPr>
          <p:cNvSpPr txBox="1"/>
          <p:nvPr/>
        </p:nvSpPr>
        <p:spPr>
          <a:xfrm>
            <a:off x="1835046" y="4115969"/>
            <a:ext cx="1328777" cy="32914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តួកង់យោង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7" name="Text Box 503">
            <a:extLst>
              <a:ext uri="{FF2B5EF4-FFF2-40B4-BE49-F238E27FC236}">
                <a16:creationId xmlns:a16="http://schemas.microsoft.com/office/drawing/2014/main" id="{1A85351E-3093-57A5-0A87-77DC0D9E0A33}"/>
              </a:ext>
            </a:extLst>
          </p:cNvPr>
          <p:cNvSpPr txBox="1"/>
          <p:nvPr/>
        </p:nvSpPr>
        <p:spPr>
          <a:xfrm>
            <a:off x="3020033" y="4352248"/>
            <a:ext cx="1186207" cy="27699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តម្រង</a:t>
            </a:r>
            <a:r>
              <a:rPr lang="en-US" sz="10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ប្រេង</a:t>
            </a:r>
            <a:r>
              <a:rPr lang="en-US" sz="9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ម៉ាស៊ីន</a:t>
            </a:r>
            <a:endParaRPr lang="en-JP" sz="9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8" name="Text Box 504">
            <a:extLst>
              <a:ext uri="{FF2B5EF4-FFF2-40B4-BE49-F238E27FC236}">
                <a16:creationId xmlns:a16="http://schemas.microsoft.com/office/drawing/2014/main" id="{19CC569C-108C-BE07-A6FD-1A637C2AF36D}"/>
              </a:ext>
            </a:extLst>
          </p:cNvPr>
          <p:cNvSpPr txBox="1"/>
          <p:nvPr/>
        </p:nvSpPr>
        <p:spPr>
          <a:xfrm>
            <a:off x="1835047" y="1870721"/>
            <a:ext cx="1204495" cy="20574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តម្រងប្រេងម៉ាស៊ូត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10473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11708" y="5269789"/>
            <a:ext cx="3124863" cy="62324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រូបភាព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2-24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ពីញ៉ុងចង្កូត</a:t>
            </a:r>
            <a:endParaRPr lang="en-JP" sz="12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ctr">
              <a:lnSpc>
                <a:spcPct val="150000"/>
              </a:lnSpc>
            </a:pP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(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ប្រភេទខ្ចៅគ្រាប់ឃ្លី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)</a:t>
            </a:r>
            <a:endParaRPr lang="en-JP" sz="12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583760" y="1273107"/>
            <a:ext cx="3980760" cy="370436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52 / សៀវភៅបន្ថែមទំព័រទី 15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257174" y="257176"/>
            <a:ext cx="8639175" cy="5905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JP" altLang="ja-JP" sz="2000" dirty="0">
                <a:latin typeface="Khmer OS" panose="02000500000000020004" pitchFamily="2" charset="77"/>
                <a:ea typeface="Meiryo UI" panose="020B0604030504040204" pitchFamily="50" charset="-128"/>
                <a:cs typeface="Khmer OS" panose="02000500000000020004" pitchFamily="2" charset="77"/>
              </a:rPr>
              <a:t>ឧបករណ៍ចង្កូត</a:t>
            </a:r>
            <a:endParaRPr lang="ja-JP" altLang="en-US" sz="2000" dirty="0">
              <a:latin typeface="Khmer OS" panose="02000500000000020004" pitchFamily="2" charset="77"/>
              <a:ea typeface="Meiryo UI" panose="020B0604030504040204" pitchFamily="50" charset="-128"/>
              <a:cs typeface="Khmer OS" panose="02000500000000020004" pitchFamily="2" charset="77"/>
            </a:endParaRPr>
          </a:p>
        </p:txBody>
      </p:sp>
      <p:sp>
        <p:nvSpPr>
          <p:cNvPr id="6" name="Text Box 505">
            <a:extLst>
              <a:ext uri="{FF2B5EF4-FFF2-40B4-BE49-F238E27FC236}">
                <a16:creationId xmlns:a16="http://schemas.microsoft.com/office/drawing/2014/main" id="{9E95ADD7-8F77-ADDD-391B-94EC8C98B7EF}"/>
              </a:ext>
            </a:extLst>
          </p:cNvPr>
          <p:cNvSpPr txBox="1"/>
          <p:nvPr/>
        </p:nvSpPr>
        <p:spPr>
          <a:xfrm>
            <a:off x="5378521" y="2440492"/>
            <a:ext cx="1335405" cy="2540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0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ខ្ចៅគ្រាប់ឃ្លី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7" name="Text Box 506">
            <a:extLst>
              <a:ext uri="{FF2B5EF4-FFF2-40B4-BE49-F238E27FC236}">
                <a16:creationId xmlns:a16="http://schemas.microsoft.com/office/drawing/2014/main" id="{BE97C512-6513-805D-3094-E32C79AC99E0}"/>
              </a:ext>
            </a:extLst>
          </p:cNvPr>
          <p:cNvSpPr txBox="1"/>
          <p:nvPr/>
        </p:nvSpPr>
        <p:spPr>
          <a:xfrm>
            <a:off x="5489892" y="2846112"/>
            <a:ext cx="1074628" cy="2698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0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ឡាប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8" name="Text Box 507">
            <a:extLst>
              <a:ext uri="{FF2B5EF4-FFF2-40B4-BE49-F238E27FC236}">
                <a16:creationId xmlns:a16="http://schemas.microsoft.com/office/drawing/2014/main" id="{92AC2EA3-9BF5-CF38-EB4A-A47D7D81D8C6}"/>
              </a:ext>
            </a:extLst>
          </p:cNvPr>
          <p:cNvSpPr txBox="1"/>
          <p:nvPr/>
        </p:nvSpPr>
        <p:spPr>
          <a:xfrm>
            <a:off x="4315460" y="4640719"/>
            <a:ext cx="1408684" cy="26416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kern="10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ឡាបដង្កូវ</a:t>
            </a:r>
            <a:endParaRPr lang="en-JP" sz="10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9" name="Text Box 508">
            <a:extLst>
              <a:ext uri="{FF2B5EF4-FFF2-40B4-BE49-F238E27FC236}">
                <a16:creationId xmlns:a16="http://schemas.microsoft.com/office/drawing/2014/main" id="{1360C2EA-71A7-A9E1-758A-C24521123B2E}"/>
              </a:ext>
            </a:extLst>
          </p:cNvPr>
          <p:cNvSpPr txBox="1"/>
          <p:nvPr/>
        </p:nvSpPr>
        <p:spPr>
          <a:xfrm>
            <a:off x="2304289" y="2308412"/>
            <a:ext cx="1240726" cy="26416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0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ប្រអប់ពីញ៉ុង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03521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78710" y="5240665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រូបភាព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2-25​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ប្រភេទរួមពាក់កណ្តាល</a:t>
            </a:r>
            <a:endParaRPr lang="en-JP" sz="12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1306042" y="1274206"/>
            <a:ext cx="2870200" cy="3846830"/>
          </a:xfrm>
          <a:prstGeom prst="rect">
            <a:avLst/>
          </a:prstGeom>
        </p:spPr>
      </p:pic>
      <p:pic>
        <p:nvPicPr>
          <p:cNvPr id="4" name="図 3"/>
          <p:cNvPicPr/>
          <p:nvPr/>
        </p:nvPicPr>
        <p:blipFill>
          <a:blip r:embed="rId3"/>
          <a:stretch>
            <a:fillRect/>
          </a:stretch>
        </p:blipFill>
        <p:spPr>
          <a:xfrm>
            <a:off x="4905844" y="1264478"/>
            <a:ext cx="3473450" cy="428498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254431" y="5806533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រូបភាព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2-26​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ប្រភេទតំណភ្ជាប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់</a:t>
            </a:r>
            <a:endParaRPr lang="en-JP" sz="12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60723" y="6390028"/>
            <a:ext cx="380495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53 / សៀវភៅបន្ថែមទំព័រទី 16-17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JP" altLang="ja-JP" sz="2000" dirty="0">
                <a:latin typeface="Khmer OS" panose="02000500000000020004" pitchFamily="2" charset="77"/>
                <a:ea typeface="Meiryo UI" panose="020B0604030504040204" pitchFamily="50" charset="-128"/>
                <a:cs typeface="Khmer OS" panose="02000500000000020004" pitchFamily="2" charset="77"/>
              </a:rPr>
              <a:t>ឧបករណ៍ចង្កូត</a:t>
            </a:r>
            <a:endParaRPr lang="ja-JP" altLang="en-US" sz="2000" dirty="0">
              <a:latin typeface="Khmer OS" panose="02000500000000020004" pitchFamily="2" charset="77"/>
              <a:ea typeface="Meiryo UI" panose="020B0604030504040204" pitchFamily="50" charset="-128"/>
              <a:cs typeface="Khmer OS" panose="02000500000000020004" pitchFamily="2" charset="77"/>
            </a:endParaRPr>
          </a:p>
        </p:txBody>
      </p:sp>
      <p:sp>
        <p:nvSpPr>
          <p:cNvPr id="8" name="Text Box 509">
            <a:extLst>
              <a:ext uri="{FF2B5EF4-FFF2-40B4-BE49-F238E27FC236}">
                <a16:creationId xmlns:a16="http://schemas.microsoft.com/office/drawing/2014/main" id="{64CADFCA-A658-4415-333A-D90627B7D105}"/>
              </a:ext>
            </a:extLst>
          </p:cNvPr>
          <p:cNvSpPr txBox="1"/>
          <p:nvPr/>
        </p:nvSpPr>
        <p:spPr>
          <a:xfrm>
            <a:off x="2938959" y="1772351"/>
            <a:ext cx="1191895" cy="14478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900" kern="10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កៅស៊ូកូឡោន</a:t>
            </a:r>
            <a:endParaRPr lang="en-JP" sz="9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9" name="Text Box 486">
            <a:extLst>
              <a:ext uri="{FF2B5EF4-FFF2-40B4-BE49-F238E27FC236}">
                <a16:creationId xmlns:a16="http://schemas.microsoft.com/office/drawing/2014/main" id="{DCA4A2C3-7285-766A-F52E-D83C5F72937D}"/>
              </a:ext>
            </a:extLst>
          </p:cNvPr>
          <p:cNvSpPr txBox="1"/>
          <p:nvPr/>
        </p:nvSpPr>
        <p:spPr>
          <a:xfrm>
            <a:off x="2938959" y="1924751"/>
            <a:ext cx="1191895" cy="16319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900" kern="10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កូឡោន</a:t>
            </a:r>
            <a:endParaRPr lang="en-JP" sz="9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0" name="Text Box 511">
            <a:extLst>
              <a:ext uri="{FF2B5EF4-FFF2-40B4-BE49-F238E27FC236}">
                <a16:creationId xmlns:a16="http://schemas.microsoft.com/office/drawing/2014/main" id="{BBC1223E-B99A-591F-79BD-080DD3D48D02}"/>
              </a:ext>
            </a:extLst>
          </p:cNvPr>
          <p:cNvSpPr txBox="1"/>
          <p:nvPr/>
        </p:nvSpPr>
        <p:spPr>
          <a:xfrm>
            <a:off x="2938324" y="2094296"/>
            <a:ext cx="1191895" cy="1936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900" kern="10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ឡាបចង្កូត</a:t>
            </a:r>
            <a:endParaRPr lang="en-JP" sz="9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1" name="Text Box 256">
            <a:extLst>
              <a:ext uri="{FF2B5EF4-FFF2-40B4-BE49-F238E27FC236}">
                <a16:creationId xmlns:a16="http://schemas.microsoft.com/office/drawing/2014/main" id="{98291776-131C-EEBC-B631-95F2E49B9687}"/>
              </a:ext>
            </a:extLst>
          </p:cNvPr>
          <p:cNvSpPr txBox="1"/>
          <p:nvPr/>
        </p:nvSpPr>
        <p:spPr>
          <a:xfrm>
            <a:off x="2942134" y="2275271"/>
            <a:ext cx="1191895" cy="16319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900" kern="100" dirty="0" err="1"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គំរប</a:t>
            </a:r>
            <a:r>
              <a:rPr lang="en-US" sz="9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ខាងក្រោយ</a:t>
            </a:r>
            <a:endParaRPr lang="en-JP" sz="9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2" name="Text Box 257">
            <a:extLst>
              <a:ext uri="{FF2B5EF4-FFF2-40B4-BE49-F238E27FC236}">
                <a16:creationId xmlns:a16="http://schemas.microsoft.com/office/drawing/2014/main" id="{2D678451-AB1D-2816-2746-B1CD86CA0A16}"/>
              </a:ext>
            </a:extLst>
          </p:cNvPr>
          <p:cNvSpPr txBox="1"/>
          <p:nvPr/>
        </p:nvSpPr>
        <p:spPr>
          <a:xfrm>
            <a:off x="2941499" y="2444816"/>
            <a:ext cx="1191895" cy="16319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900" kern="10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ក្បាលដោត</a:t>
            </a:r>
            <a:endParaRPr lang="en-JP" sz="9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3" name="Text Box 258">
            <a:extLst>
              <a:ext uri="{FF2B5EF4-FFF2-40B4-BE49-F238E27FC236}">
                <a16:creationId xmlns:a16="http://schemas.microsoft.com/office/drawing/2014/main" id="{0DD7C1C0-8A0A-837A-89C7-E6ED2E7C2691}"/>
              </a:ext>
            </a:extLst>
          </p:cNvPr>
          <p:cNvSpPr txBox="1"/>
          <p:nvPr/>
        </p:nvSpPr>
        <p:spPr>
          <a:xfrm>
            <a:off x="2933879" y="2627061"/>
            <a:ext cx="1191895" cy="1936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900" kern="10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គូសេណេម្ជុល</a:t>
            </a:r>
            <a:endParaRPr lang="en-JP" sz="9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4" name="Text Box 259">
            <a:extLst>
              <a:ext uri="{FF2B5EF4-FFF2-40B4-BE49-F238E27FC236}">
                <a16:creationId xmlns:a16="http://schemas.microsoft.com/office/drawing/2014/main" id="{08BC9F59-09B5-760B-5A7E-6BF7005FCF90}"/>
              </a:ext>
            </a:extLst>
          </p:cNvPr>
          <p:cNvSpPr txBox="1"/>
          <p:nvPr/>
        </p:nvSpPr>
        <p:spPr>
          <a:xfrm>
            <a:off x="2935149" y="2808036"/>
            <a:ext cx="1191895" cy="16319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900" kern="10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រ៉ង</a:t>
            </a:r>
            <a:endParaRPr lang="en-JP" sz="9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5" name="Text Box 260">
            <a:extLst>
              <a:ext uri="{FF2B5EF4-FFF2-40B4-BE49-F238E27FC236}">
                <a16:creationId xmlns:a16="http://schemas.microsoft.com/office/drawing/2014/main" id="{3F242228-12F7-1A44-7518-17A9393E5684}"/>
              </a:ext>
            </a:extLst>
          </p:cNvPr>
          <p:cNvSpPr txBox="1"/>
          <p:nvPr/>
        </p:nvSpPr>
        <p:spPr>
          <a:xfrm>
            <a:off x="2933244" y="2947101"/>
            <a:ext cx="1191895" cy="16319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900" kern="10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ប្រអប់ស្ពឺ</a:t>
            </a:r>
            <a:endParaRPr lang="en-JP" sz="9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6" name="Text Box 261">
            <a:extLst>
              <a:ext uri="{FF2B5EF4-FFF2-40B4-BE49-F238E27FC236}">
                <a16:creationId xmlns:a16="http://schemas.microsoft.com/office/drawing/2014/main" id="{6349E967-FF70-8D87-44BB-76C58A4C8612}"/>
              </a:ext>
            </a:extLst>
          </p:cNvPr>
          <p:cNvSpPr txBox="1"/>
          <p:nvPr/>
        </p:nvSpPr>
        <p:spPr>
          <a:xfrm>
            <a:off x="2938959" y="3135696"/>
            <a:ext cx="1191895" cy="1936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900" kern="10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ប៊ិចដង្កូវ</a:t>
            </a:r>
            <a:endParaRPr lang="en-JP" sz="9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7" name="Text Box 262">
            <a:extLst>
              <a:ext uri="{FF2B5EF4-FFF2-40B4-BE49-F238E27FC236}">
                <a16:creationId xmlns:a16="http://schemas.microsoft.com/office/drawing/2014/main" id="{92660B3A-AC0C-3EFC-211D-7079ED96FFE9}"/>
              </a:ext>
            </a:extLst>
          </p:cNvPr>
          <p:cNvSpPr txBox="1"/>
          <p:nvPr/>
        </p:nvSpPr>
        <p:spPr>
          <a:xfrm>
            <a:off x="2932609" y="3323021"/>
            <a:ext cx="1191895" cy="16319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900" kern="10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គ្រាប់ឃ្លី</a:t>
            </a:r>
            <a:endParaRPr lang="en-JP" sz="9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8" name="Text Box 263">
            <a:extLst>
              <a:ext uri="{FF2B5EF4-FFF2-40B4-BE49-F238E27FC236}">
                <a16:creationId xmlns:a16="http://schemas.microsoft.com/office/drawing/2014/main" id="{DE1EEB50-AC2A-9BE3-35CA-412ECEF925A4}"/>
              </a:ext>
            </a:extLst>
          </p:cNvPr>
          <p:cNvSpPr txBox="1"/>
          <p:nvPr/>
        </p:nvSpPr>
        <p:spPr>
          <a:xfrm>
            <a:off x="2935149" y="3486851"/>
            <a:ext cx="1191895" cy="16319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900" kern="10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ខ្ចៅគ្រាប់ឃ្លី</a:t>
            </a:r>
            <a:endParaRPr lang="en-JP" sz="9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9" name="Text Box 265">
            <a:extLst>
              <a:ext uri="{FF2B5EF4-FFF2-40B4-BE49-F238E27FC236}">
                <a16:creationId xmlns:a16="http://schemas.microsoft.com/office/drawing/2014/main" id="{93AB1E45-DA92-A3A7-61F6-3ED869EBD8E8}"/>
              </a:ext>
            </a:extLst>
          </p:cNvPr>
          <p:cNvSpPr txBox="1"/>
          <p:nvPr/>
        </p:nvSpPr>
        <p:spPr>
          <a:xfrm>
            <a:off x="2930069" y="3643696"/>
            <a:ext cx="1191895" cy="1936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900" kern="10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គូសេណេម្ជុល</a:t>
            </a:r>
            <a:endParaRPr lang="en-JP" sz="9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21" name="Text Box 267">
            <a:extLst>
              <a:ext uri="{FF2B5EF4-FFF2-40B4-BE49-F238E27FC236}">
                <a16:creationId xmlns:a16="http://schemas.microsoft.com/office/drawing/2014/main" id="{B280F7EB-F2B2-7BDA-A062-EE12CB140282}"/>
              </a:ext>
            </a:extLst>
          </p:cNvPr>
          <p:cNvSpPr txBox="1"/>
          <p:nvPr/>
        </p:nvSpPr>
        <p:spPr>
          <a:xfrm>
            <a:off x="2930069" y="3821179"/>
            <a:ext cx="1188720" cy="17573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9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ឧបករណ៍ខ្ទប់ប្រេង</a:t>
            </a:r>
            <a:endParaRPr lang="en-JP" sz="9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25" name="Text Box 271">
            <a:extLst>
              <a:ext uri="{FF2B5EF4-FFF2-40B4-BE49-F238E27FC236}">
                <a16:creationId xmlns:a16="http://schemas.microsoft.com/office/drawing/2014/main" id="{5CFB07D9-954C-3558-21D6-003454B0E499}"/>
              </a:ext>
            </a:extLst>
          </p:cNvPr>
          <p:cNvSpPr txBox="1"/>
          <p:nvPr/>
        </p:nvSpPr>
        <p:spPr>
          <a:xfrm>
            <a:off x="1339394" y="3988501"/>
            <a:ext cx="211455" cy="76898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vert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ស៊ីឡាំង</a:t>
            </a:r>
            <a:endParaRPr lang="en-JP" sz="9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26" name="Text Box 272">
            <a:extLst>
              <a:ext uri="{FF2B5EF4-FFF2-40B4-BE49-F238E27FC236}">
                <a16:creationId xmlns:a16="http://schemas.microsoft.com/office/drawing/2014/main" id="{81300A1A-BA0C-5489-D76C-0F21484206D0}"/>
              </a:ext>
            </a:extLst>
          </p:cNvPr>
          <p:cNvSpPr txBox="1"/>
          <p:nvPr/>
        </p:nvSpPr>
        <p:spPr>
          <a:xfrm>
            <a:off x="2586534" y="3650046"/>
            <a:ext cx="152400" cy="57086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vert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ទៅធុង</a:t>
            </a:r>
            <a:endParaRPr lang="en-JP" sz="9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27" name="Text Box 273">
            <a:extLst>
              <a:ext uri="{FF2B5EF4-FFF2-40B4-BE49-F238E27FC236}">
                <a16:creationId xmlns:a16="http://schemas.microsoft.com/office/drawing/2014/main" id="{5657F3E4-D043-1A09-138C-B6F6FBF1A333}"/>
              </a:ext>
            </a:extLst>
          </p:cNvPr>
          <p:cNvSpPr txBox="1"/>
          <p:nvPr/>
        </p:nvSpPr>
        <p:spPr>
          <a:xfrm>
            <a:off x="2592249" y="4384041"/>
            <a:ext cx="161926" cy="67951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vert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ពីស្នប</a:t>
            </a:r>
            <a:r>
              <a:rPr lang="en-US" sz="900" kern="100" dirty="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់</a:t>
            </a:r>
            <a:endParaRPr lang="en-JP" sz="9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20" name="Text Box 266">
            <a:extLst>
              <a:ext uri="{FF2B5EF4-FFF2-40B4-BE49-F238E27FC236}">
                <a16:creationId xmlns:a16="http://schemas.microsoft.com/office/drawing/2014/main" id="{6C001152-AAB8-FC75-C9B7-16CB05866E8B}"/>
              </a:ext>
            </a:extLst>
          </p:cNvPr>
          <p:cNvSpPr txBox="1"/>
          <p:nvPr/>
        </p:nvSpPr>
        <p:spPr>
          <a:xfrm>
            <a:off x="2954033" y="3991994"/>
            <a:ext cx="1191895" cy="1689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900" kern="100" dirty="0" err="1"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រ៉</a:t>
            </a:r>
            <a:r>
              <a:rPr lang="en-US" sz="9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ង</a:t>
            </a:r>
            <a:endParaRPr lang="en-JP" sz="9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22" name="Text Box 268">
            <a:extLst>
              <a:ext uri="{FF2B5EF4-FFF2-40B4-BE49-F238E27FC236}">
                <a16:creationId xmlns:a16="http://schemas.microsoft.com/office/drawing/2014/main" id="{A01D7CD6-5598-FEFB-683B-4466F0221967}"/>
              </a:ext>
            </a:extLst>
          </p:cNvPr>
          <p:cNvSpPr txBox="1"/>
          <p:nvPr/>
        </p:nvSpPr>
        <p:spPr>
          <a:xfrm>
            <a:off x="2930069" y="4165031"/>
            <a:ext cx="1191895" cy="1936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9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គ្រឿងស្រោប</a:t>
            </a:r>
            <a:endParaRPr lang="en-JP" sz="9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24" name="Text Box 270">
            <a:extLst>
              <a:ext uri="{FF2B5EF4-FFF2-40B4-BE49-F238E27FC236}">
                <a16:creationId xmlns:a16="http://schemas.microsoft.com/office/drawing/2014/main" id="{994E7366-7B39-7213-3AE3-C63D7D16AC10}"/>
              </a:ext>
            </a:extLst>
          </p:cNvPr>
          <p:cNvSpPr txBox="1"/>
          <p:nvPr/>
        </p:nvSpPr>
        <p:spPr>
          <a:xfrm>
            <a:off x="2934514" y="4330131"/>
            <a:ext cx="1191895" cy="16319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9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ខ្នារ</a:t>
            </a:r>
            <a:endParaRPr lang="en-JP" sz="9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23" name="Text Box 269">
            <a:extLst>
              <a:ext uri="{FF2B5EF4-FFF2-40B4-BE49-F238E27FC236}">
                <a16:creationId xmlns:a16="http://schemas.microsoft.com/office/drawing/2014/main" id="{D68B616B-2EF1-E9BE-1A3D-B805E898F4D9}"/>
              </a:ext>
            </a:extLst>
          </p:cNvPr>
          <p:cNvSpPr txBox="1"/>
          <p:nvPr/>
        </p:nvSpPr>
        <p:spPr>
          <a:xfrm>
            <a:off x="2926894" y="4501581"/>
            <a:ext cx="1191895" cy="16319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900" kern="100" dirty="0" err="1"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គំរប</a:t>
            </a:r>
            <a:r>
              <a:rPr lang="en-US" sz="9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ខាងមុខ</a:t>
            </a:r>
            <a:endParaRPr lang="en-JP" sz="9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28" name="Text Box 274">
            <a:extLst>
              <a:ext uri="{FF2B5EF4-FFF2-40B4-BE49-F238E27FC236}">
                <a16:creationId xmlns:a16="http://schemas.microsoft.com/office/drawing/2014/main" id="{ACBF8C64-98E3-E5BF-8DED-AD3D69E57299}"/>
              </a:ext>
            </a:extLst>
          </p:cNvPr>
          <p:cNvSpPr txBox="1"/>
          <p:nvPr/>
        </p:nvSpPr>
        <p:spPr>
          <a:xfrm>
            <a:off x="6500965" y="4380296"/>
            <a:ext cx="800100" cy="16954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000" kern="10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ជំរុញ</a:t>
            </a:r>
            <a:endParaRPr lang="en-JP" sz="10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29" name="Text Box 275">
            <a:extLst>
              <a:ext uri="{FF2B5EF4-FFF2-40B4-BE49-F238E27FC236}">
                <a16:creationId xmlns:a16="http://schemas.microsoft.com/office/drawing/2014/main" id="{977C06FD-D0DB-CD68-3D01-3E7CB52A43B7}"/>
              </a:ext>
            </a:extLst>
          </p:cNvPr>
          <p:cNvSpPr txBox="1"/>
          <p:nvPr/>
        </p:nvSpPr>
        <p:spPr>
          <a:xfrm>
            <a:off x="6502235" y="4538411"/>
            <a:ext cx="800100" cy="16954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000" kern="10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ដៃទាញ</a:t>
            </a:r>
            <a:endParaRPr lang="en-JP" sz="10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30" name="Text Box 276">
            <a:extLst>
              <a:ext uri="{FF2B5EF4-FFF2-40B4-BE49-F238E27FC236}">
                <a16:creationId xmlns:a16="http://schemas.microsoft.com/office/drawing/2014/main" id="{34C4ABF4-6B87-60BB-2D5C-FE9D573F3498}"/>
              </a:ext>
            </a:extLst>
          </p:cNvPr>
          <p:cNvSpPr txBox="1"/>
          <p:nvPr/>
        </p:nvSpPr>
        <p:spPr>
          <a:xfrm>
            <a:off x="6502235" y="4707956"/>
            <a:ext cx="800100" cy="16954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000" kern="10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ដៃទាញ</a:t>
            </a:r>
            <a:endParaRPr lang="en-JP" sz="10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31" name="Text Box 277">
            <a:extLst>
              <a:ext uri="{FF2B5EF4-FFF2-40B4-BE49-F238E27FC236}">
                <a16:creationId xmlns:a16="http://schemas.microsoft.com/office/drawing/2014/main" id="{661D93E8-6D18-61E7-090A-123DFC9A1054}"/>
              </a:ext>
            </a:extLst>
          </p:cNvPr>
          <p:cNvSpPr txBox="1"/>
          <p:nvPr/>
        </p:nvSpPr>
        <p:spPr>
          <a:xfrm>
            <a:off x="6489535" y="4868611"/>
            <a:ext cx="800100" cy="16954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000" kern="10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ទ្រនាប់ឃ្លី </a:t>
            </a:r>
            <a:endParaRPr lang="en-JP" sz="10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33" name="Text Box 280">
            <a:extLst>
              <a:ext uri="{FF2B5EF4-FFF2-40B4-BE49-F238E27FC236}">
                <a16:creationId xmlns:a16="http://schemas.microsoft.com/office/drawing/2014/main" id="{538CB9F8-AA26-5BC1-9DFF-F5942CFBFDCC}"/>
              </a:ext>
            </a:extLst>
          </p:cNvPr>
          <p:cNvSpPr txBox="1"/>
          <p:nvPr/>
        </p:nvSpPr>
        <p:spPr>
          <a:xfrm>
            <a:off x="6498425" y="5028631"/>
            <a:ext cx="800100" cy="16954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000" kern="10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ទ្រនាប់ </a:t>
            </a:r>
            <a:endParaRPr lang="en-JP" sz="10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35" name="Text Box 286">
            <a:extLst>
              <a:ext uri="{FF2B5EF4-FFF2-40B4-BE49-F238E27FC236}">
                <a16:creationId xmlns:a16="http://schemas.microsoft.com/office/drawing/2014/main" id="{21CF7B38-C076-CB67-D84E-5957D7303B09}"/>
              </a:ext>
            </a:extLst>
          </p:cNvPr>
          <p:cNvSpPr txBox="1"/>
          <p:nvPr/>
        </p:nvSpPr>
        <p:spPr>
          <a:xfrm>
            <a:off x="7494740" y="4373946"/>
            <a:ext cx="1191895" cy="20447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0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ក្បាលដោត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36" name="Text Box 287">
            <a:extLst>
              <a:ext uri="{FF2B5EF4-FFF2-40B4-BE49-F238E27FC236}">
                <a16:creationId xmlns:a16="http://schemas.microsoft.com/office/drawing/2014/main" id="{100D361C-8B7C-3390-1023-DB7AA879B7B5}"/>
              </a:ext>
            </a:extLst>
          </p:cNvPr>
          <p:cNvSpPr txBox="1"/>
          <p:nvPr/>
        </p:nvSpPr>
        <p:spPr>
          <a:xfrm>
            <a:off x="7504265" y="4549206"/>
            <a:ext cx="800100" cy="16954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0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ដៃទាញ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37" name="Text Box 288">
            <a:extLst>
              <a:ext uri="{FF2B5EF4-FFF2-40B4-BE49-F238E27FC236}">
                <a16:creationId xmlns:a16="http://schemas.microsoft.com/office/drawing/2014/main" id="{CD627DE6-C74B-10AB-8413-FE21E13BDA53}"/>
              </a:ext>
            </a:extLst>
          </p:cNvPr>
          <p:cNvSpPr txBox="1"/>
          <p:nvPr/>
        </p:nvSpPr>
        <p:spPr>
          <a:xfrm>
            <a:off x="7507440" y="4712401"/>
            <a:ext cx="800100" cy="16954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000" kern="10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រឺស័រ</a:t>
            </a:r>
            <a:endParaRPr lang="en-JP" sz="10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38" name="Text Box 289">
            <a:extLst>
              <a:ext uri="{FF2B5EF4-FFF2-40B4-BE49-F238E27FC236}">
                <a16:creationId xmlns:a16="http://schemas.microsoft.com/office/drawing/2014/main" id="{0897D944-B9DF-3D2A-5FAE-C301136F2BD1}"/>
              </a:ext>
            </a:extLst>
          </p:cNvPr>
          <p:cNvSpPr txBox="1"/>
          <p:nvPr/>
        </p:nvSpPr>
        <p:spPr>
          <a:xfrm>
            <a:off x="7506170" y="4852735"/>
            <a:ext cx="800100" cy="21082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000" kern="10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ឆ្នុក</a:t>
            </a:r>
            <a:endParaRPr lang="en-JP" sz="10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39" name="Text Box 290">
            <a:extLst>
              <a:ext uri="{FF2B5EF4-FFF2-40B4-BE49-F238E27FC236}">
                <a16:creationId xmlns:a16="http://schemas.microsoft.com/office/drawing/2014/main" id="{1CED1263-56D7-BB26-5716-FF28ADC471E2}"/>
              </a:ext>
            </a:extLst>
          </p:cNvPr>
          <p:cNvSpPr txBox="1"/>
          <p:nvPr/>
        </p:nvSpPr>
        <p:spPr>
          <a:xfrm>
            <a:off x="7494739" y="5362072"/>
            <a:ext cx="1191895" cy="16319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0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ក្បាលដោតឆ្នុក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40" name="Text Box 291">
            <a:extLst>
              <a:ext uri="{FF2B5EF4-FFF2-40B4-BE49-F238E27FC236}">
                <a16:creationId xmlns:a16="http://schemas.microsoft.com/office/drawing/2014/main" id="{8A23E86B-68B6-EB4E-6806-DDAE84F53CE8}"/>
              </a:ext>
            </a:extLst>
          </p:cNvPr>
          <p:cNvSpPr txBox="1"/>
          <p:nvPr/>
        </p:nvSpPr>
        <p:spPr>
          <a:xfrm>
            <a:off x="7505535" y="5033711"/>
            <a:ext cx="800100" cy="19812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0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ទ្រនាប</a:t>
            </a:r>
            <a:r>
              <a:rPr lang="en-US" sz="1000" kern="100" dirty="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់ 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41" name="Text Box 293">
            <a:extLst>
              <a:ext uri="{FF2B5EF4-FFF2-40B4-BE49-F238E27FC236}">
                <a16:creationId xmlns:a16="http://schemas.microsoft.com/office/drawing/2014/main" id="{4A811E20-6456-15B2-9A99-9B81F1EF039D}"/>
              </a:ext>
            </a:extLst>
          </p:cNvPr>
          <p:cNvSpPr txBox="1"/>
          <p:nvPr/>
        </p:nvSpPr>
        <p:spPr>
          <a:xfrm>
            <a:off x="7498550" y="5204526"/>
            <a:ext cx="800100" cy="16954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0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ទ្រនាប់ឃ្លី</a:t>
            </a:r>
            <a:r>
              <a:rPr lang="en-US" sz="1000" kern="100" dirty="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 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32" name="Text Box 279">
            <a:extLst>
              <a:ext uri="{FF2B5EF4-FFF2-40B4-BE49-F238E27FC236}">
                <a16:creationId xmlns:a16="http://schemas.microsoft.com/office/drawing/2014/main" id="{C299A434-71E7-2E6C-BAAE-0D22E97AB3DC}"/>
              </a:ext>
            </a:extLst>
          </p:cNvPr>
          <p:cNvSpPr txBox="1"/>
          <p:nvPr/>
        </p:nvSpPr>
        <p:spPr>
          <a:xfrm>
            <a:off x="6496229" y="5171998"/>
            <a:ext cx="800100" cy="19812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0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ឆ្នុកទប</a:t>
            </a:r>
            <a:r>
              <a:rPr lang="en-US" sz="1000" kern="100" dirty="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់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34" name="Text Box 284">
            <a:extLst>
              <a:ext uri="{FF2B5EF4-FFF2-40B4-BE49-F238E27FC236}">
                <a16:creationId xmlns:a16="http://schemas.microsoft.com/office/drawing/2014/main" id="{40F6C005-CA44-9D56-525D-3E464F9C551F}"/>
              </a:ext>
            </a:extLst>
          </p:cNvPr>
          <p:cNvSpPr txBox="1"/>
          <p:nvPr/>
        </p:nvSpPr>
        <p:spPr>
          <a:xfrm>
            <a:off x="6489535" y="5358831"/>
            <a:ext cx="800100" cy="16954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000" kern="10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រឺស័រ</a:t>
            </a:r>
            <a:endParaRPr lang="en-JP" sz="10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85572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615184" y="5179622"/>
            <a:ext cx="446099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រូបភាព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2-27​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ប្រភេទសម្ពាធ</a:t>
            </a:r>
            <a:r>
              <a:rPr lang="en-US" sz="1200" kern="100" dirty="0" err="1"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សឺ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រាំងបូមពេញលេញ</a:t>
            </a:r>
            <a:endParaRPr lang="en-JP" sz="12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735" y="1463040"/>
            <a:ext cx="4747785" cy="340106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54 / សៀវភៅបន្ថែមទំព័រទី 18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JP" altLang="ja-JP" sz="2000" dirty="0">
                <a:latin typeface="Khmer OS" panose="02000500000000020004" pitchFamily="2" charset="77"/>
                <a:ea typeface="Meiryo UI" panose="020B0604030504040204" pitchFamily="50" charset="-128"/>
                <a:cs typeface="Khmer OS" panose="02000500000000020004" pitchFamily="2" charset="77"/>
              </a:rPr>
              <a:t>ឧបករណ៍ចង្កូត</a:t>
            </a:r>
            <a:endParaRPr lang="ja-JP" altLang="en-US" sz="2000" dirty="0">
              <a:latin typeface="Khmer OS" panose="02000500000000020004" pitchFamily="2" charset="77"/>
              <a:ea typeface="Meiryo UI" panose="020B0604030504040204" pitchFamily="50" charset="-128"/>
              <a:cs typeface="Khmer OS" panose="02000500000000020004" pitchFamily="2" charset="77"/>
            </a:endParaRPr>
          </a:p>
        </p:txBody>
      </p:sp>
      <p:sp>
        <p:nvSpPr>
          <p:cNvPr id="6" name="Text Box 295">
            <a:extLst>
              <a:ext uri="{FF2B5EF4-FFF2-40B4-BE49-F238E27FC236}">
                <a16:creationId xmlns:a16="http://schemas.microsoft.com/office/drawing/2014/main" id="{49A7FC94-7B13-240D-7296-5E611A4CD9BC}"/>
              </a:ext>
            </a:extLst>
          </p:cNvPr>
          <p:cNvSpPr txBox="1"/>
          <p:nvPr/>
        </p:nvSpPr>
        <p:spPr>
          <a:xfrm>
            <a:off x="1715770" y="1842749"/>
            <a:ext cx="762635" cy="16319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0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កង់ក្រោយ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7" name="Text Box 296">
            <a:extLst>
              <a:ext uri="{FF2B5EF4-FFF2-40B4-BE49-F238E27FC236}">
                <a16:creationId xmlns:a16="http://schemas.microsoft.com/office/drawing/2014/main" id="{21FA517F-FFEE-6934-6957-FFD47BF313DE}"/>
              </a:ext>
            </a:extLst>
          </p:cNvPr>
          <p:cNvSpPr txBox="1"/>
          <p:nvPr/>
        </p:nvSpPr>
        <p:spPr>
          <a:xfrm>
            <a:off x="1703760" y="4416404"/>
            <a:ext cx="762635" cy="16319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0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កង់ក្រោយ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8" name="Text Box 297">
            <a:extLst>
              <a:ext uri="{FF2B5EF4-FFF2-40B4-BE49-F238E27FC236}">
                <a16:creationId xmlns:a16="http://schemas.microsoft.com/office/drawing/2014/main" id="{F2EE3CAE-BF08-6070-BFD5-0A156BE451EE}"/>
              </a:ext>
            </a:extLst>
          </p:cNvPr>
          <p:cNvSpPr txBox="1"/>
          <p:nvPr/>
        </p:nvSpPr>
        <p:spPr>
          <a:xfrm>
            <a:off x="1948870" y="3660881"/>
            <a:ext cx="1139038" cy="35333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0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ស៊ីឡាំងចង្កូត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9" name="Text Box 298">
            <a:extLst>
              <a:ext uri="{FF2B5EF4-FFF2-40B4-BE49-F238E27FC236}">
                <a16:creationId xmlns:a16="http://schemas.microsoft.com/office/drawing/2014/main" id="{0F9C2000-457A-D62A-AF9A-CFF6C3962262}"/>
              </a:ext>
            </a:extLst>
          </p:cNvPr>
          <p:cNvSpPr txBox="1"/>
          <p:nvPr/>
        </p:nvSpPr>
        <p:spPr>
          <a:xfrm>
            <a:off x="3685503" y="2468837"/>
            <a:ext cx="374650" cy="16319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0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ឆ្វេង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0" name="Text Box 299">
            <a:extLst>
              <a:ext uri="{FF2B5EF4-FFF2-40B4-BE49-F238E27FC236}">
                <a16:creationId xmlns:a16="http://schemas.microsoft.com/office/drawing/2014/main" id="{D8A277D1-4083-3892-2AC7-E823C0DD1999}"/>
              </a:ext>
            </a:extLst>
          </p:cNvPr>
          <p:cNvSpPr txBox="1"/>
          <p:nvPr/>
        </p:nvSpPr>
        <p:spPr>
          <a:xfrm>
            <a:off x="4463014" y="2866127"/>
            <a:ext cx="374650" cy="16319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0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ឆ្វេង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1" name="Text Box 300">
            <a:extLst>
              <a:ext uri="{FF2B5EF4-FFF2-40B4-BE49-F238E27FC236}">
                <a16:creationId xmlns:a16="http://schemas.microsoft.com/office/drawing/2014/main" id="{26EF9F20-873E-CED8-CD4E-0B750A7A3E0C}"/>
              </a:ext>
            </a:extLst>
          </p:cNvPr>
          <p:cNvSpPr txBox="1"/>
          <p:nvPr/>
        </p:nvSpPr>
        <p:spPr>
          <a:xfrm>
            <a:off x="5139372" y="1932315"/>
            <a:ext cx="587375" cy="1936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0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ចង្កូត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2" name="Text Box 301">
            <a:extLst>
              <a:ext uri="{FF2B5EF4-FFF2-40B4-BE49-F238E27FC236}">
                <a16:creationId xmlns:a16="http://schemas.microsoft.com/office/drawing/2014/main" id="{6A799BD5-E860-06FD-DA1B-DD1CC9D5F8CC}"/>
              </a:ext>
            </a:extLst>
          </p:cNvPr>
          <p:cNvSpPr txBox="1"/>
          <p:nvPr/>
        </p:nvSpPr>
        <p:spPr>
          <a:xfrm>
            <a:off x="5732890" y="2250992"/>
            <a:ext cx="1464945" cy="38104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0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ថាមពលប្រភេទ</a:t>
            </a:r>
            <a:r>
              <a:rPr lang="en-US" sz="1000" kern="100" dirty="0" err="1"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សឺ</a:t>
            </a:r>
            <a:r>
              <a:rPr lang="en-US" sz="10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រាំងបូមពេញលេញ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3" name="Text Box 302">
            <a:extLst>
              <a:ext uri="{FF2B5EF4-FFF2-40B4-BE49-F238E27FC236}">
                <a16:creationId xmlns:a16="http://schemas.microsoft.com/office/drawing/2014/main" id="{1273F0EF-6657-B3C0-D0DE-542AB3DBD47E}"/>
              </a:ext>
            </a:extLst>
          </p:cNvPr>
          <p:cNvSpPr txBox="1"/>
          <p:nvPr/>
        </p:nvSpPr>
        <p:spPr>
          <a:xfrm>
            <a:off x="5847452" y="2632032"/>
            <a:ext cx="1228725" cy="215807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0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វ៉ាល់ចង្កូត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4" name="Text Box 303">
            <a:extLst>
              <a:ext uri="{FF2B5EF4-FFF2-40B4-BE49-F238E27FC236}">
                <a16:creationId xmlns:a16="http://schemas.microsoft.com/office/drawing/2014/main" id="{E24F9DF7-78CA-AED2-5329-0F0B6761B97B}"/>
              </a:ext>
            </a:extLst>
          </p:cNvPr>
          <p:cNvSpPr txBox="1"/>
          <p:nvPr/>
        </p:nvSpPr>
        <p:spPr>
          <a:xfrm>
            <a:off x="5900796" y="3223875"/>
            <a:ext cx="1464945" cy="29979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0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ស្នប់សម្ពាធសឺរាំងបូម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37947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783108" y="5027223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12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រូបភាព</a:t>
            </a:r>
            <a:r>
              <a:rPr lang="en-US" sz="12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2-28 </a:t>
            </a:r>
            <a:r>
              <a:rPr lang="en-US" sz="12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ដៃទាញ</a:t>
            </a:r>
            <a:r>
              <a:rPr lang="en-US" sz="12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2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និងរ៉ូទីល</a:t>
            </a:r>
            <a:r>
              <a:rPr lang="en-JP" sz="1200" dirty="0">
                <a:effectLst/>
                <a:latin typeface="Khmer OS" panose="02000500000000020004" pitchFamily="2" charset="77"/>
                <a:cs typeface="Khmer OS" panose="02000500000000020004" pitchFamily="2" charset="77"/>
              </a:rPr>
              <a:t> </a:t>
            </a:r>
            <a:endParaRPr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420302" y="1920875"/>
            <a:ext cx="4322445" cy="271145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55 / សៀវភៅបន្ថែមទំព័រទី 19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JP" altLang="ja-JP" sz="2000" dirty="0">
                <a:latin typeface="Khmer OS" panose="02000500000000020004" pitchFamily="2" charset="77"/>
                <a:ea typeface="Meiryo UI" panose="020B0604030504040204" pitchFamily="50" charset="-128"/>
                <a:cs typeface="Khmer OS" panose="02000500000000020004" pitchFamily="2" charset="77"/>
              </a:rPr>
              <a:t>ឧបករណ៍ចង្កូត</a:t>
            </a:r>
            <a:endParaRPr lang="ja-JP" altLang="en-US" sz="2000" dirty="0">
              <a:latin typeface="Khmer OS" panose="02000500000000020004" pitchFamily="2" charset="77"/>
              <a:ea typeface="Meiryo UI" panose="020B0604030504040204" pitchFamily="50" charset="-128"/>
              <a:cs typeface="Khmer OS" panose="02000500000000020004" pitchFamily="2" charset="77"/>
            </a:endParaRPr>
          </a:p>
        </p:txBody>
      </p:sp>
      <p:sp>
        <p:nvSpPr>
          <p:cNvPr id="6" name="Text Box 510">
            <a:extLst>
              <a:ext uri="{FF2B5EF4-FFF2-40B4-BE49-F238E27FC236}">
                <a16:creationId xmlns:a16="http://schemas.microsoft.com/office/drawing/2014/main" id="{DF54E3DB-4943-7AB8-1C8A-3B461AF4F495}"/>
              </a:ext>
            </a:extLst>
          </p:cNvPr>
          <p:cNvSpPr txBox="1"/>
          <p:nvPr/>
        </p:nvSpPr>
        <p:spPr>
          <a:xfrm>
            <a:off x="5103368" y="2279026"/>
            <a:ext cx="977900" cy="22225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ដៃទាញ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7" name="Text Box 264">
            <a:extLst>
              <a:ext uri="{FF2B5EF4-FFF2-40B4-BE49-F238E27FC236}">
                <a16:creationId xmlns:a16="http://schemas.microsoft.com/office/drawing/2014/main" id="{67C38990-C7D9-38E7-48A0-8A4B98847CED}"/>
              </a:ext>
            </a:extLst>
          </p:cNvPr>
          <p:cNvSpPr txBox="1"/>
          <p:nvPr/>
        </p:nvSpPr>
        <p:spPr>
          <a:xfrm>
            <a:off x="2550668" y="3893831"/>
            <a:ext cx="969645" cy="22225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កណ្តឹងរវៃ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8" name="Text Box 282">
            <a:extLst>
              <a:ext uri="{FF2B5EF4-FFF2-40B4-BE49-F238E27FC236}">
                <a16:creationId xmlns:a16="http://schemas.microsoft.com/office/drawing/2014/main" id="{8A935DE4-273F-6568-2510-21AFF0F96C90}"/>
              </a:ext>
            </a:extLst>
          </p:cNvPr>
          <p:cNvSpPr txBox="1"/>
          <p:nvPr/>
        </p:nvSpPr>
        <p:spPr>
          <a:xfrm>
            <a:off x="3673348" y="4224528"/>
            <a:ext cx="898652" cy="289698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រ៉ូទីល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31468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911096" y="5253100"/>
            <a:ext cx="5440680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12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រូបភាព</a:t>
            </a:r>
            <a:r>
              <a:rPr lang="en-US" sz="12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2-29 </a:t>
            </a:r>
            <a:r>
              <a:rPr lang="en-US" sz="12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ហ្វ្រាំងជើង</a:t>
            </a:r>
            <a:r>
              <a:rPr lang="en-US" sz="12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(</a:t>
            </a:r>
            <a:r>
              <a:rPr lang="en-US" sz="12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ឧទាហរណ</a:t>
            </a:r>
            <a:r>
              <a:rPr lang="en-US" sz="12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៍ </a:t>
            </a:r>
            <a:r>
              <a:rPr lang="en-US" sz="12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នៃហ្វ្រាំងប្រភេទស្គរ</a:t>
            </a:r>
            <a:r>
              <a:rPr lang="en-US" sz="12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2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គ្មានម៉ូទ័រសឺរវ៉ូ</a:t>
            </a:r>
            <a:r>
              <a:rPr lang="en-US" sz="12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)</a:t>
            </a:r>
            <a:r>
              <a:rPr lang="en-JP" sz="1200" dirty="0">
                <a:effectLst/>
                <a:latin typeface="Khmer OS" panose="02000500000000020004" pitchFamily="2" charset="77"/>
                <a:cs typeface="Khmer OS" panose="02000500000000020004" pitchFamily="2" charset="77"/>
              </a:rPr>
              <a:t> </a:t>
            </a:r>
            <a:endParaRPr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332368" y="1272485"/>
            <a:ext cx="4491355" cy="326644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56 / សៀវភៅបន្ថែមទំព័រទី 20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ឧបករណ៍ហ្វ្រាំង</a:t>
            </a:r>
            <a:r>
              <a:rPr lang="en-US" sz="20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endParaRPr kumimoji="1" lang="ja-JP" altLang="en-US" sz="2000" dirty="0">
              <a:latin typeface="Khmer OS" panose="02000500000000020004" pitchFamily="2" charset="77"/>
              <a:ea typeface="Meiryo UI" panose="020B0604030504040204" pitchFamily="50" charset="-128"/>
              <a:cs typeface="Khmer OS" panose="02000500000000020004" pitchFamily="2" charset="77"/>
            </a:endParaRPr>
          </a:p>
        </p:txBody>
      </p:sp>
      <p:sp>
        <p:nvSpPr>
          <p:cNvPr id="6" name="Text Box 283">
            <a:extLst>
              <a:ext uri="{FF2B5EF4-FFF2-40B4-BE49-F238E27FC236}">
                <a16:creationId xmlns:a16="http://schemas.microsoft.com/office/drawing/2014/main" id="{98A94355-458D-0A70-5D93-6B234A09B613}"/>
              </a:ext>
            </a:extLst>
          </p:cNvPr>
          <p:cNvSpPr txBox="1"/>
          <p:nvPr/>
        </p:nvSpPr>
        <p:spPr>
          <a:xfrm>
            <a:off x="3931933" y="1735287"/>
            <a:ext cx="1017270" cy="22225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ទៅហ្វ្រាំងចត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7" name="Text Box 285">
            <a:extLst>
              <a:ext uri="{FF2B5EF4-FFF2-40B4-BE49-F238E27FC236}">
                <a16:creationId xmlns:a16="http://schemas.microsoft.com/office/drawing/2014/main" id="{0EC63219-8BEE-4B07-77A2-6537227CD353}"/>
              </a:ext>
            </a:extLst>
          </p:cNvPr>
          <p:cNvSpPr txBox="1"/>
          <p:nvPr/>
        </p:nvSpPr>
        <p:spPr>
          <a:xfrm>
            <a:off x="4063365" y="3485918"/>
            <a:ext cx="1017270" cy="22225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ទៅហ្វ្រាំងចត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8" name="Text Box 304">
            <a:extLst>
              <a:ext uri="{FF2B5EF4-FFF2-40B4-BE49-F238E27FC236}">
                <a16:creationId xmlns:a16="http://schemas.microsoft.com/office/drawing/2014/main" id="{76DC419B-51CE-DC04-53B4-9B86CFEA384E}"/>
              </a:ext>
            </a:extLst>
          </p:cNvPr>
          <p:cNvSpPr txBox="1"/>
          <p:nvPr/>
        </p:nvSpPr>
        <p:spPr>
          <a:xfrm>
            <a:off x="2644153" y="4125286"/>
            <a:ext cx="1017270" cy="22225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000" kern="10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ឈ្នាន់</a:t>
            </a:r>
            <a:endParaRPr lang="en-JP" sz="10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9" name="Text Box 305">
            <a:extLst>
              <a:ext uri="{FF2B5EF4-FFF2-40B4-BE49-F238E27FC236}">
                <a16:creationId xmlns:a16="http://schemas.microsoft.com/office/drawing/2014/main" id="{429C5925-E915-E23F-A174-CCB67FD469F1}"/>
              </a:ext>
            </a:extLst>
          </p:cNvPr>
          <p:cNvSpPr txBox="1"/>
          <p:nvPr/>
        </p:nvSpPr>
        <p:spPr>
          <a:xfrm>
            <a:off x="4066553" y="4125286"/>
            <a:ext cx="1017270" cy="22225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000" kern="10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ស៊ីឡាំងមេ</a:t>
            </a:r>
            <a:endParaRPr lang="en-JP" sz="10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0" name="Text Box 306">
            <a:extLst>
              <a:ext uri="{FF2B5EF4-FFF2-40B4-BE49-F238E27FC236}">
                <a16:creationId xmlns:a16="http://schemas.microsoft.com/office/drawing/2014/main" id="{D7DDB5B0-8E25-6522-D002-7B092CC5E134}"/>
              </a:ext>
            </a:extLst>
          </p:cNvPr>
          <p:cNvSpPr txBox="1"/>
          <p:nvPr/>
        </p:nvSpPr>
        <p:spPr>
          <a:xfrm>
            <a:off x="5474348" y="4125921"/>
            <a:ext cx="1017270" cy="22225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000" kern="10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ទុយោបូម</a:t>
            </a:r>
            <a:endParaRPr lang="en-JP" sz="10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1" name="Text Box 308">
            <a:extLst>
              <a:ext uri="{FF2B5EF4-FFF2-40B4-BE49-F238E27FC236}">
                <a16:creationId xmlns:a16="http://schemas.microsoft.com/office/drawing/2014/main" id="{43650707-4255-19AF-5315-E7734D4CBF80}"/>
              </a:ext>
            </a:extLst>
          </p:cNvPr>
          <p:cNvSpPr txBox="1"/>
          <p:nvPr/>
        </p:nvSpPr>
        <p:spPr>
          <a:xfrm>
            <a:off x="2634628" y="4344996"/>
            <a:ext cx="1017270" cy="22225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000" kern="10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ស៊ីឡាំងកង់</a:t>
            </a:r>
            <a:endParaRPr lang="en-JP" sz="10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2" name="Text Box 309">
            <a:extLst>
              <a:ext uri="{FF2B5EF4-FFF2-40B4-BE49-F238E27FC236}">
                <a16:creationId xmlns:a16="http://schemas.microsoft.com/office/drawing/2014/main" id="{9F82EF2B-10EC-6818-6416-ADDFCEFD9C40}"/>
              </a:ext>
            </a:extLst>
          </p:cNvPr>
          <p:cNvSpPr txBox="1"/>
          <p:nvPr/>
        </p:nvSpPr>
        <p:spPr>
          <a:xfrm>
            <a:off x="4058933" y="4353251"/>
            <a:ext cx="1017270" cy="22225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000" kern="10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ស្បែកហ្វ្រាំង</a:t>
            </a:r>
            <a:endParaRPr lang="en-JP" sz="10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3" name="Text Box 310">
            <a:extLst>
              <a:ext uri="{FF2B5EF4-FFF2-40B4-BE49-F238E27FC236}">
                <a16:creationId xmlns:a16="http://schemas.microsoft.com/office/drawing/2014/main" id="{354F1EE4-0683-5995-9EFC-4DB370E47099}"/>
              </a:ext>
            </a:extLst>
          </p:cNvPr>
          <p:cNvSpPr txBox="1"/>
          <p:nvPr/>
        </p:nvSpPr>
        <p:spPr>
          <a:xfrm>
            <a:off x="5474348" y="4346901"/>
            <a:ext cx="1303655" cy="22225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000" kern="10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ធុងប្រេងហ្វ្រាំង</a:t>
            </a:r>
            <a:endParaRPr lang="en-JP" sz="10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9707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67128" y="5189023"/>
            <a:ext cx="5084064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12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រូបភាព</a:t>
            </a:r>
            <a:r>
              <a:rPr lang="en-US" sz="12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2-30 </a:t>
            </a:r>
            <a:r>
              <a:rPr lang="en-US" sz="12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ឧទាហរណ</a:t>
            </a:r>
            <a:r>
              <a:rPr lang="en-US" sz="12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៍ </a:t>
            </a:r>
            <a:r>
              <a:rPr lang="en-US" sz="12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នៃឧបករណ៍ជំរុញហ្វ្រាំង</a:t>
            </a:r>
            <a:r>
              <a:rPr lang="en-US" sz="12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(</a:t>
            </a:r>
            <a:r>
              <a:rPr lang="en-US" sz="12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ប្រភេទម៉ូទ័រសឺរវ៉ូបឺត</a:t>
            </a:r>
            <a:r>
              <a:rPr lang="en-US" sz="12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)</a:t>
            </a:r>
            <a:r>
              <a:rPr lang="en-JP" sz="1200" dirty="0">
                <a:effectLst/>
                <a:latin typeface="Khmer OS" panose="02000500000000020004" pitchFamily="2" charset="77"/>
                <a:cs typeface="Khmer OS" panose="02000500000000020004" pitchFamily="2" charset="77"/>
              </a:rPr>
              <a:t> </a:t>
            </a:r>
            <a:endParaRPr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350770" y="2038985"/>
            <a:ext cx="4442460" cy="278003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57 / សៀវភៅបន្ថែមទំព័រទី 21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ឧបករណ៍ហ្វ្រាំង</a:t>
            </a:r>
            <a:r>
              <a:rPr lang="en-US" sz="20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Text Box 311">
            <a:extLst>
              <a:ext uri="{FF2B5EF4-FFF2-40B4-BE49-F238E27FC236}">
                <a16:creationId xmlns:a16="http://schemas.microsoft.com/office/drawing/2014/main" id="{2CF414B5-D9D1-80E1-6A62-ED10D5713AE4}"/>
              </a:ext>
            </a:extLst>
          </p:cNvPr>
          <p:cNvSpPr txBox="1"/>
          <p:nvPr/>
        </p:nvSpPr>
        <p:spPr>
          <a:xfrm>
            <a:off x="5531993" y="2485644"/>
            <a:ext cx="1017270" cy="22225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000" kern="10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ស្នប់បឺត</a:t>
            </a:r>
            <a:endParaRPr lang="en-JP" sz="10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7" name="Text Box 312">
            <a:extLst>
              <a:ext uri="{FF2B5EF4-FFF2-40B4-BE49-F238E27FC236}">
                <a16:creationId xmlns:a16="http://schemas.microsoft.com/office/drawing/2014/main" id="{05AF4CF8-8F19-583E-2B9E-E4796C01149C}"/>
              </a:ext>
            </a:extLst>
          </p:cNvPr>
          <p:cNvSpPr txBox="1"/>
          <p:nvPr/>
        </p:nvSpPr>
        <p:spPr>
          <a:xfrm>
            <a:off x="3927983" y="2002409"/>
            <a:ext cx="1017270" cy="22225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000" kern="10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វ៉ាល់ពិនិត្យ</a:t>
            </a:r>
            <a:endParaRPr lang="en-JP" sz="10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8" name="Text Box 313">
            <a:extLst>
              <a:ext uri="{FF2B5EF4-FFF2-40B4-BE49-F238E27FC236}">
                <a16:creationId xmlns:a16="http://schemas.microsoft.com/office/drawing/2014/main" id="{7ECE75A7-47A4-8384-125E-633673900B32}"/>
              </a:ext>
            </a:extLst>
          </p:cNvPr>
          <p:cNvSpPr txBox="1"/>
          <p:nvPr/>
        </p:nvSpPr>
        <p:spPr>
          <a:xfrm>
            <a:off x="5593461" y="2876804"/>
            <a:ext cx="1017270" cy="22225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0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ឈ្នាន់ហ្វ្រាំង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9" name="Text Box 314">
            <a:extLst>
              <a:ext uri="{FF2B5EF4-FFF2-40B4-BE49-F238E27FC236}">
                <a16:creationId xmlns:a16="http://schemas.microsoft.com/office/drawing/2014/main" id="{624615FE-7DCD-1CBE-D929-1146F79F4779}"/>
              </a:ext>
            </a:extLst>
          </p:cNvPr>
          <p:cNvSpPr txBox="1"/>
          <p:nvPr/>
        </p:nvSpPr>
        <p:spPr>
          <a:xfrm>
            <a:off x="4714113" y="3297174"/>
            <a:ext cx="818515" cy="18288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kern="10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ស៊ីឡាំងមេ</a:t>
            </a:r>
            <a:endParaRPr lang="en-JP" sz="10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0" name="Text Box 315">
            <a:extLst>
              <a:ext uri="{FF2B5EF4-FFF2-40B4-BE49-F238E27FC236}">
                <a16:creationId xmlns:a16="http://schemas.microsoft.com/office/drawing/2014/main" id="{2F0CBA0B-C71E-5C92-6AF8-B6DD892F7242}"/>
              </a:ext>
            </a:extLst>
          </p:cNvPr>
          <p:cNvSpPr txBox="1"/>
          <p:nvPr/>
        </p:nvSpPr>
        <p:spPr>
          <a:xfrm>
            <a:off x="5881243" y="3872611"/>
            <a:ext cx="1017270" cy="34925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0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ធុងបំរ៉ុងបឺត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1" name="Text Box 316">
            <a:extLst>
              <a:ext uri="{FF2B5EF4-FFF2-40B4-BE49-F238E27FC236}">
                <a16:creationId xmlns:a16="http://schemas.microsoft.com/office/drawing/2014/main" id="{16EF1EF4-CCAC-8F95-DB74-24EBCCEB2016}"/>
              </a:ext>
            </a:extLst>
          </p:cNvPr>
          <p:cNvSpPr txBox="1"/>
          <p:nvPr/>
        </p:nvSpPr>
        <p:spPr>
          <a:xfrm>
            <a:off x="4705858" y="4210050"/>
            <a:ext cx="1017270" cy="3175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0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ឈ្នាន់ហ្វ្រាំង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2" name="Text Box 317">
            <a:extLst>
              <a:ext uri="{FF2B5EF4-FFF2-40B4-BE49-F238E27FC236}">
                <a16:creationId xmlns:a16="http://schemas.microsoft.com/office/drawing/2014/main" id="{D64A17D9-175B-FA02-B740-C2F06F53029A}"/>
              </a:ext>
            </a:extLst>
          </p:cNvPr>
          <p:cNvSpPr txBox="1"/>
          <p:nvPr/>
        </p:nvSpPr>
        <p:spPr>
          <a:xfrm>
            <a:off x="3987800" y="3527679"/>
            <a:ext cx="818515" cy="26225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ជំរុញហ្វ្រាំង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52881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rmAutofit/>
          </a:bodyPr>
          <a:lstStyle/>
          <a:p>
            <a:r>
              <a:rPr lang="km-KH" altLang="zh-TW" sz="2800" dirty="0">
                <a:latin typeface="Khmer OS" panose="02000500000000020004" pitchFamily="2" charset="77"/>
                <a:ea typeface="ＭＳ Ｐゴシック" panose="020B0600070205080204" pitchFamily="50" charset="-128"/>
                <a:cs typeface="Khmer OS" panose="02000500000000020004" pitchFamily="2" charset="77"/>
              </a:rPr>
              <a:t>ផ្នែកទី 1 ច្បាប់ទូទៅ</a:t>
            </a:r>
            <a:endParaRPr kumimoji="1" lang="ja-JP" altLang="en-US" sz="2800" dirty="0">
              <a:latin typeface="Khmer OS" panose="02000500000000020004" pitchFamily="2" charset="77"/>
              <a:ea typeface="ＭＳ Ｐゴシック" panose="020B0600070205080204" pitchFamily="50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51956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347041" y="5767114"/>
            <a:ext cx="445861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រូបភាព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2-31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ហ្វ្រាំងប្រភេទពង្រីកខាងក្នុង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(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ដូចហ្វ្រាំងចតដែរ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)</a:t>
            </a:r>
            <a:endParaRPr lang="en-JP" sz="12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840258" y="1277642"/>
            <a:ext cx="3472180" cy="405955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58 / សៀវភៅបន្ថែមទំព័រទី 22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JP" altLang="ja-JP" sz="2400" dirty="0">
                <a:latin typeface="Khmer OS Battambang" panose="02000500000000020004" pitchFamily="2" charset="77"/>
                <a:ea typeface="Meiryo UI" panose="020B0604030504040204" pitchFamily="50" charset="-128"/>
                <a:cs typeface="Khmer OS Battambang" panose="02000500000000020004" pitchFamily="2" charset="77"/>
              </a:rPr>
              <a:t>ឧបករណ៍ហ្វ្រាំង</a:t>
            </a:r>
            <a:endParaRPr kumimoji="1" lang="ja-JP" altLang="en-US" sz="2400" dirty="0">
              <a:latin typeface="Khmer OS Battambang" panose="02000500000000020004" pitchFamily="2" charset="77"/>
              <a:ea typeface="Meiryo UI" panose="020B0604030504040204" pitchFamily="50" charset="-128"/>
              <a:cs typeface="Khmer OS Battambang" panose="02000500000000020004" pitchFamily="2" charset="77"/>
            </a:endParaRPr>
          </a:p>
        </p:txBody>
      </p:sp>
      <p:sp>
        <p:nvSpPr>
          <p:cNvPr id="6" name="Text Box 318">
            <a:extLst>
              <a:ext uri="{FF2B5EF4-FFF2-40B4-BE49-F238E27FC236}">
                <a16:creationId xmlns:a16="http://schemas.microsoft.com/office/drawing/2014/main" id="{AE0ADD65-2F14-A7A9-1453-722B54389743}"/>
              </a:ext>
            </a:extLst>
          </p:cNvPr>
          <p:cNvSpPr txBox="1"/>
          <p:nvPr/>
        </p:nvSpPr>
        <p:spPr>
          <a:xfrm>
            <a:off x="5205476" y="1281176"/>
            <a:ext cx="1327785" cy="27813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kern="10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ពេលហ្វ្រាំងដំណើរការ</a:t>
            </a:r>
            <a:endParaRPr lang="en-JP" sz="10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7" name="Text Box 319">
            <a:extLst>
              <a:ext uri="{FF2B5EF4-FFF2-40B4-BE49-F238E27FC236}">
                <a16:creationId xmlns:a16="http://schemas.microsoft.com/office/drawing/2014/main" id="{EC350A4D-C696-1201-7AB9-45D50B57798E}"/>
              </a:ext>
            </a:extLst>
          </p:cNvPr>
          <p:cNvSpPr txBox="1"/>
          <p:nvPr/>
        </p:nvSpPr>
        <p:spPr>
          <a:xfrm>
            <a:off x="4410456" y="1559306"/>
            <a:ext cx="1383030" cy="28575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kern="10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ដៃហ្វ្រាំងចត</a:t>
            </a:r>
            <a:endParaRPr lang="en-JP" sz="10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8" name="Text Box 320">
            <a:extLst>
              <a:ext uri="{FF2B5EF4-FFF2-40B4-BE49-F238E27FC236}">
                <a16:creationId xmlns:a16="http://schemas.microsoft.com/office/drawing/2014/main" id="{49C34C86-912C-F6B9-41CF-7EDA46676DD3}"/>
              </a:ext>
            </a:extLst>
          </p:cNvPr>
          <p:cNvSpPr txBox="1"/>
          <p:nvPr/>
        </p:nvSpPr>
        <p:spPr>
          <a:xfrm>
            <a:off x="3265551" y="1813941"/>
            <a:ext cx="1318895" cy="34163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000" kern="10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ពេលហ្វ្រាំងដោះចេញ</a:t>
            </a:r>
            <a:endParaRPr lang="en-JP" sz="10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9" name="Text Box 321">
            <a:extLst>
              <a:ext uri="{FF2B5EF4-FFF2-40B4-BE49-F238E27FC236}">
                <a16:creationId xmlns:a16="http://schemas.microsoft.com/office/drawing/2014/main" id="{F525495E-9984-A0AB-6515-94E15A538ADD}"/>
              </a:ext>
            </a:extLst>
          </p:cNvPr>
          <p:cNvSpPr txBox="1"/>
          <p:nvPr/>
        </p:nvSpPr>
        <p:spPr>
          <a:xfrm>
            <a:off x="2866771" y="3722116"/>
            <a:ext cx="1748155" cy="22225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kern="10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ស៊ីឡាំងកង់</a:t>
            </a:r>
            <a:endParaRPr lang="en-JP" sz="10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0" name="Text Box 322">
            <a:extLst>
              <a:ext uri="{FF2B5EF4-FFF2-40B4-BE49-F238E27FC236}">
                <a16:creationId xmlns:a16="http://schemas.microsoft.com/office/drawing/2014/main" id="{B47678F5-CD2E-D4F1-9D89-D068F5E679D8}"/>
              </a:ext>
            </a:extLst>
          </p:cNvPr>
          <p:cNvSpPr txBox="1"/>
          <p:nvPr/>
        </p:nvSpPr>
        <p:spPr>
          <a:xfrm>
            <a:off x="4098671" y="3022346"/>
            <a:ext cx="1033145" cy="19875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kern="10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ខ្សែ (ស្តាំ)</a:t>
            </a:r>
            <a:endParaRPr lang="en-JP" sz="10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1" name="Text Box 323">
            <a:extLst>
              <a:ext uri="{FF2B5EF4-FFF2-40B4-BE49-F238E27FC236}">
                <a16:creationId xmlns:a16="http://schemas.microsoft.com/office/drawing/2014/main" id="{5D72B889-9701-7350-1854-4808BCCCC587}"/>
              </a:ext>
            </a:extLst>
          </p:cNvPr>
          <p:cNvSpPr txBox="1"/>
          <p:nvPr/>
        </p:nvSpPr>
        <p:spPr>
          <a:xfrm>
            <a:off x="5023231" y="3500501"/>
            <a:ext cx="1033145" cy="22225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000" kern="10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ខ្សែ (ឆ្វេង)</a:t>
            </a:r>
            <a:endParaRPr lang="en-JP" sz="10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2" name="Text Box 324">
            <a:extLst>
              <a:ext uri="{FF2B5EF4-FFF2-40B4-BE49-F238E27FC236}">
                <a16:creationId xmlns:a16="http://schemas.microsoft.com/office/drawing/2014/main" id="{995ADF54-B470-E88C-CAFE-F244D0C90034}"/>
              </a:ext>
            </a:extLst>
          </p:cNvPr>
          <p:cNvSpPr txBox="1"/>
          <p:nvPr/>
        </p:nvSpPr>
        <p:spPr>
          <a:xfrm>
            <a:off x="2922651" y="4302506"/>
            <a:ext cx="1104900" cy="36576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000" kern="10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ខ្សែស្បែកហ្វ្រាំង</a:t>
            </a:r>
            <a:endParaRPr lang="en-JP" sz="10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3" name="Text Box 325">
            <a:extLst>
              <a:ext uri="{FF2B5EF4-FFF2-40B4-BE49-F238E27FC236}">
                <a16:creationId xmlns:a16="http://schemas.microsoft.com/office/drawing/2014/main" id="{8E34FAB8-97D5-1E90-9CA3-06EAB6F614D3}"/>
              </a:ext>
            </a:extLst>
          </p:cNvPr>
          <p:cNvSpPr txBox="1"/>
          <p:nvPr/>
        </p:nvSpPr>
        <p:spPr>
          <a:xfrm>
            <a:off x="2963926" y="3960876"/>
            <a:ext cx="1915795" cy="22225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kern="10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ដំណើរការដោយហ្វ្រាំងជើង</a:t>
            </a:r>
            <a:endParaRPr lang="en-JP" sz="10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4" name="Text Box 326">
            <a:extLst>
              <a:ext uri="{FF2B5EF4-FFF2-40B4-BE49-F238E27FC236}">
                <a16:creationId xmlns:a16="http://schemas.microsoft.com/office/drawing/2014/main" id="{EC8C4D9B-035D-CC02-FCCA-D769428242F6}"/>
              </a:ext>
            </a:extLst>
          </p:cNvPr>
          <p:cNvSpPr txBox="1"/>
          <p:nvPr/>
        </p:nvSpPr>
        <p:spPr>
          <a:xfrm>
            <a:off x="3002661" y="5089906"/>
            <a:ext cx="1160780" cy="28575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000" kern="10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ដុំ/ស្គរហ្វ្រាំង</a:t>
            </a:r>
            <a:endParaRPr lang="en-JP" sz="10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45534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Autofit/>
          </a:bodyPr>
          <a:lstStyle/>
          <a:p>
            <a:r>
              <a:rPr lang="en-US" sz="18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ជំពូកទី</a:t>
            </a:r>
            <a:r>
              <a:rPr lang="en-US" sz="18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2 </a:t>
            </a:r>
            <a:r>
              <a:rPr lang="en-US" sz="18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វិធីសាស្រ្តបញ្ជា</a:t>
            </a:r>
            <a:r>
              <a:rPr lang="en-US" sz="18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endParaRPr kumimoji="1" lang="ja-JP" altLang="en-US" sz="2800" dirty="0">
              <a:latin typeface="Khmer OS" panose="02000500000000020004" pitchFamily="2" charset="77"/>
              <a:ea typeface="ＭＳ Ｐゴシック" panose="020B0600070205080204" pitchFamily="50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21812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20131" y="1033738"/>
            <a:ext cx="5242560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តារាង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2-1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បញ្ជីត្រួតពិនិត្យមុនពេលចាប់ផ្តើមការងារ</a:t>
            </a:r>
            <a:endParaRPr lang="en-JP" sz="12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1720131" y="1547270"/>
            <a:ext cx="5242560" cy="482536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62 / សៀវភៅបន្ថែមទំព័រទី 24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ការណែនាំមុនពេលចាប់ផ្តើមការងារ</a:t>
            </a:r>
            <a:endParaRPr kumimoji="1" lang="ja-JP" altLang="en-US" sz="2000" dirty="0">
              <a:latin typeface="Khmer OS" panose="02000500000000020004" pitchFamily="2" charset="77"/>
              <a:ea typeface="Meiryo UI" panose="020B0604030504040204" pitchFamily="50" charset="-128"/>
              <a:cs typeface="Khmer OS" panose="02000500000000020004" pitchFamily="2" charset="77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F83EFC2-0378-1387-F7EC-40DFE91BFC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182892"/>
              </p:ext>
            </p:extLst>
          </p:nvPr>
        </p:nvGraphicFramePr>
        <p:xfrm>
          <a:off x="1389206" y="1381033"/>
          <a:ext cx="6474634" cy="493988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65028">
                  <a:extLst>
                    <a:ext uri="{9D8B030D-6E8A-4147-A177-3AD203B41FA5}">
                      <a16:colId xmlns:a16="http://schemas.microsoft.com/office/drawing/2014/main" val="3667917759"/>
                    </a:ext>
                  </a:extLst>
                </a:gridCol>
                <a:gridCol w="1499489">
                  <a:extLst>
                    <a:ext uri="{9D8B030D-6E8A-4147-A177-3AD203B41FA5}">
                      <a16:colId xmlns:a16="http://schemas.microsoft.com/office/drawing/2014/main" val="2469663999"/>
                    </a:ext>
                  </a:extLst>
                </a:gridCol>
                <a:gridCol w="2111669">
                  <a:extLst>
                    <a:ext uri="{9D8B030D-6E8A-4147-A177-3AD203B41FA5}">
                      <a16:colId xmlns:a16="http://schemas.microsoft.com/office/drawing/2014/main" val="3785939459"/>
                    </a:ext>
                  </a:extLst>
                </a:gridCol>
                <a:gridCol w="1298448">
                  <a:extLst>
                    <a:ext uri="{9D8B030D-6E8A-4147-A177-3AD203B41FA5}">
                      <a16:colId xmlns:a16="http://schemas.microsoft.com/office/drawing/2014/main" val="3064741324"/>
                    </a:ext>
                  </a:extLst>
                </a:gridCol>
              </a:tblGrid>
              <a:tr h="4518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kern="0" baseline="0" dirty="0" err="1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ប្រការ</a:t>
                      </a:r>
                      <a:endParaRPr lang="en-JP" sz="1000" b="0" i="0" kern="0" baseline="0" dirty="0">
                        <a:solidFill>
                          <a:schemeClr val="tx1"/>
                        </a:solidFill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kern="0" baseline="0" dirty="0" err="1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មុនពេលចាប់ផ្តើមម៉ាស៊ីន</a:t>
                      </a:r>
                      <a:endParaRPr lang="en-JP" sz="1000" b="0" i="0" kern="0" baseline="0" dirty="0">
                        <a:solidFill>
                          <a:schemeClr val="tx1"/>
                        </a:solidFill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kern="0" baseline="0" dirty="0" err="1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បន្ទាប់ពីចាប់ផ្តើមម៉ាស៊ីន</a:t>
                      </a:r>
                      <a:r>
                        <a:rPr lang="en-US" sz="1000" b="0" i="0" kern="0" baseline="0" dirty="0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 </a:t>
                      </a:r>
                      <a:r>
                        <a:rPr lang="en-US" sz="1000" b="0" i="0" kern="0" baseline="0" dirty="0" err="1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និងខណៈដែលនៅក្នុងយានយន្ត</a:t>
                      </a:r>
                      <a:endParaRPr lang="en-JP" sz="1000" b="0" i="0" kern="0" baseline="0" dirty="0">
                        <a:solidFill>
                          <a:schemeClr val="tx1"/>
                        </a:solidFill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kern="0" baseline="0" dirty="0" err="1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ក្នុងល្បឿនយឺត</a:t>
                      </a:r>
                      <a:endParaRPr lang="en-JP" sz="1000" b="0" i="0" kern="0" baseline="0" dirty="0">
                        <a:solidFill>
                          <a:schemeClr val="tx1"/>
                        </a:solidFill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010062"/>
                  </a:ext>
                </a:extLst>
              </a:tr>
              <a:tr h="410388">
                <a:tc>
                  <a:txBody>
                    <a:bodyPr/>
                    <a:lstStyle/>
                    <a:p>
                      <a:pPr algn="r" fontAlgn="ctr"/>
                      <a:r>
                        <a:rPr kumimoji="1" lang="en-US" sz="1000" b="0" i="0" kern="0" baseline="0" dirty="0" err="1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គ្រឿងក្រៅ</a:t>
                      </a:r>
                      <a:endParaRPr kumimoji="1" lang="en-JP" sz="1000" b="0" i="0" kern="0" baseline="0" dirty="0">
                        <a:solidFill>
                          <a:schemeClr val="tx1"/>
                        </a:solidFill>
                        <a:effectLst/>
                        <a:latin typeface="Khmer OS" panose="02000500000000020004" pitchFamily="2" charset="77"/>
                        <a:ea typeface="+mn-ea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0" fontAlgn="ctr" hangingPunct="0"/>
                      <a:r>
                        <a:rPr kumimoji="1" lang="en-US" sz="1000" b="0" i="0" kern="0" baseline="0" dirty="0" err="1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ការលេចធ្លាយប្រេង</a:t>
                      </a:r>
                      <a:r>
                        <a:rPr kumimoji="1" lang="en-US" sz="1000" b="0" i="0" kern="0" baseline="0" dirty="0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 </a:t>
                      </a:r>
                      <a:r>
                        <a:rPr kumimoji="1" lang="en-US" sz="1000" b="0" i="0" kern="0" baseline="0" dirty="0" err="1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ឬទឹក</a:t>
                      </a:r>
                      <a:endParaRPr kumimoji="1" lang="en-JP" sz="1000" b="0" i="0" kern="0" baseline="0" dirty="0">
                        <a:solidFill>
                          <a:schemeClr val="tx1"/>
                        </a:solidFill>
                        <a:effectLst/>
                        <a:latin typeface="Khmer OS" panose="02000500000000020004" pitchFamily="2" charset="77"/>
                        <a:ea typeface="+mn-ea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kern="0" baseline="0" dirty="0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 </a:t>
                      </a:r>
                      <a:endParaRPr lang="en-JP" sz="1000" b="0" i="0" kern="0" baseline="0" dirty="0">
                        <a:solidFill>
                          <a:schemeClr val="tx1"/>
                        </a:solidFill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kern="0" baseline="0" dirty="0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 </a:t>
                      </a:r>
                      <a:endParaRPr lang="en-JP" sz="1000" b="0" i="0" kern="0" baseline="0" dirty="0">
                        <a:solidFill>
                          <a:schemeClr val="tx1"/>
                        </a:solidFill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988112"/>
                  </a:ext>
                </a:extLst>
              </a:tr>
              <a:tr h="41038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kern="0" baseline="0" dirty="0" err="1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កង</a:t>
                      </a:r>
                      <a:r>
                        <a:rPr lang="en-US" sz="1000" b="0" i="0" kern="0" baseline="0" dirty="0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់</a:t>
                      </a:r>
                      <a:endParaRPr lang="en-JP" sz="1000" b="0" i="0" kern="0" baseline="0" dirty="0">
                        <a:solidFill>
                          <a:schemeClr val="tx1"/>
                        </a:solidFill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kern="0" baseline="0" dirty="0" err="1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សម្ពាធខ្យល់កង</a:t>
                      </a:r>
                      <a:r>
                        <a:rPr lang="en-US" sz="1000" b="0" i="0" kern="0" baseline="0" dirty="0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់ </a:t>
                      </a:r>
                      <a:r>
                        <a:rPr lang="en-US" sz="1000" b="0" i="0" kern="0" baseline="0" dirty="0" err="1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ឬកង់ខូច</a:t>
                      </a:r>
                      <a:endParaRPr lang="en-JP" sz="1000" b="0" i="0" kern="0" baseline="0" dirty="0">
                        <a:solidFill>
                          <a:schemeClr val="tx1"/>
                        </a:solidFill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kern="0" baseline="0" dirty="0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 </a:t>
                      </a:r>
                      <a:endParaRPr lang="en-JP" sz="1000" b="0" i="0" kern="0" baseline="0" dirty="0">
                        <a:solidFill>
                          <a:schemeClr val="tx1"/>
                        </a:solidFill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kern="0" baseline="0" dirty="0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 </a:t>
                      </a:r>
                      <a:endParaRPr lang="en-JP" sz="1000" b="0" i="0" kern="0" baseline="0" dirty="0">
                        <a:solidFill>
                          <a:schemeClr val="tx1"/>
                        </a:solidFill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245176"/>
                  </a:ext>
                </a:extLst>
              </a:tr>
              <a:tr h="61558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kern="0" baseline="0" dirty="0" err="1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អំពូល</a:t>
                      </a:r>
                      <a:r>
                        <a:rPr lang="en-US" sz="1000" b="0" i="0" kern="0" baseline="0" dirty="0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 </a:t>
                      </a:r>
                      <a:r>
                        <a:rPr lang="en-US" sz="1000" b="0" i="0" kern="0" baseline="0" dirty="0" err="1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និងសញ្ញាបត</a:t>
                      </a:r>
                      <a:r>
                        <a:rPr lang="en-US" sz="1000" b="0" i="0" kern="0" baseline="0" dirty="0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់</a:t>
                      </a:r>
                      <a:endParaRPr lang="en-JP" sz="1000" b="0" i="0" kern="0" baseline="0" dirty="0">
                        <a:solidFill>
                          <a:schemeClr val="tx1"/>
                        </a:solidFill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kern="0" baseline="0" dirty="0" err="1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ស្នាមប្រឡាក</a:t>
                      </a:r>
                      <a:r>
                        <a:rPr lang="en-US" sz="1000" b="0" i="0" kern="0" baseline="0" dirty="0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់ </a:t>
                      </a:r>
                      <a:r>
                        <a:rPr lang="en-US" sz="1000" b="0" i="0" kern="0" baseline="0" dirty="0" err="1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ឬការខូចខាតនៅក្នុង</a:t>
                      </a:r>
                      <a:endParaRPr lang="en-JP" sz="1000" b="0" i="0" kern="0" baseline="0" dirty="0">
                        <a:solidFill>
                          <a:schemeClr val="tx1"/>
                        </a:solidFill>
                        <a:effectLst/>
                        <a:latin typeface="Khmer OS" panose="02000500000000020004" pitchFamily="2" charset="77"/>
                        <a:cs typeface="Khmer OS" panose="02000500000000020004" pitchFamily="2" charset="77"/>
                      </a:endParaRPr>
                    </a:p>
                    <a:p>
                      <a:pPr algn="l" fontAlgn="ctr"/>
                      <a:r>
                        <a:rPr lang="en-US" sz="1000" b="0" i="0" kern="0" baseline="0" dirty="0" err="1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កញ្ចក់និងចង្កៀង</a:t>
                      </a:r>
                      <a:endParaRPr lang="en-JP" sz="1000" b="0" i="0" kern="0" baseline="0" dirty="0">
                        <a:solidFill>
                          <a:schemeClr val="tx1"/>
                        </a:solidFill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kern="0" baseline="0" dirty="0" err="1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ដំណើរការចង្កៀងនីមួយ</a:t>
                      </a:r>
                      <a:r>
                        <a:rPr lang="en-US" sz="1000" b="0" i="0" kern="0" baseline="0" dirty="0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ៗ</a:t>
                      </a:r>
                      <a:endParaRPr lang="en-JP" sz="1000" b="0" i="0" kern="0" baseline="0" dirty="0">
                        <a:solidFill>
                          <a:schemeClr val="tx1"/>
                        </a:solidFill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kern="0" baseline="0" dirty="0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 </a:t>
                      </a:r>
                      <a:endParaRPr lang="en-JP" sz="1000" b="0" i="0" kern="0" baseline="0" dirty="0">
                        <a:solidFill>
                          <a:schemeClr val="tx1"/>
                        </a:solidFill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990574"/>
                  </a:ext>
                </a:extLst>
              </a:tr>
              <a:tr h="20519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kern="0" baseline="0" dirty="0" err="1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កញ្ចក់មើលក្រោយ</a:t>
                      </a:r>
                      <a:endParaRPr lang="en-JP" sz="1000" b="0" i="0" kern="0" baseline="0" dirty="0">
                        <a:solidFill>
                          <a:schemeClr val="tx1"/>
                        </a:solidFill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kern="0" baseline="0" dirty="0" err="1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ប្រឡាក</a:t>
                      </a:r>
                      <a:r>
                        <a:rPr lang="en-US" sz="1000" b="0" i="0" kern="0" baseline="0" dirty="0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់ </a:t>
                      </a:r>
                      <a:r>
                        <a:rPr lang="en-US" sz="1000" b="0" i="0" kern="0" baseline="0" dirty="0" err="1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ឬខូចខាត</a:t>
                      </a:r>
                      <a:endParaRPr lang="en-JP" sz="1000" b="0" i="0" kern="0" baseline="0" dirty="0">
                        <a:solidFill>
                          <a:schemeClr val="tx1"/>
                        </a:solidFill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kern="0" baseline="0" dirty="0" err="1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ទិដ្ឋភាពខាងក្រោយ</a:t>
                      </a:r>
                      <a:endParaRPr lang="en-JP" sz="1000" b="0" i="0" kern="0" baseline="0" dirty="0">
                        <a:solidFill>
                          <a:schemeClr val="tx1"/>
                        </a:solidFill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kern="0" baseline="0" dirty="0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 </a:t>
                      </a:r>
                      <a:endParaRPr lang="en-JP" sz="1000" b="0" i="0" kern="0" baseline="0" dirty="0">
                        <a:solidFill>
                          <a:schemeClr val="tx1"/>
                        </a:solidFill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404175"/>
                  </a:ext>
                </a:extLst>
              </a:tr>
              <a:tr h="30123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kern="0" baseline="0" dirty="0" err="1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ឧបករណ៍ព្រមាន</a:t>
                      </a:r>
                      <a:r>
                        <a:rPr lang="en-US" sz="1000" b="0" i="0" kern="0" baseline="0" dirty="0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 (</a:t>
                      </a:r>
                      <a:r>
                        <a:rPr lang="en-US" sz="1000" b="0" i="0" kern="0" baseline="0" dirty="0" err="1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ស៊ីប្លេ</a:t>
                      </a:r>
                      <a:r>
                        <a:rPr lang="en-US" sz="1000" b="0" i="0" kern="0" baseline="0" dirty="0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)</a:t>
                      </a:r>
                      <a:endParaRPr lang="en-JP" sz="1000" b="0" i="0" kern="0" baseline="0" dirty="0">
                        <a:solidFill>
                          <a:schemeClr val="tx1"/>
                        </a:solidFill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kern="0" baseline="0" dirty="0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 </a:t>
                      </a:r>
                      <a:endParaRPr lang="en-JP" sz="1000" b="0" i="0" kern="0" baseline="0" dirty="0">
                        <a:solidFill>
                          <a:schemeClr val="tx1"/>
                        </a:solidFill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kern="0" baseline="0" dirty="0" err="1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មានឭសំឡេងទេ</a:t>
                      </a:r>
                      <a:r>
                        <a:rPr lang="en-US" sz="1000" b="0" i="0" kern="0" baseline="0" dirty="0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?</a:t>
                      </a:r>
                      <a:endParaRPr lang="en-JP" sz="1000" b="0" i="0" kern="0" baseline="0" dirty="0">
                        <a:solidFill>
                          <a:schemeClr val="tx1"/>
                        </a:solidFill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kern="0" baseline="0" dirty="0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 </a:t>
                      </a:r>
                      <a:endParaRPr lang="en-JP" sz="1000" b="0" i="0" kern="0" baseline="0" dirty="0">
                        <a:solidFill>
                          <a:schemeClr val="tx1"/>
                        </a:solidFill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881615"/>
                  </a:ext>
                </a:extLst>
              </a:tr>
              <a:tr h="30123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kern="0" baseline="0" dirty="0" err="1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ឧបករណ៍នីមួយ</a:t>
                      </a:r>
                      <a:r>
                        <a:rPr lang="en-US" sz="1000" b="0" i="0" kern="0" baseline="0" dirty="0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ៗ</a:t>
                      </a:r>
                      <a:endParaRPr lang="en-JP" sz="1000" b="0" i="0" kern="0" baseline="0" dirty="0">
                        <a:solidFill>
                          <a:schemeClr val="tx1"/>
                        </a:solidFill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kern="0" baseline="0" dirty="0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 </a:t>
                      </a:r>
                      <a:endParaRPr lang="en-JP" sz="1000" b="0" i="0" kern="0" baseline="0" dirty="0">
                        <a:solidFill>
                          <a:schemeClr val="tx1"/>
                        </a:solidFill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kern="0" baseline="0" dirty="0" err="1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ដំណើរការឧបករណ៍នីមួយ</a:t>
                      </a:r>
                      <a:r>
                        <a:rPr lang="en-US" sz="1000" b="0" i="0" kern="0" baseline="0" dirty="0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ៗ</a:t>
                      </a:r>
                      <a:endParaRPr lang="en-JP" sz="1000" b="0" i="0" kern="0" baseline="0" dirty="0">
                        <a:solidFill>
                          <a:schemeClr val="tx1"/>
                        </a:solidFill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kern="0" baseline="0" dirty="0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 </a:t>
                      </a:r>
                      <a:endParaRPr lang="en-JP" sz="1000" b="0" i="0" kern="0" baseline="0" dirty="0">
                        <a:solidFill>
                          <a:schemeClr val="tx1"/>
                        </a:solidFill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581079"/>
                  </a:ext>
                </a:extLst>
              </a:tr>
              <a:tr h="20519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kern="0" baseline="0" dirty="0" err="1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ប្រេង</a:t>
                      </a:r>
                      <a:endParaRPr lang="en-JP" sz="1000" b="0" i="0" kern="0" baseline="0" dirty="0">
                        <a:solidFill>
                          <a:schemeClr val="tx1"/>
                        </a:solidFill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kern="0" baseline="0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 </a:t>
                      </a:r>
                      <a:endParaRPr lang="en-JP" sz="1000" b="0" i="0" kern="0" baseline="0">
                        <a:solidFill>
                          <a:schemeClr val="tx1"/>
                        </a:solidFill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kern="0" baseline="0" dirty="0" err="1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បរិមាណប្រេង</a:t>
                      </a:r>
                      <a:endParaRPr lang="en-JP" sz="1000" b="0" i="0" kern="0" baseline="0" dirty="0">
                        <a:solidFill>
                          <a:schemeClr val="tx1"/>
                        </a:solidFill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kern="0" baseline="0" dirty="0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 </a:t>
                      </a:r>
                      <a:endParaRPr lang="en-JP" sz="1000" b="0" i="0" kern="0" baseline="0" dirty="0">
                        <a:solidFill>
                          <a:schemeClr val="tx1"/>
                        </a:solidFill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389806"/>
                  </a:ext>
                </a:extLst>
              </a:tr>
              <a:tr h="30123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kern="0" baseline="0" dirty="0" err="1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ម៉ាស៊ីន</a:t>
                      </a:r>
                      <a:endParaRPr lang="en-JP" sz="1000" b="0" i="0" kern="0" baseline="0" dirty="0">
                        <a:solidFill>
                          <a:schemeClr val="tx1"/>
                        </a:solidFill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kern="0" baseline="0" dirty="0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 </a:t>
                      </a:r>
                      <a:endParaRPr lang="en-JP" sz="1000" b="0" i="0" kern="0" baseline="0" dirty="0">
                        <a:solidFill>
                          <a:schemeClr val="tx1"/>
                        </a:solidFill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kern="0" baseline="0" dirty="0" err="1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សំឡេងខុសធម្មតា</a:t>
                      </a:r>
                      <a:r>
                        <a:rPr lang="en-US" sz="1000" b="0" i="0" kern="0" baseline="0" dirty="0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 </a:t>
                      </a:r>
                      <a:r>
                        <a:rPr lang="en-US" sz="1000" b="0" i="0" kern="0" baseline="0" dirty="0" err="1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ពណ៌ផ្សែង</a:t>
                      </a:r>
                      <a:endParaRPr lang="en-JP" sz="1000" b="0" i="0" kern="0" baseline="0" dirty="0">
                        <a:solidFill>
                          <a:schemeClr val="tx1"/>
                        </a:solidFill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kern="0" baseline="0" dirty="0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 </a:t>
                      </a:r>
                      <a:endParaRPr lang="en-JP" sz="1000" b="0" i="0" kern="0" baseline="0" dirty="0">
                        <a:solidFill>
                          <a:schemeClr val="tx1"/>
                        </a:solidFill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751164"/>
                  </a:ext>
                </a:extLst>
              </a:tr>
              <a:tr h="20519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kern="0" baseline="0" dirty="0" err="1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អាំប្រាយ៉ា</a:t>
                      </a:r>
                      <a:endParaRPr lang="en-JP" sz="1000" b="0" i="0" kern="0" baseline="0" dirty="0">
                        <a:solidFill>
                          <a:schemeClr val="tx1"/>
                        </a:solidFill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kern="0" baseline="0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 </a:t>
                      </a:r>
                      <a:endParaRPr lang="en-JP" sz="1000" b="0" i="0" kern="0" baseline="0">
                        <a:solidFill>
                          <a:schemeClr val="tx1"/>
                        </a:solidFill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kern="0" baseline="0" dirty="0" err="1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ការជាន់ឈ្នាន់លេង</a:t>
                      </a:r>
                      <a:endParaRPr lang="en-JP" sz="1000" b="0" i="0" kern="0" baseline="0" dirty="0">
                        <a:solidFill>
                          <a:schemeClr val="tx1"/>
                        </a:solidFill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kern="0" baseline="0" dirty="0" err="1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ផ្តាច់អាំប្រាយ៉ា</a:t>
                      </a:r>
                      <a:endParaRPr lang="en-JP" sz="1000" b="0" i="0" kern="0" baseline="0" dirty="0">
                        <a:solidFill>
                          <a:schemeClr val="tx1"/>
                        </a:solidFill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743694"/>
                  </a:ext>
                </a:extLst>
              </a:tr>
              <a:tr h="20519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kern="0" baseline="0" dirty="0" err="1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ហ្វ្រាំងជើង</a:t>
                      </a:r>
                      <a:endParaRPr lang="en-JP" sz="1000" b="0" i="0" kern="0" baseline="0" dirty="0">
                        <a:solidFill>
                          <a:schemeClr val="tx1"/>
                        </a:solidFill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kern="0" baseline="0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 </a:t>
                      </a:r>
                      <a:endParaRPr lang="en-JP" sz="1000" b="0" i="0" kern="0" baseline="0">
                        <a:solidFill>
                          <a:schemeClr val="tx1"/>
                        </a:solidFill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kern="0" baseline="0" dirty="0" err="1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ការភ្ជាប់ឬជាន់ឈ្នាន់ហ្វ្រាំង</a:t>
                      </a:r>
                      <a:endParaRPr lang="en-JP" sz="1000" b="0" i="0" kern="0" baseline="0" dirty="0">
                        <a:solidFill>
                          <a:schemeClr val="tx1"/>
                        </a:solidFill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kern="0" baseline="0" dirty="0" err="1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ប្រសិទ្ធភាពហ្វ្រាំង</a:t>
                      </a:r>
                      <a:endParaRPr lang="en-JP" sz="1000" b="0" i="0" kern="0" baseline="0" dirty="0">
                        <a:solidFill>
                          <a:schemeClr val="tx1"/>
                        </a:solidFill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27438"/>
                  </a:ext>
                </a:extLst>
              </a:tr>
              <a:tr h="41038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kern="0" baseline="0" dirty="0" err="1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ហ្វ្រាំងចត</a:t>
                      </a:r>
                      <a:endParaRPr lang="en-JP" sz="1000" b="0" i="0" kern="0" baseline="0" dirty="0">
                        <a:solidFill>
                          <a:schemeClr val="tx1"/>
                        </a:solidFill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kern="0" baseline="0" dirty="0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 </a:t>
                      </a:r>
                      <a:endParaRPr lang="en-JP" sz="1000" b="0" i="0" kern="0" baseline="0" dirty="0">
                        <a:solidFill>
                          <a:schemeClr val="tx1"/>
                        </a:solidFill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kern="0" baseline="0" dirty="0" err="1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ទាញដៃហ្វ្រាំង</a:t>
                      </a:r>
                      <a:r>
                        <a:rPr lang="en-US" sz="1000" b="0" i="0" kern="0" baseline="0" dirty="0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 </a:t>
                      </a:r>
                      <a:r>
                        <a:rPr lang="en-US" sz="1000" b="0" i="0" kern="0" baseline="0" dirty="0" err="1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ប្រសិទ្ធភាពហ្វ្រាំងចត</a:t>
                      </a:r>
                      <a:endParaRPr lang="en-JP" sz="1000" b="0" i="0" kern="0" baseline="0" dirty="0">
                        <a:solidFill>
                          <a:schemeClr val="tx1"/>
                        </a:solidFill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kern="0" baseline="0" dirty="0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 </a:t>
                      </a:r>
                      <a:endParaRPr lang="en-JP" sz="1000" b="0" i="0" kern="0" baseline="0" dirty="0">
                        <a:solidFill>
                          <a:schemeClr val="tx1"/>
                        </a:solidFill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972838"/>
                  </a:ext>
                </a:extLst>
              </a:tr>
              <a:tr h="30123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kern="0" baseline="0" dirty="0" err="1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ចង្កូត</a:t>
                      </a:r>
                      <a:endParaRPr lang="en-JP" sz="1000" b="0" i="0" kern="0" baseline="0" dirty="0">
                        <a:solidFill>
                          <a:schemeClr val="tx1"/>
                        </a:solidFill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kern="0" baseline="0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 </a:t>
                      </a:r>
                      <a:endParaRPr lang="en-JP" sz="1000" b="0" i="0" kern="0" baseline="0">
                        <a:solidFill>
                          <a:schemeClr val="tx1"/>
                        </a:solidFill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kern="0" baseline="0" dirty="0" err="1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ការបង្វិលលេង</a:t>
                      </a:r>
                      <a:r>
                        <a:rPr lang="en-US" sz="1000" b="0" i="0" kern="0" baseline="0" dirty="0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 </a:t>
                      </a:r>
                      <a:r>
                        <a:rPr lang="en-US" sz="1000" b="0" i="0" kern="0" baseline="0" dirty="0" err="1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ភាពធូររលុង</a:t>
                      </a:r>
                      <a:endParaRPr lang="en-JP" sz="1000" b="0" i="0" kern="0" baseline="0" dirty="0">
                        <a:solidFill>
                          <a:schemeClr val="tx1"/>
                        </a:solidFill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kern="0" baseline="0" dirty="0" err="1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យោល</a:t>
                      </a:r>
                      <a:r>
                        <a:rPr lang="en-US" sz="1000" b="0" i="0" kern="0" baseline="0" dirty="0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 </a:t>
                      </a:r>
                      <a:r>
                        <a:rPr lang="en-US" sz="1000" b="0" i="0" kern="0" baseline="0" dirty="0" err="1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យក</a:t>
                      </a:r>
                      <a:endParaRPr lang="en-JP" sz="1000" b="0" i="0" kern="0" baseline="0" dirty="0">
                        <a:solidFill>
                          <a:schemeClr val="tx1"/>
                        </a:solidFill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163320"/>
                  </a:ext>
                </a:extLst>
              </a:tr>
              <a:tr h="61558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kern="0" baseline="0" dirty="0" err="1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ឧបករណ៍ដឹកជញ្ជូន</a:t>
                      </a:r>
                      <a:endParaRPr lang="en-JP" sz="1000" b="0" i="0" kern="0" baseline="0" dirty="0">
                        <a:solidFill>
                          <a:schemeClr val="tx1"/>
                        </a:solidFill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kern="0" baseline="0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 </a:t>
                      </a:r>
                      <a:endParaRPr lang="en-JP" sz="1000" b="0" i="0" kern="0" baseline="0">
                        <a:solidFill>
                          <a:schemeClr val="tx1"/>
                        </a:solidFill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kern="0" baseline="0" dirty="0" err="1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ដំណើរការឧបករណ៍ដឹក</a:t>
                      </a:r>
                      <a:r>
                        <a:rPr lang="en-US" sz="1000" b="0" i="0" kern="0" baseline="0" dirty="0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 </a:t>
                      </a:r>
                      <a:r>
                        <a:rPr lang="en-US" sz="1000" b="0" i="0" kern="0" baseline="0" dirty="0" err="1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ចលនាលើកប៉ែលចុះឡើង</a:t>
                      </a:r>
                      <a:r>
                        <a:rPr lang="en-US" sz="1000" b="0" i="0" kern="0" baseline="0" dirty="0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 </a:t>
                      </a:r>
                      <a:r>
                        <a:rPr lang="en-US" sz="1000" b="0" i="0" kern="0" baseline="0" dirty="0" err="1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ដំណើរការដៃជះចោល</a:t>
                      </a:r>
                      <a:endParaRPr lang="en-JP" sz="1000" b="0" i="0" kern="0" baseline="0" dirty="0">
                        <a:solidFill>
                          <a:schemeClr val="tx1"/>
                        </a:solidFill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kern="0" baseline="0" dirty="0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 </a:t>
                      </a:r>
                      <a:endParaRPr lang="en-JP" sz="1000" b="0" i="0" kern="0" baseline="0" dirty="0">
                        <a:solidFill>
                          <a:schemeClr val="tx1"/>
                        </a:solidFill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241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3005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65376" y="1711370"/>
            <a:ext cx="5404104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តារាង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2-2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ការត្រួតពិនិត្យ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ពេលចាប់ផ្តើមសកម្មភាពឡើងវិញ</a:t>
            </a:r>
            <a:endParaRPr lang="en-JP" sz="12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344586" y="2618395"/>
            <a:ext cx="4756150" cy="90360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63 / សៀវភៅបន្ថែមទំព័រទី 25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km-KH" altLang="ja-JP" sz="2000" dirty="0">
                <a:latin typeface="Khmer OS" panose="02000500000000020004" pitchFamily="2" charset="77"/>
                <a:ea typeface="Meiryo UI" panose="020B0604030504040204" pitchFamily="50" charset="-128"/>
                <a:cs typeface="Khmer OS" panose="02000500000000020004" pitchFamily="2" charset="77"/>
              </a:rPr>
              <a:t>ការត្រួតពិនិត្យដោយខ្លួនឯងតាមកាលកំណត់</a:t>
            </a:r>
            <a:endParaRPr kumimoji="1" lang="ja-JP" altLang="en-US" sz="2000" dirty="0">
              <a:latin typeface="Khmer OS" panose="02000500000000020004" pitchFamily="2" charset="77"/>
              <a:ea typeface="Meiryo UI" panose="020B0604030504040204" pitchFamily="50" charset="-128"/>
              <a:cs typeface="Khmer OS" panose="02000500000000020004" pitchFamily="2" charset="77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4197E87-13FA-A668-E409-FB14FB694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531999"/>
              </p:ext>
            </p:extLst>
          </p:nvPr>
        </p:nvGraphicFramePr>
        <p:xfrm>
          <a:off x="2043264" y="2618395"/>
          <a:ext cx="5549837" cy="98911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340293">
                  <a:extLst>
                    <a:ext uri="{9D8B030D-6E8A-4147-A177-3AD203B41FA5}">
                      <a16:colId xmlns:a16="http://schemas.microsoft.com/office/drawing/2014/main" val="1848837675"/>
                    </a:ext>
                  </a:extLst>
                </a:gridCol>
                <a:gridCol w="3209544">
                  <a:extLst>
                    <a:ext uri="{9D8B030D-6E8A-4147-A177-3AD203B41FA5}">
                      <a16:colId xmlns:a16="http://schemas.microsoft.com/office/drawing/2014/main" val="1594499320"/>
                    </a:ext>
                  </a:extLst>
                </a:gridCol>
              </a:tblGrid>
              <a:tr h="329704">
                <a:tc>
                  <a:txBody>
                    <a:bodyPr/>
                    <a:lstStyle/>
                    <a:p>
                      <a:pPr algn="l"/>
                      <a:r>
                        <a:rPr lang="en-US" sz="1050" b="0" i="0" kern="100" dirty="0" err="1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រយៈ</a:t>
                      </a:r>
                      <a:r>
                        <a:rPr lang="en-US" sz="1050" b="0" i="0" kern="100" dirty="0" err="1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ពេលផ្អាកការប្រើប្រាស</a:t>
                      </a:r>
                      <a:r>
                        <a:rPr lang="en-US" sz="1050" b="0" i="0" kern="100" dirty="0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់</a:t>
                      </a:r>
                      <a:endParaRPr lang="en-JP" sz="1050" b="0" i="0" kern="100" dirty="0">
                        <a:solidFill>
                          <a:schemeClr val="tx1"/>
                        </a:solidFill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b="0" i="0" kern="100" dirty="0" err="1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ការត្រួតពិនិត្យ</a:t>
                      </a:r>
                      <a:r>
                        <a:rPr lang="en-US" sz="1050" b="0" i="0" kern="100" dirty="0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 </a:t>
                      </a:r>
                      <a:r>
                        <a:rPr lang="en-US" sz="1050" b="0" i="0" kern="100" dirty="0" err="1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ពេលចាប់ផ្តើមសកម្មភាព</a:t>
                      </a:r>
                      <a:r>
                        <a:rPr lang="en-US" sz="1050" b="0" i="0" kern="100" dirty="0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 </a:t>
                      </a:r>
                      <a:r>
                        <a:rPr lang="en-US" sz="1050" b="0" i="0" kern="100" dirty="0" err="1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ឡើងវិញ</a:t>
                      </a:r>
                      <a:endParaRPr lang="en-JP" sz="1050" b="0" i="0" kern="100" dirty="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643957"/>
                  </a:ext>
                </a:extLst>
              </a:tr>
              <a:tr h="329704">
                <a:tc>
                  <a:txBody>
                    <a:bodyPr/>
                    <a:lstStyle/>
                    <a:p>
                      <a:pPr algn="l"/>
                      <a:r>
                        <a:rPr lang="en-US" sz="1050" b="0" i="0" kern="100" dirty="0" err="1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លើសពី</a:t>
                      </a:r>
                      <a:r>
                        <a:rPr lang="en-US" sz="1050" b="0" i="0" kern="100" dirty="0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 1 </a:t>
                      </a:r>
                      <a:r>
                        <a:rPr lang="en-US" sz="1050" b="0" i="0" kern="100" dirty="0" err="1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ខែ</a:t>
                      </a:r>
                      <a:r>
                        <a:rPr lang="en-US" sz="1050" b="0" i="0" kern="100" dirty="0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 </a:t>
                      </a:r>
                      <a:r>
                        <a:rPr lang="en-US" sz="1050" b="0" i="0" kern="100" dirty="0" err="1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ក្រោម</a:t>
                      </a:r>
                      <a:r>
                        <a:rPr lang="en-US" sz="1050" b="0" i="0" kern="100" dirty="0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 1 </a:t>
                      </a:r>
                      <a:r>
                        <a:rPr lang="en-US" sz="1050" b="0" i="0" kern="100" dirty="0" err="1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ឆ្នាំ</a:t>
                      </a:r>
                      <a:endParaRPr lang="en-JP" sz="1050" b="0" i="0" kern="100" dirty="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b="0" i="0" kern="100" dirty="0" err="1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ដូចគ្នានឹងការត្រួតពិនិត្យប្រចាំខែ</a:t>
                      </a:r>
                      <a:endParaRPr lang="en-JP" sz="1050" b="0" i="0" kern="100" dirty="0">
                        <a:solidFill>
                          <a:schemeClr val="tx1"/>
                        </a:solidFill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276323"/>
                  </a:ext>
                </a:extLst>
              </a:tr>
              <a:tr h="329704">
                <a:tc>
                  <a:txBody>
                    <a:bodyPr/>
                    <a:lstStyle/>
                    <a:p>
                      <a:pPr algn="l"/>
                      <a:r>
                        <a:rPr lang="en-US" sz="1050" b="0" i="0" kern="100" dirty="0" err="1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លើសពី</a:t>
                      </a:r>
                      <a:r>
                        <a:rPr lang="en-US" sz="1050" b="0" i="0" kern="100" dirty="0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 1 </a:t>
                      </a:r>
                      <a:r>
                        <a:rPr lang="en-US" sz="1050" b="0" i="0" kern="100" dirty="0" err="1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ឆ្នាំ</a:t>
                      </a:r>
                      <a:endParaRPr lang="en-JP" sz="1050" b="0" i="0" kern="100" dirty="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b="0" i="0" kern="100" dirty="0" err="1">
                          <a:solidFill>
                            <a:schemeClr val="tx1"/>
                          </a:solidFill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ដូចគ្នា</a:t>
                      </a:r>
                      <a:r>
                        <a:rPr lang="en-US" sz="1050" b="0" i="0" kern="100" dirty="0" err="1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នឹងការត្រួតពិនិត្យប្រចាំឆ្នាំ</a:t>
                      </a:r>
                      <a:endParaRPr lang="en-JP" sz="1050" b="0" i="0" kern="100" dirty="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120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840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91156" y="2956924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រូបភាព2-33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ការបញ្ឆេះប្រភេទម៉ាស៊ីនសាំង</a:t>
            </a:r>
            <a:endParaRPr lang="en-JP" sz="12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6431" y="1296478"/>
            <a:ext cx="4780280" cy="145859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269239" y="4286693"/>
            <a:ext cx="3978649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រូបភាព2-34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ការបញ្ឆេះប្រភេទម៉ាស៊ីនម៉ាស៊ូត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(1)</a:t>
            </a:r>
            <a:endParaRPr lang="en-JP" sz="12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5260" y="6157515"/>
            <a:ext cx="3672322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រូបភាព2-35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ការបញ្ឆេះប្រភេទម៉ាស៊ីនម៉ាស៊ូត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(2)</a:t>
            </a:r>
            <a:endParaRPr lang="en-JP" sz="12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pic>
        <p:nvPicPr>
          <p:cNvPr id="6" name="図 5"/>
          <p:cNvPicPr/>
          <p:nvPr/>
        </p:nvPicPr>
        <p:blipFill>
          <a:blip r:embed="rId3"/>
          <a:stretch>
            <a:fillRect/>
          </a:stretch>
        </p:blipFill>
        <p:spPr>
          <a:xfrm>
            <a:off x="4197984" y="2755073"/>
            <a:ext cx="4698365" cy="1531620"/>
          </a:xfrm>
          <a:prstGeom prst="rect">
            <a:avLst/>
          </a:prstGeom>
        </p:spPr>
      </p:pic>
      <p:pic>
        <p:nvPicPr>
          <p:cNvPr id="7" name="図 6"/>
          <p:cNvPicPr/>
          <p:nvPr/>
        </p:nvPicPr>
        <p:blipFill>
          <a:blip r:embed="rId4"/>
          <a:stretch>
            <a:fillRect/>
          </a:stretch>
        </p:blipFill>
        <p:spPr>
          <a:xfrm>
            <a:off x="156431" y="4533046"/>
            <a:ext cx="4657090" cy="134747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65 / សៀវភៅបន្ថែមទំព័រទី 27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ការចាប់ផ្តើមប្រតិបត្តិការ</a:t>
            </a:r>
            <a:r>
              <a:rPr lang="en-US" sz="20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2000" dirty="0" err="1"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និង</a:t>
            </a:r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ការណែនាំ</a:t>
            </a:r>
            <a:r>
              <a:rPr lang="en-US" sz="20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endParaRPr kumimoji="1" lang="ja-JP" altLang="en-US" sz="2000" dirty="0">
              <a:latin typeface="Khmer OS" panose="02000500000000020004" pitchFamily="2" charset="77"/>
              <a:ea typeface="Meiryo UI" panose="020B0604030504040204" pitchFamily="50" charset="-128"/>
              <a:cs typeface="Khmer OS" panose="02000500000000020004" pitchFamily="2" charset="77"/>
            </a:endParaRPr>
          </a:p>
        </p:txBody>
      </p:sp>
      <p:sp>
        <p:nvSpPr>
          <p:cNvPr id="10" name="Text Box 328">
            <a:extLst>
              <a:ext uri="{FF2B5EF4-FFF2-40B4-BE49-F238E27FC236}">
                <a16:creationId xmlns:a16="http://schemas.microsoft.com/office/drawing/2014/main" id="{A1B24F85-A66C-9786-C207-943396FD7997}"/>
              </a:ext>
            </a:extLst>
          </p:cNvPr>
          <p:cNvSpPr txBox="1"/>
          <p:nvPr/>
        </p:nvSpPr>
        <p:spPr>
          <a:xfrm>
            <a:off x="2655380" y="2203754"/>
            <a:ext cx="2637980" cy="54864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200" kern="10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សម្រាប់ម៉ាស៊ីនសាំង </a:t>
            </a:r>
            <a:br>
              <a:rPr lang="en-US" sz="1200" kern="10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</a:br>
            <a:r>
              <a:rPr lang="en-US" sz="1200" kern="10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ចាក់សោ ហើយកាច់វាទៅទីតាំង ON</a:t>
            </a:r>
            <a:endParaRPr lang="en-JP" sz="12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1" name="Text Box 329">
            <a:extLst>
              <a:ext uri="{FF2B5EF4-FFF2-40B4-BE49-F238E27FC236}">
                <a16:creationId xmlns:a16="http://schemas.microsoft.com/office/drawing/2014/main" id="{F71540D5-66E0-404A-9097-8E07D65BB9B9}"/>
              </a:ext>
            </a:extLst>
          </p:cNvPr>
          <p:cNvSpPr txBox="1"/>
          <p:nvPr/>
        </p:nvSpPr>
        <p:spPr>
          <a:xfrm>
            <a:off x="6430144" y="3337561"/>
            <a:ext cx="2496185" cy="867294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05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សម្រាប់ម៉ាស៊ីនម៉ាស៊ូត</a:t>
            </a:r>
            <a:r>
              <a:rPr lang="en-US" sz="1050" kern="100" dirty="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 (</a:t>
            </a:r>
            <a:r>
              <a:rPr lang="en-US" sz="105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ប្រភេទអំពូលក</a:t>
            </a:r>
            <a:r>
              <a:rPr lang="en-US" sz="1050" kern="100" dirty="0" err="1"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ំដៅមុនប្រតិបត្តិការ</a:t>
            </a:r>
            <a:r>
              <a:rPr lang="en-US" sz="1050" kern="100" dirty="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) </a:t>
            </a:r>
            <a:r>
              <a:rPr lang="en-US" sz="105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កាច់សោទៅទីតាំង</a:t>
            </a:r>
            <a:r>
              <a:rPr lang="en-US" sz="1050" kern="100" dirty="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 GLOW </a:t>
            </a:r>
            <a:r>
              <a:rPr lang="en-US" sz="105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ហើយបើកអំពូល</a:t>
            </a:r>
            <a:r>
              <a:rPr lang="en-US" sz="1050" kern="100" dirty="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 </a:t>
            </a:r>
            <a:r>
              <a:rPr lang="en-US" sz="105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សញ្ញា</a:t>
            </a:r>
            <a:r>
              <a:rPr lang="en-US" sz="1050" kern="100" dirty="0" err="1"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កំដៅមុនប្រតិបត្តិការ</a:t>
            </a:r>
            <a:endParaRPr lang="en-JP" sz="105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2" name="Text Box 330">
            <a:extLst>
              <a:ext uri="{FF2B5EF4-FFF2-40B4-BE49-F238E27FC236}">
                <a16:creationId xmlns:a16="http://schemas.microsoft.com/office/drawing/2014/main" id="{51071A5A-2AB3-71C2-F050-BEC3B81421DB}"/>
              </a:ext>
            </a:extLst>
          </p:cNvPr>
          <p:cNvSpPr txBox="1"/>
          <p:nvPr/>
        </p:nvSpPr>
        <p:spPr>
          <a:xfrm>
            <a:off x="2201421" y="4906474"/>
            <a:ext cx="2703195" cy="103314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05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សម្រាប់ម៉ាស៊ីនម៉ាស៊ូត</a:t>
            </a:r>
            <a:r>
              <a:rPr lang="en-US" sz="1050" kern="100" dirty="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 (</a:t>
            </a:r>
            <a:r>
              <a:rPr lang="en-US" sz="105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ប្រភេទអំពូ</a:t>
            </a:r>
            <a:r>
              <a:rPr lang="en-US" sz="1050" kern="100" dirty="0" err="1"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លកំដៅមុនប្រតិបត្តិការដោយស្វ័យប្រវត្តិ</a:t>
            </a:r>
            <a:r>
              <a:rPr lang="en-US" sz="1050" kern="100" dirty="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) </a:t>
            </a:r>
            <a:r>
              <a:rPr lang="en-US" sz="105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មានប្រភេទមួយដែល</a:t>
            </a:r>
            <a:r>
              <a:rPr lang="en-US" sz="1050" kern="100" dirty="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 </a:t>
            </a:r>
            <a:r>
              <a:rPr lang="en-US" sz="105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អំពូលភ្លឺ</a:t>
            </a:r>
            <a:r>
              <a:rPr lang="en-US" sz="1050" kern="100" dirty="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 </a:t>
            </a:r>
            <a:r>
              <a:rPr lang="en-US" sz="105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ដោយស្វ័យប្រវត្តិ</a:t>
            </a:r>
            <a:r>
              <a:rPr lang="en-US" sz="1050" kern="100" dirty="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 </a:t>
            </a:r>
            <a:r>
              <a:rPr lang="en-US" sz="105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ពេលដែល</a:t>
            </a:r>
            <a:r>
              <a:rPr lang="en-US" sz="1050" kern="100" dirty="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 </a:t>
            </a:r>
            <a:br>
              <a:rPr lang="en-US" sz="1050" kern="100" dirty="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</a:br>
            <a:r>
              <a:rPr lang="en-US" sz="105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កាច់សោទៅទីតាំង</a:t>
            </a:r>
            <a:r>
              <a:rPr lang="en-US" sz="1050" kern="100" dirty="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 ON</a:t>
            </a:r>
            <a:endParaRPr lang="en-JP" sz="105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3" name="Text Box 331">
            <a:extLst>
              <a:ext uri="{FF2B5EF4-FFF2-40B4-BE49-F238E27FC236}">
                <a16:creationId xmlns:a16="http://schemas.microsoft.com/office/drawing/2014/main" id="{D4945E2B-4BDF-68D3-649C-5DE9F384A07E}"/>
              </a:ext>
            </a:extLst>
          </p:cNvPr>
          <p:cNvSpPr txBox="1"/>
          <p:nvPr/>
        </p:nvSpPr>
        <p:spPr>
          <a:xfrm>
            <a:off x="5329936" y="4025987"/>
            <a:ext cx="1303655" cy="30162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អំពូល</a:t>
            </a:r>
            <a:r>
              <a:rPr lang="en-US" sz="1000" kern="100" dirty="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 </a:t>
            </a:r>
            <a:r>
              <a:rPr lang="en-US" sz="10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សញ្ញា</a:t>
            </a:r>
            <a:r>
              <a:rPr lang="en-US" sz="1000" kern="100" dirty="0" err="1"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កំដៅមុនប្រតិបត្តិការ</a:t>
            </a:r>
            <a:endParaRPr lang="en-JP" sz="105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4" name="Text Box 332">
            <a:extLst>
              <a:ext uri="{FF2B5EF4-FFF2-40B4-BE49-F238E27FC236}">
                <a16:creationId xmlns:a16="http://schemas.microsoft.com/office/drawing/2014/main" id="{2BF58EE1-2A9B-4549-35CD-7947F4492576}"/>
              </a:ext>
            </a:extLst>
          </p:cNvPr>
          <p:cNvSpPr txBox="1"/>
          <p:nvPr/>
        </p:nvSpPr>
        <p:spPr>
          <a:xfrm>
            <a:off x="897766" y="5687839"/>
            <a:ext cx="1303655" cy="30162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អំពូល</a:t>
            </a:r>
            <a:r>
              <a:rPr lang="en-US" sz="1000" kern="100" dirty="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 </a:t>
            </a:r>
            <a:r>
              <a:rPr lang="en-US" sz="10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សញ្ញា</a:t>
            </a:r>
            <a:r>
              <a:rPr lang="en-US" sz="1000" kern="100" dirty="0" err="1"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កំដៅមុនប្រតិបត្តិការ</a:t>
            </a:r>
            <a:endParaRPr lang="en-JP" sz="105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30100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03504" y="6397722"/>
            <a:ext cx="4827971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1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រូបភាព2-36 </a:t>
            </a:r>
            <a:r>
              <a:rPr lang="en-US" sz="1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កៅអីអ្នកបើកបរ</a:t>
            </a:r>
            <a:r>
              <a:rPr lang="en-US" sz="1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(</a:t>
            </a:r>
            <a:r>
              <a:rPr lang="en-US" sz="1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ប្រភេទអាំប្រាយ៉ា</a:t>
            </a:r>
            <a:r>
              <a:rPr lang="en-US" sz="1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ប្រភេទបំលែងបង្វិលជុំ</a:t>
            </a:r>
            <a:r>
              <a:rPr lang="en-US" sz="1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)</a:t>
            </a:r>
            <a:r>
              <a:rPr lang="en-JP" sz="1100" dirty="0">
                <a:effectLst/>
                <a:latin typeface="Khmer OS" panose="02000500000000020004" pitchFamily="2" charset="77"/>
                <a:cs typeface="Khmer OS" panose="02000500000000020004" pitchFamily="2" charset="77"/>
              </a:rPr>
              <a:t> </a:t>
            </a:r>
            <a:endParaRPr lang="ja-JP" altLang="en-US" sz="11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24492" y="1093956"/>
            <a:ext cx="3368868" cy="5164124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67 / សៀវភៅបន្ថែមទំព័រទី 29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ការណែនាំសម្រាប់ការចាប់ផ្តើម</a:t>
            </a:r>
            <a:r>
              <a:rPr lang="en-US" sz="20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និងការបើកបរ</a:t>
            </a:r>
            <a:r>
              <a:rPr lang="en-US" sz="20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endParaRPr kumimoji="1" lang="ja-JP" altLang="en-US" sz="2000" dirty="0">
              <a:latin typeface="Khmer OS" panose="02000500000000020004" pitchFamily="2" charset="77"/>
              <a:ea typeface="Meiryo UI" panose="020B0604030504040204" pitchFamily="50" charset="-128"/>
              <a:cs typeface="Khmer OS" panose="02000500000000020004" pitchFamily="2" charset="77"/>
            </a:endParaRPr>
          </a:p>
        </p:txBody>
      </p:sp>
      <p:sp>
        <p:nvSpPr>
          <p:cNvPr id="6" name="Text Box 333">
            <a:extLst>
              <a:ext uri="{FF2B5EF4-FFF2-40B4-BE49-F238E27FC236}">
                <a16:creationId xmlns:a16="http://schemas.microsoft.com/office/drawing/2014/main" id="{8C90125E-B8EC-8B19-720A-82CE30B6BF32}"/>
              </a:ext>
            </a:extLst>
          </p:cNvPr>
          <p:cNvSpPr txBox="1"/>
          <p:nvPr/>
        </p:nvSpPr>
        <p:spPr>
          <a:xfrm>
            <a:off x="996696" y="3771626"/>
            <a:ext cx="2706591" cy="261840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73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①</a:t>
            </a:r>
            <a:r>
              <a:rPr lang="en-US" sz="730" kern="100" dirty="0" err="1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កុងតាក់ចាប់ផ្តើម</a:t>
            </a:r>
            <a:endParaRPr lang="en-JP" sz="73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l">
              <a:lnSpc>
                <a:spcPct val="120000"/>
              </a:lnSpc>
            </a:pPr>
            <a:r>
              <a:rPr lang="ja-JP" sz="73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②</a:t>
            </a:r>
            <a:r>
              <a:rPr lang="en-US" sz="730" kern="100" dirty="0" err="1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ភ្លើងបើក</a:t>
            </a:r>
            <a:r>
              <a:rPr lang="en-US" sz="73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 (</a:t>
            </a:r>
            <a:r>
              <a:rPr lang="en-US" sz="730" kern="100" dirty="0" err="1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បង្ហាញពេលបើកបរ</a:t>
            </a:r>
            <a:r>
              <a:rPr lang="en-US" sz="73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)</a:t>
            </a:r>
            <a:endParaRPr lang="en-JP" sz="73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l">
              <a:lnSpc>
                <a:spcPct val="120000"/>
              </a:lnSpc>
            </a:pPr>
            <a:r>
              <a:rPr lang="ja-JP" sz="73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③</a:t>
            </a:r>
            <a:r>
              <a:rPr lang="en-US" sz="730" kern="100" dirty="0" err="1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ភ្លើងកំដៅ</a:t>
            </a:r>
            <a:r>
              <a:rPr lang="en-US" sz="73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 (</a:t>
            </a:r>
            <a:r>
              <a:rPr lang="en-US" sz="730" kern="100" dirty="0" err="1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ប្រភេទម៉ាស៊ីនម៉ាស៊ូត</a:t>
            </a:r>
            <a:r>
              <a:rPr lang="en-US" sz="73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)</a:t>
            </a:r>
            <a:endParaRPr lang="en-JP" sz="73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l">
              <a:lnSpc>
                <a:spcPct val="120000"/>
              </a:lnSpc>
            </a:pPr>
            <a:r>
              <a:rPr lang="ja-JP" sz="73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④</a:t>
            </a:r>
            <a:r>
              <a:rPr lang="en-US" sz="730" kern="100" dirty="0" err="1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ភ្លើងព្រមានដីល្បាប</a:t>
            </a:r>
            <a:r>
              <a:rPr lang="en-US" sz="73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់ (</a:t>
            </a:r>
            <a:r>
              <a:rPr lang="en-US" sz="730" kern="100" dirty="0" err="1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យានយន្តប្រភេទម៉ាស៊ីនម៉ាស៊ូត</a:t>
            </a:r>
            <a:r>
              <a:rPr lang="en-US" sz="73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)</a:t>
            </a:r>
            <a:endParaRPr lang="en-JP" sz="73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l">
              <a:lnSpc>
                <a:spcPct val="120000"/>
              </a:lnSpc>
            </a:pPr>
            <a:r>
              <a:rPr lang="ja-JP" sz="73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⑤</a:t>
            </a:r>
            <a:r>
              <a:rPr lang="en-US" sz="730" kern="100" dirty="0" err="1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ភ្លើងព្រមានបរិមាណថ្ម</a:t>
            </a:r>
            <a:r>
              <a:rPr lang="en-US" sz="73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 (</a:t>
            </a:r>
            <a:r>
              <a:rPr lang="en-US" sz="730" kern="100" dirty="0" err="1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ជម្រើស</a:t>
            </a:r>
            <a:r>
              <a:rPr lang="en-US" sz="73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)</a:t>
            </a:r>
            <a:endParaRPr lang="en-JP" sz="73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l">
              <a:lnSpc>
                <a:spcPct val="120000"/>
              </a:lnSpc>
            </a:pPr>
            <a:r>
              <a:rPr lang="ja-JP" sz="73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⑥</a:t>
            </a:r>
            <a:r>
              <a:rPr lang="en-US" sz="730" kern="100" dirty="0" err="1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ភ្លើងព្រមានបរិមាណទឹកត្រជាក</a:t>
            </a:r>
            <a:r>
              <a:rPr lang="en-US" sz="73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់ </a:t>
            </a:r>
            <a:r>
              <a:rPr lang="en-US" sz="730" kern="100" dirty="0" err="1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ក្នុងធុងទឹក</a:t>
            </a:r>
            <a:endParaRPr lang="en-JP" sz="73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l">
              <a:lnSpc>
                <a:spcPct val="120000"/>
              </a:lnSpc>
            </a:pPr>
            <a:r>
              <a:rPr lang="ja-JP" sz="73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⑦</a:t>
            </a:r>
            <a:r>
              <a:rPr lang="en-US" sz="730" kern="100" dirty="0" err="1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ភ្លើងព្រមានបរិមាណប្រេងនៅសល</a:t>
            </a:r>
            <a:r>
              <a:rPr lang="en-US" sz="73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់ (</a:t>
            </a:r>
            <a:r>
              <a:rPr lang="en-US" sz="730" kern="100" dirty="0" err="1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ជម្រើស</a:t>
            </a:r>
            <a:r>
              <a:rPr lang="en-US" sz="73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)</a:t>
            </a:r>
            <a:endParaRPr lang="en-JP" sz="73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l">
              <a:lnSpc>
                <a:spcPct val="120000"/>
              </a:lnSpc>
            </a:pPr>
            <a:r>
              <a:rPr lang="ja-JP" sz="73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⑧</a:t>
            </a:r>
            <a:r>
              <a:rPr lang="en-US" sz="730" kern="100" dirty="0" err="1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ភ្លើងព្រមានធាតុសម្អាតខ្យល</a:t>
            </a:r>
            <a:r>
              <a:rPr lang="en-US" sz="73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់ (</a:t>
            </a:r>
            <a:r>
              <a:rPr lang="en-US" sz="730" kern="100" dirty="0" err="1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ជម្រើស</a:t>
            </a:r>
            <a:r>
              <a:rPr lang="en-US" sz="73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)</a:t>
            </a:r>
            <a:endParaRPr lang="en-JP" sz="73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l">
              <a:lnSpc>
                <a:spcPct val="120000"/>
              </a:lnSpc>
            </a:pPr>
            <a:r>
              <a:rPr lang="ja-JP" sz="73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⑨</a:t>
            </a:r>
            <a:r>
              <a:rPr lang="en-US" sz="730" kern="100" dirty="0" err="1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ភ្លើងព្រមាន</a:t>
            </a:r>
            <a:r>
              <a:rPr lang="en-US" sz="730" kern="100" dirty="0" err="1"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សាកថ្ម</a:t>
            </a:r>
            <a:endParaRPr lang="en-JP" sz="73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l">
              <a:lnSpc>
                <a:spcPct val="120000"/>
              </a:lnSpc>
            </a:pPr>
            <a:r>
              <a:rPr lang="ja-JP" sz="73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⑩</a:t>
            </a:r>
            <a:r>
              <a:rPr lang="en-US" sz="730" kern="100" dirty="0" err="1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ភ្លើងព្រមានសម្ពាធបូមម៉ាស៊ីន</a:t>
            </a:r>
            <a:endParaRPr lang="en-JP" sz="73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l">
              <a:lnSpc>
                <a:spcPct val="120000"/>
              </a:lnSpc>
            </a:pPr>
            <a:r>
              <a:rPr lang="ja-JP" sz="73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⑪</a:t>
            </a:r>
            <a:r>
              <a:rPr lang="en-US" sz="730" kern="100" dirty="0" err="1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ភ្លើងព្រមានបរិមាណប្រេងហ្វ្រាំង</a:t>
            </a:r>
            <a:endParaRPr lang="en-JP" sz="73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l">
              <a:lnSpc>
                <a:spcPct val="120000"/>
              </a:lnSpc>
            </a:pPr>
            <a:r>
              <a:rPr lang="ja-JP" sz="73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⑫</a:t>
            </a:r>
            <a:r>
              <a:rPr lang="en-US" sz="730" kern="100" dirty="0" err="1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កុងទ័រម៉ោង</a:t>
            </a:r>
            <a:endParaRPr lang="en-JP" sz="73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l">
              <a:lnSpc>
                <a:spcPct val="120000"/>
              </a:lnSpc>
            </a:pPr>
            <a:r>
              <a:rPr lang="ja-JP" sz="73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⑬</a:t>
            </a:r>
            <a:r>
              <a:rPr lang="en-US" sz="730" kern="100" dirty="0" err="1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រង្វាស់សីតុណ្ហភាពទឹកម៉ាស៊ីន</a:t>
            </a:r>
            <a:endParaRPr lang="en-JP" sz="73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l">
              <a:lnSpc>
                <a:spcPct val="120000"/>
              </a:lnSpc>
            </a:pPr>
            <a:r>
              <a:rPr lang="ja-JP" sz="73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⑭</a:t>
            </a:r>
            <a:r>
              <a:rPr lang="en-US" sz="730" kern="100" dirty="0" err="1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រង្វាស់សីតុណ្ហភាពប្រេង</a:t>
            </a:r>
            <a:r>
              <a:rPr lang="en-US" sz="73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 </a:t>
            </a:r>
            <a:r>
              <a:rPr lang="en-US" sz="730" kern="100" dirty="0" err="1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ប្រភេទបំប្លែងកម្លាំងបង្វិលជុំ</a:t>
            </a:r>
            <a:r>
              <a:rPr lang="en-US" sz="73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 (</a:t>
            </a:r>
            <a:r>
              <a:rPr lang="en-US" sz="730" kern="100" dirty="0" err="1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ជម្រើស</a:t>
            </a:r>
            <a:r>
              <a:rPr lang="en-US" sz="73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)</a:t>
            </a:r>
            <a:endParaRPr lang="en-JP" sz="73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l">
              <a:lnSpc>
                <a:spcPct val="120000"/>
              </a:lnSpc>
            </a:pPr>
            <a:r>
              <a:rPr lang="ja-JP" sz="73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⑮</a:t>
            </a:r>
            <a:r>
              <a:rPr lang="en-US" sz="730" kern="100" dirty="0" err="1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កុងទ័រប្រេង</a:t>
            </a:r>
            <a:endParaRPr lang="en-JP" sz="73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l">
              <a:lnSpc>
                <a:spcPct val="120000"/>
              </a:lnSpc>
            </a:pPr>
            <a:r>
              <a:rPr lang="ja-JP" sz="73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⑯​</a:t>
            </a:r>
            <a:r>
              <a:rPr lang="en-US" sz="730" kern="100" dirty="0" err="1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កុងទ័រល្បឿន</a:t>
            </a:r>
            <a:r>
              <a:rPr lang="en-US" sz="73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 (</a:t>
            </a:r>
            <a:r>
              <a:rPr lang="en-US" sz="730" kern="100" dirty="0" err="1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ជម្រើស</a:t>
            </a:r>
            <a:r>
              <a:rPr lang="en-US" sz="73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)</a:t>
            </a:r>
            <a:endParaRPr lang="en-JP" sz="73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l">
              <a:lnSpc>
                <a:spcPct val="120000"/>
              </a:lnSpc>
            </a:pPr>
            <a:r>
              <a:rPr lang="ja-JP" sz="73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⑰</a:t>
            </a:r>
            <a:r>
              <a:rPr lang="en-US" sz="730" kern="100" dirty="0" err="1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ប៊ូតុងស៊ីប្លេ</a:t>
            </a:r>
            <a:endParaRPr lang="en-JP" sz="73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l">
              <a:lnSpc>
                <a:spcPct val="120000"/>
              </a:lnSpc>
            </a:pPr>
            <a:r>
              <a:rPr lang="ja-JP" sz="73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⑱</a:t>
            </a:r>
            <a:r>
              <a:rPr lang="en-US" sz="730" kern="100" dirty="0" err="1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ចង្កឺះទៅមុខ-ថយក្រោយ</a:t>
            </a:r>
            <a:r>
              <a:rPr lang="en-US" sz="73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 (</a:t>
            </a:r>
            <a:r>
              <a:rPr lang="en-US" sz="730" kern="100" dirty="0" err="1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ប្រភេទម៉ាស៊ីនបំប្លែងកម្លាំងបង្វិលជុំ</a:t>
            </a:r>
            <a:r>
              <a:rPr lang="en-US" sz="73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)</a:t>
            </a:r>
            <a:endParaRPr lang="en-JP" sz="73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l">
              <a:lnSpc>
                <a:spcPct val="120000"/>
              </a:lnSpc>
            </a:pPr>
            <a:r>
              <a:rPr lang="ja-JP" sz="73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⑲</a:t>
            </a:r>
            <a:r>
              <a:rPr lang="en-US" sz="730" kern="100" dirty="0" err="1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ចង្កឺះថយក្រោយ</a:t>
            </a:r>
            <a:r>
              <a:rPr lang="en-US" sz="73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 (</a:t>
            </a:r>
            <a:r>
              <a:rPr lang="en-US" sz="730" kern="100" dirty="0" err="1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រថយន្តប្រភេទអាំប្រាយ៉ា</a:t>
            </a:r>
            <a:r>
              <a:rPr lang="en-US" sz="73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)</a:t>
            </a:r>
            <a:endParaRPr lang="en-JP" sz="73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l">
              <a:lnSpc>
                <a:spcPct val="120000"/>
              </a:lnSpc>
            </a:pPr>
            <a:r>
              <a:rPr lang="ja-JP" sz="73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⑳</a:t>
            </a:r>
            <a:r>
              <a:rPr lang="en-US" sz="730" kern="100" dirty="0" err="1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ចង្កឺះល្បឿនខ្ពស</a:t>
            </a:r>
            <a:r>
              <a:rPr lang="en-US" sz="73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់-</a:t>
            </a:r>
            <a:r>
              <a:rPr lang="en-US" sz="730" kern="100" dirty="0" err="1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ទាប</a:t>
            </a:r>
            <a:r>
              <a:rPr lang="en-US" sz="73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 (</a:t>
            </a:r>
            <a:r>
              <a:rPr lang="en-US" sz="730" kern="100" dirty="0" err="1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ឧបករណ៍ប្តូរល្បឿន</a:t>
            </a:r>
            <a:r>
              <a:rPr lang="en-US" sz="73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) (</a:t>
            </a:r>
            <a:r>
              <a:rPr lang="en-US" sz="730" kern="100" dirty="0" err="1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ប្រភេទអាំប្រាយ៉ា</a:t>
            </a:r>
            <a:r>
              <a:rPr lang="en-US" sz="73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)</a:t>
            </a:r>
            <a:endParaRPr lang="en-JP" sz="73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l">
              <a:lnSpc>
                <a:spcPct val="120000"/>
              </a:lnSpc>
            </a:pPr>
            <a:r>
              <a:rPr lang="ja-JP" sz="73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㉑</a:t>
            </a:r>
            <a:r>
              <a:rPr lang="en-US" sz="730" kern="100" dirty="0" err="1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កុងតាក់រួមបញ្ចូលគ្នា</a:t>
            </a:r>
            <a:r>
              <a:rPr lang="en-US" sz="73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 (</a:t>
            </a:r>
            <a:r>
              <a:rPr lang="en-US" sz="730" kern="100" dirty="0" err="1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កុងតាក់ពន្លឺនិងពន្លឺ</a:t>
            </a:r>
            <a:r>
              <a:rPr lang="en-US" sz="73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)</a:t>
            </a:r>
            <a:endParaRPr lang="en-JP" sz="73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ctr"/>
            <a:r>
              <a:rPr lang="en-US" sz="730" kern="100" dirty="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 </a:t>
            </a:r>
            <a:endParaRPr lang="en-JP" sz="73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7" name="Text Box 334">
            <a:extLst>
              <a:ext uri="{FF2B5EF4-FFF2-40B4-BE49-F238E27FC236}">
                <a16:creationId xmlns:a16="http://schemas.microsoft.com/office/drawing/2014/main" id="{31771DE6-24C7-74CB-6EE9-812C4A78BFD0}"/>
              </a:ext>
            </a:extLst>
          </p:cNvPr>
          <p:cNvSpPr txBox="1"/>
          <p:nvPr/>
        </p:nvSpPr>
        <p:spPr>
          <a:xfrm>
            <a:off x="3780597" y="5020056"/>
            <a:ext cx="2704846" cy="1238024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ja-JP" sz="750" kern="10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㉒</a:t>
            </a:r>
            <a:r>
              <a:rPr lang="en-US" sz="750" kern="100" dirty="0" err="1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ចង្កឹះហ្វ្រាំងចត</a:t>
            </a:r>
            <a:endParaRPr lang="en-JP" sz="105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l">
              <a:lnSpc>
                <a:spcPct val="90000"/>
              </a:lnSpc>
            </a:pPr>
            <a:r>
              <a:rPr lang="ja-JP" sz="750" kern="10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㉓</a:t>
            </a:r>
            <a:r>
              <a:rPr lang="en-US" sz="750" kern="100" dirty="0" err="1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ប្រអប់ហ</a:t>
            </a:r>
            <a:r>
              <a:rPr lang="en-US" sz="75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៊្</a:t>
            </a:r>
            <a:r>
              <a:rPr lang="en-US" sz="750" kern="100" dirty="0" err="1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វុយស៊ីប</a:t>
            </a:r>
            <a:endParaRPr lang="en-JP" sz="105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l">
              <a:lnSpc>
                <a:spcPct val="90000"/>
              </a:lnSpc>
            </a:pPr>
            <a:r>
              <a:rPr lang="ja-JP" sz="750" kern="10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㉔</a:t>
            </a:r>
            <a:r>
              <a:rPr lang="en-US" sz="750" kern="100" dirty="0" err="1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ឈ្នាន់ហ្គែរ</a:t>
            </a:r>
            <a:r>
              <a:rPr lang="en-US" sz="75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/</a:t>
            </a:r>
            <a:r>
              <a:rPr lang="en-US" sz="750" kern="100" dirty="0" err="1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ហ្គាស</a:t>
            </a:r>
            <a:endParaRPr lang="en-JP" sz="105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l">
              <a:lnSpc>
                <a:spcPct val="90000"/>
              </a:lnSpc>
            </a:pPr>
            <a:r>
              <a:rPr lang="ja-JP" sz="750" kern="10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㉕</a:t>
            </a:r>
            <a:r>
              <a:rPr lang="en-US" sz="750" kern="100" dirty="0" err="1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ឈ្នាន់ហ្វ្រាំង</a:t>
            </a:r>
            <a:endParaRPr lang="en-JP" sz="105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l">
              <a:lnSpc>
                <a:spcPct val="90000"/>
              </a:lnSpc>
            </a:pPr>
            <a:r>
              <a:rPr lang="ja-JP" sz="750" kern="10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㉖</a:t>
            </a:r>
            <a:r>
              <a:rPr lang="en-US" sz="750" kern="100" dirty="0" err="1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ឈ្នាន់អ៊ីញ</a:t>
            </a:r>
            <a:r>
              <a:rPr lang="en-US" sz="75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 (</a:t>
            </a:r>
            <a:r>
              <a:rPr lang="en-US" sz="750" kern="100" dirty="0" err="1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ប្រភេទម៉ាស៊ីនបំលែងកម្លាំងបង្វិលជុំ</a:t>
            </a:r>
            <a:r>
              <a:rPr lang="en-US" sz="75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)</a:t>
            </a:r>
            <a:endParaRPr lang="en-JP" sz="105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l">
              <a:lnSpc>
                <a:spcPct val="90000"/>
              </a:lnSpc>
            </a:pPr>
            <a:r>
              <a:rPr lang="en-US" sz="750" kern="100" dirty="0" err="1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ឈ្នាន់អាំប្រាយ៉ា</a:t>
            </a:r>
            <a:r>
              <a:rPr lang="en-US" sz="75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 (</a:t>
            </a:r>
            <a:r>
              <a:rPr lang="en-US" sz="750" kern="100" dirty="0" err="1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ប្រភេទអាំប្រាយ៉ា</a:t>
            </a:r>
            <a:r>
              <a:rPr lang="en-US" sz="75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)</a:t>
            </a:r>
            <a:endParaRPr lang="en-JP" sz="105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l">
              <a:lnSpc>
                <a:spcPct val="90000"/>
              </a:lnSpc>
            </a:pPr>
            <a:r>
              <a:rPr lang="ja-JP" sz="750" kern="10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㉗</a:t>
            </a:r>
            <a:r>
              <a:rPr lang="en-US" sz="750" kern="100" dirty="0" err="1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ចង្កឹះដៃលើកដាក</a:t>
            </a:r>
            <a:r>
              <a:rPr lang="en-US" sz="75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់</a:t>
            </a:r>
            <a:endParaRPr lang="en-JP" sz="105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l">
              <a:lnSpc>
                <a:spcPct val="90000"/>
              </a:lnSpc>
            </a:pPr>
            <a:r>
              <a:rPr lang="ja-JP" sz="750" kern="10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㉘</a:t>
            </a:r>
            <a:r>
              <a:rPr lang="en-US" sz="750" kern="100" dirty="0" err="1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ចង្កឹះចាក់ចោល</a:t>
            </a:r>
            <a:r>
              <a:rPr lang="en-US" sz="75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 (</a:t>
            </a:r>
            <a:r>
              <a:rPr lang="en-US" sz="750" kern="100" dirty="0" err="1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គ្មានមុខងារឈាន</a:t>
            </a:r>
            <a:r>
              <a:rPr lang="en-US" sz="75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)</a:t>
            </a:r>
            <a:endParaRPr lang="en-JP" sz="105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l">
              <a:lnSpc>
                <a:spcPct val="90000"/>
              </a:lnSpc>
            </a:pPr>
            <a:r>
              <a:rPr lang="ja-JP" sz="750" kern="10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㉙</a:t>
            </a:r>
            <a:r>
              <a:rPr lang="en-US" sz="750" kern="100" dirty="0" err="1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ចង្កឹះឈាន</a:t>
            </a:r>
            <a:r>
              <a:rPr lang="en-US" sz="75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 (</a:t>
            </a:r>
            <a:r>
              <a:rPr lang="en-US" sz="750" kern="100" dirty="0" err="1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មានមុខងារឈាន</a:t>
            </a:r>
            <a:r>
              <a:rPr lang="en-US" sz="75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)</a:t>
            </a:r>
            <a:endParaRPr lang="en-JP" sz="105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l">
              <a:lnSpc>
                <a:spcPct val="90000"/>
              </a:lnSpc>
            </a:pPr>
            <a:r>
              <a:rPr lang="ja-JP" sz="750" kern="10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㉚</a:t>
            </a:r>
            <a:r>
              <a:rPr lang="en-US" sz="750" kern="100" dirty="0" err="1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ចង្កឹះចាក់ចោល</a:t>
            </a:r>
            <a:r>
              <a:rPr lang="en-US" sz="75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 (</a:t>
            </a:r>
            <a:r>
              <a:rPr lang="en-US" sz="750" kern="100" dirty="0" err="1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មានមុខងារឈាន</a:t>
            </a:r>
            <a:r>
              <a:rPr lang="en-US" sz="75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)</a:t>
            </a:r>
            <a:endParaRPr lang="en-JP" sz="105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l">
              <a:lnSpc>
                <a:spcPct val="90000"/>
              </a:lnSpc>
            </a:pPr>
            <a:r>
              <a:rPr lang="ja-JP" sz="750" kern="10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㉛</a:t>
            </a:r>
            <a:r>
              <a:rPr lang="en-US" sz="750" kern="100" dirty="0" err="1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ចង្កឹះសោ</a:t>
            </a:r>
            <a:r>
              <a:rPr lang="en-US" sz="75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​</a:t>
            </a:r>
            <a:r>
              <a:rPr lang="en-US" sz="750" kern="100" dirty="0" err="1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ចាក</a:t>
            </a:r>
            <a:r>
              <a:rPr lang="en-US" sz="750" kern="100" dirty="0">
                <a:effectLst/>
                <a:latin typeface="Khmer OS" panose="02000500000000020004" pitchFamily="2" charset="77"/>
                <a:ea typeface="MS Gothic" panose="020B0609070205080204" pitchFamily="49" charset="-128"/>
                <a:cs typeface="Khmer OS" panose="02000500000000020004" pitchFamily="2" charset="77"/>
              </a:rPr>
              <a:t>់</a:t>
            </a:r>
            <a:endParaRPr lang="en-JP" sz="105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l">
              <a:lnSpc>
                <a:spcPct val="80000"/>
              </a:lnSpc>
            </a:pPr>
            <a:r>
              <a:rPr lang="en-US" sz="750" kern="100" dirty="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 </a:t>
            </a:r>
            <a:endParaRPr lang="en-JP" sz="105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41810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8" y="4893779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រូបភាព2-37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ការបត់នៅកាច់ជ្រុង</a:t>
            </a:r>
            <a:endParaRPr lang="en-JP" sz="12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727325" y="2133917"/>
            <a:ext cx="3689350" cy="259016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69 / សៀវភៅបន្ថែមទំព័រទី 30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ការណែនាំសម្រាប់ការចាប់ផ្តើម</a:t>
            </a:r>
            <a:r>
              <a:rPr lang="en-US" sz="20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និងការបើកបរ</a:t>
            </a:r>
            <a:r>
              <a:rPr lang="en-US" sz="20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Text Box 336">
            <a:extLst>
              <a:ext uri="{FF2B5EF4-FFF2-40B4-BE49-F238E27FC236}">
                <a16:creationId xmlns:a16="http://schemas.microsoft.com/office/drawing/2014/main" id="{FED94CDE-F5A9-4945-C937-192A143BC58F}"/>
              </a:ext>
            </a:extLst>
          </p:cNvPr>
          <p:cNvSpPr txBox="1"/>
          <p:nvPr/>
        </p:nvSpPr>
        <p:spPr>
          <a:xfrm>
            <a:off x="4334256" y="2066975"/>
            <a:ext cx="2203704" cy="2540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ឡានត្រាក់ចូកដីផ្ទុកប៉ែល</a:t>
            </a:r>
            <a:endParaRPr lang="en-JP" sz="105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7" name="Text Box 337">
            <a:extLst>
              <a:ext uri="{FF2B5EF4-FFF2-40B4-BE49-F238E27FC236}">
                <a16:creationId xmlns:a16="http://schemas.microsoft.com/office/drawing/2014/main" id="{A68546CC-F8B7-5E7B-7B33-A3F983A66D0D}"/>
              </a:ext>
            </a:extLst>
          </p:cNvPr>
          <p:cNvSpPr txBox="1"/>
          <p:nvPr/>
        </p:nvSpPr>
        <p:spPr>
          <a:xfrm>
            <a:off x="2727325" y="2066975"/>
            <a:ext cx="1475232" cy="2540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ឡានត្រាក់ធម្មតា</a:t>
            </a:r>
            <a:endParaRPr lang="en-JP" sz="105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20181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2"/>
          <a:stretch>
            <a:fillRect/>
          </a:stretch>
        </p:blipFill>
        <p:spPr>
          <a:xfrm>
            <a:off x="2420937" y="2005647"/>
            <a:ext cx="4302125" cy="284670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009568" y="4893779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រូបភាព2-38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រូបបង្ហាញការចត</a:t>
            </a:r>
            <a:endParaRPr lang="en-JP" sz="12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71 / សៀវភៅបន្ថែមទំព័រទី 32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ការណែនាំសម្រាប់ការឈប់បណ្តោះអាសន្ន</a:t>
            </a:r>
            <a:r>
              <a:rPr lang="en-US" sz="20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ការចត</a:t>
            </a:r>
            <a:r>
              <a:rPr lang="en-US" sz="20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និងការបញ្ចប់នៃការបើកបរ</a:t>
            </a:r>
            <a:r>
              <a:rPr lang="en-US" sz="20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endParaRPr kumimoji="1" lang="ja-JP" altLang="en-US" sz="2000" dirty="0">
              <a:latin typeface="Khmer OS" panose="02000500000000020004" pitchFamily="2" charset="77"/>
              <a:ea typeface="Meiryo UI" panose="020B0604030504040204" pitchFamily="50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04177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b="78296"/>
          <a:stretch/>
        </p:blipFill>
        <p:spPr>
          <a:xfrm>
            <a:off x="862011" y="2559103"/>
            <a:ext cx="7429500" cy="243425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72 / សៀវភៅបន្ថែមទំព័រទី 34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ការប្រុងប្រយ័ត្នក្នុងការបើកបរ</a:t>
            </a:r>
            <a:r>
              <a:rPr lang="en-JP" sz="2000" dirty="0">
                <a:effectLst/>
                <a:latin typeface="Khmer OS" panose="02000500000000020004" pitchFamily="2" charset="77"/>
                <a:cs typeface="Khmer OS" panose="02000500000000020004" pitchFamily="2" charset="77"/>
              </a:rPr>
              <a:t> </a:t>
            </a:r>
            <a:endParaRPr kumimoji="1" lang="ja-JP" altLang="en-US" sz="2000" dirty="0">
              <a:latin typeface="Khmer OS" panose="02000500000000020004" pitchFamily="2" charset="77"/>
              <a:ea typeface="Meiryo UI" panose="020B0604030504040204" pitchFamily="50" charset="-128"/>
              <a:cs typeface="Khmer OS" panose="02000500000000020004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6E5D37-3727-58B5-400A-C718C195D753}"/>
              </a:ext>
            </a:extLst>
          </p:cNvPr>
          <p:cNvSpPr txBox="1"/>
          <p:nvPr/>
        </p:nvSpPr>
        <p:spPr>
          <a:xfrm>
            <a:off x="4233672" y="2528326"/>
            <a:ext cx="4169664" cy="1538883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(1)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បើកបរមិនប្រយ័ត្ន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។</a:t>
            </a:r>
            <a:endParaRPr lang="en-JP" sz="16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l">
              <a:lnSpc>
                <a:spcPct val="150000"/>
              </a:lnSpc>
            </a:pP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យកចិត្តទុកដាក់ខ្ពស់ពេលបើកបរ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និងធ្វើការ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ដោយប្រុងប្រយ័ត្ន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។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ភាពធ្វេសប្រហែសបន្តិច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អាចនាំឱ្យមានគ្រោះមហន្តរាយ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។</a:t>
            </a:r>
            <a:endParaRPr lang="en-JP" sz="16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1720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t="21703" b="52861"/>
          <a:stretch/>
        </p:blipFill>
        <p:spPr>
          <a:xfrm>
            <a:off x="947654" y="2174582"/>
            <a:ext cx="7429500" cy="285282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72 / សៀវភៅបន្ថែមទំព័រទី 34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ការប្រុងប្រយ័ត្នក្នុងការបើកបរ</a:t>
            </a:r>
            <a:r>
              <a:rPr lang="en-JP" sz="2000" dirty="0">
                <a:effectLst/>
                <a:latin typeface="Khmer OS" panose="02000500000000020004" pitchFamily="2" charset="77"/>
                <a:cs typeface="Khmer OS" panose="02000500000000020004" pitchFamily="2" charset="77"/>
              </a:rPr>
              <a:t> 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9E7991-5702-3AB4-9E47-4ED6FE917875}"/>
              </a:ext>
            </a:extLst>
          </p:cNvPr>
          <p:cNvSpPr txBox="1"/>
          <p:nvPr/>
        </p:nvSpPr>
        <p:spPr>
          <a:xfrm>
            <a:off x="4434840" y="2527083"/>
            <a:ext cx="3942314" cy="22775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(2)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កុំងាកភ្នែកចេញពីផ្លូវ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ពេលបើកបរ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។</a:t>
            </a:r>
            <a:endParaRPr lang="en-JP" sz="16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l">
              <a:lnSpc>
                <a:spcPct val="150000"/>
              </a:lnSpc>
            </a:pP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ការក្រឡេកមើល</a:t>
            </a:r>
            <a:r>
              <a:rPr lang="en-US" sz="1600" kern="100" dirty="0" err="1"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អ្វីផ្សេង</a:t>
            </a:r>
            <a:r>
              <a:rPr lang="en-US" sz="1600" kern="100" dirty="0"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ពេលកំពុង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បើកបរ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អាចបង្កឱ្យមានគ្រោះមហន្តរាយ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ដូច្នេះ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ត្រូវយកចិត្តទុកដាក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់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លើទិសដៅ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នៃការធ្វើដំណើរ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និងយកចិត្តទុកដាក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់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នៅ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ពេលចូលក្បែរមនុស្ស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ដែលធ្វើការ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នៅជុំវិញអ្នក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។</a:t>
            </a:r>
            <a:endParaRPr lang="en-JP" sz="16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5641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rmAutofit/>
          </a:bodyPr>
          <a:lstStyle/>
          <a:p>
            <a:r>
              <a:rPr lang="km-KH" altLang="ja-JP" sz="2800" dirty="0">
                <a:latin typeface="Khmer OS" panose="02000500000000020004" pitchFamily="2" charset="77"/>
                <a:ea typeface="ＭＳ Ｐゴシック" panose="020B0600070205080204" pitchFamily="50" charset="-128"/>
                <a:cs typeface="Khmer OS" panose="02000500000000020004" pitchFamily="2" charset="77"/>
              </a:rPr>
              <a:t>ជំពូក​ទី 1 ទិដ្ឋភាព​ទូទៅ​</a:t>
            </a:r>
            <a:r>
              <a:rPr lang="en-JP" altLang="ja-JP" sz="2800" dirty="0">
                <a:latin typeface="Khmer OS" panose="02000500000000020004" pitchFamily="2" charset="77"/>
                <a:ea typeface="ＭＳ Ｐゴシック" panose="020B0600070205080204" pitchFamily="50" charset="-128"/>
                <a:cs typeface="Khmer OS" panose="02000500000000020004" pitchFamily="2" charset="77"/>
              </a:rPr>
              <a:t>នៃ រថយន្តត្រាក់ផ្ទុក</a:t>
            </a:r>
            <a:r>
              <a:rPr lang="km-KH" altLang="ja-JP" sz="2800" dirty="0">
                <a:latin typeface="Khmer OS" panose="02000500000000020004" pitchFamily="2" charset="77"/>
                <a:ea typeface="ＭＳ Ｐゴシック" panose="020B0600070205080204" pitchFamily="50" charset="-128"/>
                <a:cs typeface="Khmer OS" panose="02000500000000020004" pitchFamily="2" charset="77"/>
              </a:rPr>
              <a:t>​ប៉ែល</a:t>
            </a:r>
            <a:r>
              <a:rPr lang="en-JP" altLang="ja-JP" sz="2800" dirty="0">
                <a:latin typeface="Khmer OS" panose="02000500000000020004" pitchFamily="2" charset="77"/>
                <a:ea typeface="ＭＳ Ｐゴシック" panose="020B0600070205080204" pitchFamily="50" charset="-128"/>
                <a:cs typeface="Khmer OS" panose="02000500000000020004" pitchFamily="2" charset="77"/>
              </a:rPr>
              <a:t> ជាដើម</a:t>
            </a:r>
            <a:endParaRPr kumimoji="1" lang="ja-JP" altLang="en-US" sz="2800" dirty="0">
              <a:latin typeface="Khmer OS" panose="02000500000000020004" pitchFamily="2" charset="77"/>
              <a:ea typeface="ＭＳ Ｐゴシック" panose="020B0600070205080204" pitchFamily="50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302903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t="48552" b="23315"/>
          <a:stretch/>
        </p:blipFill>
        <p:spPr>
          <a:xfrm>
            <a:off x="862011" y="1613648"/>
            <a:ext cx="7429500" cy="315531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72 / សៀវភៅបន្ថែមទំព័រទី 34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ការប្រុងប្រយ័ត្នក្នុងការបើកបរ</a:t>
            </a:r>
            <a:r>
              <a:rPr lang="en-JP" sz="2000" dirty="0">
                <a:effectLst/>
                <a:latin typeface="Khmer OS" panose="02000500000000020004" pitchFamily="2" charset="77"/>
                <a:cs typeface="Khmer OS" panose="02000500000000020004" pitchFamily="2" charset="77"/>
              </a:rPr>
              <a:t> 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663938-A9AE-B2C1-39C2-C6284B3C7BB4}"/>
              </a:ext>
            </a:extLst>
          </p:cNvPr>
          <p:cNvSpPr txBox="1"/>
          <p:nvPr/>
        </p:nvSpPr>
        <p:spPr>
          <a:xfrm>
            <a:off x="4325112" y="2185636"/>
            <a:ext cx="3886200" cy="800219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(3)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ពិនិត្យស្ថានភាពផ្ទៃផ្លូវ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និងកម្លាំងស្ពាន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ជាមុន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។</a:t>
            </a:r>
            <a:endParaRPr lang="en-JP" sz="16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2" name="テキスト ボックス 415">
            <a:extLst>
              <a:ext uri="{FF2B5EF4-FFF2-40B4-BE49-F238E27FC236}">
                <a16:creationId xmlns:a16="http://schemas.microsoft.com/office/drawing/2014/main" id="{5AF95C55-1E05-4240-8CB8-2C7C8CA8DD71}"/>
              </a:ext>
            </a:extLst>
          </p:cNvPr>
          <p:cNvSpPr txBox="1"/>
          <p:nvPr/>
        </p:nvSpPr>
        <p:spPr>
          <a:xfrm>
            <a:off x="1872577" y="2566378"/>
            <a:ext cx="1441970" cy="36258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1600" kern="100" dirty="0" err="1">
                <a:effectLst/>
                <a:latin typeface="Leelawadee UI" panose="020B0502040204020203" pitchFamily="34" charset="-34"/>
                <a:ea typeface="游明朝" panose="02020400000000000000" pitchFamily="18" charset="-128"/>
                <a:cs typeface="DaunPenh" panose="01010101010101010101" pitchFamily="2" charset="0"/>
              </a:rPr>
              <a:t>ការ</a:t>
            </a:r>
            <a:r>
              <a:rPr lang="en-US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DaunPenh" panose="01010101010101010101" pitchFamily="2" charset="0"/>
              </a:rPr>
              <a:t> </a:t>
            </a:r>
            <a:r>
              <a:rPr lang="en-US" sz="1600" kern="100" dirty="0" err="1">
                <a:effectLst/>
                <a:latin typeface="Leelawadee UI" panose="020B0502040204020203" pitchFamily="34" charset="-34"/>
                <a:ea typeface="游明朝" panose="02020400000000000000" pitchFamily="18" charset="-128"/>
                <a:cs typeface="DaunPenh" panose="01010101010101010101" pitchFamily="2" charset="0"/>
              </a:rPr>
              <a:t>ពិនិត្យ</a:t>
            </a:r>
            <a:r>
              <a:rPr lang="en-US" sz="1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DaunPenh" panose="01010101010101010101" pitchFamily="2" charset="0"/>
              </a:rPr>
              <a:t> </a:t>
            </a:r>
            <a:r>
              <a:rPr lang="en-US" sz="1600" kern="100" dirty="0" err="1">
                <a:effectLst/>
                <a:latin typeface="Leelawadee UI" panose="020B0502040204020203" pitchFamily="34" charset="-34"/>
                <a:ea typeface="游明朝" panose="02020400000000000000" pitchFamily="18" charset="-128"/>
                <a:cs typeface="DaunPenh" panose="01010101010101010101" pitchFamily="2" charset="0"/>
              </a:rPr>
              <a:t>កម្លាំង</a:t>
            </a:r>
            <a:endParaRPr lang="ja-JP" sz="2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DaunPenh" panose="01010101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330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t="76556"/>
          <a:stretch/>
        </p:blipFill>
        <p:spPr>
          <a:xfrm>
            <a:off x="862011" y="1967113"/>
            <a:ext cx="7429500" cy="262940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72 / សៀវភៅបន្ថែមទំព័រទី 34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ការប្រុងប្រយ័ត្នក្នុងការបើកបរ</a:t>
            </a:r>
            <a:r>
              <a:rPr lang="en-JP" sz="2000" dirty="0">
                <a:effectLst/>
                <a:latin typeface="Khmer OS" panose="02000500000000020004" pitchFamily="2" charset="77"/>
                <a:cs typeface="Khmer OS" panose="02000500000000020004" pitchFamily="2" charset="77"/>
              </a:rPr>
              <a:t> 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82B036-A3F8-7CCF-B7C0-97647487907E}"/>
              </a:ext>
            </a:extLst>
          </p:cNvPr>
          <p:cNvSpPr txBox="1"/>
          <p:nvPr/>
        </p:nvSpPr>
        <p:spPr>
          <a:xfrm>
            <a:off x="4415789" y="2677810"/>
            <a:ext cx="3866200" cy="1538883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(4)</a:t>
            </a:r>
            <a:r>
              <a:rPr lang="en-US" sz="16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ហាមបើកបរដោយមនុស្ស</a:t>
            </a:r>
            <a:r>
              <a:rPr lang="en-US" sz="16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នៅលើប៉ែល</a:t>
            </a:r>
            <a:r>
              <a:rPr lang="en-US" sz="16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និងលើយានយន្ត</a:t>
            </a:r>
            <a:r>
              <a:rPr lang="en-US" sz="16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។ </a:t>
            </a:r>
            <a:r>
              <a:rPr lang="en-US" sz="16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វាអាចបណ្តាលឱ្យ</a:t>
            </a:r>
            <a:r>
              <a:rPr lang="en-US" sz="16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មានរបួស</a:t>
            </a:r>
            <a:r>
              <a:rPr lang="en-US" sz="16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ដល់មនុស្ស</a:t>
            </a:r>
            <a:r>
              <a:rPr lang="en-US" sz="16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នៅពេលដែល</a:t>
            </a:r>
            <a:r>
              <a:rPr lang="en-US" sz="16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រថយន្តឈប់ភ្លាម</a:t>
            </a:r>
            <a:r>
              <a:rPr lang="en-US" sz="16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ៗ។</a:t>
            </a:r>
            <a:r>
              <a:rPr lang="en-JP" sz="1600" dirty="0">
                <a:effectLst/>
                <a:latin typeface="Khmer OS" panose="02000500000000020004" pitchFamily="2" charset="77"/>
                <a:cs typeface="Khmer OS" panose="02000500000000020004" pitchFamily="2" charset="77"/>
              </a:rPr>
              <a:t> </a:t>
            </a:r>
            <a:endParaRPr lang="en-JP" sz="16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9069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b="74375"/>
          <a:stretch/>
        </p:blipFill>
        <p:spPr>
          <a:xfrm>
            <a:off x="837104" y="2320769"/>
            <a:ext cx="7229475" cy="286669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73 / សៀវភៅបន្ថែមទំព័រទី 35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ការប្រុងប្រយ័ត្នក្នុងការបើកបរ</a:t>
            </a:r>
            <a:r>
              <a:rPr lang="en-JP" sz="2000" dirty="0">
                <a:effectLst/>
                <a:latin typeface="Khmer OS" panose="02000500000000020004" pitchFamily="2" charset="77"/>
                <a:cs typeface="Khmer OS" panose="02000500000000020004" pitchFamily="2" charset="77"/>
              </a:rPr>
              <a:t> 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1A1680-88C3-52CA-DABD-1C41E63E8A78}"/>
              </a:ext>
            </a:extLst>
          </p:cNvPr>
          <p:cNvSpPr txBox="1"/>
          <p:nvPr/>
        </p:nvSpPr>
        <p:spPr>
          <a:xfrm>
            <a:off x="4155520" y="2484043"/>
            <a:ext cx="3911059" cy="153888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(5)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ហាមធ្វើដំណើរ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ដោយ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លើកប៉ែលខ្ពស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់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ជាងធម្មតា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។ (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ទោះបីជា</a:t>
            </a:r>
            <a:r>
              <a:rPr lang="en-US" sz="1600" kern="100" dirty="0" err="1"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ទទេ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ឬផ្ទុក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)</a:t>
            </a:r>
            <a:endParaRPr lang="en-JP" sz="16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l">
              <a:lnSpc>
                <a:spcPct val="150000"/>
              </a:lnSpc>
            </a:pP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ដាក់ប៉ែលចុះ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និងធ្វើដំណើរ</a:t>
            </a:r>
            <a:r>
              <a:rPr lang="en-US" sz="1600" kern="100" dirty="0" err="1"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ក្នុងជំហរ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បើកបរមូលដ្ឋាន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។</a:t>
            </a:r>
            <a:endParaRPr lang="en-JP" sz="16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FCBC50-A818-FCDD-636C-A78A1D98ADBC}"/>
              </a:ext>
            </a:extLst>
          </p:cNvPr>
          <p:cNvSpPr/>
          <p:nvPr/>
        </p:nvSpPr>
        <p:spPr>
          <a:xfrm>
            <a:off x="4361688" y="4142232"/>
            <a:ext cx="822960" cy="3749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42148617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26269" b="47201"/>
          <a:stretch/>
        </p:blipFill>
        <p:spPr>
          <a:xfrm>
            <a:off x="962023" y="2134906"/>
            <a:ext cx="7229475" cy="296794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73 / សៀវភៅបន្ថែមទំព័រទី 35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ការប្រុងប្រយ័ត្នក្នុងការបើកបរ</a:t>
            </a:r>
            <a:r>
              <a:rPr lang="en-JP" sz="2000" dirty="0">
                <a:effectLst/>
                <a:latin typeface="Khmer OS" panose="02000500000000020004" pitchFamily="2" charset="77"/>
                <a:cs typeface="Khmer OS" panose="02000500000000020004" pitchFamily="2" charset="77"/>
              </a:rPr>
              <a:t> 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EC3B14-CAB1-DFFF-CF8A-202526663B2B}"/>
              </a:ext>
            </a:extLst>
          </p:cNvPr>
          <p:cNvSpPr txBox="1"/>
          <p:nvPr/>
        </p:nvSpPr>
        <p:spPr>
          <a:xfrm>
            <a:off x="4314065" y="2572357"/>
            <a:ext cx="3867912" cy="11695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(6)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នៅលើផ្ទៃរអិល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ជៀសវាងការបើកបរ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ល្បឿនលឿន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ការបត់ល្បឿនលឿន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និងការចាប់ហ្វ្រាំងភ្លាម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ៗ។</a:t>
            </a:r>
            <a:endParaRPr lang="en-JP" sz="16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682470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50996" b="23504"/>
          <a:stretch/>
        </p:blipFill>
        <p:spPr>
          <a:xfrm>
            <a:off x="962023" y="2202247"/>
            <a:ext cx="7229475" cy="285271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73 / សៀវភៅបន្ថែមទំព័រទី 35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ការប្រុងប្រយ័ត្នក្នុងការបើកបរ</a:t>
            </a:r>
            <a:r>
              <a:rPr lang="en-JP" sz="2000" dirty="0">
                <a:effectLst/>
                <a:latin typeface="Khmer OS" panose="02000500000000020004" pitchFamily="2" charset="77"/>
                <a:cs typeface="Khmer OS" panose="02000500000000020004" pitchFamily="2" charset="77"/>
              </a:rPr>
              <a:t> 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5BC2B6-23F9-2DD4-3587-5D0DD913DC4E}"/>
              </a:ext>
            </a:extLst>
          </p:cNvPr>
          <p:cNvSpPr txBox="1"/>
          <p:nvPr/>
        </p:nvSpPr>
        <p:spPr>
          <a:xfrm>
            <a:off x="4315969" y="2642617"/>
            <a:ext cx="3758184" cy="1517904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(7)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នៅលើផ្លូវចោត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សូមកុំបើកបរ</a:t>
            </a:r>
            <a:r>
              <a:rPr lang="en-US" sz="1600" kern="100" dirty="0" err="1"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មុំកែង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។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យានយន្តអាចរអិលទៅម្ខាង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ហើយធ្លាក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់។</a:t>
            </a:r>
            <a:endParaRPr lang="en-JP" sz="16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680173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78943"/>
          <a:stretch/>
        </p:blipFill>
        <p:spPr>
          <a:xfrm>
            <a:off x="962023" y="2243738"/>
            <a:ext cx="7229475" cy="235567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73 / សៀវភៅបន្ថែមទំព័រទី 35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ការប្រុងប្រយ័ត្នក្នុងការបើកបរ</a:t>
            </a:r>
            <a:r>
              <a:rPr lang="en-JP" sz="2000" dirty="0">
                <a:effectLst/>
                <a:latin typeface="Khmer OS" panose="02000500000000020004" pitchFamily="2" charset="77"/>
                <a:cs typeface="Khmer OS" panose="02000500000000020004" pitchFamily="2" charset="77"/>
              </a:rPr>
              <a:t> 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9692D1-BFC8-B5E7-688F-9AE3953789C3}"/>
              </a:ext>
            </a:extLst>
          </p:cNvPr>
          <p:cNvSpPr txBox="1"/>
          <p:nvPr/>
        </p:nvSpPr>
        <p:spPr>
          <a:xfrm>
            <a:off x="4234049" y="2449325"/>
            <a:ext cx="3957449" cy="1169551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(8)</a:t>
            </a:r>
            <a:r>
              <a:rPr lang="en-US" sz="16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ប្រយ័ត្នពេលភ្លើងឆេះ</a:t>
            </a:r>
            <a:r>
              <a:rPr lang="en-US" sz="16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។ </a:t>
            </a:r>
            <a:r>
              <a:rPr lang="en-US" sz="16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ពេល</a:t>
            </a:r>
            <a:r>
              <a:rPr lang="en-US" sz="16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</a:t>
            </a:r>
            <a:r>
              <a:rPr lang="en-US" sz="16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យក</a:t>
            </a:r>
            <a:r>
              <a:rPr lang="en-US" sz="16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</a:t>
            </a:r>
            <a:r>
              <a:rPr lang="en-US" sz="16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ភ្លើង</a:t>
            </a:r>
            <a:r>
              <a:rPr lang="en-US" sz="16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</a:t>
            </a:r>
            <a:r>
              <a:rPr lang="en-US" sz="16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ទៅ</a:t>
            </a:r>
            <a:r>
              <a:rPr lang="en-US" sz="16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</a:t>
            </a:r>
            <a:r>
              <a:rPr lang="en-US" sz="16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ក្បែរយានយន្ត</a:t>
            </a:r>
            <a:r>
              <a:rPr lang="en-US" sz="16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នោះអាច</a:t>
            </a:r>
            <a:r>
              <a:rPr lang="en-US" sz="16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</a:t>
            </a:r>
            <a:r>
              <a:rPr lang="en-US" sz="16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មាន</a:t>
            </a:r>
            <a:r>
              <a:rPr lang="en-US" sz="16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</a:t>
            </a:r>
            <a:r>
              <a:rPr lang="en-US" sz="16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ហានិភ័យ</a:t>
            </a:r>
            <a:r>
              <a:rPr lang="en-US" sz="16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 </a:t>
            </a:r>
            <a:r>
              <a:rPr lang="en-US" sz="16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ឆាបឆេះ</a:t>
            </a:r>
            <a:r>
              <a:rPr lang="en-US" sz="16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</a:t>
            </a:r>
            <a:r>
              <a:rPr lang="en-US" sz="16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បាន</a:t>
            </a:r>
            <a:r>
              <a:rPr lang="en-US" sz="16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។</a:t>
            </a:r>
            <a:r>
              <a:rPr lang="en-JP" sz="1600" dirty="0">
                <a:effectLst/>
                <a:latin typeface="Khmer OS" panose="02000500000000020004" pitchFamily="2" charset="77"/>
                <a:cs typeface="Khmer OS" panose="02000500000000020004" pitchFamily="2" charset="77"/>
              </a:rPr>
              <a:t> </a:t>
            </a:r>
            <a:endParaRPr lang="en-JP" sz="16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453906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b="59352"/>
          <a:stretch/>
        </p:blipFill>
        <p:spPr>
          <a:xfrm>
            <a:off x="942455" y="1452042"/>
            <a:ext cx="7415213" cy="419307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74 / សៀវភៅបន្ថែមទំព័រទី 36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ការប្រុងប្រយ័ត្នក្នុងការបើកបរ</a:t>
            </a:r>
            <a:r>
              <a:rPr lang="en-JP" sz="2000" dirty="0">
                <a:effectLst/>
                <a:latin typeface="Khmer OS" panose="02000500000000020004" pitchFamily="2" charset="77"/>
                <a:cs typeface="Khmer OS" panose="02000500000000020004" pitchFamily="2" charset="77"/>
              </a:rPr>
              <a:t> 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C2F3A2-777A-9682-18FE-42713F12A4DE}"/>
              </a:ext>
            </a:extLst>
          </p:cNvPr>
          <p:cNvSpPr txBox="1"/>
          <p:nvPr/>
        </p:nvSpPr>
        <p:spPr>
          <a:xfrm>
            <a:off x="4406645" y="1767004"/>
            <a:ext cx="4197859" cy="3703744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(9) ①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ត្រូវប្រាកដថាត្រូវបែរមុខទៅ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យានយន្ត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នៅពេលឡើង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និងចុះ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ពីលើ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យានយន្ត។រក្សាជំហរ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របស់អ្នក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ក្នុងទីតាំងបី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ឬច្រើនជាងនេះ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ដោយប្រើ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បង្កាន់ដៃ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និងកាំជណ្តើរ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។</a:t>
            </a:r>
            <a:endParaRPr lang="en-JP" sz="16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l">
              <a:lnSpc>
                <a:spcPct val="150000"/>
              </a:lnSpc>
            </a:pPr>
            <a:r>
              <a:rPr lang="ja-JP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②</a:t>
            </a:r>
            <a:r>
              <a:rPr lang="ja-JP" sz="1600" kern="100" dirty="0">
                <a:effectLst/>
                <a:latin typeface="Khmer OS" panose="02000500000000020004" pitchFamily="2" charset="77"/>
                <a:ea typeface="Khmer OS" panose="02000500000000020004" pitchFamily="2" charset="77"/>
                <a:cs typeface="Khmer OS" panose="02000500000000020004" pitchFamily="2" charset="77"/>
              </a:rPr>
              <a:t>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កុំលោតឡើងលើ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ឬលោតចុះ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ពីយានយន្ត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។</a:t>
            </a:r>
            <a:endParaRPr lang="en-JP" sz="16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l">
              <a:lnSpc>
                <a:spcPct val="150000"/>
              </a:lnSpc>
            </a:pPr>
            <a:r>
              <a:rPr lang="ja-JP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③</a:t>
            </a:r>
            <a:r>
              <a:rPr lang="ja-JP" sz="1600" kern="100" dirty="0">
                <a:effectLst/>
                <a:latin typeface="Khmer OS" panose="02000500000000020004" pitchFamily="2" charset="77"/>
                <a:ea typeface="Khmer OS" panose="02000500000000020004" pitchFamily="2" charset="77"/>
                <a:cs typeface="Khmer OS" panose="02000500000000020004" pitchFamily="2" charset="77"/>
              </a:rPr>
              <a:t>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កុំឡើងលើ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ឬចុះពីលើយានយន្ត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ពេល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កំពុងកាន់</a:t>
            </a:r>
            <a:r>
              <a:rPr lang="en-US" sz="1600" kern="100" dirty="0" err="1"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សម្ភារ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។</a:t>
            </a:r>
            <a:endParaRPr lang="en-JP" sz="16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l">
              <a:lnSpc>
                <a:spcPct val="150000"/>
              </a:lnSpc>
            </a:pPr>
            <a:r>
              <a:rPr lang="ja-JP" sz="1600" kern="10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④</a:t>
            </a:r>
            <a:r>
              <a:rPr lang="ja-JP" sz="1600" kern="100">
                <a:effectLst/>
                <a:latin typeface="Khmer OS" panose="02000500000000020004" pitchFamily="2" charset="77"/>
                <a:ea typeface="Khmer OS" panose="02000500000000020004" pitchFamily="2" charset="77"/>
                <a:cs typeface="Khmer OS" panose="02000500000000020004" pitchFamily="2" charset="77"/>
              </a:rPr>
              <a:t> </a:t>
            </a:r>
            <a:r>
              <a:rPr lang="en-US" altLang="ja-JP" sz="1600" kern="100" dirty="0" err="1"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ប្រយ័ត្នកុំឱ្យជាប់ក្នុង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ឧបករណ៍ប្រតិបត្តិការ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ដោយចៃដន្យ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។</a:t>
            </a:r>
            <a:endParaRPr lang="en-JP" sz="16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558190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46374" b="30860"/>
          <a:stretch/>
        </p:blipFill>
        <p:spPr>
          <a:xfrm>
            <a:off x="869154" y="2328262"/>
            <a:ext cx="7415213" cy="234844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74 / សៀវភៅបន្ថែមទំព័រទី 36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ការប្រុងប្រយ័ត្នក្នុងការបើកបរ</a:t>
            </a:r>
            <a:r>
              <a:rPr lang="en-JP" sz="2000" dirty="0">
                <a:effectLst/>
                <a:latin typeface="Khmer OS" panose="02000500000000020004" pitchFamily="2" charset="77"/>
                <a:cs typeface="Khmer OS" panose="02000500000000020004" pitchFamily="2" charset="77"/>
              </a:rPr>
              <a:t> 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EA076D-745C-48F9-9AEE-94CEA1351D05}"/>
              </a:ext>
            </a:extLst>
          </p:cNvPr>
          <p:cNvSpPr txBox="1"/>
          <p:nvPr/>
        </p:nvSpPr>
        <p:spPr>
          <a:xfrm>
            <a:off x="4270247" y="2782669"/>
            <a:ext cx="3886201" cy="15241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(10)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ប្រយ័ត្ននឹងឧបសគ្គ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។</a:t>
            </a:r>
            <a:endParaRPr lang="en-JP" sz="16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l">
              <a:lnSpc>
                <a:spcPct val="150000"/>
              </a:lnSpc>
            </a:pP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ពេល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បត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់ ​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និង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បើក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បរ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មិន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ត្រូវ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ទង្គិច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យានយន្ត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​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ឬ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ប៉ែល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ជាមួយ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នឹង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ឧបសគ្គ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ឡើយ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​។</a:t>
            </a:r>
            <a:endParaRPr lang="en-JP" sz="16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725441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74308"/>
          <a:stretch/>
        </p:blipFill>
        <p:spPr>
          <a:xfrm>
            <a:off x="869154" y="2293737"/>
            <a:ext cx="7415213" cy="265027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74 / សៀវភៅបន្ថែមទំព័រទី 36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ការប្រុងប្រយ័ត្នក្នុងការបើកបរ</a:t>
            </a:r>
            <a:r>
              <a:rPr lang="en-JP" sz="2000" dirty="0">
                <a:effectLst/>
                <a:latin typeface="Khmer OS" panose="02000500000000020004" pitchFamily="2" charset="77"/>
                <a:cs typeface="Khmer OS" panose="02000500000000020004" pitchFamily="2" charset="77"/>
              </a:rPr>
              <a:t> 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48B591-69B2-8DD1-3175-D2252B193335}"/>
              </a:ext>
            </a:extLst>
          </p:cNvPr>
          <p:cNvSpPr txBox="1"/>
          <p:nvPr/>
        </p:nvSpPr>
        <p:spPr>
          <a:xfrm>
            <a:off x="4215384" y="2695546"/>
            <a:ext cx="3849624" cy="153888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(11)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គោរពល្បឿនរត់នៅពេលយប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់។</a:t>
            </a:r>
            <a:endParaRPr lang="en-JP" sz="16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6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នៅពេលយប</a:t>
            </a:r>
            <a:r>
              <a:rPr lang="en-US" sz="16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់ </a:t>
            </a:r>
            <a:r>
              <a:rPr lang="en-US" sz="16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វាងាយនឹងច្រឡំភាព</a:t>
            </a:r>
            <a:r>
              <a:rPr lang="en-US" sz="16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មើលឃើញ</a:t>
            </a:r>
            <a:r>
              <a:rPr lang="en-US" sz="16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និងកម្ពស់ដី</a:t>
            </a:r>
            <a:r>
              <a:rPr lang="en-US" sz="16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ដូច្នេះត្រូវបើកបរ</a:t>
            </a:r>
            <a:r>
              <a:rPr lang="en-US" sz="16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ក្នុងល្បឿន</a:t>
            </a:r>
            <a:r>
              <a:rPr lang="en-US" sz="16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សមស្របនឹង</a:t>
            </a:r>
            <a:r>
              <a:rPr lang="en-US" sz="1600" dirty="0" err="1"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ពន្លឺ</a:t>
            </a:r>
            <a:r>
              <a:rPr lang="en-US" sz="16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។</a:t>
            </a:r>
            <a:r>
              <a:rPr lang="en-JP" sz="1600" dirty="0">
                <a:effectLst/>
                <a:latin typeface="Khmer OS" panose="02000500000000020004" pitchFamily="2" charset="77"/>
                <a:cs typeface="Khmer OS" panose="02000500000000020004" pitchFamily="2" charset="77"/>
              </a:rPr>
              <a:t> </a:t>
            </a:r>
            <a:endParaRPr lang="en-JP" sz="16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267642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b="79335"/>
          <a:stretch/>
        </p:blipFill>
        <p:spPr>
          <a:xfrm>
            <a:off x="868085" y="2331818"/>
            <a:ext cx="7286625" cy="242106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75 / សៀវភៅបន្ថែមទំព័រទី 37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ការប្រុងប្រយ័ត្នក្នុងការបើកបរ</a:t>
            </a:r>
            <a:r>
              <a:rPr lang="en-JP" sz="2000" dirty="0">
                <a:effectLst/>
                <a:latin typeface="Khmer OS" panose="02000500000000020004" pitchFamily="2" charset="77"/>
                <a:cs typeface="Khmer OS" panose="02000500000000020004" pitchFamily="2" charset="77"/>
              </a:rPr>
              <a:t> 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DB25A-FCCE-3461-A8FB-9D79E2D7C9EC}"/>
              </a:ext>
            </a:extLst>
          </p:cNvPr>
          <p:cNvSpPr txBox="1"/>
          <p:nvPr/>
        </p:nvSpPr>
        <p:spPr>
          <a:xfrm>
            <a:off x="4224528" y="2331818"/>
            <a:ext cx="4352544" cy="183784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(12)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កុំឱ</a:t>
            </a:r>
            <a:r>
              <a:rPr lang="en-US" sz="1600" kern="100" dirty="0" err="1"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្យមនុស្សចូលទៅក្រោមប៉ែល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ដែលបាន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លើកឡើង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។</a:t>
            </a:r>
            <a:endParaRPr lang="en-JP" sz="16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l">
              <a:lnSpc>
                <a:spcPct val="150000"/>
              </a:lnSpc>
            </a:pP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ដំណើរការប៉ែលអាច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បណ្តាលឱ្យមានរបួស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។</a:t>
            </a:r>
            <a:endParaRPr lang="en-JP" sz="16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39905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524828" y="1759504"/>
            <a:ext cx="3352800" cy="2177415"/>
          </a:xfrm>
          <a:prstGeom prst="rect">
            <a:avLst/>
          </a:prstGeom>
        </p:spPr>
      </p:pic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4595551" y="1626153"/>
            <a:ext cx="3308350" cy="244411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57174" y="5022143"/>
            <a:ext cx="4048608" cy="2769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រូបភាព 1-1 រថយន្តត្រាក់ផ្ទុកប៉ែល  (គ្មានយន្តការឈាន)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05781" y="5022142"/>
            <a:ext cx="4317357" cy="2769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រូបភាព 1-2 រថយន្តត្រាក់ផ្ទុកប៉ែល  (មានយន្តការឈាន)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km-KH" altLang="ja-JP" sz="2000" dirty="0">
                <a:latin typeface="Khmer OS" panose="02000500000000020004" pitchFamily="2" charset="77"/>
                <a:ea typeface="Meiryo UI" panose="020B0604030504040204" pitchFamily="50" charset="-128"/>
                <a:cs typeface="Khmer OS" panose="02000500000000020004" pitchFamily="2" charset="77"/>
              </a:rPr>
              <a:t>និយមន័យ​</a:t>
            </a:r>
            <a:r>
              <a:rPr lang="en-US" altLang="ja-JP" sz="2000" dirty="0">
                <a:latin typeface="Khmer OS" panose="02000500000000020004" pitchFamily="2" charset="77"/>
                <a:ea typeface="Meiryo UI" panose="020B0604030504040204" pitchFamily="50" charset="-128"/>
                <a:cs typeface="Khmer OS" panose="02000500000000020004" pitchFamily="2" charset="77"/>
              </a:rPr>
              <a:t> </a:t>
            </a:r>
            <a:r>
              <a:rPr lang="km-KH" altLang="ja-JP" sz="2000" dirty="0">
                <a:latin typeface="Khmer OS" panose="02000500000000020004" pitchFamily="2" charset="77"/>
                <a:ea typeface="Meiryo UI" panose="020B0604030504040204" pitchFamily="50" charset="-128"/>
                <a:cs typeface="Khmer OS" panose="02000500000000020004" pitchFamily="2" charset="77"/>
              </a:rPr>
              <a:t>និង​លក្ខណៈ​ពិសេស​របស់​</a:t>
            </a:r>
            <a:r>
              <a:rPr lang="en-JP" altLang="ja-JP" sz="2000" dirty="0">
                <a:latin typeface="Khmer OS" panose="02000500000000020004" pitchFamily="2" charset="77"/>
                <a:ea typeface="Meiryo UI" panose="020B0604030504040204" pitchFamily="50" charset="-128"/>
                <a:cs typeface="Khmer OS" panose="02000500000000020004" pitchFamily="2" charset="77"/>
              </a:rPr>
              <a:t>រថយន្តត្រាក់ផ្ទុកប៉ែល។ល។</a:t>
            </a:r>
            <a:endParaRPr kumimoji="1" lang="ja-JP" altLang="en-US" sz="2000" dirty="0">
              <a:latin typeface="Khmer OS" panose="02000500000000020004" pitchFamily="2" charset="77"/>
              <a:ea typeface="Meiryo UI" panose="020B0604030504040204" pitchFamily="50" charset="-128"/>
              <a:cs typeface="Khmer OS" panose="02000500000000020004" pitchFamily="2" charset="77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13 / សៀវភៅបន្ថែមទំព័រទី 4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943161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26043" b="52707"/>
          <a:stretch/>
        </p:blipFill>
        <p:spPr>
          <a:xfrm>
            <a:off x="933448" y="2282158"/>
            <a:ext cx="7286625" cy="248959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75 / សៀវភៅបន្ថែមទំព័រទី 37</a:t>
            </a:r>
            <a:endParaRPr kumimoji="1" lang="ja-JP" altLang="en-US" sz="120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ការប្រុងប្រយ័ត្នក្នុងការបើកបរ</a:t>
            </a:r>
            <a:r>
              <a:rPr lang="en-JP" sz="2000" dirty="0">
                <a:effectLst/>
                <a:latin typeface="Khmer OS" panose="02000500000000020004" pitchFamily="2" charset="77"/>
                <a:cs typeface="Khmer OS" panose="02000500000000020004" pitchFamily="2" charset="77"/>
              </a:rPr>
              <a:t> 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B1C0C6-AED6-545C-2D37-F2006DF4E434}"/>
              </a:ext>
            </a:extLst>
          </p:cNvPr>
          <p:cNvSpPr txBox="1"/>
          <p:nvPr/>
        </p:nvSpPr>
        <p:spPr>
          <a:xfrm>
            <a:off x="4324349" y="2548051"/>
            <a:ext cx="3978403" cy="20696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(13)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យល់ច្បាស់ពីដំណើរការនៃ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យានយន្ត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។</a:t>
            </a:r>
            <a:endParaRPr lang="en-JP" sz="16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l">
              <a:lnSpc>
                <a:spcPct val="150000"/>
              </a:lnSpc>
            </a:pP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ពេលដឹកភាគច្រើនងាយ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នឹងផ្ទុកលើសទម្ងន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់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ដូច្នេះត្រូវប្រយ័ត្នកុំឱ្យលើសទម្ងន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់។</a:t>
            </a:r>
            <a:endParaRPr lang="en-JP" sz="16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515755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52147" b="24766"/>
          <a:stretch/>
        </p:blipFill>
        <p:spPr>
          <a:xfrm>
            <a:off x="933448" y="2028585"/>
            <a:ext cx="7286625" cy="270481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75 / សៀវភៅបន្ថែមទំព័រទី 37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ការប្រុងប្រយ័ត្នក្នុងការបើកបរ</a:t>
            </a:r>
            <a:r>
              <a:rPr lang="en-JP" sz="2000" dirty="0">
                <a:effectLst/>
                <a:latin typeface="Khmer OS" panose="02000500000000020004" pitchFamily="2" charset="77"/>
                <a:cs typeface="Khmer OS" panose="02000500000000020004" pitchFamily="2" charset="77"/>
              </a:rPr>
              <a:t> </a:t>
            </a:r>
            <a:endParaRPr kumimoji="1" lang="ja-JP" altLang="en-US" sz="2000" dirty="0">
              <a:latin typeface="Khmer OS" panose="02000500000000020004" pitchFamily="2" charset="77"/>
              <a:ea typeface="Meiryo UI" panose="020B0604030504040204" pitchFamily="50" charset="-128"/>
              <a:cs typeface="Khmer OS" panose="02000500000000020004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2D8E7C-C756-A44B-7544-23BB8EBC1C38}"/>
              </a:ext>
            </a:extLst>
          </p:cNvPr>
          <p:cNvSpPr txBox="1"/>
          <p:nvPr/>
        </p:nvSpPr>
        <p:spPr>
          <a:xfrm>
            <a:off x="4233672" y="2839319"/>
            <a:ext cx="3986401" cy="153888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(14)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កុំផ្ទុកនៅតែផ្នែកម្ខាង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។</a:t>
            </a:r>
            <a:endParaRPr lang="en-JP" sz="16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l">
              <a:lnSpc>
                <a:spcPct val="150000"/>
              </a:lnSpc>
            </a:pP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ប្រសិនបើអ្នកផ្ទុកនៅផ្នែកម្ខាងនោះ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ផ្នែក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ខាងឆ្វេង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និងខាងស្តាំនឹ</a:t>
            </a:r>
            <a:r>
              <a:rPr lang="en-US" sz="1600" kern="100" dirty="0" err="1"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ងមិនមានលំនឹងទេ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ហើយប្រព័ន្ធបូម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នឹងត្រូវបានគ្របសង្កត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់។</a:t>
            </a:r>
            <a:endParaRPr lang="en-JP" sz="16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793101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75758"/>
          <a:stretch/>
        </p:blipFill>
        <p:spPr>
          <a:xfrm>
            <a:off x="933448" y="1705855"/>
            <a:ext cx="7286625" cy="284013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75 / សៀវភៅបន្ថែមទំព័រទី 37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ការប្រុងប្រយ័ត្នក្នុងការបើកបរ</a:t>
            </a:r>
            <a:r>
              <a:rPr lang="en-JP" sz="2000" dirty="0">
                <a:effectLst/>
                <a:latin typeface="Khmer OS" panose="02000500000000020004" pitchFamily="2" charset="77"/>
                <a:cs typeface="Khmer OS" panose="02000500000000020004" pitchFamily="2" charset="77"/>
              </a:rPr>
              <a:t> 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F58E8E-357E-BFD5-F595-278425E8BE21}"/>
              </a:ext>
            </a:extLst>
          </p:cNvPr>
          <p:cNvSpPr txBox="1"/>
          <p:nvPr/>
        </p:nvSpPr>
        <p:spPr>
          <a:xfrm>
            <a:off x="4324349" y="2609380"/>
            <a:ext cx="3886203" cy="264687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(15)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ប្រយ័ត្នពេលបើកបរលើផ្លូវចំណោត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។</a:t>
            </a:r>
            <a:endParaRPr lang="en-JP" sz="16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l">
              <a:lnSpc>
                <a:spcPct val="150000"/>
              </a:lnSpc>
            </a:pP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នៅពេលយានយន្ត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ផ្ទុក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បើកបរ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ទៅមុខ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លើ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ជម្រាល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ឡើង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និង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ថយក្រោយ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 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នៅលើ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ជម្រាល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</a:t>
            </a:r>
            <a:r>
              <a:rPr lang="en-US" sz="16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ចុះ</a:t>
            </a:r>
            <a:r>
              <a:rPr lang="en-US" sz="16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​។</a:t>
            </a:r>
            <a:endParaRPr lang="en-JP" sz="16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6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នៅពេលដែលយានជំនិះ</a:t>
            </a:r>
            <a:r>
              <a:rPr lang="en-US" sz="1600" dirty="0" err="1"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ទទេ</a:t>
            </a:r>
            <a:r>
              <a:rPr lang="en-US" sz="16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បើកបរថយក្រោយ</a:t>
            </a:r>
            <a:r>
              <a:rPr lang="en-US" sz="16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នៅលើជម្រាលឡើង</a:t>
            </a:r>
            <a:r>
              <a:rPr lang="en-US" sz="16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ហើយទៅមុខ</a:t>
            </a:r>
            <a:r>
              <a:rPr lang="en-US" sz="16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នៅលើជម្រាលចុះ</a:t>
            </a:r>
            <a:r>
              <a:rPr lang="en-US" sz="16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។</a:t>
            </a:r>
            <a:r>
              <a:rPr lang="en-JP" sz="1600" dirty="0">
                <a:effectLst/>
                <a:latin typeface="Khmer OS" panose="02000500000000020004" pitchFamily="2" charset="77"/>
                <a:cs typeface="Khmer OS" panose="02000500000000020004" pitchFamily="2" charset="77"/>
              </a:rPr>
              <a:t> </a:t>
            </a:r>
            <a:endParaRPr lang="en-JP" sz="16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941049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286001"/>
            <a:ext cx="7772400" cy="203777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រចនាសម្ព័ន្ធ</a:t>
            </a:r>
            <a:r>
              <a:rPr lang="en-US" sz="28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28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និងវិធីសាស្រ្តគ្រប់គ្រងបញ្ជា</a:t>
            </a:r>
            <a:r>
              <a:rPr lang="en-US" sz="28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28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នៃឧបករណ៍ទាក់ទងនឹង</a:t>
            </a:r>
            <a:r>
              <a:rPr lang="en-US" sz="28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28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ការដឹក</a:t>
            </a:r>
            <a:r>
              <a:rPr lang="en-US" sz="28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28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ដូចជា</a:t>
            </a:r>
            <a:r>
              <a:rPr lang="en-US" sz="28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28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ឡានត្រាក់ចូកដីផ្ទុកប៉ែល</a:t>
            </a:r>
            <a:endParaRPr lang="en-JP" sz="28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316527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Autofit/>
          </a:bodyPr>
          <a:lstStyle/>
          <a:p>
            <a:r>
              <a:rPr lang="en-US" sz="28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ជំពូកទី</a:t>
            </a:r>
            <a:r>
              <a:rPr lang="en-US" sz="28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1 </a:t>
            </a:r>
            <a:r>
              <a:rPr lang="en-US" sz="28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រចនាសម្ព័ន្ធ</a:t>
            </a:r>
            <a:r>
              <a:rPr lang="en-US" sz="28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endParaRPr kumimoji="1" lang="ja-JP" altLang="en-US" sz="2800" dirty="0">
              <a:latin typeface="Khmer OS" panose="02000500000000020004" pitchFamily="2" charset="77"/>
              <a:ea typeface="ＭＳ Ｐゴシック" panose="020B0600070205080204" pitchFamily="50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055159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77831" y="4744702"/>
            <a:ext cx="4212076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រូបភាព3-1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ឧបករណ៍ការងារ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ឡានត្រាក់ចូកដីផ្ទុកប៉ែល</a:t>
            </a:r>
            <a:endParaRPr lang="en-JP" sz="12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826517" y="1485877"/>
            <a:ext cx="3404540" cy="262067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79 / សៀវភៅបន្ថែមទំព័រទី 38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ឧបករណ៍បញ្ជាដឹកទំនិញ</a:t>
            </a:r>
            <a:r>
              <a:rPr lang="en-US" sz="20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endParaRPr kumimoji="1" lang="ja-JP" altLang="en-US" sz="2000" dirty="0">
              <a:latin typeface="Khmer OS" panose="02000500000000020004" pitchFamily="2" charset="77"/>
              <a:ea typeface="Meiryo UI" panose="020B0604030504040204" pitchFamily="50" charset="-128"/>
              <a:cs typeface="Khmer OS" panose="02000500000000020004" pitchFamily="2" charset="77"/>
            </a:endParaRPr>
          </a:p>
        </p:txBody>
      </p:sp>
      <p:sp>
        <p:nvSpPr>
          <p:cNvPr id="4" name="Text Box 338">
            <a:extLst>
              <a:ext uri="{FF2B5EF4-FFF2-40B4-BE49-F238E27FC236}">
                <a16:creationId xmlns:a16="http://schemas.microsoft.com/office/drawing/2014/main" id="{B2410729-927F-66B9-87C3-1EF490C9259D}"/>
              </a:ext>
            </a:extLst>
          </p:cNvPr>
          <p:cNvSpPr txBox="1"/>
          <p:nvPr/>
        </p:nvSpPr>
        <p:spPr>
          <a:xfrm>
            <a:off x="3185308" y="3727772"/>
            <a:ext cx="3604599" cy="8345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1050" kern="10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①ដៃលើកដាក់ ②រ៉ូទីលតភ្ជាប់ ③តង្កៀបប៉ែល</a:t>
            </a:r>
            <a:endParaRPr lang="en-JP" sz="105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l">
              <a:lnSpc>
                <a:spcPct val="150000"/>
              </a:lnSpc>
            </a:pPr>
            <a:r>
              <a:rPr lang="ja-JP" sz="1050" kern="10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④</a:t>
            </a:r>
            <a:r>
              <a:rPr lang="en-US" sz="1050" kern="10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ប៉ែល ⑤ដង្កៀបស៊ីឡាំងចាក់ចោល ⑥ស៊ីឡាំងចាក់ចោល</a:t>
            </a:r>
            <a:endParaRPr lang="en-JP" sz="105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l">
              <a:lnSpc>
                <a:spcPct val="150000"/>
              </a:lnSpc>
            </a:pPr>
            <a:r>
              <a:rPr lang="ja-JP" sz="1050" kern="10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⑦</a:t>
            </a:r>
            <a:r>
              <a:rPr lang="en-US" sz="1050" kern="10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ស៊ីឡាំងលើកដាក់</a:t>
            </a:r>
            <a:endParaRPr lang="en-JP" sz="105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l">
              <a:lnSpc>
                <a:spcPct val="150000"/>
              </a:lnSpc>
            </a:pPr>
            <a:r>
              <a:rPr lang="en-US" sz="1050" kern="10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 </a:t>
            </a:r>
            <a:endParaRPr lang="en-JP" sz="105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354744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96608" y="5608944"/>
            <a:ext cx="5448165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រូបភាព3-2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ឧបករណ៍ការងារ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ឡានត្រាក់ចូកដីផ្ទុកប៉ែល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មានមេកានិចឈាន</a:t>
            </a:r>
            <a:endParaRPr lang="en-JP" sz="12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4486971" y="2690716"/>
            <a:ext cx="4180840" cy="275526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81 / សៀវភៅបន្ថែមទំព័រទី 39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24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ឧបករណ៍បញ្ជាដឹកទំនិញ</a:t>
            </a:r>
            <a:r>
              <a:rPr lang="en-US" sz="24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/>
          <p:cNvPicPr/>
          <p:nvPr/>
        </p:nvPicPr>
        <p:blipFill>
          <a:blip r:embed="rId3"/>
          <a:stretch>
            <a:fillRect/>
          </a:stretch>
        </p:blipFill>
        <p:spPr>
          <a:xfrm>
            <a:off x="427909" y="2273242"/>
            <a:ext cx="3790729" cy="2691268"/>
          </a:xfrm>
          <a:prstGeom prst="rect">
            <a:avLst/>
          </a:prstGeom>
        </p:spPr>
      </p:pic>
      <p:sp>
        <p:nvSpPr>
          <p:cNvPr id="7" name="Text Box 339">
            <a:extLst>
              <a:ext uri="{FF2B5EF4-FFF2-40B4-BE49-F238E27FC236}">
                <a16:creationId xmlns:a16="http://schemas.microsoft.com/office/drawing/2014/main" id="{79903934-E770-79BF-C85D-3482DDDB9FD1}"/>
              </a:ext>
            </a:extLst>
          </p:cNvPr>
          <p:cNvSpPr txBox="1"/>
          <p:nvPr/>
        </p:nvSpPr>
        <p:spPr>
          <a:xfrm>
            <a:off x="441286" y="4567007"/>
            <a:ext cx="3958136" cy="74429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10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①</a:t>
            </a:r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ដៃលើកដាក</a:t>
            </a:r>
            <a:r>
              <a:rPr lang="en-US" sz="10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់ ②</a:t>
            </a:r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រ៉ូទីលតភ្ជាប់A</a:t>
            </a:r>
            <a:r>
              <a:rPr lang="en-US" sz="10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③</a:t>
            </a:r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តង្កៀបប៉ែល</a:t>
            </a:r>
            <a:r>
              <a:rPr lang="en-US" sz="10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ja-JP" sz="1000" kern="10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④</a:t>
            </a:r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ប៉ែល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l">
              <a:lnSpc>
                <a:spcPct val="150000"/>
              </a:lnSpc>
            </a:pPr>
            <a:r>
              <a:rPr lang="en-US" sz="10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⑤</a:t>
            </a:r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ដង្កៀបស៊ីឡាំងចាក់ចោល</a:t>
            </a:r>
            <a:r>
              <a:rPr lang="en-US" sz="10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⑥</a:t>
            </a:r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ស៊ីឡាំងចាក់ចោល</a:t>
            </a:r>
            <a:r>
              <a:rPr lang="en-US" sz="10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ja-JP" sz="1000" kern="10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⑦</a:t>
            </a:r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ស៊ីឡាំងលើកដាក</a:t>
            </a:r>
            <a:r>
              <a:rPr lang="en-US" sz="10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់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l">
              <a:lnSpc>
                <a:spcPct val="150000"/>
              </a:lnSpc>
            </a:pPr>
            <a:r>
              <a:rPr lang="en-US" sz="10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⑧</a:t>
            </a:r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ដៃឈាន</a:t>
            </a:r>
            <a:r>
              <a:rPr lang="en-US" sz="10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⑨</a:t>
            </a:r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រូទីលតភ្ជាប់B</a:t>
            </a:r>
            <a:r>
              <a:rPr lang="en-US" sz="10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⑩</a:t>
            </a:r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ដៃកែងបង្វិល</a:t>
            </a:r>
            <a:r>
              <a:rPr lang="en-US" sz="10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⑪</a:t>
            </a:r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ស៊ីឡាំងឈាន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l"/>
            <a:r>
              <a:rPr lang="en-US" sz="10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 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l"/>
            <a:r>
              <a:rPr lang="en-US" sz="1000" kern="100" dirty="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 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99692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80959" y="5316190"/>
            <a:ext cx="4191041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រូបភាព3-3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គំនូសតាងប្រព័ន្ធ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ឡានត្រាក់ចូកដីផ្ទុកប៉ែល</a:t>
            </a:r>
            <a:endParaRPr lang="en-JP" sz="12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500573" y="1577299"/>
            <a:ext cx="3852269" cy="2900279"/>
          </a:xfrm>
          <a:prstGeom prst="rect">
            <a:avLst/>
          </a:prstGeom>
        </p:spPr>
      </p:pic>
      <p:pic>
        <p:nvPicPr>
          <p:cNvPr id="4" name="図 3"/>
          <p:cNvPicPr/>
          <p:nvPr/>
        </p:nvPicPr>
        <p:blipFill>
          <a:blip r:embed="rId3"/>
          <a:stretch>
            <a:fillRect/>
          </a:stretch>
        </p:blipFill>
        <p:spPr>
          <a:xfrm>
            <a:off x="5433363" y="1400699"/>
            <a:ext cx="3039110" cy="35179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242063" y="5316189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រូបភាព3-4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សឺរាំងបូម</a:t>
            </a:r>
            <a:endParaRPr lang="en-JP" sz="12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73041" y="6390028"/>
            <a:ext cx="389264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82 / សៀវភៅបន្ថែមទំព័រទី 40-41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ប្រព័ន្ធសឺរាំងបូម</a:t>
            </a:r>
            <a:r>
              <a:rPr lang="en-US" sz="20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endParaRPr kumimoji="1" lang="ja-JP" altLang="en-US" sz="2000" dirty="0">
              <a:latin typeface="Khmer OS" panose="02000500000000020004" pitchFamily="2" charset="77"/>
              <a:ea typeface="Meiryo UI" panose="020B0604030504040204" pitchFamily="50" charset="-128"/>
              <a:cs typeface="Khmer OS" panose="02000500000000020004" pitchFamily="2" charset="77"/>
            </a:endParaRPr>
          </a:p>
        </p:txBody>
      </p:sp>
      <p:sp>
        <p:nvSpPr>
          <p:cNvPr id="8" name="Text Box 340">
            <a:extLst>
              <a:ext uri="{FF2B5EF4-FFF2-40B4-BE49-F238E27FC236}">
                <a16:creationId xmlns:a16="http://schemas.microsoft.com/office/drawing/2014/main" id="{D931B3A8-B792-7DE8-750A-2C4962CFFFE7}"/>
              </a:ext>
            </a:extLst>
          </p:cNvPr>
          <p:cNvSpPr txBox="1"/>
          <p:nvPr/>
        </p:nvSpPr>
        <p:spPr>
          <a:xfrm>
            <a:off x="1538398" y="1577299"/>
            <a:ext cx="1184275" cy="22225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ដំណើរការធុងប្រេង</a:t>
            </a:r>
            <a:endParaRPr lang="en-JP" sz="9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ctr"/>
            <a:r>
              <a:rPr lang="en-US" sz="900" kern="100" dirty="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 </a:t>
            </a:r>
            <a:endParaRPr lang="en-JP" sz="9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9" name="Text Box 341">
            <a:extLst>
              <a:ext uri="{FF2B5EF4-FFF2-40B4-BE49-F238E27FC236}">
                <a16:creationId xmlns:a16="http://schemas.microsoft.com/office/drawing/2014/main" id="{17D0A77A-5CE0-0927-1F36-632E99BE1DD6}"/>
              </a:ext>
            </a:extLst>
          </p:cNvPr>
          <p:cNvSpPr txBox="1"/>
          <p:nvPr/>
        </p:nvSpPr>
        <p:spPr>
          <a:xfrm>
            <a:off x="1834569" y="4163619"/>
            <a:ext cx="1184275" cy="22225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ស៊ីឡាំងឈាន</a:t>
            </a:r>
            <a:endParaRPr lang="en-JP" sz="9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0" name="Text Box 342">
            <a:extLst>
              <a:ext uri="{FF2B5EF4-FFF2-40B4-BE49-F238E27FC236}">
                <a16:creationId xmlns:a16="http://schemas.microsoft.com/office/drawing/2014/main" id="{876B27B9-85C0-F6AE-5681-3E536A4E4577}"/>
              </a:ext>
            </a:extLst>
          </p:cNvPr>
          <p:cNvSpPr txBox="1"/>
          <p:nvPr/>
        </p:nvSpPr>
        <p:spPr>
          <a:xfrm>
            <a:off x="380959" y="2706964"/>
            <a:ext cx="419735" cy="5080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vert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9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ស៊ីឡាំង</a:t>
            </a:r>
            <a:endParaRPr lang="en-JP" sz="9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ctr">
              <a:lnSpc>
                <a:spcPct val="80000"/>
              </a:lnSpc>
            </a:pPr>
            <a:r>
              <a:rPr lang="en-US" sz="9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ចាក់ចោលCc</a:t>
            </a:r>
            <a:endParaRPr lang="en-JP" sz="9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1" name="Text Box 343">
            <a:extLst>
              <a:ext uri="{FF2B5EF4-FFF2-40B4-BE49-F238E27FC236}">
                <a16:creationId xmlns:a16="http://schemas.microsoft.com/office/drawing/2014/main" id="{D3283BE7-77C8-5311-E657-30EDE1FAF55A}"/>
              </a:ext>
            </a:extLst>
          </p:cNvPr>
          <p:cNvSpPr txBox="1"/>
          <p:nvPr/>
        </p:nvSpPr>
        <p:spPr>
          <a:xfrm>
            <a:off x="1083388" y="2629229"/>
            <a:ext cx="389255" cy="65976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vert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9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ស៊ីឡាំង</a:t>
            </a:r>
            <a:endParaRPr lang="en-JP" sz="9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ctr">
              <a:lnSpc>
                <a:spcPct val="80000"/>
              </a:lnSpc>
            </a:pPr>
            <a:r>
              <a:rPr lang="en-US" sz="9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លើកដាក</a:t>
            </a:r>
            <a:r>
              <a:rPr lang="en-US" sz="9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់</a:t>
            </a:r>
            <a:endParaRPr lang="en-JP" sz="9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2" name="Text Box 344">
            <a:extLst>
              <a:ext uri="{FF2B5EF4-FFF2-40B4-BE49-F238E27FC236}">
                <a16:creationId xmlns:a16="http://schemas.microsoft.com/office/drawing/2014/main" id="{2F519566-EEB2-88EA-1DC0-C8637028E47F}"/>
              </a:ext>
            </a:extLst>
          </p:cNvPr>
          <p:cNvSpPr txBox="1"/>
          <p:nvPr/>
        </p:nvSpPr>
        <p:spPr>
          <a:xfrm>
            <a:off x="1603685" y="2621467"/>
            <a:ext cx="389255" cy="65976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vert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9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ស៊ីឡាំង</a:t>
            </a:r>
            <a:endParaRPr lang="en-JP" sz="9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ctr">
              <a:lnSpc>
                <a:spcPct val="80000"/>
              </a:lnSpc>
            </a:pPr>
            <a:r>
              <a:rPr lang="en-US" sz="9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លើកដាក</a:t>
            </a:r>
            <a:r>
              <a:rPr lang="en-US" sz="9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់</a:t>
            </a:r>
            <a:endParaRPr lang="en-JP" sz="9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3" name="Text Box 350">
            <a:extLst>
              <a:ext uri="{FF2B5EF4-FFF2-40B4-BE49-F238E27FC236}">
                <a16:creationId xmlns:a16="http://schemas.microsoft.com/office/drawing/2014/main" id="{84762D38-B058-5AA8-61DF-D84F1B9152A7}"/>
              </a:ext>
            </a:extLst>
          </p:cNvPr>
          <p:cNvSpPr txBox="1"/>
          <p:nvPr/>
        </p:nvSpPr>
        <p:spPr>
          <a:xfrm>
            <a:off x="2255023" y="2420579"/>
            <a:ext cx="866140" cy="28638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ស៊ីឡាំងឈាន</a:t>
            </a:r>
            <a:endParaRPr lang="en-JP" sz="9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4" name="Text Box 351">
            <a:extLst>
              <a:ext uri="{FF2B5EF4-FFF2-40B4-BE49-F238E27FC236}">
                <a16:creationId xmlns:a16="http://schemas.microsoft.com/office/drawing/2014/main" id="{F3B7A054-7318-D4A7-59F1-D850B4B855FE}"/>
              </a:ext>
            </a:extLst>
          </p:cNvPr>
          <p:cNvSpPr txBox="1"/>
          <p:nvPr/>
        </p:nvSpPr>
        <p:spPr>
          <a:xfrm>
            <a:off x="3220734" y="1836905"/>
            <a:ext cx="389255" cy="100139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vert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9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គ្រឿងបញ្ជាវ៉ាល</a:t>
            </a:r>
            <a:r>
              <a:rPr lang="en-US" sz="9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់</a:t>
            </a:r>
            <a:endParaRPr lang="en-JP" sz="9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ctr">
              <a:lnSpc>
                <a:spcPct val="80000"/>
              </a:lnSpc>
            </a:pPr>
            <a:r>
              <a:rPr lang="en-US" sz="9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(</a:t>
            </a:r>
            <a:r>
              <a:rPr lang="en-US" sz="9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កុងតាក</a:t>
            </a:r>
            <a:r>
              <a:rPr lang="en-US" sz="9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់)</a:t>
            </a:r>
            <a:endParaRPr lang="en-JP" sz="9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5" name="Text Box 352">
            <a:extLst>
              <a:ext uri="{FF2B5EF4-FFF2-40B4-BE49-F238E27FC236}">
                <a16:creationId xmlns:a16="http://schemas.microsoft.com/office/drawing/2014/main" id="{1BE4DCE8-AA99-4D0D-9FCD-EEA28711E74D}"/>
              </a:ext>
            </a:extLst>
          </p:cNvPr>
          <p:cNvSpPr txBox="1"/>
          <p:nvPr/>
        </p:nvSpPr>
        <p:spPr>
          <a:xfrm>
            <a:off x="4072074" y="1836905"/>
            <a:ext cx="349122" cy="134366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vert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9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តម្រងប្រេងប្រតិបត្តិការ</a:t>
            </a:r>
            <a:endParaRPr lang="en-JP" sz="9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6" name="Text Box 353">
            <a:extLst>
              <a:ext uri="{FF2B5EF4-FFF2-40B4-BE49-F238E27FC236}">
                <a16:creationId xmlns:a16="http://schemas.microsoft.com/office/drawing/2014/main" id="{D805D18E-A652-6925-BD58-BE774F5B075F}"/>
              </a:ext>
            </a:extLst>
          </p:cNvPr>
          <p:cNvSpPr txBox="1"/>
          <p:nvPr/>
        </p:nvSpPr>
        <p:spPr>
          <a:xfrm>
            <a:off x="4212389" y="3180565"/>
            <a:ext cx="246380" cy="79502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vert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9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សឺរាំងបូម</a:t>
            </a:r>
            <a:endParaRPr lang="en-JP" sz="9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7" name="Text Box 354">
            <a:extLst>
              <a:ext uri="{FF2B5EF4-FFF2-40B4-BE49-F238E27FC236}">
                <a16:creationId xmlns:a16="http://schemas.microsoft.com/office/drawing/2014/main" id="{1D04EEE5-2EAA-D448-CD46-F133C8D16A64}"/>
              </a:ext>
            </a:extLst>
          </p:cNvPr>
          <p:cNvSpPr txBox="1"/>
          <p:nvPr/>
        </p:nvSpPr>
        <p:spPr>
          <a:xfrm>
            <a:off x="6997073" y="1836905"/>
            <a:ext cx="1184275" cy="5245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គ្រឿងបញ្ជាវ៉ាល</a:t>
            </a:r>
            <a:r>
              <a:rPr lang="en-US" sz="10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់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ctr"/>
            <a:r>
              <a:rPr lang="en-US" sz="10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(</a:t>
            </a:r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កុងតាក</a:t>
            </a:r>
            <a:r>
              <a:rPr lang="en-US" sz="10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់) 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8" name="Text Box 355">
            <a:extLst>
              <a:ext uri="{FF2B5EF4-FFF2-40B4-BE49-F238E27FC236}">
                <a16:creationId xmlns:a16="http://schemas.microsoft.com/office/drawing/2014/main" id="{91FFDBD9-DC79-6FD3-CC95-E0E9044A1D92}"/>
              </a:ext>
            </a:extLst>
          </p:cNvPr>
          <p:cNvSpPr txBox="1"/>
          <p:nvPr/>
        </p:nvSpPr>
        <p:spPr>
          <a:xfrm>
            <a:off x="5573403" y="2767180"/>
            <a:ext cx="246380" cy="79502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vert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1000" kern="10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សឺរាំងបូម</a:t>
            </a:r>
            <a:endParaRPr lang="en-JP" sz="10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620217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89722" y="5259039"/>
            <a:ext cx="3262431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រូបភាព3-5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វ៉ាល់បញ្ជា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(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ប្រភេទ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ពីរឌុប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/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ស្តង់ដា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) </a:t>
            </a:r>
            <a:endParaRPr lang="en-JP" sz="12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50955" y="5259038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រូបភាព3-6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វ៉ាល់បញ្ជា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(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ប្រភេទ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បី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ឈាន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) </a:t>
            </a:r>
            <a:endParaRPr lang="en-JP" sz="12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348614" y="1480281"/>
            <a:ext cx="4032250" cy="3391535"/>
          </a:xfrm>
          <a:prstGeom prst="rect">
            <a:avLst/>
          </a:prstGeom>
        </p:spPr>
      </p:pic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4460902" y="1649550"/>
            <a:ext cx="3886200" cy="282638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160723" y="6390028"/>
            <a:ext cx="380495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84 / សៀវភៅបន្ថែមទំព័រទី 41-42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ប្រព័ន្ធ</a:t>
            </a:r>
            <a:r>
              <a:rPr lang="en-US" sz="2000" dirty="0" err="1"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សឺរំា</a:t>
            </a:r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ងបូម</a:t>
            </a:r>
            <a:r>
              <a:rPr lang="en-US" sz="20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Text Box 356">
            <a:extLst>
              <a:ext uri="{FF2B5EF4-FFF2-40B4-BE49-F238E27FC236}">
                <a16:creationId xmlns:a16="http://schemas.microsoft.com/office/drawing/2014/main" id="{8781B33C-1459-AEDC-4A03-DE26BF286787}"/>
              </a:ext>
            </a:extLst>
          </p:cNvPr>
          <p:cNvSpPr txBox="1"/>
          <p:nvPr/>
        </p:nvSpPr>
        <p:spPr>
          <a:xfrm>
            <a:off x="2459749" y="1436619"/>
            <a:ext cx="1224280" cy="2540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ប៉ែលទ្រេតទៅមុខ</a:t>
            </a:r>
            <a:r>
              <a:rPr lang="en-US" sz="10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9" name="Text Box 357">
            <a:extLst>
              <a:ext uri="{FF2B5EF4-FFF2-40B4-BE49-F238E27FC236}">
                <a16:creationId xmlns:a16="http://schemas.microsoft.com/office/drawing/2014/main" id="{88F9860B-921A-8E74-65C7-FF6F041DCFA8}"/>
              </a:ext>
            </a:extLst>
          </p:cNvPr>
          <p:cNvSpPr txBox="1"/>
          <p:nvPr/>
        </p:nvSpPr>
        <p:spPr>
          <a:xfrm>
            <a:off x="1697749" y="1792271"/>
            <a:ext cx="1160780" cy="2063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kern="10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ប៉ែលបន្ទាប </a:t>
            </a:r>
            <a:endParaRPr lang="en-JP" sz="10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0" name="Text Box 358">
            <a:extLst>
              <a:ext uri="{FF2B5EF4-FFF2-40B4-BE49-F238E27FC236}">
                <a16:creationId xmlns:a16="http://schemas.microsoft.com/office/drawing/2014/main" id="{1DCE9A0E-719A-B8DD-DB31-28D11A43CC2C}"/>
              </a:ext>
            </a:extLst>
          </p:cNvPr>
          <p:cNvSpPr txBox="1"/>
          <p:nvPr/>
        </p:nvSpPr>
        <p:spPr>
          <a:xfrm>
            <a:off x="681925" y="2032034"/>
            <a:ext cx="1224280" cy="21463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ចង្កឹះចាក់ចោល</a:t>
            </a:r>
            <a:r>
              <a:rPr lang="en-US" sz="10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1" name="Text Box 359">
            <a:extLst>
              <a:ext uri="{FF2B5EF4-FFF2-40B4-BE49-F238E27FC236}">
                <a16:creationId xmlns:a16="http://schemas.microsoft.com/office/drawing/2014/main" id="{5D85AFEE-9C5C-18EB-383C-737D657122BC}"/>
              </a:ext>
            </a:extLst>
          </p:cNvPr>
          <p:cNvSpPr txBox="1"/>
          <p:nvPr/>
        </p:nvSpPr>
        <p:spPr>
          <a:xfrm>
            <a:off x="348614" y="2330797"/>
            <a:ext cx="1224280" cy="21463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ចង្កឹះលើកដាក</a:t>
            </a:r>
            <a:r>
              <a:rPr lang="en-US" sz="10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់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2" name="Text Box 360">
            <a:extLst>
              <a:ext uri="{FF2B5EF4-FFF2-40B4-BE49-F238E27FC236}">
                <a16:creationId xmlns:a16="http://schemas.microsoft.com/office/drawing/2014/main" id="{10F46530-C22B-17B5-861D-4C050FEBE111}"/>
              </a:ext>
            </a:extLst>
          </p:cNvPr>
          <p:cNvSpPr txBox="1"/>
          <p:nvPr/>
        </p:nvSpPr>
        <p:spPr>
          <a:xfrm>
            <a:off x="3347720" y="2597289"/>
            <a:ext cx="1224280" cy="2540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ប៉ែលទ្រេតទៅក្រោយ</a:t>
            </a:r>
            <a:r>
              <a:rPr lang="en-US" sz="10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3" name="Text Box 361">
            <a:extLst>
              <a:ext uri="{FF2B5EF4-FFF2-40B4-BE49-F238E27FC236}">
                <a16:creationId xmlns:a16="http://schemas.microsoft.com/office/drawing/2014/main" id="{78AC3C29-95BE-197E-F3DB-C53BAB7A3E75}"/>
              </a:ext>
            </a:extLst>
          </p:cNvPr>
          <p:cNvSpPr txBox="1"/>
          <p:nvPr/>
        </p:nvSpPr>
        <p:spPr>
          <a:xfrm>
            <a:off x="2807958" y="2941875"/>
            <a:ext cx="1160780" cy="2063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ប៉ែលងើប</a:t>
            </a:r>
            <a:r>
              <a:rPr lang="en-US" sz="10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4" name="Text Box 362">
            <a:extLst>
              <a:ext uri="{FF2B5EF4-FFF2-40B4-BE49-F238E27FC236}">
                <a16:creationId xmlns:a16="http://schemas.microsoft.com/office/drawing/2014/main" id="{6F171D15-99F9-BC36-1232-25A8A88F344C}"/>
              </a:ext>
            </a:extLst>
          </p:cNvPr>
          <p:cNvSpPr txBox="1"/>
          <p:nvPr/>
        </p:nvSpPr>
        <p:spPr>
          <a:xfrm>
            <a:off x="0" y="3062742"/>
            <a:ext cx="1224280" cy="21463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វ៉ាល់សុវត្ថិភាព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5" name="Text Box 363">
            <a:extLst>
              <a:ext uri="{FF2B5EF4-FFF2-40B4-BE49-F238E27FC236}">
                <a16:creationId xmlns:a16="http://schemas.microsoft.com/office/drawing/2014/main" id="{909A5A55-5D9C-47A5-CA49-C85E5F40DC1D}"/>
              </a:ext>
            </a:extLst>
          </p:cNvPr>
          <p:cNvSpPr txBox="1"/>
          <p:nvPr/>
        </p:nvSpPr>
        <p:spPr>
          <a:xfrm>
            <a:off x="7815000" y="1891331"/>
            <a:ext cx="1224280" cy="21463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វ៉ាល់សុវត្ថិភាព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6" name="Text Box 364">
            <a:extLst>
              <a:ext uri="{FF2B5EF4-FFF2-40B4-BE49-F238E27FC236}">
                <a16:creationId xmlns:a16="http://schemas.microsoft.com/office/drawing/2014/main" id="{F1402966-AB7C-BC52-B503-C5CE14EF7E22}"/>
              </a:ext>
            </a:extLst>
          </p:cNvPr>
          <p:cNvSpPr txBox="1"/>
          <p:nvPr/>
        </p:nvSpPr>
        <p:spPr>
          <a:xfrm>
            <a:off x="5827481" y="1699041"/>
            <a:ext cx="1224280" cy="21463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វ៉ាល់ចាក់ចោល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7" name="Text Box 365">
            <a:extLst>
              <a:ext uri="{FF2B5EF4-FFF2-40B4-BE49-F238E27FC236}">
                <a16:creationId xmlns:a16="http://schemas.microsoft.com/office/drawing/2014/main" id="{E3854DDB-44FF-4407-AA99-DF99EFC4FD18}"/>
              </a:ext>
            </a:extLst>
          </p:cNvPr>
          <p:cNvSpPr txBox="1"/>
          <p:nvPr/>
        </p:nvSpPr>
        <p:spPr>
          <a:xfrm>
            <a:off x="4945374" y="2002296"/>
            <a:ext cx="1104900" cy="21463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kern="10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វ៉ាល់ឈាន</a:t>
            </a:r>
            <a:endParaRPr lang="en-JP" sz="10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8" name="Text Box 366">
            <a:extLst>
              <a:ext uri="{FF2B5EF4-FFF2-40B4-BE49-F238E27FC236}">
                <a16:creationId xmlns:a16="http://schemas.microsoft.com/office/drawing/2014/main" id="{EC88FC67-D70C-2857-1ABE-BDDCA2432C4A}"/>
              </a:ext>
            </a:extLst>
          </p:cNvPr>
          <p:cNvSpPr txBox="1"/>
          <p:nvPr/>
        </p:nvSpPr>
        <p:spPr>
          <a:xfrm>
            <a:off x="4441884" y="2654503"/>
            <a:ext cx="1224280" cy="21463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វ៉ាល់លើកដាក</a:t>
            </a:r>
            <a:r>
              <a:rPr lang="en-US" sz="10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់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725427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98282" y="4790410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រូបភាព3-7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ប្រតិបត្តិការ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នៃវ៉ាល់សុវត្ថិភាព</a:t>
            </a:r>
            <a:endParaRPr lang="en-JP" sz="12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88732" y="4790409"/>
            <a:ext cx="4207617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រូបភាព3-8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គំនូសតាង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ប្រតិបត្តិការវ៉ាល់បញ្ជានៅពេលជាធម្មតា</a:t>
            </a:r>
            <a:endParaRPr lang="en-JP" sz="12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1072" y="1404329"/>
            <a:ext cx="4429125" cy="2983865"/>
          </a:xfrm>
          <a:prstGeom prst="rect">
            <a:avLst/>
          </a:prstGeom>
        </p:spPr>
      </p:pic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4980747" y="1116356"/>
            <a:ext cx="3714750" cy="355981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160723" y="6390028"/>
            <a:ext cx="380495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85 / សៀវភៅបន្ថែមទំព័រទី 42-43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ប្រព័ន្ធសឺរាំងបូម</a:t>
            </a:r>
            <a:r>
              <a:rPr lang="en-US" sz="20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Text Box 367">
            <a:extLst>
              <a:ext uri="{FF2B5EF4-FFF2-40B4-BE49-F238E27FC236}">
                <a16:creationId xmlns:a16="http://schemas.microsoft.com/office/drawing/2014/main" id="{8A808A0E-488C-E2A1-E47A-D7BA4E803C26}"/>
              </a:ext>
            </a:extLst>
          </p:cNvPr>
          <p:cNvSpPr txBox="1"/>
          <p:nvPr/>
        </p:nvSpPr>
        <p:spPr>
          <a:xfrm>
            <a:off x="1031710" y="1334625"/>
            <a:ext cx="1224280" cy="21463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វ៉ាល់សុវត្ថិភាព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9" name="Text Box 368">
            <a:extLst>
              <a:ext uri="{FF2B5EF4-FFF2-40B4-BE49-F238E27FC236}">
                <a16:creationId xmlns:a16="http://schemas.microsoft.com/office/drawing/2014/main" id="{18389B45-97CC-04E7-907D-CD037E5904F1}"/>
              </a:ext>
            </a:extLst>
          </p:cNvPr>
          <p:cNvSpPr txBox="1"/>
          <p:nvPr/>
        </p:nvSpPr>
        <p:spPr>
          <a:xfrm>
            <a:off x="3011005" y="1574373"/>
            <a:ext cx="1224280" cy="21463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ស៊ីឡាំងចាក់ចោល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0" name="Text Box 369">
            <a:extLst>
              <a:ext uri="{FF2B5EF4-FFF2-40B4-BE49-F238E27FC236}">
                <a16:creationId xmlns:a16="http://schemas.microsoft.com/office/drawing/2014/main" id="{4A8EF04E-B387-26BF-3648-5BB18FCAD518}"/>
              </a:ext>
            </a:extLst>
          </p:cNvPr>
          <p:cNvSpPr txBox="1"/>
          <p:nvPr/>
        </p:nvSpPr>
        <p:spPr>
          <a:xfrm>
            <a:off x="2092724" y="2937729"/>
            <a:ext cx="1224280" cy="21463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វ៉ាល់បញ្ជា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1" name="Text Box 371">
            <a:extLst>
              <a:ext uri="{FF2B5EF4-FFF2-40B4-BE49-F238E27FC236}">
                <a16:creationId xmlns:a16="http://schemas.microsoft.com/office/drawing/2014/main" id="{61C50904-1195-8A5E-2901-ED677CACF127}"/>
              </a:ext>
            </a:extLst>
          </p:cNvPr>
          <p:cNvSpPr txBox="1"/>
          <p:nvPr/>
        </p:nvSpPr>
        <p:spPr>
          <a:xfrm>
            <a:off x="229296" y="2860119"/>
            <a:ext cx="317500" cy="79502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vert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សឺរាំងបូម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2" name="Text Box 372">
            <a:extLst>
              <a:ext uri="{FF2B5EF4-FFF2-40B4-BE49-F238E27FC236}">
                <a16:creationId xmlns:a16="http://schemas.microsoft.com/office/drawing/2014/main" id="{AEF47ED4-EB0D-0D19-D285-B022F692E793}"/>
              </a:ext>
            </a:extLst>
          </p:cNvPr>
          <p:cNvSpPr txBox="1"/>
          <p:nvPr/>
        </p:nvSpPr>
        <p:spPr>
          <a:xfrm>
            <a:off x="5349075" y="1240777"/>
            <a:ext cx="1080770" cy="35750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ចង្កឹះចាក់ចោល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3" name="Text Box 374">
            <a:extLst>
              <a:ext uri="{FF2B5EF4-FFF2-40B4-BE49-F238E27FC236}">
                <a16:creationId xmlns:a16="http://schemas.microsoft.com/office/drawing/2014/main" id="{5A857981-8146-11A6-F241-BBD21B7A715D}"/>
              </a:ext>
            </a:extLst>
          </p:cNvPr>
          <p:cNvSpPr txBox="1"/>
          <p:nvPr/>
        </p:nvSpPr>
        <p:spPr>
          <a:xfrm>
            <a:off x="8372390" y="2455213"/>
            <a:ext cx="269875" cy="87503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vert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វ៉ាល់សុវត្ថិភាព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4" name="Text Box 375">
            <a:extLst>
              <a:ext uri="{FF2B5EF4-FFF2-40B4-BE49-F238E27FC236}">
                <a16:creationId xmlns:a16="http://schemas.microsoft.com/office/drawing/2014/main" id="{B0F9F90E-C04D-A7AE-C82F-EEDCEF404AF9}"/>
              </a:ext>
            </a:extLst>
          </p:cNvPr>
          <p:cNvSpPr txBox="1"/>
          <p:nvPr/>
        </p:nvSpPr>
        <p:spPr>
          <a:xfrm>
            <a:off x="4912195" y="4249446"/>
            <a:ext cx="873760" cy="42672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ស៊ី</a:t>
            </a:r>
            <a:r>
              <a:rPr lang="en-US" sz="1000" kern="100" dirty="0" err="1"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ឡាំង</a:t>
            </a:r>
            <a:r>
              <a:rPr lang="en-US" sz="10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ចាក់ចោល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5" name="Text Box 376">
            <a:extLst>
              <a:ext uri="{FF2B5EF4-FFF2-40B4-BE49-F238E27FC236}">
                <a16:creationId xmlns:a16="http://schemas.microsoft.com/office/drawing/2014/main" id="{0B6EE436-AF82-E89F-75EC-8EC94030B2FF}"/>
              </a:ext>
            </a:extLst>
          </p:cNvPr>
          <p:cNvSpPr txBox="1"/>
          <p:nvPr/>
        </p:nvSpPr>
        <p:spPr>
          <a:xfrm>
            <a:off x="5792957" y="4461536"/>
            <a:ext cx="1073150" cy="21463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ធុងប្រេងបូម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6" name="Text Box 377">
            <a:extLst>
              <a:ext uri="{FF2B5EF4-FFF2-40B4-BE49-F238E27FC236}">
                <a16:creationId xmlns:a16="http://schemas.microsoft.com/office/drawing/2014/main" id="{5C6F344C-55B0-20A9-7C0E-01C5E8006DE4}"/>
              </a:ext>
            </a:extLst>
          </p:cNvPr>
          <p:cNvSpPr txBox="1"/>
          <p:nvPr/>
        </p:nvSpPr>
        <p:spPr>
          <a:xfrm>
            <a:off x="7293779" y="1240777"/>
            <a:ext cx="1080770" cy="35750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kern="10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ចង្កឹះលើកដាក់</a:t>
            </a:r>
            <a:endParaRPr lang="en-JP" sz="10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7" name="Text Box 378">
            <a:extLst>
              <a:ext uri="{FF2B5EF4-FFF2-40B4-BE49-F238E27FC236}">
                <a16:creationId xmlns:a16="http://schemas.microsoft.com/office/drawing/2014/main" id="{5821F07E-DB83-E742-F6AF-2AF34FA19325}"/>
              </a:ext>
            </a:extLst>
          </p:cNvPr>
          <p:cNvSpPr txBox="1"/>
          <p:nvPr/>
        </p:nvSpPr>
        <p:spPr>
          <a:xfrm>
            <a:off x="8344553" y="1811323"/>
            <a:ext cx="317500" cy="64389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vert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គ្រឿងទ្រ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8" name="Text Box 379">
            <a:extLst>
              <a:ext uri="{FF2B5EF4-FFF2-40B4-BE49-F238E27FC236}">
                <a16:creationId xmlns:a16="http://schemas.microsoft.com/office/drawing/2014/main" id="{E9D9459A-6633-3B2D-6739-875BD950655F}"/>
              </a:ext>
            </a:extLst>
          </p:cNvPr>
          <p:cNvSpPr txBox="1"/>
          <p:nvPr/>
        </p:nvSpPr>
        <p:spPr>
          <a:xfrm>
            <a:off x="8374930" y="3330243"/>
            <a:ext cx="269875" cy="116776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vert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1000" kern="10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ស៊ីឡាំងលើកដាក់</a:t>
            </a:r>
            <a:endParaRPr lang="en-JP" sz="10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9" name="Text Box 404">
            <a:extLst>
              <a:ext uri="{FF2B5EF4-FFF2-40B4-BE49-F238E27FC236}">
                <a16:creationId xmlns:a16="http://schemas.microsoft.com/office/drawing/2014/main" id="{A921E47C-D922-5F3A-E3A2-7969EF74261A}"/>
              </a:ext>
            </a:extLst>
          </p:cNvPr>
          <p:cNvSpPr txBox="1"/>
          <p:nvPr/>
        </p:nvSpPr>
        <p:spPr>
          <a:xfrm>
            <a:off x="5060759" y="3533812"/>
            <a:ext cx="317500" cy="64389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vert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គ្រឿងទ្រ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20" name="Text Box 405">
            <a:extLst>
              <a:ext uri="{FF2B5EF4-FFF2-40B4-BE49-F238E27FC236}">
                <a16:creationId xmlns:a16="http://schemas.microsoft.com/office/drawing/2014/main" id="{A25128AA-6FDC-8242-7602-96EC420CCB9B}"/>
              </a:ext>
            </a:extLst>
          </p:cNvPr>
          <p:cNvSpPr txBox="1"/>
          <p:nvPr/>
        </p:nvSpPr>
        <p:spPr>
          <a:xfrm>
            <a:off x="7550980" y="4174832"/>
            <a:ext cx="508000" cy="21463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kern="10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ស្នប់</a:t>
            </a:r>
            <a:endParaRPr lang="en-JP" sz="10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58988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2839582" y="2231777"/>
            <a:ext cx="3481070" cy="220345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257063" y="4913823"/>
            <a:ext cx="4791919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រូបភាព 1-3 រថយន្តត្រាក់ផ្ទុកសម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14 / សៀវភៅបន្ថែមទំព័រទី 5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km-KH" altLang="ja-JP" sz="2000" dirty="0">
                <a:latin typeface="Khmer OS" panose="02000500000000020004" pitchFamily="2" charset="77"/>
                <a:ea typeface="Meiryo UI" panose="020B0604030504040204" pitchFamily="50" charset="-128"/>
                <a:cs typeface="Khmer OS" panose="02000500000000020004" pitchFamily="2" charset="77"/>
              </a:rPr>
              <a:t>និយមន័យ​</a:t>
            </a:r>
            <a:r>
              <a:rPr lang="en-US" altLang="ja-JP" sz="2000" dirty="0">
                <a:latin typeface="Khmer OS" panose="02000500000000020004" pitchFamily="2" charset="77"/>
                <a:ea typeface="Meiryo UI" panose="020B0604030504040204" pitchFamily="50" charset="-128"/>
                <a:cs typeface="Khmer OS" panose="02000500000000020004" pitchFamily="2" charset="77"/>
              </a:rPr>
              <a:t> </a:t>
            </a:r>
            <a:r>
              <a:rPr lang="km-KH" altLang="ja-JP" sz="2000" dirty="0">
                <a:latin typeface="Khmer OS" panose="02000500000000020004" pitchFamily="2" charset="77"/>
                <a:ea typeface="Meiryo UI" panose="020B0604030504040204" pitchFamily="50" charset="-128"/>
                <a:cs typeface="Khmer OS" panose="02000500000000020004" pitchFamily="2" charset="77"/>
              </a:rPr>
              <a:t>និង​លក្ខណៈ​ពិសេស​របស់​</a:t>
            </a:r>
            <a:r>
              <a:rPr lang="en-JP" altLang="ja-JP" sz="2000" dirty="0">
                <a:latin typeface="Khmer OS" panose="02000500000000020004" pitchFamily="2" charset="77"/>
                <a:ea typeface="Meiryo UI" panose="020B0604030504040204" pitchFamily="50" charset="-128"/>
                <a:cs typeface="Khmer OS" panose="02000500000000020004" pitchFamily="2" charset="77"/>
              </a:rPr>
              <a:t>រថយន្តត្រាក់ផ្ទុកប៉ែល។ល។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26491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7389" y="5766922"/>
            <a:ext cx="5083311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រូបភាព3-9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គំនូសតាង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ប្រតិបត្តិការវ៉ាល់បញ្ជា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ពេលលើកដាក់ងើបឡើង</a:t>
            </a:r>
            <a:endParaRPr lang="en-JP" sz="12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196343" y="5766922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រូបភាព3-10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ស៊ីឡាំងលើកដាក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់</a:t>
            </a:r>
            <a:endParaRPr lang="en-JP" sz="12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481606" y="1684110"/>
            <a:ext cx="2943860" cy="3121025"/>
          </a:xfrm>
          <a:prstGeom prst="rect">
            <a:avLst/>
          </a:prstGeom>
        </p:spPr>
      </p:pic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5674719" y="1101497"/>
            <a:ext cx="1797050" cy="428625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196343" y="6390028"/>
            <a:ext cx="376933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86 / សៀវភៅបន្ថែមទំព័រទី 43-44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ប្រព័ន្ធសឺរាំងបូម</a:t>
            </a:r>
            <a:r>
              <a:rPr lang="en-US" sz="20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Text Box 406">
            <a:extLst>
              <a:ext uri="{FF2B5EF4-FFF2-40B4-BE49-F238E27FC236}">
                <a16:creationId xmlns:a16="http://schemas.microsoft.com/office/drawing/2014/main" id="{42388DBD-8300-6EA5-9203-DAEF3BAD502F}"/>
              </a:ext>
            </a:extLst>
          </p:cNvPr>
          <p:cNvSpPr txBox="1"/>
          <p:nvPr/>
        </p:nvSpPr>
        <p:spPr>
          <a:xfrm>
            <a:off x="3077675" y="1788875"/>
            <a:ext cx="269875" cy="81026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vert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1000" kern="10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ងើបឡើង</a:t>
            </a:r>
            <a:endParaRPr lang="en-JP" sz="10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9" name="Text Box 407">
            <a:extLst>
              <a:ext uri="{FF2B5EF4-FFF2-40B4-BE49-F238E27FC236}">
                <a16:creationId xmlns:a16="http://schemas.microsoft.com/office/drawing/2014/main" id="{3D16081B-A0D5-9CE8-093D-95904A886F42}"/>
              </a:ext>
            </a:extLst>
          </p:cNvPr>
          <p:cNvSpPr txBox="1"/>
          <p:nvPr/>
        </p:nvSpPr>
        <p:spPr>
          <a:xfrm>
            <a:off x="2450295" y="1249125"/>
            <a:ext cx="317500" cy="11207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vert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1000" kern="10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ទាញមកក្រោយ</a:t>
            </a:r>
            <a:endParaRPr lang="en-JP" sz="10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0" name="Text Box 408">
            <a:extLst>
              <a:ext uri="{FF2B5EF4-FFF2-40B4-BE49-F238E27FC236}">
                <a16:creationId xmlns:a16="http://schemas.microsoft.com/office/drawing/2014/main" id="{8968E1E2-277A-5D49-1BCE-C397A3514A97}"/>
              </a:ext>
            </a:extLst>
          </p:cNvPr>
          <p:cNvSpPr txBox="1"/>
          <p:nvPr/>
        </p:nvSpPr>
        <p:spPr>
          <a:xfrm>
            <a:off x="3228805" y="2647395"/>
            <a:ext cx="269875" cy="102552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vert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1000" kern="10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វ៉ាល់សុវត្ថិភាព</a:t>
            </a:r>
            <a:endParaRPr lang="en-JP" sz="10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1" name="Text Box 409">
            <a:extLst>
              <a:ext uri="{FF2B5EF4-FFF2-40B4-BE49-F238E27FC236}">
                <a16:creationId xmlns:a16="http://schemas.microsoft.com/office/drawing/2014/main" id="{8792EA42-20FE-EE87-CF66-597E7FFD0959}"/>
              </a:ext>
            </a:extLst>
          </p:cNvPr>
          <p:cNvSpPr txBox="1"/>
          <p:nvPr/>
        </p:nvSpPr>
        <p:spPr>
          <a:xfrm>
            <a:off x="295105" y="3937080"/>
            <a:ext cx="317500" cy="64389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vert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1000" kern="10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គ្រឿងទ្រ</a:t>
            </a:r>
            <a:endParaRPr lang="en-JP" sz="10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2" name="Text Box 411">
            <a:extLst>
              <a:ext uri="{FF2B5EF4-FFF2-40B4-BE49-F238E27FC236}">
                <a16:creationId xmlns:a16="http://schemas.microsoft.com/office/drawing/2014/main" id="{6C2795BA-CCB8-4EC8-70D5-75B3C7A96E12}"/>
              </a:ext>
            </a:extLst>
          </p:cNvPr>
          <p:cNvSpPr txBox="1"/>
          <p:nvPr/>
        </p:nvSpPr>
        <p:spPr>
          <a:xfrm>
            <a:off x="7158692" y="1168532"/>
            <a:ext cx="307340" cy="78613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vert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1000" kern="10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ហ្វឺតធូលី</a:t>
            </a:r>
            <a:endParaRPr lang="en-JP" sz="10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3" name="Text Box 412">
            <a:extLst>
              <a:ext uri="{FF2B5EF4-FFF2-40B4-BE49-F238E27FC236}">
                <a16:creationId xmlns:a16="http://schemas.microsoft.com/office/drawing/2014/main" id="{1AD94D8E-232B-A6C5-71B0-DF2301D41F99}"/>
              </a:ext>
            </a:extLst>
          </p:cNvPr>
          <p:cNvSpPr txBox="1"/>
          <p:nvPr/>
        </p:nvSpPr>
        <p:spPr>
          <a:xfrm>
            <a:off x="6904057" y="3193547"/>
            <a:ext cx="269875" cy="78676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vert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1000" kern="10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ស៊ីឡាំងលើកដាក់</a:t>
            </a:r>
            <a:endParaRPr lang="en-JP" sz="10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4" name="Text Box 410">
            <a:extLst>
              <a:ext uri="{FF2B5EF4-FFF2-40B4-BE49-F238E27FC236}">
                <a16:creationId xmlns:a16="http://schemas.microsoft.com/office/drawing/2014/main" id="{FF87A40D-AE83-6C46-18F8-707C0A131619}"/>
              </a:ext>
            </a:extLst>
          </p:cNvPr>
          <p:cNvSpPr txBox="1"/>
          <p:nvPr/>
        </p:nvSpPr>
        <p:spPr>
          <a:xfrm>
            <a:off x="6999307" y="1550167"/>
            <a:ext cx="294005" cy="124015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vert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1000" kern="10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ផ្លូវដៃពីស្តុង</a:t>
            </a:r>
            <a:endParaRPr lang="en-JP" sz="10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5" name="Text Box 413">
            <a:extLst>
              <a:ext uri="{FF2B5EF4-FFF2-40B4-BE49-F238E27FC236}">
                <a16:creationId xmlns:a16="http://schemas.microsoft.com/office/drawing/2014/main" id="{1EC8AE91-14A6-2F74-317B-09E9EC8F757F}"/>
              </a:ext>
            </a:extLst>
          </p:cNvPr>
          <p:cNvSpPr txBox="1"/>
          <p:nvPr/>
        </p:nvSpPr>
        <p:spPr>
          <a:xfrm>
            <a:off x="6904692" y="4073479"/>
            <a:ext cx="205740" cy="76263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vert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រ៉ងពាក</a:t>
            </a:r>
            <a:r>
              <a:rPr lang="en-US" sz="10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់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6" name="Text Box 414">
            <a:extLst>
              <a:ext uri="{FF2B5EF4-FFF2-40B4-BE49-F238E27FC236}">
                <a16:creationId xmlns:a16="http://schemas.microsoft.com/office/drawing/2014/main" id="{78A09869-DC10-5D5B-5927-526E117A510C}"/>
              </a:ext>
            </a:extLst>
          </p:cNvPr>
          <p:cNvSpPr txBox="1"/>
          <p:nvPr/>
        </p:nvSpPr>
        <p:spPr>
          <a:xfrm>
            <a:off x="7111067" y="3951102"/>
            <a:ext cx="269240" cy="89789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vert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1000" kern="10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រ៉ងទប់</a:t>
            </a:r>
            <a:endParaRPr lang="en-JP" sz="10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7" name="Text Box 416">
            <a:extLst>
              <a:ext uri="{FF2B5EF4-FFF2-40B4-BE49-F238E27FC236}">
                <a16:creationId xmlns:a16="http://schemas.microsoft.com/office/drawing/2014/main" id="{6BEF7521-5B84-09AD-72C4-CF466651E93F}"/>
              </a:ext>
            </a:extLst>
          </p:cNvPr>
          <p:cNvSpPr txBox="1"/>
          <p:nvPr/>
        </p:nvSpPr>
        <p:spPr>
          <a:xfrm>
            <a:off x="7182822" y="3134289"/>
            <a:ext cx="294005" cy="78676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vert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80000"/>
              </a:lnSpc>
            </a:pPr>
            <a:r>
              <a:rPr lang="en-US" sz="1000" kern="10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ដៃពីស្តុង</a:t>
            </a:r>
            <a:endParaRPr lang="en-JP" sz="10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8" name="Text Box 417">
            <a:extLst>
              <a:ext uri="{FF2B5EF4-FFF2-40B4-BE49-F238E27FC236}">
                <a16:creationId xmlns:a16="http://schemas.microsoft.com/office/drawing/2014/main" id="{AF1EAD20-F5D1-EB9F-F004-48367312E923}"/>
              </a:ext>
            </a:extLst>
          </p:cNvPr>
          <p:cNvSpPr txBox="1"/>
          <p:nvPr/>
        </p:nvSpPr>
        <p:spPr>
          <a:xfrm>
            <a:off x="5686762" y="1168532"/>
            <a:ext cx="269875" cy="136715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vert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1000" kern="10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គម្របស៊ីឡាំងលើកដាក់</a:t>
            </a:r>
            <a:endParaRPr lang="en-JP" sz="10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9" name="Text Box 418">
            <a:extLst>
              <a:ext uri="{FF2B5EF4-FFF2-40B4-BE49-F238E27FC236}">
                <a16:creationId xmlns:a16="http://schemas.microsoft.com/office/drawing/2014/main" id="{DE016A7F-DB44-73AF-810F-C11122BAD2CC}"/>
              </a:ext>
            </a:extLst>
          </p:cNvPr>
          <p:cNvSpPr txBox="1"/>
          <p:nvPr/>
        </p:nvSpPr>
        <p:spPr>
          <a:xfrm>
            <a:off x="5872385" y="3464489"/>
            <a:ext cx="269875" cy="53911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vert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ពីស្តុង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20" name="Text Box 419">
            <a:extLst>
              <a:ext uri="{FF2B5EF4-FFF2-40B4-BE49-F238E27FC236}">
                <a16:creationId xmlns:a16="http://schemas.microsoft.com/office/drawing/2014/main" id="{D2427710-5FF4-4150-8840-360EA188F58B}"/>
              </a:ext>
            </a:extLst>
          </p:cNvPr>
          <p:cNvSpPr txBox="1"/>
          <p:nvPr/>
        </p:nvSpPr>
        <p:spPr>
          <a:xfrm>
            <a:off x="5663902" y="3951102"/>
            <a:ext cx="269875" cy="64389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vert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1000" kern="10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ហ្វឺត U</a:t>
            </a:r>
            <a:endParaRPr lang="en-JP" sz="10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21" name="Text Box 420">
            <a:extLst>
              <a:ext uri="{FF2B5EF4-FFF2-40B4-BE49-F238E27FC236}">
                <a16:creationId xmlns:a16="http://schemas.microsoft.com/office/drawing/2014/main" id="{6DFC0581-6948-ED7C-5CC6-D79F5F466813}"/>
              </a:ext>
            </a:extLst>
          </p:cNvPr>
          <p:cNvSpPr txBox="1"/>
          <p:nvPr/>
        </p:nvSpPr>
        <p:spPr>
          <a:xfrm>
            <a:off x="5616277" y="4595627"/>
            <a:ext cx="515620" cy="88201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vert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1000" kern="10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វ៉ាល់</a:t>
            </a:r>
            <a:endParaRPr lang="en-JP" sz="10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ctr">
              <a:lnSpc>
                <a:spcPct val="80000"/>
              </a:lnSpc>
            </a:pPr>
            <a:r>
              <a:rPr lang="en-US" sz="1000" kern="10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កុងទ័រលំហូរ</a:t>
            </a:r>
            <a:endParaRPr lang="en-JP" sz="10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133450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8" y="4893777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រូបភាព3-11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ស៊ីឡាំង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ឈាន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និងចាក់ចោល</a:t>
            </a:r>
            <a:endParaRPr lang="en-JP" sz="12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463800" y="2293620"/>
            <a:ext cx="4216400" cy="227076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87 / សៀវភៅបន្ថែមទំព័រទី 44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ប្រព័ន្ធសឺរាំងបូម</a:t>
            </a:r>
            <a:r>
              <a:rPr lang="en-US" sz="20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Text Box 421">
            <a:extLst>
              <a:ext uri="{FF2B5EF4-FFF2-40B4-BE49-F238E27FC236}">
                <a16:creationId xmlns:a16="http://schemas.microsoft.com/office/drawing/2014/main" id="{26782600-DE02-1E64-A6B5-9F5C7BBD7A53}"/>
              </a:ext>
            </a:extLst>
          </p:cNvPr>
          <p:cNvSpPr txBox="1"/>
          <p:nvPr/>
        </p:nvSpPr>
        <p:spPr>
          <a:xfrm>
            <a:off x="5082587" y="2368093"/>
            <a:ext cx="746760" cy="21463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kern="10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ហ្វឺត U</a:t>
            </a:r>
            <a:endParaRPr lang="en-JP" sz="10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7" name="Text Box 422">
            <a:extLst>
              <a:ext uri="{FF2B5EF4-FFF2-40B4-BE49-F238E27FC236}">
                <a16:creationId xmlns:a16="http://schemas.microsoft.com/office/drawing/2014/main" id="{E2A5143F-8118-407D-9251-8F18A14F44F6}"/>
              </a:ext>
            </a:extLst>
          </p:cNvPr>
          <p:cNvSpPr txBox="1"/>
          <p:nvPr/>
        </p:nvSpPr>
        <p:spPr>
          <a:xfrm>
            <a:off x="5572401" y="2639238"/>
            <a:ext cx="1139190" cy="21463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000" kern="10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រ៉ងពីស្តុង</a:t>
            </a:r>
            <a:endParaRPr lang="en-JP" sz="10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8" name="Text Box 423">
            <a:extLst>
              <a:ext uri="{FF2B5EF4-FFF2-40B4-BE49-F238E27FC236}">
                <a16:creationId xmlns:a16="http://schemas.microsoft.com/office/drawing/2014/main" id="{90702CE0-A266-58D3-D89A-2125D724FDD2}"/>
              </a:ext>
            </a:extLst>
          </p:cNvPr>
          <p:cNvSpPr txBox="1"/>
          <p:nvPr/>
        </p:nvSpPr>
        <p:spPr>
          <a:xfrm>
            <a:off x="5962291" y="2925623"/>
            <a:ext cx="882015" cy="21463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ពីស្តុង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9" name="Text Box 424">
            <a:extLst>
              <a:ext uri="{FF2B5EF4-FFF2-40B4-BE49-F238E27FC236}">
                <a16:creationId xmlns:a16="http://schemas.microsoft.com/office/drawing/2014/main" id="{424C0A74-5850-1D34-69D2-91E8675B59A6}"/>
              </a:ext>
            </a:extLst>
          </p:cNvPr>
          <p:cNvSpPr txBox="1"/>
          <p:nvPr/>
        </p:nvSpPr>
        <p:spPr>
          <a:xfrm>
            <a:off x="4916217" y="2566848"/>
            <a:ext cx="531495" cy="21463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000" kern="10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ទំរ</a:t>
            </a:r>
            <a:endParaRPr lang="en-JP" sz="10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0" name="Text Box 425">
            <a:extLst>
              <a:ext uri="{FF2B5EF4-FFF2-40B4-BE49-F238E27FC236}">
                <a16:creationId xmlns:a16="http://schemas.microsoft.com/office/drawing/2014/main" id="{6962CFF0-E0BF-526F-2CE1-686E197537D1}"/>
              </a:ext>
            </a:extLst>
          </p:cNvPr>
          <p:cNvSpPr txBox="1"/>
          <p:nvPr/>
        </p:nvSpPr>
        <p:spPr>
          <a:xfrm>
            <a:off x="4343447" y="2750363"/>
            <a:ext cx="739140" cy="17462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kern="10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កំណល់</a:t>
            </a:r>
            <a:endParaRPr lang="en-JP" sz="10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1" name="Text Box 426">
            <a:extLst>
              <a:ext uri="{FF2B5EF4-FFF2-40B4-BE49-F238E27FC236}">
                <a16:creationId xmlns:a16="http://schemas.microsoft.com/office/drawing/2014/main" id="{3AB2CA5B-31A8-1410-7737-3E5F6EDA84CB}"/>
              </a:ext>
            </a:extLst>
          </p:cNvPr>
          <p:cNvSpPr txBox="1"/>
          <p:nvPr/>
        </p:nvSpPr>
        <p:spPr>
          <a:xfrm>
            <a:off x="4343447" y="2917368"/>
            <a:ext cx="572135" cy="22225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kern="10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ស៊ីឡាំង</a:t>
            </a:r>
            <a:endParaRPr lang="en-JP" sz="10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2" name="Text Box 427">
            <a:extLst>
              <a:ext uri="{FF2B5EF4-FFF2-40B4-BE49-F238E27FC236}">
                <a16:creationId xmlns:a16="http://schemas.microsoft.com/office/drawing/2014/main" id="{64B457AE-B68A-8258-79C8-AE2F69AE7376}"/>
              </a:ext>
            </a:extLst>
          </p:cNvPr>
          <p:cNvSpPr txBox="1"/>
          <p:nvPr/>
        </p:nvSpPr>
        <p:spPr>
          <a:xfrm>
            <a:off x="3576596" y="2996743"/>
            <a:ext cx="810895" cy="21463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ហ្វឺត</a:t>
            </a:r>
            <a:r>
              <a:rPr lang="en-US" sz="10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U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3" name="Text Box 428">
            <a:extLst>
              <a:ext uri="{FF2B5EF4-FFF2-40B4-BE49-F238E27FC236}">
                <a16:creationId xmlns:a16="http://schemas.microsoft.com/office/drawing/2014/main" id="{DCE93B94-E92F-8893-E9A4-015BFA38C00F}"/>
              </a:ext>
            </a:extLst>
          </p:cNvPr>
          <p:cNvSpPr txBox="1"/>
          <p:nvPr/>
        </p:nvSpPr>
        <p:spPr>
          <a:xfrm>
            <a:off x="2649902" y="3140253"/>
            <a:ext cx="977265" cy="21463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kern="10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ហ្វឺតធូលី</a:t>
            </a:r>
            <a:endParaRPr lang="en-JP" sz="10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4" name="Text Box 429">
            <a:extLst>
              <a:ext uri="{FF2B5EF4-FFF2-40B4-BE49-F238E27FC236}">
                <a16:creationId xmlns:a16="http://schemas.microsoft.com/office/drawing/2014/main" id="{C937A2DF-32B8-DCC3-E001-C7148AC7D1CB}"/>
              </a:ext>
            </a:extLst>
          </p:cNvPr>
          <p:cNvSpPr txBox="1"/>
          <p:nvPr/>
        </p:nvSpPr>
        <p:spPr>
          <a:xfrm>
            <a:off x="3110912" y="4292778"/>
            <a:ext cx="1351280" cy="27495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kern="10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ដៃពីស្តុង</a:t>
            </a:r>
            <a:endParaRPr lang="en-JP" sz="10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059745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8" y="4893777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រូបភាព3-12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ដំបូលការពារក្បាល</a:t>
            </a:r>
            <a:endParaRPr lang="en-JP" sz="12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2341465" y="999322"/>
            <a:ext cx="4349750" cy="389445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88 / សៀវភៅបន្ថែមទំព័រទី 45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ដំបូលការពារក្បាល</a:t>
            </a:r>
            <a:r>
              <a:rPr lang="en-US" sz="20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endParaRPr kumimoji="1" lang="ja-JP" altLang="en-US" sz="2000" dirty="0">
              <a:latin typeface="Khmer OS" panose="02000500000000020004" pitchFamily="2" charset="77"/>
              <a:ea typeface="Meiryo UI" panose="020B0604030504040204" pitchFamily="50" charset="-128"/>
              <a:cs typeface="Khmer OS" panose="02000500000000020004" pitchFamily="2" charset="77"/>
            </a:endParaRPr>
          </a:p>
        </p:txBody>
      </p:sp>
      <p:sp>
        <p:nvSpPr>
          <p:cNvPr id="3" name="Text Box 430">
            <a:extLst>
              <a:ext uri="{FF2B5EF4-FFF2-40B4-BE49-F238E27FC236}">
                <a16:creationId xmlns:a16="http://schemas.microsoft.com/office/drawing/2014/main" id="{23BF76B8-683D-4F76-24FF-78BD1005A49E}"/>
              </a:ext>
            </a:extLst>
          </p:cNvPr>
          <p:cNvSpPr txBox="1"/>
          <p:nvPr/>
        </p:nvSpPr>
        <p:spPr>
          <a:xfrm>
            <a:off x="5056519" y="1044918"/>
            <a:ext cx="1287780" cy="27495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kern="10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ដំបូលការពារក្បាល</a:t>
            </a:r>
            <a:endParaRPr lang="en-JP" sz="105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485599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56285" y="4790409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រូបភាព3-13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រថយន្តផ្ទុកប៉ាឡែត</a:t>
            </a:r>
            <a:endParaRPr lang="en-JP" sz="12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15292" y="1553609"/>
            <a:ext cx="4006850" cy="274891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014621" y="4790410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រូបភាព3-14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សមចាក់ចោលមុតស្រួច</a:t>
            </a:r>
            <a:endParaRPr lang="en-JP" sz="12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4571999" y="1318025"/>
            <a:ext cx="4386580" cy="322008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89 / សៀវភៅបន្ថែមទំព័រទី 46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រថយន្តត្រាក់ផ្ទុកសម</a:t>
            </a:r>
            <a:r>
              <a:rPr lang="en-JP" sz="2000" dirty="0">
                <a:effectLst/>
                <a:latin typeface="Khmer OS" panose="02000500000000020004" pitchFamily="2" charset="77"/>
                <a:cs typeface="Khmer OS" panose="02000500000000020004" pitchFamily="2" charset="77"/>
              </a:rPr>
              <a:t> </a:t>
            </a:r>
            <a:endParaRPr kumimoji="1" lang="ja-JP" altLang="en-US" sz="2000" dirty="0">
              <a:latin typeface="Khmer OS" panose="02000500000000020004" pitchFamily="2" charset="77"/>
              <a:ea typeface="Meiryo UI" panose="020B0604030504040204" pitchFamily="50" charset="-128"/>
              <a:cs typeface="Khmer OS" panose="02000500000000020004" pitchFamily="2" charset="77"/>
            </a:endParaRPr>
          </a:p>
        </p:txBody>
      </p:sp>
      <p:sp>
        <p:nvSpPr>
          <p:cNvPr id="8" name="Text Box 335">
            <a:extLst>
              <a:ext uri="{FF2B5EF4-FFF2-40B4-BE49-F238E27FC236}">
                <a16:creationId xmlns:a16="http://schemas.microsoft.com/office/drawing/2014/main" id="{2DCE028E-30D8-E591-DD04-F97BDC5FA4E8}"/>
              </a:ext>
            </a:extLst>
          </p:cNvPr>
          <p:cNvSpPr txBox="1"/>
          <p:nvPr/>
        </p:nvSpPr>
        <p:spPr>
          <a:xfrm>
            <a:off x="185421" y="4134034"/>
            <a:ext cx="4006850" cy="27495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kern="10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រថយន្តផ្ទុកប៉ាឡែត អាចដំណើរការដូច រថយន្តលើកដាក់ទំនិញដែរ</a:t>
            </a:r>
            <a:endParaRPr lang="en-JP" sz="105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9" name="Text Box 370">
            <a:extLst>
              <a:ext uri="{FF2B5EF4-FFF2-40B4-BE49-F238E27FC236}">
                <a16:creationId xmlns:a16="http://schemas.microsoft.com/office/drawing/2014/main" id="{98D4D7CF-45B3-F38D-49A4-882BE7BA1B9A}"/>
              </a:ext>
            </a:extLst>
          </p:cNvPr>
          <p:cNvSpPr txBox="1"/>
          <p:nvPr/>
        </p:nvSpPr>
        <p:spPr>
          <a:xfrm>
            <a:off x="4571998" y="4076834"/>
            <a:ext cx="4393683" cy="6643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សម</a:t>
            </a:r>
            <a:r>
              <a:rPr lang="en-US" sz="10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របារសម</a:t>
            </a:r>
            <a:r>
              <a:rPr lang="en-US" sz="10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និងបង្អែកខ្នងត្រូវបានផ្សារភ្ជាប់ជាមួយគ្នា</a:t>
            </a:r>
            <a:r>
              <a:rPr lang="en-US" sz="10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ហើយបង្អែកខ្នងត្រូវផ្អៀងទៅមុខ</a:t>
            </a:r>
            <a:r>
              <a:rPr lang="en-US" sz="10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ទល់នឹងសម</a:t>
            </a:r>
            <a:r>
              <a:rPr lang="en-US" sz="10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។ </a:t>
            </a:r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វា</a:t>
            </a:r>
            <a:r>
              <a:rPr lang="en-US" sz="10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</a:t>
            </a:r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ស័ក្តិសម</a:t>
            </a:r>
            <a:r>
              <a:rPr lang="en-US" sz="10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</a:t>
            </a:r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សម្រាប</a:t>
            </a:r>
            <a:r>
              <a:rPr lang="en-US" sz="10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់​</a:t>
            </a:r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ការងារ</a:t>
            </a:r>
            <a:r>
              <a:rPr lang="en-US" sz="10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</a:t>
            </a:r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ដឹក</a:t>
            </a:r>
            <a:r>
              <a:rPr lang="en-US" sz="10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</a:t>
            </a:r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ជញ្ជូន</a:t>
            </a:r>
            <a:r>
              <a:rPr lang="en-US" sz="10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</a:t>
            </a:r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ទំនិញ</a:t>
            </a:r>
            <a:r>
              <a:rPr lang="en-US" sz="10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</a:t>
            </a:r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ដូចជា</a:t>
            </a:r>
            <a:r>
              <a:rPr lang="en-US" sz="10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​</a:t>
            </a:r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ឈើហ៊ុប</a:t>
            </a:r>
            <a:r>
              <a:rPr lang="en-US" sz="10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កំណាត់ឈើ</a:t>
            </a:r>
            <a:r>
              <a:rPr lang="en-US" sz="10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</a:t>
            </a:r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ជាដើម</a:t>
            </a:r>
            <a:r>
              <a:rPr lang="en-US" sz="10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។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ctr">
              <a:lnSpc>
                <a:spcPct val="150000"/>
              </a:lnSpc>
            </a:pPr>
            <a:r>
              <a:rPr lang="en-US" sz="1000" kern="100" dirty="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 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566399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46813" y="4893777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រូបភាព3-15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សមមានត្រចៀក</a:t>
            </a:r>
            <a:endParaRPr lang="en-JP" sz="12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91495" y="1292654"/>
            <a:ext cx="4035232" cy="290563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117988" y="4893776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រូបភាពទី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3-16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សមគាបឈើ</a:t>
            </a:r>
            <a:endParaRPr lang="en-JP" sz="12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4628570" y="1325673"/>
            <a:ext cx="4059554" cy="287261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90 / សៀវភៅបន្ថែមទំព័រទី 47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រថយន្តត្រាក់ផ្ទុកសម</a:t>
            </a:r>
            <a:r>
              <a:rPr lang="en-JP" sz="2000" dirty="0">
                <a:effectLst/>
                <a:latin typeface="Khmer OS" panose="02000500000000020004" pitchFamily="2" charset="77"/>
                <a:cs typeface="Khmer OS" panose="02000500000000020004" pitchFamily="2" charset="77"/>
              </a:rPr>
              <a:t> 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Text Box 373">
            <a:extLst>
              <a:ext uri="{FF2B5EF4-FFF2-40B4-BE49-F238E27FC236}">
                <a16:creationId xmlns:a16="http://schemas.microsoft.com/office/drawing/2014/main" id="{4FCB5F1F-267C-17CE-43BB-F7717DEA6459}"/>
              </a:ext>
            </a:extLst>
          </p:cNvPr>
          <p:cNvSpPr txBox="1"/>
          <p:nvPr/>
        </p:nvSpPr>
        <p:spPr>
          <a:xfrm>
            <a:off x="151784" y="3674522"/>
            <a:ext cx="4363647" cy="104339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សម</a:t>
            </a:r>
            <a:r>
              <a:rPr lang="en-US" sz="10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និងបង្អែកខ្នង</a:t>
            </a:r>
            <a:r>
              <a:rPr lang="en-US" sz="10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ត្រូវបានរចនាឡើង</a:t>
            </a:r>
            <a:r>
              <a:rPr lang="en-US" sz="10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ដើម្បីបត់ដោយស៊ីឡាំងបូមអ៊ីដ្រូលីក</a:t>
            </a:r>
            <a:r>
              <a:rPr lang="en-US" sz="10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។ </a:t>
            </a:r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ប្រសិនបើសម</a:t>
            </a:r>
            <a:r>
              <a:rPr lang="en-US" sz="10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ត្រូវបាន</a:t>
            </a:r>
            <a:r>
              <a:rPr lang="en-US" sz="10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ប្រើនៅមុំត្រឹមត្រូវទៅនឹងបង្អែកខ្នង</a:t>
            </a:r>
            <a:r>
              <a:rPr lang="en-US" sz="10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ដោយមិនបត់សម</a:t>
            </a:r>
            <a:r>
              <a:rPr lang="en-US" sz="10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នោះការងាររបស់សមធម្មតា</a:t>
            </a:r>
            <a:r>
              <a:rPr lang="en-US" sz="10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អាចអនុវត្តបាន</a:t>
            </a:r>
            <a:r>
              <a:rPr lang="en-US" sz="10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ហើយធ្វើឱ្យវាអាចបត់បានស្រួល</a:t>
            </a:r>
            <a:r>
              <a:rPr lang="en-US" sz="10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។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ctr">
              <a:lnSpc>
                <a:spcPct val="150000"/>
              </a:lnSpc>
            </a:pPr>
            <a:r>
              <a:rPr lang="en-US" sz="1000" kern="100" dirty="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 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9" name="Text Box 437">
            <a:extLst>
              <a:ext uri="{FF2B5EF4-FFF2-40B4-BE49-F238E27FC236}">
                <a16:creationId xmlns:a16="http://schemas.microsoft.com/office/drawing/2014/main" id="{0802129E-9F92-4F85-BA36-EB08BE36ED9C}"/>
              </a:ext>
            </a:extLst>
          </p:cNvPr>
          <p:cNvSpPr txBox="1"/>
          <p:nvPr/>
        </p:nvSpPr>
        <p:spPr>
          <a:xfrm>
            <a:off x="4628570" y="3805057"/>
            <a:ext cx="4059554" cy="63075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បន្ទុកនៅលើសមអាចសង្កត់លើសម</a:t>
            </a:r>
            <a:r>
              <a:rPr lang="en-US" sz="10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ពីខាងលើដោយប្រើដៃគាប</a:t>
            </a:r>
            <a:r>
              <a:rPr lang="en-US" sz="10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ការពារវត្ថុវែងមិនឱ្យធ្លាក</a:t>
            </a:r>
            <a:r>
              <a:rPr lang="en-US" sz="10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់ </a:t>
            </a:r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ឬរអិល</a:t>
            </a:r>
            <a:r>
              <a:rPr lang="en-US" sz="10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។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15158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Autofit/>
          </a:bodyPr>
          <a:lstStyle/>
          <a:p>
            <a:r>
              <a:rPr lang="en-US" sz="28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ជំពូកទី</a:t>
            </a:r>
            <a:r>
              <a:rPr lang="en-US" sz="28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2 </a:t>
            </a:r>
            <a:r>
              <a:rPr lang="en-US" sz="28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វិធីសាស្រ្តប្រតិបត្តិការ</a:t>
            </a:r>
            <a:r>
              <a:rPr lang="en-US" sz="28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endParaRPr kumimoji="1" lang="ja-JP" altLang="en-US" sz="2800" dirty="0">
              <a:latin typeface="Khmer OS" panose="02000500000000020004" pitchFamily="2" charset="77"/>
              <a:ea typeface="ＭＳ Ｐゴシック" panose="020B0600070205080204" pitchFamily="50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818977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8" y="4893777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រូបភាពទី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3-25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បន្ទុក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និងលំនឹងយានយន្ត</a:t>
            </a:r>
            <a:endParaRPr lang="en-JP" sz="12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1857375" y="2142172"/>
            <a:ext cx="5429250" cy="257365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98 / សៀវភៅបន្ថែមទំព័រទី 49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2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បន្ទុក</a:t>
            </a:r>
            <a:r>
              <a:rPr lang="en-US" sz="20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2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និងលំនឹងយានយន្ត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Text Box 431">
            <a:extLst>
              <a:ext uri="{FF2B5EF4-FFF2-40B4-BE49-F238E27FC236}">
                <a16:creationId xmlns:a16="http://schemas.microsoft.com/office/drawing/2014/main" id="{509BA24F-7907-03E0-E6C8-FEFBAF9D3884}"/>
              </a:ext>
            </a:extLst>
          </p:cNvPr>
          <p:cNvSpPr txBox="1"/>
          <p:nvPr/>
        </p:nvSpPr>
        <p:spPr>
          <a:xfrm>
            <a:off x="2140085" y="2307296"/>
            <a:ext cx="1068705" cy="21463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ដៃលើកដាក</a:t>
            </a:r>
            <a:r>
              <a:rPr lang="en-US" sz="10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់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7" name="Text Box 432">
            <a:extLst>
              <a:ext uri="{FF2B5EF4-FFF2-40B4-BE49-F238E27FC236}">
                <a16:creationId xmlns:a16="http://schemas.microsoft.com/office/drawing/2014/main" id="{89614586-6DF9-D370-E288-904F408105BC}"/>
              </a:ext>
            </a:extLst>
          </p:cNvPr>
          <p:cNvSpPr txBox="1"/>
          <p:nvPr/>
        </p:nvSpPr>
        <p:spPr>
          <a:xfrm>
            <a:off x="5182052" y="2307296"/>
            <a:ext cx="786765" cy="21463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ដៃលើកដាក</a:t>
            </a:r>
            <a:r>
              <a:rPr lang="en-US" sz="10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់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8" name="Text Box 433">
            <a:extLst>
              <a:ext uri="{FF2B5EF4-FFF2-40B4-BE49-F238E27FC236}">
                <a16:creationId xmlns:a16="http://schemas.microsoft.com/office/drawing/2014/main" id="{B0C87BA5-C3C6-9D4F-1AB7-98DAA3113074}"/>
              </a:ext>
            </a:extLst>
          </p:cNvPr>
          <p:cNvSpPr txBox="1"/>
          <p:nvPr/>
        </p:nvSpPr>
        <p:spPr>
          <a:xfrm>
            <a:off x="1955300" y="3650956"/>
            <a:ext cx="1253490" cy="165417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ការឈានអប្បបរមា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9" name="Text Box 434">
            <a:extLst>
              <a:ext uri="{FF2B5EF4-FFF2-40B4-BE49-F238E27FC236}">
                <a16:creationId xmlns:a16="http://schemas.microsoft.com/office/drawing/2014/main" id="{86DC6373-ADE3-9220-B324-39EB6D2DB4AD}"/>
              </a:ext>
            </a:extLst>
          </p:cNvPr>
          <p:cNvSpPr txBox="1"/>
          <p:nvPr/>
        </p:nvSpPr>
        <p:spPr>
          <a:xfrm>
            <a:off x="4677451" y="3526548"/>
            <a:ext cx="1100780" cy="18224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ការឈានអតិបរមា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0" name="Text Box 435">
            <a:extLst>
              <a:ext uri="{FF2B5EF4-FFF2-40B4-BE49-F238E27FC236}">
                <a16:creationId xmlns:a16="http://schemas.microsoft.com/office/drawing/2014/main" id="{26B50EBD-4A24-6434-BCEE-846A4E150CDB}"/>
              </a:ext>
            </a:extLst>
          </p:cNvPr>
          <p:cNvSpPr txBox="1"/>
          <p:nvPr/>
        </p:nvSpPr>
        <p:spPr>
          <a:xfrm>
            <a:off x="4888974" y="3761446"/>
            <a:ext cx="540385" cy="18224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kern="10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ថយចុះ</a:t>
            </a:r>
            <a:endParaRPr lang="en-JP" sz="10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1" name="Text Box 436">
            <a:extLst>
              <a:ext uri="{FF2B5EF4-FFF2-40B4-BE49-F238E27FC236}">
                <a16:creationId xmlns:a16="http://schemas.microsoft.com/office/drawing/2014/main" id="{606A4142-5FA4-1745-7FD0-651259F2A179}"/>
              </a:ext>
            </a:extLst>
          </p:cNvPr>
          <p:cNvSpPr txBox="1"/>
          <p:nvPr/>
        </p:nvSpPr>
        <p:spPr>
          <a:xfrm>
            <a:off x="6502400" y="3762081"/>
            <a:ext cx="540385" cy="18224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ធម្មតា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682588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902472" y="4909680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រូបភាព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3-26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ភាពលំអៀងឆ្វេងស្តាំ</a:t>
            </a:r>
            <a:endParaRPr lang="en-JP" sz="12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1093304" y="1702131"/>
            <a:ext cx="2743200" cy="310388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328810" y="4908780"/>
            <a:ext cx="4567540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រូបភាព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3-27 </a:t>
            </a:r>
            <a:r>
              <a:rPr lang="en-US" sz="1200" kern="100" dirty="0" err="1"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ទីប្រជុំទម្ងន់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ស្របគ្នានឹងខ្សែកណ្តាល</a:t>
            </a:r>
            <a:endParaRPr lang="en-JP" sz="12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5054378" y="1702131"/>
            <a:ext cx="2901950" cy="321183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99 / សៀវភៅបន្ថែមទំព័រទី 50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2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បន្ទុក</a:t>
            </a:r>
            <a:r>
              <a:rPr lang="en-US" sz="20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2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និងលំនឹងយានយន្ត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04099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8" y="4893777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រូបភាព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3-28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ផ្ទៃមិនរាបស្មើ</a:t>
            </a:r>
            <a:endParaRPr lang="en-JP" sz="12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64561" y="2115047"/>
            <a:ext cx="4614876" cy="230564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100 / សៀវភៅបន្ថែមទំព័រទី 52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វិធីសាស្រ្តការងារ</a:t>
            </a:r>
            <a:r>
              <a:rPr lang="en-US" sz="20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endParaRPr kumimoji="1" lang="ja-JP" altLang="en-US" sz="2000" dirty="0">
              <a:latin typeface="Khmer OS" panose="02000500000000020004" pitchFamily="2" charset="77"/>
              <a:ea typeface="Meiryo UI" panose="020B0604030504040204" pitchFamily="50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924488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381649" y="4722957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12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រូបភាព</a:t>
            </a:r>
            <a:r>
              <a:rPr lang="en-US" sz="12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3-29 </a:t>
            </a:r>
            <a:r>
              <a:rPr lang="en-US" sz="12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មុំត្រង</a:t>
            </a:r>
            <a:r>
              <a:rPr lang="en-US" sz="12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់</a:t>
            </a:r>
            <a:r>
              <a:rPr lang="en-JP" sz="1200" dirty="0">
                <a:effectLst/>
                <a:latin typeface="Khmer OS" panose="02000500000000020004" pitchFamily="2" charset="77"/>
                <a:cs typeface="Khmer OS" panose="02000500000000020004" pitchFamily="2" charset="77"/>
              </a:rPr>
              <a:t> </a:t>
            </a:r>
            <a:endParaRPr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1804946" y="1351722"/>
            <a:ext cx="5403132" cy="334045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338761" y="4707569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12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រូបភាព</a:t>
            </a:r>
            <a:r>
              <a:rPr lang="en-US" sz="12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3-30 </a:t>
            </a:r>
            <a:r>
              <a:rPr lang="en-US" sz="12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បញ្ឆៀង</a:t>
            </a:r>
            <a:r>
              <a:rPr lang="en-JP" sz="1200" dirty="0">
                <a:effectLst/>
                <a:latin typeface="Khmer OS" panose="02000500000000020004" pitchFamily="2" charset="77"/>
                <a:cs typeface="Khmer OS" panose="02000500000000020004" pitchFamily="2" charset="77"/>
              </a:rPr>
              <a:t> </a:t>
            </a:r>
            <a:endParaRPr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101 / សៀវភៅបន្ថែមទំព័រទី 53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វិធីសាស្រ្តការងារ</a:t>
            </a:r>
            <a:r>
              <a:rPr lang="en-US" sz="20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8695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195789" y="4913823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រូបភាពយោង រថយន្តត្រាក់ផ្ទុកកង់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គ្មានសៀវភៅ / សៀវភៅបន្ថែមទំព័រទី 6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km-KH" altLang="ja-JP" sz="2000" dirty="0">
                <a:latin typeface="Khmer OS" panose="02000500000000020004" pitchFamily="2" charset="77"/>
                <a:ea typeface="Meiryo UI" panose="020B0604030504040204" pitchFamily="50" charset="-128"/>
                <a:cs typeface="Khmer OS" panose="02000500000000020004" pitchFamily="2" charset="77"/>
              </a:rPr>
              <a:t>និយមន័យ​</a:t>
            </a:r>
            <a:r>
              <a:rPr lang="en-US" altLang="ja-JP" sz="2000" dirty="0">
                <a:latin typeface="Khmer OS" panose="02000500000000020004" pitchFamily="2" charset="77"/>
                <a:ea typeface="Meiryo UI" panose="020B0604030504040204" pitchFamily="50" charset="-128"/>
                <a:cs typeface="Khmer OS" panose="02000500000000020004" pitchFamily="2" charset="77"/>
              </a:rPr>
              <a:t> </a:t>
            </a:r>
            <a:r>
              <a:rPr lang="km-KH" altLang="ja-JP" sz="2000" dirty="0">
                <a:latin typeface="Khmer OS" panose="02000500000000020004" pitchFamily="2" charset="77"/>
                <a:ea typeface="Meiryo UI" panose="020B0604030504040204" pitchFamily="50" charset="-128"/>
                <a:cs typeface="Khmer OS" panose="02000500000000020004" pitchFamily="2" charset="77"/>
              </a:rPr>
              <a:t>និង​លក្ខណៈ​ពិសេស​របស់​</a:t>
            </a:r>
            <a:r>
              <a:rPr lang="en-JP" altLang="ja-JP" sz="2000" dirty="0">
                <a:latin typeface="Khmer OS" panose="02000500000000020004" pitchFamily="2" charset="77"/>
                <a:ea typeface="Meiryo UI" panose="020B0604030504040204" pitchFamily="50" charset="-128"/>
                <a:cs typeface="Khmer OS" panose="02000500000000020004" pitchFamily="2" charset="77"/>
              </a:rPr>
              <a:t>រថយន្តត្រាក់ផ្ទុកប៉ែល។ល។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6"/>
          <p:cNvPicPr/>
          <p:nvPr/>
        </p:nvPicPr>
        <p:blipFill rotWithShape="1">
          <a:blip r:embed="rId2"/>
          <a:srcRect l="7526" t="28356" r="33208" b="10552"/>
          <a:stretch/>
        </p:blipFill>
        <p:spPr bwMode="auto">
          <a:xfrm>
            <a:off x="2489200" y="1588670"/>
            <a:ext cx="4165600" cy="3133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252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8" y="4893777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រូបភាព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3-31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ការកើបចូក</a:t>
            </a:r>
            <a:endParaRPr lang="en-JP" sz="12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350" y="2140267"/>
            <a:ext cx="4559300" cy="257746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102 / សៀវភៅបន្ថែមទំព័រទី 54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វិធីសាស្រ្តការងារ</a:t>
            </a:r>
            <a:r>
              <a:rPr lang="en-US" sz="20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8418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8" y="4893777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12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រូបភាព</a:t>
            </a:r>
            <a:r>
              <a:rPr lang="en-US" sz="12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3-32 </a:t>
            </a:r>
            <a:r>
              <a:rPr lang="en-US" sz="12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វិធីបត់នៅកាច់ជ្រុង</a:t>
            </a:r>
            <a:r>
              <a:rPr lang="en-JP" sz="1200" dirty="0">
                <a:effectLst/>
                <a:latin typeface="Khmer OS" panose="02000500000000020004" pitchFamily="2" charset="77"/>
                <a:cs typeface="Khmer OS" panose="02000500000000020004" pitchFamily="2" charset="77"/>
              </a:rPr>
              <a:t> </a:t>
            </a:r>
            <a:endParaRPr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119630" y="1996757"/>
            <a:ext cx="4904740" cy="286448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103 / សៀវភៅបន្ថែមទំព័រទី 55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វិធីសាស្រ្តការងារ</a:t>
            </a:r>
            <a:r>
              <a:rPr lang="en-US" sz="20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16956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8" y="4893777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រូបភាព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3-33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ពេលចាក់ចោល</a:t>
            </a:r>
            <a:endParaRPr lang="en-JP" sz="12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378074" y="1567386"/>
            <a:ext cx="4387850" cy="323024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104 / សៀវភៅបន្ថែមទំព័រទី 56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វិធីសាស្រ្តការងារ</a:t>
            </a:r>
            <a:r>
              <a:rPr lang="en-US" sz="20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36084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98928" y="6510703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រូបភាព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3-34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វិធីផ្ទុកវត្ថុផ្សេង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ៗ</a:t>
            </a:r>
            <a:endParaRPr lang="en-JP" sz="12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1229360" y="896008"/>
            <a:ext cx="4064000" cy="551688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105 / សៀវភៅបន្ថែមទំព័រទី 57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វិធីសាស្រ្តការងារ</a:t>
            </a:r>
            <a:r>
              <a:rPr lang="en-US" sz="20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Text Box 448">
            <a:extLst>
              <a:ext uri="{FF2B5EF4-FFF2-40B4-BE49-F238E27FC236}">
                <a16:creationId xmlns:a16="http://schemas.microsoft.com/office/drawing/2014/main" id="{D231E6C9-61D1-0E62-92F5-DA3B78DB9CEC}"/>
              </a:ext>
            </a:extLst>
          </p:cNvPr>
          <p:cNvSpPr txBox="1"/>
          <p:nvPr/>
        </p:nvSpPr>
        <p:spPr>
          <a:xfrm>
            <a:off x="1630721" y="1238851"/>
            <a:ext cx="1446530" cy="29400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kern="10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គោលដៅការងារ</a:t>
            </a:r>
            <a:endParaRPr lang="en-JP" sz="105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7" name="Text Box 449">
            <a:extLst>
              <a:ext uri="{FF2B5EF4-FFF2-40B4-BE49-F238E27FC236}">
                <a16:creationId xmlns:a16="http://schemas.microsoft.com/office/drawing/2014/main" id="{439AA05F-AF78-7296-3A42-1FC66CE122BA}"/>
              </a:ext>
            </a:extLst>
          </p:cNvPr>
          <p:cNvSpPr txBox="1"/>
          <p:nvPr/>
        </p:nvSpPr>
        <p:spPr>
          <a:xfrm>
            <a:off x="3756066" y="1215991"/>
            <a:ext cx="1446530" cy="29400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kern="10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គោលដៅការងារ</a:t>
            </a:r>
            <a:endParaRPr lang="en-JP" sz="105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8" name="Text Box 450">
            <a:extLst>
              <a:ext uri="{FF2B5EF4-FFF2-40B4-BE49-F238E27FC236}">
                <a16:creationId xmlns:a16="http://schemas.microsoft.com/office/drawing/2014/main" id="{9A88FC62-CE52-35CC-8E6D-2B2853C9D229}"/>
              </a:ext>
            </a:extLst>
          </p:cNvPr>
          <p:cNvSpPr txBox="1"/>
          <p:nvPr/>
        </p:nvSpPr>
        <p:spPr>
          <a:xfrm>
            <a:off x="1567856" y="4277326"/>
            <a:ext cx="1446530" cy="29400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kern="10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គោលដៅការងារ</a:t>
            </a:r>
            <a:endParaRPr lang="en-JP" sz="105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9" name="Text Box 451">
            <a:extLst>
              <a:ext uri="{FF2B5EF4-FFF2-40B4-BE49-F238E27FC236}">
                <a16:creationId xmlns:a16="http://schemas.microsoft.com/office/drawing/2014/main" id="{6B875E11-C67F-BB39-8C0A-DCA953A62E1D}"/>
              </a:ext>
            </a:extLst>
          </p:cNvPr>
          <p:cNvSpPr txBox="1"/>
          <p:nvPr/>
        </p:nvSpPr>
        <p:spPr>
          <a:xfrm>
            <a:off x="3755431" y="4277961"/>
            <a:ext cx="1446530" cy="29400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kern="10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គោលដៅការងារ</a:t>
            </a:r>
            <a:endParaRPr lang="en-JP" sz="105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466575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1761" y="6528527"/>
            <a:ext cx="5181599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រូបភាព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3-35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រថយន្តត្រាក់ចូកផ្ទុកប៉ែល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ដែលមាន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និងគ្មានយន្តការឈាន</a:t>
            </a:r>
            <a:endParaRPr lang="en-JP" sz="12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959719" y="847725"/>
            <a:ext cx="3837305" cy="558863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106 / សៀវភៅបន្ថែមទំព័រទី 58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វិធីសាស្រ្តការងារ</a:t>
            </a:r>
            <a:r>
              <a:rPr lang="en-US" sz="20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Text Box 452">
            <a:extLst>
              <a:ext uri="{FF2B5EF4-FFF2-40B4-BE49-F238E27FC236}">
                <a16:creationId xmlns:a16="http://schemas.microsoft.com/office/drawing/2014/main" id="{12594749-8BA9-2E1F-BAA6-4096EAA76198}"/>
              </a:ext>
            </a:extLst>
          </p:cNvPr>
          <p:cNvSpPr txBox="1"/>
          <p:nvPr/>
        </p:nvSpPr>
        <p:spPr>
          <a:xfrm>
            <a:off x="1043956" y="867182"/>
            <a:ext cx="3572203" cy="29400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រថយន្តត្រាក់ចូកផ្ទុកប៉ែល</a:t>
            </a:r>
            <a:r>
              <a:rPr lang="en-US" sz="1000" kern="100" dirty="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 </a:t>
            </a:r>
            <a:r>
              <a:rPr lang="en-US" sz="10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ដែលមានយន្តការឈាន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7" name="Text Box 453">
            <a:extLst>
              <a:ext uri="{FF2B5EF4-FFF2-40B4-BE49-F238E27FC236}">
                <a16:creationId xmlns:a16="http://schemas.microsoft.com/office/drawing/2014/main" id="{B48C64A7-B0E5-D0AE-9728-11B8992513BE}"/>
              </a:ext>
            </a:extLst>
          </p:cNvPr>
          <p:cNvSpPr txBox="1"/>
          <p:nvPr/>
        </p:nvSpPr>
        <p:spPr>
          <a:xfrm>
            <a:off x="1092269" y="3717310"/>
            <a:ext cx="3572203" cy="29400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រថយន្តត្រាក់ចូកផ្ទុកប៉ែល</a:t>
            </a:r>
            <a:r>
              <a:rPr lang="en-US" sz="1050" kern="100" dirty="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 </a:t>
            </a:r>
            <a:r>
              <a:rPr lang="en-US" sz="105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ដែលគ្មានយន្តការឈាន</a:t>
            </a:r>
            <a:endParaRPr lang="en-JP" sz="105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447762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281136"/>
            <a:ext cx="7772400" cy="2295728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វគ្គទី4 </a:t>
            </a:r>
            <a:r>
              <a:rPr lang="en-US" sz="28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ចំណេះដឹងផ្នែកមេកានិច</a:t>
            </a:r>
            <a:r>
              <a:rPr lang="en-US" sz="28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28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ចាំបាច់សម្រាប់ការបើកបរ</a:t>
            </a:r>
            <a:r>
              <a:rPr lang="en-US" sz="28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28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រថយន្តត្រាក់</a:t>
            </a:r>
            <a:r>
              <a:rPr lang="en-US" sz="2800" kern="100" dirty="0" err="1"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ចូក</a:t>
            </a:r>
            <a:r>
              <a:rPr lang="en-US" sz="28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ផ្ទុកប៉ែល</a:t>
            </a:r>
            <a:r>
              <a:rPr lang="en-US" sz="28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។ល។</a:t>
            </a:r>
            <a:endParaRPr lang="en-JP" sz="28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892704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Autofit/>
          </a:bodyPr>
          <a:lstStyle/>
          <a:p>
            <a:r>
              <a:rPr lang="en-US" sz="28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ជំពូកទី</a:t>
            </a:r>
            <a:r>
              <a:rPr lang="en-US" sz="28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1 </a:t>
            </a:r>
            <a:r>
              <a:rPr lang="en-US" sz="28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កម្លាំង</a:t>
            </a:r>
            <a:r>
              <a:rPr lang="en-US" sz="28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endParaRPr kumimoji="1" lang="ja-JP" altLang="en-US" sz="2800" dirty="0">
              <a:latin typeface="Khmer OS" panose="02000500000000020004" pitchFamily="2" charset="77"/>
              <a:ea typeface="ＭＳ Ｐゴシック" panose="020B0600070205080204" pitchFamily="50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825106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997393" y="4664514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រូបភាព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4-9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ម៉ូម៉ង់នៃកម្លាំង</a:t>
            </a:r>
            <a:endParaRPr lang="en-JP" sz="12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82378" y="4664515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រូបភាព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4-8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ដងគាស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់</a:t>
            </a:r>
            <a:endParaRPr lang="en-JP" sz="12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406786" y="2128121"/>
            <a:ext cx="3704038" cy="2125828"/>
          </a:xfrm>
          <a:prstGeom prst="rect">
            <a:avLst/>
          </a:prstGeom>
        </p:spPr>
      </p:pic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4274252" y="2370926"/>
            <a:ext cx="4698365" cy="187706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115 / សៀវភៅបន្ថែមទំព័រទី 60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2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ម៉ូម៉ង់នៃកម្លាំង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Text Box 454">
            <a:extLst>
              <a:ext uri="{FF2B5EF4-FFF2-40B4-BE49-F238E27FC236}">
                <a16:creationId xmlns:a16="http://schemas.microsoft.com/office/drawing/2014/main" id="{EAC2B6B5-DFA1-7D8F-F029-4CED5B412FFC}"/>
              </a:ext>
            </a:extLst>
          </p:cNvPr>
          <p:cNvSpPr txBox="1"/>
          <p:nvPr/>
        </p:nvSpPr>
        <p:spPr>
          <a:xfrm>
            <a:off x="1558918" y="3086888"/>
            <a:ext cx="325755" cy="44513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ទំរ</a:t>
            </a:r>
            <a:endParaRPr lang="en-JP" sz="105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266689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255437" y="5001756"/>
            <a:ext cx="463312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រូបភាព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4-10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ម៉ូម៉ង់មានអំពើលើរថយន្តត្រាក់ចូកផ្ទុកប៉ែល</a:t>
            </a:r>
            <a:endParaRPr lang="en-JP" sz="12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19959" y="1380490"/>
            <a:ext cx="4704080" cy="33655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116 / សៀវភៅបន្ថែមទំព័រទី 61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2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ម៉ូម៉ង់នៃកម្លាំង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598578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665379" y="5226404"/>
            <a:ext cx="4016509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រូបភាព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4-12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តុល្យភាព</a:t>
            </a:r>
            <a:r>
              <a:rPr lang="en-US" sz="1200" kern="100" dirty="0" err="1"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នៅលើ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របារតុល្យភាព</a:t>
            </a:r>
            <a:endParaRPr lang="en-JP" sz="12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339021" y="1375242"/>
            <a:ext cx="4465955" cy="351853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118 / សៀវភៅបន្ថែមទំព័រទី 63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តុល្យភាពកម្លាំង</a:t>
            </a:r>
            <a:r>
              <a:rPr lang="en-US" sz="20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endParaRPr kumimoji="1" lang="ja-JP" altLang="en-US" sz="2000" dirty="0">
              <a:latin typeface="Khmer OS" panose="02000500000000020004" pitchFamily="2" charset="77"/>
              <a:ea typeface="Meiryo UI" panose="020B0604030504040204" pitchFamily="50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17650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45435" y="4761257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12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រូបភាព</a:t>
            </a:r>
            <a:r>
              <a:rPr lang="en-US" sz="1200" dirty="0">
                <a:effectLst/>
                <a:latin typeface="Khmer OS" panose="02000500000000020004" pitchFamily="2" charset="77"/>
                <a:cs typeface="Khmer OS" panose="02000500000000020004" pitchFamily="2" charset="77"/>
              </a:rPr>
              <a:t>1</a:t>
            </a:r>
            <a:r>
              <a:rPr lang="ja-JP" sz="120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－</a:t>
            </a:r>
            <a:r>
              <a:rPr lang="en-US" sz="1200" dirty="0">
                <a:effectLst/>
                <a:latin typeface="Khmer OS" panose="02000500000000020004" pitchFamily="2" charset="77"/>
                <a:cs typeface="Khmer OS" panose="02000500000000020004" pitchFamily="2" charset="77"/>
              </a:rPr>
              <a:t>4</a:t>
            </a:r>
            <a:r>
              <a:rPr lang="ja-JP" sz="120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　</a:t>
            </a:r>
            <a:r>
              <a:rPr lang="en-US" sz="12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ប៉ែល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170539" y="2082993"/>
            <a:ext cx="4074657" cy="228069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608374" y="4899756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រូបភាព</a:t>
            </a:r>
            <a:r>
              <a:rPr lang="en-US" sz="1200" kern="100" dirty="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1</a:t>
            </a:r>
            <a:r>
              <a:rPr lang="ja-JP" sz="1200" kern="10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－</a:t>
            </a:r>
            <a:r>
              <a:rPr lang="en-US" sz="1200" kern="100" dirty="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5</a:t>
            </a:r>
            <a:r>
              <a:rPr lang="ja-JP" sz="1200" kern="10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　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ប៉ែលរាង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Ⅰ</a:t>
            </a:r>
            <a:endParaRPr lang="en-JP" sz="12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4337050" y="1713257"/>
            <a:ext cx="4806950" cy="30480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r" fontAlgn="ct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16 / សៀវភៅបន្ថែមទំព័រទី 7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km-KH" altLang="ja-JP" sz="2000" dirty="0">
                <a:latin typeface="Khmer OS" panose="02000500000000020004" pitchFamily="2" charset="77"/>
                <a:ea typeface="Meiryo UI" panose="020B0604030504040204" pitchFamily="50" charset="-128"/>
                <a:cs typeface="Khmer OS" panose="02000500000000020004" pitchFamily="2" charset="77"/>
              </a:rPr>
              <a:t>លក្ខណៈបច្ចេកទេសសំខាន់ៗ និង</a:t>
            </a:r>
            <a:r>
              <a:rPr lang="en-US" altLang="ja-JP" sz="2000" dirty="0" err="1">
                <a:latin typeface="Khmer OS" panose="02000500000000020004" pitchFamily="2" charset="77"/>
                <a:ea typeface="Meiryo UI" panose="020B0604030504040204" pitchFamily="50" charset="-128"/>
                <a:cs typeface="Khmer OS" panose="02000500000000020004" pitchFamily="2" charset="77"/>
              </a:rPr>
              <a:t>វិមាត្រ</a:t>
            </a:r>
            <a:endParaRPr kumimoji="1" lang="ja-JP" altLang="en-US" sz="2000" dirty="0">
              <a:latin typeface="Khmer OS" panose="02000500000000020004" pitchFamily="2" charset="77"/>
              <a:ea typeface="Meiryo UI" panose="020B0604030504040204" pitchFamily="50" charset="-128"/>
              <a:cs typeface="Khmer OS" panose="02000500000000020004" pitchFamily="2" charset="77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1B32FC9-E1F5-044A-6E63-B0974D916E67}"/>
              </a:ext>
            </a:extLst>
          </p:cNvPr>
          <p:cNvSpPr txBox="1"/>
          <p:nvPr/>
        </p:nvSpPr>
        <p:spPr>
          <a:xfrm>
            <a:off x="1037865" y="2070680"/>
            <a:ext cx="1156970" cy="33147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ការពារកំពប</a:t>
            </a:r>
            <a:r>
              <a:rPr lang="en-US" sz="1100" kern="100" dirty="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់</a:t>
            </a:r>
            <a:endParaRPr lang="en-JP" sz="11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DABCDD27-2895-B07C-2E4F-86B9C23E792C}"/>
              </a:ext>
            </a:extLst>
          </p:cNvPr>
          <p:cNvSpPr txBox="1"/>
          <p:nvPr/>
        </p:nvSpPr>
        <p:spPr>
          <a:xfrm>
            <a:off x="66950" y="2799715"/>
            <a:ext cx="1156970" cy="33147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kern="10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តួប៉ែល(ធុង)</a:t>
            </a:r>
            <a:endParaRPr lang="en-JP" sz="11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0E57915D-79FD-3B56-9498-D6177E1BD9BC}"/>
              </a:ext>
            </a:extLst>
          </p:cNvPr>
          <p:cNvSpPr txBox="1"/>
          <p:nvPr/>
        </p:nvSpPr>
        <p:spPr>
          <a:xfrm>
            <a:off x="3085920" y="3676319"/>
            <a:ext cx="1416050" cy="33147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គែមកាត់ចំហៀង</a:t>
            </a:r>
            <a:endParaRPr lang="en-JP" sz="11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0C751C82-04F5-F21C-8C4A-E0FEBE678F1D}"/>
              </a:ext>
            </a:extLst>
          </p:cNvPr>
          <p:cNvSpPr txBox="1"/>
          <p:nvPr/>
        </p:nvSpPr>
        <p:spPr>
          <a:xfrm>
            <a:off x="645435" y="4197957"/>
            <a:ext cx="2112010" cy="33147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គែមកាត់បាត</a:t>
            </a:r>
            <a:endParaRPr lang="en-JP" sz="11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9AD0F1FE-8A24-2E7C-7A69-BA8B1C03FDCA}"/>
              </a:ext>
            </a:extLst>
          </p:cNvPr>
          <p:cNvSpPr txBox="1"/>
          <p:nvPr/>
        </p:nvSpPr>
        <p:spPr>
          <a:xfrm>
            <a:off x="6280150" y="3287623"/>
            <a:ext cx="647065" cy="41973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គែមខាងមុខ</a:t>
            </a:r>
            <a:endParaRPr lang="en-JP" sz="8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ctr"/>
            <a:r>
              <a:rPr lang="en-US" sz="8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ចុងកាំបិត</a:t>
            </a:r>
            <a:endParaRPr lang="en-JP" sz="8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3" name="Text Box 25">
            <a:extLst>
              <a:ext uri="{FF2B5EF4-FFF2-40B4-BE49-F238E27FC236}">
                <a16:creationId xmlns:a16="http://schemas.microsoft.com/office/drawing/2014/main" id="{A9CAB767-CEFE-8842-55EE-8F3551D91D4E}"/>
              </a:ext>
            </a:extLst>
          </p:cNvPr>
          <p:cNvSpPr txBox="1"/>
          <p:nvPr/>
        </p:nvSpPr>
        <p:spPr>
          <a:xfrm>
            <a:off x="7891701" y="3177485"/>
            <a:ext cx="1012853" cy="41958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គែមខាងលើ</a:t>
            </a:r>
            <a:r>
              <a:rPr lang="en-US" sz="1000" kern="100" dirty="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 </a:t>
            </a:r>
            <a:r>
              <a:rPr lang="en-US" sz="10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ការពារកំពប</a:t>
            </a:r>
            <a:r>
              <a:rPr lang="en-US" sz="1000" kern="100" dirty="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់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9722263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699425"/>
            <a:ext cx="7772400" cy="145914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ជំពូកទី</a:t>
            </a:r>
            <a:r>
              <a:rPr lang="en-US" sz="28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2 </a:t>
            </a:r>
            <a:r>
              <a:rPr lang="en-US" sz="28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ម៉ាស</a:t>
            </a:r>
            <a:r>
              <a:rPr lang="en-US" sz="28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28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ទម្ងន</a:t>
            </a:r>
            <a:r>
              <a:rPr lang="en-US" sz="28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់ </a:t>
            </a:r>
            <a:r>
              <a:rPr lang="en-US" sz="28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និង</a:t>
            </a:r>
            <a:r>
              <a:rPr lang="en-US" sz="2800" dirty="0" err="1"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ទីប្រជុំទម្ងន</a:t>
            </a:r>
            <a:r>
              <a:rPr lang="en-US" sz="2800" dirty="0"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់</a:t>
            </a:r>
            <a:endParaRPr kumimoji="1" lang="ja-JP" altLang="en-US" sz="2800" dirty="0">
              <a:latin typeface="Khmer OS" panose="02000500000000020004" pitchFamily="2" charset="77"/>
              <a:ea typeface="ＭＳ Ｐゴシック" panose="020B0600070205080204" pitchFamily="50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006250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402732" y="1355447"/>
            <a:ext cx="4416357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តារាងទី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4-1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តារាងឯកតា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មាឌ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និងម៉ាស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នៃវត្ថុផ្សេង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ៗ</a:t>
            </a:r>
            <a:endParaRPr lang="en-JP" sz="12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087880" y="1957387"/>
            <a:ext cx="4968240" cy="294322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121 / សៀវភៅបន្ថែមទំព័រទី 64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ម៉ាស</a:t>
            </a:r>
            <a:r>
              <a:rPr lang="en-US" sz="20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និងទម្ងន</a:t>
            </a:r>
            <a:r>
              <a:rPr lang="en-US" sz="20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់ </a:t>
            </a:r>
            <a:endParaRPr kumimoji="1" lang="ja-JP" altLang="en-US" sz="2000" dirty="0">
              <a:latin typeface="Khmer OS" panose="02000500000000020004" pitchFamily="2" charset="77"/>
              <a:ea typeface="Meiryo UI" panose="020B0604030504040204" pitchFamily="50" charset="-128"/>
              <a:cs typeface="Khmer OS" panose="02000500000000020004" pitchFamily="2" charset="77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246164E-5CDF-1953-63BE-5386D24DD754}"/>
              </a:ext>
            </a:extLst>
          </p:cNvPr>
          <p:cNvGraphicFramePr>
            <a:graphicFrameLocks noGrp="1"/>
          </p:cNvGraphicFramePr>
          <p:nvPr/>
        </p:nvGraphicFramePr>
        <p:xfrm>
          <a:off x="1744750" y="1850382"/>
          <a:ext cx="5693410" cy="305023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34415">
                  <a:extLst>
                    <a:ext uri="{9D8B030D-6E8A-4147-A177-3AD203B41FA5}">
                      <a16:colId xmlns:a16="http://schemas.microsoft.com/office/drawing/2014/main" val="1710505445"/>
                    </a:ext>
                  </a:extLst>
                </a:gridCol>
                <a:gridCol w="838835">
                  <a:extLst>
                    <a:ext uri="{9D8B030D-6E8A-4147-A177-3AD203B41FA5}">
                      <a16:colId xmlns:a16="http://schemas.microsoft.com/office/drawing/2014/main" val="1042980518"/>
                    </a:ext>
                  </a:extLst>
                </a:gridCol>
                <a:gridCol w="994410">
                  <a:extLst>
                    <a:ext uri="{9D8B030D-6E8A-4147-A177-3AD203B41FA5}">
                      <a16:colId xmlns:a16="http://schemas.microsoft.com/office/drawing/2014/main" val="3504689863"/>
                    </a:ext>
                  </a:extLst>
                </a:gridCol>
                <a:gridCol w="839470">
                  <a:extLst>
                    <a:ext uri="{9D8B030D-6E8A-4147-A177-3AD203B41FA5}">
                      <a16:colId xmlns:a16="http://schemas.microsoft.com/office/drawing/2014/main" val="2500747426"/>
                    </a:ext>
                  </a:extLst>
                </a:gridCol>
                <a:gridCol w="1146810">
                  <a:extLst>
                    <a:ext uri="{9D8B030D-6E8A-4147-A177-3AD203B41FA5}">
                      <a16:colId xmlns:a16="http://schemas.microsoft.com/office/drawing/2014/main" val="116146905"/>
                    </a:ext>
                  </a:extLst>
                </a:gridCol>
                <a:gridCol w="839470">
                  <a:extLst>
                    <a:ext uri="{9D8B030D-6E8A-4147-A177-3AD203B41FA5}">
                      <a16:colId xmlns:a16="http://schemas.microsoft.com/office/drawing/2014/main" val="2912228528"/>
                    </a:ext>
                  </a:extLst>
                </a:gridCol>
              </a:tblGrid>
              <a:tr h="538786"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kern="100" dirty="0" err="1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ប្រភេទវត្ថុ</a:t>
                      </a:r>
                      <a:endParaRPr lang="en-JP" sz="1050" b="0" i="0" kern="100" dirty="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b="0" i="0" kern="100" dirty="0" err="1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ម៉ាសក្នុង</a:t>
                      </a:r>
                      <a:endParaRPr lang="en-JP" sz="1050" b="0" i="0" kern="100" dirty="0">
                        <a:effectLst/>
                        <a:latin typeface="Khmer OS" panose="02000500000000020004" pitchFamily="2" charset="77"/>
                        <a:cs typeface="Khmer OS" panose="02000500000000020004" pitchFamily="2" charset="77"/>
                      </a:endParaRPr>
                    </a:p>
                    <a:p>
                      <a:pPr algn="l"/>
                      <a:r>
                        <a:rPr lang="en-US" sz="1050" b="0" i="0" kern="100" dirty="0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1</a:t>
                      </a:r>
                      <a:r>
                        <a:rPr lang="ja-JP" sz="1050" b="0" i="0" kern="100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㎥</a:t>
                      </a:r>
                      <a:r>
                        <a:rPr lang="en-US" sz="1050" b="0" i="0" kern="100" dirty="0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(t)</a:t>
                      </a:r>
                      <a:endParaRPr lang="en-JP" sz="1050" b="0" i="0" kern="100" dirty="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kern="100" dirty="0" err="1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ប្រភេទវត្ថុ</a:t>
                      </a:r>
                      <a:endParaRPr lang="en-JP" sz="1050" b="0" i="0" kern="100" dirty="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b="0" i="0" kern="100" dirty="0" err="1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ម៉ាសក្នុង</a:t>
                      </a:r>
                      <a:endParaRPr lang="en-JP" sz="1050" b="0" i="0" kern="100" dirty="0">
                        <a:effectLst/>
                        <a:latin typeface="Khmer OS" panose="02000500000000020004" pitchFamily="2" charset="77"/>
                        <a:cs typeface="Khmer OS" panose="02000500000000020004" pitchFamily="2" charset="77"/>
                      </a:endParaRPr>
                    </a:p>
                    <a:p>
                      <a:pPr algn="l"/>
                      <a:r>
                        <a:rPr lang="en-US" sz="1050" b="0" i="0" kern="100" dirty="0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1</a:t>
                      </a:r>
                      <a:r>
                        <a:rPr lang="ja-JP" sz="1050" b="0" i="0" kern="100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㎥</a:t>
                      </a:r>
                      <a:r>
                        <a:rPr lang="en-US" sz="1050" b="0" i="0" kern="100" dirty="0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(t)</a:t>
                      </a:r>
                      <a:endParaRPr lang="en-JP" sz="1050" b="0" i="0" kern="100" dirty="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kern="100" dirty="0" err="1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ប្រភេទវត្ថុ</a:t>
                      </a:r>
                      <a:endParaRPr lang="en-JP" sz="1050" b="0" i="0" kern="100" dirty="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b="0" i="0" kern="100" dirty="0" err="1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ម៉ាសក្នុង</a:t>
                      </a:r>
                      <a:endParaRPr lang="en-JP" sz="1050" b="0" i="0" kern="100" dirty="0">
                        <a:effectLst/>
                        <a:latin typeface="Khmer OS" panose="02000500000000020004" pitchFamily="2" charset="77"/>
                        <a:cs typeface="Khmer OS" panose="02000500000000020004" pitchFamily="2" charset="77"/>
                      </a:endParaRPr>
                    </a:p>
                    <a:p>
                      <a:pPr algn="l"/>
                      <a:r>
                        <a:rPr lang="en-US" sz="1050" b="0" i="0" kern="100" dirty="0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1</a:t>
                      </a:r>
                      <a:r>
                        <a:rPr lang="ja-JP" sz="1050" b="0" i="0" kern="100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㎥</a:t>
                      </a:r>
                      <a:r>
                        <a:rPr lang="en-US" sz="1050" b="0" i="0" kern="100" dirty="0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(t)</a:t>
                      </a:r>
                      <a:endParaRPr lang="en-JP" sz="1050" b="0" i="0" kern="100" dirty="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791003"/>
                  </a:ext>
                </a:extLst>
              </a:tr>
              <a:tr h="269393">
                <a:tc>
                  <a:txBody>
                    <a:bodyPr/>
                    <a:lstStyle/>
                    <a:p>
                      <a:pPr algn="l"/>
                      <a:r>
                        <a:rPr lang="en-US" sz="1050" b="0" i="0" kern="100" dirty="0" err="1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សំណ</a:t>
                      </a:r>
                      <a:endParaRPr lang="en-JP" sz="1050" b="0" i="0" kern="100" dirty="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kern="100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11.4</a:t>
                      </a:r>
                      <a:endParaRPr lang="en-JP" sz="1050" b="0" i="0" kern="10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b="0" i="0" kern="100" dirty="0" err="1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បេតុង</a:t>
                      </a:r>
                      <a:endParaRPr lang="en-JP" sz="1050" b="0" i="0" kern="100" dirty="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kern="100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2.3</a:t>
                      </a:r>
                      <a:endParaRPr lang="en-JP" sz="1050" b="0" i="0" kern="10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b="0" i="0" kern="100" dirty="0" err="1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ដើមសែនជប៉ុន</a:t>
                      </a:r>
                      <a:endParaRPr lang="en-JP" sz="1050" b="0" i="0" kern="100" dirty="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kern="100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0.9</a:t>
                      </a:r>
                      <a:endParaRPr lang="en-JP" sz="1050" b="0" i="0" kern="10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26049"/>
                  </a:ext>
                </a:extLst>
              </a:tr>
              <a:tr h="269393">
                <a:tc>
                  <a:txBody>
                    <a:bodyPr/>
                    <a:lstStyle/>
                    <a:p>
                      <a:pPr algn="l"/>
                      <a:r>
                        <a:rPr lang="en-US" sz="1050" b="0" i="0" kern="100" dirty="0" err="1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ទង់ដែង</a:t>
                      </a:r>
                      <a:endParaRPr lang="en-JP" sz="1050" b="0" i="0" kern="100" dirty="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kern="100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8.9</a:t>
                      </a:r>
                      <a:endParaRPr lang="en-JP" sz="1050" b="0" i="0" kern="10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b="0" i="0" kern="100" dirty="0" err="1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ឥដ្ឋ</a:t>
                      </a:r>
                      <a:endParaRPr lang="en-JP" sz="1050" b="0" i="0" kern="100" dirty="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kern="100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2.2</a:t>
                      </a:r>
                      <a:endParaRPr lang="en-JP" sz="1050" b="0" i="0" kern="10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b="0" i="0" kern="100" dirty="0" err="1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ដើមហ្សែលកូវ៉ា</a:t>
                      </a:r>
                      <a:endParaRPr lang="en-JP" sz="1050" b="0" i="0" kern="100" dirty="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kern="100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0.7</a:t>
                      </a:r>
                      <a:endParaRPr lang="en-JP" sz="1050" b="0" i="0" kern="10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241458"/>
                  </a:ext>
                </a:extLst>
              </a:tr>
              <a:tr h="269393">
                <a:tc>
                  <a:txBody>
                    <a:bodyPr/>
                    <a:lstStyle/>
                    <a:p>
                      <a:pPr algn="l"/>
                      <a:r>
                        <a:rPr lang="en-US" sz="1050" b="0" i="0" kern="100" dirty="0" err="1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ដែកថែប</a:t>
                      </a:r>
                      <a:endParaRPr lang="en-JP" sz="1050" b="0" i="0" kern="100" dirty="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kern="100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7.8</a:t>
                      </a:r>
                      <a:endParaRPr lang="en-JP" sz="1050" b="0" i="0" kern="10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b="0" i="0" kern="100" dirty="0" err="1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ដី</a:t>
                      </a:r>
                      <a:endParaRPr lang="en-JP" sz="1050" b="0" i="0" kern="100" dirty="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kern="100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2.0</a:t>
                      </a:r>
                      <a:endParaRPr lang="en-JP" sz="1050" b="0" i="0" kern="10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b="0" i="0" kern="100" dirty="0" err="1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ដើមប៊ីច</a:t>
                      </a:r>
                      <a:endParaRPr lang="en-JP" sz="1050" b="0" i="0" kern="100" dirty="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kern="100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0.7</a:t>
                      </a:r>
                      <a:endParaRPr lang="en-JP" sz="1050" b="0" i="0" kern="10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324302"/>
                  </a:ext>
                </a:extLst>
              </a:tr>
              <a:tr h="269393">
                <a:tc>
                  <a:txBody>
                    <a:bodyPr/>
                    <a:lstStyle/>
                    <a:p>
                      <a:pPr algn="l"/>
                      <a:r>
                        <a:rPr lang="en-US" sz="1050" b="0" i="0" kern="100" dirty="0" err="1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សំណប៉ាហាំង</a:t>
                      </a:r>
                      <a:endParaRPr lang="en-JP" sz="1050" b="0" i="0" kern="100" dirty="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kern="100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7.3</a:t>
                      </a:r>
                      <a:endParaRPr lang="en-JP" sz="1050" b="0" i="0" kern="10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b="0" i="0" kern="100" dirty="0" err="1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គ្រួស</a:t>
                      </a:r>
                      <a:endParaRPr lang="en-JP" sz="1050" b="0" i="0" kern="100" dirty="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kern="100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1.7</a:t>
                      </a:r>
                      <a:endParaRPr lang="en-JP" sz="1050" b="0" i="0" kern="10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b="0" i="0" kern="100" dirty="0" err="1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ដើមកៅឡាក</a:t>
                      </a:r>
                      <a:r>
                        <a:rPr lang="en-US" sz="1050" b="0" i="0" kern="100" dirty="0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់</a:t>
                      </a:r>
                      <a:endParaRPr lang="en-JP" sz="1050" b="0" i="0" kern="100" dirty="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kern="100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0.6</a:t>
                      </a:r>
                      <a:endParaRPr lang="en-JP" sz="1050" b="0" i="0" kern="10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771321"/>
                  </a:ext>
                </a:extLst>
              </a:tr>
              <a:tr h="356300">
                <a:tc>
                  <a:txBody>
                    <a:bodyPr/>
                    <a:lstStyle/>
                    <a:p>
                      <a:pPr algn="l"/>
                      <a:r>
                        <a:rPr lang="en-US" sz="1050" b="0" i="0" kern="100" dirty="0" err="1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ដែកដេញ</a:t>
                      </a:r>
                      <a:endParaRPr lang="en-JP" sz="1050" b="0" i="0" kern="100" dirty="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kern="100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7.2</a:t>
                      </a:r>
                      <a:endParaRPr lang="en-JP" sz="1050" b="0" i="0" kern="10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b="0" i="0" kern="100" dirty="0" err="1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ខ្សាច</a:t>
                      </a:r>
                      <a:r>
                        <a:rPr lang="en-US" sz="1050" b="0" i="0" kern="100" dirty="0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់</a:t>
                      </a:r>
                      <a:endParaRPr lang="en-JP" sz="1050" b="0" i="0" kern="100" dirty="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kern="100" dirty="0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1.8</a:t>
                      </a:r>
                      <a:endParaRPr lang="en-JP" sz="1050" b="0" i="0" kern="100" dirty="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b="0" i="0" kern="100" dirty="0" err="1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ដើមស្រល់ក្រហម</a:t>
                      </a:r>
                      <a:endParaRPr lang="en-JP" sz="1050" b="0" i="0" kern="100" dirty="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kern="100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0.5</a:t>
                      </a:r>
                      <a:endParaRPr lang="en-JP" sz="1050" b="0" i="0" kern="10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422766"/>
                  </a:ext>
                </a:extLst>
              </a:tr>
              <a:tr h="269393">
                <a:tc>
                  <a:txBody>
                    <a:bodyPr/>
                    <a:lstStyle/>
                    <a:p>
                      <a:pPr algn="l"/>
                      <a:r>
                        <a:rPr lang="en-US" sz="1050" b="0" i="0" kern="100" dirty="0" err="1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ស័ង្កសី</a:t>
                      </a:r>
                      <a:endParaRPr lang="en-JP" sz="1050" b="0" i="0" kern="100" dirty="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kern="100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7.1</a:t>
                      </a:r>
                      <a:endParaRPr lang="en-JP" sz="1050" b="0" i="0" kern="10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b="0" i="0" kern="100" dirty="0" err="1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ធ្យូងថ្ម</a:t>
                      </a:r>
                      <a:endParaRPr lang="en-JP" sz="1050" b="0" i="0" kern="100" dirty="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kern="100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0.8</a:t>
                      </a:r>
                      <a:endParaRPr lang="en-JP" sz="1050" b="0" i="0" kern="10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b="0" i="0" kern="100" dirty="0" err="1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ដើមឡាច</a:t>
                      </a:r>
                      <a:endParaRPr lang="en-JP" sz="1050" b="0" i="0" kern="100" dirty="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kern="100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0.5</a:t>
                      </a:r>
                      <a:endParaRPr lang="en-JP" sz="1050" b="0" i="0" kern="10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025140"/>
                  </a:ext>
                </a:extLst>
              </a:tr>
              <a:tr h="269393">
                <a:tc>
                  <a:txBody>
                    <a:bodyPr/>
                    <a:lstStyle/>
                    <a:p>
                      <a:pPr algn="l"/>
                      <a:r>
                        <a:rPr lang="en-US" sz="1050" b="0" i="0" kern="100" dirty="0" err="1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ដែកឆៅ</a:t>
                      </a:r>
                      <a:endParaRPr lang="en-JP" sz="1050" b="0" i="0" kern="100" dirty="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kern="100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7.0</a:t>
                      </a:r>
                      <a:endParaRPr lang="en-JP" sz="1050" b="0" i="0" kern="10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b="0" i="0" kern="100" dirty="0" err="1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ធ្យូងម្សៅ</a:t>
                      </a:r>
                      <a:endParaRPr lang="en-JP" sz="1050" b="0" i="0" kern="100" dirty="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kern="100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1.0</a:t>
                      </a:r>
                      <a:endParaRPr lang="en-JP" sz="1050" b="0" i="0" kern="10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b="0" i="0" kern="100" dirty="0" err="1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ដើមសេដា</a:t>
                      </a:r>
                      <a:endParaRPr lang="en-JP" sz="1050" b="0" i="0" kern="100" dirty="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kern="100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0.4</a:t>
                      </a:r>
                      <a:endParaRPr lang="en-JP" sz="1050" b="0" i="0" kern="10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503388"/>
                  </a:ext>
                </a:extLst>
              </a:tr>
              <a:tr h="269393">
                <a:tc>
                  <a:txBody>
                    <a:bodyPr/>
                    <a:lstStyle/>
                    <a:p>
                      <a:pPr algn="l"/>
                      <a:r>
                        <a:rPr lang="en-US" sz="1050" b="0" i="0" kern="100" dirty="0" err="1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អាលុយមីញ៉ូម</a:t>
                      </a:r>
                      <a:endParaRPr lang="en-JP" sz="1050" b="0" i="0" kern="100" dirty="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kern="100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2.7</a:t>
                      </a:r>
                      <a:endParaRPr lang="en-JP" sz="1050" b="0" i="0" kern="10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b="0" i="0" kern="100" dirty="0" err="1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ឈើកិន</a:t>
                      </a:r>
                      <a:endParaRPr lang="en-JP" sz="1050" b="0" i="0" kern="100" dirty="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kern="100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0.5</a:t>
                      </a:r>
                      <a:endParaRPr lang="en-JP" sz="1050" b="0" i="0" kern="10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b="0" i="0" kern="100" dirty="0" err="1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ដើមស្រល់ជប៉ុន</a:t>
                      </a:r>
                      <a:endParaRPr lang="en-JP" sz="1050" b="0" i="0" kern="100" dirty="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kern="100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0.4</a:t>
                      </a:r>
                      <a:endParaRPr lang="en-JP" sz="1050" b="0" i="0" kern="10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343874"/>
                  </a:ext>
                </a:extLst>
              </a:tr>
              <a:tr h="269393">
                <a:tc>
                  <a:txBody>
                    <a:bodyPr/>
                    <a:lstStyle/>
                    <a:p>
                      <a:pPr algn="l"/>
                      <a:r>
                        <a:rPr lang="en-US" sz="1050" b="0" i="0" kern="100" dirty="0" err="1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ដីឥដ្ឋ</a:t>
                      </a:r>
                      <a:endParaRPr lang="en-JP" sz="1050" b="0" i="0" kern="100" dirty="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kern="100" dirty="0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2.6</a:t>
                      </a:r>
                      <a:endParaRPr lang="en-JP" sz="1050" b="0" i="0" kern="100" dirty="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b="0" i="0" kern="100" dirty="0" err="1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ទឹក</a:t>
                      </a:r>
                      <a:endParaRPr lang="en-JP" sz="1050" b="0" i="0" kern="100" dirty="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kern="100" dirty="0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1.0</a:t>
                      </a:r>
                      <a:endParaRPr lang="en-JP" sz="1050" b="0" i="0" kern="100" dirty="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b="0" i="0" kern="100" dirty="0" err="1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ដើមប៉ូឡូនី</a:t>
                      </a:r>
                      <a:endParaRPr lang="en-JP" sz="1050" b="0" i="0" kern="100" dirty="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kern="100" dirty="0">
                          <a:effectLst/>
                          <a:latin typeface="Khmer OS" panose="02000500000000020004" pitchFamily="2" charset="77"/>
                          <a:cs typeface="Khmer OS" panose="02000500000000020004" pitchFamily="2" charset="77"/>
                        </a:rPr>
                        <a:t>0.3</a:t>
                      </a:r>
                      <a:endParaRPr lang="en-JP" sz="1050" b="0" i="0" kern="100" dirty="0">
                        <a:effectLst/>
                        <a:latin typeface="Khmer OS" panose="02000500000000020004" pitchFamily="2" charset="77"/>
                        <a:ea typeface="Yu Mincho" panose="02020400000000000000" pitchFamily="18" charset="-128"/>
                        <a:cs typeface="Khmer OS" panose="02000500000000020004" pitchFamily="2" charset="77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35229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A6B06C1-5113-DB4E-5817-9215D4F201EF}"/>
              </a:ext>
            </a:extLst>
          </p:cNvPr>
          <p:cNvSpPr txBox="1"/>
          <p:nvPr/>
        </p:nvSpPr>
        <p:spPr>
          <a:xfrm>
            <a:off x="1318500" y="4947755"/>
            <a:ext cx="6506999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(</a:t>
            </a:r>
            <a:r>
              <a:rPr lang="en-US" sz="12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ចំណាំ</a:t>
            </a:r>
            <a:r>
              <a:rPr lang="en-US" sz="12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) </a:t>
            </a:r>
            <a:r>
              <a:rPr lang="en-US" sz="12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ម៉ាសឈើគឺជាម៉ាស់ស្ងួតដោយខ្យល</a:t>
            </a:r>
            <a:r>
              <a:rPr lang="en-US" sz="12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់ </a:t>
            </a:r>
            <a:r>
              <a:rPr lang="en-US" sz="12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ហើយម៉ាសធ្យូង</a:t>
            </a:r>
            <a:r>
              <a:rPr lang="en-US" sz="12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2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និងឈើកិនមានឯកតា</a:t>
            </a:r>
            <a:r>
              <a:rPr lang="en-US" sz="12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2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ជាក់ស្តែង</a:t>
            </a:r>
            <a:r>
              <a:rPr lang="en-US" sz="12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។</a:t>
            </a:r>
            <a:r>
              <a:rPr lang="en-JP" sz="1200" dirty="0">
                <a:effectLst/>
                <a:latin typeface="Khmer OS" panose="02000500000000020004" pitchFamily="2" charset="77"/>
                <a:cs typeface="Khmer OS" panose="02000500000000020004" pitchFamily="2" charset="77"/>
              </a:rPr>
              <a:t> </a:t>
            </a:r>
            <a:endParaRPr lang="en-JP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5937385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914152" y="1139052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តារាង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4-2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រូបមន្តគណនាមាឌ</a:t>
            </a:r>
            <a:endParaRPr lang="en-JP" sz="12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333459" y="1587385"/>
            <a:ext cx="4286250" cy="412115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122 / សៀវភៅបន្ថែមទំព័រទី 65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ម៉ាស</a:t>
            </a:r>
            <a:r>
              <a:rPr lang="en-US" sz="20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និងទម្ងន</a:t>
            </a:r>
            <a:r>
              <a:rPr lang="en-US" sz="20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់ 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CB32211-B776-5D0C-1677-00FB0E94C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076" y="1401633"/>
            <a:ext cx="5291848" cy="490961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D404BA-6BBC-7C9F-2156-2DA6C1DA22D1}"/>
              </a:ext>
            </a:extLst>
          </p:cNvPr>
          <p:cNvSpPr txBox="1"/>
          <p:nvPr/>
        </p:nvSpPr>
        <p:spPr>
          <a:xfrm>
            <a:off x="993914" y="4912535"/>
            <a:ext cx="10646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JP" altLang="ja-JP" sz="1000" dirty="0">
                <a:latin typeface="Khmer OS Battambang" panose="02000500000000020004" pitchFamily="2" charset="77"/>
                <a:cs typeface="Khmer OS Battambang" panose="02000500000000020004" pitchFamily="2" charset="77"/>
              </a:rPr>
              <a:t>មួយផ្នែកនៃបាល់</a:t>
            </a:r>
            <a:endParaRPr kumimoji="1" lang="ja-JP" altLang="en-US" sz="1000" dirty="0">
              <a:latin typeface="Khmer OS Battambang" panose="02000500000000020004" pitchFamily="2" charset="77"/>
              <a:cs typeface="Khmer OS Battambang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2940186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436779" y="5144243"/>
            <a:ext cx="4270442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រូបភាព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4-15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វិធីរក</a:t>
            </a:r>
            <a:r>
              <a:rPr lang="en-US" sz="1200" kern="100" dirty="0" err="1"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ទីប្រជុំទម្ងន</a:t>
            </a:r>
            <a:r>
              <a:rPr lang="en-US" sz="1200" kern="100" dirty="0"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់</a:t>
            </a:r>
            <a:endParaRPr lang="en-JP" sz="12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717800" y="1934845"/>
            <a:ext cx="3708400" cy="298831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124 / សៀវភៅបន្ថែមទំព័រទី 67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kumimoji="1" lang="en-US" altLang="ja-JP" sz="2000" dirty="0" err="1"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ទីប្រជុំទម្</a:t>
            </a:r>
            <a:r>
              <a:rPr lang="en-US" altLang="ja-JP" sz="2000" dirty="0" err="1"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ងន</a:t>
            </a:r>
            <a:r>
              <a:rPr lang="en-US" altLang="ja-JP" sz="2000" dirty="0"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់</a:t>
            </a:r>
            <a:endParaRPr kumimoji="1" lang="ja-JP" altLang="en-US" sz="2000" dirty="0">
              <a:latin typeface="Khmer OS" panose="02000500000000020004" pitchFamily="2" charset="77"/>
              <a:ea typeface="Meiryo UI" panose="020B0604030504040204" pitchFamily="50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149105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7" y="5625297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រូបភាព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4-16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លំនឹងវត្ថុ</a:t>
            </a:r>
            <a:endParaRPr lang="en-JP" sz="12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38692" y="1538287"/>
            <a:ext cx="4666615" cy="378142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125 / សៀវភៅបន្ថែមទំព័រទី 68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លំនឹងនៃវត្ថុ</a:t>
            </a:r>
            <a:r>
              <a:rPr lang="en-US" sz="20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endParaRPr kumimoji="1" lang="ja-JP" altLang="en-US" sz="2000" dirty="0">
              <a:latin typeface="Khmer OS" panose="02000500000000020004" pitchFamily="2" charset="77"/>
              <a:ea typeface="Meiryo UI" panose="020B0604030504040204" pitchFamily="50" charset="-128"/>
              <a:cs typeface="Khmer OS" panose="02000500000000020004" pitchFamily="2" charset="77"/>
            </a:endParaRPr>
          </a:p>
        </p:txBody>
      </p:sp>
      <p:sp>
        <p:nvSpPr>
          <p:cNvPr id="6" name="Text Box 29">
            <a:extLst>
              <a:ext uri="{FF2B5EF4-FFF2-40B4-BE49-F238E27FC236}">
                <a16:creationId xmlns:a16="http://schemas.microsoft.com/office/drawing/2014/main" id="{E98FEFB5-F5F1-D72E-B0A0-32979C667649}"/>
              </a:ext>
            </a:extLst>
          </p:cNvPr>
          <p:cNvSpPr txBox="1"/>
          <p:nvPr/>
        </p:nvSpPr>
        <p:spPr>
          <a:xfrm>
            <a:off x="5597924" y="2244895"/>
            <a:ext cx="691515" cy="22225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kern="10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(ផ្នែកនឹង)</a:t>
            </a:r>
            <a:endParaRPr lang="en-JP" sz="9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7" name="Text Box 30">
            <a:extLst>
              <a:ext uri="{FF2B5EF4-FFF2-40B4-BE49-F238E27FC236}">
                <a16:creationId xmlns:a16="http://schemas.microsoft.com/office/drawing/2014/main" id="{EC4DFA9A-7F55-0817-0425-91A925CB5595}"/>
              </a:ext>
            </a:extLst>
          </p:cNvPr>
          <p:cNvSpPr txBox="1"/>
          <p:nvPr/>
        </p:nvSpPr>
        <p:spPr>
          <a:xfrm>
            <a:off x="6361829" y="2244895"/>
            <a:ext cx="691515" cy="22225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kern="10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(ផ្នែកដួល)</a:t>
            </a:r>
            <a:endParaRPr lang="en-JP" sz="9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73BAFBC6-3CA7-9CFC-75C7-35A81401437B}"/>
              </a:ext>
            </a:extLst>
          </p:cNvPr>
          <p:cNvSpPr txBox="1"/>
          <p:nvPr/>
        </p:nvSpPr>
        <p:spPr>
          <a:xfrm>
            <a:off x="6592334" y="2697015"/>
            <a:ext cx="691515" cy="29337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900" kern="100" dirty="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(</a:t>
            </a:r>
            <a:r>
              <a:rPr lang="en-US" sz="9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កើនឡើង</a:t>
            </a:r>
            <a:r>
              <a:rPr lang="en-US" sz="900" kern="100" dirty="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)</a:t>
            </a:r>
            <a:endParaRPr lang="en-JP" sz="9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9" name="Text Box 32">
            <a:extLst>
              <a:ext uri="{FF2B5EF4-FFF2-40B4-BE49-F238E27FC236}">
                <a16:creationId xmlns:a16="http://schemas.microsoft.com/office/drawing/2014/main" id="{C8F41574-DF93-640F-0DD1-130CC3BD36D2}"/>
              </a:ext>
            </a:extLst>
          </p:cNvPr>
          <p:cNvSpPr txBox="1"/>
          <p:nvPr/>
        </p:nvSpPr>
        <p:spPr>
          <a:xfrm>
            <a:off x="4851799" y="2825920"/>
            <a:ext cx="619760" cy="3975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900" kern="100" dirty="0" err="1"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ទីប្រជុំទម្ងន</a:t>
            </a:r>
            <a:r>
              <a:rPr lang="en-US" sz="900" kern="100" dirty="0"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់</a:t>
            </a:r>
            <a:endParaRPr lang="en-US" sz="9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0" name="Text Box 33">
            <a:extLst>
              <a:ext uri="{FF2B5EF4-FFF2-40B4-BE49-F238E27FC236}">
                <a16:creationId xmlns:a16="http://schemas.microsoft.com/office/drawing/2014/main" id="{C7901CD1-29E2-9F87-C56D-AA4BB4C76E93}"/>
              </a:ext>
            </a:extLst>
          </p:cNvPr>
          <p:cNvSpPr txBox="1"/>
          <p:nvPr/>
        </p:nvSpPr>
        <p:spPr>
          <a:xfrm>
            <a:off x="5281059" y="2991655"/>
            <a:ext cx="317500" cy="2317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80000"/>
              </a:lnSpc>
            </a:pPr>
            <a:r>
              <a:rPr lang="en-US" sz="900" kern="10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ទាប</a:t>
            </a:r>
            <a:endParaRPr lang="en-JP" sz="9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1" name="Text Box 35">
            <a:extLst>
              <a:ext uri="{FF2B5EF4-FFF2-40B4-BE49-F238E27FC236}">
                <a16:creationId xmlns:a16="http://schemas.microsoft.com/office/drawing/2014/main" id="{834B4564-3A59-2FEC-1FF4-7713C780A0A8}"/>
              </a:ext>
            </a:extLst>
          </p:cNvPr>
          <p:cNvSpPr txBox="1"/>
          <p:nvPr/>
        </p:nvSpPr>
        <p:spPr>
          <a:xfrm>
            <a:off x="5281059" y="3899070"/>
            <a:ext cx="619760" cy="22225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kern="10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(ផ្នែកនឹង)</a:t>
            </a:r>
            <a:endParaRPr lang="en-JP" sz="9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2" name="Text Box 36">
            <a:extLst>
              <a:ext uri="{FF2B5EF4-FFF2-40B4-BE49-F238E27FC236}">
                <a16:creationId xmlns:a16="http://schemas.microsoft.com/office/drawing/2014/main" id="{1723BE1E-6821-6C2E-E742-8839DBE7E5DC}"/>
              </a:ext>
            </a:extLst>
          </p:cNvPr>
          <p:cNvSpPr txBox="1"/>
          <p:nvPr/>
        </p:nvSpPr>
        <p:spPr>
          <a:xfrm>
            <a:off x="6004324" y="3899070"/>
            <a:ext cx="730885" cy="22225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kern="10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(ផ្នែកដួល)</a:t>
            </a:r>
            <a:endParaRPr lang="en-JP" sz="9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3" name="Text Box 37">
            <a:extLst>
              <a:ext uri="{FF2B5EF4-FFF2-40B4-BE49-F238E27FC236}">
                <a16:creationId xmlns:a16="http://schemas.microsoft.com/office/drawing/2014/main" id="{57369496-0FF8-2EA8-0A6A-4576772EA357}"/>
              </a:ext>
            </a:extLst>
          </p:cNvPr>
          <p:cNvSpPr txBox="1"/>
          <p:nvPr/>
        </p:nvSpPr>
        <p:spPr>
          <a:xfrm>
            <a:off x="6363099" y="4456600"/>
            <a:ext cx="691515" cy="29337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900" kern="10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(ធ្លាក់ចុះ)</a:t>
            </a:r>
            <a:endParaRPr lang="en-JP" sz="9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4" name="Text Box 38">
            <a:extLst>
              <a:ext uri="{FF2B5EF4-FFF2-40B4-BE49-F238E27FC236}">
                <a16:creationId xmlns:a16="http://schemas.microsoft.com/office/drawing/2014/main" id="{7FCF437B-7649-0032-3563-4CF7446A313C}"/>
              </a:ext>
            </a:extLst>
          </p:cNvPr>
          <p:cNvSpPr txBox="1"/>
          <p:nvPr/>
        </p:nvSpPr>
        <p:spPr>
          <a:xfrm>
            <a:off x="5161679" y="4360080"/>
            <a:ext cx="436245" cy="57975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vert270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900" kern="100" dirty="0" err="1"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ទីប្រជុំទម្ងន</a:t>
            </a:r>
            <a:r>
              <a:rPr lang="en-US" sz="900" kern="100" dirty="0"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់</a:t>
            </a:r>
            <a:endParaRPr lang="en-JP" sz="9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5" name="Text Box 39">
            <a:extLst>
              <a:ext uri="{FF2B5EF4-FFF2-40B4-BE49-F238E27FC236}">
                <a16:creationId xmlns:a16="http://schemas.microsoft.com/office/drawing/2014/main" id="{72901C65-F0B4-FB0C-BCEB-A2B1E3688D2C}"/>
              </a:ext>
            </a:extLst>
          </p:cNvPr>
          <p:cNvSpPr txBox="1"/>
          <p:nvPr/>
        </p:nvSpPr>
        <p:spPr>
          <a:xfrm>
            <a:off x="4428254" y="5137320"/>
            <a:ext cx="1172845" cy="2540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900" kern="10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(ខ)អង្គុយគ្មានលំនឹង</a:t>
            </a:r>
            <a:endParaRPr lang="en-JP" sz="90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7" name="Text Box 39">
            <a:extLst>
              <a:ext uri="{FF2B5EF4-FFF2-40B4-BE49-F238E27FC236}">
                <a16:creationId xmlns:a16="http://schemas.microsoft.com/office/drawing/2014/main" id="{E40C0E8D-27FF-C2CE-569B-574017AAE714}"/>
              </a:ext>
            </a:extLst>
          </p:cNvPr>
          <p:cNvSpPr txBox="1"/>
          <p:nvPr/>
        </p:nvSpPr>
        <p:spPr>
          <a:xfrm>
            <a:off x="4401168" y="3411338"/>
            <a:ext cx="1157976" cy="32165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900" kern="100" dirty="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(</a:t>
            </a:r>
            <a:r>
              <a:rPr lang="en-US" sz="900" kern="100" dirty="0"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ក</a:t>
            </a:r>
            <a:r>
              <a:rPr lang="en-US" sz="900" kern="100" dirty="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)</a:t>
            </a:r>
            <a:r>
              <a:rPr lang="en-US" sz="9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អង្គុយ</a:t>
            </a:r>
            <a:r>
              <a:rPr lang="en-US" sz="900" kern="100" dirty="0" err="1"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មាន</a:t>
            </a:r>
            <a:r>
              <a:rPr lang="en-US" sz="9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លំនឹង</a:t>
            </a:r>
            <a:endParaRPr lang="en-JP" sz="9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4134731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Autofit/>
          </a:bodyPr>
          <a:lstStyle/>
          <a:p>
            <a:r>
              <a:rPr lang="en-US" sz="28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ជំពូកទី</a:t>
            </a:r>
            <a:r>
              <a:rPr lang="en-US" sz="28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3 </a:t>
            </a:r>
            <a:r>
              <a:rPr lang="en-US" sz="28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ចលនានៃវត្ថុ</a:t>
            </a:r>
            <a:r>
              <a:rPr lang="en-US" sz="28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endParaRPr kumimoji="1" lang="ja-JP" altLang="en-US" sz="2800" dirty="0">
              <a:latin typeface="Khmer OS" panose="02000500000000020004" pitchFamily="2" charset="77"/>
              <a:ea typeface="ＭＳ Ｐゴシック" panose="020B0600070205080204" pitchFamily="50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5069352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70434" y="5988075"/>
            <a:ext cx="5398851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រូបភាព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4-20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កម្លាំងកកិតស្តាទិចអតិបរមា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និង</a:t>
            </a:r>
            <a:r>
              <a:rPr lang="en-US" sz="1200" kern="100" dirty="0" err="1"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កម្លំង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កកិតឌីណាមិច</a:t>
            </a:r>
            <a:endParaRPr lang="en-JP" sz="12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540138" y="1278156"/>
            <a:ext cx="4085590" cy="455422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133 / សៀវភៅបន្ថែមទំព័រទី 70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ការកកិត</a:t>
            </a:r>
            <a:r>
              <a:rPr lang="en-US" sz="20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endParaRPr kumimoji="1" lang="ja-JP" altLang="en-US" sz="2000" dirty="0">
              <a:latin typeface="Khmer OS" panose="02000500000000020004" pitchFamily="2" charset="77"/>
              <a:ea typeface="Meiryo UI" panose="020B0604030504040204" pitchFamily="50" charset="-128"/>
              <a:cs typeface="Khmer OS" panose="02000500000000020004" pitchFamily="2" charset="77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D7038662-A4F3-50F0-66FF-A1D4CFFD1CB6}"/>
              </a:ext>
            </a:extLst>
          </p:cNvPr>
          <p:cNvSpPr txBox="1"/>
          <p:nvPr/>
        </p:nvSpPr>
        <p:spPr>
          <a:xfrm>
            <a:off x="2530410" y="3620214"/>
            <a:ext cx="309880" cy="13119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vert270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10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កម្លាំងកកិតស្តាទិច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F431A22A-55DB-E5BB-5D40-07493B23E79E}"/>
              </a:ext>
            </a:extLst>
          </p:cNvPr>
          <p:cNvSpPr txBox="1"/>
          <p:nvPr/>
        </p:nvSpPr>
        <p:spPr>
          <a:xfrm>
            <a:off x="3780090" y="4096641"/>
            <a:ext cx="523240" cy="71864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vert270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កម្លាំងកកិត</a:t>
            </a:r>
            <a:r>
              <a:rPr lang="en-US" sz="1000" kern="100" dirty="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 </a:t>
            </a:r>
            <a:r>
              <a:rPr lang="en-US" sz="10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ស្តាទិច</a:t>
            </a:r>
            <a:r>
              <a:rPr lang="en-US" sz="1000" kern="100" dirty="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 </a:t>
            </a:r>
          </a:p>
          <a:p>
            <a:pPr algn="ctr"/>
            <a:r>
              <a:rPr lang="en-US" sz="10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អតិបរមា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8" name="Text Box 16">
            <a:extLst>
              <a:ext uri="{FF2B5EF4-FFF2-40B4-BE49-F238E27FC236}">
                <a16:creationId xmlns:a16="http://schemas.microsoft.com/office/drawing/2014/main" id="{7E29CD31-9967-D595-5044-9FD8A0FD62E5}"/>
              </a:ext>
            </a:extLst>
          </p:cNvPr>
          <p:cNvSpPr txBox="1"/>
          <p:nvPr/>
        </p:nvSpPr>
        <p:spPr>
          <a:xfrm>
            <a:off x="5013479" y="4096641"/>
            <a:ext cx="686930" cy="68699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vert270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kern="100" dirty="0" err="1"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កម្លាំង</a:t>
            </a:r>
            <a:r>
              <a:rPr lang="en-US" sz="10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កកិត</a:t>
            </a:r>
            <a:r>
              <a:rPr lang="en-US" sz="1000" kern="100" dirty="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 </a:t>
            </a:r>
          </a:p>
          <a:p>
            <a:pPr algn="ctr"/>
            <a:r>
              <a:rPr lang="en-US" sz="10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ឌីណាមិច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9" name="Text Box 40">
            <a:extLst>
              <a:ext uri="{FF2B5EF4-FFF2-40B4-BE49-F238E27FC236}">
                <a16:creationId xmlns:a16="http://schemas.microsoft.com/office/drawing/2014/main" id="{9290F3F8-E7E8-6CD1-9099-74BEEBF7481B}"/>
              </a:ext>
            </a:extLst>
          </p:cNvPr>
          <p:cNvSpPr txBox="1"/>
          <p:nvPr/>
        </p:nvSpPr>
        <p:spPr>
          <a:xfrm>
            <a:off x="4425151" y="5341284"/>
            <a:ext cx="1596390" cy="26225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10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វត្ថុផ្លាស់ទី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0" name="Text Box 41">
            <a:extLst>
              <a:ext uri="{FF2B5EF4-FFF2-40B4-BE49-F238E27FC236}">
                <a16:creationId xmlns:a16="http://schemas.microsoft.com/office/drawing/2014/main" id="{2D9D7BC7-9100-8F4B-3363-F4AB61F20350}"/>
              </a:ext>
            </a:extLst>
          </p:cNvPr>
          <p:cNvSpPr txBox="1"/>
          <p:nvPr/>
        </p:nvSpPr>
        <p:spPr>
          <a:xfrm>
            <a:off x="2601049" y="5308791"/>
            <a:ext cx="1763192" cy="2698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10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វត្ថុ</a:t>
            </a:r>
            <a:r>
              <a:rPr lang="en-US" sz="1000" kern="100" dirty="0" err="1"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នៅស្ងៀម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BBBA8F2F-269A-7580-3B7F-D0F172631E6A}"/>
              </a:ext>
            </a:extLst>
          </p:cNvPr>
          <p:cNvSpPr txBox="1"/>
          <p:nvPr/>
        </p:nvSpPr>
        <p:spPr>
          <a:xfrm>
            <a:off x="5352566" y="5176876"/>
            <a:ext cx="1517015" cy="26225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10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កម្លាំងទៅលើវត្ថុ</a:t>
            </a:r>
            <a:endParaRPr lang="en-JP" sz="10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8951623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rmAutofit/>
          </a:bodyPr>
          <a:lstStyle/>
          <a:p>
            <a:r>
              <a:rPr lang="en-US" sz="28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ភាគទី</a:t>
            </a:r>
            <a:r>
              <a:rPr lang="en-US" sz="28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5 </a:t>
            </a:r>
            <a:r>
              <a:rPr lang="en-US" sz="28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ច្បាប</a:t>
            </a:r>
            <a:r>
              <a:rPr lang="en-US" sz="28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់ </a:t>
            </a:r>
            <a:r>
              <a:rPr lang="en-US" sz="28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និងបទប្បញ្ញត្តិពាក់ព័ន្ធ</a:t>
            </a:r>
            <a:endParaRPr lang="en-JP" sz="28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8379624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96386" y="4769639"/>
            <a:ext cx="5856136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ja-JP" altLang="en-US" sz="1200" dirty="0"/>
              <a:t>図</a:t>
            </a:r>
            <a:r>
              <a:rPr lang="en-US" altLang="ja-JP" sz="1200" dirty="0"/>
              <a:t>5</a:t>
            </a:r>
            <a:r>
              <a:rPr lang="ja-JP" altLang="en-US" sz="1200" dirty="0"/>
              <a:t>－</a:t>
            </a:r>
            <a:r>
              <a:rPr lang="en-US" altLang="ja-JP" sz="1200" dirty="0"/>
              <a:t>1</a:t>
            </a:r>
            <a:r>
              <a:rPr lang="ja-JP" altLang="en-US" sz="1200" dirty="0"/>
              <a:t>　ショベルローダー等運転技能に関する法体系</a:t>
            </a:r>
          </a:p>
          <a:p>
            <a:r>
              <a:rPr lang="ja-JP" altLang="en-US" sz="1200" dirty="0"/>
              <a:t>（参考）厚生労働省　ビルメンテナンス業におけるリスクアセスメントマニュアル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145 / សៀវភៅបន្ថែមទំព័រទី 73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20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បទប្បញ្ញត្តិពាក់ព័ន្ធ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118" y="1237652"/>
            <a:ext cx="5583286" cy="34298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1F1D1D-D681-BED1-C2BC-12A784C5E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513" y="972554"/>
            <a:ext cx="7358974" cy="491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6565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rmAutofit/>
          </a:bodyPr>
          <a:lstStyle/>
          <a:p>
            <a:r>
              <a:rPr lang="en-US" sz="28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វគ្គទី</a:t>
            </a:r>
            <a:r>
              <a:rPr lang="en-US" sz="28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6 </a:t>
            </a:r>
            <a:r>
              <a:rPr lang="en-US" sz="28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ករណីគ្រោះថ្នាក</a:t>
            </a:r>
            <a:r>
              <a:rPr lang="en-US" sz="28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់</a:t>
            </a:r>
            <a:endParaRPr lang="en-JP" sz="28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55131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469882" y="898467"/>
            <a:ext cx="4495800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តារាង</a:t>
            </a:r>
            <a:r>
              <a:rPr lang="en-US" sz="1200" kern="100" dirty="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1</a:t>
            </a:r>
            <a:r>
              <a:rPr lang="ja-JP" sz="1200" kern="10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－</a:t>
            </a:r>
            <a:r>
              <a:rPr lang="en-US" sz="1200" kern="100" dirty="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2</a:t>
            </a:r>
            <a:r>
              <a:rPr lang="ja-JP" sz="1200" kern="10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　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ប្រភេទ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និងលក្ខណៈនៃប៉ែល</a:t>
            </a:r>
            <a:endParaRPr lang="en-JP" sz="12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01056" y="4629807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រូបភាព</a:t>
            </a:r>
            <a:r>
              <a:rPr lang="en-US" sz="1200" kern="100" dirty="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1</a:t>
            </a:r>
            <a:r>
              <a:rPr lang="ja-JP" sz="1200" kern="10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－</a:t>
            </a:r>
            <a:r>
              <a:rPr lang="en-US" sz="1200" kern="100" dirty="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6</a:t>
            </a:r>
            <a:r>
              <a:rPr lang="ja-JP" sz="1200" kern="10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　</a:t>
            </a:r>
            <a:r>
              <a:rPr lang="ja-JP" sz="1200" kern="100">
                <a:effectLst/>
                <a:latin typeface="Khmer OS" panose="02000500000000020004" pitchFamily="2" charset="77"/>
                <a:ea typeface="Khmer OS" panose="02000500000000020004" pitchFamily="2" charset="77"/>
                <a:cs typeface="Khmer OS" panose="02000500000000020004" pitchFamily="2" charset="77"/>
              </a:rPr>
              <a:t>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ប៉ែលរាង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Ⅱ</a:t>
            </a:r>
            <a:endParaRPr lang="en-JP" sz="12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-8127" y="1849911"/>
            <a:ext cx="4452620" cy="1974850"/>
          </a:xfrm>
          <a:prstGeom prst="rect">
            <a:avLst/>
          </a:prstGeom>
        </p:spPr>
      </p:pic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4469882" y="1175466"/>
            <a:ext cx="4495800" cy="516382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18 / សៀវភៅបន្ថែមទំព័រទី 8-9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km-KH" altLang="ja-JP" sz="2000" dirty="0">
                <a:latin typeface="Khmer OS" panose="02000500000000020004" pitchFamily="2" charset="77"/>
                <a:ea typeface="Meiryo UI" panose="020B0604030504040204" pitchFamily="50" charset="-128"/>
                <a:cs typeface="Khmer OS" panose="02000500000000020004" pitchFamily="2" charset="77"/>
              </a:rPr>
              <a:t>លក្ខណៈបច្ចេកទេសសំខាន់ៗ និង</a:t>
            </a:r>
            <a:r>
              <a:rPr lang="en-US" altLang="ja-JP" sz="2000" dirty="0" err="1">
                <a:latin typeface="Khmer OS" panose="02000500000000020004" pitchFamily="2" charset="77"/>
                <a:ea typeface="Meiryo UI" panose="020B0604030504040204" pitchFamily="50" charset="-128"/>
                <a:cs typeface="Khmer OS" panose="02000500000000020004" pitchFamily="2" charset="77"/>
              </a:rPr>
              <a:t>វិមាត្រ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Text Box 26">
            <a:extLst>
              <a:ext uri="{FF2B5EF4-FFF2-40B4-BE49-F238E27FC236}">
                <a16:creationId xmlns:a16="http://schemas.microsoft.com/office/drawing/2014/main" id="{BCFA83DD-AF51-83F9-4540-71D15653E573}"/>
              </a:ext>
            </a:extLst>
          </p:cNvPr>
          <p:cNvSpPr txBox="1"/>
          <p:nvPr/>
        </p:nvSpPr>
        <p:spPr>
          <a:xfrm>
            <a:off x="412243" y="3015574"/>
            <a:ext cx="1153910" cy="34703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ចុងកាំបិតរាងភ្នំ</a:t>
            </a:r>
            <a:endParaRPr lang="en-JP" sz="11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8" name="Text Box 33">
            <a:extLst>
              <a:ext uri="{FF2B5EF4-FFF2-40B4-BE49-F238E27FC236}">
                <a16:creationId xmlns:a16="http://schemas.microsoft.com/office/drawing/2014/main" id="{FDC953A6-5BAB-C517-D0F8-11E3371DBC8E}"/>
              </a:ext>
            </a:extLst>
          </p:cNvPr>
          <p:cNvSpPr txBox="1"/>
          <p:nvPr/>
        </p:nvSpPr>
        <p:spPr>
          <a:xfrm>
            <a:off x="3065404" y="2040944"/>
            <a:ext cx="1306193" cy="47076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គែមខាងលើ</a:t>
            </a:r>
            <a:r>
              <a:rPr lang="en-US" sz="1100" kern="100" dirty="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 </a:t>
            </a:r>
            <a:r>
              <a:rPr lang="en-US" sz="11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ការពារកំពប</a:t>
            </a:r>
            <a:r>
              <a:rPr lang="en-US" sz="1100" kern="100" dirty="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់</a:t>
            </a:r>
            <a:endParaRPr lang="en-JP" sz="11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0" name="Text Box 34">
            <a:extLst>
              <a:ext uri="{FF2B5EF4-FFF2-40B4-BE49-F238E27FC236}">
                <a16:creationId xmlns:a16="http://schemas.microsoft.com/office/drawing/2014/main" id="{BE7CC510-643A-F929-0574-FB252584FD34}"/>
              </a:ext>
            </a:extLst>
          </p:cNvPr>
          <p:cNvSpPr txBox="1"/>
          <p:nvPr/>
        </p:nvSpPr>
        <p:spPr>
          <a:xfrm>
            <a:off x="132527" y="3287949"/>
            <a:ext cx="1511447" cy="72073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kern="100" dirty="0" err="1"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សន្មត</a:t>
            </a:r>
            <a:r>
              <a:rPr lang="en-US" sz="11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ថាបន្ទាត់ស្រមៃនេះ</a:t>
            </a:r>
            <a:r>
              <a:rPr lang="en-US" sz="1100" kern="100" dirty="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​ </a:t>
            </a:r>
            <a:endParaRPr lang="en-JP" sz="11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  <a:p>
            <a:pPr algn="ctr"/>
            <a:r>
              <a:rPr lang="en-US" sz="11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ជាគែមខាងមុខចុងកាំបិត</a:t>
            </a:r>
            <a:endParaRPr lang="en-JP" sz="11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1" name="Text Box 33">
            <a:extLst>
              <a:ext uri="{FF2B5EF4-FFF2-40B4-BE49-F238E27FC236}">
                <a16:creationId xmlns:a16="http://schemas.microsoft.com/office/drawing/2014/main" id="{0A63A10A-3FC9-5778-C52E-CC2333850D11}"/>
              </a:ext>
            </a:extLst>
          </p:cNvPr>
          <p:cNvSpPr txBox="1"/>
          <p:nvPr/>
        </p:nvSpPr>
        <p:spPr>
          <a:xfrm>
            <a:off x="4469882" y="1581924"/>
            <a:ext cx="823478" cy="92978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450850" algn="l"/>
              </a:tabLst>
            </a:pPr>
            <a:r>
              <a:rPr lang="en-US" sz="1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រាង</a:t>
            </a:r>
            <a:r>
              <a:rPr lang="en-US" sz="1100" dirty="0" err="1">
                <a:solidFill>
                  <a:srgbClr val="231F20"/>
                </a:solidFill>
                <a:effectLst/>
                <a:latin typeface="Khmer OS" panose="02000500000000020004" pitchFamily="2" charset="77"/>
                <a:ea typeface="Arial Unicode MS" panose="020B0604020202020204" pitchFamily="34" charset="-128"/>
                <a:cs typeface="Khmer OS" panose="02000500000000020004" pitchFamily="2" charset="77"/>
              </a:rPr>
              <a:t>Ⅰ</a:t>
            </a:r>
            <a:endParaRPr lang="en-JP" sz="1100" dirty="0">
              <a:effectLst/>
              <a:latin typeface="Khmer OS" panose="02000500000000020004" pitchFamily="2" charset="77"/>
              <a:ea typeface="Arial Unicode MS" panose="020B0604020202020204" pitchFamily="34" charset="-128"/>
              <a:cs typeface="Khmer OS" panose="02000500000000020004" pitchFamily="2" charset="77"/>
            </a:endParaRPr>
          </a:p>
          <a:p>
            <a:pPr algn="ctr"/>
            <a:endParaRPr lang="en-US" sz="1100" dirty="0">
              <a:solidFill>
                <a:srgbClr val="231F20"/>
              </a:solidFill>
              <a:effectLst/>
              <a:latin typeface="Khmer OS" panose="02000500000000020004" pitchFamily="2" charset="77"/>
              <a:ea typeface="MS Mincho" panose="02020609040205080304" pitchFamily="49" charset="-128"/>
              <a:cs typeface="Khmer OS" panose="02000500000000020004" pitchFamily="2" charset="77"/>
            </a:endParaRPr>
          </a:p>
          <a:p>
            <a:pPr algn="ctr"/>
            <a:r>
              <a:rPr lang="en-US" sz="1100" dirty="0" err="1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ប៉ែល</a:t>
            </a:r>
            <a:endParaRPr lang="en-US" sz="1100" dirty="0">
              <a:solidFill>
                <a:srgbClr val="231F20"/>
              </a:solidFill>
              <a:effectLst/>
              <a:latin typeface="Khmer OS" panose="02000500000000020004" pitchFamily="2" charset="77"/>
              <a:ea typeface="MS Mincho" panose="02020609040205080304" pitchFamily="49" charset="-128"/>
              <a:cs typeface="Khmer OS" panose="02000500000000020004" pitchFamily="2" charset="77"/>
            </a:endParaRPr>
          </a:p>
          <a:p>
            <a:pPr algn="ctr"/>
            <a:r>
              <a:rPr lang="en-US" sz="1100" dirty="0" err="1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បទដ្ឋាន</a:t>
            </a:r>
            <a:r>
              <a:rPr lang="en-JP" sz="1100" dirty="0">
                <a:effectLst/>
                <a:latin typeface="Khmer OS" panose="02000500000000020004" pitchFamily="2" charset="77"/>
                <a:cs typeface="Khmer OS" panose="02000500000000020004" pitchFamily="2" charset="77"/>
              </a:rPr>
              <a:t> </a:t>
            </a:r>
            <a:endParaRPr lang="en-JP" sz="11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2" name="Text Box 33">
            <a:extLst>
              <a:ext uri="{FF2B5EF4-FFF2-40B4-BE49-F238E27FC236}">
                <a16:creationId xmlns:a16="http://schemas.microsoft.com/office/drawing/2014/main" id="{CD479A63-DC6B-4379-650D-0F347B68745D}"/>
              </a:ext>
            </a:extLst>
          </p:cNvPr>
          <p:cNvSpPr txBox="1"/>
          <p:nvPr/>
        </p:nvSpPr>
        <p:spPr>
          <a:xfrm>
            <a:off x="4453124" y="2788704"/>
            <a:ext cx="823478" cy="92978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450850" algn="l"/>
              </a:tabLst>
            </a:pPr>
            <a:r>
              <a:rPr lang="en-US" sz="1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រាង</a:t>
            </a:r>
            <a:r>
              <a:rPr lang="en-US" sz="1100" dirty="0" err="1">
                <a:solidFill>
                  <a:srgbClr val="231F20"/>
                </a:solidFill>
                <a:effectLst/>
                <a:latin typeface="MS Mincho" panose="02020609040205080304" pitchFamily="49" charset="-128"/>
                <a:cs typeface="Times New Roman" panose="02020603050405020304" pitchFamily="18" charset="0"/>
              </a:rPr>
              <a:t>Ⅱ</a:t>
            </a:r>
            <a:r>
              <a:rPr lang="en-JP" sz="1100" dirty="0">
                <a:effectLst/>
              </a:rPr>
              <a:t> </a:t>
            </a:r>
            <a:r>
              <a:rPr lang="en-JP" sz="1100" dirty="0">
                <a:effectLst/>
                <a:latin typeface="Khmer OS" panose="02000500000000020004" pitchFamily="2" charset="77"/>
                <a:cs typeface="Khmer OS" panose="02000500000000020004" pitchFamily="2" charset="77"/>
              </a:rPr>
              <a:t> </a:t>
            </a:r>
            <a:endParaRPr lang="en-JP" sz="11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3" name="Text Box 33">
            <a:extLst>
              <a:ext uri="{FF2B5EF4-FFF2-40B4-BE49-F238E27FC236}">
                <a16:creationId xmlns:a16="http://schemas.microsoft.com/office/drawing/2014/main" id="{31CEB9AE-3900-A500-6632-54246909D51D}"/>
              </a:ext>
            </a:extLst>
          </p:cNvPr>
          <p:cNvSpPr txBox="1"/>
          <p:nvPr/>
        </p:nvSpPr>
        <p:spPr>
          <a:xfrm>
            <a:off x="4473378" y="4008684"/>
            <a:ext cx="823478" cy="92978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450850" algn="l"/>
              </a:tabLst>
            </a:pPr>
            <a:r>
              <a:rPr lang="en-US" sz="1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រាង</a:t>
            </a:r>
            <a:r>
              <a:rPr lang="en-US" sz="1100" dirty="0" err="1">
                <a:solidFill>
                  <a:srgbClr val="231F20"/>
                </a:solidFill>
                <a:effectLst/>
                <a:latin typeface="MS Mincho" panose="02020609040205080304" pitchFamily="49" charset="-128"/>
                <a:cs typeface="Times New Roman" panose="02020603050405020304" pitchFamily="18" charset="0"/>
              </a:rPr>
              <a:t>Ⅲ</a:t>
            </a:r>
            <a:r>
              <a:rPr lang="en-JP" sz="1100" dirty="0">
                <a:effectLst/>
              </a:rPr>
              <a:t>  </a:t>
            </a:r>
            <a:r>
              <a:rPr lang="en-JP" sz="1100" dirty="0">
                <a:effectLst/>
                <a:latin typeface="Khmer OS" panose="02000500000000020004" pitchFamily="2" charset="77"/>
                <a:cs typeface="Khmer OS" panose="02000500000000020004" pitchFamily="2" charset="77"/>
              </a:rPr>
              <a:t> </a:t>
            </a:r>
            <a:endParaRPr lang="en-JP" sz="11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14" name="Text Box 33">
            <a:extLst>
              <a:ext uri="{FF2B5EF4-FFF2-40B4-BE49-F238E27FC236}">
                <a16:creationId xmlns:a16="http://schemas.microsoft.com/office/drawing/2014/main" id="{31F0A680-B390-240B-A201-06C242F27745}"/>
              </a:ext>
            </a:extLst>
          </p:cNvPr>
          <p:cNvSpPr txBox="1"/>
          <p:nvPr/>
        </p:nvSpPr>
        <p:spPr>
          <a:xfrm>
            <a:off x="4452620" y="5173985"/>
            <a:ext cx="823478" cy="92978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450850" algn="l"/>
              </a:tabLst>
            </a:pPr>
            <a:r>
              <a:rPr lang="en-US" sz="1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រាង</a:t>
            </a:r>
            <a:r>
              <a:rPr lang="en-US" sz="1100" dirty="0" err="1">
                <a:solidFill>
                  <a:srgbClr val="231F20"/>
                </a:solidFill>
                <a:latin typeface="MS Mincho" panose="02020609040205080304" pitchFamily="49" charset="-128"/>
                <a:ea typeface="MS Mincho" panose="02020609040205080304" pitchFamily="49" charset="-128"/>
                <a:cs typeface="Times New Roman" panose="02020603050405020304" pitchFamily="18" charset="0"/>
              </a:rPr>
              <a:t>IV</a:t>
            </a:r>
            <a:r>
              <a:rPr lang="en-JP" sz="1100" dirty="0">
                <a:effectLst/>
              </a:rPr>
              <a:t>  </a:t>
            </a:r>
            <a:r>
              <a:rPr lang="en-JP" sz="1100" dirty="0">
                <a:effectLst/>
                <a:latin typeface="Khmer OS" panose="02000500000000020004" pitchFamily="2" charset="77"/>
                <a:cs typeface="Khmer OS" panose="02000500000000020004" pitchFamily="2" charset="77"/>
              </a:rPr>
              <a:t> </a:t>
            </a:r>
            <a:endParaRPr lang="en-JP" sz="11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39" name="Text Box 33">
            <a:extLst>
              <a:ext uri="{FF2B5EF4-FFF2-40B4-BE49-F238E27FC236}">
                <a16:creationId xmlns:a16="http://schemas.microsoft.com/office/drawing/2014/main" id="{EA6350D0-7551-C7DA-1C69-65EFAFC55479}"/>
              </a:ext>
            </a:extLst>
          </p:cNvPr>
          <p:cNvSpPr txBox="1"/>
          <p:nvPr/>
        </p:nvSpPr>
        <p:spPr>
          <a:xfrm>
            <a:off x="4813033" y="1226208"/>
            <a:ext cx="1788651" cy="17109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ប្រភេទនៃប៉ែល</a:t>
            </a:r>
            <a:r>
              <a:rPr lang="en-JP" sz="1100" dirty="0">
                <a:effectLst/>
                <a:latin typeface="Khmer OS" panose="02000500000000020004" pitchFamily="2" charset="77"/>
                <a:cs typeface="Khmer OS" panose="02000500000000020004" pitchFamily="2" charset="77"/>
              </a:rPr>
              <a:t> </a:t>
            </a:r>
            <a:endParaRPr lang="en-JP" sz="11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40" name="Text Box 33">
            <a:extLst>
              <a:ext uri="{FF2B5EF4-FFF2-40B4-BE49-F238E27FC236}">
                <a16:creationId xmlns:a16="http://schemas.microsoft.com/office/drawing/2014/main" id="{FA4CBDC4-F29B-5A0E-1546-A618CF49B1F2}"/>
              </a:ext>
            </a:extLst>
          </p:cNvPr>
          <p:cNvSpPr txBox="1"/>
          <p:nvPr/>
        </p:nvSpPr>
        <p:spPr>
          <a:xfrm>
            <a:off x="6944835" y="1226208"/>
            <a:ext cx="1788651" cy="17109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លក្ខណៈសំណង</a:t>
            </a:r>
            <a:r>
              <a:rPr lang="en-US" sz="1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់</a:t>
            </a:r>
            <a:r>
              <a:rPr lang="en-JP" sz="1100" dirty="0">
                <a:effectLst/>
                <a:latin typeface="Khmer OS" panose="02000500000000020004" pitchFamily="2" charset="77"/>
                <a:cs typeface="Khmer OS" panose="02000500000000020004" pitchFamily="2" charset="77"/>
              </a:rPr>
              <a:t> </a:t>
            </a:r>
            <a:endParaRPr lang="en-JP" sz="11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41" name="Text Box 33">
            <a:extLst>
              <a:ext uri="{FF2B5EF4-FFF2-40B4-BE49-F238E27FC236}">
                <a16:creationId xmlns:a16="http://schemas.microsoft.com/office/drawing/2014/main" id="{34B54261-C91C-C862-773D-792767316E3A}"/>
              </a:ext>
            </a:extLst>
          </p:cNvPr>
          <p:cNvSpPr txBox="1"/>
          <p:nvPr/>
        </p:nvSpPr>
        <p:spPr>
          <a:xfrm>
            <a:off x="6666616" y="1463096"/>
            <a:ext cx="2250852" cy="114719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900" dirty="0" err="1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នេះគឺជាប៉ែលរាងទូទៅបំផុតដែលមានគែម</a:t>
            </a:r>
            <a:r>
              <a:rPr lang="en-US" sz="900" dirty="0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900" dirty="0" err="1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ត្រង់និងគ្មានក្រញ៉ាំ</a:t>
            </a:r>
            <a:r>
              <a:rPr lang="en-US" sz="900" dirty="0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។​ </a:t>
            </a:r>
            <a:r>
              <a:rPr lang="en-US" sz="900" dirty="0" err="1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ស័ក្តិសមសម្រាប</a:t>
            </a:r>
            <a:r>
              <a:rPr lang="en-US" sz="900" dirty="0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់ </a:t>
            </a:r>
            <a:r>
              <a:rPr lang="en-US" sz="900" dirty="0" err="1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ផ្ទុកវត្ថុតូច</a:t>
            </a:r>
            <a:r>
              <a:rPr lang="en-US" sz="900" dirty="0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ៗ </a:t>
            </a:r>
            <a:r>
              <a:rPr lang="en-US" sz="900" dirty="0" err="1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ដូចជា</a:t>
            </a:r>
            <a:r>
              <a:rPr lang="en-US" sz="900" dirty="0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900" dirty="0" err="1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ខ្សាច</a:t>
            </a:r>
            <a:r>
              <a:rPr lang="en-US" sz="900" dirty="0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់ </a:t>
            </a:r>
            <a:r>
              <a:rPr lang="en-US" sz="900" dirty="0" err="1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ក្រួស</a:t>
            </a:r>
            <a:r>
              <a:rPr lang="en-US" sz="900" dirty="0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900" dirty="0" err="1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ដី</a:t>
            </a:r>
            <a:r>
              <a:rPr lang="en-US" sz="900" dirty="0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។</a:t>
            </a:r>
            <a:r>
              <a:rPr lang="en-US" sz="900" dirty="0" err="1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ល</a:t>
            </a:r>
            <a:r>
              <a:rPr lang="en-US" sz="900" dirty="0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។</a:t>
            </a:r>
            <a:r>
              <a:rPr lang="en-JP" sz="900" dirty="0">
                <a:effectLst/>
                <a:latin typeface="Khmer OS" panose="02000500000000020004" pitchFamily="2" charset="77"/>
                <a:cs typeface="Khmer OS" panose="02000500000000020004" pitchFamily="2" charset="77"/>
              </a:rPr>
              <a:t> </a:t>
            </a:r>
            <a:endParaRPr lang="en-JP" sz="9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44" name="大かっこ 403">
            <a:extLst>
              <a:ext uri="{FF2B5EF4-FFF2-40B4-BE49-F238E27FC236}">
                <a16:creationId xmlns:a16="http://schemas.microsoft.com/office/drawing/2014/main" id="{29553E93-A616-4755-5EEA-F42C8BCD86EF}"/>
              </a:ext>
            </a:extLst>
          </p:cNvPr>
          <p:cNvSpPr/>
          <p:nvPr/>
        </p:nvSpPr>
        <p:spPr>
          <a:xfrm>
            <a:off x="6780050" y="1977981"/>
            <a:ext cx="1953436" cy="632310"/>
          </a:xfrm>
          <a:prstGeom prst="bracketPair">
            <a:avLst>
              <a:gd name="adj" fmla="val 887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800" kern="100" spc="-5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សមត្ថភាពផ្ទុក</a:t>
            </a:r>
            <a:r>
              <a:rPr lang="en-US" sz="800" kern="100" spc="-5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</a:t>
            </a:r>
            <a:r>
              <a:rPr lang="en-US" sz="800" kern="100" spc="-5" dirty="0" err="1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អាច</a:t>
            </a:r>
            <a:r>
              <a:rPr lang="en-US" sz="800" kern="100" spc="-5" dirty="0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</a:t>
            </a:r>
            <a:r>
              <a:rPr lang="en-US" sz="800" kern="100" spc="-5" dirty="0" err="1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នឹង</a:t>
            </a:r>
            <a:r>
              <a:rPr lang="en-US" sz="800" kern="100" spc="-5" dirty="0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</a:t>
            </a:r>
            <a:r>
              <a:rPr lang="en-US" sz="800" kern="100" spc="-5" dirty="0" err="1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ត្រូវ</a:t>
            </a:r>
            <a:r>
              <a:rPr lang="en-US" sz="800" kern="100" spc="-5" dirty="0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</a:t>
            </a:r>
            <a:r>
              <a:rPr lang="en-US" sz="800" kern="100" spc="-5" dirty="0" err="1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បាន</a:t>
            </a:r>
            <a:r>
              <a:rPr lang="en-US" sz="800" kern="100" spc="-5" dirty="0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</a:t>
            </a:r>
            <a:r>
              <a:rPr lang="en-US" sz="800" kern="100" spc="-5" dirty="0" err="1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បង្កើន</a:t>
            </a:r>
            <a:r>
              <a:rPr lang="en-US" sz="800" kern="100" spc="-5" dirty="0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</a:t>
            </a:r>
            <a:r>
              <a:rPr lang="en-US" sz="800" kern="100" spc="-5" dirty="0" err="1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ជា</a:t>
            </a:r>
            <a:r>
              <a:rPr lang="en-US" sz="800" kern="100" spc="-5" dirty="0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</a:t>
            </a:r>
            <a:r>
              <a:rPr lang="en-US" sz="800" kern="100" spc="-5" dirty="0" err="1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មួយ</a:t>
            </a:r>
            <a:r>
              <a:rPr lang="en-US" sz="800" kern="100" spc="-5" dirty="0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</a:t>
            </a:r>
            <a:r>
              <a:rPr lang="en-US" sz="800" kern="100" spc="-5" dirty="0" err="1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នឹង</a:t>
            </a:r>
            <a:r>
              <a:rPr lang="en-US" sz="800" kern="100" spc="-5" dirty="0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</a:t>
            </a:r>
            <a:r>
              <a:rPr lang="en-US" sz="800" kern="100" spc="-5" dirty="0" err="1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រូបរាង</a:t>
            </a:r>
            <a:r>
              <a:rPr lang="en-US" sz="800" kern="100" spc="-5" dirty="0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</a:t>
            </a:r>
            <a:r>
              <a:rPr lang="en-US" sz="800" kern="100" spc="-5" dirty="0" err="1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ដូចគ្នា</a:t>
            </a:r>
            <a:r>
              <a:rPr lang="en-US" sz="800" kern="100" spc="-5" dirty="0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​</a:t>
            </a:r>
            <a:r>
              <a:rPr lang="en-US" sz="800" kern="100" spc="-5" dirty="0" err="1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សម្រាប</a:t>
            </a:r>
            <a:r>
              <a:rPr lang="en-US" sz="800" kern="100" spc="-5" dirty="0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់​</a:t>
            </a:r>
            <a:r>
              <a:rPr lang="en-US" sz="800" kern="100" spc="-5" dirty="0" err="1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ការ</a:t>
            </a:r>
            <a:r>
              <a:rPr lang="en-US" sz="800" kern="100" spc="-5" dirty="0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</a:t>
            </a:r>
            <a:r>
              <a:rPr lang="en-US" sz="800" kern="100" spc="-5" dirty="0" err="1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ផ្ទុក</a:t>
            </a:r>
            <a:r>
              <a:rPr lang="en-US" sz="800" kern="100" spc="-5" dirty="0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</a:t>
            </a:r>
            <a:r>
              <a:rPr lang="en-US" sz="800" kern="100" spc="-5" dirty="0" err="1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វត្ថុ</a:t>
            </a:r>
            <a:r>
              <a:rPr lang="en-US" sz="800" kern="100" spc="-5" dirty="0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(</a:t>
            </a:r>
            <a:r>
              <a:rPr lang="en-US" sz="800" kern="100" spc="-5" dirty="0" err="1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ក្រួសឈីប</a:t>
            </a:r>
            <a:r>
              <a:rPr lang="en-US" sz="800" kern="100" spc="-5" dirty="0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) </a:t>
            </a:r>
            <a:r>
              <a:rPr lang="en-US" sz="800" kern="100" spc="-5" dirty="0" err="1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ដែល</a:t>
            </a:r>
            <a:r>
              <a:rPr lang="en-US" sz="800" kern="100" spc="-5" dirty="0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</a:t>
            </a:r>
            <a:r>
              <a:rPr lang="en-US" sz="800" kern="100" spc="-5" dirty="0" err="1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មាន</a:t>
            </a:r>
            <a:r>
              <a:rPr lang="en-US" sz="800" kern="100" spc="-5" dirty="0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</a:t>
            </a:r>
            <a:r>
              <a:rPr lang="en-US" sz="800" kern="100" spc="-5" dirty="0" err="1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ដង់ស៊ីតេ</a:t>
            </a:r>
            <a:r>
              <a:rPr lang="en-US" sz="800" kern="100" spc="-5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</a:t>
            </a:r>
            <a:r>
              <a:rPr lang="en-US" sz="800" kern="100" spc="-5" dirty="0" err="1"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តូច</a:t>
            </a:r>
            <a:r>
              <a:rPr lang="en-US" sz="800" kern="100" spc="-5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។ </a:t>
            </a:r>
            <a:r>
              <a:rPr lang="en-US" sz="800" kern="100" spc="-5" dirty="0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(</a:t>
            </a:r>
            <a:r>
              <a:rPr lang="en-US" sz="800" kern="100" spc="-5" dirty="0" err="1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វត្ថុជាក់លាក</a:t>
            </a:r>
            <a:r>
              <a:rPr lang="en-US" sz="800" kern="100" spc="-5" dirty="0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់)</a:t>
            </a:r>
            <a:endParaRPr lang="en-JP" sz="105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45" name="Text Box 33">
            <a:extLst>
              <a:ext uri="{FF2B5EF4-FFF2-40B4-BE49-F238E27FC236}">
                <a16:creationId xmlns:a16="http://schemas.microsoft.com/office/drawing/2014/main" id="{272A7B0D-08A9-D607-F899-5AE0C575E443}"/>
              </a:ext>
            </a:extLst>
          </p:cNvPr>
          <p:cNvSpPr txBox="1"/>
          <p:nvPr/>
        </p:nvSpPr>
        <p:spPr>
          <a:xfrm>
            <a:off x="6666616" y="2677566"/>
            <a:ext cx="2169040" cy="114719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43180">
              <a:spcAft>
                <a:spcPts val="0"/>
              </a:spcAft>
            </a:pPr>
            <a:r>
              <a:rPr lang="en-US" sz="900" spc="-5" dirty="0" err="1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ស្រដៀងទៅនឹងប៉ែលរាង</a:t>
            </a:r>
            <a:r>
              <a:rPr lang="en-US" sz="900" spc="-5" dirty="0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I ។ </a:t>
            </a:r>
            <a:r>
              <a:rPr lang="en-US" sz="900" spc="-5" dirty="0" err="1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ប្រភេទ</a:t>
            </a:r>
            <a:r>
              <a:rPr lang="en-US" sz="900" spc="-5" dirty="0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</a:t>
            </a:r>
            <a:r>
              <a:rPr lang="en-US" sz="900" spc="-5" dirty="0" err="1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នេះ</a:t>
            </a:r>
            <a:r>
              <a:rPr lang="en-US" sz="900" spc="-5" dirty="0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</a:t>
            </a:r>
            <a:r>
              <a:rPr lang="en-US" sz="900" spc="-5" dirty="0" err="1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</a:t>
            </a:r>
            <a:r>
              <a:rPr lang="en-US" sz="900" spc="-5" dirty="0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៏​</a:t>
            </a:r>
            <a:r>
              <a:rPr lang="en-US" sz="900" spc="-5" dirty="0" err="1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ស័ក្តិសម</a:t>
            </a:r>
            <a:r>
              <a:rPr lang="en-US" sz="900" spc="-5" dirty="0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 </a:t>
            </a:r>
            <a:r>
              <a:rPr lang="en-US" sz="900" spc="-5" dirty="0" err="1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សម្រាប</a:t>
            </a:r>
            <a:r>
              <a:rPr lang="en-US" sz="900" spc="-5" dirty="0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់​</a:t>
            </a:r>
            <a:r>
              <a:rPr lang="en-US" sz="900" spc="-5" dirty="0" err="1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ការ</a:t>
            </a:r>
            <a:r>
              <a:rPr lang="en-US" sz="900" spc="-5" dirty="0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</a:t>
            </a:r>
            <a:r>
              <a:rPr lang="en-US" sz="900" spc="-5" dirty="0" err="1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ផ្ទុក</a:t>
            </a:r>
            <a:r>
              <a:rPr lang="en-US" sz="900" spc="-5" dirty="0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</a:t>
            </a:r>
            <a:r>
              <a:rPr lang="en-US" sz="900" spc="-5" dirty="0" err="1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វត្ថុ</a:t>
            </a:r>
            <a:r>
              <a:rPr lang="en-US" sz="900" spc="-5" dirty="0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</a:t>
            </a:r>
            <a:r>
              <a:rPr lang="en-US" sz="900" spc="-5" dirty="0" err="1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តូច</a:t>
            </a:r>
            <a:r>
              <a:rPr lang="en-US" sz="900" spc="-5" dirty="0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ៗ​</a:t>
            </a:r>
            <a:r>
              <a:rPr lang="en-US" sz="900" spc="-5" dirty="0" err="1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ផងដែរ</a:t>
            </a:r>
            <a:r>
              <a:rPr lang="en-US" sz="900" spc="-5" dirty="0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។</a:t>
            </a:r>
            <a:r>
              <a:rPr lang="en-JP" sz="900" dirty="0">
                <a:latin typeface="Khmer OS" panose="02000500000000020004" pitchFamily="2" charset="77"/>
                <a:ea typeface="Arial Unicode MS" panose="020B0604020202020204" pitchFamily="34" charset="-128"/>
                <a:cs typeface="Khmer OS" panose="02000500000000020004" pitchFamily="2" charset="77"/>
              </a:rPr>
              <a:t> </a:t>
            </a:r>
          </a:p>
          <a:p>
            <a:pPr marR="43180">
              <a:spcAft>
                <a:spcPts val="0"/>
              </a:spcAft>
            </a:pPr>
            <a:r>
              <a:rPr lang="en-US" sz="900" spc="-5" dirty="0" err="1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ទោះយ៉ាងណា</a:t>
            </a:r>
            <a:r>
              <a:rPr lang="en-US" sz="900" spc="-5" dirty="0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900" spc="-5" dirty="0" err="1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គែមមានរាងជាភ្នំសាជី</a:t>
            </a:r>
            <a:r>
              <a:rPr lang="en-US" sz="900" spc="-5" dirty="0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900" spc="-5" dirty="0" err="1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ដើម្បី</a:t>
            </a:r>
            <a:r>
              <a:rPr lang="en-US" sz="900" spc="-5" dirty="0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</a:t>
            </a:r>
            <a:r>
              <a:rPr lang="en-US" sz="900" spc="-5" dirty="0" err="1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បង្កើនសមត្ថភាព</a:t>
            </a:r>
            <a:r>
              <a:rPr lang="en-US" sz="900" spc="-5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កើបចូក</a:t>
            </a:r>
            <a:r>
              <a:rPr lang="en-US" sz="900" spc="-5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។</a:t>
            </a:r>
            <a:r>
              <a:rPr lang="en-JP" sz="900" dirty="0">
                <a:effectLst/>
                <a:latin typeface="Khmer OS" panose="02000500000000020004" pitchFamily="2" charset="77"/>
                <a:cs typeface="Khmer OS" panose="02000500000000020004" pitchFamily="2" charset="77"/>
              </a:rPr>
              <a:t> </a:t>
            </a:r>
            <a:endParaRPr lang="en-JP" sz="9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46" name="Text Box 33">
            <a:extLst>
              <a:ext uri="{FF2B5EF4-FFF2-40B4-BE49-F238E27FC236}">
                <a16:creationId xmlns:a16="http://schemas.microsoft.com/office/drawing/2014/main" id="{CD7F686F-E074-683B-796F-452C22218E73}"/>
              </a:ext>
            </a:extLst>
          </p:cNvPr>
          <p:cNvSpPr txBox="1"/>
          <p:nvPr/>
        </p:nvSpPr>
        <p:spPr>
          <a:xfrm>
            <a:off x="6666616" y="3875503"/>
            <a:ext cx="2169040" cy="114719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43180">
              <a:spcAft>
                <a:spcPts val="0"/>
              </a:spcAft>
            </a:pPr>
            <a:r>
              <a:rPr lang="en-US" sz="900" dirty="0" err="1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រាង</a:t>
            </a:r>
            <a:r>
              <a:rPr lang="en-US" sz="900" dirty="0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I </a:t>
            </a:r>
            <a:r>
              <a:rPr lang="en-US" sz="900" dirty="0" err="1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មានគែមត្រង</a:t>
            </a:r>
            <a:r>
              <a:rPr lang="en-US" sz="900" dirty="0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់ </a:t>
            </a:r>
            <a:r>
              <a:rPr lang="en-US" sz="900" dirty="0" err="1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មានក្រញ៉ាំភ្ជាប់ជាមួយ</a:t>
            </a:r>
            <a:r>
              <a:rPr lang="en-US" sz="900" dirty="0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  </a:t>
            </a:r>
            <a:r>
              <a:rPr lang="en-US" sz="900" dirty="0" err="1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ហើយវាស័ក្តិសមសម្រាប់ការ</a:t>
            </a:r>
            <a:r>
              <a:rPr lang="en-US" sz="9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ផ្ទុកក្រួសឈីប</a:t>
            </a:r>
            <a:r>
              <a:rPr lang="en-US" sz="9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9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ដែលមានគ្រាប់ធំ</a:t>
            </a:r>
            <a:r>
              <a:rPr lang="en-US" sz="9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9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ដូចជាថ្មកំទេច</a:t>
            </a:r>
            <a:r>
              <a:rPr lang="en-US" sz="900" dirty="0" err="1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ជាដើម</a:t>
            </a:r>
            <a:r>
              <a:rPr lang="en-US" sz="900" dirty="0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។</a:t>
            </a:r>
            <a:r>
              <a:rPr lang="en-JP" sz="900" dirty="0">
                <a:effectLst/>
                <a:latin typeface="Khmer OS" panose="02000500000000020004" pitchFamily="2" charset="77"/>
                <a:cs typeface="Khmer OS" panose="02000500000000020004" pitchFamily="2" charset="77"/>
              </a:rPr>
              <a:t> </a:t>
            </a:r>
            <a:endParaRPr lang="en-JP" sz="9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47" name="Text Box 33">
            <a:extLst>
              <a:ext uri="{FF2B5EF4-FFF2-40B4-BE49-F238E27FC236}">
                <a16:creationId xmlns:a16="http://schemas.microsoft.com/office/drawing/2014/main" id="{5630E98D-67CC-9675-454B-A324154E66A3}"/>
              </a:ext>
            </a:extLst>
          </p:cNvPr>
          <p:cNvSpPr txBox="1"/>
          <p:nvPr/>
        </p:nvSpPr>
        <p:spPr>
          <a:xfrm>
            <a:off x="6666616" y="5086338"/>
            <a:ext cx="2169040" cy="114719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43180">
              <a:spcAft>
                <a:spcPts val="0"/>
              </a:spcAft>
            </a:pPr>
            <a:r>
              <a:rPr lang="en-US" sz="900" spc="-5" dirty="0" err="1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រាង</a:t>
            </a:r>
            <a:r>
              <a:rPr lang="en-US" sz="900" spc="-5" dirty="0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II </a:t>
            </a:r>
            <a:r>
              <a:rPr lang="en-US" sz="900" spc="-5" dirty="0" err="1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មានគែមរាងភ្នំ</a:t>
            </a:r>
            <a:r>
              <a:rPr lang="en-US" sz="900" spc="-5" dirty="0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900" spc="-5" dirty="0" err="1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មានក្រញ៉ាំភ្ជាប់ជាមួយ</a:t>
            </a:r>
            <a:r>
              <a:rPr lang="en-US" sz="900" spc="-5" dirty="0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900" spc="-5" dirty="0" err="1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ហើយវាត្រូវបានប្រើដើម្បីផ្ទុកក្រួស</a:t>
            </a:r>
            <a:r>
              <a:rPr lang="en-US" sz="900" spc="-5" dirty="0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900" spc="-5" dirty="0" err="1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ដែលមាន</a:t>
            </a:r>
            <a:r>
              <a:rPr lang="en-US" sz="900" spc="-5" dirty="0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900" spc="-5" dirty="0" err="1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គ្រាប់ធំ</a:t>
            </a:r>
            <a:r>
              <a:rPr lang="en-US" sz="900" spc="-5" dirty="0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900" spc="-5" dirty="0" err="1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ហើយនៅពេលដែលគេចង</a:t>
            </a:r>
            <a:r>
              <a:rPr lang="en-US" sz="900" spc="-5" dirty="0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់​</a:t>
            </a:r>
            <a:r>
              <a:rPr lang="en-US" sz="900" spc="-5" dirty="0" err="1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បង្កើន</a:t>
            </a:r>
            <a:r>
              <a:rPr lang="en-US" sz="900" spc="-5" dirty="0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900" spc="-5" dirty="0" err="1">
                <a:solidFill>
                  <a:srgbClr val="231F20"/>
                </a:solidFill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ដំណើរ</a:t>
            </a:r>
            <a:r>
              <a:rPr lang="en-US" sz="900" spc="-5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ការ</a:t>
            </a:r>
            <a:r>
              <a:rPr lang="en-US" sz="900" spc="-5" dirty="0" err="1"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កើបចូក</a:t>
            </a:r>
            <a:r>
              <a:rPr lang="en-US" sz="900" spc="-5" dirty="0"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។</a:t>
            </a:r>
          </a:p>
        </p:txBody>
      </p:sp>
    </p:spTree>
    <p:extLst>
      <p:ext uri="{BB962C8B-B14F-4D97-AF65-F5344CB8AC3E}">
        <p14:creationId xmlns:p14="http://schemas.microsoft.com/office/powerpoint/2010/main" val="388822729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8" y="5102504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12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ករណីទី</a:t>
            </a:r>
            <a:r>
              <a:rPr lang="en-US" sz="12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1 </a:t>
            </a:r>
            <a:r>
              <a:rPr lang="en-US" sz="12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ធ្លាក់ពីជាយថ្នល</a:t>
            </a:r>
            <a:r>
              <a:rPr lang="en-US" sz="12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់</a:t>
            </a:r>
            <a:r>
              <a:rPr lang="en-JP" sz="1200" dirty="0">
                <a:effectLst/>
                <a:latin typeface="Khmer OS" panose="02000500000000020004" pitchFamily="2" charset="77"/>
                <a:cs typeface="Khmer OS" panose="02000500000000020004" pitchFamily="2" charset="77"/>
              </a:rPr>
              <a:t> </a:t>
            </a:r>
            <a:endParaRPr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495550" y="2212022"/>
            <a:ext cx="4152900" cy="243395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218 / សៀវភៅបន្ថែមទំព័រទី 91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ករណីទី</a:t>
            </a:r>
            <a:r>
              <a:rPr lang="en-US" sz="20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1 </a:t>
            </a:r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ធ្លាក់ពីជាយថ្នល</a:t>
            </a:r>
            <a:r>
              <a:rPr lang="en-US" sz="20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់</a:t>
            </a:r>
            <a:r>
              <a:rPr lang="en-JP" sz="2000" dirty="0">
                <a:effectLst/>
                <a:latin typeface="Khmer OS" panose="02000500000000020004" pitchFamily="2" charset="77"/>
                <a:cs typeface="Khmer OS" panose="02000500000000020004" pitchFamily="2" charset="77"/>
              </a:rPr>
              <a:t> </a:t>
            </a:r>
            <a:endParaRPr kumimoji="1" lang="ja-JP" altLang="en-US" sz="2000" dirty="0">
              <a:latin typeface="Khmer OS" panose="02000500000000020004" pitchFamily="2" charset="77"/>
              <a:ea typeface="Meiryo UI" panose="020B0604030504040204" pitchFamily="50" charset="-128"/>
              <a:cs typeface="Khmer OS" panose="02000500000000020004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9BB4D8-2913-D7A8-730D-1BA5CBDD2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800" y="925441"/>
            <a:ext cx="6714077" cy="406484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69C99CA-901D-4804-FB96-2DDCA928E5E8}"/>
              </a:ext>
            </a:extLst>
          </p:cNvPr>
          <p:cNvSpPr txBox="1"/>
          <p:nvPr/>
        </p:nvSpPr>
        <p:spPr>
          <a:xfrm>
            <a:off x="2629689" y="4645977"/>
            <a:ext cx="93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altLang="ja-JP" dirty="0"/>
              <a:t>សម្ភារៈ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48422D7-4A65-081F-268D-08A951BCD724}"/>
              </a:ext>
            </a:extLst>
          </p:cNvPr>
          <p:cNvSpPr txBox="1"/>
          <p:nvPr/>
        </p:nvSpPr>
        <p:spPr>
          <a:xfrm>
            <a:off x="4301884" y="4645977"/>
            <a:ext cx="93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altLang="ja-JP" dirty="0"/>
              <a:t>សម្ភារៈ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418212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651971" y="5115363"/>
            <a:ext cx="4011476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12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ករណីទី</a:t>
            </a:r>
            <a:r>
              <a:rPr lang="en-US" sz="12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2 </a:t>
            </a:r>
            <a:r>
              <a:rPr lang="en-US" sz="12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ធ្លាក់ពីរថយន្តត្រាក់ផ្ទុកសម</a:t>
            </a:r>
            <a:r>
              <a:rPr lang="en-US" sz="12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2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ដោយសារតែរំញ័រ</a:t>
            </a:r>
            <a:r>
              <a:rPr lang="en-JP" sz="1200" dirty="0">
                <a:effectLst/>
                <a:latin typeface="Khmer OS" panose="02000500000000020004" pitchFamily="2" charset="77"/>
                <a:cs typeface="Khmer OS" panose="02000500000000020004" pitchFamily="2" charset="77"/>
              </a:rPr>
              <a:t> </a:t>
            </a:r>
            <a:endParaRPr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3025775" y="2186305"/>
            <a:ext cx="3092450" cy="248539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220 / សៀវភៅបន្ថែមទំព័រទី 93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ករណីទី</a:t>
            </a:r>
            <a:r>
              <a:rPr lang="en-US" sz="20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2 </a:t>
            </a:r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ធ្លាក់ពីរថយន្តត្រាក់ផ្ទុកសម</a:t>
            </a:r>
            <a:r>
              <a:rPr lang="en-US" sz="20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ដោយសារតែរំញ័រ</a:t>
            </a:r>
            <a:r>
              <a:rPr lang="en-JP" sz="2000" dirty="0">
                <a:effectLst/>
                <a:latin typeface="Khmer OS" panose="02000500000000020004" pitchFamily="2" charset="77"/>
                <a:cs typeface="Khmer OS" panose="02000500000000020004" pitchFamily="2" charset="77"/>
              </a:rPr>
              <a:t> </a:t>
            </a:r>
            <a:endParaRPr kumimoji="1" lang="ja-JP" altLang="en-US" sz="2000" dirty="0">
              <a:latin typeface="Khmer OS" panose="02000500000000020004" pitchFamily="2" charset="77"/>
              <a:ea typeface="Meiryo UI" panose="020B0604030504040204" pitchFamily="50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5689529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25294" y="5238145"/>
            <a:ext cx="8440388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12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ករណីទី</a:t>
            </a:r>
            <a:r>
              <a:rPr lang="en-US" sz="12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3 </a:t>
            </a:r>
            <a:r>
              <a:rPr lang="en-US" sz="12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បុកដោយរថយន្តត្រាក់ផ្ទុកសម</a:t>
            </a:r>
            <a:r>
              <a:rPr lang="en-US" sz="12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2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ដែលផ្លាស់ទីថយក្រោយ</a:t>
            </a:r>
            <a:r>
              <a:rPr lang="en-US" sz="12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2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ខណៈពេលដែលពិនិត្យ</a:t>
            </a:r>
            <a:r>
              <a:rPr lang="en-US" sz="12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2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មើលស្ថានភាពនៃការផ្ទុក</a:t>
            </a:r>
            <a:r>
              <a:rPr lang="en-JP" sz="1200" dirty="0">
                <a:effectLst/>
                <a:latin typeface="Khmer OS" panose="02000500000000020004" pitchFamily="2" charset="77"/>
                <a:cs typeface="Khmer OS" panose="02000500000000020004" pitchFamily="2" charset="77"/>
              </a:rPr>
              <a:t> </a:t>
            </a:r>
            <a:endParaRPr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2823845" y="2217737"/>
            <a:ext cx="3496310" cy="242252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222 / សៀវភៅបន្ថែមទំព័រទី 95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 fontScale="90000"/>
          </a:bodyPr>
          <a:lstStyle/>
          <a:p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ករណីទី</a:t>
            </a:r>
            <a:r>
              <a:rPr lang="en-US" sz="20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3 </a:t>
            </a:r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បុកដោយរថយន្តត្រាក់ផ្ទុកសម</a:t>
            </a:r>
            <a:r>
              <a:rPr lang="en-US" sz="20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ដែលផ្លាស់ទីថយក្រោយ</a:t>
            </a:r>
            <a:r>
              <a:rPr lang="en-US" sz="20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ខណៈពេលដែល</a:t>
            </a:r>
            <a:r>
              <a:rPr lang="en-US" sz="20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br>
              <a:rPr lang="en-US" sz="20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</a:br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ពិនិត្យ</a:t>
            </a:r>
            <a:r>
              <a:rPr lang="en-US" sz="20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មើលស្ថានភាពនៃការផ្ទុក</a:t>
            </a:r>
            <a:r>
              <a:rPr lang="en-JP" sz="2000" dirty="0">
                <a:effectLst/>
                <a:latin typeface="Khmer OS" panose="02000500000000020004" pitchFamily="2" charset="77"/>
                <a:cs typeface="Khmer OS" panose="02000500000000020004" pitchFamily="2" charset="77"/>
              </a:rPr>
              <a:t> </a:t>
            </a:r>
            <a:endParaRPr kumimoji="1" lang="ja-JP" altLang="en-US" sz="2000" dirty="0">
              <a:latin typeface="Khmer OS" panose="02000500000000020004" pitchFamily="2" charset="77"/>
              <a:ea typeface="Meiryo UI" panose="020B0604030504040204" pitchFamily="50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3130051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189115"/>
            <a:ext cx="8896349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12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ករណីទី</a:t>
            </a:r>
            <a:r>
              <a:rPr lang="en-US" sz="12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4 </a:t>
            </a:r>
            <a:r>
              <a:rPr lang="en-US" sz="12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កិនពីលើដោយ</a:t>
            </a:r>
            <a:r>
              <a:rPr lang="en-US" sz="12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2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រថន្តត្រាក់ចូកផ្ទុកប៉ែល</a:t>
            </a:r>
            <a:r>
              <a:rPr lang="en-US" sz="12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2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ក្នុងអំឡុងពេលត្រួតពិនិត្យ</a:t>
            </a:r>
            <a:r>
              <a:rPr lang="en-US" sz="1200" dirty="0" err="1"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ការចាប់ផ្តើមការងារ</a:t>
            </a:r>
            <a:endParaRPr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678112" y="2174875"/>
            <a:ext cx="3787775" cy="250825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224 / សៀវភៅបន្ថែមទំព័រទី 97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16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ករណីទី</a:t>
            </a:r>
            <a:r>
              <a:rPr lang="en-US" sz="16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4 </a:t>
            </a:r>
            <a:r>
              <a:rPr lang="en-US" sz="16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កិនពីលើដោយ</a:t>
            </a:r>
            <a:r>
              <a:rPr lang="en-US" sz="16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dirty="0" err="1"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រថយន្ត</a:t>
            </a:r>
            <a:r>
              <a:rPr lang="en-US" sz="16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ត្រាក់ចូកផ្ទុកប៉ែល</a:t>
            </a:r>
            <a:r>
              <a:rPr lang="en-US" sz="16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6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ក្នុងអំឡុងពេលត្រួតពិនិត្យការចាប់ផ្តើមការងារ</a:t>
            </a:r>
            <a:endParaRPr kumimoji="1" lang="ja-JP" altLang="en-US" sz="1600" dirty="0">
              <a:solidFill>
                <a:srgbClr val="FF0000"/>
              </a:solidFill>
              <a:latin typeface="Khmer OS" panose="02000500000000020004" pitchFamily="2" charset="77"/>
              <a:ea typeface="Meiryo UI" panose="020B0604030504040204" pitchFamily="50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368248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86331" y="5686297"/>
            <a:ext cx="4195467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12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ករណី</a:t>
            </a:r>
            <a:r>
              <a:rPr lang="en-US" sz="12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</a:t>
            </a:r>
            <a:r>
              <a:rPr lang="en-US" sz="12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ទី</a:t>
            </a:r>
            <a:r>
              <a:rPr lang="en-US" sz="12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 5 </a:t>
            </a:r>
            <a:r>
              <a:rPr lang="en-US" sz="12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កិនពីលើដោយ</a:t>
            </a:r>
            <a:r>
              <a:rPr lang="en-US" sz="12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​</a:t>
            </a:r>
            <a:r>
              <a:rPr lang="en-US" sz="1200" dirty="0" err="1"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រថយន្ត</a:t>
            </a:r>
            <a:r>
              <a:rPr lang="en-US" sz="12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ត្រាក់ចូកផ្ទុកប៉ែលរត់</a:t>
            </a:r>
            <a:r>
              <a:rPr lang="en-US" sz="1200" dirty="0" err="1"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ខុសផ្លូវ</a:t>
            </a:r>
            <a:r>
              <a:rPr lang="en-JP" sz="1200" dirty="0">
                <a:effectLst/>
                <a:latin typeface="Khmer OS" panose="02000500000000020004" pitchFamily="2" charset="77"/>
                <a:cs typeface="Khmer OS" panose="02000500000000020004" pitchFamily="2" charset="77"/>
              </a:rPr>
              <a:t> </a:t>
            </a:r>
            <a:endParaRPr lang="en-US" altLang="ja-JP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362199" y="1713878"/>
            <a:ext cx="4419600" cy="308038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225 / សៀវភៅបន្ថែមទំព័រទី 99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ករណី</a:t>
            </a:r>
            <a:r>
              <a:rPr lang="en-US" sz="20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</a:t>
            </a:r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ទី</a:t>
            </a:r>
            <a:r>
              <a:rPr lang="en-US" sz="20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​ 5 </a:t>
            </a:r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កិនពីលើដោយ</a:t>
            </a:r>
            <a:r>
              <a:rPr lang="en-US" sz="20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​</a:t>
            </a:r>
            <a:r>
              <a:rPr lang="en-US" sz="2000" dirty="0" err="1"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រថយន្ត</a:t>
            </a:r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ត្រាក់ចូកផ្ទុកប៉ែល</a:t>
            </a:r>
            <a:r>
              <a:rPr lang="en-US" sz="2000" dirty="0" err="1"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រត់ខុសផ្លូវ</a:t>
            </a:r>
            <a:endParaRPr kumimoji="1" lang="ja-JP" altLang="en-US" sz="2000" dirty="0">
              <a:latin typeface="Khmer OS" panose="02000500000000020004" pitchFamily="2" charset="77"/>
              <a:ea typeface="Meiryo UI" panose="020B0604030504040204" pitchFamily="50" charset="-128"/>
              <a:cs typeface="Khmer OS" panose="02000500000000020004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5EE587-25CD-9E98-8ED1-10244F796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947" y="1149288"/>
            <a:ext cx="6622105" cy="368354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566865" y="4655763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ផែនទីស្ថានភាពគ្រោះថ្នាក</a:t>
            </a:r>
            <a:r>
              <a:rPr lang="en-US" sz="1200" kern="100" dirty="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់</a:t>
            </a:r>
            <a:endParaRPr lang="en-JP" sz="12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6316275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43881" y="5238622"/>
            <a:ext cx="4856237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12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ករណីទី</a:t>
            </a:r>
            <a:r>
              <a:rPr lang="en-US" sz="12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7 </a:t>
            </a:r>
            <a:r>
              <a:rPr lang="en-US" sz="12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គាបជាប់រវាងកៅអីអ្នកបើកបរ</a:t>
            </a:r>
            <a:r>
              <a:rPr lang="en-US" sz="12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2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និងដៃ</a:t>
            </a:r>
            <a:r>
              <a:rPr lang="en-US" sz="12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2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អំឡុងពេលផ្ទុកដែកមូល</a:t>
            </a:r>
            <a:r>
              <a:rPr lang="en-US" sz="12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endParaRPr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905125" y="2216785"/>
            <a:ext cx="3333750" cy="242443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229 / សៀវភៅបន្ថែមទំព័រទី 101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ករណីទី</a:t>
            </a:r>
            <a:r>
              <a:rPr lang="en-US" sz="20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7 </a:t>
            </a:r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គាបជាប់រវាងកៅអីអ្នកបើកបរ</a:t>
            </a:r>
            <a:r>
              <a:rPr lang="en-US" sz="20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និងដៃ</a:t>
            </a:r>
            <a:r>
              <a:rPr lang="en-US" sz="20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អំឡុងពេលផ្ទុកដែកមូល</a:t>
            </a:r>
            <a:r>
              <a:rPr lang="en-US" sz="20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endParaRPr kumimoji="1" lang="ja-JP" altLang="en-US" sz="2000" dirty="0">
              <a:latin typeface="Khmer OS" panose="02000500000000020004" pitchFamily="2" charset="77"/>
              <a:ea typeface="Meiryo UI" panose="020B0604030504040204" pitchFamily="50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494275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453597" y="5035511"/>
            <a:ext cx="4236806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12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ករណីទី</a:t>
            </a:r>
            <a:r>
              <a:rPr lang="en-US" sz="12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8 </a:t>
            </a:r>
            <a:r>
              <a:rPr lang="en-US" sz="12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គាបជាប់រវាងម៉ាស៊ីន</a:t>
            </a:r>
            <a:r>
              <a:rPr lang="en-US" sz="12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2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និងបន្ទះដែកទប</a:t>
            </a:r>
            <a:r>
              <a:rPr lang="en-US" sz="12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់ </a:t>
            </a:r>
            <a:endParaRPr lang="ja-JP" altLang="en-US" sz="12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3073400" y="2346007"/>
            <a:ext cx="2997200" cy="216598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231 / សៀវភៅបន្ថែមទំព័រទី 103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ករណីទី</a:t>
            </a:r>
            <a:r>
              <a:rPr lang="en-US" sz="20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8 </a:t>
            </a:r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គាបជាប់រវាងម៉ាស៊ីន</a:t>
            </a:r>
            <a:r>
              <a:rPr lang="en-US" sz="20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និងបន្ទះដែកទប</a:t>
            </a:r>
            <a:r>
              <a:rPr lang="en-US" sz="20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់ </a:t>
            </a:r>
            <a:endParaRPr kumimoji="1" lang="ja-JP" altLang="en-US" sz="2000" dirty="0">
              <a:latin typeface="Khmer OS" panose="02000500000000020004" pitchFamily="2" charset="77"/>
              <a:ea typeface="Meiryo UI" panose="020B0604030504040204" pitchFamily="50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2742961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315194" y="5888229"/>
            <a:ext cx="4677826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12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ករណីទី</a:t>
            </a:r>
            <a:r>
              <a:rPr lang="en-US" sz="12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9 </a:t>
            </a:r>
            <a:r>
              <a:rPr lang="en-US" sz="12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ក្បាលគាបជាប់នឹងដៃ</a:t>
            </a:r>
            <a:r>
              <a:rPr lang="en-US" sz="12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2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នៃរថយន្តត្រាក់ផ្ទុកប៉ែល</a:t>
            </a:r>
            <a:r>
              <a:rPr lang="en-US" sz="12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endParaRPr lang="ja-JP" altLang="en-US" sz="1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5157" y="5205204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ផែនទីស្ថានភាពគ្រោះថ្នាក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់ (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ទិដ្ឋភាពចំហៀង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)</a:t>
            </a:r>
            <a:endParaRPr lang="en-JP" sz="12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30524" y="5141593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ផែនទីស្ថានភាពគ្រោះថ្នាក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់ (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ទិដ្ឋភាពប្លង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់)</a:t>
            </a:r>
            <a:endParaRPr lang="en-JP" sz="12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pic>
        <p:nvPicPr>
          <p:cNvPr id="5" name="図 4"/>
          <p:cNvPicPr/>
          <p:nvPr/>
        </p:nvPicPr>
        <p:blipFill>
          <a:blip r:embed="rId2"/>
          <a:stretch>
            <a:fillRect/>
          </a:stretch>
        </p:blipFill>
        <p:spPr>
          <a:xfrm>
            <a:off x="355157" y="2160462"/>
            <a:ext cx="4298950" cy="2206625"/>
          </a:xfrm>
          <a:prstGeom prst="rect">
            <a:avLst/>
          </a:prstGeom>
        </p:spPr>
      </p:pic>
      <p:pic>
        <p:nvPicPr>
          <p:cNvPr id="6" name="図 5"/>
          <p:cNvPicPr/>
          <p:nvPr/>
        </p:nvPicPr>
        <p:blipFill>
          <a:blip r:embed="rId3"/>
          <a:stretch>
            <a:fillRect/>
          </a:stretch>
        </p:blipFill>
        <p:spPr>
          <a:xfrm>
            <a:off x="4654107" y="1994091"/>
            <a:ext cx="4254500" cy="253936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233 / សៀវភៅបន្ថែមទំព័រទី 106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ករណីទី</a:t>
            </a:r>
            <a:r>
              <a:rPr lang="en-US" sz="20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9 </a:t>
            </a:r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ក្បាលគាបជាប់នឹងដៃ</a:t>
            </a:r>
            <a:r>
              <a:rPr lang="en-US" sz="20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នៃរថយន្តត្រាក់ផ្ទុកប៉ែល</a:t>
            </a:r>
            <a:r>
              <a:rPr lang="en-US" sz="20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endParaRPr kumimoji="1" lang="ja-JP" altLang="en-US" sz="2000" dirty="0">
              <a:latin typeface="Khmer OS" panose="02000500000000020004" pitchFamily="2" charset="77"/>
              <a:ea typeface="Meiryo UI" panose="020B0604030504040204" pitchFamily="50" charset="-128"/>
              <a:cs typeface="Khmer OS" panose="02000500000000020004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BD9569-BF97-53DF-82E9-CFBC2411CB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393" y="2160460"/>
            <a:ext cx="4354741" cy="2206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BE6752-9DBA-824F-6EA1-DC1C952EA2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5276" y="1819530"/>
            <a:ext cx="4360406" cy="2645835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FCDF214-A54A-7F16-54EB-E6365EB474B2}"/>
              </a:ext>
            </a:extLst>
          </p:cNvPr>
          <p:cNvSpPr txBox="1"/>
          <p:nvPr/>
        </p:nvSpPr>
        <p:spPr>
          <a:xfrm>
            <a:off x="1902856" y="1817595"/>
            <a:ext cx="882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altLang="ja-JP" dirty="0"/>
              <a:t>របា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4EBAA65-8339-D5D1-4BF1-973254C4B420}"/>
              </a:ext>
            </a:extLst>
          </p:cNvPr>
          <p:cNvSpPr txBox="1"/>
          <p:nvPr/>
        </p:nvSpPr>
        <p:spPr>
          <a:xfrm>
            <a:off x="5030524" y="3753719"/>
            <a:ext cx="882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altLang="ja-JP" dirty="0"/>
              <a:t>របា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111026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290089" y="5942979"/>
            <a:ext cx="6351639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12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ករណីទី</a:t>
            </a:r>
            <a:r>
              <a:rPr lang="en-US" sz="12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10 </a:t>
            </a:r>
            <a:r>
              <a:rPr lang="en-US" sz="12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ប្លុកបេតុង</a:t>
            </a:r>
            <a:r>
              <a:rPr lang="en-US" sz="12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2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ដែលលើកដោយប៉ែលបានធ្លាក</a:t>
            </a:r>
            <a:r>
              <a:rPr lang="en-US" sz="12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់ </a:t>
            </a:r>
            <a:r>
              <a:rPr lang="en-US" sz="1200" dirty="0" err="1"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បង្ក</a:t>
            </a:r>
            <a:r>
              <a:rPr lang="en-US" sz="12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ឲ្យមានគ្រោះថ្នាក</a:t>
            </a:r>
            <a:r>
              <a:rPr lang="en-US" sz="12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់</a:t>
            </a:r>
            <a:endParaRPr lang="ja-JP" altLang="en-US" sz="1200" dirty="0">
              <a:latin typeface="Khmer OS" panose="02000500000000020004" pitchFamily="2" charset="77"/>
              <a:ea typeface="Meiryo UI" panose="020B0604030504040204" pitchFamily="50" charset="-128"/>
              <a:cs typeface="Khmer OS" panose="02000500000000020004" pitchFamily="2" charset="77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74715" y="5268837"/>
            <a:ext cx="476655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គំនូសតាងស្ថានភាព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នៃការលើកដាក់ប្លុកមួយ</a:t>
            </a:r>
            <a:r>
              <a:rPr lang="en-US" sz="1200" kern="1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1200" kern="1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ដោយប៉ែល</a:t>
            </a:r>
            <a:endParaRPr lang="en-JP" sz="120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961" y="893445"/>
            <a:ext cx="3664777" cy="432967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JP" altLang="ja-JP" sz="1200" dirty="0">
                <a:latin typeface="Khmer OS" panose="02000500000000020004" pitchFamily="2" charset="77"/>
                <a:cs typeface="Khmer OS" panose="02000500000000020004" pitchFamily="2" charset="77"/>
              </a:rPr>
              <a:t>សៀវភៅទំព័រទី 235 / សៀវភៅបន្ថែមទំព័រទី 108</a:t>
            </a:r>
            <a:endParaRPr kumimoji="1" lang="ja-JP" altLang="en-US" sz="1200" dirty="0">
              <a:latin typeface="Khmer OS" panose="02000500000000020004" pitchFamily="2" charset="77"/>
              <a:cs typeface="Khmer OS" panose="02000500000000020004" pitchFamily="2" charset="77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257174" y="257176"/>
            <a:ext cx="8639175" cy="5905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ករណីទី</a:t>
            </a:r>
            <a:r>
              <a:rPr lang="en-US" sz="20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10 </a:t>
            </a:r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ប្លុកបេតុង</a:t>
            </a:r>
            <a:r>
              <a:rPr lang="en-US" sz="20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 </a:t>
            </a:r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ដែលលើកដោយប៉ែលបានធ្លាក</a:t>
            </a:r>
            <a:r>
              <a:rPr lang="en-US" sz="20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់ </a:t>
            </a:r>
            <a:r>
              <a:rPr lang="en-US" sz="2000" dirty="0" err="1"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បង្ក</a:t>
            </a:r>
            <a:r>
              <a:rPr lang="en-US" sz="2000" dirty="0" err="1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ឲ្យមានគ្រោះថ្នាក</a:t>
            </a:r>
            <a:r>
              <a:rPr lang="en-US" sz="2000" dirty="0">
                <a:effectLst/>
                <a:latin typeface="Khmer OS" panose="02000500000000020004" pitchFamily="2" charset="77"/>
                <a:ea typeface="MS Mincho" panose="02020609040205080304" pitchFamily="49" charset="-128"/>
                <a:cs typeface="Khmer OS" panose="02000500000000020004" pitchFamily="2" charset="77"/>
              </a:rPr>
              <a:t>់</a:t>
            </a:r>
            <a:endParaRPr lang="ja-JP" altLang="en-US" sz="2000" dirty="0">
              <a:latin typeface="Khmer OS" panose="02000500000000020004" pitchFamily="2" charset="77"/>
              <a:ea typeface="Meiryo UI" panose="020B0604030504040204" pitchFamily="50" charset="-128"/>
              <a:cs typeface="Khmer OS" panose="02000500000000020004" pitchFamily="2" charset="77"/>
            </a:endParaRPr>
          </a:p>
        </p:txBody>
      </p:sp>
      <p:sp>
        <p:nvSpPr>
          <p:cNvPr id="6" name="Text Box 486">
            <a:extLst>
              <a:ext uri="{FF2B5EF4-FFF2-40B4-BE49-F238E27FC236}">
                <a16:creationId xmlns:a16="http://schemas.microsoft.com/office/drawing/2014/main" id="{79E4EBE0-95F0-102A-8D07-D9E99DC7D0FC}"/>
              </a:ext>
            </a:extLst>
          </p:cNvPr>
          <p:cNvSpPr txBox="1"/>
          <p:nvPr/>
        </p:nvSpPr>
        <p:spPr>
          <a:xfrm>
            <a:off x="2522395" y="1830173"/>
            <a:ext cx="1004570" cy="30734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050" kern="100" dirty="0" err="1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ប្លុកបេតុង</a:t>
            </a:r>
            <a:endParaRPr lang="en-JP" sz="1050" kern="100" dirty="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  <p:sp>
        <p:nvSpPr>
          <p:cNvPr id="7" name="Text Box 487">
            <a:extLst>
              <a:ext uri="{FF2B5EF4-FFF2-40B4-BE49-F238E27FC236}">
                <a16:creationId xmlns:a16="http://schemas.microsoft.com/office/drawing/2014/main" id="{A53F6665-8FE9-037D-04EF-02B0B01E81ED}"/>
              </a:ext>
            </a:extLst>
          </p:cNvPr>
          <p:cNvSpPr txBox="1"/>
          <p:nvPr/>
        </p:nvSpPr>
        <p:spPr>
          <a:xfrm>
            <a:off x="2756075" y="3358618"/>
            <a:ext cx="1004570" cy="30734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050" kern="100">
                <a:effectLst/>
                <a:latin typeface="Khmer OS" panose="02000500000000020004" pitchFamily="2" charset="77"/>
                <a:ea typeface="Yu Mincho" panose="02020400000000000000" pitchFamily="18" charset="-128"/>
                <a:cs typeface="Khmer OS" panose="02000500000000020004" pitchFamily="2" charset="77"/>
              </a:rPr>
              <a:t>ប៉ែល</a:t>
            </a:r>
            <a:endParaRPr lang="en-JP" sz="1050" kern="100">
              <a:effectLst/>
              <a:latin typeface="Khmer OS" panose="02000500000000020004" pitchFamily="2" charset="77"/>
              <a:ea typeface="Yu Mincho" panose="02020400000000000000" pitchFamily="18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83551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732567"/>
            <a:ext cx="7772400" cy="166931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kern="100" dirty="0" err="1">
                <a:effectLst/>
                <a:latin typeface="Khmer OS" panose="02000500000000020004" pitchFamily="2" charset="77"/>
                <a:ea typeface="Yu Gothic Light" panose="020B0300000000000000" pitchFamily="34" charset="-128"/>
                <a:cs typeface="Khmer OS" panose="02000500000000020004" pitchFamily="2" charset="77"/>
              </a:rPr>
              <a:t>វគ្គទី</a:t>
            </a:r>
            <a:r>
              <a:rPr lang="en-US" sz="2800" kern="100" dirty="0">
                <a:effectLst/>
                <a:latin typeface="Khmer OS" panose="02000500000000020004" pitchFamily="2" charset="77"/>
                <a:ea typeface="Yu Gothic Light" panose="020B0300000000000000" pitchFamily="34" charset="-128"/>
                <a:cs typeface="Khmer OS" panose="02000500000000020004" pitchFamily="2" charset="77"/>
              </a:rPr>
              <a:t> 2 </a:t>
            </a:r>
            <a:r>
              <a:rPr lang="en-US" sz="2800" kern="100" dirty="0" err="1">
                <a:effectLst/>
                <a:latin typeface="Khmer OS" panose="02000500000000020004" pitchFamily="2" charset="77"/>
                <a:ea typeface="Yu Gothic Light" panose="020B0300000000000000" pitchFamily="34" charset="-128"/>
                <a:cs typeface="Khmer OS" panose="02000500000000020004" pitchFamily="2" charset="77"/>
              </a:rPr>
              <a:t>ចំណេះដឹងស្តីអំពី</a:t>
            </a:r>
            <a:r>
              <a:rPr lang="en-US" sz="2800" kern="100" dirty="0">
                <a:effectLst/>
                <a:latin typeface="Khmer OS" panose="02000500000000020004" pitchFamily="2" charset="77"/>
                <a:ea typeface="Yu Gothic Light" panose="020B0300000000000000" pitchFamily="34" charset="-128"/>
                <a:cs typeface="Khmer OS" panose="02000500000000020004" pitchFamily="2" charset="77"/>
              </a:rPr>
              <a:t> </a:t>
            </a:r>
            <a:r>
              <a:rPr lang="en-US" sz="2800" kern="100" dirty="0" err="1">
                <a:effectLst/>
                <a:latin typeface="Khmer OS" panose="02000500000000020004" pitchFamily="2" charset="77"/>
                <a:ea typeface="Yu Gothic Light" panose="020B0300000000000000" pitchFamily="34" charset="-128"/>
                <a:cs typeface="Khmer OS" panose="02000500000000020004" pitchFamily="2" charset="77"/>
              </a:rPr>
              <a:t>រចនាសម្ព័ន្ធឧបករណ៍ដែលទាក់ទងនឹងការដំណើរការ</a:t>
            </a:r>
            <a:r>
              <a:rPr lang="en-US" sz="2800" kern="100" dirty="0">
                <a:effectLst/>
                <a:latin typeface="Khmer OS" panose="02000500000000020004" pitchFamily="2" charset="77"/>
                <a:ea typeface="Yu Gothic Light" panose="020B0300000000000000" pitchFamily="34" charset="-128"/>
                <a:cs typeface="Khmer OS" panose="02000500000000020004" pitchFamily="2" charset="77"/>
              </a:rPr>
              <a:t> </a:t>
            </a:r>
            <a:r>
              <a:rPr lang="en-US" sz="2800" kern="100" dirty="0" err="1">
                <a:effectLst/>
                <a:latin typeface="Khmer OS" panose="02000500000000020004" pitchFamily="2" charset="77"/>
                <a:ea typeface="Yu Gothic Light" panose="020B0300000000000000" pitchFamily="34" charset="-128"/>
                <a:cs typeface="Khmer OS" panose="02000500000000020004" pitchFamily="2" charset="77"/>
              </a:rPr>
              <a:t>និង</a:t>
            </a:r>
            <a:r>
              <a:rPr lang="en-US" sz="2800" kern="100" dirty="0">
                <a:effectLst/>
                <a:latin typeface="Khmer OS" panose="02000500000000020004" pitchFamily="2" charset="77"/>
                <a:ea typeface="Yu Gothic Light" panose="020B0300000000000000" pitchFamily="34" charset="-128"/>
                <a:cs typeface="Khmer OS" panose="02000500000000020004" pitchFamily="2" charset="77"/>
              </a:rPr>
              <a:t>​</a:t>
            </a:r>
            <a:r>
              <a:rPr lang="en-US" sz="2800" kern="100" dirty="0" err="1">
                <a:effectLst/>
                <a:latin typeface="Khmer OS" panose="02000500000000020004" pitchFamily="2" charset="77"/>
                <a:ea typeface="Yu Gothic Light" panose="020B0300000000000000" pitchFamily="34" charset="-128"/>
                <a:cs typeface="Khmer OS" panose="02000500000000020004" pitchFamily="2" charset="77"/>
              </a:rPr>
              <a:t>វិធី</a:t>
            </a:r>
            <a:r>
              <a:rPr lang="en-US" sz="2800" kern="100" dirty="0">
                <a:effectLst/>
                <a:latin typeface="Khmer OS" panose="02000500000000020004" pitchFamily="2" charset="77"/>
                <a:ea typeface="Yu Gothic Light" panose="020B0300000000000000" pitchFamily="34" charset="-128"/>
                <a:cs typeface="Khmer OS" panose="02000500000000020004" pitchFamily="2" charset="77"/>
              </a:rPr>
              <a:t>​</a:t>
            </a:r>
            <a:r>
              <a:rPr lang="en-US" sz="2800" kern="100" dirty="0" err="1">
                <a:effectLst/>
                <a:latin typeface="Khmer OS" panose="02000500000000020004" pitchFamily="2" charset="77"/>
                <a:ea typeface="Yu Gothic Light" panose="020B0300000000000000" pitchFamily="34" charset="-128"/>
                <a:cs typeface="Khmer OS" panose="02000500000000020004" pitchFamily="2" charset="77"/>
              </a:rPr>
              <a:t>សាស្ត្របញ្ជាគ្រប់គ្រង</a:t>
            </a:r>
            <a:r>
              <a:rPr lang="en-US" sz="2800" kern="100" dirty="0">
                <a:effectLst/>
                <a:latin typeface="Khmer OS" panose="02000500000000020004" pitchFamily="2" charset="77"/>
                <a:ea typeface="Yu Gothic Light" panose="020B0300000000000000" pitchFamily="34" charset="-128"/>
                <a:cs typeface="Khmer OS" panose="02000500000000020004" pitchFamily="2" charset="77"/>
              </a:rPr>
              <a:t>​</a:t>
            </a:r>
            <a:endParaRPr lang="en-JP" sz="2800" kern="100" dirty="0">
              <a:effectLst/>
              <a:latin typeface="Khmer OS" panose="02000500000000020004" pitchFamily="2" charset="77"/>
              <a:ea typeface="Yu Gothic Light" panose="020B0300000000000000" pitchFamily="34" charset="-128"/>
              <a:cs typeface="Khmer OS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594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4853</Words>
  <Application>Microsoft Office PowerPoint</Application>
  <PresentationFormat>画面に合わせる (4:3)</PresentationFormat>
  <Paragraphs>710</Paragraphs>
  <Slides>88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88</vt:i4>
      </vt:variant>
    </vt:vector>
  </HeadingPairs>
  <TitlesOfParts>
    <vt:vector size="98" baseType="lpstr">
      <vt:lpstr>Khmer OS</vt:lpstr>
      <vt:lpstr>Khmer OS Battambang</vt:lpstr>
      <vt:lpstr>Meiryo UI</vt:lpstr>
      <vt:lpstr>MS Mincho</vt:lpstr>
      <vt:lpstr>游明朝</vt:lpstr>
      <vt:lpstr>Arial</vt:lpstr>
      <vt:lpstr>Calibri</vt:lpstr>
      <vt:lpstr>Calibri Light</vt:lpstr>
      <vt:lpstr>Leelawadee UI</vt:lpstr>
      <vt:lpstr>Office テーマ</vt:lpstr>
      <vt:lpstr>សៀវភៅបន្ថែម វគ្គបណ្ដុះបណ្ដាលបច្ចេកទេស ប្រតិបត្តិការនៃ រថយន្តត្រាក់ផ្ទុកប៉ែល ជាដើម  ឯកសារPowerPointសម្រាប់វគ្គបណ្តុះបណ្តាល</vt:lpstr>
      <vt:lpstr>ផ្នែកទី 1 ច្បាប់ទូទៅ</vt:lpstr>
      <vt:lpstr>ជំពូក​ទី 1 ទិដ្ឋភាព​ទូទៅ​នៃ រថយន្តត្រាក់ផ្ទុក​ប៉ែល ជាដើម</vt:lpstr>
      <vt:lpstr>និយមន័យ​ និង​លក្ខណៈ​ពិសេស​របស់​រថយន្តត្រាក់ផ្ទុកប៉ែល។ល។</vt:lpstr>
      <vt:lpstr>និយមន័យ​ និង​លក្ខណៈ​ពិសេស​របស់​រថយន្តត្រាក់ផ្ទុកប៉ែល។ល។</vt:lpstr>
      <vt:lpstr>និយមន័យ​ និង​លក្ខណៈ​ពិសេស​របស់​រថយន្តត្រាក់ផ្ទុកប៉ែល។ល។</vt:lpstr>
      <vt:lpstr>លក្ខណៈបច្ចេកទេសសំខាន់ៗ និងវិមាត្រ</vt:lpstr>
      <vt:lpstr>លក្ខណៈបច្ចេកទេសសំខាន់ៗ និងវិមាត្រ</vt:lpstr>
      <vt:lpstr>វគ្គទី 2 ចំណេះដឹងស្តីអំពី រចនាសម្ព័ន្ធឧបករណ៍ដែលទាក់ទងនឹងការដំណើរការ និង​វិធី​សាស្ត្របញ្ជាគ្រប់គ្រង​</vt:lpstr>
      <vt:lpstr>ជំពូកទី 1 រចនាសម្ព័ន្ធ </vt:lpstr>
      <vt:lpstr>ម៉ាស៊ីន</vt:lpstr>
      <vt:lpstr>ម៉ាស៊ីន</vt:lpstr>
      <vt:lpstr>ម៉ាស៊ីន</vt:lpstr>
      <vt:lpstr>PowerPoint プレゼンテーション</vt:lpstr>
      <vt:lpstr>ឧបករណ៍ចង្កូត</vt:lpstr>
      <vt:lpstr>ឧបករណ៍ចង្កូត</vt:lpstr>
      <vt:lpstr>ឧបករណ៍ចង្កូត</vt:lpstr>
      <vt:lpstr>ឧបករណ៍ហ្វ្រាំង </vt:lpstr>
      <vt:lpstr>ឧបករណ៍ហ្វ្រាំង </vt:lpstr>
      <vt:lpstr>ឧបករណ៍ហ្វ្រាំង</vt:lpstr>
      <vt:lpstr>ជំពូកទី 2 វិធីសាស្រ្តបញ្ជា </vt:lpstr>
      <vt:lpstr>ការណែនាំមុនពេលចាប់ផ្តើមការងារ</vt:lpstr>
      <vt:lpstr>ការត្រួតពិនិត្យដោយខ្លួនឯងតាមកាលកំណត់</vt:lpstr>
      <vt:lpstr>ការចាប់ផ្តើមប្រតិបត្តិការ និងការណែនាំ </vt:lpstr>
      <vt:lpstr>ការណែនាំសម្រាប់ការចាប់ផ្តើម និងការបើកបរ </vt:lpstr>
      <vt:lpstr>ការណែនាំសម្រាប់ការចាប់ផ្តើម និងការបើកបរ </vt:lpstr>
      <vt:lpstr>ការណែនាំសម្រាប់ការឈប់បណ្តោះអាសន្ន ការចត និងការបញ្ចប់នៃការបើកបរ </vt:lpstr>
      <vt:lpstr>ការប្រុងប្រយ័ត្នក្នុងការបើកបរ </vt:lpstr>
      <vt:lpstr>ការប្រុងប្រយ័ត្នក្នុងការបើកបរ </vt:lpstr>
      <vt:lpstr>ការប្រុងប្រយ័ត្នក្នុងការបើកបរ </vt:lpstr>
      <vt:lpstr>ការប្រុងប្រយ័ត្នក្នុងការបើកបរ </vt:lpstr>
      <vt:lpstr>ការប្រុងប្រយ័ត្នក្នុងការបើកបរ </vt:lpstr>
      <vt:lpstr>ការប្រុងប្រយ័ត្នក្នុងការបើកបរ </vt:lpstr>
      <vt:lpstr>ការប្រុងប្រយ័ត្នក្នុងការបើកបរ </vt:lpstr>
      <vt:lpstr>ការប្រុងប្រយ័ត្នក្នុងការបើកបរ </vt:lpstr>
      <vt:lpstr>ការប្រុងប្រយ័ត្នក្នុងការបើកបរ </vt:lpstr>
      <vt:lpstr>ការប្រុងប្រយ័ត្នក្នុងការបើកបរ </vt:lpstr>
      <vt:lpstr>ការប្រុងប្រយ័ត្នក្នុងការបើកបរ </vt:lpstr>
      <vt:lpstr>ការប្រុងប្រយ័ត្នក្នុងការបើកបរ </vt:lpstr>
      <vt:lpstr>ការប្រុងប្រយ័ត្នក្នុងការបើកបរ </vt:lpstr>
      <vt:lpstr>ការប្រុងប្រយ័ត្នក្នុងការបើកបរ </vt:lpstr>
      <vt:lpstr>ការប្រុងប្រយ័ត្នក្នុងការបើកបរ </vt:lpstr>
      <vt:lpstr>រចនាសម្ព័ន្ធ និងវិធីសាស្រ្តគ្រប់គ្រងបញ្ជា នៃឧបករណ៍ទាក់ទងនឹង ការដឹក ដូចជា ឡានត្រាក់ចូកដីផ្ទុកប៉ែល</vt:lpstr>
      <vt:lpstr>ជំពូកទី 1 រចនាសម្ព័ន្ធ </vt:lpstr>
      <vt:lpstr>ឧបករណ៍បញ្ជាដឹកទំនិញ </vt:lpstr>
      <vt:lpstr>ឧបករណ៍បញ្ជាដឹកទំនិញ </vt:lpstr>
      <vt:lpstr>ប្រព័ន្ធសឺរាំងបូម </vt:lpstr>
      <vt:lpstr>ប្រព័ន្ធសឺរំាងបូម </vt:lpstr>
      <vt:lpstr>ប្រព័ន្ធសឺរាំងបូម </vt:lpstr>
      <vt:lpstr>ប្រព័ន្ធសឺរាំងបូម </vt:lpstr>
      <vt:lpstr>ប្រព័ន្ធសឺរាំងបូម </vt:lpstr>
      <vt:lpstr>ដំបូលការពារក្បាល </vt:lpstr>
      <vt:lpstr>រថយន្តត្រាក់ផ្ទុកសម </vt:lpstr>
      <vt:lpstr>រថយន្តត្រាក់ផ្ទុកសម </vt:lpstr>
      <vt:lpstr>ជំពូកទី 2 វិធីសាស្រ្តប្រតិបត្តិការ </vt:lpstr>
      <vt:lpstr>បន្ទុក និងលំនឹងយានយន្ត</vt:lpstr>
      <vt:lpstr>បន្ទុក និងលំនឹងយានយន្ត</vt:lpstr>
      <vt:lpstr>វិធីសាស្រ្តការងារ </vt:lpstr>
      <vt:lpstr>វិធីសាស្រ្តការងារ </vt:lpstr>
      <vt:lpstr>វិធីសាស្រ្តការងារ </vt:lpstr>
      <vt:lpstr>វិធីសាស្រ្តការងារ </vt:lpstr>
      <vt:lpstr>វិធីសាស្រ្តការងារ </vt:lpstr>
      <vt:lpstr>វិធីសាស្រ្តការងារ </vt:lpstr>
      <vt:lpstr>វិធីសាស្រ្តការងារ </vt:lpstr>
      <vt:lpstr>វគ្គទី4 ចំណេះដឹងផ្នែកមេកានិច ចាំបាច់សម្រាប់ការបើកបរ រថយន្តត្រាក់ចូកផ្ទុកប៉ែល ។ល។</vt:lpstr>
      <vt:lpstr>ជំពូកទី 1 កម្លាំង </vt:lpstr>
      <vt:lpstr>ម៉ូម៉ង់នៃកម្លាំង</vt:lpstr>
      <vt:lpstr>ម៉ូម៉ង់នៃកម្លាំង</vt:lpstr>
      <vt:lpstr>តុល្យភាពកម្លាំង </vt:lpstr>
      <vt:lpstr>ជំពូកទី 2 ម៉ាស ទម្ងន់ និងទីប្រជុំទម្ងន់</vt:lpstr>
      <vt:lpstr>ម៉ាស និងទម្ងន់ </vt:lpstr>
      <vt:lpstr>ម៉ាស និងទម្ងន់ </vt:lpstr>
      <vt:lpstr>ទីប្រជុំទម្ងន់</vt:lpstr>
      <vt:lpstr>លំនឹងនៃវត្ថុ </vt:lpstr>
      <vt:lpstr>ជំពូកទី 3 ចលនានៃវត្ថុ </vt:lpstr>
      <vt:lpstr>ការកកិត </vt:lpstr>
      <vt:lpstr>ភាគទី 5 ច្បាប់ និងបទប្បញ្ញត្តិពាក់ព័ន្ធ</vt:lpstr>
      <vt:lpstr>បទប្បញ្ញត្តិពាក់ព័ន្ធ</vt:lpstr>
      <vt:lpstr>វគ្គទី 6 ករណីគ្រោះថ្នាក់</vt:lpstr>
      <vt:lpstr>ករណីទី 1 ធ្លាក់ពីជាយថ្នល់ </vt:lpstr>
      <vt:lpstr>ករណីទី 2 ធ្លាក់ពីរថយន្តត្រាក់ផ្ទុកសម ដោយសារតែរំញ័រ </vt:lpstr>
      <vt:lpstr>ករណីទី 3 បុកដោយរថយន្តត្រាក់ផ្ទុកសម ដែលផ្លាស់ទីថយក្រោយ ខណៈពេលដែល  ពិនិត្យ មើលស្ថានភាពនៃការផ្ទុក </vt:lpstr>
      <vt:lpstr>ករណីទី 4 កិនពីលើដោយ រថយន្តត្រាក់ចូកផ្ទុកប៉ែល ក្នុងអំឡុងពេលត្រួតពិនិត្យការចាប់ផ្តើមការងារ</vt:lpstr>
      <vt:lpstr>ករណី​ទី​ 5 កិនពីលើដោយ ​រថយន្តត្រាក់ចូកផ្ទុកប៉ែលរត់ខុសផ្លូវ</vt:lpstr>
      <vt:lpstr>ករណីទី 7 គាបជាប់រវាងកៅអីអ្នកបើកបរ និងដៃ អំឡុងពេលផ្ទុកដែកមូល </vt:lpstr>
      <vt:lpstr>ករណីទី 8 គាបជាប់រវាងម៉ាស៊ីន និងបន្ទះដែកទប់ </vt:lpstr>
      <vt:lpstr>ករណីទី 9 ក្បាលគាបជាប់នឹងដៃ នៃរថយន្តត្រាក់ផ្ទុកប៉ែល 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2021-11-10T06:45:08Z</dcterms:created>
  <dcterms:modified xsi:type="dcterms:W3CDTF">2023-07-12T02:35:28Z</dcterms:modified>
</cp:coreProperties>
</file>