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319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3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32" r:id="rId66"/>
    <p:sldId id="340" r:id="rId67"/>
    <p:sldId id="299" r:id="rId68"/>
    <p:sldId id="300" r:id="rId69"/>
    <p:sldId id="301" r:id="rId70"/>
    <p:sldId id="341" r:id="rId71"/>
    <p:sldId id="302" r:id="rId72"/>
    <p:sldId id="303" r:id="rId73"/>
    <p:sldId id="304" r:id="rId74"/>
    <p:sldId id="305" r:id="rId75"/>
    <p:sldId id="342" r:id="rId76"/>
    <p:sldId id="306" r:id="rId77"/>
    <p:sldId id="331" r:id="rId78"/>
    <p:sldId id="307" r:id="rId79"/>
    <p:sldId id="330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7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60705"/>
            <a:ext cx="9144000" cy="2449258"/>
          </a:xfrm>
        </p:spPr>
        <p:txBody>
          <a:bodyPr anchor="ctr">
            <a:noAutofit/>
          </a:bodyPr>
          <a:lstStyle/>
          <a:p>
            <a:r>
              <a:rPr lang="es-E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Libro de textos complementarios para la formación técnica en el manejo de retroexcavadoras, etc.</a:t>
            </a:r>
            <a:br>
              <a:rPr lang="es-E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Material de </a:t>
            </a:r>
            <a:r>
              <a:rPr lang="en-US" altLang="ja-JP" sz="3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instrucción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POWER POINT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1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396670"/>
            <a:ext cx="7772400" cy="601663"/>
          </a:xfrm>
        </p:spPr>
        <p:txBody>
          <a:bodyPr>
            <a:noAutofit/>
          </a:bodyPr>
          <a:lstStyle/>
          <a:p>
            <a:r>
              <a:rPr lang="es-ES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Capitulo 1 Estructura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1729" y="4254042"/>
            <a:ext cx="282687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2-1 Estructura del motor</a:t>
            </a:r>
            <a:endParaRPr kumimoji="1"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1" y="1919935"/>
            <a:ext cx="370212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22" y="1919934"/>
            <a:ext cx="3512019" cy="2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Motor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Cuadro de texto 460">
            <a:extLst>
              <a:ext uri="{FF2B5EF4-FFF2-40B4-BE49-F238E27FC236}">
                <a16:creationId xmlns:a16="http://schemas.microsoft.com/office/drawing/2014/main" id="{C2E87E29-1291-44D4-B975-C941C66337BE}"/>
              </a:ext>
            </a:extLst>
          </p:cNvPr>
          <p:cNvSpPr txBox="1"/>
          <p:nvPr/>
        </p:nvSpPr>
        <p:spPr>
          <a:xfrm>
            <a:off x="481722" y="2255385"/>
            <a:ext cx="693934" cy="25921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altLang="ja-JP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Ventilador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461">
            <a:extLst>
              <a:ext uri="{FF2B5EF4-FFF2-40B4-BE49-F238E27FC236}">
                <a16:creationId xmlns:a16="http://schemas.microsoft.com/office/drawing/2014/main" id="{FF72157F-5E15-4D40-BBEB-61806FA02EA8}"/>
              </a:ext>
            </a:extLst>
          </p:cNvPr>
          <p:cNvSpPr txBox="1"/>
          <p:nvPr/>
        </p:nvSpPr>
        <p:spPr>
          <a:xfrm>
            <a:off x="121619" y="2643919"/>
            <a:ext cx="880110" cy="13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Bomba de agua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2" name="Cuadro de texto 462">
            <a:extLst>
              <a:ext uri="{FF2B5EF4-FFF2-40B4-BE49-F238E27FC236}">
                <a16:creationId xmlns:a16="http://schemas.microsoft.com/office/drawing/2014/main" id="{4E5B9463-8047-48CF-B251-6831E743B8CE}"/>
              </a:ext>
            </a:extLst>
          </p:cNvPr>
          <p:cNvSpPr txBox="1"/>
          <p:nvPr/>
        </p:nvSpPr>
        <p:spPr>
          <a:xfrm>
            <a:off x="359921" y="2879767"/>
            <a:ext cx="600075" cy="2768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Correa V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Cuadro de texto 463">
            <a:extLst>
              <a:ext uri="{FF2B5EF4-FFF2-40B4-BE49-F238E27FC236}">
                <a16:creationId xmlns:a16="http://schemas.microsoft.com/office/drawing/2014/main" id="{FAB6CB62-57F3-438A-9C8C-3A4DB5A6D0BF}"/>
              </a:ext>
            </a:extLst>
          </p:cNvPr>
          <p:cNvSpPr txBox="1"/>
          <p:nvPr/>
        </p:nvSpPr>
        <p:spPr>
          <a:xfrm>
            <a:off x="172143" y="3290570"/>
            <a:ext cx="829586" cy="2768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Engranaje de </a:t>
            </a:r>
            <a:r>
              <a:rPr lang="es-ES_tradnl" sz="7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sincroniza</a:t>
            </a:r>
            <a:r>
              <a:rPr lang="es-ES_tradnl" sz="7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ción</a:t>
            </a:r>
            <a:endParaRPr lang="ja-JP" sz="100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5" name="Cuadro de texto 464">
            <a:extLst>
              <a:ext uri="{FF2B5EF4-FFF2-40B4-BE49-F238E27FC236}">
                <a16:creationId xmlns:a16="http://schemas.microsoft.com/office/drawing/2014/main" id="{E287DCC4-3B0E-4FD6-8DE2-12332629CF70}"/>
              </a:ext>
            </a:extLst>
          </p:cNvPr>
          <p:cNvSpPr txBox="1"/>
          <p:nvPr/>
        </p:nvSpPr>
        <p:spPr>
          <a:xfrm>
            <a:off x="172143" y="3593300"/>
            <a:ext cx="886775" cy="2768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Engranaje </a:t>
            </a:r>
            <a:r>
              <a:rPr lang="es-ES_tradnl" sz="800" kern="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lntermedio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6" name="Cuadro de texto 465">
            <a:extLst>
              <a:ext uri="{FF2B5EF4-FFF2-40B4-BE49-F238E27FC236}">
                <a16:creationId xmlns:a16="http://schemas.microsoft.com/office/drawing/2014/main" id="{C0B7B716-0130-4AB3-A333-9337A87A83B3}"/>
              </a:ext>
            </a:extLst>
          </p:cNvPr>
          <p:cNvSpPr txBox="1"/>
          <p:nvPr/>
        </p:nvSpPr>
        <p:spPr>
          <a:xfrm>
            <a:off x="273531" y="3975378"/>
            <a:ext cx="1060938" cy="3123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Engranaje impulsor de bomba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7" name="Cuadro de texto 468">
            <a:extLst>
              <a:ext uri="{FF2B5EF4-FFF2-40B4-BE49-F238E27FC236}">
                <a16:creationId xmlns:a16="http://schemas.microsoft.com/office/drawing/2014/main" id="{75B16A6D-4D93-4E37-ADF9-0EC11E247E50}"/>
              </a:ext>
            </a:extLst>
          </p:cNvPr>
          <p:cNvSpPr txBox="1"/>
          <p:nvPr/>
        </p:nvSpPr>
        <p:spPr>
          <a:xfrm>
            <a:off x="1465099" y="1919934"/>
            <a:ext cx="461674" cy="1731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Válvula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8" name="Cuadro de texto 471">
            <a:extLst>
              <a:ext uri="{FF2B5EF4-FFF2-40B4-BE49-F238E27FC236}">
                <a16:creationId xmlns:a16="http://schemas.microsoft.com/office/drawing/2014/main" id="{36B607F3-DFE2-4FCE-A99B-0B17D39864C2}"/>
              </a:ext>
            </a:extLst>
          </p:cNvPr>
          <p:cNvSpPr txBox="1"/>
          <p:nvPr/>
        </p:nvSpPr>
        <p:spPr>
          <a:xfrm>
            <a:off x="1905001" y="1822518"/>
            <a:ext cx="664033" cy="2705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Varilla de empuje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9" name="Cuadro de texto 469">
            <a:extLst>
              <a:ext uri="{FF2B5EF4-FFF2-40B4-BE49-F238E27FC236}">
                <a16:creationId xmlns:a16="http://schemas.microsoft.com/office/drawing/2014/main" id="{25A0257C-8020-48C7-98A6-4A0D4CD1FB12}"/>
              </a:ext>
            </a:extLst>
          </p:cNvPr>
          <p:cNvSpPr txBox="1"/>
          <p:nvPr/>
        </p:nvSpPr>
        <p:spPr>
          <a:xfrm>
            <a:off x="2555708" y="1862271"/>
            <a:ext cx="1546860" cy="19101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T</a:t>
            </a:r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apa de cabeza de cilindro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0" name="Cuadro de texto 472">
            <a:extLst>
              <a:ext uri="{FF2B5EF4-FFF2-40B4-BE49-F238E27FC236}">
                <a16:creationId xmlns:a16="http://schemas.microsoft.com/office/drawing/2014/main" id="{27BBCD76-D5A6-4DF3-9B21-E9C663522F15}"/>
              </a:ext>
            </a:extLst>
          </p:cNvPr>
          <p:cNvSpPr txBox="1"/>
          <p:nvPr/>
        </p:nvSpPr>
        <p:spPr>
          <a:xfrm>
            <a:off x="3143654" y="2225812"/>
            <a:ext cx="1075027" cy="19101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Cabeza de cilindro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1" name="Cuadro de texto 473">
            <a:extLst>
              <a:ext uri="{FF2B5EF4-FFF2-40B4-BE49-F238E27FC236}">
                <a16:creationId xmlns:a16="http://schemas.microsoft.com/office/drawing/2014/main" id="{33469C2A-8A56-42D1-8D89-05D396A59A3A}"/>
              </a:ext>
            </a:extLst>
          </p:cNvPr>
          <p:cNvSpPr txBox="1"/>
          <p:nvPr/>
        </p:nvSpPr>
        <p:spPr>
          <a:xfrm>
            <a:off x="3165539" y="2567581"/>
            <a:ext cx="962025" cy="19101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Bloque de cilindro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2" name="Cuadro de texto 474">
            <a:extLst>
              <a:ext uri="{FF2B5EF4-FFF2-40B4-BE49-F238E27FC236}">
                <a16:creationId xmlns:a16="http://schemas.microsoft.com/office/drawing/2014/main" id="{1C048401-D070-4709-8A1C-4156A305AB04}"/>
              </a:ext>
            </a:extLst>
          </p:cNvPr>
          <p:cNvSpPr txBox="1"/>
          <p:nvPr/>
        </p:nvSpPr>
        <p:spPr>
          <a:xfrm>
            <a:off x="3165539" y="2823352"/>
            <a:ext cx="1193152" cy="73527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Volante de inercia</a:t>
            </a:r>
            <a:endParaRPr lang="ja-JP" sz="12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9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Árbol de levas</a:t>
            </a:r>
            <a:endParaRPr lang="ja-JP" sz="12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9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Pistón</a:t>
            </a:r>
            <a:endParaRPr lang="ja-JP" sz="12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altLang="ja-JP" sz="9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Biela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3" name="Cuadro de texto 467">
            <a:extLst>
              <a:ext uri="{FF2B5EF4-FFF2-40B4-BE49-F238E27FC236}">
                <a16:creationId xmlns:a16="http://schemas.microsoft.com/office/drawing/2014/main" id="{ECC6DC65-B2C7-42CC-9CD3-CF2CE6D8B4EC}"/>
              </a:ext>
            </a:extLst>
          </p:cNvPr>
          <p:cNvSpPr txBox="1"/>
          <p:nvPr/>
        </p:nvSpPr>
        <p:spPr>
          <a:xfrm>
            <a:off x="2860104" y="3819621"/>
            <a:ext cx="808382" cy="3123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Cigueñal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4" name="Cuadro de texto 466">
            <a:extLst>
              <a:ext uri="{FF2B5EF4-FFF2-40B4-BE49-F238E27FC236}">
                <a16:creationId xmlns:a16="http://schemas.microsoft.com/office/drawing/2014/main" id="{074DD1A4-FD7C-4880-AAE0-A36FF2886F4E}"/>
              </a:ext>
            </a:extLst>
          </p:cNvPr>
          <p:cNvSpPr txBox="1"/>
          <p:nvPr/>
        </p:nvSpPr>
        <p:spPr>
          <a:xfrm>
            <a:off x="1709972" y="3972294"/>
            <a:ext cx="998220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Bomba de aceite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5" name="Cuadro de texto 460">
            <a:extLst>
              <a:ext uri="{FF2B5EF4-FFF2-40B4-BE49-F238E27FC236}">
                <a16:creationId xmlns:a16="http://schemas.microsoft.com/office/drawing/2014/main" id="{E01EED1D-AABF-4023-AF0B-80CE202AA8A7}"/>
              </a:ext>
            </a:extLst>
          </p:cNvPr>
          <p:cNvSpPr txBox="1"/>
          <p:nvPr/>
        </p:nvSpPr>
        <p:spPr>
          <a:xfrm>
            <a:off x="4735809" y="2696978"/>
            <a:ext cx="693934" cy="25921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altLang="ja-JP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Ventilador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6" name="Cuadro de texto 482">
            <a:extLst>
              <a:ext uri="{FF2B5EF4-FFF2-40B4-BE49-F238E27FC236}">
                <a16:creationId xmlns:a16="http://schemas.microsoft.com/office/drawing/2014/main" id="{7ED8C7CE-6236-4264-AE9C-68C023752FCB}"/>
              </a:ext>
            </a:extLst>
          </p:cNvPr>
          <p:cNvSpPr txBox="1"/>
          <p:nvPr/>
        </p:nvSpPr>
        <p:spPr>
          <a:xfrm>
            <a:off x="4588983" y="2970164"/>
            <a:ext cx="820420" cy="262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Entrada de agua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7" name="Cuadro de texto 483">
            <a:extLst>
              <a:ext uri="{FF2B5EF4-FFF2-40B4-BE49-F238E27FC236}">
                <a16:creationId xmlns:a16="http://schemas.microsoft.com/office/drawing/2014/main" id="{B16506DD-EBBC-4DD8-8990-03117EC7E0BB}"/>
              </a:ext>
            </a:extLst>
          </p:cNvPr>
          <p:cNvSpPr txBox="1"/>
          <p:nvPr/>
        </p:nvSpPr>
        <p:spPr>
          <a:xfrm>
            <a:off x="4752273" y="3578513"/>
            <a:ext cx="987037" cy="21933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s-ES_tradnl" sz="6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Correa del </a:t>
            </a:r>
            <a:r>
              <a:rPr lang="es-ES_tradnl" sz="6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ventilador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8" name="Cuadro de texto 483">
            <a:extLst>
              <a:ext uri="{FF2B5EF4-FFF2-40B4-BE49-F238E27FC236}">
                <a16:creationId xmlns:a16="http://schemas.microsoft.com/office/drawing/2014/main" id="{1D4051CD-FE8C-4FB6-9C65-A5CF328448BF}"/>
              </a:ext>
            </a:extLst>
          </p:cNvPr>
          <p:cNvSpPr txBox="1"/>
          <p:nvPr/>
        </p:nvSpPr>
        <p:spPr>
          <a:xfrm>
            <a:off x="5629792" y="3981874"/>
            <a:ext cx="924858" cy="28334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altLang="ja-JP" sz="6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(Toma de fuerza)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9" name="Cuadro de texto 486">
            <a:extLst>
              <a:ext uri="{FF2B5EF4-FFF2-40B4-BE49-F238E27FC236}">
                <a16:creationId xmlns:a16="http://schemas.microsoft.com/office/drawing/2014/main" id="{7DA089B6-5EC9-4B5C-B476-B02875375C0F}"/>
              </a:ext>
            </a:extLst>
          </p:cNvPr>
          <p:cNvSpPr txBox="1"/>
          <p:nvPr/>
        </p:nvSpPr>
        <p:spPr>
          <a:xfrm>
            <a:off x="7131647" y="4002263"/>
            <a:ext cx="880110" cy="2425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Cárter de aceite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0" name="Cuadro de texto 480">
            <a:extLst>
              <a:ext uri="{FF2B5EF4-FFF2-40B4-BE49-F238E27FC236}">
                <a16:creationId xmlns:a16="http://schemas.microsoft.com/office/drawing/2014/main" id="{9B1FB98B-5587-496E-85FE-D971C6436A4C}"/>
              </a:ext>
            </a:extLst>
          </p:cNvPr>
          <p:cNvSpPr txBox="1"/>
          <p:nvPr/>
        </p:nvSpPr>
        <p:spPr>
          <a:xfrm>
            <a:off x="8068427" y="3276598"/>
            <a:ext cx="897255" cy="2628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Motor de arranque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1" name="Cuadro de texto 479">
            <a:extLst>
              <a:ext uri="{FF2B5EF4-FFF2-40B4-BE49-F238E27FC236}">
                <a16:creationId xmlns:a16="http://schemas.microsoft.com/office/drawing/2014/main" id="{A8497A80-6677-4768-BF02-62C68957B0BF}"/>
              </a:ext>
            </a:extLst>
          </p:cNvPr>
          <p:cNvSpPr txBox="1"/>
          <p:nvPr/>
        </p:nvSpPr>
        <p:spPr>
          <a:xfrm>
            <a:off x="7896819" y="2751200"/>
            <a:ext cx="962025" cy="2425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Colector de admisión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2" name="Cuadro de texto 478">
            <a:extLst>
              <a:ext uri="{FF2B5EF4-FFF2-40B4-BE49-F238E27FC236}">
                <a16:creationId xmlns:a16="http://schemas.microsoft.com/office/drawing/2014/main" id="{582EC18C-BC9A-4A9C-B856-4A1DAD77581F}"/>
              </a:ext>
            </a:extLst>
          </p:cNvPr>
          <p:cNvSpPr txBox="1"/>
          <p:nvPr/>
        </p:nvSpPr>
        <p:spPr>
          <a:xfrm>
            <a:off x="7896819" y="2567581"/>
            <a:ext cx="707390" cy="18655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Distribui</a:t>
            </a:r>
            <a:r>
              <a:rPr lang="es-ES_tradnl" sz="6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3" name="Cuadro de texto 476">
            <a:extLst>
              <a:ext uri="{FF2B5EF4-FFF2-40B4-BE49-F238E27FC236}">
                <a16:creationId xmlns:a16="http://schemas.microsoft.com/office/drawing/2014/main" id="{1555C8FD-DBDF-4C9F-935B-21E37E92CEEF}"/>
              </a:ext>
            </a:extLst>
          </p:cNvPr>
          <p:cNvSpPr txBox="1"/>
          <p:nvPr/>
        </p:nvSpPr>
        <p:spPr>
          <a:xfrm>
            <a:off x="7639644" y="2263708"/>
            <a:ext cx="610870" cy="2425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Carburador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4" name="Cuadro de texto 477">
            <a:extLst>
              <a:ext uri="{FF2B5EF4-FFF2-40B4-BE49-F238E27FC236}">
                <a16:creationId xmlns:a16="http://schemas.microsoft.com/office/drawing/2014/main" id="{2A7CA47C-2241-4E46-9002-51D5778507DE}"/>
              </a:ext>
            </a:extLst>
          </p:cNvPr>
          <p:cNvSpPr txBox="1"/>
          <p:nvPr/>
        </p:nvSpPr>
        <p:spPr>
          <a:xfrm>
            <a:off x="7389612" y="2075636"/>
            <a:ext cx="815106" cy="1676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Toma de aire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5" name="Cuadro de texto 475">
            <a:extLst>
              <a:ext uri="{FF2B5EF4-FFF2-40B4-BE49-F238E27FC236}">
                <a16:creationId xmlns:a16="http://schemas.microsoft.com/office/drawing/2014/main" id="{BAD5C5DB-E7CB-4A97-84F4-65DE5EA2BD39}"/>
              </a:ext>
            </a:extLst>
          </p:cNvPr>
          <p:cNvSpPr txBox="1"/>
          <p:nvPr/>
        </p:nvSpPr>
        <p:spPr>
          <a:xfrm>
            <a:off x="6259493" y="1932396"/>
            <a:ext cx="1197011" cy="19902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Colectores de escape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C858A57-07FD-46FE-99B8-0D0C0D495773}"/>
              </a:ext>
            </a:extLst>
          </p:cNvPr>
          <p:cNvSpPr txBox="1"/>
          <p:nvPr/>
        </p:nvSpPr>
        <p:spPr>
          <a:xfrm>
            <a:off x="5550954" y="4252772"/>
            <a:ext cx="282687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2-2 Apariencia del motor a gasolina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3F4BEE6-7B7E-4E72-9C28-E9EF71486E2F}"/>
              </a:ext>
            </a:extLst>
          </p:cNvPr>
          <p:cNvSpPr txBox="1"/>
          <p:nvPr/>
        </p:nvSpPr>
        <p:spPr>
          <a:xfrm>
            <a:off x="5542419" y="6317631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pág.31/Libro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pág.12-13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77149" y="4586580"/>
            <a:ext cx="471039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2-3 Motor a gasolina de 4 etapas</a:t>
            </a:r>
            <a:endParaRPr kumimoji="1"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49" y="1695960"/>
            <a:ext cx="4207497" cy="24570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Motor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Cuadro de texto 487">
            <a:extLst>
              <a:ext uri="{FF2B5EF4-FFF2-40B4-BE49-F238E27FC236}">
                <a16:creationId xmlns:a16="http://schemas.microsoft.com/office/drawing/2014/main" id="{0BDC7C1B-965C-45D2-BF3A-E33B6E844DB4}"/>
              </a:ext>
            </a:extLst>
          </p:cNvPr>
          <p:cNvSpPr txBox="1"/>
          <p:nvPr/>
        </p:nvSpPr>
        <p:spPr>
          <a:xfrm>
            <a:off x="5050656" y="1650206"/>
            <a:ext cx="659584" cy="2785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Bujía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7" name="Cuadro de texto 488">
            <a:extLst>
              <a:ext uri="{FF2B5EF4-FFF2-40B4-BE49-F238E27FC236}">
                <a16:creationId xmlns:a16="http://schemas.microsoft.com/office/drawing/2014/main" id="{63769CC3-4D8E-4BEA-9859-BB69AD7DC9B9}"/>
              </a:ext>
            </a:extLst>
          </p:cNvPr>
          <p:cNvSpPr txBox="1"/>
          <p:nvPr/>
        </p:nvSpPr>
        <p:spPr>
          <a:xfrm rot="10800000">
            <a:off x="6460175" y="1783655"/>
            <a:ext cx="300673" cy="13011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Válvula de escape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8" name="Cuadro de texto 490">
            <a:extLst>
              <a:ext uri="{FF2B5EF4-FFF2-40B4-BE49-F238E27FC236}">
                <a16:creationId xmlns:a16="http://schemas.microsoft.com/office/drawing/2014/main" id="{F3317925-E5DF-4517-9B77-EDD3A62611FF}"/>
              </a:ext>
            </a:extLst>
          </p:cNvPr>
          <p:cNvSpPr txBox="1"/>
          <p:nvPr/>
        </p:nvSpPr>
        <p:spPr>
          <a:xfrm>
            <a:off x="2059303" y="3084770"/>
            <a:ext cx="1249045" cy="2916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s-ES_tradnl" altLang="ja-JP" sz="10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Biela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0" name="Cuadro de texto 491">
            <a:extLst>
              <a:ext uri="{FF2B5EF4-FFF2-40B4-BE49-F238E27FC236}">
                <a16:creationId xmlns:a16="http://schemas.microsoft.com/office/drawing/2014/main" id="{4FEC8F9A-712F-455D-8F25-060AE4CFCDB7}"/>
              </a:ext>
            </a:extLst>
          </p:cNvPr>
          <p:cNvSpPr txBox="1"/>
          <p:nvPr/>
        </p:nvSpPr>
        <p:spPr>
          <a:xfrm>
            <a:off x="2596060" y="3481623"/>
            <a:ext cx="734060" cy="41938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endParaRPr lang="es-ES_tradnl" sz="1050" kern="1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游明朝"/>
              <a:ea typeface="游明朝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es-ES_tradnl" sz="10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Cigüeñal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0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 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492">
            <a:extLst>
              <a:ext uri="{FF2B5EF4-FFF2-40B4-BE49-F238E27FC236}">
                <a16:creationId xmlns:a16="http://schemas.microsoft.com/office/drawing/2014/main" id="{52A6FFFB-AEA7-4E1D-B07A-D08C67395982}"/>
              </a:ext>
            </a:extLst>
          </p:cNvPr>
          <p:cNvSpPr txBox="1"/>
          <p:nvPr/>
        </p:nvSpPr>
        <p:spPr>
          <a:xfrm>
            <a:off x="3340457" y="3714993"/>
            <a:ext cx="3762035" cy="5645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Admisión      Compresión  </a:t>
            </a:r>
            <a:r>
              <a:rPr lang="ja-JP" sz="1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　</a:t>
            </a:r>
            <a:r>
              <a:rPr lang="es-ES_tradnl" sz="1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Explosión   </a:t>
            </a:r>
            <a:r>
              <a:rPr lang="ja-JP" sz="1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　　</a:t>
            </a:r>
            <a:r>
              <a:rPr lang="es-ES_tradnl" sz="1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Escape</a:t>
            </a:r>
          </a:p>
          <a:p>
            <a:pPr algn="just">
              <a:spcAft>
                <a:spcPts val="0"/>
              </a:spcAft>
            </a:pPr>
            <a:endParaRPr lang="ja-JP" sz="14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⬆︎⬇︎Indica la dirección y sentido de movimiento de los pistones</a:t>
            </a:r>
            <a:endParaRPr lang="ja-JP" sz="140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2" name="Cuadro de texto 489">
            <a:extLst>
              <a:ext uri="{FF2B5EF4-FFF2-40B4-BE49-F238E27FC236}">
                <a16:creationId xmlns:a16="http://schemas.microsoft.com/office/drawing/2014/main" id="{BDA8421D-4F5E-4A16-9634-90D5E20FD7DD}"/>
              </a:ext>
            </a:extLst>
          </p:cNvPr>
          <p:cNvSpPr txBox="1"/>
          <p:nvPr/>
        </p:nvSpPr>
        <p:spPr>
          <a:xfrm rot="10800000">
            <a:off x="2963090" y="1648053"/>
            <a:ext cx="379095" cy="14017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Válvula de admisión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EAE167-DDAE-41D6-AA82-E241DEC97934}"/>
              </a:ext>
            </a:extLst>
          </p:cNvPr>
          <p:cNvSpPr txBox="1"/>
          <p:nvPr/>
        </p:nvSpPr>
        <p:spPr>
          <a:xfrm>
            <a:off x="5446169" y="620464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pág.33/Libro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3" y="1558593"/>
            <a:ext cx="4946830" cy="29994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Motor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06882A-03AC-417B-BEEC-B47D0FEFA3D0}"/>
              </a:ext>
            </a:extLst>
          </p:cNvPr>
          <p:cNvSpPr txBox="1"/>
          <p:nvPr/>
        </p:nvSpPr>
        <p:spPr>
          <a:xfrm>
            <a:off x="5500598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pág.34/Libro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493">
            <a:extLst>
              <a:ext uri="{FF2B5EF4-FFF2-40B4-BE49-F238E27FC236}">
                <a16:creationId xmlns:a16="http://schemas.microsoft.com/office/drawing/2014/main" id="{3ADA8FD2-84BD-4601-BE0F-DF00BF4A6E21}"/>
              </a:ext>
            </a:extLst>
          </p:cNvPr>
          <p:cNvSpPr txBox="1"/>
          <p:nvPr/>
        </p:nvSpPr>
        <p:spPr>
          <a:xfrm>
            <a:off x="2109373" y="1877683"/>
            <a:ext cx="1276084" cy="2450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Filtro de combustible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8" name="Cuadro de texto 496">
            <a:extLst>
              <a:ext uri="{FF2B5EF4-FFF2-40B4-BE49-F238E27FC236}">
                <a16:creationId xmlns:a16="http://schemas.microsoft.com/office/drawing/2014/main" id="{19D9B34A-9D27-4EDD-AC29-A907B9C8169C}"/>
              </a:ext>
            </a:extLst>
          </p:cNvPr>
          <p:cNvSpPr txBox="1"/>
          <p:nvPr/>
        </p:nvSpPr>
        <p:spPr>
          <a:xfrm>
            <a:off x="1714863" y="2316006"/>
            <a:ext cx="1500686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Válvula </a:t>
            </a: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electromagnética</a:t>
            </a:r>
          </a:p>
          <a:p>
            <a:pPr algn="just">
              <a:spcAft>
                <a:spcPts val="0"/>
              </a:spcAft>
            </a:pPr>
            <a:r>
              <a:rPr lang="es-ES_tradnl" altLang="ja-JP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de cierre de combustible 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9" name="Cuadro de texto 506">
            <a:extLst>
              <a:ext uri="{FF2B5EF4-FFF2-40B4-BE49-F238E27FC236}">
                <a16:creationId xmlns:a16="http://schemas.microsoft.com/office/drawing/2014/main" id="{D88CBAAC-59AB-4190-84C6-48249073589F}"/>
              </a:ext>
            </a:extLst>
          </p:cNvPr>
          <p:cNvSpPr txBox="1"/>
          <p:nvPr/>
        </p:nvSpPr>
        <p:spPr>
          <a:xfrm>
            <a:off x="2008275" y="2943206"/>
            <a:ext cx="739140" cy="2647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Distribui</a:t>
            </a: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0" name="Cuadro de texto 495">
            <a:extLst>
              <a:ext uri="{FF2B5EF4-FFF2-40B4-BE49-F238E27FC236}">
                <a16:creationId xmlns:a16="http://schemas.microsoft.com/office/drawing/2014/main" id="{4ED5630D-7A92-4C16-97CB-81295E19DB26}"/>
              </a:ext>
            </a:extLst>
          </p:cNvPr>
          <p:cNvSpPr txBox="1"/>
          <p:nvPr/>
        </p:nvSpPr>
        <p:spPr>
          <a:xfrm>
            <a:off x="2163082" y="4093593"/>
            <a:ext cx="1049020" cy="40721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Carcasa</a:t>
            </a: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 del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 volante de inercia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494">
            <a:extLst>
              <a:ext uri="{FF2B5EF4-FFF2-40B4-BE49-F238E27FC236}">
                <a16:creationId xmlns:a16="http://schemas.microsoft.com/office/drawing/2014/main" id="{FB5BEEFE-06E1-4D8B-A5DD-E059A9F3CD09}"/>
              </a:ext>
            </a:extLst>
          </p:cNvPr>
          <p:cNvSpPr txBox="1"/>
          <p:nvPr/>
        </p:nvSpPr>
        <p:spPr>
          <a:xfrm>
            <a:off x="3265811" y="4335677"/>
            <a:ext cx="894080" cy="2647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Filtro de aceite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2" name="Cuadro de texto 504">
            <a:extLst>
              <a:ext uri="{FF2B5EF4-FFF2-40B4-BE49-F238E27FC236}">
                <a16:creationId xmlns:a16="http://schemas.microsoft.com/office/drawing/2014/main" id="{39600C3B-2FE3-46F8-A294-4F278BA7647A}"/>
              </a:ext>
            </a:extLst>
          </p:cNvPr>
          <p:cNvSpPr txBox="1"/>
          <p:nvPr/>
        </p:nvSpPr>
        <p:spPr>
          <a:xfrm>
            <a:off x="4862618" y="4425686"/>
            <a:ext cx="1129030" cy="2647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Cárter de aceite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Cuadro de texto 503">
            <a:extLst>
              <a:ext uri="{FF2B5EF4-FFF2-40B4-BE49-F238E27FC236}">
                <a16:creationId xmlns:a16="http://schemas.microsoft.com/office/drawing/2014/main" id="{CD76E97C-F719-4D4F-91B4-00C973BB5420}"/>
              </a:ext>
            </a:extLst>
          </p:cNvPr>
          <p:cNvSpPr txBox="1"/>
          <p:nvPr/>
        </p:nvSpPr>
        <p:spPr>
          <a:xfrm>
            <a:off x="5351625" y="3918004"/>
            <a:ext cx="1003935" cy="3511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Bomba de inyección 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6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de combustible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4" name="Cuadro de texto 502">
            <a:extLst>
              <a:ext uri="{FF2B5EF4-FFF2-40B4-BE49-F238E27FC236}">
                <a16:creationId xmlns:a16="http://schemas.microsoft.com/office/drawing/2014/main" id="{C907806A-90C7-496D-B568-36914911F708}"/>
              </a:ext>
            </a:extLst>
          </p:cNvPr>
          <p:cNvSpPr txBox="1"/>
          <p:nvPr/>
        </p:nvSpPr>
        <p:spPr>
          <a:xfrm>
            <a:off x="5631710" y="3657708"/>
            <a:ext cx="1285557" cy="206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Correa del </a:t>
            </a: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ventilador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5" name="Cuadro de texto 502">
            <a:extLst>
              <a:ext uri="{FF2B5EF4-FFF2-40B4-BE49-F238E27FC236}">
                <a16:creationId xmlns:a16="http://schemas.microsoft.com/office/drawing/2014/main" id="{577F7032-83E4-4B61-A1EE-2F21544F90DB}"/>
              </a:ext>
            </a:extLst>
          </p:cNvPr>
          <p:cNvSpPr txBox="1"/>
          <p:nvPr/>
        </p:nvSpPr>
        <p:spPr>
          <a:xfrm>
            <a:off x="6042449" y="2271683"/>
            <a:ext cx="764752" cy="206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Ventilador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6" name="Cuadro de texto 500">
            <a:extLst>
              <a:ext uri="{FF2B5EF4-FFF2-40B4-BE49-F238E27FC236}">
                <a16:creationId xmlns:a16="http://schemas.microsoft.com/office/drawing/2014/main" id="{8D298E67-2D34-477B-AF44-00F744A08A2A}"/>
              </a:ext>
            </a:extLst>
          </p:cNvPr>
          <p:cNvSpPr txBox="1"/>
          <p:nvPr/>
        </p:nvSpPr>
        <p:spPr>
          <a:xfrm>
            <a:off x="5876135" y="1890551"/>
            <a:ext cx="1041132" cy="2246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Entrada de agua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7" name="Cuadro de texto 499">
            <a:extLst>
              <a:ext uri="{FF2B5EF4-FFF2-40B4-BE49-F238E27FC236}">
                <a16:creationId xmlns:a16="http://schemas.microsoft.com/office/drawing/2014/main" id="{CECEADE9-1DAB-4E8B-90F0-0908929D14E7}"/>
              </a:ext>
            </a:extLst>
          </p:cNvPr>
          <p:cNvSpPr txBox="1"/>
          <p:nvPr/>
        </p:nvSpPr>
        <p:spPr>
          <a:xfrm>
            <a:off x="5848351" y="1608140"/>
            <a:ext cx="1276084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Salida de agua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8" name="Cuadro de texto 499">
            <a:extLst>
              <a:ext uri="{FF2B5EF4-FFF2-40B4-BE49-F238E27FC236}">
                <a16:creationId xmlns:a16="http://schemas.microsoft.com/office/drawing/2014/main" id="{9081C116-D0C9-4E36-AA30-C8EB28A2DBC7}"/>
              </a:ext>
            </a:extLst>
          </p:cNvPr>
          <p:cNvSpPr txBox="1"/>
          <p:nvPr/>
        </p:nvSpPr>
        <p:spPr>
          <a:xfrm>
            <a:off x="4804411" y="1477095"/>
            <a:ext cx="1043940" cy="2620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altLang="ja-JP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Boquilla </a:t>
            </a:r>
            <a:r>
              <a:rPr lang="es-ES_tradnl" altLang="ja-JP" sz="800" kern="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injectora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9" name="Cuadro de texto 497">
            <a:extLst>
              <a:ext uri="{FF2B5EF4-FFF2-40B4-BE49-F238E27FC236}">
                <a16:creationId xmlns:a16="http://schemas.microsoft.com/office/drawing/2014/main" id="{1DF2FF06-D348-477B-BAC8-1EAC7A48CFC6}"/>
              </a:ext>
            </a:extLst>
          </p:cNvPr>
          <p:cNvSpPr txBox="1"/>
          <p:nvPr/>
        </p:nvSpPr>
        <p:spPr>
          <a:xfrm>
            <a:off x="3796160" y="1624027"/>
            <a:ext cx="869315" cy="2647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Entrada de aire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D2C00A-7181-402F-AFD8-65273067D7E2}"/>
              </a:ext>
            </a:extLst>
          </p:cNvPr>
          <p:cNvSpPr txBox="1"/>
          <p:nvPr/>
        </p:nvSpPr>
        <p:spPr>
          <a:xfrm>
            <a:off x="2990365" y="4878538"/>
            <a:ext cx="282687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2-4 Aspecto físico del motor a diesel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66382" y="5377144"/>
            <a:ext cx="3980760" cy="4154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Fig. 2-24 </a:t>
            </a:r>
            <a:r>
              <a:rPr lang="es-ES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Equipo reductor de velocidad de dirección</a:t>
            </a:r>
          </a:p>
          <a:p>
            <a:pPr algn="ctr">
              <a:spcAft>
                <a:spcPts val="0"/>
              </a:spcAft>
            </a:pPr>
            <a:r>
              <a:rPr lang="es-ES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（Tipo tuerca de bola）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83760" y="1273107"/>
            <a:ext cx="3980760" cy="3704369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 de control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Cuadro de texto 507">
            <a:extLst>
              <a:ext uri="{FF2B5EF4-FFF2-40B4-BE49-F238E27FC236}">
                <a16:creationId xmlns:a16="http://schemas.microsoft.com/office/drawing/2014/main" id="{71A58C5B-9DE4-4B7A-BBE5-46A93121A63A}"/>
              </a:ext>
            </a:extLst>
          </p:cNvPr>
          <p:cNvSpPr txBox="1"/>
          <p:nvPr/>
        </p:nvSpPr>
        <p:spPr>
          <a:xfrm>
            <a:off x="2387601" y="2359977"/>
            <a:ext cx="1171160" cy="309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Caja de engranajes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7" name="Cuadro de texto 508">
            <a:extLst>
              <a:ext uri="{FF2B5EF4-FFF2-40B4-BE49-F238E27FC236}">
                <a16:creationId xmlns:a16="http://schemas.microsoft.com/office/drawing/2014/main" id="{20604428-DCFC-4DF9-B0C6-299C2206842F}"/>
              </a:ext>
            </a:extLst>
          </p:cNvPr>
          <p:cNvSpPr txBox="1"/>
          <p:nvPr/>
        </p:nvSpPr>
        <p:spPr>
          <a:xfrm>
            <a:off x="5432848" y="2359976"/>
            <a:ext cx="953770" cy="309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Tuerca esférica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8" name="Cuadro de texto 509">
            <a:extLst>
              <a:ext uri="{FF2B5EF4-FFF2-40B4-BE49-F238E27FC236}">
                <a16:creationId xmlns:a16="http://schemas.microsoft.com/office/drawing/2014/main" id="{CC9345E5-57CC-4A0F-99C3-E85AF1F21337}"/>
              </a:ext>
            </a:extLst>
          </p:cNvPr>
          <p:cNvSpPr txBox="1"/>
          <p:nvPr/>
        </p:nvSpPr>
        <p:spPr>
          <a:xfrm>
            <a:off x="5530850" y="2816046"/>
            <a:ext cx="953770" cy="309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Eje de sector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9" name="Cuadro de texto 510">
            <a:extLst>
              <a:ext uri="{FF2B5EF4-FFF2-40B4-BE49-F238E27FC236}">
                <a16:creationId xmlns:a16="http://schemas.microsoft.com/office/drawing/2014/main" id="{AE188D91-EA4D-48D3-8FAE-D7E5083CFE20}"/>
              </a:ext>
            </a:extLst>
          </p:cNvPr>
          <p:cNvSpPr txBox="1"/>
          <p:nvPr/>
        </p:nvSpPr>
        <p:spPr>
          <a:xfrm>
            <a:off x="4397374" y="4597823"/>
            <a:ext cx="1216025" cy="309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Eje  gusano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29F38F-33B2-4BD7-A825-DC20DEAAD2B0}"/>
              </a:ext>
            </a:extLst>
          </p:cNvPr>
          <p:cNvSpPr txBox="1"/>
          <p:nvPr/>
        </p:nvSpPr>
        <p:spPr>
          <a:xfrm>
            <a:off x="5432848" y="646232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52/Libro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252206"/>
            <a:ext cx="3124863" cy="25391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Fig. 2-25 Tipo semi integral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042" y="1264478"/>
            <a:ext cx="2870200" cy="384683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844" y="1264478"/>
            <a:ext cx="3473450" cy="42849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4431" y="580653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2-26 Tipo enlazado</a:t>
            </a:r>
            <a:endParaRPr lang="ja-JP" altLang="en-US" sz="120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 de control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2003B3-E381-41DE-83A9-F0104B97F50B}"/>
              </a:ext>
            </a:extLst>
          </p:cNvPr>
          <p:cNvSpPr txBox="1"/>
          <p:nvPr/>
        </p:nvSpPr>
        <p:spPr>
          <a:xfrm>
            <a:off x="5432848" y="646232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pág.17-18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Cuadro de texto 511">
            <a:extLst>
              <a:ext uri="{FF2B5EF4-FFF2-40B4-BE49-F238E27FC236}">
                <a16:creationId xmlns:a16="http://schemas.microsoft.com/office/drawing/2014/main" id="{1673D7B5-4B61-4AEE-A2E2-0D4C0BE5EB1A}"/>
              </a:ext>
            </a:extLst>
          </p:cNvPr>
          <p:cNvSpPr txBox="1"/>
          <p:nvPr/>
        </p:nvSpPr>
        <p:spPr>
          <a:xfrm>
            <a:off x="2751094" y="1747327"/>
            <a:ext cx="1782329" cy="31242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1- Casquillo de columna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2- Columna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3- Árbol de dirección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4- Cobertor trasero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5</a:t>
            </a:r>
            <a:r>
              <a:rPr lang="es-ES_tradnl" sz="11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- Bujía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6- Rodamiento de aguja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7- O-ring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8- Caja de engranaje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9- Gusano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10- Esfera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11- Tuerca de bola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12- Rodamiento de aguja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13- Empaque de aceite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14- O-</a:t>
            </a:r>
            <a:r>
              <a:rPr lang="pt-BR" sz="1100" kern="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ring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15</a:t>
            </a:r>
            <a:r>
              <a:rPr lang="pt-BR" sz="11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- </a:t>
            </a:r>
            <a:r>
              <a:rPr lang="pt-BR" sz="1100" kern="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Casquillo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16- Bobina</a:t>
            </a:r>
            <a:endParaRPr lang="ja-JP" sz="160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17- </a:t>
            </a:r>
            <a:r>
              <a:rPr lang="pt-BR" sz="1100" kern="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Cubierta</a:t>
            </a:r>
            <a:r>
              <a:rPr lang="pt-BR" sz="11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 frontal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0" name="Cuadro de texto 259">
            <a:extLst>
              <a:ext uri="{FF2B5EF4-FFF2-40B4-BE49-F238E27FC236}">
                <a16:creationId xmlns:a16="http://schemas.microsoft.com/office/drawing/2014/main" id="{74FDD3F5-9ED3-44B5-A3F3-ADBD87110A74}"/>
              </a:ext>
            </a:extLst>
          </p:cNvPr>
          <p:cNvSpPr txBox="1"/>
          <p:nvPr/>
        </p:nvSpPr>
        <p:spPr>
          <a:xfrm>
            <a:off x="2606040" y="3649980"/>
            <a:ext cx="228599" cy="13792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A</a:t>
            </a: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l tanque    Desde la bomba</a:t>
            </a:r>
            <a:endParaRPr lang="ja-JP" sz="140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257">
            <a:extLst>
              <a:ext uri="{FF2B5EF4-FFF2-40B4-BE49-F238E27FC236}">
                <a16:creationId xmlns:a16="http://schemas.microsoft.com/office/drawing/2014/main" id="{B375F509-3F8E-4418-9D6C-D1ACA74AA740}"/>
              </a:ext>
            </a:extLst>
          </p:cNvPr>
          <p:cNvSpPr txBox="1"/>
          <p:nvPr/>
        </p:nvSpPr>
        <p:spPr>
          <a:xfrm>
            <a:off x="1264437" y="4027487"/>
            <a:ext cx="379095" cy="6242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Cilindro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AA4A349D-D756-4BB4-9E5D-AD5F2ED9FF92}"/>
              </a:ext>
            </a:extLst>
          </p:cNvPr>
          <p:cNvSpPr txBox="1"/>
          <p:nvPr/>
        </p:nvSpPr>
        <p:spPr>
          <a:xfrm>
            <a:off x="6238239" y="4348038"/>
            <a:ext cx="2658110" cy="12014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 Potenciador                    8- Plug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sz="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Barra de acoplamiento   9</a:t>
            </a:r>
            <a:r>
              <a:rPr lang="es-ES_tradnl" sz="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Barra de acoplamiento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 Barra de acoplamiento  10</a:t>
            </a:r>
            <a:r>
              <a:rPr lang="es-ES_tradnl" sz="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Resorte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 Asiento de </a:t>
            </a:r>
            <a:r>
              <a:rPr lang="es-ES_tradnl" sz="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esfera</a:t>
            </a:r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11- Tapón            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 Arandela                        12- Arandela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 Tapón                            13- Asiento de </a:t>
            </a:r>
            <a:r>
              <a:rPr lang="es-ES_tradnl" sz="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esfera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7- Resorte                          14- Bujía</a:t>
            </a:r>
            <a:endParaRPr lang="ja-JP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87908" y="51796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2-27 Tipo hidráulico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735" y="1463040"/>
            <a:ext cx="4747785" cy="340106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 de control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30A74B-8E53-4447-ADDB-15FF364F29E7}"/>
              </a:ext>
            </a:extLst>
          </p:cNvPr>
          <p:cNvSpPr txBox="1"/>
          <p:nvPr/>
        </p:nvSpPr>
        <p:spPr>
          <a:xfrm>
            <a:off x="5432848" y="6335912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470">
            <a:extLst>
              <a:ext uri="{FF2B5EF4-FFF2-40B4-BE49-F238E27FC236}">
                <a16:creationId xmlns:a16="http://schemas.microsoft.com/office/drawing/2014/main" id="{30A0EDDC-7345-4851-A883-0B2B3B157DA3}"/>
              </a:ext>
            </a:extLst>
          </p:cNvPr>
          <p:cNvSpPr txBox="1"/>
          <p:nvPr/>
        </p:nvSpPr>
        <p:spPr>
          <a:xfrm>
            <a:off x="1751647" y="1795780"/>
            <a:ext cx="763905" cy="279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Rueda trasera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8" name="Cuadro de texto 263">
            <a:extLst>
              <a:ext uri="{FF2B5EF4-FFF2-40B4-BE49-F238E27FC236}">
                <a16:creationId xmlns:a16="http://schemas.microsoft.com/office/drawing/2014/main" id="{640BFDF0-2ECF-49DB-902C-7C3C1EB4E917}"/>
              </a:ext>
            </a:extLst>
          </p:cNvPr>
          <p:cNvSpPr txBox="1"/>
          <p:nvPr/>
        </p:nvSpPr>
        <p:spPr>
          <a:xfrm>
            <a:off x="1751647" y="4356100"/>
            <a:ext cx="763905" cy="279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Rueda trasera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9" name="Cuadro de texto 262">
            <a:extLst>
              <a:ext uri="{FF2B5EF4-FFF2-40B4-BE49-F238E27FC236}">
                <a16:creationId xmlns:a16="http://schemas.microsoft.com/office/drawing/2014/main" id="{0F8E537F-44AF-4772-851B-99A5FC0290E0}"/>
              </a:ext>
            </a:extLst>
          </p:cNvPr>
          <p:cNvSpPr txBox="1"/>
          <p:nvPr/>
        </p:nvSpPr>
        <p:spPr>
          <a:xfrm>
            <a:off x="1978659" y="3629342"/>
            <a:ext cx="1073785" cy="33305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Cilindro de dirección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0" name="Cuadro de texto 485">
            <a:extLst>
              <a:ext uri="{FF2B5EF4-FFF2-40B4-BE49-F238E27FC236}">
                <a16:creationId xmlns:a16="http://schemas.microsoft.com/office/drawing/2014/main" id="{E8489D04-B7EA-4D12-996A-DA25652785CF}"/>
              </a:ext>
            </a:extLst>
          </p:cNvPr>
          <p:cNvSpPr txBox="1"/>
          <p:nvPr/>
        </p:nvSpPr>
        <p:spPr>
          <a:xfrm>
            <a:off x="3522662" y="2467292"/>
            <a:ext cx="559435" cy="1930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Izquierda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256">
            <a:extLst>
              <a:ext uri="{FF2B5EF4-FFF2-40B4-BE49-F238E27FC236}">
                <a16:creationId xmlns:a16="http://schemas.microsoft.com/office/drawing/2014/main" id="{AC4C7107-6324-4BC1-9873-11C126F65C89}"/>
              </a:ext>
            </a:extLst>
          </p:cNvPr>
          <p:cNvSpPr txBox="1"/>
          <p:nvPr/>
        </p:nvSpPr>
        <p:spPr>
          <a:xfrm>
            <a:off x="4452302" y="2839720"/>
            <a:ext cx="559435" cy="139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6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Izquierda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2" name="Cuadro de texto 258">
            <a:extLst>
              <a:ext uri="{FF2B5EF4-FFF2-40B4-BE49-F238E27FC236}">
                <a16:creationId xmlns:a16="http://schemas.microsoft.com/office/drawing/2014/main" id="{E62EFF03-EA32-4720-85F4-3997BE44C367}"/>
              </a:ext>
            </a:extLst>
          </p:cNvPr>
          <p:cNvSpPr txBox="1"/>
          <p:nvPr/>
        </p:nvSpPr>
        <p:spPr>
          <a:xfrm>
            <a:off x="5153130" y="1908102"/>
            <a:ext cx="559435" cy="2159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Volante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Cuadro de texto 260">
            <a:extLst>
              <a:ext uri="{FF2B5EF4-FFF2-40B4-BE49-F238E27FC236}">
                <a16:creationId xmlns:a16="http://schemas.microsoft.com/office/drawing/2014/main" id="{A48897C1-691C-4C0C-9678-4AD233F42DDE}"/>
              </a:ext>
            </a:extLst>
          </p:cNvPr>
          <p:cNvSpPr txBox="1"/>
          <p:nvPr/>
        </p:nvSpPr>
        <p:spPr>
          <a:xfrm>
            <a:off x="5735351" y="2455663"/>
            <a:ext cx="1353820" cy="38405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Válvula de asistencia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de dirección tipo hidráulica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4" name="Cuadro de texto 261">
            <a:extLst>
              <a:ext uri="{FF2B5EF4-FFF2-40B4-BE49-F238E27FC236}">
                <a16:creationId xmlns:a16="http://schemas.microsoft.com/office/drawing/2014/main" id="{7F252166-D353-4646-9830-82AB06B9B962}"/>
              </a:ext>
            </a:extLst>
          </p:cNvPr>
          <p:cNvSpPr txBox="1"/>
          <p:nvPr/>
        </p:nvSpPr>
        <p:spPr>
          <a:xfrm>
            <a:off x="5860415" y="3279688"/>
            <a:ext cx="989330" cy="279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Bomba hidráulica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2866" y="4968802"/>
            <a:ext cx="368988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>
                <a:latin typeface="+mn-ea"/>
              </a:rPr>
              <a:t>Fig.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2</a:t>
            </a:r>
            <a:r>
              <a:rPr lang="es-ES" altLang="ja-JP" sz="1200" dirty="0">
                <a:latin typeface="+mn-ea"/>
              </a:rPr>
              <a:t>-</a:t>
            </a:r>
            <a:r>
              <a:rPr lang="en-US" altLang="ja-JP" sz="1200" dirty="0">
                <a:latin typeface="+mn-ea"/>
              </a:rPr>
              <a:t>28</a:t>
            </a:r>
            <a:r>
              <a:rPr lang="ja-JP" altLang="en-US" sz="1200" dirty="0">
                <a:latin typeface="+mn-ea"/>
              </a:rPr>
              <a:t> </a:t>
            </a:r>
            <a:r>
              <a:rPr lang="es-ES" altLang="ja-JP" sz="1200" dirty="0">
                <a:latin typeface="+mn-ea"/>
              </a:rPr>
              <a:t>Rótula y barra de acoplamiento</a:t>
            </a:r>
            <a:endParaRPr lang="ja-JP" altLang="en-US" sz="1200" dirty="0">
              <a:latin typeface="+mn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5" cy="271145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 de control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5E79B5-F67D-498F-8443-10D8F50C7382}"/>
              </a:ext>
            </a:extLst>
          </p:cNvPr>
          <p:cNvSpPr txBox="1"/>
          <p:nvPr/>
        </p:nvSpPr>
        <p:spPr>
          <a:xfrm>
            <a:off x="5432848" y="6335912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pág.20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264">
            <a:extLst>
              <a:ext uri="{FF2B5EF4-FFF2-40B4-BE49-F238E27FC236}">
                <a16:creationId xmlns:a16="http://schemas.microsoft.com/office/drawing/2014/main" id="{F2E37AE5-0980-495E-90BF-D3DC0491216C}"/>
              </a:ext>
            </a:extLst>
          </p:cNvPr>
          <p:cNvSpPr txBox="1"/>
          <p:nvPr/>
        </p:nvSpPr>
        <p:spPr>
          <a:xfrm>
            <a:off x="5079482" y="2257352"/>
            <a:ext cx="1273810" cy="2248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Barra de acoplamiento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8" name="Cuadro de texto 265">
            <a:extLst>
              <a:ext uri="{FF2B5EF4-FFF2-40B4-BE49-F238E27FC236}">
                <a16:creationId xmlns:a16="http://schemas.microsoft.com/office/drawing/2014/main" id="{6FD74636-1026-4E85-8541-9DC28589549A}"/>
              </a:ext>
            </a:extLst>
          </p:cNvPr>
          <p:cNvSpPr txBox="1"/>
          <p:nvPr/>
        </p:nvSpPr>
        <p:spPr>
          <a:xfrm>
            <a:off x="2420302" y="3857031"/>
            <a:ext cx="1184729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Manivela de campana</a:t>
            </a:r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 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9" name="Cuadro de texto 266">
            <a:extLst>
              <a:ext uri="{FF2B5EF4-FFF2-40B4-BE49-F238E27FC236}">
                <a16:creationId xmlns:a16="http://schemas.microsoft.com/office/drawing/2014/main" id="{C4775966-F22E-43B8-8D9C-98DBF6478283}"/>
              </a:ext>
            </a:extLst>
          </p:cNvPr>
          <p:cNvSpPr txBox="1"/>
          <p:nvPr/>
        </p:nvSpPr>
        <p:spPr>
          <a:xfrm>
            <a:off x="3770459" y="4215818"/>
            <a:ext cx="779773" cy="1928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altLang="ja-JP" sz="75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Tirante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/>
                <a:ea typeface="游明朝"/>
                <a:cs typeface="Times New Roman"/>
              </a:rPr>
              <a:t> 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94386" y="5253100"/>
            <a:ext cx="456474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>
                <a:solidFill>
                  <a:prstClr val="black"/>
                </a:solidFill>
              </a:rPr>
              <a:t>Fig. 2-29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s-ES" altLang="ja-JP" sz="1200" dirty="0">
                <a:solidFill>
                  <a:prstClr val="black"/>
                </a:solidFill>
              </a:rPr>
              <a:t>Freno </a:t>
            </a:r>
            <a:r>
              <a:rPr lang="en-US" altLang="ja-JP" sz="1200" dirty="0">
                <a:solidFill>
                  <a:prstClr val="black"/>
                </a:solidFill>
              </a:rPr>
              <a:t>(</a:t>
            </a:r>
            <a:r>
              <a:rPr lang="es-ES" altLang="ja-JP" sz="1200" dirty="0">
                <a:solidFill>
                  <a:prstClr val="black"/>
                </a:solidFill>
              </a:rPr>
              <a:t>Ejemplo con tipo tambor sin servo</a:t>
            </a:r>
            <a:r>
              <a:rPr lang="en-US" altLang="ja-JP" sz="1200" dirty="0">
                <a:solidFill>
                  <a:prstClr val="black"/>
                </a:solidFill>
              </a:rPr>
              <a:t>)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68" y="1272485"/>
            <a:ext cx="4491355" cy="326644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de freno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423797-D1D7-18BE-10DA-64E637F6CA0D}"/>
              </a:ext>
            </a:extLst>
          </p:cNvPr>
          <p:cNvSpPr txBox="1"/>
          <p:nvPr/>
        </p:nvSpPr>
        <p:spPr>
          <a:xfrm>
            <a:off x="5432848" y="6335912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56/Libro de textos compl. pág.21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267">
            <a:extLst>
              <a:ext uri="{FF2B5EF4-FFF2-40B4-BE49-F238E27FC236}">
                <a16:creationId xmlns:a16="http://schemas.microsoft.com/office/drawing/2014/main" id="{8FA8462D-8EB0-95A6-2CF4-A989C92ED2A4}"/>
              </a:ext>
            </a:extLst>
          </p:cNvPr>
          <p:cNvSpPr txBox="1"/>
          <p:nvPr/>
        </p:nvSpPr>
        <p:spPr>
          <a:xfrm>
            <a:off x="3844941" y="1836019"/>
            <a:ext cx="1213485" cy="1371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Hacia el freno de mano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268">
            <a:extLst>
              <a:ext uri="{FF2B5EF4-FFF2-40B4-BE49-F238E27FC236}">
                <a16:creationId xmlns:a16="http://schemas.microsoft.com/office/drawing/2014/main" id="{1919750D-E866-1F95-9FE0-7ECEFCD99FB5}"/>
              </a:ext>
            </a:extLst>
          </p:cNvPr>
          <p:cNvSpPr txBox="1"/>
          <p:nvPr/>
        </p:nvSpPr>
        <p:spPr>
          <a:xfrm>
            <a:off x="3905097" y="3457064"/>
            <a:ext cx="1213485" cy="2213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Hacia el freno de mano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269">
            <a:extLst>
              <a:ext uri="{FF2B5EF4-FFF2-40B4-BE49-F238E27FC236}">
                <a16:creationId xmlns:a16="http://schemas.microsoft.com/office/drawing/2014/main" id="{39AC0657-246C-A94D-3A0C-401630FFA260}"/>
              </a:ext>
            </a:extLst>
          </p:cNvPr>
          <p:cNvSpPr txBox="1"/>
          <p:nvPr/>
        </p:nvSpPr>
        <p:spPr>
          <a:xfrm>
            <a:off x="2647515" y="4085925"/>
            <a:ext cx="456632" cy="23341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Pedal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271">
            <a:extLst>
              <a:ext uri="{FF2B5EF4-FFF2-40B4-BE49-F238E27FC236}">
                <a16:creationId xmlns:a16="http://schemas.microsoft.com/office/drawing/2014/main" id="{EE66A768-7C2E-4265-E135-09EEC36BAC73}"/>
              </a:ext>
            </a:extLst>
          </p:cNvPr>
          <p:cNvSpPr txBox="1"/>
          <p:nvPr/>
        </p:nvSpPr>
        <p:spPr>
          <a:xfrm>
            <a:off x="4059402" y="4085925"/>
            <a:ext cx="1059180" cy="23341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maestro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273">
            <a:extLst>
              <a:ext uri="{FF2B5EF4-FFF2-40B4-BE49-F238E27FC236}">
                <a16:creationId xmlns:a16="http://schemas.microsoft.com/office/drawing/2014/main" id="{07D720A2-F165-171D-E05D-A216372537EC}"/>
              </a:ext>
            </a:extLst>
          </p:cNvPr>
          <p:cNvSpPr txBox="1"/>
          <p:nvPr/>
        </p:nvSpPr>
        <p:spPr>
          <a:xfrm>
            <a:off x="5479027" y="4069081"/>
            <a:ext cx="984250" cy="2213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Tubería hidráulica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Cuadro de texto 269">
            <a:extLst>
              <a:ext uri="{FF2B5EF4-FFF2-40B4-BE49-F238E27FC236}">
                <a16:creationId xmlns:a16="http://schemas.microsoft.com/office/drawing/2014/main" id="{C1FB8C1C-A4B4-8287-5561-83320249B876}"/>
              </a:ext>
            </a:extLst>
          </p:cNvPr>
          <p:cNvSpPr txBox="1"/>
          <p:nvPr/>
        </p:nvSpPr>
        <p:spPr>
          <a:xfrm>
            <a:off x="2644652" y="4297002"/>
            <a:ext cx="998934" cy="20834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rueda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269">
            <a:extLst>
              <a:ext uri="{FF2B5EF4-FFF2-40B4-BE49-F238E27FC236}">
                <a16:creationId xmlns:a16="http://schemas.microsoft.com/office/drawing/2014/main" id="{3D52445A-8B38-79C5-1E32-48EA6B2F2B64}"/>
              </a:ext>
            </a:extLst>
          </p:cNvPr>
          <p:cNvSpPr txBox="1"/>
          <p:nvPr/>
        </p:nvSpPr>
        <p:spPr>
          <a:xfrm>
            <a:off x="4045825" y="4330581"/>
            <a:ext cx="998934" cy="20834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Placas de fricción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269">
            <a:extLst>
              <a:ext uri="{FF2B5EF4-FFF2-40B4-BE49-F238E27FC236}">
                <a16:creationId xmlns:a16="http://schemas.microsoft.com/office/drawing/2014/main" id="{A0C6181D-C2D1-3019-FFFB-AB47C94EBDEE}"/>
              </a:ext>
            </a:extLst>
          </p:cNvPr>
          <p:cNvSpPr txBox="1"/>
          <p:nvPr/>
        </p:nvSpPr>
        <p:spPr>
          <a:xfrm>
            <a:off x="5491556" y="4319429"/>
            <a:ext cx="1610997" cy="22138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sz="75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Tanque de líquido de freno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50770" y="5196716"/>
            <a:ext cx="4955721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Fig. 2-30 Eje. Equipo de refuerzo del freno</a:t>
            </a:r>
            <a:r>
              <a:rPr lang="ja-JP" alt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s-ES" altLang="ja-JP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tipo servo de vacío</a:t>
            </a:r>
            <a:r>
              <a:rPr lang="ja-JP" altLang="es-E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770" y="2038985"/>
            <a:ext cx="4442460" cy="278003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de freno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Cuadro de texto 276">
            <a:extLst>
              <a:ext uri="{FF2B5EF4-FFF2-40B4-BE49-F238E27FC236}">
                <a16:creationId xmlns:a16="http://schemas.microsoft.com/office/drawing/2014/main" id="{CC591C7F-F7BF-E595-A1E2-1C34CA44FA7B}"/>
              </a:ext>
            </a:extLst>
          </p:cNvPr>
          <p:cNvSpPr txBox="1"/>
          <p:nvPr/>
        </p:nvSpPr>
        <p:spPr>
          <a:xfrm>
            <a:off x="5528856" y="2432593"/>
            <a:ext cx="1078865" cy="2551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Bomba de vacío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Cuadro de texto 277">
            <a:extLst>
              <a:ext uri="{FF2B5EF4-FFF2-40B4-BE49-F238E27FC236}">
                <a16:creationId xmlns:a16="http://schemas.microsoft.com/office/drawing/2014/main" id="{9A714E8A-4741-9DEE-F3F1-9874D7697B9C}"/>
              </a:ext>
            </a:extLst>
          </p:cNvPr>
          <p:cNvSpPr txBox="1"/>
          <p:nvPr/>
        </p:nvSpPr>
        <p:spPr>
          <a:xfrm>
            <a:off x="5556566" y="2881765"/>
            <a:ext cx="869315" cy="1498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Pedal del freno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280">
            <a:extLst>
              <a:ext uri="{FF2B5EF4-FFF2-40B4-BE49-F238E27FC236}">
                <a16:creationId xmlns:a16="http://schemas.microsoft.com/office/drawing/2014/main" id="{E6D2BF53-7310-CA52-89C0-0C9C1DFCE20A}"/>
              </a:ext>
            </a:extLst>
          </p:cNvPr>
          <p:cNvSpPr txBox="1"/>
          <p:nvPr/>
        </p:nvSpPr>
        <p:spPr>
          <a:xfrm>
            <a:off x="5873260" y="3904818"/>
            <a:ext cx="919970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Depósito de reserva de vacío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281">
            <a:extLst>
              <a:ext uri="{FF2B5EF4-FFF2-40B4-BE49-F238E27FC236}">
                <a16:creationId xmlns:a16="http://schemas.microsoft.com/office/drawing/2014/main" id="{B62DCA46-DADD-3247-BDA9-16B8ABD1CCC0}"/>
              </a:ext>
            </a:extLst>
          </p:cNvPr>
          <p:cNvSpPr txBox="1"/>
          <p:nvPr/>
        </p:nvSpPr>
        <p:spPr>
          <a:xfrm>
            <a:off x="4687784" y="3321092"/>
            <a:ext cx="946661" cy="1498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</a:t>
            </a:r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maesto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276">
            <a:extLst>
              <a:ext uri="{FF2B5EF4-FFF2-40B4-BE49-F238E27FC236}">
                <a16:creationId xmlns:a16="http://schemas.microsoft.com/office/drawing/2014/main" id="{2215A662-A13B-62C7-E0F3-50472BAE4D5D}"/>
              </a:ext>
            </a:extLst>
          </p:cNvPr>
          <p:cNvSpPr txBox="1"/>
          <p:nvPr/>
        </p:nvSpPr>
        <p:spPr>
          <a:xfrm>
            <a:off x="3796939" y="1954935"/>
            <a:ext cx="1125675" cy="2551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antirretorno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278">
            <a:extLst>
              <a:ext uri="{FF2B5EF4-FFF2-40B4-BE49-F238E27FC236}">
                <a16:creationId xmlns:a16="http://schemas.microsoft.com/office/drawing/2014/main" id="{A3FD4340-6B7F-A249-6C1D-A2A77EEAA6AC}"/>
              </a:ext>
            </a:extLst>
          </p:cNvPr>
          <p:cNvSpPr txBox="1"/>
          <p:nvPr/>
        </p:nvSpPr>
        <p:spPr>
          <a:xfrm>
            <a:off x="4020051" y="3512953"/>
            <a:ext cx="551949" cy="2551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Servofreno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279">
            <a:extLst>
              <a:ext uri="{FF2B5EF4-FFF2-40B4-BE49-F238E27FC236}">
                <a16:creationId xmlns:a16="http://schemas.microsoft.com/office/drawing/2014/main" id="{670EC4D9-2BF9-E252-1A08-8DD7CEEDE6DE}"/>
              </a:ext>
            </a:extLst>
          </p:cNvPr>
          <p:cNvSpPr txBox="1"/>
          <p:nvPr/>
        </p:nvSpPr>
        <p:spPr>
          <a:xfrm>
            <a:off x="4687784" y="4195408"/>
            <a:ext cx="984250" cy="2997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rueda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E78C15-B0BA-F10D-ADD7-7DE301D54CCF}"/>
              </a:ext>
            </a:extLst>
          </p:cNvPr>
          <p:cNvSpPr txBox="1"/>
          <p:nvPr/>
        </p:nvSpPr>
        <p:spPr>
          <a:xfrm>
            <a:off x="5432848" y="6335912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57/Libro de textos compl. pág.22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3748" y="2920491"/>
            <a:ext cx="5556504" cy="601663"/>
          </a:xfrm>
        </p:spPr>
        <p:txBody>
          <a:bodyPr>
            <a:normAutofit fontScale="90000"/>
          </a:bodyPr>
          <a:lstStyle/>
          <a:p>
            <a:pPr algn="r"/>
            <a:r>
              <a:rPr lang="es-ES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 1 Reglamentaciones generales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72343" y="5778654"/>
            <a:ext cx="5242560" cy="25391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sz="1050" dirty="0"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Fig. 2-31 Freno de tipo expansión interna</a:t>
            </a:r>
            <a:r>
              <a:rPr lang="ja-JP" altLang="ja-JP" sz="105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lang="es-MX" altLang="ja-JP" sz="105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combinado con el freno de mano</a:t>
            </a:r>
            <a:r>
              <a:rPr lang="ja-JP" altLang="ja-JP" sz="105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258" y="1277642"/>
            <a:ext cx="3472180" cy="405955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de freno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D10093-C7D4-C2AF-0C82-84AA205586D5}"/>
              </a:ext>
            </a:extLst>
          </p:cNvPr>
          <p:cNvSpPr txBox="1"/>
          <p:nvPr/>
        </p:nvSpPr>
        <p:spPr>
          <a:xfrm>
            <a:off x="5583703" y="646232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58/Libro de textos compl. pág.23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282">
            <a:extLst>
              <a:ext uri="{FF2B5EF4-FFF2-40B4-BE49-F238E27FC236}">
                <a16:creationId xmlns:a16="http://schemas.microsoft.com/office/drawing/2014/main" id="{D41C8314-83F9-269F-A57D-29E2AB2E3AB8}"/>
              </a:ext>
            </a:extLst>
          </p:cNvPr>
          <p:cNvSpPr txBox="1"/>
          <p:nvPr/>
        </p:nvSpPr>
        <p:spPr>
          <a:xfrm>
            <a:off x="5213527" y="1221643"/>
            <a:ext cx="1378861" cy="2844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 activar los frenos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283">
            <a:extLst>
              <a:ext uri="{FF2B5EF4-FFF2-40B4-BE49-F238E27FC236}">
                <a16:creationId xmlns:a16="http://schemas.microsoft.com/office/drawing/2014/main" id="{0838E4E9-911E-7004-C752-AADA82E35D2D}"/>
              </a:ext>
            </a:extLst>
          </p:cNvPr>
          <p:cNvSpPr txBox="1"/>
          <p:nvPr/>
        </p:nvSpPr>
        <p:spPr>
          <a:xfrm>
            <a:off x="4424950" y="1608185"/>
            <a:ext cx="1378860" cy="2140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Palanca de freno de mano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285">
            <a:extLst>
              <a:ext uri="{FF2B5EF4-FFF2-40B4-BE49-F238E27FC236}">
                <a16:creationId xmlns:a16="http://schemas.microsoft.com/office/drawing/2014/main" id="{611862EF-A237-8DEF-7ACC-C84FB75868B2}"/>
              </a:ext>
            </a:extLst>
          </p:cNvPr>
          <p:cNvSpPr txBox="1"/>
          <p:nvPr/>
        </p:nvSpPr>
        <p:spPr>
          <a:xfrm>
            <a:off x="4126233" y="3025502"/>
            <a:ext cx="1013460" cy="1422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Cable (derecho) 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286">
            <a:extLst>
              <a:ext uri="{FF2B5EF4-FFF2-40B4-BE49-F238E27FC236}">
                <a16:creationId xmlns:a16="http://schemas.microsoft.com/office/drawing/2014/main" id="{B84786CA-2ECC-1FC7-0965-37942578A584}"/>
              </a:ext>
            </a:extLst>
          </p:cNvPr>
          <p:cNvSpPr txBox="1"/>
          <p:nvPr/>
        </p:nvSpPr>
        <p:spPr>
          <a:xfrm>
            <a:off x="5036731" y="3512822"/>
            <a:ext cx="1013460" cy="2140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Cable (izquierdo) 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287">
            <a:extLst>
              <a:ext uri="{FF2B5EF4-FFF2-40B4-BE49-F238E27FC236}">
                <a16:creationId xmlns:a16="http://schemas.microsoft.com/office/drawing/2014/main" id="{A8718035-E03E-8110-1718-9B424B7CB10C}"/>
              </a:ext>
            </a:extLst>
          </p:cNvPr>
          <p:cNvSpPr txBox="1"/>
          <p:nvPr/>
        </p:nvSpPr>
        <p:spPr>
          <a:xfrm>
            <a:off x="2817498" y="3726908"/>
            <a:ext cx="1308735" cy="2140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rueda 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288">
            <a:extLst>
              <a:ext uri="{FF2B5EF4-FFF2-40B4-BE49-F238E27FC236}">
                <a16:creationId xmlns:a16="http://schemas.microsoft.com/office/drawing/2014/main" id="{4D90333A-EA26-C4AC-CEA5-D8435EAC5749}"/>
              </a:ext>
            </a:extLst>
          </p:cNvPr>
          <p:cNvSpPr txBox="1"/>
          <p:nvPr/>
        </p:nvSpPr>
        <p:spPr>
          <a:xfrm>
            <a:off x="2629980" y="3940994"/>
            <a:ext cx="2255532" cy="2140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         (Se activa al pisar el freno)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289">
            <a:extLst>
              <a:ext uri="{FF2B5EF4-FFF2-40B4-BE49-F238E27FC236}">
                <a16:creationId xmlns:a16="http://schemas.microsoft.com/office/drawing/2014/main" id="{F3E1B246-93EC-FB4D-E999-61237D2BEDC7}"/>
              </a:ext>
            </a:extLst>
          </p:cNvPr>
          <p:cNvSpPr txBox="1"/>
          <p:nvPr/>
        </p:nvSpPr>
        <p:spPr>
          <a:xfrm>
            <a:off x="3100255" y="4296868"/>
            <a:ext cx="1015080" cy="3543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Forro de la zapata de freno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290">
            <a:extLst>
              <a:ext uri="{FF2B5EF4-FFF2-40B4-BE49-F238E27FC236}">
                <a16:creationId xmlns:a16="http://schemas.microsoft.com/office/drawing/2014/main" id="{617A4112-5669-D9AD-BF25-5312E80B1DDD}"/>
              </a:ext>
            </a:extLst>
          </p:cNvPr>
          <p:cNvSpPr txBox="1"/>
          <p:nvPr/>
        </p:nvSpPr>
        <p:spPr>
          <a:xfrm>
            <a:off x="3100255" y="5047580"/>
            <a:ext cx="1103630" cy="2844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Tambor de freno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284">
            <a:extLst>
              <a:ext uri="{FF2B5EF4-FFF2-40B4-BE49-F238E27FC236}">
                <a16:creationId xmlns:a16="http://schemas.microsoft.com/office/drawing/2014/main" id="{14D0B267-071D-2E24-2483-18F394CD101E}"/>
              </a:ext>
            </a:extLst>
          </p:cNvPr>
          <p:cNvSpPr txBox="1"/>
          <p:nvPr/>
        </p:nvSpPr>
        <p:spPr>
          <a:xfrm>
            <a:off x="3439880" y="1845244"/>
            <a:ext cx="1193083" cy="2140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liberar los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frenos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</a:t>
            </a:r>
            <a:r>
              <a:rPr lang="es-ES" altLang="ja-JP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ítulo</a:t>
            </a:r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2 Métodos de manipulación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1879" y="1005998"/>
            <a:ext cx="810890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Lista 2-1</a:t>
            </a:r>
            <a:r>
              <a:rPr lang="en-US" altLang="ja-JP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s-ES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Lista de inspección antes de operar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Observaciones previas al inicio de operaciones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E0CB99-358D-2C0C-AEBB-E327AD1DD0DA}"/>
              </a:ext>
            </a:extLst>
          </p:cNvPr>
          <p:cNvSpPr txBox="1"/>
          <p:nvPr/>
        </p:nvSpPr>
        <p:spPr>
          <a:xfrm>
            <a:off x="5583703" y="646232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62/Libro de textos compl. pág.25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2D23200-B2C3-CF3C-002F-EA7A7A77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90068"/>
              </p:ext>
            </p:extLst>
          </p:nvPr>
        </p:nvGraphicFramePr>
        <p:xfrm>
          <a:off x="1624085" y="1533603"/>
          <a:ext cx="5564495" cy="4677495"/>
        </p:xfrm>
        <a:graphic>
          <a:graphicData uri="http://schemas.openxmlformats.org/drawingml/2006/table">
            <a:tbl>
              <a:tblPr firstRow="1" firstCol="1" bandRow="1"/>
              <a:tblGrid>
                <a:gridCol w="1345033">
                  <a:extLst>
                    <a:ext uri="{9D8B030D-6E8A-4147-A177-3AD203B41FA5}">
                      <a16:colId xmlns:a16="http://schemas.microsoft.com/office/drawing/2014/main" val="917596789"/>
                    </a:ext>
                  </a:extLst>
                </a:gridCol>
                <a:gridCol w="1345033">
                  <a:extLst>
                    <a:ext uri="{9D8B030D-6E8A-4147-A177-3AD203B41FA5}">
                      <a16:colId xmlns:a16="http://schemas.microsoft.com/office/drawing/2014/main" val="2225827457"/>
                    </a:ext>
                  </a:extLst>
                </a:gridCol>
                <a:gridCol w="1800557">
                  <a:extLst>
                    <a:ext uri="{9D8B030D-6E8A-4147-A177-3AD203B41FA5}">
                      <a16:colId xmlns:a16="http://schemas.microsoft.com/office/drawing/2014/main" val="2628353294"/>
                    </a:ext>
                  </a:extLst>
                </a:gridCol>
                <a:gridCol w="1073872">
                  <a:extLst>
                    <a:ext uri="{9D8B030D-6E8A-4147-A177-3AD203B41FA5}">
                      <a16:colId xmlns:a16="http://schemas.microsoft.com/office/drawing/2014/main" val="2841735012"/>
                    </a:ext>
                  </a:extLst>
                </a:gridCol>
              </a:tblGrid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Puntos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Antes de prender el motor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Después de prender el motor y subido al vehículo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Al momento de marcha lenta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09115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Apariencia</a:t>
                      </a:r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física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Fuga de agua y aceite 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500921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Llantas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Presión de aire  y daños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2691"/>
                  </a:ext>
                </a:extLst>
              </a:tr>
              <a:tr h="483878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Direccionales</a:t>
                      </a:r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y luces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Daños y suciedad en los faros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Función de cada foco 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743742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Retrovisor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Suciedad y daños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Centrar la visión del retrovisor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31919"/>
                  </a:ext>
                </a:extLst>
              </a:tr>
              <a:tr h="161293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Sistema de alarma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Su función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04289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Dispositivos</a:t>
                      </a:r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contadores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Función</a:t>
                      </a:r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de un </a:t>
                      </a:r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equipo</a:t>
                      </a:r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contador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52517"/>
                  </a:ext>
                </a:extLst>
              </a:tr>
              <a:tr h="161293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Combustible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Cantidad 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59652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Motor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Sonido extraños y color de la emisión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909566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Embrague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Espacio libre del pedal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Falta de acoplamiento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397952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Freno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El pedal del freno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Función del freno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743646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Freno de mano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Función de la palanca y freno de mano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82896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Dirección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Desnivel del volante y espacio libre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nivel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70255"/>
                  </a:ext>
                </a:extLst>
              </a:tr>
              <a:tr h="645171"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Equipo</a:t>
                      </a:r>
                      <a:r>
                        <a:rPr lang="en-US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de carga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Función del </a:t>
                      </a:r>
                      <a:r>
                        <a:rPr lang="es-MX" sz="1000" kern="100" dirty="0" err="1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disposito</a:t>
                      </a:r>
                      <a:r>
                        <a:rPr lang="es-MX" sz="1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de carga, acenso y descenso del cucharón, alineación del brazo de carga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kern="100" dirty="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4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87606" y="1665204"/>
            <a:ext cx="687847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Lista 2-2 </a:t>
            </a:r>
            <a:r>
              <a:rPr lang="es-ES" altLang="ja-JP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Verificación al momento de reiniciar el uso</a:t>
            </a:r>
            <a:endParaRPr lang="ja-JP" altLang="ja-JP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Inspección periódica voluntaria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3A2D7B-39EF-9333-65D8-137103C985A9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63/Libro de textos compl. pág.26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C7DA229-BDB3-C120-8CD9-F4753346E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93028"/>
              </p:ext>
            </p:extLst>
          </p:nvPr>
        </p:nvGraphicFramePr>
        <p:xfrm>
          <a:off x="1890215" y="2427535"/>
          <a:ext cx="6073254" cy="1402390"/>
        </p:xfrm>
        <a:graphic>
          <a:graphicData uri="http://schemas.openxmlformats.org/drawingml/2006/table">
            <a:tbl>
              <a:tblPr firstRow="1" firstCol="1" bandRow="1"/>
              <a:tblGrid>
                <a:gridCol w="2920041">
                  <a:extLst>
                    <a:ext uri="{9D8B030D-6E8A-4147-A177-3AD203B41FA5}">
                      <a16:colId xmlns:a16="http://schemas.microsoft.com/office/drawing/2014/main" val="4133922286"/>
                    </a:ext>
                  </a:extLst>
                </a:gridCol>
                <a:gridCol w="3153213">
                  <a:extLst>
                    <a:ext uri="{9D8B030D-6E8A-4147-A177-3AD203B41FA5}">
                      <a16:colId xmlns:a16="http://schemas.microsoft.com/office/drawing/2014/main" val="1102025132"/>
                    </a:ext>
                  </a:extLst>
                </a:gridCol>
              </a:tblGrid>
              <a:tr h="383904"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Tiempo sin uso</a:t>
                      </a:r>
                      <a:endParaRPr 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kern="10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Verificación para reiniciar el uso</a:t>
                      </a:r>
                      <a:endParaRPr 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408848"/>
                  </a:ext>
                </a:extLst>
              </a:tr>
              <a:tr h="513600">
                <a:tc>
                  <a:txBody>
                    <a:bodyPr/>
                    <a:lstStyle/>
                    <a:p>
                      <a:pPr marL="133350" algn="l"/>
                      <a:r>
                        <a:rPr lang="es-ES" sz="1100" kern="10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Pasando el mes, antes de cumplir el año</a:t>
                      </a:r>
                      <a:endParaRPr 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algn="l"/>
                      <a:r>
                        <a:rPr lang="es-ES" altLang="ja-JP" sz="1100" kern="10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Verificación que corresponda cada mes</a:t>
                      </a:r>
                      <a:endParaRPr 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036236"/>
                  </a:ext>
                </a:extLst>
              </a:tr>
              <a:tr h="504886">
                <a:tc>
                  <a:txBody>
                    <a:bodyPr/>
                    <a:lstStyle/>
                    <a:p>
                      <a:pPr marL="133350" algn="l"/>
                      <a:r>
                        <a:rPr lang="en-US" sz="1100" kern="100" dirty="0" err="1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Pasando</a:t>
                      </a: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año</a:t>
                      </a:r>
                      <a:endParaRPr 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altLang="ja-JP" sz="1100" kern="100" dirty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Verificación que corresponda cada año</a:t>
                      </a:r>
                      <a:endParaRPr lang="ja-JP" alt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133350" algn="l"/>
                      <a:endParaRPr lang="ja-JP" sz="11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9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8878" y="2965490"/>
            <a:ext cx="346752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sz="12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Fig. 2-33 Encendido del tipo motor a gasolina</a:t>
            </a:r>
            <a:endParaRPr lang="ja-JP" altLang="ja-JP" sz="12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47298" y="4327540"/>
            <a:ext cx="3714701" cy="25391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Fig. 2-34 Encendido del tipo motor a diesel (1)</a:t>
            </a:r>
            <a:endParaRPr lang="ja-JP" altLang="ja-JP" sz="12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260" y="6157515"/>
            <a:ext cx="325407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Figura 2-35 Encendido del tipo motor a diesel (2)</a:t>
            </a:r>
            <a:endParaRPr lang="ja-JP" altLang="en-US" sz="1200" dirty="0"/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7984" y="2755073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31" y="4533046"/>
            <a:ext cx="4657090" cy="1347470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Operaciones de puesta en marcha y observaciones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D7EEB9-501B-E50B-256E-FD8F34D5FEA9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65/Libro de textos compl. pág.28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1" name="Cuadro de texto 291">
            <a:extLst>
              <a:ext uri="{FF2B5EF4-FFF2-40B4-BE49-F238E27FC236}">
                <a16:creationId xmlns:a16="http://schemas.microsoft.com/office/drawing/2014/main" id="{F2ED1F09-424B-F60E-CFEB-F34F0640E5F7}"/>
              </a:ext>
            </a:extLst>
          </p:cNvPr>
          <p:cNvSpPr txBox="1"/>
          <p:nvPr/>
        </p:nvSpPr>
        <p:spPr>
          <a:xfrm>
            <a:off x="2546571" y="2082165"/>
            <a:ext cx="2557780" cy="594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Tipo motor a gasolina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Introduzca la llave y gire hacia (ON)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292">
            <a:extLst>
              <a:ext uri="{FF2B5EF4-FFF2-40B4-BE49-F238E27FC236}">
                <a16:creationId xmlns:a16="http://schemas.microsoft.com/office/drawing/2014/main" id="{693E65A4-2A47-71F7-A49C-DD89A00D44D4}"/>
              </a:ext>
            </a:extLst>
          </p:cNvPr>
          <p:cNvSpPr txBox="1"/>
          <p:nvPr/>
        </p:nvSpPr>
        <p:spPr>
          <a:xfrm>
            <a:off x="6547166" y="3469944"/>
            <a:ext cx="2349183" cy="7472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9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Tipo motor </a:t>
            </a:r>
            <a:r>
              <a:rPr lang="es-ES_tradnl" sz="900" kern="1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diesel</a:t>
            </a:r>
            <a:r>
              <a:rPr lang="es-ES_tradnl" sz="9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(con señal de precalentado)</a:t>
            </a:r>
            <a:endParaRPr lang="ja-JP" sz="11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es-ES_tradnl" sz="9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Introduzca la llave, gire hacia (GLOW) y encienda la lámpara de señal de precalentado</a:t>
            </a:r>
            <a:endParaRPr lang="ja-JP" sz="110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3" name="Cuadro de texto 293">
            <a:extLst>
              <a:ext uri="{FF2B5EF4-FFF2-40B4-BE49-F238E27FC236}">
                <a16:creationId xmlns:a16="http://schemas.microsoft.com/office/drawing/2014/main" id="{CE3F7FEA-8FCA-2289-4972-98F70A6CD9D9}"/>
              </a:ext>
            </a:extLst>
          </p:cNvPr>
          <p:cNvSpPr txBox="1"/>
          <p:nvPr/>
        </p:nvSpPr>
        <p:spPr>
          <a:xfrm>
            <a:off x="5359720" y="4009694"/>
            <a:ext cx="1238278" cy="14669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Lámp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 señal de </a:t>
            </a:r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precal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294">
            <a:extLst>
              <a:ext uri="{FF2B5EF4-FFF2-40B4-BE49-F238E27FC236}">
                <a16:creationId xmlns:a16="http://schemas.microsoft.com/office/drawing/2014/main" id="{8BBCCD93-D02D-2BEF-BDA3-9F0BA490FB06}"/>
              </a:ext>
            </a:extLst>
          </p:cNvPr>
          <p:cNvSpPr txBox="1"/>
          <p:nvPr/>
        </p:nvSpPr>
        <p:spPr>
          <a:xfrm>
            <a:off x="2339985" y="5129654"/>
            <a:ext cx="2970951" cy="75086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Tipo motor </a:t>
            </a:r>
            <a:r>
              <a:rPr lang="es-ES_tradnl" sz="10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diesel</a:t>
            </a:r>
            <a:r>
              <a:rPr lang="es-ES_tradnl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(con señal de precalentado automático)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Hay vehículos que cuando se gira la llave a (ON), se enciende la señal de precalentado automático.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293">
            <a:extLst>
              <a:ext uri="{FF2B5EF4-FFF2-40B4-BE49-F238E27FC236}">
                <a16:creationId xmlns:a16="http://schemas.microsoft.com/office/drawing/2014/main" id="{298C955D-70DB-BA5A-8AE1-0D8F93AAED38}"/>
              </a:ext>
            </a:extLst>
          </p:cNvPr>
          <p:cNvSpPr txBox="1"/>
          <p:nvPr/>
        </p:nvSpPr>
        <p:spPr>
          <a:xfrm>
            <a:off x="1137514" y="5679226"/>
            <a:ext cx="1238278" cy="14669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Lámp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 señal de </a:t>
            </a:r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precal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93360" y="3495006"/>
            <a:ext cx="364509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2-36 Asiento del conductor</a:t>
            </a:r>
            <a:r>
              <a:rPr lang="ja-JP" altLang="es-ES" sz="1200" dirty="0"/>
              <a:t>（</a:t>
            </a:r>
            <a:r>
              <a:rPr lang="es-ES" altLang="ja-JP" sz="1200" dirty="0"/>
              <a:t>Tipo embrague, tipo convertidor</a:t>
            </a:r>
            <a:r>
              <a:rPr lang="ja-JP" altLang="es-ES" sz="1200" dirty="0"/>
              <a:t>）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58703" y="1005277"/>
            <a:ext cx="3368868" cy="5164124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Arranque, maniobras de conducción y observaciones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0E286D-F008-1F72-32FA-67888DB86F85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67/Libro de textos compl. pág.30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296">
            <a:extLst>
              <a:ext uri="{FF2B5EF4-FFF2-40B4-BE49-F238E27FC236}">
                <a16:creationId xmlns:a16="http://schemas.microsoft.com/office/drawing/2014/main" id="{99319C3F-AF8C-D428-A8A4-19A153A15CCB}"/>
              </a:ext>
            </a:extLst>
          </p:cNvPr>
          <p:cNvSpPr txBox="1"/>
          <p:nvPr/>
        </p:nvSpPr>
        <p:spPr>
          <a:xfrm>
            <a:off x="709685" y="3725839"/>
            <a:ext cx="2961563" cy="25982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1, </a:t>
            </a:r>
            <a:r>
              <a:rPr lang="es-ES_tradnl" sz="7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Interruptor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arranque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2, Indicador de conducción (indica el manejo)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3, Indicador de pre calentador (motor a </a:t>
            </a:r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diesel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4, Indicador de sedimento (motor a </a:t>
            </a:r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diesel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5, Indicador de cantidad de líquido de batería (opcional)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6, Indicador de cantidad de líquido de enfriamiento del radiador (opcional)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7, Indicador de cantidad de combustible (opcional)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8, Indicador de filtro de aire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9, Indicador de carga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10, Indicador de hidráulico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11, Indicador de cantidad de líquido del freno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12, Contador de horas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13, Medidor de temperatura del agua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14, Medidor </a:t>
            </a:r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idráulico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tipo torsión (opcional)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15, Medidor de combustible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16, medidor de velocidad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17, Claxon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18, Palanca de direcciones (tipo torsión)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19, Palanca de direcciones (tipo embrague)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20, Palanca regulador de velocidad (tipo embrague)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21, Switch de combinación (direccionales y faros)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297">
            <a:extLst>
              <a:ext uri="{FF2B5EF4-FFF2-40B4-BE49-F238E27FC236}">
                <a16:creationId xmlns:a16="http://schemas.microsoft.com/office/drawing/2014/main" id="{C2B478FE-D088-C38A-6A20-4503F91E7055}"/>
              </a:ext>
            </a:extLst>
          </p:cNvPr>
          <p:cNvSpPr txBox="1"/>
          <p:nvPr/>
        </p:nvSpPr>
        <p:spPr>
          <a:xfrm>
            <a:off x="3173398" y="4803724"/>
            <a:ext cx="2303293" cy="16884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22, Freno de mano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23, Caja de fusible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24, Acelerador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25, Freno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MX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26, Pedal de precisión (tipo torsión)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MX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</a:t>
            </a:r>
            <a:r>
              <a:rPr lang="pt-BR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Pedal de embrague (tipo manual)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27, Palanca de </a:t>
            </a:r>
            <a:r>
              <a:rPr lang="es-ES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lift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MX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28, Palanca de carga (sin mecanismo de alineación)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MX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29, Palanca de alineación (con mecanismo de alineación)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MX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30, Palanca de carga (con mecanismo de alineación)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MX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31, Palanca de bloqueo de inclinación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Figura 2-37 girar en una esquina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Arranque, maniobras de conducción y observaciones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7716AB-55E1-7081-A616-E4A913400EDB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69/Libro de textos compl. pág.31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298">
            <a:extLst>
              <a:ext uri="{FF2B5EF4-FFF2-40B4-BE49-F238E27FC236}">
                <a16:creationId xmlns:a16="http://schemas.microsoft.com/office/drawing/2014/main" id="{BD9E4241-5AA7-0F4F-EFE2-6DC93CBEA6FD}"/>
              </a:ext>
            </a:extLst>
          </p:cNvPr>
          <p:cNvSpPr txBox="1"/>
          <p:nvPr/>
        </p:nvSpPr>
        <p:spPr>
          <a:xfrm>
            <a:off x="2522340" y="2030218"/>
            <a:ext cx="1584000" cy="27125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(En caso de un camión normal)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299">
            <a:extLst>
              <a:ext uri="{FF2B5EF4-FFF2-40B4-BE49-F238E27FC236}">
                <a16:creationId xmlns:a16="http://schemas.microsoft.com/office/drawing/2014/main" id="{19AB07E3-1170-34BF-4F5B-951293F7B603}"/>
              </a:ext>
            </a:extLst>
          </p:cNvPr>
          <p:cNvSpPr txBox="1"/>
          <p:nvPr/>
        </p:nvSpPr>
        <p:spPr>
          <a:xfrm>
            <a:off x="4451180" y="2007916"/>
            <a:ext cx="2265045" cy="2997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(En caso de una retroexcavadora)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00748" y="4893779"/>
            <a:ext cx="553064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zh-TW" sz="1200" dirty="0"/>
              <a:t>Fig. 2-38 Figura de condición del vehículo estacionado.</a:t>
            </a:r>
            <a:endParaRPr lang="ja-JP" altLang="en-US" sz="12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Observaciones al estacionar, detenerse y concluir la operación de manejo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C76BBD-7510-9D95-8243-06864AB5E641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71/Libro de textos compl. pág.33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78296"/>
          <a:stretch/>
        </p:blipFill>
        <p:spPr>
          <a:xfrm>
            <a:off x="862011" y="2559103"/>
            <a:ext cx="7429500" cy="2434253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conducir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BDDC6E-3448-030D-84AF-265C15BAF18E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72/Libro de textos compl. pág.35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7522A8-414F-01ED-3CB3-F97DACCE7567}"/>
              </a:ext>
            </a:extLst>
          </p:cNvPr>
          <p:cNvSpPr txBox="1"/>
          <p:nvPr/>
        </p:nvSpPr>
        <p:spPr>
          <a:xfrm>
            <a:off x="3960711" y="2431613"/>
            <a:ext cx="4321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MX" altLang="ja-JP" sz="180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(1) No conducir distraído.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33350" indent="133350" algn="l"/>
            <a:r>
              <a:rPr lang="es-MX" altLang="ja-JP" sz="180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Concéntrese al momento de conducir y realizar su operación. 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s-MX" altLang="ja-JP" sz="1800" dirty="0"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Un mínimo de distracción, puede ser la causa de un accidente.</a:t>
            </a:r>
          </a:p>
          <a:p>
            <a:endParaRPr kumimoji="1" lang="es-MX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MX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b="52861"/>
          <a:stretch/>
        </p:blipFill>
        <p:spPr>
          <a:xfrm>
            <a:off x="947654" y="2174582"/>
            <a:ext cx="7429500" cy="2852823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conducir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E84E29-C6EB-9BD3-D106-B2C43FE75613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72/Libro de textos compl. pág.35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80A7F1-0D65-4B40-CEE9-D65059CB3CC5}"/>
              </a:ext>
            </a:extLst>
          </p:cNvPr>
          <p:cNvSpPr txBox="1"/>
          <p:nvPr/>
        </p:nvSpPr>
        <p:spPr>
          <a:xfrm>
            <a:off x="4299924" y="2446831"/>
            <a:ext cx="4321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(2) No conducir distraído.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Una de las causas de accidente, es conducir distraído. Conduzca con precaución verificando su dirección y tomando en cuenta a los operadores a su alrededor. 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9684" y="2182369"/>
            <a:ext cx="8104632" cy="852106"/>
          </a:xfrm>
        </p:spPr>
        <p:txBody>
          <a:bodyPr>
            <a:normAutofit fontScale="90000"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Capítulo 1 Información general sobre retroexcavadoras, etc.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b="23315"/>
          <a:stretch/>
        </p:blipFill>
        <p:spPr>
          <a:xfrm>
            <a:off x="862011" y="1613648"/>
            <a:ext cx="7429500" cy="315531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conducir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D02687-6E48-460D-7D52-A75A35A4978D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72/Libro de textos compl. pág.35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EBB43B5-9959-818C-26B4-0C516461ACE7}"/>
              </a:ext>
            </a:extLst>
          </p:cNvPr>
          <p:cNvSpPr/>
          <p:nvPr/>
        </p:nvSpPr>
        <p:spPr>
          <a:xfrm>
            <a:off x="1894985" y="2553629"/>
            <a:ext cx="1294263" cy="39964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ES" altLang="ja-JP" sz="1200" dirty="0"/>
              <a:t>Verificar nivel de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8BC007-6ADA-DEF3-87B7-E12500C15AEE}"/>
              </a:ext>
            </a:extLst>
          </p:cNvPr>
          <p:cNvSpPr txBox="1"/>
          <p:nvPr/>
        </p:nvSpPr>
        <p:spPr>
          <a:xfrm>
            <a:off x="4226180" y="2206369"/>
            <a:ext cx="43212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(3) Verificar previamente, las condiciones de la pista y el puente.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76556"/>
          <a:stretch/>
        </p:blipFill>
        <p:spPr>
          <a:xfrm>
            <a:off x="862011" y="1967113"/>
            <a:ext cx="7429500" cy="262940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conducir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2BD1E7-3B2B-5AA0-E5F5-DBAF8DE4DD06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72/Libro de textos compl. pág.35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B348AE-28BF-818B-48F2-F30704129880}"/>
              </a:ext>
            </a:extLst>
          </p:cNvPr>
          <p:cNvSpPr txBox="1"/>
          <p:nvPr/>
        </p:nvSpPr>
        <p:spPr>
          <a:xfrm>
            <a:off x="4226180" y="2228671"/>
            <a:ext cx="43212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(4) No dejar subir a nadie en el cucharón ni encima del vehículo.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Esto podría ser un motivo de accidente en caso de frenar.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4375"/>
          <a:stretch/>
        </p:blipFill>
        <p:spPr>
          <a:xfrm>
            <a:off x="837104" y="2320769"/>
            <a:ext cx="7229475" cy="2866698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conducir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E37F09-61FD-DD60-1E78-F288F46F5AC4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73/Libro de textos compl. pág.36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B5776A-62CA-03E7-62A5-033BACED3CA2}"/>
              </a:ext>
            </a:extLst>
          </p:cNvPr>
          <p:cNvSpPr txBox="1"/>
          <p:nvPr/>
        </p:nvSpPr>
        <p:spPr>
          <a:xfrm>
            <a:off x="4226180" y="2228671"/>
            <a:ext cx="4321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(5) No conducir con el cucharón mas alto de lo debido.</a:t>
            </a:r>
          </a:p>
          <a:p>
            <a:r>
              <a:rPr kumimoji="1" lang="ja-JP" altLang="es-ES" dirty="0">
                <a:latin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sin importar la carga</a:t>
            </a:r>
            <a:r>
              <a:rPr kumimoji="1" lang="ja-JP" altLang="es-ES" dirty="0">
                <a:latin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deberá conducir con el cucharón al nivel y posición determinado.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b="47201"/>
          <a:stretch/>
        </p:blipFill>
        <p:spPr>
          <a:xfrm>
            <a:off x="962023" y="2134906"/>
            <a:ext cx="7229475" cy="2967941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2054F3-37B2-25C4-B9DD-BF747ECD11D2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73/Libro de textos compl. pág.36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B4A350-2E44-680D-039B-3F3E9077B20C}"/>
              </a:ext>
            </a:extLst>
          </p:cNvPr>
          <p:cNvSpPr txBox="1"/>
          <p:nvPr/>
        </p:nvSpPr>
        <p:spPr>
          <a:xfrm>
            <a:off x="4226180" y="2228671"/>
            <a:ext cx="432127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(6) En pistas resbalosas, evite las velocidades altas, vueltas y frenar repentinamente.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b="23504"/>
          <a:stretch/>
        </p:blipFill>
        <p:spPr>
          <a:xfrm>
            <a:off x="962023" y="2192519"/>
            <a:ext cx="7229475" cy="2852714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B938FF-F025-2D8F-6D47-4CA2CE836ACE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73/Libro de textos compl. pág.36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160864-1AC8-E945-ABC8-A299575D85C4}"/>
              </a:ext>
            </a:extLst>
          </p:cNvPr>
          <p:cNvSpPr txBox="1"/>
          <p:nvPr/>
        </p:nvSpPr>
        <p:spPr>
          <a:xfrm>
            <a:off x="4255676" y="2361407"/>
            <a:ext cx="4321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(7) No conducir de forma recta en pistas inclinadas. Corre el peligro de volcarse por motivo, que el vehículo se deslice hacia un lado. 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/>
          <a:stretch/>
        </p:blipFill>
        <p:spPr>
          <a:xfrm>
            <a:off x="962023" y="2243738"/>
            <a:ext cx="7229475" cy="2355671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9E7A6A-0716-6E34-8062-D5AE526A52AB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73/Libro de textos compl. pág.36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6F7078-4A27-4291-0AF8-ADCE596045B8}"/>
              </a:ext>
            </a:extLst>
          </p:cNvPr>
          <p:cNvSpPr txBox="1"/>
          <p:nvPr/>
        </p:nvSpPr>
        <p:spPr>
          <a:xfrm>
            <a:off x="4255676" y="2361407"/>
            <a:ext cx="4321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(8) Tomar cuidado con el uso de objetos </a:t>
            </a:r>
            <a:r>
              <a:rPr kumimoji="1" lang="es-ES" altLang="ja-JP" dirty="0" err="1">
                <a:latin typeface="ＭＳ 明朝" panose="02020609040205080304" pitchFamily="17" charset="-128"/>
                <a:cs typeface="Times New Roman" panose="02020603050405020304" pitchFamily="18" charset="0"/>
              </a:rPr>
              <a:t>flamables</a:t>
            </a:r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Puede correr peligro de incendio del vehículo. 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9352"/>
          <a:stretch/>
        </p:blipFill>
        <p:spPr>
          <a:xfrm>
            <a:off x="942455" y="1452042"/>
            <a:ext cx="7415213" cy="4193075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9C1B83-640B-E6EB-1B5F-C5CB60AE90B1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74/Libro de textos compl. pág.37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23A762-0D04-AF55-019E-69F597BAB3A9}"/>
              </a:ext>
            </a:extLst>
          </p:cNvPr>
          <p:cNvSpPr txBox="1"/>
          <p:nvPr/>
        </p:nvSpPr>
        <p:spPr>
          <a:xfrm>
            <a:off x="4315637" y="1563420"/>
            <a:ext cx="432127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(9) ① Al momento de subirse al vehículo, tenga una postura hacienda frente al vehículo y sosténgase al menos de 3 lugares incluyendo el escalón para poder mantener su cuerpo equilibrado.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② no subir ni bajar saltando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③ No subirse con objetos en mano.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④ Tomar cuidado de no sostenerse de los dispositivos de manejo.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b="30860"/>
          <a:stretch/>
        </p:blipFill>
        <p:spPr>
          <a:xfrm>
            <a:off x="869154" y="2328262"/>
            <a:ext cx="7415213" cy="2348444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839015-4499-2282-1BCC-F8F4B980A171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74/Libro de textos compl. pág.37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6AFB05-8F03-8013-94CE-1BFD420A1481}"/>
              </a:ext>
            </a:extLst>
          </p:cNvPr>
          <p:cNvSpPr txBox="1"/>
          <p:nvPr/>
        </p:nvSpPr>
        <p:spPr>
          <a:xfrm>
            <a:off x="4135756" y="2763820"/>
            <a:ext cx="432127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(10) Tome cuidado con los obstáculos.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En lugares donde se encuentren obstáculos, trate de conducir girando para no chocar.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/>
          <a:stretch/>
        </p:blipFill>
        <p:spPr>
          <a:xfrm>
            <a:off x="869154" y="2293737"/>
            <a:ext cx="7415213" cy="2650278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507769-B765-936C-B803-61D9639B5624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74/Libro de textos compl. pág.37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22E32A-34EE-31F6-A605-BCFBC580F35B}"/>
              </a:ext>
            </a:extLst>
          </p:cNvPr>
          <p:cNvSpPr txBox="1"/>
          <p:nvPr/>
        </p:nvSpPr>
        <p:spPr>
          <a:xfrm>
            <a:off x="4120766" y="2690336"/>
            <a:ext cx="43212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(11) Cumplir con el límite de velocidad nocturna. 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Conducir conforme a la iluminación disponible, por lo mismo que en la noche se distorsiona la visión. 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9335"/>
          <a:stretch/>
        </p:blipFill>
        <p:spPr>
          <a:xfrm>
            <a:off x="868085" y="2331818"/>
            <a:ext cx="7286625" cy="242106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ADC2CB-C35C-DCBF-4D15-23642FB6AE5D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75/Libro de textos compl. pág.38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CDE43E-7028-ED3F-CD88-7D5B38789B35}"/>
              </a:ext>
            </a:extLst>
          </p:cNvPr>
          <p:cNvSpPr txBox="1"/>
          <p:nvPr/>
        </p:nvSpPr>
        <p:spPr>
          <a:xfrm>
            <a:off x="4075796" y="2331818"/>
            <a:ext cx="43212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(12) No dejar pasar a nadie de bajo del cucharón Elevado.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Esto podría ocasionar un accidente.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140" y="4436926"/>
            <a:ext cx="394906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Figura 1-1 Retroexcavadora (sin mecanismo de alineación)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95550" y="4436926"/>
            <a:ext cx="394906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Figura 1-2 Retroexcavadora (con mecanismo de alineación)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Definición y características sobre retroexcavadoras, etc.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B9D377-252B-4C89-9B86-A2E28D5467B1}"/>
              </a:ext>
            </a:extLst>
          </p:cNvPr>
          <p:cNvSpPr txBox="1"/>
          <p:nvPr/>
        </p:nvSpPr>
        <p:spPr>
          <a:xfrm>
            <a:off x="5583703" y="618004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b="52707"/>
          <a:stretch/>
        </p:blipFill>
        <p:spPr>
          <a:xfrm>
            <a:off x="933448" y="2282158"/>
            <a:ext cx="7286625" cy="2489597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84C005-5B8F-3BF2-1553-CDB081D3E221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75/Libro de textos compl. pág.38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077189-9AAA-DC9B-91FF-5F6523F0B4D0}"/>
              </a:ext>
            </a:extLst>
          </p:cNvPr>
          <p:cNvSpPr txBox="1"/>
          <p:nvPr/>
        </p:nvSpPr>
        <p:spPr>
          <a:xfrm>
            <a:off x="4030826" y="2570112"/>
            <a:ext cx="43212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(13) Estar al tanto del rendimiento del vehículo.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Tomar precaución para no exceder la cantidad de su carga o su bulto. 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b="24766"/>
          <a:stretch/>
        </p:blipFill>
        <p:spPr>
          <a:xfrm>
            <a:off x="933448" y="2028585"/>
            <a:ext cx="7286625" cy="2704815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E1C10D-EE37-B7DE-D037-2296C1ECB870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75/Libro de textos compl. pág.38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0FF001-E913-6FF7-354A-62B323808862}"/>
              </a:ext>
            </a:extLst>
          </p:cNvPr>
          <p:cNvSpPr txBox="1"/>
          <p:nvPr/>
        </p:nvSpPr>
        <p:spPr>
          <a:xfrm>
            <a:off x="4030826" y="2570112"/>
            <a:ext cx="43212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(14) Cargar con balance para que no haya inclinaciones.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Si conduce con inclinación, puede producir fallas en el vehículo y en el dispositivo hidráulico.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/>
          <a:stretch/>
        </p:blipFill>
        <p:spPr>
          <a:xfrm>
            <a:off x="933448" y="1705855"/>
            <a:ext cx="7286625" cy="2840132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Precauciones al manejar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F0DCEF-1390-875C-AEA5-7CF2323AF6C8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 75/Libro de textos compl. pág.38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CCBCE4-B443-CBFD-41DA-211E3DE294CF}"/>
              </a:ext>
            </a:extLst>
          </p:cNvPr>
          <p:cNvSpPr txBox="1"/>
          <p:nvPr/>
        </p:nvSpPr>
        <p:spPr>
          <a:xfrm>
            <a:off x="4285659" y="2465181"/>
            <a:ext cx="432127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(15)Puntos de precaución al momento de conducir en subidas y bajadas. 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Cuando lleve carga, deberá subir en forma recta y cuando tenga que bajar, deberá bajar de reversa.</a:t>
            </a:r>
          </a:p>
          <a:p>
            <a:r>
              <a:rPr kumimoji="1" lang="es-ES" altLang="ja-JP" dirty="0">
                <a:latin typeface="ＭＳ 明朝" panose="02020609040205080304" pitchFamily="17" charset="-128"/>
                <a:cs typeface="Times New Roman" panose="02020603050405020304" pitchFamily="18" charset="0"/>
              </a:rPr>
              <a:t>Si tiene vacío el vehículo, deberá subir de reversa y bajar en forma recta.</a:t>
            </a: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s-ES" altLang="ja-JP" dirty="0">
              <a:latin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998AC3-C0DA-BD8A-F3F1-9D8ED1C3B486}"/>
              </a:ext>
            </a:extLst>
          </p:cNvPr>
          <p:cNvSpPr txBox="1"/>
          <p:nvPr/>
        </p:nvSpPr>
        <p:spPr>
          <a:xfrm>
            <a:off x="719528" y="2023671"/>
            <a:ext cx="854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/>
              <a:t>Subida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D0B217-CC75-897D-FEA8-0DCE39D3B832}"/>
              </a:ext>
            </a:extLst>
          </p:cNvPr>
          <p:cNvSpPr txBox="1"/>
          <p:nvPr/>
        </p:nvSpPr>
        <p:spPr>
          <a:xfrm>
            <a:off x="3294280" y="3149608"/>
            <a:ext cx="854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ES" altLang="ja-JP" dirty="0"/>
              <a:t>Bajada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665" y="2233534"/>
            <a:ext cx="8124669" cy="1349115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 3: Conocimientos sobre métodos carga y descarga de retroexcavadoras, etc. y estructura de dispositivos.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s-ES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Capitulo </a:t>
            </a:r>
            <a:r>
              <a:rPr lang="es-ES" altLang="zh-TW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 Estructura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69111" y="4744702"/>
            <a:ext cx="4119351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zh-TW" sz="1200" dirty="0"/>
              <a:t>Fig. 3-1 Equipo de operación de la retroexcavadora 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26517" y="1485877"/>
            <a:ext cx="3404540" cy="2620673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de carga y descarga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Cuadro de texto 301">
            <a:extLst>
              <a:ext uri="{FF2B5EF4-FFF2-40B4-BE49-F238E27FC236}">
                <a16:creationId xmlns:a16="http://schemas.microsoft.com/office/drawing/2014/main" id="{910DE37B-1B1D-5F40-853B-C30C20AA27E2}"/>
              </a:ext>
            </a:extLst>
          </p:cNvPr>
          <p:cNvSpPr txBox="1"/>
          <p:nvPr/>
        </p:nvSpPr>
        <p:spPr>
          <a:xfrm>
            <a:off x="3035821" y="3752577"/>
            <a:ext cx="3727450" cy="5340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1, Brazo del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elevador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2,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Varilla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conexión  3, Soporte del cucharón 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4, Cucharón  5, Soporte del cilindro de carga  6, Cilindro de carga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7, Cilindro del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elevador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F46160-E9DB-0B96-54ED-B59EF602B749}"/>
              </a:ext>
            </a:extLst>
          </p:cNvPr>
          <p:cNvSpPr txBox="1"/>
          <p:nvPr/>
        </p:nvSpPr>
        <p:spPr>
          <a:xfrm>
            <a:off x="5583703" y="6276313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pág.79/Libro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pág.39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4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57350" y="5608944"/>
            <a:ext cx="569214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3-2</a:t>
            </a:r>
            <a:r>
              <a:rPr lang="ja-JP" altLang="es-ES" sz="1200" dirty="0"/>
              <a:t>　</a:t>
            </a:r>
            <a:r>
              <a:rPr lang="es-ES" altLang="ja-JP" sz="1200" dirty="0"/>
              <a:t>Equipo de operación de retroexcavadora con mecanismo de alineación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6971" y="2690716"/>
            <a:ext cx="4180840" cy="275526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Dispositivos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de carga y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descarga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909" y="2273242"/>
            <a:ext cx="3790729" cy="269126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5D2D08-229B-57FA-C1BD-4E39BDE27CFA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pág.81/Libro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Cuadro de texto 302">
            <a:extLst>
              <a:ext uri="{FF2B5EF4-FFF2-40B4-BE49-F238E27FC236}">
                <a16:creationId xmlns:a16="http://schemas.microsoft.com/office/drawing/2014/main" id="{D96F15FE-2129-4AAC-E558-89CFB1841CF0}"/>
              </a:ext>
            </a:extLst>
          </p:cNvPr>
          <p:cNvSpPr txBox="1"/>
          <p:nvPr/>
        </p:nvSpPr>
        <p:spPr>
          <a:xfrm>
            <a:off x="427910" y="4563655"/>
            <a:ext cx="3932826" cy="5340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1, Brazo del elevador  2, Varilla de conexión A  3, Soporte del cucharón </a:t>
            </a:r>
          </a:p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4, Cucharón</a:t>
            </a:r>
            <a:r>
              <a:rPr lang="es-ES" sz="10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5, Soporte del cilindro de carga  6, Cilindro de carga  7, Cilindro del elevador 8, Brazo  9, Varilla de conexión B  10, Cigüeñal  11, Cilindro de alineación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2592" y="5223857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3-3</a:t>
            </a:r>
            <a:r>
              <a:rPr lang="ja-JP" altLang="es-ES" sz="1200" dirty="0"/>
              <a:t>　</a:t>
            </a:r>
            <a:r>
              <a:rPr lang="es-ES" altLang="ja-JP" sz="1200" dirty="0"/>
              <a:t>Sistema de diagrama de presión hidráulica de la retro excavadora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573" y="1577299"/>
            <a:ext cx="3852269" cy="2900279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33363" y="1400699"/>
            <a:ext cx="3039110" cy="35179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42063" y="531618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3-4</a:t>
            </a:r>
            <a:r>
              <a:rPr lang="ja-JP" altLang="es-ES_tradnl" sz="1200" dirty="0"/>
              <a:t>　</a:t>
            </a:r>
            <a:r>
              <a:rPr lang="es-ES_tradnl" altLang="ja-JP" sz="1200" dirty="0"/>
              <a:t>Bomba hidráulica</a:t>
            </a:r>
            <a:endParaRPr lang="ja-JP" altLang="en-US" sz="120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hidráulicos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3444BE-5120-721A-4445-3D390E7876C8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pág.82/Libro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pág.41-42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Cuadro de texto 309">
            <a:extLst>
              <a:ext uri="{FF2B5EF4-FFF2-40B4-BE49-F238E27FC236}">
                <a16:creationId xmlns:a16="http://schemas.microsoft.com/office/drawing/2014/main" id="{8734873B-AA0E-D5D4-4DD0-3351AB1652E7}"/>
              </a:ext>
            </a:extLst>
          </p:cNvPr>
          <p:cNvSpPr txBox="1"/>
          <p:nvPr/>
        </p:nvSpPr>
        <p:spPr>
          <a:xfrm>
            <a:off x="438770" y="2732163"/>
            <a:ext cx="414353" cy="6968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Clindro</a:t>
            </a:r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amortiguador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308">
            <a:extLst>
              <a:ext uri="{FF2B5EF4-FFF2-40B4-BE49-F238E27FC236}">
                <a16:creationId xmlns:a16="http://schemas.microsoft.com/office/drawing/2014/main" id="{91BEAB65-2F37-B392-BA24-7CB3CEBE2F0D}"/>
              </a:ext>
            </a:extLst>
          </p:cNvPr>
          <p:cNvSpPr txBox="1"/>
          <p:nvPr/>
        </p:nvSpPr>
        <p:spPr>
          <a:xfrm>
            <a:off x="1233547" y="2619649"/>
            <a:ext cx="319672" cy="540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Clindro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08">
            <a:extLst>
              <a:ext uri="{FF2B5EF4-FFF2-40B4-BE49-F238E27FC236}">
                <a16:creationId xmlns:a16="http://schemas.microsoft.com/office/drawing/2014/main" id="{4012F592-8428-C5C6-80C0-1B0C147075AD}"/>
              </a:ext>
            </a:extLst>
          </p:cNvPr>
          <p:cNvSpPr txBox="1"/>
          <p:nvPr/>
        </p:nvSpPr>
        <p:spPr>
          <a:xfrm>
            <a:off x="1691267" y="2619649"/>
            <a:ext cx="254409" cy="5400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Clindro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s-ES_tradnl" sz="7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</a:t>
            </a:r>
            <a:r>
              <a:rPr lang="es-ES_tradnl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303">
            <a:extLst>
              <a:ext uri="{FF2B5EF4-FFF2-40B4-BE49-F238E27FC236}">
                <a16:creationId xmlns:a16="http://schemas.microsoft.com/office/drawing/2014/main" id="{40ABF10A-BD59-C8E6-BC92-C74F00BE14C4}"/>
              </a:ext>
            </a:extLst>
          </p:cNvPr>
          <p:cNvSpPr txBox="1"/>
          <p:nvPr/>
        </p:nvSpPr>
        <p:spPr>
          <a:xfrm>
            <a:off x="993329" y="1525148"/>
            <a:ext cx="1478915" cy="2647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Tanque de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fluido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hidráulico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306">
            <a:extLst>
              <a:ext uri="{FF2B5EF4-FFF2-40B4-BE49-F238E27FC236}">
                <a16:creationId xmlns:a16="http://schemas.microsoft.com/office/drawing/2014/main" id="{005E57C9-6E99-6769-9A07-05C0F543B4B4}"/>
              </a:ext>
            </a:extLst>
          </p:cNvPr>
          <p:cNvSpPr txBox="1"/>
          <p:nvPr/>
        </p:nvSpPr>
        <p:spPr>
          <a:xfrm>
            <a:off x="2289252" y="2334071"/>
            <a:ext cx="688975" cy="37089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alineación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304">
            <a:extLst>
              <a:ext uri="{FF2B5EF4-FFF2-40B4-BE49-F238E27FC236}">
                <a16:creationId xmlns:a16="http://schemas.microsoft.com/office/drawing/2014/main" id="{1E631B5A-0A58-C900-A7C0-DD91E5189F79}"/>
              </a:ext>
            </a:extLst>
          </p:cNvPr>
          <p:cNvSpPr txBox="1"/>
          <p:nvPr/>
        </p:nvSpPr>
        <p:spPr>
          <a:xfrm>
            <a:off x="1945675" y="4153039"/>
            <a:ext cx="1205481" cy="22864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alineación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305">
            <a:extLst>
              <a:ext uri="{FF2B5EF4-FFF2-40B4-BE49-F238E27FC236}">
                <a16:creationId xmlns:a16="http://schemas.microsoft.com/office/drawing/2014/main" id="{50BCAE6E-32BB-3633-4A9D-F1A5BD3AFE8B}"/>
              </a:ext>
            </a:extLst>
          </p:cNvPr>
          <p:cNvSpPr txBox="1"/>
          <p:nvPr/>
        </p:nvSpPr>
        <p:spPr>
          <a:xfrm>
            <a:off x="3250301" y="1869969"/>
            <a:ext cx="276822" cy="9282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control</a:t>
            </a:r>
            <a:endParaRPr lang="ja-JP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311">
            <a:extLst>
              <a:ext uri="{FF2B5EF4-FFF2-40B4-BE49-F238E27FC236}">
                <a16:creationId xmlns:a16="http://schemas.microsoft.com/office/drawing/2014/main" id="{B301575B-07CD-3C8E-B66A-2051C3DCE35C}"/>
              </a:ext>
            </a:extLst>
          </p:cNvPr>
          <p:cNvSpPr txBox="1"/>
          <p:nvPr/>
        </p:nvSpPr>
        <p:spPr>
          <a:xfrm>
            <a:off x="4115350" y="1986152"/>
            <a:ext cx="325248" cy="117349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Filtro de fluido hidráulico</a:t>
            </a:r>
            <a:endParaRPr lang="ja-JP" sz="7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313">
            <a:extLst>
              <a:ext uri="{FF2B5EF4-FFF2-40B4-BE49-F238E27FC236}">
                <a16:creationId xmlns:a16="http://schemas.microsoft.com/office/drawing/2014/main" id="{CD53C71C-AB11-806F-476E-BB2D8E9E85E6}"/>
              </a:ext>
            </a:extLst>
          </p:cNvPr>
          <p:cNvSpPr txBox="1"/>
          <p:nvPr/>
        </p:nvSpPr>
        <p:spPr>
          <a:xfrm>
            <a:off x="4138888" y="3267311"/>
            <a:ext cx="275757" cy="134373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Bomba de presión hidráulica</a:t>
            </a:r>
            <a:endParaRPr lang="ja-JP" sz="7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316">
            <a:extLst>
              <a:ext uri="{FF2B5EF4-FFF2-40B4-BE49-F238E27FC236}">
                <a16:creationId xmlns:a16="http://schemas.microsoft.com/office/drawing/2014/main" id="{9657F15E-AA51-4AF9-2FB9-6E3E667599CE}"/>
              </a:ext>
            </a:extLst>
          </p:cNvPr>
          <p:cNvSpPr txBox="1"/>
          <p:nvPr/>
        </p:nvSpPr>
        <p:spPr>
          <a:xfrm>
            <a:off x="5351610" y="2252951"/>
            <a:ext cx="464185" cy="14090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Bomba de presión hidráulica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Cuadro de texto 314">
            <a:extLst>
              <a:ext uri="{FF2B5EF4-FFF2-40B4-BE49-F238E27FC236}">
                <a16:creationId xmlns:a16="http://schemas.microsoft.com/office/drawing/2014/main" id="{56182FFD-9F82-CFC5-5471-3428F7489DAB}"/>
              </a:ext>
            </a:extLst>
          </p:cNvPr>
          <p:cNvSpPr txBox="1"/>
          <p:nvPr/>
        </p:nvSpPr>
        <p:spPr>
          <a:xfrm>
            <a:off x="6952918" y="1888252"/>
            <a:ext cx="1344071" cy="4458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control</a:t>
            </a:r>
          </a:p>
          <a:p>
            <a:pPr algn="just"/>
            <a:r>
              <a:rPr lang="es-ES" altLang="ja-JP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(válvula de  invertido)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21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722" y="5166707"/>
            <a:ext cx="3124863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3-5 Válvula de control</a:t>
            </a:r>
          </a:p>
          <a:p>
            <a:r>
              <a:rPr lang="ja-JP" altLang="es-ES" sz="1200" dirty="0"/>
              <a:t>（</a:t>
            </a:r>
            <a:r>
              <a:rPr lang="es-ES" altLang="ja-JP" sz="1200" dirty="0"/>
              <a:t>Tipo estándar, doble</a:t>
            </a:r>
            <a:r>
              <a:rPr lang="ja-JP" altLang="es-ES" sz="1200" dirty="0"/>
              <a:t>）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55" y="5074373"/>
            <a:ext cx="3124863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3-6 Válvula de control </a:t>
            </a:r>
          </a:p>
          <a:p>
            <a:r>
              <a:rPr lang="ja-JP" altLang="es-ES" sz="1200" dirty="0"/>
              <a:t>（</a:t>
            </a:r>
            <a:r>
              <a:rPr lang="es-ES" altLang="ja-JP" sz="1200" dirty="0"/>
              <a:t>tipo alineación, triple</a:t>
            </a:r>
            <a:r>
              <a:rPr lang="ja-JP" altLang="es-ES" sz="1200" dirty="0"/>
              <a:t>）</a:t>
            </a:r>
          </a:p>
          <a:p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4" y="1430586"/>
            <a:ext cx="4032250" cy="339153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0902" y="1649550"/>
            <a:ext cx="3886200" cy="2826385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hidráulicos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B6C47E-08A3-B505-BDB2-A2F5B49836E6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pág.42-43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Cuadro de texto 320">
            <a:extLst>
              <a:ext uri="{FF2B5EF4-FFF2-40B4-BE49-F238E27FC236}">
                <a16:creationId xmlns:a16="http://schemas.microsoft.com/office/drawing/2014/main" id="{A9867B12-F420-F301-6664-001329064588}"/>
              </a:ext>
            </a:extLst>
          </p:cNvPr>
          <p:cNvSpPr txBox="1"/>
          <p:nvPr/>
        </p:nvSpPr>
        <p:spPr>
          <a:xfrm>
            <a:off x="1642910" y="1763328"/>
            <a:ext cx="1252296" cy="2508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Descenso del cucharón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20">
            <a:extLst>
              <a:ext uri="{FF2B5EF4-FFF2-40B4-BE49-F238E27FC236}">
                <a16:creationId xmlns:a16="http://schemas.microsoft.com/office/drawing/2014/main" id="{52D98E83-55CB-117F-076E-980289CB9AC0}"/>
              </a:ext>
            </a:extLst>
          </p:cNvPr>
          <p:cNvSpPr txBox="1"/>
          <p:nvPr/>
        </p:nvSpPr>
        <p:spPr>
          <a:xfrm>
            <a:off x="2862913" y="2926674"/>
            <a:ext cx="1236021" cy="2508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Elevación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del cucharón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320">
            <a:extLst>
              <a:ext uri="{FF2B5EF4-FFF2-40B4-BE49-F238E27FC236}">
                <a16:creationId xmlns:a16="http://schemas.microsoft.com/office/drawing/2014/main" id="{A5C5FA16-E53D-539F-465C-DF2AF26145B1}"/>
              </a:ext>
            </a:extLst>
          </p:cNvPr>
          <p:cNvSpPr txBox="1"/>
          <p:nvPr/>
        </p:nvSpPr>
        <p:spPr>
          <a:xfrm>
            <a:off x="2433141" y="1430089"/>
            <a:ext cx="1347281" cy="2501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Inclinación hacia adelante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320">
            <a:extLst>
              <a:ext uri="{FF2B5EF4-FFF2-40B4-BE49-F238E27FC236}">
                <a16:creationId xmlns:a16="http://schemas.microsoft.com/office/drawing/2014/main" id="{0C9B5E7C-EF9F-73A0-0793-8AC5549E7A58}"/>
              </a:ext>
            </a:extLst>
          </p:cNvPr>
          <p:cNvSpPr txBox="1"/>
          <p:nvPr/>
        </p:nvSpPr>
        <p:spPr>
          <a:xfrm>
            <a:off x="478955" y="2287364"/>
            <a:ext cx="1163955" cy="2245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Palanca de elevación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20">
            <a:extLst>
              <a:ext uri="{FF2B5EF4-FFF2-40B4-BE49-F238E27FC236}">
                <a16:creationId xmlns:a16="http://schemas.microsoft.com/office/drawing/2014/main" id="{E8E87C79-5079-0B8C-72CC-74246811901F}"/>
              </a:ext>
            </a:extLst>
          </p:cNvPr>
          <p:cNvSpPr txBox="1"/>
          <p:nvPr/>
        </p:nvSpPr>
        <p:spPr>
          <a:xfrm>
            <a:off x="3313321" y="2614574"/>
            <a:ext cx="1194881" cy="2501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Inclinación hacia atrás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319">
            <a:extLst>
              <a:ext uri="{FF2B5EF4-FFF2-40B4-BE49-F238E27FC236}">
                <a16:creationId xmlns:a16="http://schemas.microsoft.com/office/drawing/2014/main" id="{9B39D50B-00D1-8D53-2A4C-A5E18C50560B}"/>
              </a:ext>
            </a:extLst>
          </p:cNvPr>
          <p:cNvSpPr txBox="1"/>
          <p:nvPr/>
        </p:nvSpPr>
        <p:spPr>
          <a:xfrm>
            <a:off x="0" y="3061557"/>
            <a:ext cx="1163955" cy="2010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seguridad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320">
            <a:extLst>
              <a:ext uri="{FF2B5EF4-FFF2-40B4-BE49-F238E27FC236}">
                <a16:creationId xmlns:a16="http://schemas.microsoft.com/office/drawing/2014/main" id="{47620023-6DE8-2614-24EA-20BD39C940E7}"/>
              </a:ext>
            </a:extLst>
          </p:cNvPr>
          <p:cNvSpPr txBox="1"/>
          <p:nvPr/>
        </p:nvSpPr>
        <p:spPr>
          <a:xfrm>
            <a:off x="782143" y="2002799"/>
            <a:ext cx="1057156" cy="2508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Palanca de vuelco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327">
            <a:extLst>
              <a:ext uri="{FF2B5EF4-FFF2-40B4-BE49-F238E27FC236}">
                <a16:creationId xmlns:a16="http://schemas.microsoft.com/office/drawing/2014/main" id="{FE263DFD-39B4-98A0-92AD-BC238813FAB3}"/>
              </a:ext>
            </a:extLst>
          </p:cNvPr>
          <p:cNvSpPr txBox="1"/>
          <p:nvPr/>
        </p:nvSpPr>
        <p:spPr>
          <a:xfrm>
            <a:off x="4499548" y="2601981"/>
            <a:ext cx="1102814" cy="1943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elevación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327">
            <a:extLst>
              <a:ext uri="{FF2B5EF4-FFF2-40B4-BE49-F238E27FC236}">
                <a16:creationId xmlns:a16="http://schemas.microsoft.com/office/drawing/2014/main" id="{D6A3A7D7-64DF-8513-4EC3-86DE77B95CA2}"/>
              </a:ext>
            </a:extLst>
          </p:cNvPr>
          <p:cNvSpPr txBox="1"/>
          <p:nvPr/>
        </p:nvSpPr>
        <p:spPr>
          <a:xfrm>
            <a:off x="4814393" y="2014197"/>
            <a:ext cx="1170007" cy="1829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</a:t>
            </a: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aline</a:t>
            </a:r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327">
            <a:extLst>
              <a:ext uri="{FF2B5EF4-FFF2-40B4-BE49-F238E27FC236}">
                <a16:creationId xmlns:a16="http://schemas.microsoft.com/office/drawing/2014/main" id="{4717DDA3-71FF-9438-1BD5-51F05826702E}"/>
              </a:ext>
            </a:extLst>
          </p:cNvPr>
          <p:cNvSpPr txBox="1"/>
          <p:nvPr/>
        </p:nvSpPr>
        <p:spPr>
          <a:xfrm>
            <a:off x="5754762" y="1641332"/>
            <a:ext cx="1102814" cy="1943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vuelco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324">
            <a:extLst>
              <a:ext uri="{FF2B5EF4-FFF2-40B4-BE49-F238E27FC236}">
                <a16:creationId xmlns:a16="http://schemas.microsoft.com/office/drawing/2014/main" id="{6EDFE50F-B5BA-A4E4-7353-3A2241224699}"/>
              </a:ext>
            </a:extLst>
          </p:cNvPr>
          <p:cNvSpPr txBox="1"/>
          <p:nvPr/>
        </p:nvSpPr>
        <p:spPr>
          <a:xfrm>
            <a:off x="7529875" y="1887174"/>
            <a:ext cx="1179195" cy="2501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seguridad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42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8282" y="479041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Fig.3-7 Función de válvula de seguridad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60197" y="4698076"/>
            <a:ext cx="433615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3-8 Diagrama de funcionamiento, válvula de control cuando está centrado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72" y="1404329"/>
            <a:ext cx="4429125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80747" y="1116356"/>
            <a:ext cx="3714750" cy="355981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hidráulicos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Cuadro de texto 328">
            <a:extLst>
              <a:ext uri="{FF2B5EF4-FFF2-40B4-BE49-F238E27FC236}">
                <a16:creationId xmlns:a16="http://schemas.microsoft.com/office/drawing/2014/main" id="{61802E1D-5AF7-A62D-0816-056C63ED0C7F}"/>
              </a:ext>
            </a:extLst>
          </p:cNvPr>
          <p:cNvSpPr txBox="1"/>
          <p:nvPr/>
        </p:nvSpPr>
        <p:spPr>
          <a:xfrm>
            <a:off x="1020984" y="1404329"/>
            <a:ext cx="1123950" cy="15438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seguridad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329">
            <a:extLst>
              <a:ext uri="{FF2B5EF4-FFF2-40B4-BE49-F238E27FC236}">
                <a16:creationId xmlns:a16="http://schemas.microsoft.com/office/drawing/2014/main" id="{1F3DB240-017F-5426-0C25-3C6882EEAC14}"/>
              </a:ext>
            </a:extLst>
          </p:cNvPr>
          <p:cNvSpPr txBox="1"/>
          <p:nvPr/>
        </p:nvSpPr>
        <p:spPr>
          <a:xfrm>
            <a:off x="3085955" y="1631614"/>
            <a:ext cx="1123949" cy="15438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</a:t>
            </a: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vuelco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30">
            <a:extLst>
              <a:ext uri="{FF2B5EF4-FFF2-40B4-BE49-F238E27FC236}">
                <a16:creationId xmlns:a16="http://schemas.microsoft.com/office/drawing/2014/main" id="{4013E7F7-2377-9E78-E568-CD3C127466E4}"/>
              </a:ext>
            </a:extLst>
          </p:cNvPr>
          <p:cNvSpPr txBox="1"/>
          <p:nvPr/>
        </p:nvSpPr>
        <p:spPr>
          <a:xfrm>
            <a:off x="2144934" y="2925041"/>
            <a:ext cx="1064260" cy="1911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control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331">
            <a:extLst>
              <a:ext uri="{FF2B5EF4-FFF2-40B4-BE49-F238E27FC236}">
                <a16:creationId xmlns:a16="http://schemas.microsoft.com/office/drawing/2014/main" id="{3A86D892-A0DC-33BE-DEC8-4940FCCC1305}"/>
              </a:ext>
            </a:extLst>
          </p:cNvPr>
          <p:cNvSpPr txBox="1"/>
          <p:nvPr/>
        </p:nvSpPr>
        <p:spPr>
          <a:xfrm>
            <a:off x="424439" y="2793867"/>
            <a:ext cx="191508" cy="909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Bomba hidráulica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329">
            <a:extLst>
              <a:ext uri="{FF2B5EF4-FFF2-40B4-BE49-F238E27FC236}">
                <a16:creationId xmlns:a16="http://schemas.microsoft.com/office/drawing/2014/main" id="{CF68E294-A816-8D57-4836-BA466C37E657}"/>
              </a:ext>
            </a:extLst>
          </p:cNvPr>
          <p:cNvSpPr txBox="1"/>
          <p:nvPr/>
        </p:nvSpPr>
        <p:spPr>
          <a:xfrm>
            <a:off x="4682142" y="4233806"/>
            <a:ext cx="1123949" cy="442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</a:t>
            </a:r>
            <a:r>
              <a:rPr lang="es-ES_tradnl" sz="8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vuelco</a:t>
            </a:r>
          </a:p>
          <a:p>
            <a:pPr algn="just"/>
            <a:endParaRPr lang="es-ES_tradnl" altLang="ja-JP" sz="800" kern="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20">
            <a:extLst>
              <a:ext uri="{FF2B5EF4-FFF2-40B4-BE49-F238E27FC236}">
                <a16:creationId xmlns:a16="http://schemas.microsoft.com/office/drawing/2014/main" id="{5ED9B8A9-DBD8-D719-D406-9960C991FF4C}"/>
              </a:ext>
            </a:extLst>
          </p:cNvPr>
          <p:cNvSpPr txBox="1"/>
          <p:nvPr/>
        </p:nvSpPr>
        <p:spPr>
          <a:xfrm>
            <a:off x="5450109" y="1248892"/>
            <a:ext cx="1057156" cy="35986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Palanca de vuelco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320">
            <a:extLst>
              <a:ext uri="{FF2B5EF4-FFF2-40B4-BE49-F238E27FC236}">
                <a16:creationId xmlns:a16="http://schemas.microsoft.com/office/drawing/2014/main" id="{EB16A724-2E6D-7C8C-118E-D89BA4CF3028}"/>
              </a:ext>
            </a:extLst>
          </p:cNvPr>
          <p:cNvSpPr txBox="1"/>
          <p:nvPr/>
        </p:nvSpPr>
        <p:spPr>
          <a:xfrm>
            <a:off x="7262866" y="1267464"/>
            <a:ext cx="1183302" cy="3412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Palanca de elevación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335">
            <a:extLst>
              <a:ext uri="{FF2B5EF4-FFF2-40B4-BE49-F238E27FC236}">
                <a16:creationId xmlns:a16="http://schemas.microsoft.com/office/drawing/2014/main" id="{4298819B-4810-C202-4FF0-9340724A25A9}"/>
              </a:ext>
            </a:extLst>
          </p:cNvPr>
          <p:cNvSpPr txBox="1"/>
          <p:nvPr/>
        </p:nvSpPr>
        <p:spPr>
          <a:xfrm>
            <a:off x="8406740" y="2430085"/>
            <a:ext cx="334623" cy="5905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seguridad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336">
            <a:extLst>
              <a:ext uri="{FF2B5EF4-FFF2-40B4-BE49-F238E27FC236}">
                <a16:creationId xmlns:a16="http://schemas.microsoft.com/office/drawing/2014/main" id="{29FBFA19-C1C7-6480-142F-AE19F878B43B}"/>
              </a:ext>
            </a:extLst>
          </p:cNvPr>
          <p:cNvSpPr txBox="1"/>
          <p:nvPr/>
        </p:nvSpPr>
        <p:spPr>
          <a:xfrm>
            <a:off x="8421166" y="3243625"/>
            <a:ext cx="198176" cy="11299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elevación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334">
            <a:extLst>
              <a:ext uri="{FF2B5EF4-FFF2-40B4-BE49-F238E27FC236}">
                <a16:creationId xmlns:a16="http://schemas.microsoft.com/office/drawing/2014/main" id="{7508FD36-6056-DFE3-54F2-E07500C9AD82}"/>
              </a:ext>
            </a:extLst>
          </p:cNvPr>
          <p:cNvSpPr txBox="1"/>
          <p:nvPr/>
        </p:nvSpPr>
        <p:spPr>
          <a:xfrm>
            <a:off x="8371997" y="1955715"/>
            <a:ext cx="296514" cy="4292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Paro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334">
            <a:extLst>
              <a:ext uri="{FF2B5EF4-FFF2-40B4-BE49-F238E27FC236}">
                <a16:creationId xmlns:a16="http://schemas.microsoft.com/office/drawing/2014/main" id="{B2D7D270-1335-9BDC-866D-919188802146}"/>
              </a:ext>
            </a:extLst>
          </p:cNvPr>
          <p:cNvSpPr txBox="1"/>
          <p:nvPr/>
        </p:nvSpPr>
        <p:spPr>
          <a:xfrm>
            <a:off x="5130141" y="3720473"/>
            <a:ext cx="296514" cy="4292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Paro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340">
            <a:extLst>
              <a:ext uri="{FF2B5EF4-FFF2-40B4-BE49-F238E27FC236}">
                <a16:creationId xmlns:a16="http://schemas.microsoft.com/office/drawing/2014/main" id="{B5A0263B-6F61-E1D1-1BB3-086FAE7C3356}"/>
              </a:ext>
            </a:extLst>
          </p:cNvPr>
          <p:cNvSpPr txBox="1"/>
          <p:nvPr/>
        </p:nvSpPr>
        <p:spPr>
          <a:xfrm>
            <a:off x="5376911" y="4443556"/>
            <a:ext cx="1433830" cy="28264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Tanque de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fluido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hidráulico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337">
            <a:extLst>
              <a:ext uri="{FF2B5EF4-FFF2-40B4-BE49-F238E27FC236}">
                <a16:creationId xmlns:a16="http://schemas.microsoft.com/office/drawing/2014/main" id="{041EC2D3-EABA-F6CB-2583-357D80CDBDAF}"/>
              </a:ext>
            </a:extLst>
          </p:cNvPr>
          <p:cNvSpPr txBox="1"/>
          <p:nvPr/>
        </p:nvSpPr>
        <p:spPr>
          <a:xfrm>
            <a:off x="7544534" y="4233806"/>
            <a:ext cx="509270" cy="1393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Bomba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5A680C5-4BBA-A27B-D301-CB347CE1E557}"/>
              </a:ext>
            </a:extLst>
          </p:cNvPr>
          <p:cNvSpPr txBox="1"/>
          <p:nvPr/>
        </p:nvSpPr>
        <p:spPr>
          <a:xfrm>
            <a:off x="5376911" y="647069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pág.43-44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8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57673B-99E5-406D-92A9-8335A288E235}"/>
              </a:ext>
            </a:extLst>
          </p:cNvPr>
          <p:cNvSpPr txBox="1"/>
          <p:nvPr/>
        </p:nvSpPr>
        <p:spPr>
          <a:xfrm>
            <a:off x="3427971" y="4782449"/>
            <a:ext cx="23042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Fig. 1-3 Cargador con horquillas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E4B30F-098B-4AB3-8300-8A15DE55DF5B}"/>
              </a:ext>
            </a:extLst>
          </p:cNvPr>
          <p:cNvSpPr txBox="1"/>
          <p:nvPr/>
        </p:nvSpPr>
        <p:spPr>
          <a:xfrm>
            <a:off x="5583703" y="618004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FEFCA592-E6C8-4390-8FB9-1B119B25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29" y="493103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Definición y características sobre retroexcavadoras, etc.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174" y="5674590"/>
            <a:ext cx="3872374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3-9 Diagrama de funcionamiento, válvula de control cuando asciende, lift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343" y="57669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it-IT" altLang="ja-JP" sz="1200" dirty="0"/>
              <a:t>Fig. 3-10</a:t>
            </a:r>
            <a:r>
              <a:rPr lang="ja-JP" altLang="en-US" sz="1200" dirty="0"/>
              <a:t> </a:t>
            </a:r>
            <a:r>
              <a:rPr lang="es-MX" altLang="ja-JP" sz="1200" dirty="0"/>
              <a:t>Cilindro del lift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606" y="1684110"/>
            <a:ext cx="2943860" cy="312102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0" cy="428625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hidráulicos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37DFA8-A20C-FB21-5A08-DFF33CE7F455}"/>
              </a:ext>
            </a:extLst>
          </p:cNvPr>
          <p:cNvSpPr txBox="1"/>
          <p:nvPr/>
        </p:nvSpPr>
        <p:spPr>
          <a:xfrm>
            <a:off x="5376911" y="647069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pág.86/Libro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pág.44-45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Cuadro de texto 344">
            <a:extLst>
              <a:ext uri="{FF2B5EF4-FFF2-40B4-BE49-F238E27FC236}">
                <a16:creationId xmlns:a16="http://schemas.microsoft.com/office/drawing/2014/main" id="{674E8C18-310D-0074-D106-616A705D9E7E}"/>
              </a:ext>
            </a:extLst>
          </p:cNvPr>
          <p:cNvSpPr txBox="1"/>
          <p:nvPr/>
        </p:nvSpPr>
        <p:spPr>
          <a:xfrm>
            <a:off x="257174" y="4124112"/>
            <a:ext cx="418360" cy="27855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Paro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341">
            <a:extLst>
              <a:ext uri="{FF2B5EF4-FFF2-40B4-BE49-F238E27FC236}">
                <a16:creationId xmlns:a16="http://schemas.microsoft.com/office/drawing/2014/main" id="{E8CDA58D-C361-B39E-A9BB-1B1EEED67374}"/>
              </a:ext>
            </a:extLst>
          </p:cNvPr>
          <p:cNvSpPr txBox="1"/>
          <p:nvPr/>
        </p:nvSpPr>
        <p:spPr>
          <a:xfrm>
            <a:off x="2341139" y="1553845"/>
            <a:ext cx="363855" cy="8039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Jalar hacia atrás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42">
            <a:extLst>
              <a:ext uri="{FF2B5EF4-FFF2-40B4-BE49-F238E27FC236}">
                <a16:creationId xmlns:a16="http://schemas.microsoft.com/office/drawing/2014/main" id="{EBB81EC1-9DBB-4658-5413-A605A6762AFC}"/>
              </a:ext>
            </a:extLst>
          </p:cNvPr>
          <p:cNvSpPr txBox="1"/>
          <p:nvPr/>
        </p:nvSpPr>
        <p:spPr>
          <a:xfrm>
            <a:off x="3098803" y="2296052"/>
            <a:ext cx="235015" cy="4616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Elevar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343">
            <a:extLst>
              <a:ext uri="{FF2B5EF4-FFF2-40B4-BE49-F238E27FC236}">
                <a16:creationId xmlns:a16="http://schemas.microsoft.com/office/drawing/2014/main" id="{5BC6AF93-FA28-4AE2-49A7-9A1F4E78E29F}"/>
              </a:ext>
            </a:extLst>
          </p:cNvPr>
          <p:cNvSpPr txBox="1"/>
          <p:nvPr/>
        </p:nvSpPr>
        <p:spPr>
          <a:xfrm>
            <a:off x="3216310" y="2887982"/>
            <a:ext cx="317395" cy="1024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de seguridad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352">
            <a:extLst>
              <a:ext uri="{FF2B5EF4-FFF2-40B4-BE49-F238E27FC236}">
                <a16:creationId xmlns:a16="http://schemas.microsoft.com/office/drawing/2014/main" id="{6A422DB8-9DDA-7579-4CA3-04AC04FC0D9F}"/>
              </a:ext>
            </a:extLst>
          </p:cNvPr>
          <p:cNvSpPr txBox="1"/>
          <p:nvPr/>
        </p:nvSpPr>
        <p:spPr>
          <a:xfrm>
            <a:off x="5784111" y="1182213"/>
            <a:ext cx="258551" cy="157550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Cubierta de cilindro de elevador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50">
            <a:extLst>
              <a:ext uri="{FF2B5EF4-FFF2-40B4-BE49-F238E27FC236}">
                <a16:creationId xmlns:a16="http://schemas.microsoft.com/office/drawing/2014/main" id="{A65AF0A4-FB63-A088-345D-39BE8C8B8CE5}"/>
              </a:ext>
            </a:extLst>
          </p:cNvPr>
          <p:cNvSpPr txBox="1"/>
          <p:nvPr/>
        </p:nvSpPr>
        <p:spPr>
          <a:xfrm>
            <a:off x="7186805" y="1189245"/>
            <a:ext cx="317395" cy="8414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Sello </a:t>
            </a:r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anti-polvo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351">
            <a:extLst>
              <a:ext uri="{FF2B5EF4-FFF2-40B4-BE49-F238E27FC236}">
                <a16:creationId xmlns:a16="http://schemas.microsoft.com/office/drawing/2014/main" id="{C82677F3-8AF6-7058-1928-DB2E302232A3}"/>
              </a:ext>
            </a:extLst>
          </p:cNvPr>
          <p:cNvSpPr txBox="1"/>
          <p:nvPr/>
        </p:nvSpPr>
        <p:spPr>
          <a:xfrm>
            <a:off x="7033234" y="1553845"/>
            <a:ext cx="179705" cy="12236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Guía del filón del pistón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354">
            <a:extLst>
              <a:ext uri="{FF2B5EF4-FFF2-40B4-BE49-F238E27FC236}">
                <a16:creationId xmlns:a16="http://schemas.microsoft.com/office/drawing/2014/main" id="{E1D436A8-83AE-84C8-3585-A217A6D0B1D0}"/>
              </a:ext>
            </a:extLst>
          </p:cNvPr>
          <p:cNvSpPr txBox="1"/>
          <p:nvPr/>
        </p:nvSpPr>
        <p:spPr>
          <a:xfrm>
            <a:off x="5862991" y="3450283"/>
            <a:ext cx="317395" cy="5156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" alt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Pistón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355">
            <a:extLst>
              <a:ext uri="{FF2B5EF4-FFF2-40B4-BE49-F238E27FC236}">
                <a16:creationId xmlns:a16="http://schemas.microsoft.com/office/drawing/2014/main" id="{27071EEC-5ADF-E4EE-5DD8-B9A8EBF3CB0C}"/>
              </a:ext>
            </a:extLst>
          </p:cNvPr>
          <p:cNvSpPr txBox="1"/>
          <p:nvPr/>
        </p:nvSpPr>
        <p:spPr>
          <a:xfrm>
            <a:off x="5694488" y="3965942"/>
            <a:ext cx="258551" cy="6179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Sello U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357">
            <a:extLst>
              <a:ext uri="{FF2B5EF4-FFF2-40B4-BE49-F238E27FC236}">
                <a16:creationId xmlns:a16="http://schemas.microsoft.com/office/drawing/2014/main" id="{B3A41F3F-2DCD-898E-FDE9-B34B9853C368}"/>
              </a:ext>
            </a:extLst>
          </p:cNvPr>
          <p:cNvSpPr txBox="1"/>
          <p:nvPr/>
        </p:nvSpPr>
        <p:spPr>
          <a:xfrm rot="5400000">
            <a:off x="5440911" y="4885799"/>
            <a:ext cx="1024255" cy="3771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Válvula reguladora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 flujo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353">
            <a:extLst>
              <a:ext uri="{FF2B5EF4-FFF2-40B4-BE49-F238E27FC236}">
                <a16:creationId xmlns:a16="http://schemas.microsoft.com/office/drawing/2014/main" id="{A9972B82-2176-0877-BB53-8AAA26CEB8F1}"/>
              </a:ext>
            </a:extLst>
          </p:cNvPr>
          <p:cNvSpPr txBox="1"/>
          <p:nvPr/>
        </p:nvSpPr>
        <p:spPr>
          <a:xfrm>
            <a:off x="7212939" y="3142090"/>
            <a:ext cx="301429" cy="721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Biela del </a:t>
            </a:r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pistón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358">
            <a:extLst>
              <a:ext uri="{FF2B5EF4-FFF2-40B4-BE49-F238E27FC236}">
                <a16:creationId xmlns:a16="http://schemas.microsoft.com/office/drawing/2014/main" id="{93E707B6-0FB2-0FA8-61E4-6BBF943E20E5}"/>
              </a:ext>
            </a:extLst>
          </p:cNvPr>
          <p:cNvSpPr txBox="1"/>
          <p:nvPr/>
        </p:nvSpPr>
        <p:spPr>
          <a:xfrm>
            <a:off x="6952546" y="3151367"/>
            <a:ext cx="293686" cy="8145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 de </a:t>
            </a:r>
            <a:r>
              <a:rPr lang="es-ES_tradnl" sz="7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</a:t>
            </a:r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359">
            <a:extLst>
              <a:ext uri="{FF2B5EF4-FFF2-40B4-BE49-F238E27FC236}">
                <a16:creationId xmlns:a16="http://schemas.microsoft.com/office/drawing/2014/main" id="{9B19C0A1-BC03-2E4E-CDE0-77B84885A15F}"/>
              </a:ext>
            </a:extLst>
          </p:cNvPr>
          <p:cNvSpPr txBox="1"/>
          <p:nvPr/>
        </p:nvSpPr>
        <p:spPr>
          <a:xfrm>
            <a:off x="7149141" y="3967731"/>
            <a:ext cx="377191" cy="913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Anillo de tope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Cuadro de texto 359">
            <a:extLst>
              <a:ext uri="{FF2B5EF4-FFF2-40B4-BE49-F238E27FC236}">
                <a16:creationId xmlns:a16="http://schemas.microsoft.com/office/drawing/2014/main" id="{A407BB0E-5935-D80E-81B3-01A90C984424}"/>
              </a:ext>
            </a:extLst>
          </p:cNvPr>
          <p:cNvSpPr txBox="1"/>
          <p:nvPr/>
        </p:nvSpPr>
        <p:spPr>
          <a:xfrm>
            <a:off x="6909747" y="4024618"/>
            <a:ext cx="240072" cy="9137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Anillo de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desgaste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4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3-11</a:t>
            </a:r>
            <a:r>
              <a:rPr lang="ja-JP" altLang="es-ES" sz="1200" dirty="0"/>
              <a:t>　</a:t>
            </a:r>
            <a:r>
              <a:rPr lang="es-ES" altLang="ja-JP" sz="1200" dirty="0"/>
              <a:t>Alineación y cilindro de carga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800" y="2293620"/>
            <a:ext cx="4216400" cy="227076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Dispositivos hidráulicos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CDFE89-9481-2D81-4C77-F11C0D5DED0C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pág.87/Libro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368">
            <a:extLst>
              <a:ext uri="{FF2B5EF4-FFF2-40B4-BE49-F238E27FC236}">
                <a16:creationId xmlns:a16="http://schemas.microsoft.com/office/drawing/2014/main" id="{0443FA3F-2412-F64B-75E9-1B0F8306796F}"/>
              </a:ext>
            </a:extLst>
          </p:cNvPr>
          <p:cNvSpPr txBox="1"/>
          <p:nvPr/>
        </p:nvSpPr>
        <p:spPr>
          <a:xfrm>
            <a:off x="2587011" y="3202173"/>
            <a:ext cx="1099185" cy="152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Sello </a:t>
            </a:r>
            <a:r>
              <a:rPr lang="es-ES_tradnl" sz="800" kern="100" dirty="0" err="1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anti-</a:t>
            </a:r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polvo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367">
            <a:extLst>
              <a:ext uri="{FF2B5EF4-FFF2-40B4-BE49-F238E27FC236}">
                <a16:creationId xmlns:a16="http://schemas.microsoft.com/office/drawing/2014/main" id="{C9A1A5AC-B8C7-E2A4-F5BC-C546BAA29670}"/>
              </a:ext>
            </a:extLst>
          </p:cNvPr>
          <p:cNvSpPr txBox="1"/>
          <p:nvPr/>
        </p:nvSpPr>
        <p:spPr>
          <a:xfrm>
            <a:off x="3512991" y="3071551"/>
            <a:ext cx="784225" cy="152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Sello U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365">
            <a:extLst>
              <a:ext uri="{FF2B5EF4-FFF2-40B4-BE49-F238E27FC236}">
                <a16:creationId xmlns:a16="http://schemas.microsoft.com/office/drawing/2014/main" id="{403155B5-8E4F-FBB4-EA90-C9A1C1B59D8D}"/>
              </a:ext>
            </a:extLst>
          </p:cNvPr>
          <p:cNvSpPr txBox="1"/>
          <p:nvPr/>
        </p:nvSpPr>
        <p:spPr>
          <a:xfrm>
            <a:off x="4401879" y="2783157"/>
            <a:ext cx="597746" cy="1301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Tope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64">
            <a:extLst>
              <a:ext uri="{FF2B5EF4-FFF2-40B4-BE49-F238E27FC236}">
                <a16:creationId xmlns:a16="http://schemas.microsoft.com/office/drawing/2014/main" id="{30B9DD1E-352C-55E9-D1DD-82153D87BE81}"/>
              </a:ext>
            </a:extLst>
          </p:cNvPr>
          <p:cNvSpPr txBox="1"/>
          <p:nvPr/>
        </p:nvSpPr>
        <p:spPr>
          <a:xfrm>
            <a:off x="4261696" y="2951561"/>
            <a:ext cx="597746" cy="1523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Cilindro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366">
            <a:extLst>
              <a:ext uri="{FF2B5EF4-FFF2-40B4-BE49-F238E27FC236}">
                <a16:creationId xmlns:a16="http://schemas.microsoft.com/office/drawing/2014/main" id="{81892968-1B1F-6835-9CAC-F88EF7DF95C4}"/>
              </a:ext>
            </a:extLst>
          </p:cNvPr>
          <p:cNvSpPr txBox="1"/>
          <p:nvPr/>
        </p:nvSpPr>
        <p:spPr>
          <a:xfrm>
            <a:off x="4777076" y="2622164"/>
            <a:ext cx="597746" cy="1473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Soporte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367">
            <a:extLst>
              <a:ext uri="{FF2B5EF4-FFF2-40B4-BE49-F238E27FC236}">
                <a16:creationId xmlns:a16="http://schemas.microsoft.com/office/drawing/2014/main" id="{8A3FF526-BD66-BD40-C63C-2F88FF116BCE}"/>
              </a:ext>
            </a:extLst>
          </p:cNvPr>
          <p:cNvSpPr txBox="1"/>
          <p:nvPr/>
        </p:nvSpPr>
        <p:spPr>
          <a:xfrm>
            <a:off x="5036123" y="2456799"/>
            <a:ext cx="784225" cy="152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Sello U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62">
            <a:extLst>
              <a:ext uri="{FF2B5EF4-FFF2-40B4-BE49-F238E27FC236}">
                <a16:creationId xmlns:a16="http://schemas.microsoft.com/office/drawing/2014/main" id="{660A9D29-4878-E1F2-375A-E220836A96FD}"/>
              </a:ext>
            </a:extLst>
          </p:cNvPr>
          <p:cNvSpPr txBox="1"/>
          <p:nvPr/>
        </p:nvSpPr>
        <p:spPr>
          <a:xfrm>
            <a:off x="5562802" y="2633297"/>
            <a:ext cx="1102995" cy="2997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Aros del pistón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363">
            <a:extLst>
              <a:ext uri="{FF2B5EF4-FFF2-40B4-BE49-F238E27FC236}">
                <a16:creationId xmlns:a16="http://schemas.microsoft.com/office/drawing/2014/main" id="{FB54036A-EB89-37AF-4C50-737DD8EB1B8E}"/>
              </a:ext>
            </a:extLst>
          </p:cNvPr>
          <p:cNvSpPr txBox="1"/>
          <p:nvPr/>
        </p:nvSpPr>
        <p:spPr>
          <a:xfrm>
            <a:off x="5957973" y="2917210"/>
            <a:ext cx="597746" cy="1867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Pistón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369">
            <a:extLst>
              <a:ext uri="{FF2B5EF4-FFF2-40B4-BE49-F238E27FC236}">
                <a16:creationId xmlns:a16="http://schemas.microsoft.com/office/drawing/2014/main" id="{9F83BBEF-5C0E-F564-835F-CC6577A9C2B4}"/>
              </a:ext>
            </a:extLst>
          </p:cNvPr>
          <p:cNvSpPr txBox="1"/>
          <p:nvPr/>
        </p:nvSpPr>
        <p:spPr>
          <a:xfrm>
            <a:off x="3266293" y="4293960"/>
            <a:ext cx="1209040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Biela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del pistón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7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3-12</a:t>
            </a:r>
            <a:r>
              <a:rPr lang="ja-JP" altLang="es-ES_tradnl" sz="1200" dirty="0"/>
              <a:t>　</a:t>
            </a:r>
            <a:r>
              <a:rPr lang="es-ES" altLang="ja-JP" sz="1200" dirty="0"/>
              <a:t>Rops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0" cy="3894455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Rops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Cuadro de texto 505">
            <a:extLst>
              <a:ext uri="{FF2B5EF4-FFF2-40B4-BE49-F238E27FC236}">
                <a16:creationId xmlns:a16="http://schemas.microsoft.com/office/drawing/2014/main" id="{786738E9-F342-0DAE-408E-1F0E2BC2B42A}"/>
              </a:ext>
            </a:extLst>
          </p:cNvPr>
          <p:cNvSpPr txBox="1"/>
          <p:nvPr/>
        </p:nvSpPr>
        <p:spPr>
          <a:xfrm>
            <a:off x="5183083" y="1087542"/>
            <a:ext cx="1388635" cy="38810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Rops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F10FEE-2B58-1CC1-D5D9-856BB7F2ABBE}"/>
              </a:ext>
            </a:extLst>
          </p:cNvPr>
          <p:cNvSpPr txBox="1"/>
          <p:nvPr/>
        </p:nvSpPr>
        <p:spPr>
          <a:xfrm>
            <a:off x="5583703" y="642662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pág.88/Libro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59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285" y="4790409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3-13</a:t>
            </a:r>
            <a:r>
              <a:rPr lang="ja-JP" altLang="en-US" sz="1200" dirty="0"/>
              <a:t> </a:t>
            </a:r>
            <a:r>
              <a:rPr lang="es-ES_tradnl" altLang="ja-JP" sz="1200" dirty="0"/>
              <a:t>Horquillas de palet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92" y="1553609"/>
            <a:ext cx="4006850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90410"/>
            <a:ext cx="3473094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3-14 Cargador de horquillas de ángulo agudo</a:t>
            </a:r>
            <a:endParaRPr lang="ja-JP" altLang="en-US" sz="1200" dirty="0"/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1318025"/>
            <a:ext cx="4386580" cy="3220085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s-MX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Horquillas de rueda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691253-27FF-FCF9-35EC-4F2C68393C7A}"/>
              </a:ext>
            </a:extLst>
          </p:cNvPr>
          <p:cNvSpPr txBox="1"/>
          <p:nvPr/>
        </p:nvSpPr>
        <p:spPr>
          <a:xfrm>
            <a:off x="5583703" y="642662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pág.89/Libro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Cuadro de texto 370">
            <a:extLst>
              <a:ext uri="{FF2B5EF4-FFF2-40B4-BE49-F238E27FC236}">
                <a16:creationId xmlns:a16="http://schemas.microsoft.com/office/drawing/2014/main" id="{CD403CF3-B53D-DBA5-D420-6AF067C7FF60}"/>
              </a:ext>
            </a:extLst>
          </p:cNvPr>
          <p:cNvSpPr txBox="1"/>
          <p:nvPr/>
        </p:nvSpPr>
        <p:spPr>
          <a:xfrm>
            <a:off x="1004712" y="4104506"/>
            <a:ext cx="2658110" cy="294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 le puede dar el mismo uso que un monta cargas.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71">
            <a:extLst>
              <a:ext uri="{FF2B5EF4-FFF2-40B4-BE49-F238E27FC236}">
                <a16:creationId xmlns:a16="http://schemas.microsoft.com/office/drawing/2014/main" id="{D204510A-B0B5-5A9E-7C09-6C7198D59836}"/>
              </a:ext>
            </a:extLst>
          </p:cNvPr>
          <p:cNvSpPr txBox="1"/>
          <p:nvPr/>
        </p:nvSpPr>
        <p:spPr>
          <a:xfrm>
            <a:off x="4519320" y="4121968"/>
            <a:ext cx="4386580" cy="5543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La horquilla, barra de horquilla y su respaldo están soldados, y el respaldo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está un poco inclinado hacia delante, lo que hace que se óptimo para carga de material de madera.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17988" y="4504718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t-BR" altLang="ja-JP" sz="1200" dirty="0"/>
              <a:t>Fig. 3-16 16 Excavadora de pinza</a:t>
            </a:r>
            <a:endParaRPr lang="ja-JP" altLang="en-US" sz="1200" dirty="0"/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570" y="1325673"/>
            <a:ext cx="4059554" cy="2872617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s-MX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Horquillas de rueda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F8E990-0EC9-9A9A-D839-08ACC2E9EE6D}"/>
              </a:ext>
            </a:extLst>
          </p:cNvPr>
          <p:cNvSpPr txBox="1"/>
          <p:nvPr/>
        </p:nvSpPr>
        <p:spPr>
          <a:xfrm>
            <a:off x="5583703" y="642662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pág.90/Libro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pág.48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Cuadro de texto 372">
            <a:extLst>
              <a:ext uri="{FF2B5EF4-FFF2-40B4-BE49-F238E27FC236}">
                <a16:creationId xmlns:a16="http://schemas.microsoft.com/office/drawing/2014/main" id="{23C3A4C2-F4A5-6434-E70F-43866A82A094}"/>
              </a:ext>
            </a:extLst>
          </p:cNvPr>
          <p:cNvSpPr txBox="1"/>
          <p:nvPr/>
        </p:nvSpPr>
        <p:spPr>
          <a:xfrm>
            <a:off x="91494" y="3754890"/>
            <a:ext cx="4059553" cy="5645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La horquilla, y el respaldo, pueden doblarse por la función del cilindro hidráulico.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Si no dobla la horquilla, y deja el respaldo recto, podrá usarlo para cargas gracias a su versatilidad. 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85E623-F6C9-D29A-B6EE-F6471F96223A}"/>
              </a:ext>
            </a:extLst>
          </p:cNvPr>
          <p:cNvSpPr txBox="1"/>
          <p:nvPr/>
        </p:nvSpPr>
        <p:spPr>
          <a:xfrm>
            <a:off x="609731" y="4504719"/>
            <a:ext cx="22417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ja-JP" sz="1200" dirty="0"/>
              <a:t>Fig. 3-15 Horquillas de bisagras</a:t>
            </a:r>
            <a:endParaRPr lang="ja-JP" altLang="en-US" sz="1200" dirty="0"/>
          </a:p>
        </p:txBody>
      </p:sp>
      <p:sp>
        <p:nvSpPr>
          <p:cNvPr id="12" name="Cuadro de texto 373">
            <a:extLst>
              <a:ext uri="{FF2B5EF4-FFF2-40B4-BE49-F238E27FC236}">
                <a16:creationId xmlns:a16="http://schemas.microsoft.com/office/drawing/2014/main" id="{CBDD3561-EA75-D50A-247E-019E9D4AD567}"/>
              </a:ext>
            </a:extLst>
          </p:cNvPr>
          <p:cNvSpPr txBox="1"/>
          <p:nvPr/>
        </p:nvSpPr>
        <p:spPr>
          <a:xfrm>
            <a:off x="4628570" y="3799974"/>
            <a:ext cx="4267779" cy="519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Sosteniendo el material con los brazos de las pinzas, se evita que las cargas largas se caigan.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5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Capitulo 2 Métodos de manipulación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897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901471"/>
            <a:ext cx="3124863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100" dirty="0"/>
              <a:t>Fig. 3-25 Carga y estabilidad del vehículo</a:t>
            </a:r>
            <a:r>
              <a:rPr lang="ja-JP" altLang="es-ES" sz="1100" dirty="0"/>
              <a:t>　</a:t>
            </a:r>
            <a:endParaRPr lang="ja-JP" altLang="en-US" sz="11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5" y="2142172"/>
            <a:ext cx="5429250" cy="257365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Carga y estabilidad del vehículo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FE3BFD-24FA-634D-7376-386C8B25E01C}"/>
              </a:ext>
            </a:extLst>
          </p:cNvPr>
          <p:cNvSpPr txBox="1"/>
          <p:nvPr/>
        </p:nvSpPr>
        <p:spPr>
          <a:xfrm>
            <a:off x="5583703" y="642662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pág.98/Libro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376">
            <a:extLst>
              <a:ext uri="{FF2B5EF4-FFF2-40B4-BE49-F238E27FC236}">
                <a16:creationId xmlns:a16="http://schemas.microsoft.com/office/drawing/2014/main" id="{D568AAE8-3863-5F91-59C0-502D0E4CB361}"/>
              </a:ext>
            </a:extLst>
          </p:cNvPr>
          <p:cNvSpPr txBox="1"/>
          <p:nvPr/>
        </p:nvSpPr>
        <p:spPr>
          <a:xfrm>
            <a:off x="2165684" y="2202333"/>
            <a:ext cx="1068422" cy="20398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Brazo del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elevador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376">
            <a:extLst>
              <a:ext uri="{FF2B5EF4-FFF2-40B4-BE49-F238E27FC236}">
                <a16:creationId xmlns:a16="http://schemas.microsoft.com/office/drawing/2014/main" id="{6C93EF00-48D6-29E3-AA37-934CC984CA4B}"/>
              </a:ext>
            </a:extLst>
          </p:cNvPr>
          <p:cNvSpPr txBox="1"/>
          <p:nvPr/>
        </p:nvSpPr>
        <p:spPr>
          <a:xfrm>
            <a:off x="5049492" y="2202333"/>
            <a:ext cx="1068422" cy="20398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Brazo del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elevador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377">
            <a:extLst>
              <a:ext uri="{FF2B5EF4-FFF2-40B4-BE49-F238E27FC236}">
                <a16:creationId xmlns:a16="http://schemas.microsoft.com/office/drawing/2014/main" id="{A61D4208-C6AC-A5FC-FA95-D7010ABB826D}"/>
              </a:ext>
            </a:extLst>
          </p:cNvPr>
          <p:cNvSpPr txBox="1"/>
          <p:nvPr/>
        </p:nvSpPr>
        <p:spPr>
          <a:xfrm>
            <a:off x="3509160" y="3637927"/>
            <a:ext cx="874395" cy="3244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Momento mínimo 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 la alineación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77">
            <a:extLst>
              <a:ext uri="{FF2B5EF4-FFF2-40B4-BE49-F238E27FC236}">
                <a16:creationId xmlns:a16="http://schemas.microsoft.com/office/drawing/2014/main" id="{EBDDA1D0-DD6D-8A54-C316-48F439A2E034}"/>
              </a:ext>
            </a:extLst>
          </p:cNvPr>
          <p:cNvSpPr txBox="1"/>
          <p:nvPr/>
        </p:nvSpPr>
        <p:spPr>
          <a:xfrm>
            <a:off x="1472676" y="3587848"/>
            <a:ext cx="1239251" cy="2258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Momento mín.  alineación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377">
            <a:extLst>
              <a:ext uri="{FF2B5EF4-FFF2-40B4-BE49-F238E27FC236}">
                <a16:creationId xmlns:a16="http://schemas.microsoft.com/office/drawing/2014/main" id="{7DD1466B-D016-4644-8955-0970EF07BD91}"/>
              </a:ext>
            </a:extLst>
          </p:cNvPr>
          <p:cNvSpPr txBox="1"/>
          <p:nvPr/>
        </p:nvSpPr>
        <p:spPr>
          <a:xfrm>
            <a:off x="3170704" y="3653981"/>
            <a:ext cx="1239251" cy="2258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Momento mín.  alineación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378">
            <a:extLst>
              <a:ext uri="{FF2B5EF4-FFF2-40B4-BE49-F238E27FC236}">
                <a16:creationId xmlns:a16="http://schemas.microsoft.com/office/drawing/2014/main" id="{36BDFCA4-7C7D-2166-8C28-744634FB0162}"/>
              </a:ext>
            </a:extLst>
          </p:cNvPr>
          <p:cNvSpPr txBox="1"/>
          <p:nvPr/>
        </p:nvSpPr>
        <p:spPr>
          <a:xfrm>
            <a:off x="4794654" y="3472935"/>
            <a:ext cx="874395" cy="2258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Momento máximo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 alineación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79">
            <a:extLst>
              <a:ext uri="{FF2B5EF4-FFF2-40B4-BE49-F238E27FC236}">
                <a16:creationId xmlns:a16="http://schemas.microsoft.com/office/drawing/2014/main" id="{F6419364-3958-D742-BC11-D6E1EE9E4B3D}"/>
              </a:ext>
            </a:extLst>
          </p:cNvPr>
          <p:cNvSpPr txBox="1"/>
          <p:nvPr/>
        </p:nvSpPr>
        <p:spPr>
          <a:xfrm>
            <a:off x="4835739" y="3776316"/>
            <a:ext cx="721996" cy="1622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Disminución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404">
            <a:extLst>
              <a:ext uri="{FF2B5EF4-FFF2-40B4-BE49-F238E27FC236}">
                <a16:creationId xmlns:a16="http://schemas.microsoft.com/office/drawing/2014/main" id="{A3D52902-F32D-755D-E9C2-CCD4DA8C34F8}"/>
              </a:ext>
            </a:extLst>
          </p:cNvPr>
          <p:cNvSpPr txBox="1"/>
          <p:nvPr/>
        </p:nvSpPr>
        <p:spPr>
          <a:xfrm>
            <a:off x="6381147" y="3776917"/>
            <a:ext cx="754380" cy="1622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Determinado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58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2472" y="490968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3-26 Excentricidad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572001" y="4999008"/>
            <a:ext cx="379807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3-27 Alineada la parte de apoyo con la línea central</a:t>
            </a:r>
            <a:endParaRPr lang="ja-JP" altLang="en-US" sz="1200" dirty="0"/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Carga y estabilidad del vehículo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3DB945-896A-9D1C-50B7-608C8F6C878E}"/>
              </a:ext>
            </a:extLst>
          </p:cNvPr>
          <p:cNvSpPr txBox="1"/>
          <p:nvPr/>
        </p:nvSpPr>
        <p:spPr>
          <a:xfrm>
            <a:off x="5583703" y="642662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pág.99/Libro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9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3-28 en pistas con muchos desniveles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0A6706-B0F5-A78A-E73C-EF31F4261A52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pág.100/Libro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4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8210" y="4692181"/>
            <a:ext cx="540313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3-29 En caso recto	Fig. 3-30 En caso inclinado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E96C37-5DE1-E589-5E86-C3CDD8D563F5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pág.101/Libro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5789" y="491382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Referencia Excavadora</a:t>
            </a:r>
            <a:endParaRPr kumimoji="1" lang="ja-JP" altLang="en-US" sz="1200" dirty="0"/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B76E957F-49B7-4B43-A504-A7365A0A30F9}"/>
              </a:ext>
            </a:extLst>
          </p:cNvPr>
          <p:cNvSpPr txBox="1">
            <a:spLocks/>
          </p:cNvSpPr>
          <p:nvPr/>
        </p:nvSpPr>
        <p:spPr>
          <a:xfrm>
            <a:off x="252412" y="459579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Definición y características sobre retroexcavadoras, etc.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CF2E03-9A34-425C-978B-F792B91F1C11}"/>
              </a:ext>
            </a:extLst>
          </p:cNvPr>
          <p:cNvSpPr txBox="1"/>
          <p:nvPr/>
        </p:nvSpPr>
        <p:spPr>
          <a:xfrm>
            <a:off x="5387854" y="6121422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41616F-31AE-9C32-ACA5-A6937A2EAD51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pág.102/Libro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4DD301-2D1E-7EF8-E49F-68789ECE73B4}"/>
              </a:ext>
            </a:extLst>
          </p:cNvPr>
          <p:cNvSpPr txBox="1"/>
          <p:nvPr/>
        </p:nvSpPr>
        <p:spPr>
          <a:xfrm>
            <a:off x="4236166" y="481743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ja-JP" sz="1400" dirty="0"/>
              <a:t>Fig. 3-31</a:t>
            </a:r>
            <a:r>
              <a:rPr lang="ja-JP" altLang="es-ES_tradnl" sz="1400" dirty="0"/>
              <a:t>　</a:t>
            </a:r>
            <a:r>
              <a:rPr lang="es-ES_tradnl" altLang="ja-JP" sz="1400" dirty="0"/>
              <a:t>Excavar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584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312646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3-32 Forma de girar en la esquina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FBC5CC-ADE7-4EF7-73CD-791936267899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95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3-33 Cuando va a cargar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8D60FE-A9E7-860F-C338-69131C24FA1C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08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29360" y="6510702"/>
            <a:ext cx="40640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sz="1200" kern="100" dirty="0"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Fig.</a:t>
            </a:r>
            <a:r>
              <a:rPr lang="es-MX" altLang="ja-JP" sz="120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3-34 Técnicas al momento de cargar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360" y="896008"/>
            <a:ext cx="4064000" cy="551688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CC9C68-C141-35A5-3421-80822ADC3ABB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1">
            <a:extLst>
              <a:ext uri="{FF2B5EF4-FFF2-40B4-BE49-F238E27FC236}">
                <a16:creationId xmlns:a16="http://schemas.microsoft.com/office/drawing/2014/main" id="{67E360C9-3405-8C90-36FC-E830304F74E3}"/>
              </a:ext>
            </a:extLst>
          </p:cNvPr>
          <p:cNvSpPr txBox="1"/>
          <p:nvPr/>
        </p:nvSpPr>
        <p:spPr>
          <a:xfrm>
            <a:off x="1698927" y="1269243"/>
            <a:ext cx="1535591" cy="21836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Objetivo de operación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1">
            <a:extLst>
              <a:ext uri="{FF2B5EF4-FFF2-40B4-BE49-F238E27FC236}">
                <a16:creationId xmlns:a16="http://schemas.microsoft.com/office/drawing/2014/main" id="{EE39F9DD-9460-D770-0C2A-F01F1D3A3095}"/>
              </a:ext>
            </a:extLst>
          </p:cNvPr>
          <p:cNvSpPr txBox="1"/>
          <p:nvPr/>
        </p:nvSpPr>
        <p:spPr>
          <a:xfrm>
            <a:off x="3902940" y="4317244"/>
            <a:ext cx="1535591" cy="21836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Objetivo de operación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1">
            <a:extLst>
              <a:ext uri="{FF2B5EF4-FFF2-40B4-BE49-F238E27FC236}">
                <a16:creationId xmlns:a16="http://schemas.microsoft.com/office/drawing/2014/main" id="{59AD5D20-BCD2-0EBB-707A-8A8AC90DBAA4}"/>
              </a:ext>
            </a:extLst>
          </p:cNvPr>
          <p:cNvSpPr txBox="1"/>
          <p:nvPr/>
        </p:nvSpPr>
        <p:spPr>
          <a:xfrm>
            <a:off x="1698926" y="4317244"/>
            <a:ext cx="1535591" cy="21836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Objetivo de operación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1">
            <a:extLst>
              <a:ext uri="{FF2B5EF4-FFF2-40B4-BE49-F238E27FC236}">
                <a16:creationId xmlns:a16="http://schemas.microsoft.com/office/drawing/2014/main" id="{FF2C83BA-8480-C41F-567B-1F3B80C5C223}"/>
              </a:ext>
            </a:extLst>
          </p:cNvPr>
          <p:cNvSpPr txBox="1"/>
          <p:nvPr/>
        </p:nvSpPr>
        <p:spPr>
          <a:xfrm>
            <a:off x="3833969" y="1262420"/>
            <a:ext cx="1535591" cy="21836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9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Objetivo de operación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57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19" y="847725"/>
            <a:ext cx="3837305" cy="558863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Métodos de trabajo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C42C98-4B9A-015A-9187-820A44B299A5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pág.106/Libro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pág.58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11">
            <a:extLst>
              <a:ext uri="{FF2B5EF4-FFF2-40B4-BE49-F238E27FC236}">
                <a16:creationId xmlns:a16="http://schemas.microsoft.com/office/drawing/2014/main" id="{1F5F881D-20BF-E144-7DA4-7BF66E1E9058}"/>
              </a:ext>
            </a:extLst>
          </p:cNvPr>
          <p:cNvSpPr txBox="1"/>
          <p:nvPr/>
        </p:nvSpPr>
        <p:spPr>
          <a:xfrm>
            <a:off x="1089111" y="875021"/>
            <a:ext cx="2816860" cy="25912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      Retroexcavadora con mecanismo de alineación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12">
            <a:extLst>
              <a:ext uri="{FF2B5EF4-FFF2-40B4-BE49-F238E27FC236}">
                <a16:creationId xmlns:a16="http://schemas.microsoft.com/office/drawing/2014/main" id="{5F2B8E0F-75AD-3A30-1ABB-521C34924FDD}"/>
              </a:ext>
            </a:extLst>
          </p:cNvPr>
          <p:cNvSpPr txBox="1"/>
          <p:nvPr/>
        </p:nvSpPr>
        <p:spPr>
          <a:xfrm>
            <a:off x="1089111" y="3718542"/>
            <a:ext cx="2816860" cy="2591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      Retroexcavadora sin mecanismo de alineación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76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1506" y="1900237"/>
            <a:ext cx="7900988" cy="1042987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 4</a:t>
            </a:r>
            <a:r>
              <a:rPr lang="ja-JP" altLang="es-E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Conocimiento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ｓ</a:t>
            </a:r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sobre mecánica, necesarios para el manejo de retroexcavadoras, etc.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270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Capítulo 1 Fuerza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510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6451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4-9 Momento de fuerza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64515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Fig. 4-8 Palanca / Barra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86" y="2128121"/>
            <a:ext cx="3704038" cy="2125828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Momento de fuerza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Cuadro de texto 13">
            <a:extLst>
              <a:ext uri="{FF2B5EF4-FFF2-40B4-BE49-F238E27FC236}">
                <a16:creationId xmlns:a16="http://schemas.microsoft.com/office/drawing/2014/main" id="{A8019329-4647-8BBB-462A-A80F8156DEBF}"/>
              </a:ext>
            </a:extLst>
          </p:cNvPr>
          <p:cNvSpPr txBox="1"/>
          <p:nvPr/>
        </p:nvSpPr>
        <p:spPr>
          <a:xfrm>
            <a:off x="1511300" y="2578100"/>
            <a:ext cx="406400" cy="8509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Punto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 apoyo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31E592-F95E-A342-89E9-B6A3A6CD3DD6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pág.115/Libro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68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5001756"/>
            <a:ext cx="463312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4-10 La fuerza que se aplica a la retroexcavadora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Momento de fuerza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36C1DC-D738-9652-3FB3-A141C5DD6B52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pág.116/Libro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5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6" y="5226404"/>
            <a:ext cx="367783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4-12 Equilibrio de fuerzas paralela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Equilibrio de fuerzas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7C04DB-556C-80CD-4EAB-9FE1ADA225D2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pág.118/Libro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539" y="2082993"/>
            <a:ext cx="4074657" cy="2280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08374" y="4899756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200" dirty="0"/>
              <a:t>図</a:t>
            </a:r>
            <a:r>
              <a:rPr lang="en-US" altLang="ja-JP" sz="1200" dirty="0"/>
              <a:t>1</a:t>
            </a:r>
            <a:r>
              <a:rPr lang="ja-JP" altLang="en-US" sz="1200" dirty="0"/>
              <a:t>－</a:t>
            </a:r>
            <a:r>
              <a:rPr lang="en-US" altLang="ja-JP" sz="1200" dirty="0"/>
              <a:t>5  Ⅰ</a:t>
            </a:r>
            <a:r>
              <a:rPr lang="ja-JP" altLang="en-US" sz="1200" dirty="0"/>
              <a:t>型バケット</a:t>
            </a:r>
            <a:endParaRPr kumimoji="1" lang="ja-JP" altLang="en-US" sz="1200" dirty="0"/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7050" y="1713257"/>
            <a:ext cx="4806950" cy="3048000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Especificaciones principales y dimensiones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D3B8F2-1C1C-470D-99ED-008BF75113A3}"/>
              </a:ext>
            </a:extLst>
          </p:cNvPr>
          <p:cNvSpPr txBox="1"/>
          <p:nvPr/>
        </p:nvSpPr>
        <p:spPr>
          <a:xfrm>
            <a:off x="5420591" y="617740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pág.16/Libro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Cuadro de texto 3">
            <a:extLst>
              <a:ext uri="{FF2B5EF4-FFF2-40B4-BE49-F238E27FC236}">
                <a16:creationId xmlns:a16="http://schemas.microsoft.com/office/drawing/2014/main" id="{92FCA887-8CEA-4820-AC4A-C32652AB41F5}"/>
              </a:ext>
            </a:extLst>
          </p:cNvPr>
          <p:cNvSpPr txBox="1"/>
          <p:nvPr/>
        </p:nvSpPr>
        <p:spPr>
          <a:xfrm>
            <a:off x="645435" y="2082993"/>
            <a:ext cx="1638085" cy="30186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Protector </a:t>
            </a:r>
            <a:r>
              <a:rPr lang="es-ES_tradnl" sz="1050" kern="100" dirty="0">
                <a:latin typeface="游明朝"/>
                <a:ea typeface="游明朝"/>
                <a:cs typeface="Times New Roman"/>
              </a:rPr>
              <a:t>antiderrame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3">
            <a:extLst>
              <a:ext uri="{FF2B5EF4-FFF2-40B4-BE49-F238E27FC236}">
                <a16:creationId xmlns:a16="http://schemas.microsoft.com/office/drawing/2014/main" id="{003FBBD9-22C7-4ADD-B327-CAE193BAB3C5}"/>
              </a:ext>
            </a:extLst>
          </p:cNvPr>
          <p:cNvSpPr txBox="1"/>
          <p:nvPr/>
        </p:nvSpPr>
        <p:spPr>
          <a:xfrm>
            <a:off x="170539" y="2782426"/>
            <a:ext cx="1097429" cy="30186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s-ES_tradnl" altLang="ja-JP" sz="1050" kern="100" dirty="0">
                <a:latin typeface="游明朝"/>
                <a:ea typeface="游明朝"/>
                <a:cs typeface="Times New Roman"/>
              </a:rPr>
              <a:t>Cucharón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Cuadro de texto 3">
            <a:extLst>
              <a:ext uri="{FF2B5EF4-FFF2-40B4-BE49-F238E27FC236}">
                <a16:creationId xmlns:a16="http://schemas.microsoft.com/office/drawing/2014/main" id="{C674EE1D-5E88-4ABE-87A4-AF233AF0D679}"/>
              </a:ext>
            </a:extLst>
          </p:cNvPr>
          <p:cNvSpPr txBox="1"/>
          <p:nvPr/>
        </p:nvSpPr>
        <p:spPr>
          <a:xfrm>
            <a:off x="1267968" y="4701523"/>
            <a:ext cx="1638085" cy="30186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Fig. 1-4 Cucharón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4" name="Cuadro de texto 7">
            <a:extLst>
              <a:ext uri="{FF2B5EF4-FFF2-40B4-BE49-F238E27FC236}">
                <a16:creationId xmlns:a16="http://schemas.microsoft.com/office/drawing/2014/main" id="{66E3E85A-536B-46D2-8D9D-34EA84C20893}"/>
              </a:ext>
            </a:extLst>
          </p:cNvPr>
          <p:cNvSpPr txBox="1"/>
          <p:nvPr/>
        </p:nvSpPr>
        <p:spPr>
          <a:xfrm>
            <a:off x="3080449" y="3686484"/>
            <a:ext cx="1164747" cy="39783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>
                <a:effectLst/>
                <a:latin typeface="游明朝"/>
                <a:ea typeface="游明朝"/>
                <a:cs typeface="Times New Roman"/>
              </a:rPr>
              <a:t>Filo lateral del cucharón</a:t>
            </a:r>
            <a:endParaRPr lang="ja-JP" sz="1050" kern="10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5" name="Cuadro de texto 9">
            <a:extLst>
              <a:ext uri="{FF2B5EF4-FFF2-40B4-BE49-F238E27FC236}">
                <a16:creationId xmlns:a16="http://schemas.microsoft.com/office/drawing/2014/main" id="{F6863441-B4EE-44EE-B09F-0A48D7608DA7}"/>
              </a:ext>
            </a:extLst>
          </p:cNvPr>
          <p:cNvSpPr txBox="1"/>
          <p:nvPr/>
        </p:nvSpPr>
        <p:spPr>
          <a:xfrm>
            <a:off x="1085787" y="4159896"/>
            <a:ext cx="1991360" cy="262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Filo inferior del cucharón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6" name="Cuadro de texto 36">
            <a:extLst>
              <a:ext uri="{FF2B5EF4-FFF2-40B4-BE49-F238E27FC236}">
                <a16:creationId xmlns:a16="http://schemas.microsoft.com/office/drawing/2014/main" id="{9795B447-C8F5-40D6-B50B-5D5B1E7BA2CC}"/>
              </a:ext>
            </a:extLst>
          </p:cNvPr>
          <p:cNvSpPr txBox="1"/>
          <p:nvPr/>
        </p:nvSpPr>
        <p:spPr>
          <a:xfrm>
            <a:off x="6292917" y="4922877"/>
            <a:ext cx="1755775" cy="3441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Fig. 1-5 Cucharón tipo I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7" name="Cuadro de texto 25">
            <a:extLst>
              <a:ext uri="{FF2B5EF4-FFF2-40B4-BE49-F238E27FC236}">
                <a16:creationId xmlns:a16="http://schemas.microsoft.com/office/drawing/2014/main" id="{261CC46C-D4EF-4498-B07F-F3CE8BED776D}"/>
              </a:ext>
            </a:extLst>
          </p:cNvPr>
          <p:cNvSpPr txBox="1"/>
          <p:nvPr/>
        </p:nvSpPr>
        <p:spPr>
          <a:xfrm>
            <a:off x="6205728" y="3276483"/>
            <a:ext cx="768096" cy="32015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750" kern="100" dirty="0">
                <a:effectLst/>
                <a:latin typeface="游明朝"/>
                <a:ea typeface="游明朝"/>
                <a:cs typeface="Times New Roman"/>
              </a:rPr>
              <a:t>Borde frontal de filo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8" name="Cuadro de texto 26">
            <a:extLst>
              <a:ext uri="{FF2B5EF4-FFF2-40B4-BE49-F238E27FC236}">
                <a16:creationId xmlns:a16="http://schemas.microsoft.com/office/drawing/2014/main" id="{1D11CC18-4ABD-4C77-8BCB-25B82FF8324E}"/>
              </a:ext>
            </a:extLst>
          </p:cNvPr>
          <p:cNvSpPr txBox="1"/>
          <p:nvPr/>
        </p:nvSpPr>
        <p:spPr>
          <a:xfrm>
            <a:off x="7895370" y="3078027"/>
            <a:ext cx="947132" cy="5702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 dirty="0">
                <a:effectLst/>
                <a:latin typeface="游明朝"/>
                <a:ea typeface="游明朝"/>
                <a:cs typeface="Times New Roman"/>
              </a:rPr>
              <a:t>Borde superior del protector antiderrame</a:t>
            </a:r>
            <a:endParaRPr lang="ja-JP" sz="900" kern="100" dirty="0">
              <a:effectLst/>
              <a:latin typeface="游明朝"/>
              <a:ea typeface="游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Masa peso y centro de gravedad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625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Masa/peso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227FBA-982A-0882-1BC5-92F642692D80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pág.121/Libro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3E15B09-743B-4083-2B11-30329C8D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1" y="2384926"/>
            <a:ext cx="7759540" cy="235852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FC5BAD-E6E1-B596-88EA-482E7F52FAC4}"/>
              </a:ext>
            </a:extLst>
          </p:cNvPr>
          <p:cNvSpPr txBox="1"/>
          <p:nvPr/>
        </p:nvSpPr>
        <p:spPr>
          <a:xfrm>
            <a:off x="2538025" y="1943100"/>
            <a:ext cx="432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ja-JP" sz="1600" b="0" i="0" u="none" strike="noStrike" baseline="0" dirty="0">
                <a:latin typeface="CIDFont+F4"/>
              </a:rPr>
              <a:t>Lista 4-1 Lista de volumen de la unidad de la masa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84F200-0B42-618B-24A2-2C65839DF692}"/>
              </a:ext>
            </a:extLst>
          </p:cNvPr>
          <p:cNvSpPr txBox="1"/>
          <p:nvPr/>
        </p:nvSpPr>
        <p:spPr>
          <a:xfrm>
            <a:off x="823111" y="4846721"/>
            <a:ext cx="7294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s-ES" sz="1400" b="0" i="0" u="none" strike="noStrike" baseline="0" dirty="0">
                <a:latin typeface="CIDFont+F4"/>
              </a:rPr>
              <a:t>（</a:t>
            </a:r>
            <a:r>
              <a:rPr lang="es-ES" altLang="ja-JP" sz="1400" b="0" i="0" u="none" strike="noStrike" baseline="0" dirty="0">
                <a:latin typeface="CIDFont+F4"/>
              </a:rPr>
              <a:t>Precaución</a:t>
            </a:r>
            <a:r>
              <a:rPr lang="ja-JP" altLang="es-ES" sz="1400" b="0" i="0" u="none" strike="noStrike" baseline="0" dirty="0">
                <a:latin typeface="CIDFont+F4"/>
              </a:rPr>
              <a:t>）</a:t>
            </a:r>
            <a:r>
              <a:rPr lang="es-ES" altLang="ja-JP" sz="1400" b="0" i="0" u="none" strike="noStrike" baseline="0" dirty="0">
                <a:latin typeface="CIDFont+F4"/>
              </a:rPr>
              <a:t>Los materiales de madera es masa seca, el carbón y el coque son unidad de masa.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9373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83485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Lista 4-2 Fórmula para volumen a proximado</a:t>
            </a:r>
            <a:endParaRPr lang="ja-JP" altLang="en-US" sz="12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75531" y="107051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_tradnl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Masa/peso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17D0BA-0844-5AF7-89A9-083733D34E7B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pág.122/Libro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EBB11B4-CAF3-B40D-F2D1-4298478BB2BD}"/>
              </a:ext>
            </a:extLst>
          </p:cNvPr>
          <p:cNvGraphicFramePr>
            <a:graphicFrameLocks noGrp="1"/>
          </p:cNvGraphicFramePr>
          <p:nvPr/>
        </p:nvGraphicFramePr>
        <p:xfrm>
          <a:off x="1350177" y="1138086"/>
          <a:ext cx="6443646" cy="5074407"/>
        </p:xfrm>
        <a:graphic>
          <a:graphicData uri="http://schemas.openxmlformats.org/drawingml/2006/table">
            <a:tbl>
              <a:tblPr firstRow="1" firstCol="1" bandRow="1"/>
              <a:tblGrid>
                <a:gridCol w="970907">
                  <a:extLst>
                    <a:ext uri="{9D8B030D-6E8A-4147-A177-3AD203B41FA5}">
                      <a16:colId xmlns:a16="http://schemas.microsoft.com/office/drawing/2014/main" val="517276797"/>
                    </a:ext>
                  </a:extLst>
                </a:gridCol>
                <a:gridCol w="2223815">
                  <a:extLst>
                    <a:ext uri="{9D8B030D-6E8A-4147-A177-3AD203B41FA5}">
                      <a16:colId xmlns:a16="http://schemas.microsoft.com/office/drawing/2014/main" val="4221576198"/>
                    </a:ext>
                  </a:extLst>
                </a:gridCol>
                <a:gridCol w="3248924">
                  <a:extLst>
                    <a:ext uri="{9D8B030D-6E8A-4147-A177-3AD203B41FA5}">
                      <a16:colId xmlns:a16="http://schemas.microsoft.com/office/drawing/2014/main" val="2376572109"/>
                    </a:ext>
                  </a:extLst>
                </a:gridCol>
              </a:tblGrid>
              <a:tr h="360738">
                <a:tc gridSpan="2">
                  <a:txBody>
                    <a:bodyPr/>
                    <a:lstStyle/>
                    <a:p>
                      <a:pPr algn="ctr"/>
                      <a:r>
                        <a:rPr lang="es-ES" altLang="ja-JP" sz="105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Forma del cuerpo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Fórmula para volumen aproximado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16130"/>
                  </a:ext>
                </a:extLst>
              </a:tr>
              <a:tr h="333442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Nombre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ja-JP" sz="105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Forma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03220"/>
                  </a:ext>
                </a:extLst>
              </a:tr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Ortoedro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Largo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Ancho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Alto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94723"/>
                  </a:ext>
                </a:extLst>
              </a:tr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Cilindro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(Diámetro)</a:t>
                      </a:r>
                      <a:r>
                        <a:rPr lang="es-ES_tradnl" sz="1050" kern="100" baseline="300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grosor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0.8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432430"/>
                  </a:ext>
                </a:extLst>
              </a:tr>
              <a:tr h="618138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Disco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(Diámetro)</a:t>
                      </a:r>
                      <a:r>
                        <a:rPr lang="es-ES_tradnl" sz="1050" kern="100" baseline="300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grosor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0.8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571468"/>
                  </a:ext>
                </a:extLst>
              </a:tr>
              <a:tr h="522945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Círculo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(Diámetro)</a:t>
                      </a:r>
                      <a:r>
                        <a:rPr lang="es-ES_tradnl" sz="1050" kern="100" baseline="300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0.5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888037"/>
                  </a:ext>
                </a:extLst>
              </a:tr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Segmento circular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(Alto)</a:t>
                      </a:r>
                      <a:r>
                        <a:rPr lang="es-ES" sz="1050" kern="100" baseline="300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(Diámetro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alto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" sz="1050" kern="10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0.5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7534"/>
                  </a:ext>
                </a:extLst>
              </a:tr>
              <a:tr h="809786">
                <a:tc>
                  <a:txBody>
                    <a:bodyPr/>
                    <a:lstStyle/>
                    <a:p>
                      <a:pPr algn="ctr"/>
                      <a:r>
                        <a:rPr lang="es-ES_tradnl" sz="1050" kern="10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Cono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050" kern="100" dirty="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(Diámetro)</a:t>
                      </a:r>
                      <a:r>
                        <a:rPr lang="es-ES_tradnl" sz="1050" kern="100" baseline="30000" dirty="0"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alto</a:t>
                      </a: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s-ES_tradnl" sz="1050" kern="100" dirty="0"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0.3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169020"/>
                  </a:ext>
                </a:extLst>
              </a:tr>
            </a:tbl>
          </a:graphicData>
        </a:graphic>
      </p:graphicFrame>
      <p:pic>
        <p:nvPicPr>
          <p:cNvPr id="2066" name="図 461">
            <a:extLst>
              <a:ext uri="{FF2B5EF4-FFF2-40B4-BE49-F238E27FC236}">
                <a16:creationId xmlns:a16="http://schemas.microsoft.com/office/drawing/2014/main" id="{5B1308F9-CB3B-13BC-44AE-E418A41C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51" y="1896922"/>
            <a:ext cx="1003338" cy="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図 462">
            <a:extLst>
              <a:ext uri="{FF2B5EF4-FFF2-40B4-BE49-F238E27FC236}">
                <a16:creationId xmlns:a16="http://schemas.microsoft.com/office/drawing/2014/main" id="{AF7BE7FB-2D15-8A4E-170E-D714F1BE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49" y="2655455"/>
            <a:ext cx="879879" cy="7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図 463">
            <a:extLst>
              <a:ext uri="{FF2B5EF4-FFF2-40B4-BE49-F238E27FC236}">
                <a16:creationId xmlns:a16="http://schemas.microsoft.com/office/drawing/2014/main" id="{D33C3EB6-A13A-703E-9364-8DDC5D28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09" y="3465622"/>
            <a:ext cx="770519" cy="5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図 464">
            <a:extLst>
              <a:ext uri="{FF2B5EF4-FFF2-40B4-BE49-F238E27FC236}">
                <a16:creationId xmlns:a16="http://schemas.microsoft.com/office/drawing/2014/main" id="{9BEC3157-D58E-99A9-7943-A864828C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9" y="4076811"/>
            <a:ext cx="600194" cy="5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図 465">
            <a:extLst>
              <a:ext uri="{FF2B5EF4-FFF2-40B4-BE49-F238E27FC236}">
                <a16:creationId xmlns:a16="http://schemas.microsoft.com/office/drawing/2014/main" id="{5DCE967A-5367-6545-C9F0-38D4E567D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 b="6647"/>
          <a:stretch/>
        </p:blipFill>
        <p:spPr bwMode="auto">
          <a:xfrm>
            <a:off x="2922599" y="4625788"/>
            <a:ext cx="890389" cy="6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図 466">
            <a:extLst>
              <a:ext uri="{FF2B5EF4-FFF2-40B4-BE49-F238E27FC236}">
                <a16:creationId xmlns:a16="http://schemas.microsoft.com/office/drawing/2014/main" id="{8DD0E67F-DF6B-F143-9838-DA6937FC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06" y="5408318"/>
            <a:ext cx="890389" cy="7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 de texto 21">
            <a:extLst>
              <a:ext uri="{FF2B5EF4-FFF2-40B4-BE49-F238E27FC236}">
                <a16:creationId xmlns:a16="http://schemas.microsoft.com/office/drawing/2014/main" id="{99812AB6-380A-2B08-0687-0B5CEA40A236}"/>
              </a:ext>
            </a:extLst>
          </p:cNvPr>
          <p:cNvSpPr txBox="1"/>
          <p:nvPr/>
        </p:nvSpPr>
        <p:spPr>
          <a:xfrm>
            <a:off x="2618611" y="2869237"/>
            <a:ext cx="273279" cy="19185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5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F5AC133-58C5-ECAA-73A4-313F8B41250A}"/>
              </a:ext>
            </a:extLst>
          </p:cNvPr>
          <p:cNvSpPr txBox="1"/>
          <p:nvPr/>
        </p:nvSpPr>
        <p:spPr>
          <a:xfrm rot="5400000">
            <a:off x="3390178" y="5639089"/>
            <a:ext cx="238043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Altura</a:t>
            </a:r>
            <a:endParaRPr kumimoji="1" lang="ja-JP" altLang="en-US" sz="6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306E21-A288-A6A9-157A-24D6CA13E908}"/>
              </a:ext>
            </a:extLst>
          </p:cNvPr>
          <p:cNvSpPr txBox="1"/>
          <p:nvPr/>
        </p:nvSpPr>
        <p:spPr>
          <a:xfrm>
            <a:off x="3522793" y="4675441"/>
            <a:ext cx="29019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Altura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072B22-E447-6134-EFC5-CBC5062A190B}"/>
              </a:ext>
            </a:extLst>
          </p:cNvPr>
          <p:cNvSpPr txBox="1"/>
          <p:nvPr/>
        </p:nvSpPr>
        <p:spPr>
          <a:xfrm>
            <a:off x="3035100" y="5182203"/>
            <a:ext cx="329653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Diámetro</a:t>
            </a:r>
            <a:endParaRPr kumimoji="1" lang="ja-JP" altLang="en-US" sz="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E7DAB62-CB44-5A6F-B4D6-6785376931A6}"/>
              </a:ext>
            </a:extLst>
          </p:cNvPr>
          <p:cNvSpPr txBox="1"/>
          <p:nvPr/>
        </p:nvSpPr>
        <p:spPr>
          <a:xfrm>
            <a:off x="2877349" y="6006860"/>
            <a:ext cx="331794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Diámetro</a:t>
            </a:r>
            <a:endParaRPr kumimoji="1" lang="ja-JP" altLang="en-US" sz="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60A0AB-B2F3-6262-2856-3B3590FE2A8D}"/>
              </a:ext>
            </a:extLst>
          </p:cNvPr>
          <p:cNvSpPr txBox="1"/>
          <p:nvPr/>
        </p:nvSpPr>
        <p:spPr>
          <a:xfrm rot="5400000">
            <a:off x="3290467" y="4296037"/>
            <a:ext cx="329653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Diámetro</a:t>
            </a:r>
            <a:endParaRPr kumimoji="1" lang="ja-JP" altLang="en-US" sz="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CD8E15-D171-BCE9-99E9-94EDFBB7D40B}"/>
              </a:ext>
            </a:extLst>
          </p:cNvPr>
          <p:cNvSpPr txBox="1"/>
          <p:nvPr/>
        </p:nvSpPr>
        <p:spPr>
          <a:xfrm rot="5400000">
            <a:off x="3465468" y="3760880"/>
            <a:ext cx="22063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Grosor</a:t>
            </a:r>
            <a:endParaRPr kumimoji="1" lang="ja-JP" altLang="en-US" sz="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3EEBB0-B8EC-3713-D421-1A56252B0D68}"/>
              </a:ext>
            </a:extLst>
          </p:cNvPr>
          <p:cNvSpPr txBox="1"/>
          <p:nvPr/>
        </p:nvSpPr>
        <p:spPr>
          <a:xfrm>
            <a:off x="3050257" y="3498314"/>
            <a:ext cx="329653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Diámetro</a:t>
            </a:r>
            <a:endParaRPr kumimoji="1" lang="ja-JP" altLang="en-US" sz="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3EE6921-058B-C508-BDCA-058F2D93F754}"/>
              </a:ext>
            </a:extLst>
          </p:cNvPr>
          <p:cNvSpPr txBox="1"/>
          <p:nvPr/>
        </p:nvSpPr>
        <p:spPr>
          <a:xfrm>
            <a:off x="2989096" y="2730471"/>
            <a:ext cx="329653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Diámetro</a:t>
            </a:r>
            <a:endParaRPr kumimoji="1" lang="ja-JP" altLang="en-US" sz="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8F5AF4F-B1EF-F3F8-5131-5E2612F32339}"/>
              </a:ext>
            </a:extLst>
          </p:cNvPr>
          <p:cNvSpPr txBox="1"/>
          <p:nvPr/>
        </p:nvSpPr>
        <p:spPr>
          <a:xfrm rot="5400000">
            <a:off x="3370246" y="3079404"/>
            <a:ext cx="191854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Altura</a:t>
            </a:r>
            <a:endParaRPr kumimoji="1" lang="ja-JP" altLang="en-US" sz="6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CC00A8E-9BB4-F3E1-A070-AA0AB208C437}"/>
              </a:ext>
            </a:extLst>
          </p:cNvPr>
          <p:cNvSpPr txBox="1"/>
          <p:nvPr/>
        </p:nvSpPr>
        <p:spPr>
          <a:xfrm>
            <a:off x="3501460" y="2041437"/>
            <a:ext cx="29019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Altura</a:t>
            </a:r>
            <a:endParaRPr kumimoji="1" lang="ja-JP" altLang="en-US" sz="6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9CB042-EAC5-C945-A14C-0F70F9061ECB}"/>
              </a:ext>
            </a:extLst>
          </p:cNvPr>
          <p:cNvSpPr txBox="1"/>
          <p:nvPr/>
        </p:nvSpPr>
        <p:spPr>
          <a:xfrm rot="18219043">
            <a:off x="3337728" y="2253913"/>
            <a:ext cx="25831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Largo</a:t>
            </a:r>
            <a:endParaRPr kumimoji="1" lang="ja-JP" altLang="en-US" sz="6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3A82147-900D-7D3A-1A2E-09E46CE66992}"/>
              </a:ext>
            </a:extLst>
          </p:cNvPr>
          <p:cNvSpPr txBox="1"/>
          <p:nvPr/>
        </p:nvSpPr>
        <p:spPr>
          <a:xfrm rot="167545">
            <a:off x="2918948" y="2407970"/>
            <a:ext cx="29019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s-ES" altLang="ja-JP" sz="600" dirty="0"/>
              <a:t>Ancho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629401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124364"/>
            <a:ext cx="3416632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</a:t>
            </a:r>
            <a:r>
              <a:rPr lang="en-US" altLang="ja-JP" sz="1200" dirty="0"/>
              <a:t>4-15</a:t>
            </a:r>
            <a:r>
              <a:rPr lang="ja-JP" altLang="en-US" sz="1200" dirty="0"/>
              <a:t> </a:t>
            </a:r>
            <a:r>
              <a:rPr lang="es-ES" altLang="ja-JP" sz="1200" dirty="0"/>
              <a:t>Como sacar el centro de masas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kumimoji="1"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Centro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gravedad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5D9E93-F165-6DF7-1AB0-610288311B97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pág.124/Libro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10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59183" y="5628478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</a:t>
            </a:r>
            <a:r>
              <a:rPr lang="en-US" altLang="ja-JP" sz="1200" dirty="0"/>
              <a:t>4-16 </a:t>
            </a:r>
            <a:r>
              <a:rPr lang="en-US" altLang="ja-JP" sz="1200" dirty="0" err="1"/>
              <a:t>Estabilidad</a:t>
            </a:r>
            <a:r>
              <a:rPr lang="en-US" altLang="ja-JP" sz="1200" dirty="0"/>
              <a:t> del </a:t>
            </a:r>
            <a:r>
              <a:rPr lang="en-US" altLang="ja-JP" sz="1200" dirty="0" err="1"/>
              <a:t>objeto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692" y="1538287"/>
            <a:ext cx="4666615" cy="378142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Estabilidad de cuerpos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816E21-17B2-4550-0EEB-8B29A27F9198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pág.125/Libro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pág.68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31">
            <a:extLst>
              <a:ext uri="{FF2B5EF4-FFF2-40B4-BE49-F238E27FC236}">
                <a16:creationId xmlns:a16="http://schemas.microsoft.com/office/drawing/2014/main" id="{A6409330-4F30-7EC6-5130-0C9EFE1D179E}"/>
              </a:ext>
            </a:extLst>
          </p:cNvPr>
          <p:cNvSpPr txBox="1"/>
          <p:nvPr/>
        </p:nvSpPr>
        <p:spPr>
          <a:xfrm>
            <a:off x="5445457" y="2197292"/>
            <a:ext cx="825453" cy="2116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(Lado estable)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32">
            <a:extLst>
              <a:ext uri="{FF2B5EF4-FFF2-40B4-BE49-F238E27FC236}">
                <a16:creationId xmlns:a16="http://schemas.microsoft.com/office/drawing/2014/main" id="{BF3886AF-B3E1-46F8-EBE9-F5470F077DE4}"/>
              </a:ext>
            </a:extLst>
          </p:cNvPr>
          <p:cNvSpPr txBox="1"/>
          <p:nvPr/>
        </p:nvSpPr>
        <p:spPr>
          <a:xfrm>
            <a:off x="6384046" y="2197291"/>
            <a:ext cx="855980" cy="1898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(Lado de </a:t>
            </a:r>
            <a:r>
              <a:rPr lang="es-ES_tradnl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vuelco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33">
            <a:extLst>
              <a:ext uri="{FF2B5EF4-FFF2-40B4-BE49-F238E27FC236}">
                <a16:creationId xmlns:a16="http://schemas.microsoft.com/office/drawing/2014/main" id="{7BC1C971-5764-9E31-C480-BA926B1A8250}"/>
              </a:ext>
            </a:extLst>
          </p:cNvPr>
          <p:cNvSpPr txBox="1"/>
          <p:nvPr/>
        </p:nvSpPr>
        <p:spPr>
          <a:xfrm>
            <a:off x="6595207" y="2710745"/>
            <a:ext cx="147500" cy="1898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Sube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33">
            <a:extLst>
              <a:ext uri="{FF2B5EF4-FFF2-40B4-BE49-F238E27FC236}">
                <a16:creationId xmlns:a16="http://schemas.microsoft.com/office/drawing/2014/main" id="{5F88B270-498D-8148-B87A-1030A6E6EE8C}"/>
              </a:ext>
            </a:extLst>
          </p:cNvPr>
          <p:cNvSpPr txBox="1"/>
          <p:nvPr/>
        </p:nvSpPr>
        <p:spPr>
          <a:xfrm rot="16200000">
            <a:off x="6172681" y="2764754"/>
            <a:ext cx="98550" cy="1475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Máx.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33">
            <a:extLst>
              <a:ext uri="{FF2B5EF4-FFF2-40B4-BE49-F238E27FC236}">
                <a16:creationId xmlns:a16="http://schemas.microsoft.com/office/drawing/2014/main" id="{4187BD52-681F-A3E9-5FC0-9F7E6E70357F}"/>
              </a:ext>
            </a:extLst>
          </p:cNvPr>
          <p:cNvSpPr txBox="1"/>
          <p:nvPr/>
        </p:nvSpPr>
        <p:spPr>
          <a:xfrm>
            <a:off x="5436203" y="2954790"/>
            <a:ext cx="147500" cy="24565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Bajo</a:t>
            </a:r>
          </a:p>
        </p:txBody>
      </p:sp>
      <p:sp>
        <p:nvSpPr>
          <p:cNvPr id="12" name="Cuadro de texto 33">
            <a:extLst>
              <a:ext uri="{FF2B5EF4-FFF2-40B4-BE49-F238E27FC236}">
                <a16:creationId xmlns:a16="http://schemas.microsoft.com/office/drawing/2014/main" id="{14F87908-C2BB-8EF6-8ECD-E65A3861FEE6}"/>
              </a:ext>
            </a:extLst>
          </p:cNvPr>
          <p:cNvSpPr txBox="1"/>
          <p:nvPr/>
        </p:nvSpPr>
        <p:spPr>
          <a:xfrm>
            <a:off x="6425597" y="4405081"/>
            <a:ext cx="147100" cy="28937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Baja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33">
            <a:extLst>
              <a:ext uri="{FF2B5EF4-FFF2-40B4-BE49-F238E27FC236}">
                <a16:creationId xmlns:a16="http://schemas.microsoft.com/office/drawing/2014/main" id="{0040E7ED-5364-065B-6E3B-7284E55EDD10}"/>
              </a:ext>
            </a:extLst>
          </p:cNvPr>
          <p:cNvSpPr txBox="1"/>
          <p:nvPr/>
        </p:nvSpPr>
        <p:spPr>
          <a:xfrm>
            <a:off x="5289103" y="2681009"/>
            <a:ext cx="147100" cy="51873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Centro </a:t>
            </a:r>
            <a:r>
              <a:rPr lang="es-ES_tradnl" sz="6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grav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32">
            <a:extLst>
              <a:ext uri="{FF2B5EF4-FFF2-40B4-BE49-F238E27FC236}">
                <a16:creationId xmlns:a16="http://schemas.microsoft.com/office/drawing/2014/main" id="{95E1917A-5427-7EFF-DABC-6593956E8239}"/>
              </a:ext>
            </a:extLst>
          </p:cNvPr>
          <p:cNvSpPr txBox="1"/>
          <p:nvPr/>
        </p:nvSpPr>
        <p:spPr>
          <a:xfrm>
            <a:off x="4356602" y="3413098"/>
            <a:ext cx="1088855" cy="2065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es-ES_tradnl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 Buen asentamiento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32">
            <a:extLst>
              <a:ext uri="{FF2B5EF4-FFF2-40B4-BE49-F238E27FC236}">
                <a16:creationId xmlns:a16="http://schemas.microsoft.com/office/drawing/2014/main" id="{C5C7DEC6-95EF-588B-4191-CCA081410710}"/>
              </a:ext>
            </a:extLst>
          </p:cNvPr>
          <p:cNvSpPr txBox="1"/>
          <p:nvPr/>
        </p:nvSpPr>
        <p:spPr>
          <a:xfrm>
            <a:off x="6013910" y="3875288"/>
            <a:ext cx="855980" cy="1898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(Lado de </a:t>
            </a:r>
            <a:r>
              <a:rPr lang="es-ES_tradnl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vuelco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31">
            <a:extLst>
              <a:ext uri="{FF2B5EF4-FFF2-40B4-BE49-F238E27FC236}">
                <a16:creationId xmlns:a16="http://schemas.microsoft.com/office/drawing/2014/main" id="{37E3E113-0E5B-262C-6B02-148FAB99C7D1}"/>
              </a:ext>
            </a:extLst>
          </p:cNvPr>
          <p:cNvSpPr txBox="1"/>
          <p:nvPr/>
        </p:nvSpPr>
        <p:spPr>
          <a:xfrm>
            <a:off x="5168348" y="3857516"/>
            <a:ext cx="698462" cy="2116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(Lado estable)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33">
            <a:extLst>
              <a:ext uri="{FF2B5EF4-FFF2-40B4-BE49-F238E27FC236}">
                <a16:creationId xmlns:a16="http://schemas.microsoft.com/office/drawing/2014/main" id="{3C461B81-1C1D-1CBF-2206-F76968916834}"/>
              </a:ext>
            </a:extLst>
          </p:cNvPr>
          <p:cNvSpPr txBox="1"/>
          <p:nvPr/>
        </p:nvSpPr>
        <p:spPr>
          <a:xfrm>
            <a:off x="5445457" y="4448801"/>
            <a:ext cx="125694" cy="24565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Alto</a:t>
            </a:r>
            <a:endParaRPr lang="es-ES_tradnl" sz="6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33">
            <a:extLst>
              <a:ext uri="{FF2B5EF4-FFF2-40B4-BE49-F238E27FC236}">
                <a16:creationId xmlns:a16="http://schemas.microsoft.com/office/drawing/2014/main" id="{00BFE74A-4EB7-B17F-C969-AC453FD33EDB}"/>
              </a:ext>
            </a:extLst>
          </p:cNvPr>
          <p:cNvSpPr txBox="1"/>
          <p:nvPr/>
        </p:nvSpPr>
        <p:spPr>
          <a:xfrm>
            <a:off x="5289103" y="4335577"/>
            <a:ext cx="147100" cy="51873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Centro </a:t>
            </a:r>
            <a:r>
              <a:rPr lang="es-ES_tradnl" sz="6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grav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32">
            <a:extLst>
              <a:ext uri="{FF2B5EF4-FFF2-40B4-BE49-F238E27FC236}">
                <a16:creationId xmlns:a16="http://schemas.microsoft.com/office/drawing/2014/main" id="{73369FFF-8CE8-33BF-187C-7582D2F126D8}"/>
              </a:ext>
            </a:extLst>
          </p:cNvPr>
          <p:cNvSpPr txBox="1"/>
          <p:nvPr/>
        </p:nvSpPr>
        <p:spPr>
          <a:xfrm>
            <a:off x="4482296" y="5113197"/>
            <a:ext cx="1088855" cy="2065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(r) Mal asentamiento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47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Capitulo 3 Dinámica de cuerpos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693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11614" y="5970875"/>
            <a:ext cx="434263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Fig. 4-20 Fuerza de fricción estática máxima y fricción dinámica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138" y="1278156"/>
            <a:ext cx="4085590" cy="4554220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Fricción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0C42A-1AE0-04BC-BC4A-4E63394B87F7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pág.133/Libro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pág.70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Cuadro de texto 46">
            <a:extLst>
              <a:ext uri="{FF2B5EF4-FFF2-40B4-BE49-F238E27FC236}">
                <a16:creationId xmlns:a16="http://schemas.microsoft.com/office/drawing/2014/main" id="{64AC1719-8311-88E9-921C-28FE88412610}"/>
              </a:ext>
            </a:extLst>
          </p:cNvPr>
          <p:cNvSpPr txBox="1"/>
          <p:nvPr/>
        </p:nvSpPr>
        <p:spPr>
          <a:xfrm>
            <a:off x="2382649" y="3429000"/>
            <a:ext cx="369570" cy="12680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Fuerza de fricción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47">
            <a:extLst>
              <a:ext uri="{FF2B5EF4-FFF2-40B4-BE49-F238E27FC236}">
                <a16:creationId xmlns:a16="http://schemas.microsoft.com/office/drawing/2014/main" id="{6EA7A4C5-E2C3-1B22-A3DD-979356B48CB6}"/>
              </a:ext>
            </a:extLst>
          </p:cNvPr>
          <p:cNvSpPr txBox="1"/>
          <p:nvPr/>
        </p:nvSpPr>
        <p:spPr>
          <a:xfrm rot="5400000">
            <a:off x="3724110" y="4201786"/>
            <a:ext cx="713671" cy="490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Fuerza 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máxima de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fricción estática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45">
            <a:extLst>
              <a:ext uri="{FF2B5EF4-FFF2-40B4-BE49-F238E27FC236}">
                <a16:creationId xmlns:a16="http://schemas.microsoft.com/office/drawing/2014/main" id="{26D7ADEF-7499-9CDF-DFC3-72E8E22DA0B2}"/>
              </a:ext>
            </a:extLst>
          </p:cNvPr>
          <p:cNvSpPr txBox="1"/>
          <p:nvPr/>
        </p:nvSpPr>
        <p:spPr>
          <a:xfrm>
            <a:off x="5014429" y="4090343"/>
            <a:ext cx="2027816" cy="7136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s-ES_tradnl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Fuerza de fricción dinámica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48">
            <a:extLst>
              <a:ext uri="{FF2B5EF4-FFF2-40B4-BE49-F238E27FC236}">
                <a16:creationId xmlns:a16="http://schemas.microsoft.com/office/drawing/2014/main" id="{00C6CCB4-B053-DB1D-C4D5-9157BBE9BDD0}"/>
              </a:ext>
            </a:extLst>
          </p:cNvPr>
          <p:cNvSpPr txBox="1"/>
          <p:nvPr/>
        </p:nvSpPr>
        <p:spPr>
          <a:xfrm>
            <a:off x="5296166" y="5096983"/>
            <a:ext cx="1770380" cy="27699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Fuerza aplicada al </a:t>
            </a:r>
            <a:r>
              <a:rPr lang="es-ES_tradnl" sz="10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cuerpo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49">
            <a:extLst>
              <a:ext uri="{FF2B5EF4-FFF2-40B4-BE49-F238E27FC236}">
                <a16:creationId xmlns:a16="http://schemas.microsoft.com/office/drawing/2014/main" id="{70523784-E591-66D0-5BDE-71750C109473}"/>
              </a:ext>
            </a:extLst>
          </p:cNvPr>
          <p:cNvSpPr txBox="1"/>
          <p:nvPr/>
        </p:nvSpPr>
        <p:spPr>
          <a:xfrm>
            <a:off x="4464187" y="5373982"/>
            <a:ext cx="1770380" cy="21881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Cuerpo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en movimiento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50">
            <a:extLst>
              <a:ext uri="{FF2B5EF4-FFF2-40B4-BE49-F238E27FC236}">
                <a16:creationId xmlns:a16="http://schemas.microsoft.com/office/drawing/2014/main" id="{A75C4191-6DCC-7B39-7A5D-62712946194E}"/>
              </a:ext>
            </a:extLst>
          </p:cNvPr>
          <p:cNvSpPr txBox="1"/>
          <p:nvPr/>
        </p:nvSpPr>
        <p:spPr>
          <a:xfrm>
            <a:off x="2540138" y="5291803"/>
            <a:ext cx="1722755" cy="3009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   </a:t>
            </a:r>
            <a:r>
              <a:rPr lang="es-ES_tradnl" sz="10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Cuerpo</a:t>
            </a:r>
            <a:r>
              <a:rPr lang="es-ES_tradnl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estático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16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s-ES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 5 Reglamentaciones relacionadas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79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Reglamentaciones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relacionadas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18" y="1237652"/>
            <a:ext cx="5583286" cy="3429874"/>
          </a:xfrm>
          <a:prstGeom prst="rect">
            <a:avLst/>
          </a:prstGeom>
        </p:spPr>
      </p:pic>
      <p:sp>
        <p:nvSpPr>
          <p:cNvPr id="6" name="テキスト ボックス 267">
            <a:extLst>
              <a:ext uri="{FF2B5EF4-FFF2-40B4-BE49-F238E27FC236}">
                <a16:creationId xmlns:a16="http://schemas.microsoft.com/office/drawing/2014/main" id="{09925D40-B041-6768-2F84-68D457D4F920}"/>
              </a:ext>
            </a:extLst>
          </p:cNvPr>
          <p:cNvSpPr txBox="1"/>
          <p:nvPr/>
        </p:nvSpPr>
        <p:spPr>
          <a:xfrm>
            <a:off x="2750416" y="1790862"/>
            <a:ext cx="476885" cy="259715"/>
          </a:xfrm>
          <a:prstGeom prst="rect">
            <a:avLst/>
          </a:prstGeom>
          <a:solidFill>
            <a:srgbClr val="DEEBF7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Ley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0B226C-1FBD-540E-9541-7D29F11FBEDA}"/>
              </a:ext>
            </a:extLst>
          </p:cNvPr>
          <p:cNvSpPr txBox="1"/>
          <p:nvPr/>
        </p:nvSpPr>
        <p:spPr>
          <a:xfrm>
            <a:off x="2667830" y="2209697"/>
            <a:ext cx="668655" cy="259715"/>
          </a:xfrm>
          <a:prstGeom prst="rect">
            <a:avLst/>
          </a:prstGeom>
          <a:solidFill>
            <a:srgbClr val="BDD7EE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8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Ordenanza 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es-ES_tradnl" sz="8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gubernamental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BC96FF-A9F3-AF87-FA8D-CA3347BA365B}"/>
              </a:ext>
            </a:extLst>
          </p:cNvPr>
          <p:cNvSpPr txBox="1"/>
          <p:nvPr/>
        </p:nvSpPr>
        <p:spPr>
          <a:xfrm>
            <a:off x="2654530" y="2571525"/>
            <a:ext cx="668655" cy="259715"/>
          </a:xfrm>
          <a:prstGeom prst="rect">
            <a:avLst/>
          </a:prstGeom>
          <a:solidFill>
            <a:srgbClr val="9DC3E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8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Ordenanza 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es-ES_tradnl" sz="8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ministerial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EB0B0F-3642-75CB-C592-BD8FC403053C}"/>
              </a:ext>
            </a:extLst>
          </p:cNvPr>
          <p:cNvSpPr txBox="1"/>
          <p:nvPr/>
        </p:nvSpPr>
        <p:spPr>
          <a:xfrm>
            <a:off x="2251710" y="3535438"/>
            <a:ext cx="1474457" cy="727951"/>
          </a:xfrm>
          <a:prstGeom prst="rect">
            <a:avLst/>
          </a:prstGeom>
          <a:solidFill>
            <a:srgbClr val="2E75B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200" dirty="0">
                <a:effectLst/>
                <a:latin typeface="Calibri 本文"/>
                <a:ea typeface="ＭＳ Ｐゴシック" panose="020B0600070205080204" pitchFamily="50" charset="-128"/>
                <a:cs typeface="Times New Roman" panose="02020603050405020304" pitchFamily="18" charset="0"/>
              </a:rPr>
              <a:t>Noticia pública</a:t>
            </a:r>
          </a:p>
          <a:p>
            <a:pPr algn="ctr"/>
            <a:r>
              <a:rPr lang="es-MX" altLang="ja-JP" sz="1200" dirty="0">
                <a:effectLst/>
                <a:latin typeface="Calibri 本文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Notificación</a:t>
            </a:r>
            <a:endParaRPr lang="ja-JP" sz="1200" dirty="0">
              <a:effectLst/>
              <a:latin typeface="Calibri 本文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0" name="テキスト ボックス 271">
            <a:extLst>
              <a:ext uri="{FF2B5EF4-FFF2-40B4-BE49-F238E27FC236}">
                <a16:creationId xmlns:a16="http://schemas.microsoft.com/office/drawing/2014/main" id="{B543DA63-547E-24C1-5EB9-0FCEFFD8E8AE}"/>
              </a:ext>
            </a:extLst>
          </p:cNvPr>
          <p:cNvSpPr txBox="1"/>
          <p:nvPr/>
        </p:nvSpPr>
        <p:spPr>
          <a:xfrm>
            <a:off x="3815880" y="1603210"/>
            <a:ext cx="2385695" cy="344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900"/>
              </a:lnSpc>
            </a:pPr>
            <a:r>
              <a:rPr lang="es-MX" sz="1050" kern="100">
                <a:solidFill>
                  <a:srgbClr val="00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Ley de seguridad y salud en el trabajo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1F78A4A6-54FE-7968-15B2-CC3503E14A1B}"/>
              </a:ext>
            </a:extLst>
          </p:cNvPr>
          <p:cNvSpPr txBox="1"/>
          <p:nvPr/>
        </p:nvSpPr>
        <p:spPr>
          <a:xfrm>
            <a:off x="4160962" y="2074713"/>
            <a:ext cx="3293110" cy="346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900"/>
              </a:lnSpc>
            </a:pPr>
            <a:r>
              <a:rPr lang="es-MX" sz="80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Ordenanza de la aplicación de la ley de seguridad y salud en el trabajo</a:t>
            </a:r>
            <a:endParaRPr lang="ja-JP" sz="12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2D5CB-DAE5-8956-9E2D-0C7E787392DD}"/>
              </a:ext>
            </a:extLst>
          </p:cNvPr>
          <p:cNvSpPr txBox="1"/>
          <p:nvPr/>
        </p:nvSpPr>
        <p:spPr>
          <a:xfrm>
            <a:off x="4458624" y="2535454"/>
            <a:ext cx="4006102" cy="344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</a:pPr>
            <a:r>
              <a:rPr lang="es-MX" sz="8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Reglamento de la ordenanza de seguridad laboral (Reglamentaciones de seguridad y salud)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テキスト ボックス 11">
            <a:extLst>
              <a:ext uri="{FF2B5EF4-FFF2-40B4-BE49-F238E27FC236}">
                <a16:creationId xmlns:a16="http://schemas.microsoft.com/office/drawing/2014/main" id="{BE92EEAA-6E73-126D-38C9-76F6C2C0B56E}"/>
              </a:ext>
            </a:extLst>
          </p:cNvPr>
          <p:cNvSpPr txBox="1"/>
          <p:nvPr/>
        </p:nvSpPr>
        <p:spPr>
          <a:xfrm>
            <a:off x="4918626" y="2994925"/>
            <a:ext cx="2338705" cy="34480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900"/>
              </a:lnSpc>
            </a:pPr>
            <a:r>
              <a:rPr lang="es-ES_tradnl" sz="900">
                <a:solidFill>
                  <a:srgbClr val="FFFFFF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Normas estructurales para retroexcavadora</a:t>
            </a:r>
            <a:endParaRPr lang="ja-JP" sz="12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4" name="テキスト ボックス 11">
            <a:extLst>
              <a:ext uri="{FF2B5EF4-FFF2-40B4-BE49-F238E27FC236}">
                <a16:creationId xmlns:a16="http://schemas.microsoft.com/office/drawing/2014/main" id="{9C5A084A-4861-8CDF-0E24-03D9834C643C}"/>
              </a:ext>
            </a:extLst>
          </p:cNvPr>
          <p:cNvSpPr txBox="1"/>
          <p:nvPr/>
        </p:nvSpPr>
        <p:spPr>
          <a:xfrm>
            <a:off x="4822489" y="3547472"/>
            <a:ext cx="3901306" cy="39595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</a:pPr>
            <a:r>
              <a:rPr lang="es-ES_tradnl" sz="900" dirty="0">
                <a:solidFill>
                  <a:srgbClr val="FFFFFF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Normas sobre la capacitación en habilidades de manejo de retroexcavadoras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5" name="テキスト ボックス 11">
            <a:extLst>
              <a:ext uri="{FF2B5EF4-FFF2-40B4-BE49-F238E27FC236}">
                <a16:creationId xmlns:a16="http://schemas.microsoft.com/office/drawing/2014/main" id="{552179A6-1D42-15E4-422E-04721539EFCB}"/>
              </a:ext>
            </a:extLst>
          </p:cNvPr>
          <p:cNvSpPr txBox="1"/>
          <p:nvPr/>
        </p:nvSpPr>
        <p:spPr>
          <a:xfrm>
            <a:off x="4918626" y="4138529"/>
            <a:ext cx="2891327" cy="39595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900"/>
              </a:lnSpc>
            </a:pPr>
            <a:r>
              <a:rPr lang="es-ES_tradnl" sz="800" dirty="0">
                <a:solidFill>
                  <a:srgbClr val="FFFFFF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Regulaciones de capacitación especial sobre seguridad e </a:t>
            </a:r>
            <a:r>
              <a:rPr lang="es-ES_tradnl" sz="800" dirty="0">
                <a:solidFill>
                  <a:srgbClr val="FFFFFF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salud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1B4FED-DAE5-1A38-B979-37BC7412BD18}"/>
              </a:ext>
            </a:extLst>
          </p:cNvPr>
          <p:cNvSpPr txBox="1"/>
          <p:nvPr/>
        </p:nvSpPr>
        <p:spPr>
          <a:xfrm>
            <a:off x="2822071" y="4880618"/>
            <a:ext cx="486304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ja-JP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Fig. 5-1</a:t>
            </a:r>
            <a:r>
              <a:rPr lang="ja-JP" altLang="ja-JP" sz="105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es-MX" altLang="ja-JP" sz="105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Marco jurídico para el manejo de retroexcavadora</a:t>
            </a:r>
            <a:endParaRPr lang="ja-JP" altLang="ja-JP" sz="1050" kern="1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05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</a:t>
            </a:r>
            <a:r>
              <a:rPr lang="es-MX" altLang="ja-JP" sz="105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referencia</a:t>
            </a:r>
            <a:r>
              <a:rPr lang="ja-JP" altLang="ja-JP" sz="105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）</a:t>
            </a:r>
            <a:r>
              <a:rPr lang="es-MX" altLang="ja-JP" sz="105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Ministerio de salud y bienestar laboral, manual de evaluación de riesgos para la industria de mantenimiento de edificios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1658AA2-6560-6157-0548-9CADBC488EAA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pág.145/Libro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pág.73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6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es-ES_tradnl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 6 Casos de desastres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1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69882" y="898467"/>
            <a:ext cx="449580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200" dirty="0"/>
              <a:t>表</a:t>
            </a:r>
            <a:r>
              <a:rPr lang="en-US" altLang="ja-JP" sz="1200" dirty="0"/>
              <a:t>1</a:t>
            </a:r>
            <a:r>
              <a:rPr lang="ja-JP" altLang="en-US" sz="1200" dirty="0"/>
              <a:t>－</a:t>
            </a:r>
            <a:r>
              <a:rPr lang="en-US" altLang="ja-JP" sz="1200" dirty="0"/>
              <a:t>2  </a:t>
            </a:r>
            <a:r>
              <a:rPr lang="ja-JP" altLang="en-US" sz="1200" dirty="0"/>
              <a:t>バケットの種類および特徴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104" y="4623531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ja-JP" altLang="en-US" sz="1200" dirty="0"/>
              <a:t>図</a:t>
            </a:r>
            <a:r>
              <a:rPr lang="en-US" altLang="ja-JP" sz="1200" dirty="0"/>
              <a:t>1</a:t>
            </a:r>
            <a:r>
              <a:rPr lang="ja-JP" altLang="en-US" sz="1200" dirty="0"/>
              <a:t>－</a:t>
            </a:r>
            <a:r>
              <a:rPr lang="en-US" altLang="ja-JP" sz="1200" dirty="0"/>
              <a:t>6  Ⅱ</a:t>
            </a:r>
            <a:r>
              <a:rPr lang="ja-JP" altLang="en-US" sz="1200" dirty="0"/>
              <a:t>形バケット</a:t>
            </a:r>
            <a:endParaRPr kumimoji="1"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25237"/>
            <a:ext cx="4452620" cy="19748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8CF7C0-BEA3-4F64-845B-C26551C277CA}"/>
              </a:ext>
            </a:extLst>
          </p:cNvPr>
          <p:cNvSpPr txBox="1"/>
          <p:nvPr/>
        </p:nvSpPr>
        <p:spPr>
          <a:xfrm>
            <a:off x="5653036" y="6462324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pág.18/Libro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pág.9-10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Cuadro de texto 3">
            <a:extLst>
              <a:ext uri="{FF2B5EF4-FFF2-40B4-BE49-F238E27FC236}">
                <a16:creationId xmlns:a16="http://schemas.microsoft.com/office/drawing/2014/main" id="{744BA405-E33B-4192-93C1-ED018F5E91EB}"/>
              </a:ext>
            </a:extLst>
          </p:cNvPr>
          <p:cNvSpPr txBox="1"/>
          <p:nvPr/>
        </p:nvSpPr>
        <p:spPr>
          <a:xfrm>
            <a:off x="3303291" y="1949621"/>
            <a:ext cx="1061445" cy="5120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Borde superior del protector </a:t>
            </a:r>
            <a:r>
              <a:rPr lang="es-ES_tradnl" sz="1050" kern="100" dirty="0">
                <a:latin typeface="游明朝"/>
                <a:ea typeface="游明朝"/>
                <a:cs typeface="Times New Roman"/>
              </a:rPr>
              <a:t>antiderrame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1" name="Cuadro de texto 34">
            <a:extLst>
              <a:ext uri="{FF2B5EF4-FFF2-40B4-BE49-F238E27FC236}">
                <a16:creationId xmlns:a16="http://schemas.microsoft.com/office/drawing/2014/main" id="{AD747D3F-82C1-4D20-A9BF-EB634BD8A204}"/>
              </a:ext>
            </a:extLst>
          </p:cNvPr>
          <p:cNvSpPr txBox="1"/>
          <p:nvPr/>
        </p:nvSpPr>
        <p:spPr>
          <a:xfrm>
            <a:off x="403478" y="3072638"/>
            <a:ext cx="1071754" cy="18262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Filo </a:t>
            </a:r>
            <a:r>
              <a:rPr lang="es-ES_tradnl" sz="1050" kern="100" dirty="0">
                <a:latin typeface="游明朝"/>
                <a:ea typeface="游明朝"/>
                <a:cs typeface="Times New Roman"/>
              </a:rPr>
              <a:t>cónico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2" name="Cuadro de texto 35">
            <a:extLst>
              <a:ext uri="{FF2B5EF4-FFF2-40B4-BE49-F238E27FC236}">
                <a16:creationId xmlns:a16="http://schemas.microsoft.com/office/drawing/2014/main" id="{E097DBB8-2B2F-4ECC-9BA1-28F45DE09ABC}"/>
              </a:ext>
            </a:extLst>
          </p:cNvPr>
          <p:cNvSpPr txBox="1"/>
          <p:nvPr/>
        </p:nvSpPr>
        <p:spPr>
          <a:xfrm>
            <a:off x="48768" y="3380232"/>
            <a:ext cx="1231392" cy="31394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900" kern="100" dirty="0">
                <a:effectLst/>
                <a:latin typeface="游明朝"/>
                <a:ea typeface="游明朝"/>
                <a:cs typeface="Times New Roman"/>
              </a:rPr>
              <a:t>Línea de referencia de borde frontal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3" name="Cuadro de texto 60">
            <a:extLst>
              <a:ext uri="{FF2B5EF4-FFF2-40B4-BE49-F238E27FC236}">
                <a16:creationId xmlns:a16="http://schemas.microsoft.com/office/drawing/2014/main" id="{65685250-87AE-4163-8209-CC66CB9758BA}"/>
              </a:ext>
            </a:extLst>
          </p:cNvPr>
          <p:cNvSpPr txBox="1"/>
          <p:nvPr/>
        </p:nvSpPr>
        <p:spPr>
          <a:xfrm>
            <a:off x="1475232" y="4591285"/>
            <a:ext cx="2036445" cy="3092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Fig. 1-6 Cucharón tipo II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4" name="Cuadro de texto 61">
            <a:extLst>
              <a:ext uri="{FF2B5EF4-FFF2-40B4-BE49-F238E27FC236}">
                <a16:creationId xmlns:a16="http://schemas.microsoft.com/office/drawing/2014/main" id="{2F273601-69BD-4300-B713-F2E6568EE5A8}"/>
              </a:ext>
            </a:extLst>
          </p:cNvPr>
          <p:cNvSpPr txBox="1"/>
          <p:nvPr/>
        </p:nvSpPr>
        <p:spPr>
          <a:xfrm>
            <a:off x="5454774" y="878811"/>
            <a:ext cx="3177540" cy="2711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Tabla 1-2 Tipos y características de los cucharones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2E146DE-AE8A-444E-942E-BA43BA46D49C}"/>
              </a:ext>
            </a:extLst>
          </p:cNvPr>
          <p:cNvSpPr txBox="1">
            <a:spLocks/>
          </p:cNvSpPr>
          <p:nvPr/>
        </p:nvSpPr>
        <p:spPr>
          <a:xfrm>
            <a:off x="326507" y="204105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Especificaciones principales y dimensiones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4AD3B8F9-0432-4B02-BE49-70A54EE05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97640"/>
              </p:ext>
            </p:extLst>
          </p:nvPr>
        </p:nvGraphicFramePr>
        <p:xfrm>
          <a:off x="4740941" y="1184698"/>
          <a:ext cx="4224741" cy="52273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7057">
                  <a:extLst>
                    <a:ext uri="{9D8B030D-6E8A-4147-A177-3AD203B41FA5}">
                      <a16:colId xmlns:a16="http://schemas.microsoft.com/office/drawing/2014/main" val="3298904631"/>
                    </a:ext>
                  </a:extLst>
                </a:gridCol>
                <a:gridCol w="1195025">
                  <a:extLst>
                    <a:ext uri="{9D8B030D-6E8A-4147-A177-3AD203B41FA5}">
                      <a16:colId xmlns:a16="http://schemas.microsoft.com/office/drawing/2014/main" val="1179097988"/>
                    </a:ext>
                  </a:extLst>
                </a:gridCol>
                <a:gridCol w="2232659">
                  <a:extLst>
                    <a:ext uri="{9D8B030D-6E8A-4147-A177-3AD203B41FA5}">
                      <a16:colId xmlns:a16="http://schemas.microsoft.com/office/drawing/2014/main" val="620545496"/>
                    </a:ext>
                  </a:extLst>
                </a:gridCol>
              </a:tblGrid>
              <a:tr h="603575">
                <a:tc gridSpan="2">
                  <a:txBody>
                    <a:bodyPr/>
                    <a:lstStyle/>
                    <a:p>
                      <a:pPr marR="3810" algn="ctr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ja-JP" sz="8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tabLst>
                          <a:tab pos="802005" algn="l"/>
                          <a:tab pos="1106805" algn="l"/>
                          <a:tab pos="1411605" algn="l"/>
                        </a:tabLst>
                      </a:pPr>
                      <a:endParaRPr lang="ja-JP" sz="8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endParaRPr lang="ja-JP" sz="8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584090"/>
                  </a:ext>
                </a:extLst>
              </a:tr>
              <a:tr h="1727365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 </a:t>
                      </a:r>
                      <a:endParaRPr lang="ja-JP" sz="8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en-US" sz="700" dirty="0"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 </a:t>
                      </a:r>
                      <a:endParaRPr lang="ja-JP" sz="8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pPr marL="4445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 Tipo I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pPr marL="4445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Cucharón estándar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 </a:t>
                      </a:r>
                      <a:endParaRPr lang="ja-JP" sz="8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8100">
                        <a:lnSpc>
                          <a:spcPct val="7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es-MX" sz="700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  <a:p>
                      <a:pPr marL="39370" marR="38100">
                        <a:lnSpc>
                          <a:spcPct val="7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Es el tipo de cucharón más común con filo recto sin uñas. Por su facilidad de uso, ideal para excavar gravillas, arena y tierra.</a:t>
                      </a: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+mn-cs"/>
                        </a:rPr>
                        <a:t> </a:t>
                      </a:r>
                    </a:p>
                    <a:p>
                      <a:pPr marL="39370" marR="38100">
                        <a:lnSpc>
                          <a:spcPct val="7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s-MX" sz="900" kern="1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Para el uso de cargas menos densas, se puede ampliar la capacidad</a:t>
                      </a:r>
                      <a:r>
                        <a:rPr lang="ja-JP" sz="900" kern="100" dirty="0">
                          <a:solidFill>
                            <a:srgbClr val="231F20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s-MX" sz="900" kern="100" dirty="0">
                          <a:solidFill>
                            <a:srgbClr val="231F20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pieza especial</a:t>
                      </a:r>
                      <a:r>
                        <a:rPr lang="ja-JP" sz="700" kern="100" dirty="0">
                          <a:solidFill>
                            <a:srgbClr val="231F20"/>
                          </a:solidFill>
                          <a:effectLst/>
                          <a:latin typeface="游明朝" panose="02020400000000000000" pitchFamily="18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614100"/>
                  </a:ext>
                </a:extLst>
              </a:tr>
              <a:tr h="965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 </a:t>
                      </a:r>
                      <a:endParaRPr lang="ja-JP" sz="105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  Tipo II</a:t>
                      </a:r>
                      <a:endParaRPr lang="ja-JP" sz="105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endParaRPr lang="es-MX" sz="900" spc="-5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s-MX" sz="900" spc="-5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Al igual que el tipo I, es ideal para excavar cargas de tipo granos, pero para mejorar su rendimiento de excavado, tiene el filo cónico</a:t>
                      </a:r>
                      <a:r>
                        <a:rPr lang="es-MX" sz="700" spc="-5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.</a:t>
                      </a:r>
                      <a:endParaRPr lang="ja-JP" sz="8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76482"/>
                  </a:ext>
                </a:extLst>
              </a:tr>
              <a:tr h="965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 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  Tipo III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8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  <a:p>
                      <a:pPr marL="35560">
                        <a:lnSpc>
                          <a:spcPct val="8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Se acoplaron uñas al cucharón tipo I.   Ideal para excavar piedras quebradas.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8977"/>
                  </a:ext>
                </a:extLst>
              </a:tr>
              <a:tr h="965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 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Tipo IV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es-MX" sz="900" spc="-5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Arial Unicode MS" panose="020B0604020202020204" pitchFamily="50" charset="-128"/>
                      </a:endParaRPr>
                    </a:p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s-MX" sz="900" spc="-5" dirty="0">
                          <a:solidFill>
                            <a:srgbClr val="231F20"/>
                          </a:solidFill>
                          <a:effectLst/>
                          <a:latin typeface="ＭＳ 明朝" panose="02020609040205080304" pitchFamily="17" charset="-128"/>
                          <a:ea typeface="Arial Unicode MS" panose="020B0604020202020204" pitchFamily="50" charset="-128"/>
                        </a:rPr>
                        <a:t>Se acoplaron uñas al tipo II. Ideal y eficiente para excavar carga de granos gruesos.</a:t>
                      </a:r>
                      <a:endParaRPr lang="ja-JP" sz="10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53299"/>
                  </a:ext>
                </a:extLst>
              </a:tr>
            </a:tbl>
          </a:graphicData>
        </a:graphic>
      </p:graphicFrame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EDF0DDD7-229E-4533-9CA4-B936435A20D2}"/>
              </a:ext>
            </a:extLst>
          </p:cNvPr>
          <p:cNvGrpSpPr>
            <a:grpSpLocks/>
          </p:cNvGrpSpPr>
          <p:nvPr/>
        </p:nvGrpSpPr>
        <p:grpSpPr bwMode="auto">
          <a:xfrm>
            <a:off x="5565971" y="2147318"/>
            <a:ext cx="1076740" cy="811518"/>
            <a:chOff x="0" y="0"/>
            <a:chExt cx="1598" cy="1318"/>
          </a:xfrm>
        </p:grpSpPr>
        <p:sp>
          <p:nvSpPr>
            <p:cNvPr id="51" name="docshape150">
              <a:extLst>
                <a:ext uri="{FF2B5EF4-FFF2-40B4-BE49-F238E27FC236}">
                  <a16:creationId xmlns:a16="http://schemas.microsoft.com/office/drawing/2014/main" id="{4B7CFFD8-BB78-4597-A434-BB8F1319A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98" cy="1318"/>
            </a:xfrm>
            <a:custGeom>
              <a:avLst/>
              <a:gdLst>
                <a:gd name="T0" fmla="*/ 367 w 1598"/>
                <a:gd name="T1" fmla="*/ 0 h 1318"/>
                <a:gd name="T2" fmla="*/ 338 w 1598"/>
                <a:gd name="T3" fmla="*/ 8 h 1318"/>
                <a:gd name="T4" fmla="*/ 309 w 1598"/>
                <a:gd name="T5" fmla="*/ 24 h 1318"/>
                <a:gd name="T6" fmla="*/ 280 w 1598"/>
                <a:gd name="T7" fmla="*/ 36 h 1318"/>
                <a:gd name="T8" fmla="*/ 249 w 1598"/>
                <a:gd name="T9" fmla="*/ 113 h 1318"/>
                <a:gd name="T10" fmla="*/ 218 w 1598"/>
                <a:gd name="T11" fmla="*/ 190 h 1318"/>
                <a:gd name="T12" fmla="*/ 91 w 1598"/>
                <a:gd name="T13" fmla="*/ 497 h 1318"/>
                <a:gd name="T14" fmla="*/ 60 w 1598"/>
                <a:gd name="T15" fmla="*/ 574 h 1318"/>
                <a:gd name="T16" fmla="*/ 30 w 1598"/>
                <a:gd name="T17" fmla="*/ 652 h 1318"/>
                <a:gd name="T18" fmla="*/ 0 w 1598"/>
                <a:gd name="T19" fmla="*/ 729 h 1318"/>
                <a:gd name="T20" fmla="*/ 549 w 1598"/>
                <a:gd name="T21" fmla="*/ 1021 h 1318"/>
                <a:gd name="T22" fmla="*/ 986 w 1598"/>
                <a:gd name="T23" fmla="*/ 1252 h 1318"/>
                <a:gd name="T24" fmla="*/ 996 w 1598"/>
                <a:gd name="T25" fmla="*/ 1252 h 1318"/>
                <a:gd name="T26" fmla="*/ 1021 w 1598"/>
                <a:gd name="T27" fmla="*/ 1270 h 1318"/>
                <a:gd name="T28" fmla="*/ 1078 w 1598"/>
                <a:gd name="T29" fmla="*/ 1299 h 1318"/>
                <a:gd name="T30" fmla="*/ 1102 w 1598"/>
                <a:gd name="T31" fmla="*/ 1317 h 1318"/>
                <a:gd name="T32" fmla="*/ 1172 w 1598"/>
                <a:gd name="T33" fmla="*/ 1277 h 1318"/>
                <a:gd name="T34" fmla="*/ 1238 w 1598"/>
                <a:gd name="T35" fmla="*/ 1230 h 1318"/>
                <a:gd name="T36" fmla="*/ 1304 w 1598"/>
                <a:gd name="T37" fmla="*/ 1181 h 1318"/>
                <a:gd name="T38" fmla="*/ 1371 w 1598"/>
                <a:gd name="T39" fmla="*/ 1134 h 1318"/>
                <a:gd name="T40" fmla="*/ 1424 w 1598"/>
                <a:gd name="T41" fmla="*/ 1092 h 1318"/>
                <a:gd name="T42" fmla="*/ 1479 w 1598"/>
                <a:gd name="T43" fmla="*/ 1048 h 1318"/>
                <a:gd name="T44" fmla="*/ 1531 w 1598"/>
                <a:gd name="T45" fmla="*/ 1001 h 1318"/>
                <a:gd name="T46" fmla="*/ 1571 w 1598"/>
                <a:gd name="T47" fmla="*/ 947 h 1318"/>
                <a:gd name="T48" fmla="*/ 1593 w 1598"/>
                <a:gd name="T49" fmla="*/ 883 h 1318"/>
                <a:gd name="T50" fmla="*/ 1598 w 1598"/>
                <a:gd name="T51" fmla="*/ 800 h 1318"/>
                <a:gd name="T52" fmla="*/ 1576 w 1598"/>
                <a:gd name="T53" fmla="*/ 726 h 1318"/>
                <a:gd name="T54" fmla="*/ 1537 w 1598"/>
                <a:gd name="T55" fmla="*/ 657 h 1318"/>
                <a:gd name="T56" fmla="*/ 1493 w 1598"/>
                <a:gd name="T57" fmla="*/ 591 h 1318"/>
                <a:gd name="T58" fmla="*/ 1455 w 1598"/>
                <a:gd name="T59" fmla="*/ 522 h 1318"/>
                <a:gd name="T60" fmla="*/ 1383 w 1598"/>
                <a:gd name="T61" fmla="*/ 486 h 1318"/>
                <a:gd name="T62" fmla="*/ 1374 w 1598"/>
                <a:gd name="T63" fmla="*/ 461 h 1318"/>
                <a:gd name="T64" fmla="*/ 1368 w 1598"/>
                <a:gd name="T65" fmla="*/ 449 h 1318"/>
                <a:gd name="T66" fmla="*/ 1359 w 1598"/>
                <a:gd name="T67" fmla="*/ 438 h 1318"/>
                <a:gd name="T68" fmla="*/ 1341 w 1598"/>
                <a:gd name="T69" fmla="*/ 431 h 1318"/>
                <a:gd name="T70" fmla="*/ 1321 w 1598"/>
                <a:gd name="T71" fmla="*/ 429 h 1318"/>
                <a:gd name="T72" fmla="*/ 1301 w 1598"/>
                <a:gd name="T73" fmla="*/ 432 h 1318"/>
                <a:gd name="T74" fmla="*/ 1283 w 1598"/>
                <a:gd name="T75" fmla="*/ 441 h 1318"/>
                <a:gd name="T76" fmla="*/ 964 w 1598"/>
                <a:gd name="T77" fmla="*/ 288 h 1318"/>
                <a:gd name="T78" fmla="*/ 934 w 1598"/>
                <a:gd name="T79" fmla="*/ 236 h 1318"/>
                <a:gd name="T80" fmla="*/ 903 w 1598"/>
                <a:gd name="T81" fmla="*/ 229 h 1318"/>
                <a:gd name="T82" fmla="*/ 887 w 1598"/>
                <a:gd name="T83" fmla="*/ 232 h 1318"/>
                <a:gd name="T84" fmla="*/ 874 w 1598"/>
                <a:gd name="T85" fmla="*/ 240 h 1318"/>
                <a:gd name="T86" fmla="*/ 800 w 1598"/>
                <a:gd name="T87" fmla="*/ 205 h 1318"/>
                <a:gd name="T88" fmla="*/ 652 w 1598"/>
                <a:gd name="T89" fmla="*/ 136 h 1318"/>
                <a:gd name="T90" fmla="*/ 579 w 1598"/>
                <a:gd name="T91" fmla="*/ 100 h 1318"/>
                <a:gd name="T92" fmla="*/ 506 w 1598"/>
                <a:gd name="T93" fmla="*/ 63 h 1318"/>
                <a:gd name="T94" fmla="*/ 505 w 1598"/>
                <a:gd name="T95" fmla="*/ 52 h 1318"/>
                <a:gd name="T96" fmla="*/ 502 w 1598"/>
                <a:gd name="T97" fmla="*/ 40 h 1318"/>
                <a:gd name="T98" fmla="*/ 497 w 1598"/>
                <a:gd name="T99" fmla="*/ 29 h 1318"/>
                <a:gd name="T100" fmla="*/ 490 w 1598"/>
                <a:gd name="T101" fmla="*/ 19 h 1318"/>
                <a:gd name="T102" fmla="*/ 468 w 1598"/>
                <a:gd name="T103" fmla="*/ 4 h 1318"/>
                <a:gd name="T104" fmla="*/ 445 w 1598"/>
                <a:gd name="T105" fmla="*/ 4 h 1318"/>
                <a:gd name="T106" fmla="*/ 420 w 1598"/>
                <a:gd name="T107" fmla="*/ 10 h 1318"/>
                <a:gd name="T108" fmla="*/ 396 w 1598"/>
                <a:gd name="T109" fmla="*/ 14 h 1318"/>
                <a:gd name="T110" fmla="*/ 367 w 1598"/>
                <a:gd name="T111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8" h="1318">
                  <a:moveTo>
                    <a:pt x="367" y="0"/>
                  </a:moveTo>
                  <a:lnTo>
                    <a:pt x="338" y="8"/>
                  </a:lnTo>
                  <a:lnTo>
                    <a:pt x="309" y="24"/>
                  </a:lnTo>
                  <a:lnTo>
                    <a:pt x="280" y="36"/>
                  </a:lnTo>
                  <a:lnTo>
                    <a:pt x="249" y="113"/>
                  </a:lnTo>
                  <a:lnTo>
                    <a:pt x="218" y="190"/>
                  </a:lnTo>
                  <a:lnTo>
                    <a:pt x="91" y="497"/>
                  </a:lnTo>
                  <a:lnTo>
                    <a:pt x="60" y="574"/>
                  </a:lnTo>
                  <a:lnTo>
                    <a:pt x="30" y="652"/>
                  </a:lnTo>
                  <a:lnTo>
                    <a:pt x="0" y="729"/>
                  </a:lnTo>
                  <a:lnTo>
                    <a:pt x="549" y="1021"/>
                  </a:lnTo>
                  <a:lnTo>
                    <a:pt x="986" y="1252"/>
                  </a:lnTo>
                  <a:lnTo>
                    <a:pt x="996" y="1252"/>
                  </a:lnTo>
                  <a:lnTo>
                    <a:pt x="1021" y="1270"/>
                  </a:lnTo>
                  <a:lnTo>
                    <a:pt x="1078" y="1299"/>
                  </a:lnTo>
                  <a:lnTo>
                    <a:pt x="1102" y="1317"/>
                  </a:lnTo>
                  <a:lnTo>
                    <a:pt x="1172" y="1277"/>
                  </a:lnTo>
                  <a:lnTo>
                    <a:pt x="1238" y="1230"/>
                  </a:lnTo>
                  <a:lnTo>
                    <a:pt x="1304" y="1181"/>
                  </a:lnTo>
                  <a:lnTo>
                    <a:pt x="1371" y="1134"/>
                  </a:lnTo>
                  <a:lnTo>
                    <a:pt x="1424" y="1092"/>
                  </a:lnTo>
                  <a:lnTo>
                    <a:pt x="1479" y="1048"/>
                  </a:lnTo>
                  <a:lnTo>
                    <a:pt x="1531" y="1001"/>
                  </a:lnTo>
                  <a:lnTo>
                    <a:pt x="1571" y="947"/>
                  </a:lnTo>
                  <a:lnTo>
                    <a:pt x="1593" y="883"/>
                  </a:lnTo>
                  <a:lnTo>
                    <a:pt x="1598" y="800"/>
                  </a:lnTo>
                  <a:lnTo>
                    <a:pt x="1576" y="726"/>
                  </a:lnTo>
                  <a:lnTo>
                    <a:pt x="1537" y="657"/>
                  </a:lnTo>
                  <a:lnTo>
                    <a:pt x="1493" y="591"/>
                  </a:lnTo>
                  <a:lnTo>
                    <a:pt x="1455" y="522"/>
                  </a:lnTo>
                  <a:lnTo>
                    <a:pt x="1383" y="486"/>
                  </a:lnTo>
                  <a:lnTo>
                    <a:pt x="1374" y="461"/>
                  </a:lnTo>
                  <a:lnTo>
                    <a:pt x="1368" y="449"/>
                  </a:lnTo>
                  <a:lnTo>
                    <a:pt x="1359" y="438"/>
                  </a:lnTo>
                  <a:lnTo>
                    <a:pt x="1341" y="431"/>
                  </a:lnTo>
                  <a:lnTo>
                    <a:pt x="1321" y="429"/>
                  </a:lnTo>
                  <a:lnTo>
                    <a:pt x="1301" y="432"/>
                  </a:lnTo>
                  <a:lnTo>
                    <a:pt x="1283" y="441"/>
                  </a:lnTo>
                  <a:lnTo>
                    <a:pt x="964" y="288"/>
                  </a:lnTo>
                  <a:lnTo>
                    <a:pt x="934" y="236"/>
                  </a:lnTo>
                  <a:lnTo>
                    <a:pt x="903" y="229"/>
                  </a:lnTo>
                  <a:lnTo>
                    <a:pt x="887" y="232"/>
                  </a:lnTo>
                  <a:lnTo>
                    <a:pt x="874" y="240"/>
                  </a:lnTo>
                  <a:lnTo>
                    <a:pt x="800" y="205"/>
                  </a:lnTo>
                  <a:lnTo>
                    <a:pt x="652" y="136"/>
                  </a:lnTo>
                  <a:lnTo>
                    <a:pt x="579" y="100"/>
                  </a:lnTo>
                  <a:lnTo>
                    <a:pt x="506" y="63"/>
                  </a:lnTo>
                  <a:lnTo>
                    <a:pt x="505" y="52"/>
                  </a:lnTo>
                  <a:lnTo>
                    <a:pt x="502" y="40"/>
                  </a:lnTo>
                  <a:lnTo>
                    <a:pt x="497" y="29"/>
                  </a:lnTo>
                  <a:lnTo>
                    <a:pt x="490" y="19"/>
                  </a:lnTo>
                  <a:lnTo>
                    <a:pt x="468" y="4"/>
                  </a:lnTo>
                  <a:lnTo>
                    <a:pt x="445" y="4"/>
                  </a:lnTo>
                  <a:lnTo>
                    <a:pt x="420" y="10"/>
                  </a:lnTo>
                  <a:lnTo>
                    <a:pt x="396" y="14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2" name="docshape151">
              <a:extLst>
                <a:ext uri="{FF2B5EF4-FFF2-40B4-BE49-F238E27FC236}">
                  <a16:creationId xmlns:a16="http://schemas.microsoft.com/office/drawing/2014/main" id="{23318499-FD17-4DA4-BFC0-54945F59F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" y="10"/>
              <a:ext cx="1152" cy="1289"/>
            </a:xfrm>
            <a:custGeom>
              <a:avLst/>
              <a:gdLst>
                <a:gd name="T0" fmla="+- 0 494 298"/>
                <a:gd name="T1" fmla="*/ T0 w 1152"/>
                <a:gd name="T2" fmla="+- 0 49 10"/>
                <a:gd name="T3" fmla="*/ 49 h 1289"/>
                <a:gd name="T4" fmla="+- 0 465 298"/>
                <a:gd name="T5" fmla="*/ T4 w 1152"/>
                <a:gd name="T6" fmla="+- 0 17 10"/>
                <a:gd name="T7" fmla="*/ 17 h 1289"/>
                <a:gd name="T8" fmla="+- 0 478 298"/>
                <a:gd name="T9" fmla="*/ T8 w 1152"/>
                <a:gd name="T10" fmla="+- 0 48 10"/>
                <a:gd name="T11" fmla="*/ 48 h 1289"/>
                <a:gd name="T12" fmla="+- 0 497 298"/>
                <a:gd name="T13" fmla="*/ T12 w 1152"/>
                <a:gd name="T14" fmla="+- 0 85 10"/>
                <a:gd name="T15" fmla="*/ 85 h 1289"/>
                <a:gd name="T16" fmla="+- 0 1439 298"/>
                <a:gd name="T17" fmla="*/ T16 w 1152"/>
                <a:gd name="T18" fmla="+- 0 534 10"/>
                <a:gd name="T19" fmla="*/ 534 h 1289"/>
                <a:gd name="T20" fmla="+- 0 1432 298"/>
                <a:gd name="T21" fmla="*/ T20 w 1152"/>
                <a:gd name="T22" fmla="+- 0 524 10"/>
                <a:gd name="T23" fmla="*/ 524 h 1289"/>
                <a:gd name="T24" fmla="+- 0 1387 298"/>
                <a:gd name="T25" fmla="*/ T24 w 1152"/>
                <a:gd name="T26" fmla="+- 0 503 10"/>
                <a:gd name="T27" fmla="*/ 503 h 1289"/>
                <a:gd name="T28" fmla="+- 0 1355 298"/>
                <a:gd name="T29" fmla="*/ T28 w 1152"/>
                <a:gd name="T30" fmla="+- 0 524 10"/>
                <a:gd name="T31" fmla="*/ 524 h 1289"/>
                <a:gd name="T32" fmla="+- 0 1278 298"/>
                <a:gd name="T33" fmla="*/ T32 w 1152"/>
                <a:gd name="T34" fmla="+- 0 485 10"/>
                <a:gd name="T35" fmla="*/ 485 h 1289"/>
                <a:gd name="T36" fmla="+- 0 1255 298"/>
                <a:gd name="T37" fmla="*/ T36 w 1152"/>
                <a:gd name="T38" fmla="+- 0 467 10"/>
                <a:gd name="T39" fmla="*/ 467 h 1289"/>
                <a:gd name="T40" fmla="+- 0 1265 298"/>
                <a:gd name="T41" fmla="*/ T40 w 1152"/>
                <a:gd name="T42" fmla="+- 0 445 10"/>
                <a:gd name="T43" fmla="*/ 445 h 1289"/>
                <a:gd name="T44" fmla="+- 0 1026 298"/>
                <a:gd name="T45" fmla="*/ T44 w 1152"/>
                <a:gd name="T46" fmla="+- 0 328 10"/>
                <a:gd name="T47" fmla="*/ 328 h 1289"/>
                <a:gd name="T48" fmla="+- 0 958 298"/>
                <a:gd name="T49" fmla="*/ T48 w 1152"/>
                <a:gd name="T50" fmla="+- 0 316 10"/>
                <a:gd name="T51" fmla="*/ 316 h 1289"/>
                <a:gd name="T52" fmla="+- 0 925 298"/>
                <a:gd name="T53" fmla="*/ T52 w 1152"/>
                <a:gd name="T54" fmla="+- 0 322 10"/>
                <a:gd name="T55" fmla="*/ 322 h 1289"/>
                <a:gd name="T56" fmla="+- 0 889 298"/>
                <a:gd name="T57" fmla="*/ T56 w 1152"/>
                <a:gd name="T58" fmla="+- 0 304 10"/>
                <a:gd name="T59" fmla="*/ 304 h 1289"/>
                <a:gd name="T60" fmla="+- 0 909 298"/>
                <a:gd name="T61" fmla="*/ T60 w 1152"/>
                <a:gd name="T62" fmla="+- 0 306 10"/>
                <a:gd name="T63" fmla="*/ 306 h 1289"/>
                <a:gd name="T64" fmla="+- 0 926 298"/>
                <a:gd name="T65" fmla="*/ T64 w 1152"/>
                <a:gd name="T66" fmla="+- 0 302 10"/>
                <a:gd name="T67" fmla="*/ 302 h 1289"/>
                <a:gd name="T68" fmla="+- 0 906 298"/>
                <a:gd name="T69" fmla="*/ T68 w 1152"/>
                <a:gd name="T70" fmla="+- 0 259 10"/>
                <a:gd name="T71" fmla="*/ 259 h 1289"/>
                <a:gd name="T72" fmla="+- 0 862 298"/>
                <a:gd name="T73" fmla="*/ T72 w 1152"/>
                <a:gd name="T74" fmla="+- 0 252 10"/>
                <a:gd name="T75" fmla="*/ 252 h 1289"/>
                <a:gd name="T76" fmla="+- 0 858 298"/>
                <a:gd name="T77" fmla="*/ T76 w 1152"/>
                <a:gd name="T78" fmla="+- 0 280 10"/>
                <a:gd name="T79" fmla="*/ 280 h 1289"/>
                <a:gd name="T80" fmla="+- 0 885 298"/>
                <a:gd name="T81" fmla="*/ T80 w 1152"/>
                <a:gd name="T82" fmla="+- 0 304 10"/>
                <a:gd name="T83" fmla="*/ 304 h 1289"/>
                <a:gd name="T84" fmla="+- 0 828 298"/>
                <a:gd name="T85" fmla="*/ T84 w 1152"/>
                <a:gd name="T86" fmla="+- 0 266 10"/>
                <a:gd name="T87" fmla="*/ 266 h 1289"/>
                <a:gd name="T88" fmla="+- 0 834 298"/>
                <a:gd name="T89" fmla="*/ T88 w 1152"/>
                <a:gd name="T90" fmla="+- 0 268 10"/>
                <a:gd name="T91" fmla="*/ 268 h 1289"/>
                <a:gd name="T92" fmla="+- 0 788 298"/>
                <a:gd name="T93" fmla="*/ T92 w 1152"/>
                <a:gd name="T94" fmla="+- 0 210 10"/>
                <a:gd name="T95" fmla="*/ 210 h 1289"/>
                <a:gd name="T96" fmla="+- 0 512 298"/>
                <a:gd name="T97" fmla="*/ T96 w 1152"/>
                <a:gd name="T98" fmla="+- 0 77 10"/>
                <a:gd name="T99" fmla="*/ 77 h 1289"/>
                <a:gd name="T100" fmla="+- 0 486 298"/>
                <a:gd name="T101" fmla="*/ T100 w 1152"/>
                <a:gd name="T102" fmla="+- 0 103 10"/>
                <a:gd name="T103" fmla="*/ 103 h 1289"/>
                <a:gd name="T104" fmla="+- 0 471 298"/>
                <a:gd name="T105" fmla="*/ T104 w 1152"/>
                <a:gd name="T106" fmla="+- 0 91 10"/>
                <a:gd name="T107" fmla="*/ 91 h 1289"/>
                <a:gd name="T108" fmla="+- 0 466 298"/>
                <a:gd name="T109" fmla="*/ T108 w 1152"/>
                <a:gd name="T110" fmla="+- 0 59 10"/>
                <a:gd name="T111" fmla="*/ 59 h 1289"/>
                <a:gd name="T112" fmla="+- 0 456 298"/>
                <a:gd name="T113" fmla="*/ T112 w 1152"/>
                <a:gd name="T114" fmla="+- 0 57 10"/>
                <a:gd name="T115" fmla="*/ 57 h 1289"/>
                <a:gd name="T116" fmla="+- 0 456 298"/>
                <a:gd name="T117" fmla="*/ T116 w 1152"/>
                <a:gd name="T118" fmla="+- 0 39 10"/>
                <a:gd name="T119" fmla="*/ 39 h 1289"/>
                <a:gd name="T120" fmla="+- 0 455 298"/>
                <a:gd name="T121" fmla="*/ T120 w 1152"/>
                <a:gd name="T122" fmla="+- 0 32 10"/>
                <a:gd name="T123" fmla="*/ 32 h 1289"/>
                <a:gd name="T124" fmla="+- 0 422 298"/>
                <a:gd name="T125" fmla="*/ T124 w 1152"/>
                <a:gd name="T126" fmla="+- 0 20 10"/>
                <a:gd name="T127" fmla="*/ 20 h 1289"/>
                <a:gd name="T128" fmla="+- 0 384 298"/>
                <a:gd name="T129" fmla="*/ T128 w 1152"/>
                <a:gd name="T130" fmla="+- 0 44 10"/>
                <a:gd name="T131" fmla="*/ 44 h 1289"/>
                <a:gd name="T132" fmla="+- 0 470 298"/>
                <a:gd name="T133" fmla="*/ T132 w 1152"/>
                <a:gd name="T134" fmla="+- 0 101 10"/>
                <a:gd name="T135" fmla="*/ 101 h 1289"/>
                <a:gd name="T136" fmla="+- 0 386 298"/>
                <a:gd name="T137" fmla="*/ T136 w 1152"/>
                <a:gd name="T138" fmla="+- 0 68 10"/>
                <a:gd name="T139" fmla="*/ 68 h 1289"/>
                <a:gd name="T140" fmla="+- 0 363 298"/>
                <a:gd name="T141" fmla="*/ T140 w 1152"/>
                <a:gd name="T142" fmla="+- 0 10 10"/>
                <a:gd name="T143" fmla="*/ 10 h 1289"/>
                <a:gd name="T144" fmla="+- 0 298 298"/>
                <a:gd name="T145" fmla="*/ T144 w 1152"/>
                <a:gd name="T146" fmla="+- 0 40 10"/>
                <a:gd name="T147" fmla="*/ 40 h 1289"/>
                <a:gd name="T148" fmla="+- 0 1429 298"/>
                <a:gd name="T149" fmla="*/ T148 w 1152"/>
                <a:gd name="T150" fmla="+- 0 543 10"/>
                <a:gd name="T151" fmla="*/ 543 h 1289"/>
                <a:gd name="T152" fmla="+- 0 1389 298"/>
                <a:gd name="T153" fmla="*/ T152 w 1152"/>
                <a:gd name="T154" fmla="+- 0 564 10"/>
                <a:gd name="T155" fmla="*/ 564 h 1289"/>
                <a:gd name="T156" fmla="+- 0 481 298"/>
                <a:gd name="T157" fmla="*/ T156 w 1152"/>
                <a:gd name="T158" fmla="+- 0 177 10"/>
                <a:gd name="T159" fmla="*/ 177 h 1289"/>
                <a:gd name="T160" fmla="+- 0 479 298"/>
                <a:gd name="T161" fmla="*/ T160 w 1152"/>
                <a:gd name="T162" fmla="+- 0 385 10"/>
                <a:gd name="T163" fmla="*/ 385 h 1289"/>
                <a:gd name="T164" fmla="+- 0 1357 298"/>
                <a:gd name="T165" fmla="*/ T164 w 1152"/>
                <a:gd name="T166" fmla="+- 0 623 10"/>
                <a:gd name="T167" fmla="*/ 623 h 1289"/>
                <a:gd name="T168" fmla="+- 0 1385 298"/>
                <a:gd name="T169" fmla="*/ T168 w 1152"/>
                <a:gd name="T170" fmla="+- 0 570 10"/>
                <a:gd name="T171" fmla="*/ 570 h 1289"/>
                <a:gd name="T172" fmla="+- 0 1194 298"/>
                <a:gd name="T173" fmla="*/ T172 w 1152"/>
                <a:gd name="T174" fmla="+- 0 1245 10"/>
                <a:gd name="T175" fmla="*/ 1245 h 1289"/>
                <a:gd name="T176" fmla="+- 0 1433 298"/>
                <a:gd name="T177" fmla="*/ T176 w 1152"/>
                <a:gd name="T178" fmla="+- 0 585 10"/>
                <a:gd name="T179" fmla="*/ 585 h 1289"/>
                <a:gd name="T180" fmla="+- 0 1442 298"/>
                <a:gd name="T181" fmla="*/ T180 w 1152"/>
                <a:gd name="T182" fmla="+- 0 560 10"/>
                <a:gd name="T183" fmla="*/ 560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152" h="1289">
                  <a:moveTo>
                    <a:pt x="201" y="63"/>
                  </a:moveTo>
                  <a:lnTo>
                    <a:pt x="198" y="50"/>
                  </a:lnTo>
                  <a:lnTo>
                    <a:pt x="196" y="39"/>
                  </a:lnTo>
                  <a:lnTo>
                    <a:pt x="190" y="26"/>
                  </a:lnTo>
                  <a:lnTo>
                    <a:pt x="180" y="15"/>
                  </a:lnTo>
                  <a:lnTo>
                    <a:pt x="167" y="7"/>
                  </a:lnTo>
                  <a:lnTo>
                    <a:pt x="154" y="3"/>
                  </a:lnTo>
                  <a:lnTo>
                    <a:pt x="171" y="18"/>
                  </a:lnTo>
                  <a:lnTo>
                    <a:pt x="180" y="38"/>
                  </a:lnTo>
                  <a:lnTo>
                    <a:pt x="185" y="61"/>
                  </a:lnTo>
                  <a:lnTo>
                    <a:pt x="188" y="83"/>
                  </a:lnTo>
                  <a:lnTo>
                    <a:pt x="199" y="75"/>
                  </a:lnTo>
                  <a:lnTo>
                    <a:pt x="201" y="63"/>
                  </a:lnTo>
                  <a:close/>
                  <a:moveTo>
                    <a:pt x="1151" y="524"/>
                  </a:moveTo>
                  <a:lnTo>
                    <a:pt x="1141" y="524"/>
                  </a:lnTo>
                  <a:lnTo>
                    <a:pt x="1140" y="522"/>
                  </a:lnTo>
                  <a:lnTo>
                    <a:pt x="1134" y="515"/>
                  </a:lnTo>
                  <a:lnTo>
                    <a:pt x="1134" y="514"/>
                  </a:lnTo>
                  <a:lnTo>
                    <a:pt x="1124" y="508"/>
                  </a:lnTo>
                  <a:lnTo>
                    <a:pt x="1113" y="503"/>
                  </a:lnTo>
                  <a:lnTo>
                    <a:pt x="1089" y="493"/>
                  </a:lnTo>
                  <a:lnTo>
                    <a:pt x="1077" y="496"/>
                  </a:lnTo>
                  <a:lnTo>
                    <a:pt x="1066" y="505"/>
                  </a:lnTo>
                  <a:lnTo>
                    <a:pt x="1057" y="514"/>
                  </a:lnTo>
                  <a:lnTo>
                    <a:pt x="1015" y="490"/>
                  </a:lnTo>
                  <a:lnTo>
                    <a:pt x="998" y="482"/>
                  </a:lnTo>
                  <a:lnTo>
                    <a:pt x="980" y="475"/>
                  </a:lnTo>
                  <a:lnTo>
                    <a:pt x="962" y="465"/>
                  </a:lnTo>
                  <a:lnTo>
                    <a:pt x="947" y="453"/>
                  </a:lnTo>
                  <a:lnTo>
                    <a:pt x="957" y="457"/>
                  </a:lnTo>
                  <a:lnTo>
                    <a:pt x="959" y="453"/>
                  </a:lnTo>
                  <a:lnTo>
                    <a:pt x="965" y="441"/>
                  </a:lnTo>
                  <a:lnTo>
                    <a:pt x="967" y="435"/>
                  </a:lnTo>
                  <a:lnTo>
                    <a:pt x="819" y="364"/>
                  </a:lnTo>
                  <a:lnTo>
                    <a:pt x="745" y="327"/>
                  </a:lnTo>
                  <a:lnTo>
                    <a:pt x="728" y="318"/>
                  </a:lnTo>
                  <a:lnTo>
                    <a:pt x="673" y="288"/>
                  </a:lnTo>
                  <a:lnTo>
                    <a:pt x="668" y="297"/>
                  </a:lnTo>
                  <a:lnTo>
                    <a:pt x="660" y="306"/>
                  </a:lnTo>
                  <a:lnTo>
                    <a:pt x="650" y="312"/>
                  </a:lnTo>
                  <a:lnTo>
                    <a:pt x="641" y="318"/>
                  </a:lnTo>
                  <a:lnTo>
                    <a:pt x="627" y="312"/>
                  </a:lnTo>
                  <a:lnTo>
                    <a:pt x="613" y="307"/>
                  </a:lnTo>
                  <a:lnTo>
                    <a:pt x="600" y="301"/>
                  </a:lnTo>
                  <a:lnTo>
                    <a:pt x="591" y="294"/>
                  </a:lnTo>
                  <a:lnTo>
                    <a:pt x="589" y="292"/>
                  </a:lnTo>
                  <a:lnTo>
                    <a:pt x="599" y="292"/>
                  </a:lnTo>
                  <a:lnTo>
                    <a:pt x="611" y="296"/>
                  </a:lnTo>
                  <a:lnTo>
                    <a:pt x="622" y="302"/>
                  </a:lnTo>
                  <a:lnTo>
                    <a:pt x="631" y="308"/>
                  </a:lnTo>
                  <a:lnTo>
                    <a:pt x="628" y="292"/>
                  </a:lnTo>
                  <a:lnTo>
                    <a:pt x="624" y="272"/>
                  </a:lnTo>
                  <a:lnTo>
                    <a:pt x="618" y="259"/>
                  </a:lnTo>
                  <a:lnTo>
                    <a:pt x="608" y="249"/>
                  </a:lnTo>
                  <a:lnTo>
                    <a:pt x="595" y="243"/>
                  </a:lnTo>
                  <a:lnTo>
                    <a:pt x="580" y="242"/>
                  </a:lnTo>
                  <a:lnTo>
                    <a:pt x="564" y="242"/>
                  </a:lnTo>
                  <a:lnTo>
                    <a:pt x="554" y="252"/>
                  </a:lnTo>
                  <a:lnTo>
                    <a:pt x="548" y="264"/>
                  </a:lnTo>
                  <a:lnTo>
                    <a:pt x="560" y="270"/>
                  </a:lnTo>
                  <a:lnTo>
                    <a:pt x="571" y="276"/>
                  </a:lnTo>
                  <a:lnTo>
                    <a:pt x="581" y="283"/>
                  </a:lnTo>
                  <a:lnTo>
                    <a:pt x="587" y="294"/>
                  </a:lnTo>
                  <a:lnTo>
                    <a:pt x="555" y="277"/>
                  </a:lnTo>
                  <a:lnTo>
                    <a:pt x="541" y="267"/>
                  </a:lnTo>
                  <a:lnTo>
                    <a:pt x="530" y="256"/>
                  </a:lnTo>
                  <a:lnTo>
                    <a:pt x="532" y="256"/>
                  </a:lnTo>
                  <a:lnTo>
                    <a:pt x="536" y="254"/>
                  </a:lnTo>
                  <a:lnTo>
                    <a:pt x="536" y="258"/>
                  </a:lnTo>
                  <a:lnTo>
                    <a:pt x="540" y="254"/>
                  </a:lnTo>
                  <a:lnTo>
                    <a:pt x="558" y="234"/>
                  </a:lnTo>
                  <a:lnTo>
                    <a:pt x="490" y="200"/>
                  </a:lnTo>
                  <a:lnTo>
                    <a:pt x="282" y="102"/>
                  </a:lnTo>
                  <a:lnTo>
                    <a:pt x="266" y="93"/>
                  </a:lnTo>
                  <a:lnTo>
                    <a:pt x="214" y="67"/>
                  </a:lnTo>
                  <a:lnTo>
                    <a:pt x="212" y="77"/>
                  </a:lnTo>
                  <a:lnTo>
                    <a:pt x="200" y="83"/>
                  </a:lnTo>
                  <a:lnTo>
                    <a:pt x="188" y="93"/>
                  </a:lnTo>
                  <a:lnTo>
                    <a:pt x="176" y="93"/>
                  </a:lnTo>
                  <a:lnTo>
                    <a:pt x="175" y="91"/>
                  </a:lnTo>
                  <a:lnTo>
                    <a:pt x="173" y="81"/>
                  </a:lnTo>
                  <a:lnTo>
                    <a:pt x="172" y="67"/>
                  </a:lnTo>
                  <a:lnTo>
                    <a:pt x="170" y="53"/>
                  </a:lnTo>
                  <a:lnTo>
                    <a:pt x="168" y="49"/>
                  </a:lnTo>
                  <a:lnTo>
                    <a:pt x="164" y="41"/>
                  </a:lnTo>
                  <a:lnTo>
                    <a:pt x="164" y="49"/>
                  </a:lnTo>
                  <a:lnTo>
                    <a:pt x="158" y="47"/>
                  </a:lnTo>
                  <a:lnTo>
                    <a:pt x="148" y="43"/>
                  </a:lnTo>
                  <a:lnTo>
                    <a:pt x="156" y="33"/>
                  </a:lnTo>
                  <a:lnTo>
                    <a:pt x="158" y="29"/>
                  </a:lnTo>
                  <a:lnTo>
                    <a:pt x="164" y="31"/>
                  </a:lnTo>
                  <a:lnTo>
                    <a:pt x="162" y="29"/>
                  </a:lnTo>
                  <a:lnTo>
                    <a:pt x="157" y="22"/>
                  </a:lnTo>
                  <a:lnTo>
                    <a:pt x="147" y="15"/>
                  </a:lnTo>
                  <a:lnTo>
                    <a:pt x="136" y="11"/>
                  </a:lnTo>
                  <a:lnTo>
                    <a:pt x="124" y="10"/>
                  </a:lnTo>
                  <a:lnTo>
                    <a:pt x="109" y="14"/>
                  </a:lnTo>
                  <a:lnTo>
                    <a:pt x="96" y="22"/>
                  </a:lnTo>
                  <a:lnTo>
                    <a:pt x="86" y="34"/>
                  </a:lnTo>
                  <a:lnTo>
                    <a:pt x="80" y="46"/>
                  </a:lnTo>
                  <a:lnTo>
                    <a:pt x="170" y="85"/>
                  </a:lnTo>
                  <a:lnTo>
                    <a:pt x="172" y="91"/>
                  </a:lnTo>
                  <a:lnTo>
                    <a:pt x="143" y="84"/>
                  </a:lnTo>
                  <a:lnTo>
                    <a:pt x="115" y="72"/>
                  </a:lnTo>
                  <a:lnTo>
                    <a:pt x="88" y="58"/>
                  </a:lnTo>
                  <a:lnTo>
                    <a:pt x="64" y="44"/>
                  </a:lnTo>
                  <a:lnTo>
                    <a:pt x="90" y="12"/>
                  </a:lnTo>
                  <a:lnTo>
                    <a:pt x="65" y="0"/>
                  </a:lnTo>
                  <a:lnTo>
                    <a:pt x="42" y="7"/>
                  </a:lnTo>
                  <a:lnTo>
                    <a:pt x="19" y="20"/>
                  </a:lnTo>
                  <a:lnTo>
                    <a:pt x="0" y="30"/>
                  </a:lnTo>
                  <a:lnTo>
                    <a:pt x="1089" y="546"/>
                  </a:lnTo>
                  <a:lnTo>
                    <a:pt x="1137" y="522"/>
                  </a:lnTo>
                  <a:lnTo>
                    <a:pt x="1131" y="533"/>
                  </a:lnTo>
                  <a:lnTo>
                    <a:pt x="1119" y="541"/>
                  </a:lnTo>
                  <a:lnTo>
                    <a:pt x="1105" y="547"/>
                  </a:lnTo>
                  <a:lnTo>
                    <a:pt x="1091" y="554"/>
                  </a:lnTo>
                  <a:lnTo>
                    <a:pt x="811" y="425"/>
                  </a:lnTo>
                  <a:lnTo>
                    <a:pt x="148" y="107"/>
                  </a:lnTo>
                  <a:lnTo>
                    <a:pt x="183" y="167"/>
                  </a:lnTo>
                  <a:lnTo>
                    <a:pt x="202" y="238"/>
                  </a:lnTo>
                  <a:lnTo>
                    <a:pt x="202" y="309"/>
                  </a:lnTo>
                  <a:lnTo>
                    <a:pt x="181" y="375"/>
                  </a:lnTo>
                  <a:lnTo>
                    <a:pt x="994" y="784"/>
                  </a:lnTo>
                  <a:lnTo>
                    <a:pt x="1017" y="728"/>
                  </a:lnTo>
                  <a:lnTo>
                    <a:pt x="1059" y="613"/>
                  </a:lnTo>
                  <a:lnTo>
                    <a:pt x="1081" y="556"/>
                  </a:lnTo>
                  <a:lnTo>
                    <a:pt x="1085" y="558"/>
                  </a:lnTo>
                  <a:lnTo>
                    <a:pt x="1087" y="560"/>
                  </a:lnTo>
                  <a:lnTo>
                    <a:pt x="1087" y="566"/>
                  </a:lnTo>
                  <a:lnTo>
                    <a:pt x="822" y="1289"/>
                  </a:lnTo>
                  <a:lnTo>
                    <a:pt x="896" y="1235"/>
                  </a:lnTo>
                  <a:lnTo>
                    <a:pt x="900" y="1217"/>
                  </a:lnTo>
                  <a:lnTo>
                    <a:pt x="1118" y="624"/>
                  </a:lnTo>
                  <a:lnTo>
                    <a:pt x="1135" y="575"/>
                  </a:lnTo>
                  <a:lnTo>
                    <a:pt x="1142" y="556"/>
                  </a:lnTo>
                  <a:lnTo>
                    <a:pt x="1142" y="554"/>
                  </a:lnTo>
                  <a:lnTo>
                    <a:pt x="1144" y="550"/>
                  </a:lnTo>
                  <a:lnTo>
                    <a:pt x="1151" y="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3" name="docshape152">
              <a:extLst>
                <a:ext uri="{FF2B5EF4-FFF2-40B4-BE49-F238E27FC236}">
                  <a16:creationId xmlns:a16="http://schemas.microsoft.com/office/drawing/2014/main" id="{4BC88B6F-4B50-4226-903E-FF925454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39"/>
              <a:ext cx="37" cy="31"/>
            </a:xfrm>
            <a:custGeom>
              <a:avLst/>
              <a:gdLst>
                <a:gd name="T0" fmla="+- 0 427 412"/>
                <a:gd name="T1" fmla="*/ T0 w 37"/>
                <a:gd name="T2" fmla="+- 0 39 39"/>
                <a:gd name="T3" fmla="*/ 39 h 31"/>
                <a:gd name="T4" fmla="+- 0 418 412"/>
                <a:gd name="T5" fmla="*/ T4 w 37"/>
                <a:gd name="T6" fmla="+- 0 46 39"/>
                <a:gd name="T7" fmla="*/ 46 h 31"/>
                <a:gd name="T8" fmla="+- 0 412 412"/>
                <a:gd name="T9" fmla="*/ T8 w 37"/>
                <a:gd name="T10" fmla="+- 0 54 39"/>
                <a:gd name="T11" fmla="*/ 54 h 31"/>
                <a:gd name="T12" fmla="+- 0 422 412"/>
                <a:gd name="T13" fmla="*/ T12 w 37"/>
                <a:gd name="T14" fmla="+- 0 56 39"/>
                <a:gd name="T15" fmla="*/ 56 h 31"/>
                <a:gd name="T16" fmla="+- 0 424 412"/>
                <a:gd name="T17" fmla="*/ T16 w 37"/>
                <a:gd name="T18" fmla="+- 0 62 39"/>
                <a:gd name="T19" fmla="*/ 62 h 31"/>
                <a:gd name="T20" fmla="+- 0 430 412"/>
                <a:gd name="T21" fmla="*/ T20 w 37"/>
                <a:gd name="T22" fmla="+- 0 69 39"/>
                <a:gd name="T23" fmla="*/ 69 h 31"/>
                <a:gd name="T24" fmla="+- 0 442 412"/>
                <a:gd name="T25" fmla="*/ T24 w 37"/>
                <a:gd name="T26" fmla="+- 0 59 39"/>
                <a:gd name="T27" fmla="*/ 59 h 31"/>
                <a:gd name="T28" fmla="+- 0 448 412"/>
                <a:gd name="T29" fmla="*/ T28 w 37"/>
                <a:gd name="T30" fmla="+- 0 59 39"/>
                <a:gd name="T31" fmla="*/ 59 h 31"/>
                <a:gd name="T32" fmla="+- 0 446 412"/>
                <a:gd name="T33" fmla="*/ T32 w 37"/>
                <a:gd name="T34" fmla="+- 0 48 39"/>
                <a:gd name="T35" fmla="*/ 48 h 31"/>
                <a:gd name="T36" fmla="+- 0 438 412"/>
                <a:gd name="T37" fmla="*/ T36 w 37"/>
                <a:gd name="T38" fmla="+- 0 40 39"/>
                <a:gd name="T39" fmla="*/ 40 h 31"/>
                <a:gd name="T40" fmla="+- 0 427 412"/>
                <a:gd name="T41" fmla="*/ T40 w 37"/>
                <a:gd name="T42" fmla="+- 0 39 39"/>
                <a:gd name="T43" fmla="*/ 39 h 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" h="31">
                  <a:moveTo>
                    <a:pt x="15" y="0"/>
                  </a:moveTo>
                  <a:lnTo>
                    <a:pt x="6" y="7"/>
                  </a:lnTo>
                  <a:lnTo>
                    <a:pt x="0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8" y="30"/>
                  </a:lnTo>
                  <a:lnTo>
                    <a:pt x="30" y="20"/>
                  </a:lnTo>
                  <a:lnTo>
                    <a:pt x="36" y="20"/>
                  </a:lnTo>
                  <a:lnTo>
                    <a:pt x="34" y="9"/>
                  </a:lnTo>
                  <a:lnTo>
                    <a:pt x="26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4" name="docshape153">
              <a:extLst>
                <a:ext uri="{FF2B5EF4-FFF2-40B4-BE49-F238E27FC236}">
                  <a16:creationId xmlns:a16="http://schemas.microsoft.com/office/drawing/2014/main" id="{F3BA0B43-43C4-4E61-B897-3F133A66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43"/>
              <a:ext cx="1116" cy="1256"/>
            </a:xfrm>
            <a:custGeom>
              <a:avLst/>
              <a:gdLst>
                <a:gd name="T0" fmla="+- 0 12 10"/>
                <a:gd name="T1" fmla="*/ T0 w 1116"/>
                <a:gd name="T2" fmla="+- 0 721 44"/>
                <a:gd name="T3" fmla="*/ 721 h 1256"/>
                <a:gd name="T4" fmla="+- 0 13 10"/>
                <a:gd name="T5" fmla="*/ T4 w 1116"/>
                <a:gd name="T6" fmla="+- 0 721 44"/>
                <a:gd name="T7" fmla="*/ 721 h 1256"/>
                <a:gd name="T8" fmla="+- 0 329 10"/>
                <a:gd name="T9" fmla="*/ T8 w 1116"/>
                <a:gd name="T10" fmla="+- 0 62 44"/>
                <a:gd name="T11" fmla="*/ 62 h 1256"/>
                <a:gd name="T12" fmla="+- 0 290 10"/>
                <a:gd name="T13" fmla="*/ T12 w 1116"/>
                <a:gd name="T14" fmla="+- 0 44 44"/>
                <a:gd name="T15" fmla="*/ 44 h 1256"/>
                <a:gd name="T16" fmla="+- 0 13 10"/>
                <a:gd name="T17" fmla="*/ T16 w 1116"/>
                <a:gd name="T18" fmla="+- 0 721 44"/>
                <a:gd name="T19" fmla="*/ 721 h 1256"/>
                <a:gd name="T20" fmla="+- 0 40 10"/>
                <a:gd name="T21" fmla="*/ T20 w 1116"/>
                <a:gd name="T22" fmla="+- 0 706 44"/>
                <a:gd name="T23" fmla="*/ 706 h 1256"/>
                <a:gd name="T24" fmla="+- 0 86 10"/>
                <a:gd name="T25" fmla="*/ T24 w 1116"/>
                <a:gd name="T26" fmla="+- 0 684 44"/>
                <a:gd name="T27" fmla="*/ 684 h 1256"/>
                <a:gd name="T28" fmla="+- 0 330 10"/>
                <a:gd name="T29" fmla="*/ T28 w 1116"/>
                <a:gd name="T30" fmla="+- 0 96 44"/>
                <a:gd name="T31" fmla="*/ 96 h 1256"/>
                <a:gd name="T32" fmla="+- 0 491 10"/>
                <a:gd name="T33" fmla="*/ T32 w 1116"/>
                <a:gd name="T34" fmla="+- 0 282 44"/>
                <a:gd name="T35" fmla="*/ 282 h 1256"/>
                <a:gd name="T36" fmla="+- 0 460 10"/>
                <a:gd name="T37" fmla="*/ T36 w 1116"/>
                <a:gd name="T38" fmla="+- 0 167 44"/>
                <a:gd name="T39" fmla="*/ 167 h 1256"/>
                <a:gd name="T40" fmla="+- 0 397 10"/>
                <a:gd name="T41" fmla="*/ T40 w 1116"/>
                <a:gd name="T42" fmla="+- 0 94 44"/>
                <a:gd name="T43" fmla="*/ 94 h 1256"/>
                <a:gd name="T44" fmla="+- 0 319 10"/>
                <a:gd name="T45" fmla="*/ T44 w 1116"/>
                <a:gd name="T46" fmla="+- 0 150 44"/>
                <a:gd name="T47" fmla="*/ 150 h 1256"/>
                <a:gd name="T48" fmla="+- 0 170 10"/>
                <a:gd name="T49" fmla="*/ T48 w 1116"/>
                <a:gd name="T50" fmla="+- 0 519 44"/>
                <a:gd name="T51" fmla="*/ 519 h 1256"/>
                <a:gd name="T52" fmla="+- 0 112 10"/>
                <a:gd name="T53" fmla="*/ T52 w 1116"/>
                <a:gd name="T54" fmla="+- 0 667 44"/>
                <a:gd name="T55" fmla="*/ 667 h 1256"/>
                <a:gd name="T56" fmla="+- 0 260 10"/>
                <a:gd name="T57" fmla="*/ T56 w 1116"/>
                <a:gd name="T58" fmla="+- 0 573 44"/>
                <a:gd name="T59" fmla="*/ 573 h 1256"/>
                <a:gd name="T60" fmla="+- 0 403 10"/>
                <a:gd name="T61" fmla="*/ T60 w 1116"/>
                <a:gd name="T62" fmla="+- 0 464 44"/>
                <a:gd name="T63" fmla="*/ 464 h 1256"/>
                <a:gd name="T64" fmla="+- 0 479 10"/>
                <a:gd name="T65" fmla="*/ T64 w 1116"/>
                <a:gd name="T66" fmla="+- 0 349 44"/>
                <a:gd name="T67" fmla="*/ 349 h 1256"/>
                <a:gd name="T68" fmla="+- 0 955 10"/>
                <a:gd name="T69" fmla="*/ T68 w 1116"/>
                <a:gd name="T70" fmla="+- 0 295 44"/>
                <a:gd name="T71" fmla="*/ 295 h 1256"/>
                <a:gd name="T72" fmla="+- 0 939 10"/>
                <a:gd name="T73" fmla="*/ T72 w 1116"/>
                <a:gd name="T74" fmla="+- 0 255 44"/>
                <a:gd name="T75" fmla="*/ 255 h 1256"/>
                <a:gd name="T76" fmla="+- 0 913 10"/>
                <a:gd name="T77" fmla="*/ T76 w 1116"/>
                <a:gd name="T78" fmla="+- 0 239 44"/>
                <a:gd name="T79" fmla="*/ 239 h 1256"/>
                <a:gd name="T80" fmla="+- 0 892 10"/>
                <a:gd name="T81" fmla="*/ T80 w 1116"/>
                <a:gd name="T82" fmla="+- 0 246 44"/>
                <a:gd name="T83" fmla="*/ 246 h 1256"/>
                <a:gd name="T84" fmla="+- 0 904 10"/>
                <a:gd name="T85" fmla="*/ T84 w 1116"/>
                <a:gd name="T86" fmla="+- 0 246 44"/>
                <a:gd name="T87" fmla="*/ 246 h 1256"/>
                <a:gd name="T88" fmla="+- 0 933 10"/>
                <a:gd name="T89" fmla="*/ T88 w 1116"/>
                <a:gd name="T90" fmla="+- 0 276 44"/>
                <a:gd name="T91" fmla="*/ 276 h 1256"/>
                <a:gd name="T92" fmla="+- 0 941 10"/>
                <a:gd name="T93" fmla="*/ T92 w 1116"/>
                <a:gd name="T94" fmla="+- 0 316 44"/>
                <a:gd name="T95" fmla="*/ 316 h 1256"/>
                <a:gd name="T96" fmla="+- 0 955 10"/>
                <a:gd name="T97" fmla="*/ T96 w 1116"/>
                <a:gd name="T98" fmla="+- 0 295 44"/>
                <a:gd name="T99" fmla="*/ 295 h 1256"/>
                <a:gd name="T100" fmla="+- 0 204 10"/>
                <a:gd name="T101" fmla="*/ T100 w 1116"/>
                <a:gd name="T102" fmla="+- 0 762 44"/>
                <a:gd name="T103" fmla="*/ 762 h 1256"/>
                <a:gd name="T104" fmla="+- 0 90 10"/>
                <a:gd name="T105" fmla="*/ T104 w 1116"/>
                <a:gd name="T106" fmla="+- 0 695 44"/>
                <a:gd name="T107" fmla="*/ 695 h 1256"/>
                <a:gd name="T108" fmla="+- 0 54 10"/>
                <a:gd name="T109" fmla="*/ T108 w 1116"/>
                <a:gd name="T110" fmla="+- 0 715 44"/>
                <a:gd name="T111" fmla="*/ 715 h 1256"/>
                <a:gd name="T112" fmla="+- 0 18 10"/>
                <a:gd name="T113" fmla="*/ T112 w 1116"/>
                <a:gd name="T114" fmla="+- 0 727 44"/>
                <a:gd name="T115" fmla="*/ 727 h 1256"/>
                <a:gd name="T116" fmla="+- 0 10 10"/>
                <a:gd name="T117" fmla="*/ T116 w 1116"/>
                <a:gd name="T118" fmla="+- 0 727 44"/>
                <a:gd name="T119" fmla="*/ 727 h 1256"/>
                <a:gd name="T120" fmla="+- 0 1104 10"/>
                <a:gd name="T121" fmla="*/ T120 w 1116"/>
                <a:gd name="T122" fmla="+- 0 1299 44"/>
                <a:gd name="T123" fmla="*/ 1299 h 1256"/>
                <a:gd name="T124" fmla="+- 0 1116 10"/>
                <a:gd name="T125" fmla="*/ T124 w 1116"/>
                <a:gd name="T126" fmla="+- 0 1267 44"/>
                <a:gd name="T127" fmla="*/ 1267 h 1256"/>
                <a:gd name="T128" fmla="+- 0 1126 10"/>
                <a:gd name="T129" fmla="*/ T128 w 1116"/>
                <a:gd name="T130" fmla="+- 0 1235 44"/>
                <a:gd name="T131" fmla="*/ 1235 h 12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116" h="1256">
                  <a:moveTo>
                    <a:pt x="3" y="677"/>
                  </a:moveTo>
                  <a:lnTo>
                    <a:pt x="2" y="677"/>
                  </a:lnTo>
                  <a:lnTo>
                    <a:pt x="3" y="677"/>
                  </a:lnTo>
                  <a:close/>
                  <a:moveTo>
                    <a:pt x="331" y="30"/>
                  </a:moveTo>
                  <a:lnTo>
                    <a:pt x="319" y="18"/>
                  </a:lnTo>
                  <a:lnTo>
                    <a:pt x="297" y="10"/>
                  </a:lnTo>
                  <a:lnTo>
                    <a:pt x="280" y="0"/>
                  </a:lnTo>
                  <a:lnTo>
                    <a:pt x="268" y="24"/>
                  </a:lnTo>
                  <a:lnTo>
                    <a:pt x="3" y="677"/>
                  </a:lnTo>
                  <a:lnTo>
                    <a:pt x="8" y="675"/>
                  </a:lnTo>
                  <a:lnTo>
                    <a:pt x="30" y="662"/>
                  </a:lnTo>
                  <a:lnTo>
                    <a:pt x="54" y="652"/>
                  </a:lnTo>
                  <a:lnTo>
                    <a:pt x="76" y="640"/>
                  </a:lnTo>
                  <a:lnTo>
                    <a:pt x="92" y="623"/>
                  </a:lnTo>
                  <a:lnTo>
                    <a:pt x="320" y="52"/>
                  </a:lnTo>
                  <a:lnTo>
                    <a:pt x="331" y="30"/>
                  </a:lnTo>
                  <a:close/>
                  <a:moveTo>
                    <a:pt x="481" y="238"/>
                  </a:moveTo>
                  <a:lnTo>
                    <a:pt x="472" y="169"/>
                  </a:lnTo>
                  <a:lnTo>
                    <a:pt x="450" y="123"/>
                  </a:lnTo>
                  <a:lnTo>
                    <a:pt x="423" y="82"/>
                  </a:lnTo>
                  <a:lnTo>
                    <a:pt x="387" y="50"/>
                  </a:lnTo>
                  <a:lnTo>
                    <a:pt x="338" y="32"/>
                  </a:lnTo>
                  <a:lnTo>
                    <a:pt x="309" y="106"/>
                  </a:lnTo>
                  <a:lnTo>
                    <a:pt x="280" y="180"/>
                  </a:lnTo>
                  <a:lnTo>
                    <a:pt x="160" y="475"/>
                  </a:lnTo>
                  <a:lnTo>
                    <a:pt x="130" y="548"/>
                  </a:lnTo>
                  <a:lnTo>
                    <a:pt x="102" y="623"/>
                  </a:lnTo>
                  <a:lnTo>
                    <a:pt x="177" y="577"/>
                  </a:lnTo>
                  <a:lnTo>
                    <a:pt x="250" y="529"/>
                  </a:lnTo>
                  <a:lnTo>
                    <a:pt x="323" y="477"/>
                  </a:lnTo>
                  <a:lnTo>
                    <a:pt x="393" y="420"/>
                  </a:lnTo>
                  <a:lnTo>
                    <a:pt x="439" y="366"/>
                  </a:lnTo>
                  <a:lnTo>
                    <a:pt x="469" y="305"/>
                  </a:lnTo>
                  <a:lnTo>
                    <a:pt x="481" y="238"/>
                  </a:lnTo>
                  <a:close/>
                  <a:moveTo>
                    <a:pt x="945" y="251"/>
                  </a:moveTo>
                  <a:lnTo>
                    <a:pt x="940" y="224"/>
                  </a:lnTo>
                  <a:lnTo>
                    <a:pt x="929" y="211"/>
                  </a:lnTo>
                  <a:lnTo>
                    <a:pt x="917" y="201"/>
                  </a:lnTo>
                  <a:lnTo>
                    <a:pt x="903" y="195"/>
                  </a:lnTo>
                  <a:lnTo>
                    <a:pt x="886" y="196"/>
                  </a:lnTo>
                  <a:lnTo>
                    <a:pt x="882" y="202"/>
                  </a:lnTo>
                  <a:lnTo>
                    <a:pt x="892" y="200"/>
                  </a:lnTo>
                  <a:lnTo>
                    <a:pt x="894" y="202"/>
                  </a:lnTo>
                  <a:lnTo>
                    <a:pt x="912" y="215"/>
                  </a:lnTo>
                  <a:lnTo>
                    <a:pt x="923" y="232"/>
                  </a:lnTo>
                  <a:lnTo>
                    <a:pt x="928" y="252"/>
                  </a:lnTo>
                  <a:lnTo>
                    <a:pt x="931" y="272"/>
                  </a:lnTo>
                  <a:lnTo>
                    <a:pt x="942" y="262"/>
                  </a:lnTo>
                  <a:lnTo>
                    <a:pt x="945" y="251"/>
                  </a:lnTo>
                  <a:close/>
                  <a:moveTo>
                    <a:pt x="1116" y="1191"/>
                  </a:moveTo>
                  <a:lnTo>
                    <a:pt x="194" y="718"/>
                  </a:lnTo>
                  <a:lnTo>
                    <a:pt x="134" y="683"/>
                  </a:lnTo>
                  <a:lnTo>
                    <a:pt x="80" y="651"/>
                  </a:lnTo>
                  <a:lnTo>
                    <a:pt x="62" y="661"/>
                  </a:lnTo>
                  <a:lnTo>
                    <a:pt x="44" y="671"/>
                  </a:lnTo>
                  <a:lnTo>
                    <a:pt x="26" y="678"/>
                  </a:lnTo>
                  <a:lnTo>
                    <a:pt x="8" y="683"/>
                  </a:lnTo>
                  <a:lnTo>
                    <a:pt x="2" y="677"/>
                  </a:lnTo>
                  <a:lnTo>
                    <a:pt x="0" y="683"/>
                  </a:lnTo>
                  <a:lnTo>
                    <a:pt x="1006" y="1213"/>
                  </a:lnTo>
                  <a:lnTo>
                    <a:pt x="1094" y="1255"/>
                  </a:lnTo>
                  <a:lnTo>
                    <a:pt x="1100" y="1239"/>
                  </a:lnTo>
                  <a:lnTo>
                    <a:pt x="1106" y="1223"/>
                  </a:lnTo>
                  <a:lnTo>
                    <a:pt x="1112" y="1207"/>
                  </a:lnTo>
                  <a:lnTo>
                    <a:pt x="1116" y="1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5" name="docshape154">
              <a:extLst>
                <a:ext uri="{FF2B5EF4-FFF2-40B4-BE49-F238E27FC236}">
                  <a16:creationId xmlns:a16="http://schemas.microsoft.com/office/drawing/2014/main" id="{09A17D5E-7C44-4485-8CF6-400ED2BFA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265"/>
              <a:ext cx="27" cy="24"/>
            </a:xfrm>
            <a:custGeom>
              <a:avLst/>
              <a:gdLst>
                <a:gd name="T0" fmla="+- 0 892 876"/>
                <a:gd name="T1" fmla="*/ T0 w 27"/>
                <a:gd name="T2" fmla="+- 0 266 266"/>
                <a:gd name="T3" fmla="*/ 266 h 24"/>
                <a:gd name="T4" fmla="+- 0 884 876"/>
                <a:gd name="T5" fmla="*/ T4 w 27"/>
                <a:gd name="T6" fmla="+- 0 268 266"/>
                <a:gd name="T7" fmla="*/ 268 h 24"/>
                <a:gd name="T8" fmla="+- 0 876 876"/>
                <a:gd name="T9" fmla="*/ T8 w 27"/>
                <a:gd name="T10" fmla="+- 0 274 266"/>
                <a:gd name="T11" fmla="*/ 274 h 24"/>
                <a:gd name="T12" fmla="+- 0 878 876"/>
                <a:gd name="T13" fmla="*/ T12 w 27"/>
                <a:gd name="T14" fmla="+- 0 288 266"/>
                <a:gd name="T15" fmla="*/ 288 h 24"/>
                <a:gd name="T16" fmla="+- 0 888 876"/>
                <a:gd name="T17" fmla="*/ T16 w 27"/>
                <a:gd name="T18" fmla="+- 0 290 266"/>
                <a:gd name="T19" fmla="*/ 290 h 24"/>
                <a:gd name="T20" fmla="+- 0 896 876"/>
                <a:gd name="T21" fmla="*/ T20 w 27"/>
                <a:gd name="T22" fmla="+- 0 288 266"/>
                <a:gd name="T23" fmla="*/ 288 h 24"/>
                <a:gd name="T24" fmla="+- 0 902 876"/>
                <a:gd name="T25" fmla="*/ T24 w 27"/>
                <a:gd name="T26" fmla="+- 0 284 266"/>
                <a:gd name="T27" fmla="*/ 284 h 24"/>
                <a:gd name="T28" fmla="+- 0 902 876"/>
                <a:gd name="T29" fmla="*/ T28 w 27"/>
                <a:gd name="T30" fmla="+- 0 276 266"/>
                <a:gd name="T31" fmla="*/ 276 h 24"/>
                <a:gd name="T32" fmla="+- 0 900 876"/>
                <a:gd name="T33" fmla="*/ T32 w 27"/>
                <a:gd name="T34" fmla="+- 0 268 266"/>
                <a:gd name="T35" fmla="*/ 268 h 24"/>
                <a:gd name="T36" fmla="+- 0 892 876"/>
                <a:gd name="T37" fmla="*/ T36 w 27"/>
                <a:gd name="T38" fmla="+- 0 266 266"/>
                <a:gd name="T39" fmla="*/ 266 h 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" h="24">
                  <a:moveTo>
                    <a:pt x="16" y="0"/>
                  </a:moveTo>
                  <a:lnTo>
                    <a:pt x="8" y="2"/>
                  </a:lnTo>
                  <a:lnTo>
                    <a:pt x="0" y="8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20" y="22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6" name="docshape155">
              <a:extLst>
                <a:ext uri="{FF2B5EF4-FFF2-40B4-BE49-F238E27FC236}">
                  <a16:creationId xmlns:a16="http://schemas.microsoft.com/office/drawing/2014/main" id="{7970E1C0-25CB-45A1-AA7A-5333E51A4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" y="397"/>
              <a:ext cx="1485" cy="838"/>
            </a:xfrm>
            <a:custGeom>
              <a:avLst/>
              <a:gdLst>
                <a:gd name="T0" fmla="+- 0 1229 104"/>
                <a:gd name="T1" fmla="*/ T0 w 1485"/>
                <a:gd name="T2" fmla="+- 0 953 397"/>
                <a:gd name="T3" fmla="*/ 953 h 838"/>
                <a:gd name="T4" fmla="+- 0 234 104"/>
                <a:gd name="T5" fmla="*/ T4 w 1485"/>
                <a:gd name="T6" fmla="+- 0 601 397"/>
                <a:gd name="T7" fmla="*/ 601 h 838"/>
                <a:gd name="T8" fmla="+- 0 104 104"/>
                <a:gd name="T9" fmla="*/ T8 w 1485"/>
                <a:gd name="T10" fmla="+- 0 689 397"/>
                <a:gd name="T11" fmla="*/ 689 h 838"/>
                <a:gd name="T12" fmla="+- 0 120 104"/>
                <a:gd name="T13" fmla="*/ T12 w 1485"/>
                <a:gd name="T14" fmla="+- 0 703 397"/>
                <a:gd name="T15" fmla="*/ 703 h 838"/>
                <a:gd name="T16" fmla="+- 0 995 104"/>
                <a:gd name="T17" fmla="*/ T16 w 1485"/>
                <a:gd name="T18" fmla="+- 0 1156 397"/>
                <a:gd name="T19" fmla="*/ 1156 h 838"/>
                <a:gd name="T20" fmla="+- 0 1233 104"/>
                <a:gd name="T21" fmla="*/ T20 w 1485"/>
                <a:gd name="T22" fmla="+- 0 957 397"/>
                <a:gd name="T23" fmla="*/ 957 h 838"/>
                <a:gd name="T24" fmla="+- 0 473 104"/>
                <a:gd name="T25" fmla="*/ T24 w 1485"/>
                <a:gd name="T26" fmla="+- 0 397 397"/>
                <a:gd name="T27" fmla="*/ 397 h 838"/>
                <a:gd name="T28" fmla="+- 0 429 104"/>
                <a:gd name="T29" fmla="*/ T28 w 1485"/>
                <a:gd name="T30" fmla="+- 0 453 397"/>
                <a:gd name="T31" fmla="*/ 453 h 838"/>
                <a:gd name="T32" fmla="+- 0 375 104"/>
                <a:gd name="T33" fmla="*/ T32 w 1485"/>
                <a:gd name="T34" fmla="+- 0 502 397"/>
                <a:gd name="T35" fmla="*/ 502 h 838"/>
                <a:gd name="T36" fmla="+- 0 1237 104"/>
                <a:gd name="T37" fmla="*/ T36 w 1485"/>
                <a:gd name="T38" fmla="+- 0 943 397"/>
                <a:gd name="T39" fmla="*/ 943 h 838"/>
                <a:gd name="T40" fmla="+- 0 1277 104"/>
                <a:gd name="T41" fmla="*/ T40 w 1485"/>
                <a:gd name="T42" fmla="+- 0 841 397"/>
                <a:gd name="T43" fmla="*/ 841 h 838"/>
                <a:gd name="T44" fmla="+- 0 1307 104"/>
                <a:gd name="T45" fmla="*/ T44 w 1485"/>
                <a:gd name="T46" fmla="+- 0 485 397"/>
                <a:gd name="T47" fmla="*/ 485 h 838"/>
                <a:gd name="T48" fmla="+- 0 1301 104"/>
                <a:gd name="T49" fmla="*/ T48 w 1485"/>
                <a:gd name="T50" fmla="+- 0 482 397"/>
                <a:gd name="T51" fmla="*/ 482 h 838"/>
                <a:gd name="T52" fmla="+- 0 1310 104"/>
                <a:gd name="T53" fmla="*/ T52 w 1485"/>
                <a:gd name="T54" fmla="+- 0 487 397"/>
                <a:gd name="T55" fmla="*/ 487 h 838"/>
                <a:gd name="T56" fmla="+- 0 1307 104"/>
                <a:gd name="T57" fmla="*/ T56 w 1485"/>
                <a:gd name="T58" fmla="+- 0 486 397"/>
                <a:gd name="T59" fmla="*/ 486 h 838"/>
                <a:gd name="T60" fmla="+- 0 1310 104"/>
                <a:gd name="T61" fmla="*/ T60 w 1485"/>
                <a:gd name="T62" fmla="+- 0 487 397"/>
                <a:gd name="T63" fmla="*/ 487 h 838"/>
                <a:gd name="T64" fmla="+- 0 1343 104"/>
                <a:gd name="T65" fmla="*/ T64 w 1485"/>
                <a:gd name="T66" fmla="+- 0 484 397"/>
                <a:gd name="T67" fmla="*/ 484 h 838"/>
                <a:gd name="T68" fmla="+- 0 1332 104"/>
                <a:gd name="T69" fmla="*/ T68 w 1485"/>
                <a:gd name="T70" fmla="+- 0 462 397"/>
                <a:gd name="T71" fmla="*/ 462 h 838"/>
                <a:gd name="T72" fmla="+- 0 1310 104"/>
                <a:gd name="T73" fmla="*/ T72 w 1485"/>
                <a:gd name="T74" fmla="+- 0 450 397"/>
                <a:gd name="T75" fmla="*/ 450 h 838"/>
                <a:gd name="T76" fmla="+- 0 1271 104"/>
                <a:gd name="T77" fmla="*/ T76 w 1485"/>
                <a:gd name="T78" fmla="+- 0 461 397"/>
                <a:gd name="T79" fmla="*/ 461 h 838"/>
                <a:gd name="T80" fmla="+- 0 1276 104"/>
                <a:gd name="T81" fmla="*/ T80 w 1485"/>
                <a:gd name="T82" fmla="+- 0 473 397"/>
                <a:gd name="T83" fmla="*/ 473 h 838"/>
                <a:gd name="T84" fmla="+- 0 1293 104"/>
                <a:gd name="T85" fmla="*/ T84 w 1485"/>
                <a:gd name="T86" fmla="+- 0 480 397"/>
                <a:gd name="T87" fmla="*/ 480 h 838"/>
                <a:gd name="T88" fmla="+- 0 1297 104"/>
                <a:gd name="T89" fmla="*/ T88 w 1485"/>
                <a:gd name="T90" fmla="+- 0 470 397"/>
                <a:gd name="T91" fmla="*/ 470 h 838"/>
                <a:gd name="T92" fmla="+- 0 1315 104"/>
                <a:gd name="T93" fmla="*/ T92 w 1485"/>
                <a:gd name="T94" fmla="+- 0 462 397"/>
                <a:gd name="T95" fmla="*/ 462 h 838"/>
                <a:gd name="T96" fmla="+- 0 1310 104"/>
                <a:gd name="T97" fmla="*/ T96 w 1485"/>
                <a:gd name="T98" fmla="+- 0 487 397"/>
                <a:gd name="T99" fmla="*/ 487 h 838"/>
                <a:gd name="T100" fmla="+- 0 1347 104"/>
                <a:gd name="T101" fmla="*/ T100 w 1485"/>
                <a:gd name="T102" fmla="+- 0 494 397"/>
                <a:gd name="T103" fmla="*/ 494 h 838"/>
                <a:gd name="T104" fmla="+- 0 1367 104"/>
                <a:gd name="T105" fmla="*/ T104 w 1485"/>
                <a:gd name="T106" fmla="+- 0 478 397"/>
                <a:gd name="T107" fmla="*/ 478 h 838"/>
                <a:gd name="T108" fmla="+- 0 1358 104"/>
                <a:gd name="T109" fmla="*/ T108 w 1485"/>
                <a:gd name="T110" fmla="+- 0 456 397"/>
                <a:gd name="T111" fmla="*/ 456 h 838"/>
                <a:gd name="T112" fmla="+- 0 1333 104"/>
                <a:gd name="T113" fmla="*/ T112 w 1485"/>
                <a:gd name="T114" fmla="+- 0 440 397"/>
                <a:gd name="T115" fmla="*/ 440 h 838"/>
                <a:gd name="T116" fmla="+- 0 1334 104"/>
                <a:gd name="T117" fmla="*/ T116 w 1485"/>
                <a:gd name="T118" fmla="+- 0 450 397"/>
                <a:gd name="T119" fmla="*/ 450 h 838"/>
                <a:gd name="T120" fmla="+- 0 1357 104"/>
                <a:gd name="T121" fmla="*/ T120 w 1485"/>
                <a:gd name="T122" fmla="+- 0 483 397"/>
                <a:gd name="T123" fmla="*/ 483 h 838"/>
                <a:gd name="T124" fmla="+- 0 1361 104"/>
                <a:gd name="T125" fmla="*/ T124 w 1485"/>
                <a:gd name="T126" fmla="+- 0 506 397"/>
                <a:gd name="T127" fmla="*/ 506 h 838"/>
                <a:gd name="T128" fmla="+- 0 1370 104"/>
                <a:gd name="T129" fmla="*/ T128 w 1485"/>
                <a:gd name="T130" fmla="+- 0 489 397"/>
                <a:gd name="T131" fmla="*/ 489 h 838"/>
                <a:gd name="T132" fmla="+- 0 1586 104"/>
                <a:gd name="T133" fmla="*/ T132 w 1485"/>
                <a:gd name="T134" fmla="+- 0 791 397"/>
                <a:gd name="T135" fmla="*/ 791 h 838"/>
                <a:gd name="T136" fmla="+- 0 1529 104"/>
                <a:gd name="T137" fmla="*/ T136 w 1485"/>
                <a:gd name="T138" fmla="+- 0 663 397"/>
                <a:gd name="T139" fmla="*/ 663 h 838"/>
                <a:gd name="T140" fmla="+- 0 1455 104"/>
                <a:gd name="T141" fmla="*/ T140 w 1485"/>
                <a:gd name="T142" fmla="+- 0 544 397"/>
                <a:gd name="T143" fmla="*/ 544 h 838"/>
                <a:gd name="T144" fmla="+- 0 1442 104"/>
                <a:gd name="T145" fmla="*/ T144 w 1485"/>
                <a:gd name="T146" fmla="+- 0 584 397"/>
                <a:gd name="T147" fmla="*/ 584 h 838"/>
                <a:gd name="T148" fmla="+- 0 1428 104"/>
                <a:gd name="T149" fmla="*/ T148 w 1485"/>
                <a:gd name="T150" fmla="+- 0 622 397"/>
                <a:gd name="T151" fmla="*/ 622 h 838"/>
                <a:gd name="T152" fmla="+- 0 1269 104"/>
                <a:gd name="T153" fmla="*/ T152 w 1485"/>
                <a:gd name="T154" fmla="+- 0 1190 397"/>
                <a:gd name="T155" fmla="*/ 1190 h 838"/>
                <a:gd name="T156" fmla="+- 0 1399 104"/>
                <a:gd name="T157" fmla="*/ T156 w 1485"/>
                <a:gd name="T158" fmla="+- 0 1102 397"/>
                <a:gd name="T159" fmla="*/ 1102 h 838"/>
                <a:gd name="T160" fmla="+- 0 1517 104"/>
                <a:gd name="T161" fmla="*/ T160 w 1485"/>
                <a:gd name="T162" fmla="+- 0 1000 397"/>
                <a:gd name="T163" fmla="*/ 1000 h 838"/>
                <a:gd name="T164" fmla="+- 0 1589 104"/>
                <a:gd name="T165" fmla="*/ T164 w 1485"/>
                <a:gd name="T166" fmla="+- 0 863 397"/>
                <a:gd name="T167" fmla="*/ 863 h 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485" h="838">
                  <a:moveTo>
                    <a:pt x="1129" y="560"/>
                  </a:moveTo>
                  <a:lnTo>
                    <a:pt x="1125" y="556"/>
                  </a:lnTo>
                  <a:lnTo>
                    <a:pt x="259" y="113"/>
                  </a:lnTo>
                  <a:lnTo>
                    <a:pt x="130" y="204"/>
                  </a:lnTo>
                  <a:lnTo>
                    <a:pt x="65" y="249"/>
                  </a:lnTo>
                  <a:lnTo>
                    <a:pt x="0" y="292"/>
                  </a:lnTo>
                  <a:lnTo>
                    <a:pt x="10" y="300"/>
                  </a:lnTo>
                  <a:lnTo>
                    <a:pt x="16" y="306"/>
                  </a:lnTo>
                  <a:lnTo>
                    <a:pt x="26" y="312"/>
                  </a:lnTo>
                  <a:lnTo>
                    <a:pt x="891" y="759"/>
                  </a:lnTo>
                  <a:lnTo>
                    <a:pt x="1030" y="828"/>
                  </a:lnTo>
                  <a:lnTo>
                    <a:pt x="1129" y="560"/>
                  </a:lnTo>
                  <a:close/>
                  <a:moveTo>
                    <a:pt x="1184" y="409"/>
                  </a:moveTo>
                  <a:lnTo>
                    <a:pt x="369" y="0"/>
                  </a:lnTo>
                  <a:lnTo>
                    <a:pt x="349" y="29"/>
                  </a:lnTo>
                  <a:lnTo>
                    <a:pt x="325" y="56"/>
                  </a:lnTo>
                  <a:lnTo>
                    <a:pt x="299" y="82"/>
                  </a:lnTo>
                  <a:lnTo>
                    <a:pt x="271" y="105"/>
                  </a:lnTo>
                  <a:lnTo>
                    <a:pt x="275" y="109"/>
                  </a:lnTo>
                  <a:lnTo>
                    <a:pt x="1133" y="546"/>
                  </a:lnTo>
                  <a:lnTo>
                    <a:pt x="1160" y="478"/>
                  </a:lnTo>
                  <a:lnTo>
                    <a:pt x="1173" y="444"/>
                  </a:lnTo>
                  <a:lnTo>
                    <a:pt x="1184" y="409"/>
                  </a:lnTo>
                  <a:close/>
                  <a:moveTo>
                    <a:pt x="1203" y="88"/>
                  </a:moveTo>
                  <a:lnTo>
                    <a:pt x="1201" y="85"/>
                  </a:lnTo>
                  <a:lnTo>
                    <a:pt x="1197" y="85"/>
                  </a:lnTo>
                  <a:lnTo>
                    <a:pt x="1203" y="88"/>
                  </a:lnTo>
                  <a:close/>
                  <a:moveTo>
                    <a:pt x="1206" y="90"/>
                  </a:moveTo>
                  <a:lnTo>
                    <a:pt x="1203" y="88"/>
                  </a:lnTo>
                  <a:lnTo>
                    <a:pt x="1203" y="89"/>
                  </a:lnTo>
                  <a:lnTo>
                    <a:pt x="1205" y="91"/>
                  </a:lnTo>
                  <a:lnTo>
                    <a:pt x="1206" y="90"/>
                  </a:lnTo>
                  <a:close/>
                  <a:moveTo>
                    <a:pt x="1243" y="97"/>
                  </a:moveTo>
                  <a:lnTo>
                    <a:pt x="1239" y="87"/>
                  </a:lnTo>
                  <a:lnTo>
                    <a:pt x="1237" y="77"/>
                  </a:lnTo>
                  <a:lnTo>
                    <a:pt x="1228" y="65"/>
                  </a:lnTo>
                  <a:lnTo>
                    <a:pt x="1225" y="61"/>
                  </a:lnTo>
                  <a:lnTo>
                    <a:pt x="1206" y="53"/>
                  </a:lnTo>
                  <a:lnTo>
                    <a:pt x="1185" y="54"/>
                  </a:lnTo>
                  <a:lnTo>
                    <a:pt x="1167" y="64"/>
                  </a:lnTo>
                  <a:lnTo>
                    <a:pt x="1166" y="71"/>
                  </a:lnTo>
                  <a:lnTo>
                    <a:pt x="1172" y="76"/>
                  </a:lnTo>
                  <a:lnTo>
                    <a:pt x="1181" y="80"/>
                  </a:lnTo>
                  <a:lnTo>
                    <a:pt x="1189" y="83"/>
                  </a:lnTo>
                  <a:lnTo>
                    <a:pt x="1187" y="79"/>
                  </a:lnTo>
                  <a:lnTo>
                    <a:pt x="1193" y="73"/>
                  </a:lnTo>
                  <a:lnTo>
                    <a:pt x="1201" y="67"/>
                  </a:lnTo>
                  <a:lnTo>
                    <a:pt x="1211" y="65"/>
                  </a:lnTo>
                  <a:lnTo>
                    <a:pt x="1217" y="73"/>
                  </a:lnTo>
                  <a:lnTo>
                    <a:pt x="1206" y="90"/>
                  </a:lnTo>
                  <a:lnTo>
                    <a:pt x="1241" y="109"/>
                  </a:lnTo>
                  <a:lnTo>
                    <a:pt x="1243" y="97"/>
                  </a:lnTo>
                  <a:close/>
                  <a:moveTo>
                    <a:pt x="1266" y="92"/>
                  </a:moveTo>
                  <a:lnTo>
                    <a:pt x="1263" y="81"/>
                  </a:lnTo>
                  <a:lnTo>
                    <a:pt x="1261" y="71"/>
                  </a:lnTo>
                  <a:lnTo>
                    <a:pt x="1254" y="59"/>
                  </a:lnTo>
                  <a:lnTo>
                    <a:pt x="1243" y="49"/>
                  </a:lnTo>
                  <a:lnTo>
                    <a:pt x="1229" y="43"/>
                  </a:lnTo>
                  <a:lnTo>
                    <a:pt x="1213" y="41"/>
                  </a:lnTo>
                  <a:lnTo>
                    <a:pt x="1230" y="53"/>
                  </a:lnTo>
                  <a:lnTo>
                    <a:pt x="1244" y="68"/>
                  </a:lnTo>
                  <a:lnTo>
                    <a:pt x="1253" y="86"/>
                  </a:lnTo>
                  <a:lnTo>
                    <a:pt x="1253" y="109"/>
                  </a:lnTo>
                  <a:lnTo>
                    <a:pt x="1257" y="109"/>
                  </a:lnTo>
                  <a:lnTo>
                    <a:pt x="1265" y="102"/>
                  </a:lnTo>
                  <a:lnTo>
                    <a:pt x="1266" y="92"/>
                  </a:lnTo>
                  <a:close/>
                  <a:moveTo>
                    <a:pt x="1485" y="466"/>
                  </a:moveTo>
                  <a:lnTo>
                    <a:pt x="1482" y="394"/>
                  </a:lnTo>
                  <a:lnTo>
                    <a:pt x="1460" y="327"/>
                  </a:lnTo>
                  <a:lnTo>
                    <a:pt x="1425" y="266"/>
                  </a:lnTo>
                  <a:lnTo>
                    <a:pt x="1386" y="206"/>
                  </a:lnTo>
                  <a:lnTo>
                    <a:pt x="1351" y="147"/>
                  </a:lnTo>
                  <a:lnTo>
                    <a:pt x="1346" y="167"/>
                  </a:lnTo>
                  <a:lnTo>
                    <a:pt x="1338" y="187"/>
                  </a:lnTo>
                  <a:lnTo>
                    <a:pt x="1330" y="206"/>
                  </a:lnTo>
                  <a:lnTo>
                    <a:pt x="1324" y="225"/>
                  </a:lnTo>
                  <a:lnTo>
                    <a:pt x="1104" y="838"/>
                  </a:lnTo>
                  <a:lnTo>
                    <a:pt x="1165" y="793"/>
                  </a:lnTo>
                  <a:lnTo>
                    <a:pt x="1230" y="750"/>
                  </a:lnTo>
                  <a:lnTo>
                    <a:pt x="1295" y="705"/>
                  </a:lnTo>
                  <a:lnTo>
                    <a:pt x="1358" y="657"/>
                  </a:lnTo>
                  <a:lnTo>
                    <a:pt x="1413" y="603"/>
                  </a:lnTo>
                  <a:lnTo>
                    <a:pt x="1456" y="541"/>
                  </a:lnTo>
                  <a:lnTo>
                    <a:pt x="1485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9BF9364-2BF2-4506-8446-B2F0FD87653A}"/>
              </a:ext>
            </a:extLst>
          </p:cNvPr>
          <p:cNvGrpSpPr>
            <a:grpSpLocks/>
          </p:cNvGrpSpPr>
          <p:nvPr/>
        </p:nvGrpSpPr>
        <p:grpSpPr bwMode="auto">
          <a:xfrm>
            <a:off x="5565971" y="3585035"/>
            <a:ext cx="977460" cy="740378"/>
            <a:chOff x="0" y="0"/>
            <a:chExt cx="1564" cy="1258"/>
          </a:xfrm>
        </p:grpSpPr>
        <p:sp>
          <p:nvSpPr>
            <p:cNvPr id="58" name="docshape157">
              <a:extLst>
                <a:ext uri="{FF2B5EF4-FFF2-40B4-BE49-F238E27FC236}">
                  <a16:creationId xmlns:a16="http://schemas.microsoft.com/office/drawing/2014/main" id="{26869480-2326-443C-B03E-634AC395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64" cy="1258"/>
            </a:xfrm>
            <a:custGeom>
              <a:avLst/>
              <a:gdLst>
                <a:gd name="T0" fmla="*/ 378 w 1564"/>
                <a:gd name="T1" fmla="*/ 22 h 1258"/>
                <a:gd name="T2" fmla="*/ 290 w 1564"/>
                <a:gd name="T3" fmla="*/ 23 h 1258"/>
                <a:gd name="T4" fmla="*/ 0 w 1564"/>
                <a:gd name="T5" fmla="*/ 627 h 1258"/>
                <a:gd name="T6" fmla="*/ 1062 w 1564"/>
                <a:gd name="T7" fmla="*/ 1257 h 1258"/>
                <a:gd name="T8" fmla="*/ 1290 w 1564"/>
                <a:gd name="T9" fmla="*/ 1145 h 1258"/>
                <a:gd name="T10" fmla="*/ 1525 w 1564"/>
                <a:gd name="T11" fmla="*/ 978 h 1258"/>
                <a:gd name="T12" fmla="*/ 1561 w 1564"/>
                <a:gd name="T13" fmla="*/ 799 h 1258"/>
                <a:gd name="T14" fmla="*/ 1462 w 1564"/>
                <a:gd name="T15" fmla="*/ 613 h 1258"/>
                <a:gd name="T16" fmla="*/ 1339 w 1564"/>
                <a:gd name="T17" fmla="*/ 494 h 1258"/>
                <a:gd name="T18" fmla="*/ 1302 w 1564"/>
                <a:gd name="T19" fmla="*/ 453 h 1258"/>
                <a:gd name="T20" fmla="*/ 1237 w 1564"/>
                <a:gd name="T21" fmla="*/ 465 h 1258"/>
                <a:gd name="T22" fmla="*/ 1001 w 1564"/>
                <a:gd name="T23" fmla="*/ 342 h 1258"/>
                <a:gd name="T24" fmla="*/ 909 w 1564"/>
                <a:gd name="T25" fmla="*/ 287 h 1258"/>
                <a:gd name="T26" fmla="*/ 845 w 1564"/>
                <a:gd name="T27" fmla="*/ 223 h 1258"/>
                <a:gd name="T28" fmla="*/ 797 w 1564"/>
                <a:gd name="T29" fmla="*/ 236 h 1258"/>
                <a:gd name="T30" fmla="*/ 757 w 1564"/>
                <a:gd name="T31" fmla="*/ 215 h 1258"/>
                <a:gd name="T32" fmla="*/ 729 w 1564"/>
                <a:gd name="T33" fmla="*/ 200 h 1258"/>
                <a:gd name="T34" fmla="*/ 785 w 1564"/>
                <a:gd name="T35" fmla="*/ 250 h 1258"/>
                <a:gd name="T36" fmla="*/ 793 w 1564"/>
                <a:gd name="T37" fmla="*/ 286 h 1258"/>
                <a:gd name="T38" fmla="*/ 877 w 1564"/>
                <a:gd name="T39" fmla="*/ 324 h 1258"/>
                <a:gd name="T40" fmla="*/ 819 w 1564"/>
                <a:gd name="T41" fmla="*/ 293 h 1258"/>
                <a:gd name="T42" fmla="*/ 801 w 1564"/>
                <a:gd name="T43" fmla="*/ 250 h 1258"/>
                <a:gd name="T44" fmla="*/ 832 w 1564"/>
                <a:gd name="T45" fmla="*/ 246 h 1258"/>
                <a:gd name="T46" fmla="*/ 872 w 1564"/>
                <a:gd name="T47" fmla="*/ 286 h 1258"/>
                <a:gd name="T48" fmla="*/ 885 w 1564"/>
                <a:gd name="T49" fmla="*/ 334 h 1258"/>
                <a:gd name="T50" fmla="*/ 914 w 1564"/>
                <a:gd name="T51" fmla="*/ 316 h 1258"/>
                <a:gd name="T52" fmla="*/ 1210 w 1564"/>
                <a:gd name="T53" fmla="*/ 497 h 1258"/>
                <a:gd name="T54" fmla="*/ 1339 w 1564"/>
                <a:gd name="T55" fmla="*/ 549 h 1258"/>
                <a:gd name="T56" fmla="*/ 1412 w 1564"/>
                <a:gd name="T57" fmla="*/ 566 h 1258"/>
                <a:gd name="T58" fmla="*/ 1363 w 1564"/>
                <a:gd name="T59" fmla="*/ 589 h 1258"/>
                <a:gd name="T60" fmla="*/ 1299 w 1564"/>
                <a:gd name="T61" fmla="*/ 717 h 1258"/>
                <a:gd name="T62" fmla="*/ 474 w 1564"/>
                <a:gd name="T63" fmla="*/ 275 h 1258"/>
                <a:gd name="T64" fmla="*/ 454 w 1564"/>
                <a:gd name="T65" fmla="*/ 175 h 1258"/>
                <a:gd name="T66" fmla="*/ 428 w 1564"/>
                <a:gd name="T67" fmla="*/ 135 h 1258"/>
                <a:gd name="T68" fmla="*/ 1208 w 1564"/>
                <a:gd name="T69" fmla="*/ 525 h 1258"/>
                <a:gd name="T70" fmla="*/ 282 w 1564"/>
                <a:gd name="T71" fmla="*/ 36 h 1258"/>
                <a:gd name="T72" fmla="*/ 348 w 1564"/>
                <a:gd name="T73" fmla="*/ 11 h 1258"/>
                <a:gd name="T74" fmla="*/ 349 w 1564"/>
                <a:gd name="T75" fmla="*/ 49 h 1258"/>
                <a:gd name="T76" fmla="*/ 408 w 1564"/>
                <a:gd name="T77" fmla="*/ 88 h 1258"/>
                <a:gd name="T78" fmla="*/ 476 w 1564"/>
                <a:gd name="T79" fmla="*/ 104 h 1258"/>
                <a:gd name="T80" fmla="*/ 496 w 1564"/>
                <a:gd name="T81" fmla="*/ 83 h 1258"/>
                <a:gd name="T82" fmla="*/ 608 w 1564"/>
                <a:gd name="T83" fmla="*/ 136 h 1258"/>
                <a:gd name="T84" fmla="*/ 482 w 1564"/>
                <a:gd name="T85" fmla="*/ 42 h 1258"/>
                <a:gd name="T86" fmla="*/ 447 w 1564"/>
                <a:gd name="T87" fmla="*/ 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4" h="1258">
                  <a:moveTo>
                    <a:pt x="422" y="0"/>
                  </a:moveTo>
                  <a:lnTo>
                    <a:pt x="397" y="6"/>
                  </a:lnTo>
                  <a:lnTo>
                    <a:pt x="378" y="22"/>
                  </a:lnTo>
                  <a:lnTo>
                    <a:pt x="349" y="6"/>
                  </a:lnTo>
                  <a:lnTo>
                    <a:pt x="319" y="10"/>
                  </a:lnTo>
                  <a:lnTo>
                    <a:pt x="290" y="23"/>
                  </a:lnTo>
                  <a:lnTo>
                    <a:pt x="262" y="34"/>
                  </a:lnTo>
                  <a:lnTo>
                    <a:pt x="34" y="611"/>
                  </a:lnTo>
                  <a:lnTo>
                    <a:pt x="0" y="627"/>
                  </a:lnTo>
                  <a:lnTo>
                    <a:pt x="383" y="1050"/>
                  </a:lnTo>
                  <a:lnTo>
                    <a:pt x="1012" y="1249"/>
                  </a:lnTo>
                  <a:lnTo>
                    <a:pt x="1062" y="1257"/>
                  </a:lnTo>
                  <a:lnTo>
                    <a:pt x="1140" y="1222"/>
                  </a:lnTo>
                  <a:lnTo>
                    <a:pt x="1215" y="1184"/>
                  </a:lnTo>
                  <a:lnTo>
                    <a:pt x="1290" y="1145"/>
                  </a:lnTo>
                  <a:lnTo>
                    <a:pt x="1366" y="1104"/>
                  </a:lnTo>
                  <a:lnTo>
                    <a:pt x="1452" y="1051"/>
                  </a:lnTo>
                  <a:lnTo>
                    <a:pt x="1525" y="978"/>
                  </a:lnTo>
                  <a:lnTo>
                    <a:pt x="1551" y="921"/>
                  </a:lnTo>
                  <a:lnTo>
                    <a:pt x="1563" y="860"/>
                  </a:lnTo>
                  <a:lnTo>
                    <a:pt x="1561" y="799"/>
                  </a:lnTo>
                  <a:lnTo>
                    <a:pt x="1544" y="740"/>
                  </a:lnTo>
                  <a:lnTo>
                    <a:pt x="1506" y="676"/>
                  </a:lnTo>
                  <a:lnTo>
                    <a:pt x="1462" y="613"/>
                  </a:lnTo>
                  <a:lnTo>
                    <a:pt x="1410" y="559"/>
                  </a:lnTo>
                  <a:lnTo>
                    <a:pt x="1346" y="526"/>
                  </a:lnTo>
                  <a:lnTo>
                    <a:pt x="1339" y="494"/>
                  </a:lnTo>
                  <a:lnTo>
                    <a:pt x="1333" y="478"/>
                  </a:lnTo>
                  <a:lnTo>
                    <a:pt x="1321" y="464"/>
                  </a:lnTo>
                  <a:lnTo>
                    <a:pt x="1302" y="453"/>
                  </a:lnTo>
                  <a:lnTo>
                    <a:pt x="1281" y="454"/>
                  </a:lnTo>
                  <a:lnTo>
                    <a:pt x="1259" y="460"/>
                  </a:lnTo>
                  <a:lnTo>
                    <a:pt x="1237" y="465"/>
                  </a:lnTo>
                  <a:lnTo>
                    <a:pt x="1157" y="425"/>
                  </a:lnTo>
                  <a:lnTo>
                    <a:pt x="1079" y="384"/>
                  </a:lnTo>
                  <a:lnTo>
                    <a:pt x="1001" y="342"/>
                  </a:lnTo>
                  <a:lnTo>
                    <a:pt x="921" y="300"/>
                  </a:lnTo>
                  <a:lnTo>
                    <a:pt x="913" y="304"/>
                  </a:lnTo>
                  <a:lnTo>
                    <a:pt x="909" y="287"/>
                  </a:lnTo>
                  <a:lnTo>
                    <a:pt x="903" y="272"/>
                  </a:lnTo>
                  <a:lnTo>
                    <a:pt x="860" y="227"/>
                  </a:lnTo>
                  <a:lnTo>
                    <a:pt x="845" y="223"/>
                  </a:lnTo>
                  <a:lnTo>
                    <a:pt x="829" y="226"/>
                  </a:lnTo>
                  <a:lnTo>
                    <a:pt x="813" y="238"/>
                  </a:lnTo>
                  <a:lnTo>
                    <a:pt x="797" y="236"/>
                  </a:lnTo>
                  <a:lnTo>
                    <a:pt x="781" y="228"/>
                  </a:lnTo>
                  <a:lnTo>
                    <a:pt x="765" y="224"/>
                  </a:lnTo>
                  <a:lnTo>
                    <a:pt x="757" y="215"/>
                  </a:lnTo>
                  <a:lnTo>
                    <a:pt x="748" y="210"/>
                  </a:lnTo>
                  <a:lnTo>
                    <a:pt x="739" y="206"/>
                  </a:lnTo>
                  <a:lnTo>
                    <a:pt x="729" y="200"/>
                  </a:lnTo>
                  <a:lnTo>
                    <a:pt x="729" y="206"/>
                  </a:lnTo>
                  <a:lnTo>
                    <a:pt x="793" y="242"/>
                  </a:lnTo>
                  <a:lnTo>
                    <a:pt x="785" y="250"/>
                  </a:lnTo>
                  <a:lnTo>
                    <a:pt x="777" y="268"/>
                  </a:lnTo>
                  <a:lnTo>
                    <a:pt x="765" y="270"/>
                  </a:lnTo>
                  <a:lnTo>
                    <a:pt x="793" y="286"/>
                  </a:lnTo>
                  <a:lnTo>
                    <a:pt x="820" y="302"/>
                  </a:lnTo>
                  <a:lnTo>
                    <a:pt x="848" y="316"/>
                  </a:lnTo>
                  <a:lnTo>
                    <a:pt x="877" y="324"/>
                  </a:lnTo>
                  <a:lnTo>
                    <a:pt x="858" y="313"/>
                  </a:lnTo>
                  <a:lnTo>
                    <a:pt x="839" y="303"/>
                  </a:lnTo>
                  <a:lnTo>
                    <a:pt x="819" y="293"/>
                  </a:lnTo>
                  <a:lnTo>
                    <a:pt x="799" y="286"/>
                  </a:lnTo>
                  <a:lnTo>
                    <a:pt x="783" y="270"/>
                  </a:lnTo>
                  <a:lnTo>
                    <a:pt x="801" y="250"/>
                  </a:lnTo>
                  <a:lnTo>
                    <a:pt x="810" y="246"/>
                  </a:lnTo>
                  <a:lnTo>
                    <a:pt x="821" y="245"/>
                  </a:lnTo>
                  <a:lnTo>
                    <a:pt x="832" y="246"/>
                  </a:lnTo>
                  <a:lnTo>
                    <a:pt x="843" y="248"/>
                  </a:lnTo>
                  <a:lnTo>
                    <a:pt x="863" y="265"/>
                  </a:lnTo>
                  <a:lnTo>
                    <a:pt x="872" y="286"/>
                  </a:lnTo>
                  <a:lnTo>
                    <a:pt x="875" y="310"/>
                  </a:lnTo>
                  <a:lnTo>
                    <a:pt x="881" y="334"/>
                  </a:lnTo>
                  <a:lnTo>
                    <a:pt x="885" y="334"/>
                  </a:lnTo>
                  <a:lnTo>
                    <a:pt x="896" y="331"/>
                  </a:lnTo>
                  <a:lnTo>
                    <a:pt x="906" y="325"/>
                  </a:lnTo>
                  <a:lnTo>
                    <a:pt x="914" y="316"/>
                  </a:lnTo>
                  <a:lnTo>
                    <a:pt x="919" y="308"/>
                  </a:lnTo>
                  <a:lnTo>
                    <a:pt x="1227" y="469"/>
                  </a:lnTo>
                  <a:lnTo>
                    <a:pt x="1210" y="497"/>
                  </a:lnTo>
                  <a:lnTo>
                    <a:pt x="1318" y="556"/>
                  </a:lnTo>
                  <a:lnTo>
                    <a:pt x="1328" y="552"/>
                  </a:lnTo>
                  <a:lnTo>
                    <a:pt x="1339" y="549"/>
                  </a:lnTo>
                  <a:lnTo>
                    <a:pt x="1347" y="544"/>
                  </a:lnTo>
                  <a:lnTo>
                    <a:pt x="1348" y="530"/>
                  </a:lnTo>
                  <a:lnTo>
                    <a:pt x="1412" y="566"/>
                  </a:lnTo>
                  <a:lnTo>
                    <a:pt x="1398" y="574"/>
                  </a:lnTo>
                  <a:lnTo>
                    <a:pt x="1381" y="582"/>
                  </a:lnTo>
                  <a:lnTo>
                    <a:pt x="1363" y="589"/>
                  </a:lnTo>
                  <a:lnTo>
                    <a:pt x="1346" y="594"/>
                  </a:lnTo>
                  <a:lnTo>
                    <a:pt x="1315" y="677"/>
                  </a:lnTo>
                  <a:lnTo>
                    <a:pt x="1299" y="717"/>
                  </a:lnTo>
                  <a:lnTo>
                    <a:pt x="1280" y="755"/>
                  </a:lnTo>
                  <a:lnTo>
                    <a:pt x="473" y="309"/>
                  </a:lnTo>
                  <a:lnTo>
                    <a:pt x="474" y="275"/>
                  </a:lnTo>
                  <a:lnTo>
                    <a:pt x="473" y="240"/>
                  </a:lnTo>
                  <a:lnTo>
                    <a:pt x="466" y="207"/>
                  </a:lnTo>
                  <a:lnTo>
                    <a:pt x="454" y="175"/>
                  </a:lnTo>
                  <a:lnTo>
                    <a:pt x="447" y="161"/>
                  </a:lnTo>
                  <a:lnTo>
                    <a:pt x="437" y="148"/>
                  </a:lnTo>
                  <a:lnTo>
                    <a:pt x="428" y="135"/>
                  </a:lnTo>
                  <a:lnTo>
                    <a:pt x="422" y="119"/>
                  </a:lnTo>
                  <a:lnTo>
                    <a:pt x="424" y="121"/>
                  </a:lnTo>
                  <a:lnTo>
                    <a:pt x="1208" y="525"/>
                  </a:lnTo>
                  <a:lnTo>
                    <a:pt x="1204" y="517"/>
                  </a:lnTo>
                  <a:lnTo>
                    <a:pt x="312" y="56"/>
                  </a:lnTo>
                  <a:lnTo>
                    <a:pt x="282" y="36"/>
                  </a:lnTo>
                  <a:lnTo>
                    <a:pt x="304" y="28"/>
                  </a:lnTo>
                  <a:lnTo>
                    <a:pt x="326" y="15"/>
                  </a:lnTo>
                  <a:lnTo>
                    <a:pt x="348" y="11"/>
                  </a:lnTo>
                  <a:lnTo>
                    <a:pt x="368" y="28"/>
                  </a:lnTo>
                  <a:lnTo>
                    <a:pt x="354" y="41"/>
                  </a:lnTo>
                  <a:lnTo>
                    <a:pt x="349" y="49"/>
                  </a:lnTo>
                  <a:lnTo>
                    <a:pt x="350" y="58"/>
                  </a:lnTo>
                  <a:lnTo>
                    <a:pt x="379" y="72"/>
                  </a:lnTo>
                  <a:lnTo>
                    <a:pt x="408" y="88"/>
                  </a:lnTo>
                  <a:lnTo>
                    <a:pt x="437" y="102"/>
                  </a:lnTo>
                  <a:lnTo>
                    <a:pt x="466" y="111"/>
                  </a:lnTo>
                  <a:lnTo>
                    <a:pt x="476" y="104"/>
                  </a:lnTo>
                  <a:lnTo>
                    <a:pt x="486" y="100"/>
                  </a:lnTo>
                  <a:lnTo>
                    <a:pt x="494" y="95"/>
                  </a:lnTo>
                  <a:lnTo>
                    <a:pt x="496" y="83"/>
                  </a:lnTo>
                  <a:lnTo>
                    <a:pt x="723" y="202"/>
                  </a:lnTo>
                  <a:lnTo>
                    <a:pt x="668" y="167"/>
                  </a:lnTo>
                  <a:lnTo>
                    <a:pt x="608" y="136"/>
                  </a:lnTo>
                  <a:lnTo>
                    <a:pt x="546" y="105"/>
                  </a:lnTo>
                  <a:lnTo>
                    <a:pt x="488" y="69"/>
                  </a:lnTo>
                  <a:lnTo>
                    <a:pt x="482" y="42"/>
                  </a:lnTo>
                  <a:lnTo>
                    <a:pt x="477" y="29"/>
                  </a:lnTo>
                  <a:lnTo>
                    <a:pt x="468" y="17"/>
                  </a:lnTo>
                  <a:lnTo>
                    <a:pt x="447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9" name="docshape158">
              <a:extLst>
                <a:ext uri="{FF2B5EF4-FFF2-40B4-BE49-F238E27FC236}">
                  <a16:creationId xmlns:a16="http://schemas.microsoft.com/office/drawing/2014/main" id="{E1A45A89-0DA2-4057-98C1-7F7A82C0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" y="11"/>
              <a:ext cx="122" cy="91"/>
            </a:xfrm>
            <a:custGeom>
              <a:avLst/>
              <a:gdLst>
                <a:gd name="T0" fmla="+- 0 453 360"/>
                <a:gd name="T1" fmla="*/ T0 w 122"/>
                <a:gd name="T2" fmla="+- 0 74 11"/>
                <a:gd name="T3" fmla="*/ 74 h 91"/>
                <a:gd name="T4" fmla="+- 0 452 360"/>
                <a:gd name="T5" fmla="*/ T4 w 122"/>
                <a:gd name="T6" fmla="+- 0 65 11"/>
                <a:gd name="T7" fmla="*/ 65 h 91"/>
                <a:gd name="T8" fmla="+- 0 446 360"/>
                <a:gd name="T9" fmla="*/ T8 w 122"/>
                <a:gd name="T10" fmla="+- 0 53 11"/>
                <a:gd name="T11" fmla="*/ 53 h 91"/>
                <a:gd name="T12" fmla="+- 0 439 360"/>
                <a:gd name="T13" fmla="*/ T12 w 122"/>
                <a:gd name="T14" fmla="+- 0 40 11"/>
                <a:gd name="T15" fmla="*/ 40 h 91"/>
                <a:gd name="T16" fmla="+- 0 428 360"/>
                <a:gd name="T17" fmla="*/ T16 w 122"/>
                <a:gd name="T18" fmla="+- 0 29 11"/>
                <a:gd name="T19" fmla="*/ 29 h 91"/>
                <a:gd name="T20" fmla="+- 0 414 360"/>
                <a:gd name="T21" fmla="*/ T20 w 122"/>
                <a:gd name="T22" fmla="+- 0 24 11"/>
                <a:gd name="T23" fmla="*/ 24 h 91"/>
                <a:gd name="T24" fmla="+- 0 390 360"/>
                <a:gd name="T25" fmla="*/ T24 w 122"/>
                <a:gd name="T26" fmla="+- 0 24 11"/>
                <a:gd name="T27" fmla="*/ 24 h 91"/>
                <a:gd name="T28" fmla="+- 0 392 360"/>
                <a:gd name="T29" fmla="*/ T28 w 122"/>
                <a:gd name="T30" fmla="+- 0 30 11"/>
                <a:gd name="T31" fmla="*/ 30 h 91"/>
                <a:gd name="T32" fmla="+- 0 386 360"/>
                <a:gd name="T33" fmla="*/ T32 w 122"/>
                <a:gd name="T34" fmla="+- 0 34 11"/>
                <a:gd name="T35" fmla="*/ 34 h 91"/>
                <a:gd name="T36" fmla="+- 0 382 360"/>
                <a:gd name="T37" fmla="*/ T36 w 122"/>
                <a:gd name="T38" fmla="+- 0 30 11"/>
                <a:gd name="T39" fmla="*/ 30 h 91"/>
                <a:gd name="T40" fmla="+- 0 372 360"/>
                <a:gd name="T41" fmla="*/ T40 w 122"/>
                <a:gd name="T42" fmla="+- 0 34 11"/>
                <a:gd name="T43" fmla="*/ 34 h 91"/>
                <a:gd name="T44" fmla="+- 0 366 360"/>
                <a:gd name="T45" fmla="*/ T44 w 122"/>
                <a:gd name="T46" fmla="+- 0 46 11"/>
                <a:gd name="T47" fmla="*/ 46 h 91"/>
                <a:gd name="T48" fmla="+- 0 360 360"/>
                <a:gd name="T49" fmla="*/ T48 w 122"/>
                <a:gd name="T50" fmla="+- 0 52 11"/>
                <a:gd name="T51" fmla="*/ 52 h 91"/>
                <a:gd name="T52" fmla="+- 0 452 360"/>
                <a:gd name="T53" fmla="*/ T52 w 122"/>
                <a:gd name="T54" fmla="+- 0 99 11"/>
                <a:gd name="T55" fmla="*/ 99 h 91"/>
                <a:gd name="T56" fmla="+- 0 452 360"/>
                <a:gd name="T57" fmla="*/ T56 w 122"/>
                <a:gd name="T58" fmla="+- 0 83 11"/>
                <a:gd name="T59" fmla="*/ 83 h 91"/>
                <a:gd name="T60" fmla="+- 0 453 360"/>
                <a:gd name="T61" fmla="*/ T60 w 122"/>
                <a:gd name="T62" fmla="+- 0 74 11"/>
                <a:gd name="T63" fmla="*/ 74 h 91"/>
                <a:gd name="T64" fmla="+- 0 482 360"/>
                <a:gd name="T65" fmla="*/ T64 w 122"/>
                <a:gd name="T66" fmla="+- 0 89 11"/>
                <a:gd name="T67" fmla="*/ 89 h 91"/>
                <a:gd name="T68" fmla="+- 0 481 360"/>
                <a:gd name="T69" fmla="*/ T68 w 122"/>
                <a:gd name="T70" fmla="+- 0 73 11"/>
                <a:gd name="T71" fmla="*/ 73 h 91"/>
                <a:gd name="T72" fmla="+- 0 474 360"/>
                <a:gd name="T73" fmla="*/ T72 w 122"/>
                <a:gd name="T74" fmla="+- 0 56 11"/>
                <a:gd name="T75" fmla="*/ 56 h 91"/>
                <a:gd name="T76" fmla="+- 0 470 360"/>
                <a:gd name="T77" fmla="*/ T76 w 122"/>
                <a:gd name="T78" fmla="+- 0 39 11"/>
                <a:gd name="T79" fmla="*/ 39 h 91"/>
                <a:gd name="T80" fmla="+- 0 461 360"/>
                <a:gd name="T81" fmla="*/ T80 w 122"/>
                <a:gd name="T82" fmla="+- 0 25 11"/>
                <a:gd name="T83" fmla="*/ 25 h 91"/>
                <a:gd name="T84" fmla="+- 0 448 360"/>
                <a:gd name="T85" fmla="*/ T84 w 122"/>
                <a:gd name="T86" fmla="+- 0 16 11"/>
                <a:gd name="T87" fmla="*/ 16 h 91"/>
                <a:gd name="T88" fmla="+- 0 432 360"/>
                <a:gd name="T89" fmla="*/ T88 w 122"/>
                <a:gd name="T90" fmla="+- 0 11 11"/>
                <a:gd name="T91" fmla="*/ 11 h 91"/>
                <a:gd name="T92" fmla="+- 0 416 360"/>
                <a:gd name="T93" fmla="*/ T92 w 122"/>
                <a:gd name="T94" fmla="+- 0 12 11"/>
                <a:gd name="T95" fmla="*/ 12 h 91"/>
                <a:gd name="T96" fmla="+- 0 446 360"/>
                <a:gd name="T97" fmla="*/ T96 w 122"/>
                <a:gd name="T98" fmla="+- 0 27 11"/>
                <a:gd name="T99" fmla="*/ 27 h 91"/>
                <a:gd name="T100" fmla="+- 0 459 360"/>
                <a:gd name="T101" fmla="*/ T100 w 122"/>
                <a:gd name="T102" fmla="+- 0 44 11"/>
                <a:gd name="T103" fmla="*/ 44 h 91"/>
                <a:gd name="T104" fmla="+- 0 461 360"/>
                <a:gd name="T105" fmla="*/ T104 w 122"/>
                <a:gd name="T106" fmla="+- 0 62 11"/>
                <a:gd name="T107" fmla="*/ 62 h 91"/>
                <a:gd name="T108" fmla="+- 0 461 360"/>
                <a:gd name="T109" fmla="*/ T108 w 122"/>
                <a:gd name="T110" fmla="+- 0 82 11"/>
                <a:gd name="T111" fmla="*/ 82 h 91"/>
                <a:gd name="T112" fmla="+- 0 466 360"/>
                <a:gd name="T113" fmla="*/ T112 w 122"/>
                <a:gd name="T114" fmla="+- 0 101 11"/>
                <a:gd name="T115" fmla="*/ 101 h 91"/>
                <a:gd name="T116" fmla="+- 0 482 360"/>
                <a:gd name="T117" fmla="*/ T116 w 122"/>
                <a:gd name="T118" fmla="+- 0 89 11"/>
                <a:gd name="T119" fmla="*/ 89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122" h="91">
                  <a:moveTo>
                    <a:pt x="93" y="63"/>
                  </a:moveTo>
                  <a:lnTo>
                    <a:pt x="92" y="54"/>
                  </a:lnTo>
                  <a:lnTo>
                    <a:pt x="86" y="42"/>
                  </a:lnTo>
                  <a:lnTo>
                    <a:pt x="79" y="29"/>
                  </a:lnTo>
                  <a:lnTo>
                    <a:pt x="68" y="18"/>
                  </a:lnTo>
                  <a:lnTo>
                    <a:pt x="54" y="13"/>
                  </a:lnTo>
                  <a:lnTo>
                    <a:pt x="30" y="13"/>
                  </a:lnTo>
                  <a:lnTo>
                    <a:pt x="32" y="19"/>
                  </a:lnTo>
                  <a:lnTo>
                    <a:pt x="26" y="23"/>
                  </a:lnTo>
                  <a:lnTo>
                    <a:pt x="22" y="19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92" y="88"/>
                  </a:lnTo>
                  <a:lnTo>
                    <a:pt x="92" y="72"/>
                  </a:lnTo>
                  <a:lnTo>
                    <a:pt x="93" y="63"/>
                  </a:lnTo>
                  <a:close/>
                  <a:moveTo>
                    <a:pt x="122" y="78"/>
                  </a:moveTo>
                  <a:lnTo>
                    <a:pt x="121" y="62"/>
                  </a:lnTo>
                  <a:lnTo>
                    <a:pt x="114" y="45"/>
                  </a:lnTo>
                  <a:lnTo>
                    <a:pt x="110" y="28"/>
                  </a:lnTo>
                  <a:lnTo>
                    <a:pt x="101" y="14"/>
                  </a:lnTo>
                  <a:lnTo>
                    <a:pt x="88" y="5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86" y="16"/>
                  </a:lnTo>
                  <a:lnTo>
                    <a:pt x="99" y="33"/>
                  </a:lnTo>
                  <a:lnTo>
                    <a:pt x="101" y="51"/>
                  </a:lnTo>
                  <a:lnTo>
                    <a:pt x="101" y="71"/>
                  </a:lnTo>
                  <a:lnTo>
                    <a:pt x="106" y="90"/>
                  </a:lnTo>
                  <a:lnTo>
                    <a:pt x="12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0" name="docshape159">
              <a:extLst>
                <a:ext uri="{FF2B5EF4-FFF2-40B4-BE49-F238E27FC236}">
                  <a16:creationId xmlns:a16="http://schemas.microsoft.com/office/drawing/2014/main" id="{62F69A6F-4168-4AA4-8B0A-5E8080B5B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41"/>
              <a:ext cx="27" cy="23"/>
            </a:xfrm>
            <a:custGeom>
              <a:avLst/>
              <a:gdLst>
                <a:gd name="T0" fmla="+- 0 416 396"/>
                <a:gd name="T1" fmla="*/ T0 w 27"/>
                <a:gd name="T2" fmla="+- 0 42 42"/>
                <a:gd name="T3" fmla="*/ 42 h 23"/>
                <a:gd name="T4" fmla="+- 0 408 396"/>
                <a:gd name="T5" fmla="*/ T4 w 27"/>
                <a:gd name="T6" fmla="+- 0 42 42"/>
                <a:gd name="T7" fmla="*/ 42 h 23"/>
                <a:gd name="T8" fmla="+- 0 400 396"/>
                <a:gd name="T9" fmla="*/ T8 w 27"/>
                <a:gd name="T10" fmla="+- 0 46 42"/>
                <a:gd name="T11" fmla="*/ 46 h 23"/>
                <a:gd name="T12" fmla="+- 0 396 396"/>
                <a:gd name="T13" fmla="*/ T12 w 27"/>
                <a:gd name="T14" fmla="+- 0 56 42"/>
                <a:gd name="T15" fmla="*/ 56 h 23"/>
                <a:gd name="T16" fmla="+- 0 404 396"/>
                <a:gd name="T17" fmla="*/ T16 w 27"/>
                <a:gd name="T18" fmla="+- 0 64 42"/>
                <a:gd name="T19" fmla="*/ 64 h 23"/>
                <a:gd name="T20" fmla="+- 0 410 396"/>
                <a:gd name="T21" fmla="*/ T20 w 27"/>
                <a:gd name="T22" fmla="+- 0 62 42"/>
                <a:gd name="T23" fmla="*/ 62 h 23"/>
                <a:gd name="T24" fmla="+- 0 416 396"/>
                <a:gd name="T25" fmla="*/ T24 w 27"/>
                <a:gd name="T26" fmla="+- 0 64 42"/>
                <a:gd name="T27" fmla="*/ 64 h 23"/>
                <a:gd name="T28" fmla="+- 0 422 396"/>
                <a:gd name="T29" fmla="*/ T28 w 27"/>
                <a:gd name="T30" fmla="+- 0 61 42"/>
                <a:gd name="T31" fmla="*/ 61 h 23"/>
                <a:gd name="T32" fmla="+- 0 422 396"/>
                <a:gd name="T33" fmla="*/ T32 w 27"/>
                <a:gd name="T34" fmla="+- 0 55 42"/>
                <a:gd name="T35" fmla="*/ 55 h 23"/>
                <a:gd name="T36" fmla="+- 0 422 396"/>
                <a:gd name="T37" fmla="*/ T36 w 27"/>
                <a:gd name="T38" fmla="+- 0 47 42"/>
                <a:gd name="T39" fmla="*/ 47 h 23"/>
                <a:gd name="T40" fmla="+- 0 416 396"/>
                <a:gd name="T41" fmla="*/ T40 w 27"/>
                <a:gd name="T42" fmla="+- 0 42 42"/>
                <a:gd name="T43" fmla="*/ 42 h 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7" h="23">
                  <a:moveTo>
                    <a:pt x="20" y="0"/>
                  </a:moveTo>
                  <a:lnTo>
                    <a:pt x="12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4" y="20"/>
                  </a:lnTo>
                  <a:lnTo>
                    <a:pt x="20" y="22"/>
                  </a:lnTo>
                  <a:lnTo>
                    <a:pt x="26" y="19"/>
                  </a:lnTo>
                  <a:lnTo>
                    <a:pt x="26" y="13"/>
                  </a:lnTo>
                  <a:lnTo>
                    <a:pt x="26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1" name="docshape160">
              <a:extLst>
                <a:ext uri="{FF2B5EF4-FFF2-40B4-BE49-F238E27FC236}">
                  <a16:creationId xmlns:a16="http://schemas.microsoft.com/office/drawing/2014/main" id="{E7744C26-E2CD-45B0-955E-3DDDA80D1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" y="46"/>
              <a:ext cx="853" cy="561"/>
            </a:xfrm>
            <a:custGeom>
              <a:avLst/>
              <a:gdLst>
                <a:gd name="T0" fmla="+- 0 310 50"/>
                <a:gd name="T1" fmla="*/ T0 w 853"/>
                <a:gd name="T2" fmla="+- 0 66 46"/>
                <a:gd name="T3" fmla="*/ 66 h 561"/>
                <a:gd name="T4" fmla="+- 0 299 50"/>
                <a:gd name="T5" fmla="*/ T4 w 853"/>
                <a:gd name="T6" fmla="+- 0 59 46"/>
                <a:gd name="T7" fmla="*/ 59 h 561"/>
                <a:gd name="T8" fmla="+- 0 289 50"/>
                <a:gd name="T9" fmla="*/ T8 w 853"/>
                <a:gd name="T10" fmla="+- 0 54 46"/>
                <a:gd name="T11" fmla="*/ 54 h 561"/>
                <a:gd name="T12" fmla="+- 0 278 50"/>
                <a:gd name="T13" fmla="*/ T12 w 853"/>
                <a:gd name="T14" fmla="+- 0 49 46"/>
                <a:gd name="T15" fmla="*/ 49 h 561"/>
                <a:gd name="T16" fmla="+- 0 266 50"/>
                <a:gd name="T17" fmla="*/ T16 w 853"/>
                <a:gd name="T18" fmla="+- 0 46 46"/>
                <a:gd name="T19" fmla="*/ 46 h 561"/>
                <a:gd name="T20" fmla="+- 0 50 50"/>
                <a:gd name="T21" fmla="*/ T20 w 853"/>
                <a:gd name="T22" fmla="+- 0 607 46"/>
                <a:gd name="T23" fmla="*/ 607 h 561"/>
                <a:gd name="T24" fmla="+- 0 108 50"/>
                <a:gd name="T25" fmla="*/ T24 w 853"/>
                <a:gd name="T26" fmla="+- 0 579 46"/>
                <a:gd name="T27" fmla="*/ 579 h 561"/>
                <a:gd name="T28" fmla="+- 0 138 50"/>
                <a:gd name="T29" fmla="*/ T28 w 853"/>
                <a:gd name="T30" fmla="+- 0 506 46"/>
                <a:gd name="T31" fmla="*/ 506 h 561"/>
                <a:gd name="T32" fmla="+- 0 167 50"/>
                <a:gd name="T33" fmla="*/ T32 w 853"/>
                <a:gd name="T34" fmla="+- 0 432 46"/>
                <a:gd name="T35" fmla="*/ 432 h 561"/>
                <a:gd name="T36" fmla="+- 0 251 50"/>
                <a:gd name="T37" fmla="*/ T36 w 853"/>
                <a:gd name="T38" fmla="+- 0 212 46"/>
                <a:gd name="T39" fmla="*/ 212 h 561"/>
                <a:gd name="T40" fmla="+- 0 280 50"/>
                <a:gd name="T41" fmla="*/ T40 w 853"/>
                <a:gd name="T42" fmla="+- 0 139 46"/>
                <a:gd name="T43" fmla="*/ 139 h 561"/>
                <a:gd name="T44" fmla="+- 0 310 50"/>
                <a:gd name="T45" fmla="*/ T44 w 853"/>
                <a:gd name="T46" fmla="+- 0 66 46"/>
                <a:gd name="T47" fmla="*/ 66 h 561"/>
                <a:gd name="T48" fmla="+- 0 464 50"/>
                <a:gd name="T49" fmla="*/ T48 w 853"/>
                <a:gd name="T50" fmla="+- 0 253 46"/>
                <a:gd name="T51" fmla="*/ 253 h 561"/>
                <a:gd name="T52" fmla="+- 0 447 50"/>
                <a:gd name="T53" fmla="*/ T52 w 853"/>
                <a:gd name="T54" fmla="+- 0 183 46"/>
                <a:gd name="T55" fmla="*/ 183 h 561"/>
                <a:gd name="T56" fmla="+- 0 410 50"/>
                <a:gd name="T57" fmla="*/ T56 w 853"/>
                <a:gd name="T58" fmla="+- 0 122 46"/>
                <a:gd name="T59" fmla="*/ 122 h 561"/>
                <a:gd name="T60" fmla="+- 0 412 50"/>
                <a:gd name="T61" fmla="*/ T60 w 853"/>
                <a:gd name="T62" fmla="+- 0 118 46"/>
                <a:gd name="T63" fmla="*/ 118 h 561"/>
                <a:gd name="T64" fmla="+- 0 318 50"/>
                <a:gd name="T65" fmla="*/ T64 w 853"/>
                <a:gd name="T66" fmla="+- 0 70 46"/>
                <a:gd name="T67" fmla="*/ 70 h 561"/>
                <a:gd name="T68" fmla="+- 0 120 50"/>
                <a:gd name="T69" fmla="*/ T68 w 853"/>
                <a:gd name="T70" fmla="+- 0 577 46"/>
                <a:gd name="T71" fmla="*/ 577 h 561"/>
                <a:gd name="T72" fmla="+- 0 189 50"/>
                <a:gd name="T73" fmla="*/ T72 w 853"/>
                <a:gd name="T74" fmla="+- 0 546 46"/>
                <a:gd name="T75" fmla="*/ 546 h 561"/>
                <a:gd name="T76" fmla="+- 0 259 50"/>
                <a:gd name="T77" fmla="*/ T76 w 853"/>
                <a:gd name="T78" fmla="+- 0 517 46"/>
                <a:gd name="T79" fmla="*/ 517 h 561"/>
                <a:gd name="T80" fmla="+- 0 327 50"/>
                <a:gd name="T81" fmla="*/ T80 w 853"/>
                <a:gd name="T82" fmla="+- 0 484 46"/>
                <a:gd name="T83" fmla="*/ 484 h 561"/>
                <a:gd name="T84" fmla="+- 0 391 50"/>
                <a:gd name="T85" fmla="*/ T84 w 853"/>
                <a:gd name="T86" fmla="+- 0 444 46"/>
                <a:gd name="T87" fmla="*/ 444 h 561"/>
                <a:gd name="T88" fmla="+- 0 402 50"/>
                <a:gd name="T89" fmla="*/ T88 w 853"/>
                <a:gd name="T90" fmla="+- 0 431 46"/>
                <a:gd name="T91" fmla="*/ 431 h 561"/>
                <a:gd name="T92" fmla="+- 0 413 50"/>
                <a:gd name="T93" fmla="*/ T92 w 853"/>
                <a:gd name="T94" fmla="+- 0 419 46"/>
                <a:gd name="T95" fmla="*/ 419 h 561"/>
                <a:gd name="T96" fmla="+- 0 424 50"/>
                <a:gd name="T97" fmla="*/ T96 w 853"/>
                <a:gd name="T98" fmla="+- 0 406 46"/>
                <a:gd name="T99" fmla="*/ 406 h 561"/>
                <a:gd name="T100" fmla="+- 0 435 50"/>
                <a:gd name="T101" fmla="*/ T100 w 853"/>
                <a:gd name="T102" fmla="+- 0 391 46"/>
                <a:gd name="T103" fmla="*/ 391 h 561"/>
                <a:gd name="T104" fmla="+- 0 461 50"/>
                <a:gd name="T105" fmla="*/ T104 w 853"/>
                <a:gd name="T106" fmla="+- 0 325 46"/>
                <a:gd name="T107" fmla="*/ 325 h 561"/>
                <a:gd name="T108" fmla="+- 0 464 50"/>
                <a:gd name="T109" fmla="*/ T108 w 853"/>
                <a:gd name="T110" fmla="+- 0 253 46"/>
                <a:gd name="T111" fmla="*/ 253 h 561"/>
                <a:gd name="T112" fmla="+- 0 903 50"/>
                <a:gd name="T113" fmla="*/ T112 w 853"/>
                <a:gd name="T114" fmla="+- 0 316 46"/>
                <a:gd name="T115" fmla="*/ 316 h 561"/>
                <a:gd name="T116" fmla="+- 0 893 50"/>
                <a:gd name="T117" fmla="*/ T116 w 853"/>
                <a:gd name="T118" fmla="+- 0 290 46"/>
                <a:gd name="T119" fmla="*/ 290 h 561"/>
                <a:gd name="T120" fmla="+- 0 884 50"/>
                <a:gd name="T121" fmla="*/ T120 w 853"/>
                <a:gd name="T122" fmla="+- 0 263 46"/>
                <a:gd name="T123" fmla="*/ 263 h 561"/>
                <a:gd name="T124" fmla="+- 0 869 50"/>
                <a:gd name="T125" fmla="*/ T124 w 853"/>
                <a:gd name="T126" fmla="+- 0 242 46"/>
                <a:gd name="T127" fmla="*/ 242 h 561"/>
                <a:gd name="T128" fmla="+- 0 841 50"/>
                <a:gd name="T129" fmla="*/ T128 w 853"/>
                <a:gd name="T130" fmla="+- 0 234 46"/>
                <a:gd name="T131" fmla="*/ 234 h 561"/>
                <a:gd name="T132" fmla="+- 0 877 50"/>
                <a:gd name="T133" fmla="*/ T132 w 853"/>
                <a:gd name="T134" fmla="+- 0 262 46"/>
                <a:gd name="T135" fmla="*/ 262 h 561"/>
                <a:gd name="T136" fmla="+- 0 893 50"/>
                <a:gd name="T137" fmla="*/ T136 w 853"/>
                <a:gd name="T138" fmla="+- 0 324 46"/>
                <a:gd name="T139" fmla="*/ 324 h 561"/>
                <a:gd name="T140" fmla="+- 0 895 50"/>
                <a:gd name="T141" fmla="*/ T140 w 853"/>
                <a:gd name="T142" fmla="+- 0 320 46"/>
                <a:gd name="T143" fmla="*/ 320 h 561"/>
                <a:gd name="T144" fmla="+- 0 901 50"/>
                <a:gd name="T145" fmla="*/ T144 w 853"/>
                <a:gd name="T146" fmla="+- 0 320 46"/>
                <a:gd name="T147" fmla="*/ 320 h 561"/>
                <a:gd name="T148" fmla="+- 0 903 50"/>
                <a:gd name="T149" fmla="*/ T148 w 853"/>
                <a:gd name="T150" fmla="+- 0 316 46"/>
                <a:gd name="T151" fmla="*/ 316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53" h="561">
                  <a:moveTo>
                    <a:pt x="260" y="20"/>
                  </a:moveTo>
                  <a:lnTo>
                    <a:pt x="249" y="13"/>
                  </a:lnTo>
                  <a:lnTo>
                    <a:pt x="239" y="8"/>
                  </a:lnTo>
                  <a:lnTo>
                    <a:pt x="228" y="3"/>
                  </a:lnTo>
                  <a:lnTo>
                    <a:pt x="216" y="0"/>
                  </a:lnTo>
                  <a:lnTo>
                    <a:pt x="0" y="561"/>
                  </a:lnTo>
                  <a:lnTo>
                    <a:pt x="58" y="533"/>
                  </a:lnTo>
                  <a:lnTo>
                    <a:pt x="88" y="460"/>
                  </a:lnTo>
                  <a:lnTo>
                    <a:pt x="117" y="386"/>
                  </a:lnTo>
                  <a:lnTo>
                    <a:pt x="201" y="166"/>
                  </a:lnTo>
                  <a:lnTo>
                    <a:pt x="230" y="93"/>
                  </a:lnTo>
                  <a:lnTo>
                    <a:pt x="260" y="20"/>
                  </a:lnTo>
                  <a:close/>
                  <a:moveTo>
                    <a:pt x="414" y="207"/>
                  </a:moveTo>
                  <a:lnTo>
                    <a:pt x="397" y="137"/>
                  </a:lnTo>
                  <a:lnTo>
                    <a:pt x="360" y="76"/>
                  </a:lnTo>
                  <a:lnTo>
                    <a:pt x="362" y="72"/>
                  </a:lnTo>
                  <a:lnTo>
                    <a:pt x="268" y="24"/>
                  </a:lnTo>
                  <a:lnTo>
                    <a:pt x="70" y="531"/>
                  </a:lnTo>
                  <a:lnTo>
                    <a:pt x="139" y="500"/>
                  </a:lnTo>
                  <a:lnTo>
                    <a:pt x="209" y="471"/>
                  </a:lnTo>
                  <a:lnTo>
                    <a:pt x="277" y="438"/>
                  </a:lnTo>
                  <a:lnTo>
                    <a:pt x="341" y="398"/>
                  </a:lnTo>
                  <a:lnTo>
                    <a:pt x="352" y="385"/>
                  </a:lnTo>
                  <a:lnTo>
                    <a:pt x="363" y="373"/>
                  </a:lnTo>
                  <a:lnTo>
                    <a:pt x="374" y="360"/>
                  </a:lnTo>
                  <a:lnTo>
                    <a:pt x="385" y="345"/>
                  </a:lnTo>
                  <a:lnTo>
                    <a:pt x="411" y="279"/>
                  </a:lnTo>
                  <a:lnTo>
                    <a:pt x="414" y="207"/>
                  </a:lnTo>
                  <a:close/>
                  <a:moveTo>
                    <a:pt x="853" y="270"/>
                  </a:moveTo>
                  <a:lnTo>
                    <a:pt x="843" y="244"/>
                  </a:lnTo>
                  <a:lnTo>
                    <a:pt x="834" y="217"/>
                  </a:lnTo>
                  <a:lnTo>
                    <a:pt x="819" y="196"/>
                  </a:lnTo>
                  <a:lnTo>
                    <a:pt x="791" y="188"/>
                  </a:lnTo>
                  <a:lnTo>
                    <a:pt x="827" y="216"/>
                  </a:lnTo>
                  <a:lnTo>
                    <a:pt x="843" y="278"/>
                  </a:lnTo>
                  <a:lnTo>
                    <a:pt x="845" y="274"/>
                  </a:lnTo>
                  <a:lnTo>
                    <a:pt x="851" y="274"/>
                  </a:lnTo>
                  <a:lnTo>
                    <a:pt x="853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2" name="docshape161">
              <a:extLst>
                <a:ext uri="{FF2B5EF4-FFF2-40B4-BE49-F238E27FC236}">
                  <a16:creationId xmlns:a16="http://schemas.microsoft.com/office/drawing/2014/main" id="{5918B918-2543-4892-A486-9DB9014A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63"/>
              <a:ext cx="26" cy="29"/>
            </a:xfrm>
            <a:custGeom>
              <a:avLst/>
              <a:gdLst>
                <a:gd name="T0" fmla="+- 0 833 819"/>
                <a:gd name="T1" fmla="*/ T0 w 26"/>
                <a:gd name="T2" fmla="+- 0 264 264"/>
                <a:gd name="T3" fmla="*/ 264 h 29"/>
                <a:gd name="T4" fmla="+- 0 823 819"/>
                <a:gd name="T5" fmla="*/ T4 w 26"/>
                <a:gd name="T6" fmla="+- 0 265 264"/>
                <a:gd name="T7" fmla="*/ 265 h 29"/>
                <a:gd name="T8" fmla="+- 0 819 819"/>
                <a:gd name="T9" fmla="*/ T8 w 26"/>
                <a:gd name="T10" fmla="+- 0 276 264"/>
                <a:gd name="T11" fmla="*/ 276 h 29"/>
                <a:gd name="T12" fmla="+- 0 823 819"/>
                <a:gd name="T13" fmla="*/ T12 w 26"/>
                <a:gd name="T14" fmla="+- 0 292 264"/>
                <a:gd name="T15" fmla="*/ 292 h 29"/>
                <a:gd name="T16" fmla="+- 0 839 819"/>
                <a:gd name="T17" fmla="*/ T16 w 26"/>
                <a:gd name="T18" fmla="+- 0 280 264"/>
                <a:gd name="T19" fmla="*/ 280 h 29"/>
                <a:gd name="T20" fmla="+- 0 845 819"/>
                <a:gd name="T21" fmla="*/ T20 w 26"/>
                <a:gd name="T22" fmla="+- 0 280 264"/>
                <a:gd name="T23" fmla="*/ 280 h 29"/>
                <a:gd name="T24" fmla="+- 0 842 819"/>
                <a:gd name="T25" fmla="*/ T24 w 26"/>
                <a:gd name="T26" fmla="+- 0 270 264"/>
                <a:gd name="T27" fmla="*/ 270 h 29"/>
                <a:gd name="T28" fmla="+- 0 833 819"/>
                <a:gd name="T29" fmla="*/ T28 w 26"/>
                <a:gd name="T30" fmla="+- 0 264 264"/>
                <a:gd name="T31" fmla="*/ 264 h 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6" h="29">
                  <a:moveTo>
                    <a:pt x="14" y="0"/>
                  </a:moveTo>
                  <a:lnTo>
                    <a:pt x="4" y="1"/>
                  </a:lnTo>
                  <a:lnTo>
                    <a:pt x="0" y="12"/>
                  </a:lnTo>
                  <a:lnTo>
                    <a:pt x="4" y="28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3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3" name="docshape162">
              <a:extLst>
                <a:ext uri="{FF2B5EF4-FFF2-40B4-BE49-F238E27FC236}">
                  <a16:creationId xmlns:a16="http://schemas.microsoft.com/office/drawing/2014/main" id="{5BD32EEB-973C-4409-83DD-EFF2F35E0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23"/>
              <a:ext cx="1210" cy="854"/>
            </a:xfrm>
            <a:custGeom>
              <a:avLst/>
              <a:gdLst>
                <a:gd name="T0" fmla="+- 0 1199 126"/>
                <a:gd name="T1" fmla="*/ T0 w 1210"/>
                <a:gd name="T2" fmla="+- 0 963 323"/>
                <a:gd name="T3" fmla="*/ 963 h 854"/>
                <a:gd name="T4" fmla="+- 0 676 126"/>
                <a:gd name="T5" fmla="*/ T4 w 1210"/>
                <a:gd name="T6" fmla="+- 0 659 323"/>
                <a:gd name="T7" fmla="*/ 659 h 854"/>
                <a:gd name="T8" fmla="+- 0 360 126"/>
                <a:gd name="T9" fmla="*/ T8 w 1210"/>
                <a:gd name="T10" fmla="+- 0 480 323"/>
                <a:gd name="T11" fmla="*/ 480 h 854"/>
                <a:gd name="T12" fmla="+- 0 240 126"/>
                <a:gd name="T13" fmla="*/ T12 w 1210"/>
                <a:gd name="T14" fmla="+- 0 534 323"/>
                <a:gd name="T15" fmla="*/ 534 h 854"/>
                <a:gd name="T16" fmla="+- 0 182 126"/>
                <a:gd name="T17" fmla="*/ T16 w 1210"/>
                <a:gd name="T18" fmla="+- 0 561 323"/>
                <a:gd name="T19" fmla="*/ 561 h 854"/>
                <a:gd name="T20" fmla="+- 0 126 126"/>
                <a:gd name="T21" fmla="*/ T20 w 1210"/>
                <a:gd name="T22" fmla="+- 0 589 323"/>
                <a:gd name="T23" fmla="*/ 589 h 854"/>
                <a:gd name="T24" fmla="+- 0 1116 126"/>
                <a:gd name="T25" fmla="*/ T24 w 1210"/>
                <a:gd name="T26" fmla="+- 0 1177 323"/>
                <a:gd name="T27" fmla="*/ 1177 h 854"/>
                <a:gd name="T28" fmla="+- 0 1138 126"/>
                <a:gd name="T29" fmla="*/ T28 w 1210"/>
                <a:gd name="T30" fmla="+- 0 1123 323"/>
                <a:gd name="T31" fmla="*/ 1123 h 854"/>
                <a:gd name="T32" fmla="+- 0 1159 126"/>
                <a:gd name="T33" fmla="*/ T32 w 1210"/>
                <a:gd name="T34" fmla="+- 0 1070 323"/>
                <a:gd name="T35" fmla="*/ 1070 h 854"/>
                <a:gd name="T36" fmla="+- 0 1179 126"/>
                <a:gd name="T37" fmla="*/ T36 w 1210"/>
                <a:gd name="T38" fmla="+- 0 1017 323"/>
                <a:gd name="T39" fmla="*/ 1017 h 854"/>
                <a:gd name="T40" fmla="+- 0 1199 126"/>
                <a:gd name="T41" fmla="*/ T40 w 1210"/>
                <a:gd name="T42" fmla="+- 0 963 323"/>
                <a:gd name="T43" fmla="*/ 963 h 854"/>
                <a:gd name="T44" fmla="+- 0 1221 126"/>
                <a:gd name="T45" fmla="*/ T44 w 1210"/>
                <a:gd name="T46" fmla="+- 0 907 323"/>
                <a:gd name="T47" fmla="*/ 907 h 854"/>
                <a:gd name="T48" fmla="+- 0 684 126"/>
                <a:gd name="T49" fmla="*/ T48 w 1210"/>
                <a:gd name="T50" fmla="+- 0 599 323"/>
                <a:gd name="T51" fmla="*/ 599 h 854"/>
                <a:gd name="T52" fmla="+- 0 409 126"/>
                <a:gd name="T53" fmla="*/ T52 w 1210"/>
                <a:gd name="T54" fmla="+- 0 444 323"/>
                <a:gd name="T55" fmla="*/ 444 h 854"/>
                <a:gd name="T56" fmla="+- 0 373 126"/>
                <a:gd name="T57" fmla="*/ T56 w 1210"/>
                <a:gd name="T58" fmla="+- 0 474 323"/>
                <a:gd name="T59" fmla="*/ 474 h 854"/>
                <a:gd name="T60" fmla="+- 0 1155 126"/>
                <a:gd name="T61" fmla="*/ T60 w 1210"/>
                <a:gd name="T62" fmla="+- 0 927 323"/>
                <a:gd name="T63" fmla="*/ 927 h 854"/>
                <a:gd name="T64" fmla="+- 0 1203 126"/>
                <a:gd name="T65" fmla="*/ T64 w 1210"/>
                <a:gd name="T66" fmla="+- 0 953 323"/>
                <a:gd name="T67" fmla="*/ 953 h 854"/>
                <a:gd name="T68" fmla="+- 0 1209 126"/>
                <a:gd name="T69" fmla="*/ T68 w 1210"/>
                <a:gd name="T70" fmla="+- 0 941 323"/>
                <a:gd name="T71" fmla="*/ 941 h 854"/>
                <a:gd name="T72" fmla="+- 0 1215 126"/>
                <a:gd name="T73" fmla="*/ T72 w 1210"/>
                <a:gd name="T74" fmla="+- 0 930 323"/>
                <a:gd name="T75" fmla="*/ 930 h 854"/>
                <a:gd name="T76" fmla="+- 0 1220 126"/>
                <a:gd name="T77" fmla="*/ T76 w 1210"/>
                <a:gd name="T78" fmla="+- 0 918 323"/>
                <a:gd name="T79" fmla="*/ 918 h 854"/>
                <a:gd name="T80" fmla="+- 0 1221 126"/>
                <a:gd name="T81" fmla="*/ T80 w 1210"/>
                <a:gd name="T82" fmla="+- 0 907 323"/>
                <a:gd name="T83" fmla="*/ 907 h 854"/>
                <a:gd name="T84" fmla="+- 0 1274 126"/>
                <a:gd name="T85" fmla="*/ T84 w 1210"/>
                <a:gd name="T86" fmla="+- 0 765 323"/>
                <a:gd name="T87" fmla="*/ 765 h 854"/>
                <a:gd name="T88" fmla="+- 0 1040 126"/>
                <a:gd name="T89" fmla="*/ T88 w 1210"/>
                <a:gd name="T90" fmla="+- 0 631 323"/>
                <a:gd name="T91" fmla="*/ 631 h 854"/>
                <a:gd name="T92" fmla="+- 0 473 126"/>
                <a:gd name="T93" fmla="*/ T92 w 1210"/>
                <a:gd name="T94" fmla="+- 0 323 323"/>
                <a:gd name="T95" fmla="*/ 323 h 854"/>
                <a:gd name="T96" fmla="+- 0 465 126"/>
                <a:gd name="T97" fmla="*/ T96 w 1210"/>
                <a:gd name="T98" fmla="+- 0 353 323"/>
                <a:gd name="T99" fmla="*/ 353 h 854"/>
                <a:gd name="T100" fmla="+- 0 454 126"/>
                <a:gd name="T101" fmla="*/ T100 w 1210"/>
                <a:gd name="T102" fmla="+- 0 381 323"/>
                <a:gd name="T103" fmla="*/ 381 h 854"/>
                <a:gd name="T104" fmla="+- 0 439 126"/>
                <a:gd name="T105" fmla="*/ T104 w 1210"/>
                <a:gd name="T106" fmla="+- 0 408 323"/>
                <a:gd name="T107" fmla="*/ 408 h 854"/>
                <a:gd name="T108" fmla="+- 0 419 126"/>
                <a:gd name="T109" fmla="*/ T108 w 1210"/>
                <a:gd name="T110" fmla="+- 0 434 323"/>
                <a:gd name="T111" fmla="*/ 434 h 854"/>
                <a:gd name="T112" fmla="+- 0 688 126"/>
                <a:gd name="T113" fmla="*/ T112 w 1210"/>
                <a:gd name="T114" fmla="+- 0 589 323"/>
                <a:gd name="T115" fmla="*/ 589 h 854"/>
                <a:gd name="T116" fmla="+- 0 958 126"/>
                <a:gd name="T117" fmla="*/ T116 w 1210"/>
                <a:gd name="T118" fmla="+- 0 744 323"/>
                <a:gd name="T119" fmla="*/ 744 h 854"/>
                <a:gd name="T120" fmla="+- 0 1093 126"/>
                <a:gd name="T121" fmla="*/ T120 w 1210"/>
                <a:gd name="T122" fmla="+- 0 820 323"/>
                <a:gd name="T123" fmla="*/ 820 h 854"/>
                <a:gd name="T124" fmla="+- 0 1227 126"/>
                <a:gd name="T125" fmla="*/ T124 w 1210"/>
                <a:gd name="T126" fmla="+- 0 895 323"/>
                <a:gd name="T127" fmla="*/ 895 h 854"/>
                <a:gd name="T128" fmla="+- 0 1241 126"/>
                <a:gd name="T129" fmla="*/ T128 w 1210"/>
                <a:gd name="T130" fmla="+- 0 863 323"/>
                <a:gd name="T131" fmla="*/ 863 h 854"/>
                <a:gd name="T132" fmla="+- 0 1254 126"/>
                <a:gd name="T133" fmla="*/ T132 w 1210"/>
                <a:gd name="T134" fmla="+- 0 830 323"/>
                <a:gd name="T135" fmla="*/ 830 h 854"/>
                <a:gd name="T136" fmla="+- 0 1265 126"/>
                <a:gd name="T137" fmla="*/ T136 w 1210"/>
                <a:gd name="T138" fmla="+- 0 798 323"/>
                <a:gd name="T139" fmla="*/ 798 h 854"/>
                <a:gd name="T140" fmla="+- 0 1274 126"/>
                <a:gd name="T141" fmla="*/ T140 w 1210"/>
                <a:gd name="T142" fmla="+- 0 765 323"/>
                <a:gd name="T143" fmla="*/ 765 h 854"/>
                <a:gd name="T144" fmla="+- 0 1312 126"/>
                <a:gd name="T145" fmla="*/ T144 w 1210"/>
                <a:gd name="T146" fmla="+- 0 542 323"/>
                <a:gd name="T147" fmla="*/ 542 h 854"/>
                <a:gd name="T148" fmla="+- 0 1309 126"/>
                <a:gd name="T149" fmla="*/ T148 w 1210"/>
                <a:gd name="T150" fmla="+- 0 530 323"/>
                <a:gd name="T151" fmla="*/ 530 h 854"/>
                <a:gd name="T152" fmla="+- 0 1308 126"/>
                <a:gd name="T153" fmla="*/ T152 w 1210"/>
                <a:gd name="T154" fmla="+- 0 516 323"/>
                <a:gd name="T155" fmla="*/ 516 h 854"/>
                <a:gd name="T156" fmla="+- 0 1307 126"/>
                <a:gd name="T157" fmla="*/ T156 w 1210"/>
                <a:gd name="T158" fmla="+- 0 502 323"/>
                <a:gd name="T159" fmla="*/ 502 h 854"/>
                <a:gd name="T160" fmla="+- 0 1302 126"/>
                <a:gd name="T161" fmla="*/ T160 w 1210"/>
                <a:gd name="T162" fmla="+- 0 490 323"/>
                <a:gd name="T163" fmla="*/ 490 h 854"/>
                <a:gd name="T164" fmla="+- 0 1284 126"/>
                <a:gd name="T165" fmla="*/ T164 w 1210"/>
                <a:gd name="T166" fmla="+- 0 475 323"/>
                <a:gd name="T167" fmla="*/ 475 h 854"/>
                <a:gd name="T168" fmla="+- 0 1261 126"/>
                <a:gd name="T169" fmla="*/ T168 w 1210"/>
                <a:gd name="T170" fmla="+- 0 470 323"/>
                <a:gd name="T171" fmla="*/ 470 h 854"/>
                <a:gd name="T172" fmla="+- 0 1238 126"/>
                <a:gd name="T173" fmla="*/ T172 w 1210"/>
                <a:gd name="T174" fmla="+- 0 477 323"/>
                <a:gd name="T175" fmla="*/ 477 h 854"/>
                <a:gd name="T176" fmla="+- 0 1224 126"/>
                <a:gd name="T177" fmla="*/ T176 w 1210"/>
                <a:gd name="T178" fmla="+- 0 495 323"/>
                <a:gd name="T179" fmla="*/ 495 h 854"/>
                <a:gd name="T180" fmla="+- 0 1245 126"/>
                <a:gd name="T181" fmla="*/ T180 w 1210"/>
                <a:gd name="T182" fmla="+- 0 507 323"/>
                <a:gd name="T183" fmla="*/ 507 h 854"/>
                <a:gd name="T184" fmla="+- 0 1267 126"/>
                <a:gd name="T185" fmla="*/ T184 w 1210"/>
                <a:gd name="T186" fmla="+- 0 521 323"/>
                <a:gd name="T187" fmla="*/ 521 h 854"/>
                <a:gd name="T188" fmla="+- 0 1289 126"/>
                <a:gd name="T189" fmla="*/ T188 w 1210"/>
                <a:gd name="T190" fmla="+- 0 534 323"/>
                <a:gd name="T191" fmla="*/ 534 h 854"/>
                <a:gd name="T192" fmla="+- 0 1312 126"/>
                <a:gd name="T193" fmla="*/ T192 w 1210"/>
                <a:gd name="T194" fmla="+- 0 542 323"/>
                <a:gd name="T195" fmla="*/ 542 h 854"/>
                <a:gd name="T196" fmla="+- 0 1336 126"/>
                <a:gd name="T197" fmla="*/ T196 w 1210"/>
                <a:gd name="T198" fmla="+- 0 533 323"/>
                <a:gd name="T199" fmla="*/ 533 h 854"/>
                <a:gd name="T200" fmla="+- 0 1333 126"/>
                <a:gd name="T201" fmla="*/ T200 w 1210"/>
                <a:gd name="T202" fmla="+- 0 522 323"/>
                <a:gd name="T203" fmla="*/ 522 h 854"/>
                <a:gd name="T204" fmla="+- 0 1328 126"/>
                <a:gd name="T205" fmla="*/ T204 w 1210"/>
                <a:gd name="T206" fmla="+- 0 509 323"/>
                <a:gd name="T207" fmla="*/ 509 h 854"/>
                <a:gd name="T208" fmla="+- 0 1328 126"/>
                <a:gd name="T209" fmla="*/ T208 w 1210"/>
                <a:gd name="T210" fmla="+- 0 496 323"/>
                <a:gd name="T211" fmla="*/ 496 h 854"/>
                <a:gd name="T212" fmla="+- 0 1323 126"/>
                <a:gd name="T213" fmla="*/ T212 w 1210"/>
                <a:gd name="T214" fmla="+- 0 485 323"/>
                <a:gd name="T215" fmla="*/ 485 h 854"/>
                <a:gd name="T216" fmla="+- 0 1315 126"/>
                <a:gd name="T217" fmla="*/ T216 w 1210"/>
                <a:gd name="T218" fmla="+- 0 475 323"/>
                <a:gd name="T219" fmla="*/ 475 h 854"/>
                <a:gd name="T220" fmla="+- 0 1304 126"/>
                <a:gd name="T221" fmla="*/ T220 w 1210"/>
                <a:gd name="T222" fmla="+- 0 468 323"/>
                <a:gd name="T223" fmla="*/ 468 h 854"/>
                <a:gd name="T224" fmla="+- 0 1291 126"/>
                <a:gd name="T225" fmla="*/ T224 w 1210"/>
                <a:gd name="T226" fmla="+- 0 464 323"/>
                <a:gd name="T227" fmla="*/ 464 h 854"/>
                <a:gd name="T228" fmla="+- 0 1309 126"/>
                <a:gd name="T229" fmla="*/ T228 w 1210"/>
                <a:gd name="T230" fmla="+- 0 479 323"/>
                <a:gd name="T231" fmla="*/ 479 h 854"/>
                <a:gd name="T232" fmla="+- 0 1318 126"/>
                <a:gd name="T233" fmla="*/ T232 w 1210"/>
                <a:gd name="T234" fmla="+- 0 499 323"/>
                <a:gd name="T235" fmla="*/ 499 h 854"/>
                <a:gd name="T236" fmla="+- 0 1323 126"/>
                <a:gd name="T237" fmla="*/ T236 w 1210"/>
                <a:gd name="T238" fmla="+- 0 521 323"/>
                <a:gd name="T239" fmla="*/ 521 h 854"/>
                <a:gd name="T240" fmla="+- 0 1330 126"/>
                <a:gd name="T241" fmla="*/ T240 w 1210"/>
                <a:gd name="T242" fmla="+- 0 542 323"/>
                <a:gd name="T243" fmla="*/ 542 h 854"/>
                <a:gd name="T244" fmla="+- 0 1336 126"/>
                <a:gd name="T245" fmla="*/ T244 w 1210"/>
                <a:gd name="T246" fmla="+- 0 533 323"/>
                <a:gd name="T247" fmla="*/ 533 h 8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10" h="854">
                  <a:moveTo>
                    <a:pt x="1073" y="640"/>
                  </a:moveTo>
                  <a:lnTo>
                    <a:pt x="550" y="336"/>
                  </a:lnTo>
                  <a:lnTo>
                    <a:pt x="234" y="157"/>
                  </a:lnTo>
                  <a:lnTo>
                    <a:pt x="114" y="211"/>
                  </a:lnTo>
                  <a:lnTo>
                    <a:pt x="56" y="238"/>
                  </a:lnTo>
                  <a:lnTo>
                    <a:pt x="0" y="266"/>
                  </a:lnTo>
                  <a:lnTo>
                    <a:pt x="990" y="854"/>
                  </a:lnTo>
                  <a:lnTo>
                    <a:pt x="1012" y="800"/>
                  </a:lnTo>
                  <a:lnTo>
                    <a:pt x="1033" y="747"/>
                  </a:lnTo>
                  <a:lnTo>
                    <a:pt x="1053" y="694"/>
                  </a:lnTo>
                  <a:lnTo>
                    <a:pt x="1073" y="640"/>
                  </a:lnTo>
                  <a:close/>
                  <a:moveTo>
                    <a:pt x="1095" y="584"/>
                  </a:moveTo>
                  <a:lnTo>
                    <a:pt x="558" y="276"/>
                  </a:lnTo>
                  <a:lnTo>
                    <a:pt x="283" y="121"/>
                  </a:lnTo>
                  <a:lnTo>
                    <a:pt x="247" y="151"/>
                  </a:lnTo>
                  <a:lnTo>
                    <a:pt x="1029" y="604"/>
                  </a:lnTo>
                  <a:lnTo>
                    <a:pt x="1077" y="630"/>
                  </a:lnTo>
                  <a:lnTo>
                    <a:pt x="1083" y="618"/>
                  </a:lnTo>
                  <a:lnTo>
                    <a:pt x="1089" y="607"/>
                  </a:lnTo>
                  <a:lnTo>
                    <a:pt x="1094" y="595"/>
                  </a:lnTo>
                  <a:lnTo>
                    <a:pt x="1095" y="584"/>
                  </a:lnTo>
                  <a:close/>
                  <a:moveTo>
                    <a:pt x="1148" y="442"/>
                  </a:moveTo>
                  <a:lnTo>
                    <a:pt x="914" y="308"/>
                  </a:lnTo>
                  <a:lnTo>
                    <a:pt x="347" y="0"/>
                  </a:lnTo>
                  <a:lnTo>
                    <a:pt x="339" y="30"/>
                  </a:lnTo>
                  <a:lnTo>
                    <a:pt x="328" y="58"/>
                  </a:lnTo>
                  <a:lnTo>
                    <a:pt x="313" y="85"/>
                  </a:lnTo>
                  <a:lnTo>
                    <a:pt x="293" y="111"/>
                  </a:lnTo>
                  <a:lnTo>
                    <a:pt x="562" y="266"/>
                  </a:lnTo>
                  <a:lnTo>
                    <a:pt x="832" y="421"/>
                  </a:lnTo>
                  <a:lnTo>
                    <a:pt x="967" y="497"/>
                  </a:lnTo>
                  <a:lnTo>
                    <a:pt x="1101" y="572"/>
                  </a:lnTo>
                  <a:lnTo>
                    <a:pt x="1115" y="540"/>
                  </a:lnTo>
                  <a:lnTo>
                    <a:pt x="1128" y="507"/>
                  </a:lnTo>
                  <a:lnTo>
                    <a:pt x="1139" y="475"/>
                  </a:lnTo>
                  <a:lnTo>
                    <a:pt x="1148" y="442"/>
                  </a:lnTo>
                  <a:close/>
                  <a:moveTo>
                    <a:pt x="1186" y="219"/>
                  </a:moveTo>
                  <a:lnTo>
                    <a:pt x="1183" y="207"/>
                  </a:lnTo>
                  <a:lnTo>
                    <a:pt x="1182" y="193"/>
                  </a:lnTo>
                  <a:lnTo>
                    <a:pt x="1181" y="179"/>
                  </a:lnTo>
                  <a:lnTo>
                    <a:pt x="1176" y="167"/>
                  </a:lnTo>
                  <a:lnTo>
                    <a:pt x="1158" y="152"/>
                  </a:lnTo>
                  <a:lnTo>
                    <a:pt x="1135" y="147"/>
                  </a:lnTo>
                  <a:lnTo>
                    <a:pt x="1112" y="154"/>
                  </a:lnTo>
                  <a:lnTo>
                    <a:pt x="1098" y="172"/>
                  </a:lnTo>
                  <a:lnTo>
                    <a:pt x="1119" y="184"/>
                  </a:lnTo>
                  <a:lnTo>
                    <a:pt x="1141" y="198"/>
                  </a:lnTo>
                  <a:lnTo>
                    <a:pt x="1163" y="211"/>
                  </a:lnTo>
                  <a:lnTo>
                    <a:pt x="1186" y="219"/>
                  </a:lnTo>
                  <a:close/>
                  <a:moveTo>
                    <a:pt x="1210" y="210"/>
                  </a:moveTo>
                  <a:lnTo>
                    <a:pt x="1207" y="199"/>
                  </a:lnTo>
                  <a:lnTo>
                    <a:pt x="1202" y="186"/>
                  </a:lnTo>
                  <a:lnTo>
                    <a:pt x="1202" y="173"/>
                  </a:lnTo>
                  <a:lnTo>
                    <a:pt x="1197" y="162"/>
                  </a:lnTo>
                  <a:lnTo>
                    <a:pt x="1189" y="152"/>
                  </a:lnTo>
                  <a:lnTo>
                    <a:pt x="1178" y="145"/>
                  </a:lnTo>
                  <a:lnTo>
                    <a:pt x="1165" y="141"/>
                  </a:lnTo>
                  <a:lnTo>
                    <a:pt x="1183" y="156"/>
                  </a:lnTo>
                  <a:lnTo>
                    <a:pt x="1192" y="176"/>
                  </a:lnTo>
                  <a:lnTo>
                    <a:pt x="1197" y="198"/>
                  </a:lnTo>
                  <a:lnTo>
                    <a:pt x="1204" y="219"/>
                  </a:lnTo>
                  <a:lnTo>
                    <a:pt x="1210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pic>
          <p:nvPicPr>
            <p:cNvPr id="64" name="docshape163">
              <a:extLst>
                <a:ext uri="{FF2B5EF4-FFF2-40B4-BE49-F238E27FC236}">
                  <a16:creationId xmlns:a16="http://schemas.microsoft.com/office/drawing/2014/main" id="{23AD2AA1-735D-4523-98DF-AF46EE32E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488"/>
              <a:ext cx="125" cy="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docshape164">
              <a:extLst>
                <a:ext uri="{FF2B5EF4-FFF2-40B4-BE49-F238E27FC236}">
                  <a16:creationId xmlns:a16="http://schemas.microsoft.com/office/drawing/2014/main" id="{78FEE6CC-18D8-469E-9DB1-5A6C2DCB9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574"/>
              <a:ext cx="1536" cy="671"/>
            </a:xfrm>
            <a:custGeom>
              <a:avLst/>
              <a:gdLst>
                <a:gd name="T0" fmla="+- 0 1085 18"/>
                <a:gd name="T1" fmla="*/ T0 w 1536"/>
                <a:gd name="T2" fmla="+- 0 1167 574"/>
                <a:gd name="T3" fmla="*/ 1167 h 671"/>
                <a:gd name="T4" fmla="+- 0 1014 18"/>
                <a:gd name="T5" fmla="*/ T4 w 1536"/>
                <a:gd name="T6" fmla="+- 0 1125 574"/>
                <a:gd name="T7" fmla="*/ 1125 h 671"/>
                <a:gd name="T8" fmla="+- 0 104 18"/>
                <a:gd name="T9" fmla="*/ T8 w 1536"/>
                <a:gd name="T10" fmla="+- 0 595 574"/>
                <a:gd name="T11" fmla="*/ 595 h 671"/>
                <a:gd name="T12" fmla="+- 0 79 18"/>
                <a:gd name="T13" fmla="*/ T12 w 1536"/>
                <a:gd name="T14" fmla="+- 0 605 574"/>
                <a:gd name="T15" fmla="*/ 605 h 671"/>
                <a:gd name="T16" fmla="+- 0 56 18"/>
                <a:gd name="T17" fmla="*/ T16 w 1536"/>
                <a:gd name="T18" fmla="+- 0 619 574"/>
                <a:gd name="T19" fmla="*/ 619 h 671"/>
                <a:gd name="T20" fmla="+- 0 66 18"/>
                <a:gd name="T21" fmla="*/ T20 w 1536"/>
                <a:gd name="T22" fmla="+- 0 626 574"/>
                <a:gd name="T23" fmla="*/ 626 h 671"/>
                <a:gd name="T24" fmla="+- 0 415 18"/>
                <a:gd name="T25" fmla="*/ T24 w 1536"/>
                <a:gd name="T26" fmla="+- 0 1016 574"/>
                <a:gd name="T27" fmla="*/ 1016 h 671"/>
                <a:gd name="T28" fmla="+- 0 573 18"/>
                <a:gd name="T29" fmla="*/ T28 w 1536"/>
                <a:gd name="T30" fmla="+- 0 1064 574"/>
                <a:gd name="T31" fmla="*/ 1064 h 671"/>
                <a:gd name="T32" fmla="+- 0 728 18"/>
                <a:gd name="T33" fmla="*/ T32 w 1536"/>
                <a:gd name="T34" fmla="+- 0 1116 574"/>
                <a:gd name="T35" fmla="*/ 1116 h 671"/>
                <a:gd name="T36" fmla="+- 0 650 18"/>
                <a:gd name="T37" fmla="*/ T36 w 1536"/>
                <a:gd name="T38" fmla="+- 0 1096 574"/>
                <a:gd name="T39" fmla="*/ 1096 h 671"/>
                <a:gd name="T40" fmla="+- 0 500 18"/>
                <a:gd name="T41" fmla="*/ T40 w 1536"/>
                <a:gd name="T42" fmla="+- 0 1050 574"/>
                <a:gd name="T43" fmla="*/ 1050 h 671"/>
                <a:gd name="T44" fmla="+- 0 419 18"/>
                <a:gd name="T45" fmla="*/ T44 w 1536"/>
                <a:gd name="T46" fmla="+- 0 1032 574"/>
                <a:gd name="T47" fmla="*/ 1032 h 671"/>
                <a:gd name="T48" fmla="+- 0 47 18"/>
                <a:gd name="T49" fmla="*/ T48 w 1536"/>
                <a:gd name="T50" fmla="+- 0 622 574"/>
                <a:gd name="T51" fmla="*/ 622 h 671"/>
                <a:gd name="T52" fmla="+- 0 27 18"/>
                <a:gd name="T53" fmla="*/ T52 w 1536"/>
                <a:gd name="T54" fmla="+- 0 623 574"/>
                <a:gd name="T55" fmla="*/ 623 h 671"/>
                <a:gd name="T56" fmla="+- 0 389 18"/>
                <a:gd name="T57" fmla="*/ T56 w 1536"/>
                <a:gd name="T58" fmla="+- 0 1040 574"/>
                <a:gd name="T59" fmla="*/ 1040 h 671"/>
                <a:gd name="T60" fmla="+- 0 1042 18"/>
                <a:gd name="T61" fmla="*/ T60 w 1536"/>
                <a:gd name="T62" fmla="+- 0 1245 574"/>
                <a:gd name="T63" fmla="*/ 1245 h 671"/>
                <a:gd name="T64" fmla="+- 0 1070 18"/>
                <a:gd name="T65" fmla="*/ T64 w 1536"/>
                <a:gd name="T66" fmla="+- 0 1241 574"/>
                <a:gd name="T67" fmla="*/ 1241 h 671"/>
                <a:gd name="T68" fmla="+- 0 818 18"/>
                <a:gd name="T69" fmla="*/ T68 w 1536"/>
                <a:gd name="T70" fmla="+- 0 1150 574"/>
                <a:gd name="T71" fmla="*/ 1150 h 671"/>
                <a:gd name="T72" fmla="+- 0 772 18"/>
                <a:gd name="T73" fmla="*/ T72 w 1536"/>
                <a:gd name="T74" fmla="+- 0 1136 574"/>
                <a:gd name="T75" fmla="*/ 1136 h 671"/>
                <a:gd name="T76" fmla="+- 0 730 18"/>
                <a:gd name="T77" fmla="*/ T76 w 1536"/>
                <a:gd name="T78" fmla="+- 0 1116 574"/>
                <a:gd name="T79" fmla="*/ 1116 h 671"/>
                <a:gd name="T80" fmla="+- 0 1054 18"/>
                <a:gd name="T81" fmla="*/ T80 w 1536"/>
                <a:gd name="T82" fmla="+- 0 1212 574"/>
                <a:gd name="T83" fmla="*/ 1212 h 671"/>
                <a:gd name="T84" fmla="+- 0 1083 18"/>
                <a:gd name="T85" fmla="*/ T84 w 1536"/>
                <a:gd name="T86" fmla="+- 0 1222 574"/>
                <a:gd name="T87" fmla="*/ 1222 h 671"/>
                <a:gd name="T88" fmla="+- 0 1109 18"/>
                <a:gd name="T89" fmla="*/ T88 w 1536"/>
                <a:gd name="T90" fmla="+- 0 1191 574"/>
                <a:gd name="T91" fmla="*/ 1191 h 671"/>
                <a:gd name="T92" fmla="+- 0 1537 18"/>
                <a:gd name="T93" fmla="*/ T92 w 1536"/>
                <a:gd name="T94" fmla="+- 0 751 574"/>
                <a:gd name="T95" fmla="*/ 751 h 671"/>
                <a:gd name="T96" fmla="+- 0 1462 18"/>
                <a:gd name="T97" fmla="*/ T96 w 1536"/>
                <a:gd name="T98" fmla="+- 0 629 574"/>
                <a:gd name="T99" fmla="*/ 629 h 671"/>
                <a:gd name="T100" fmla="+- 0 1379 18"/>
                <a:gd name="T101" fmla="*/ T100 w 1536"/>
                <a:gd name="T102" fmla="+- 0 590 574"/>
                <a:gd name="T103" fmla="*/ 590 h 671"/>
                <a:gd name="T104" fmla="+- 0 1348 18"/>
                <a:gd name="T105" fmla="*/ T104 w 1536"/>
                <a:gd name="T106" fmla="+- 0 602 574"/>
                <a:gd name="T107" fmla="*/ 602 h 671"/>
                <a:gd name="T108" fmla="+- 0 1293 18"/>
                <a:gd name="T109" fmla="*/ T108 w 1536"/>
                <a:gd name="T110" fmla="+- 0 758 574"/>
                <a:gd name="T111" fmla="*/ 758 h 671"/>
                <a:gd name="T112" fmla="+- 0 1143 18"/>
                <a:gd name="T113" fmla="*/ T112 w 1536"/>
                <a:gd name="T114" fmla="+- 0 1146 574"/>
                <a:gd name="T115" fmla="*/ 1146 h 671"/>
                <a:gd name="T116" fmla="+- 0 1178 18"/>
                <a:gd name="T117" fmla="*/ T116 w 1536"/>
                <a:gd name="T118" fmla="+- 0 1189 574"/>
                <a:gd name="T119" fmla="*/ 1189 h 671"/>
                <a:gd name="T120" fmla="+- 0 1410 18"/>
                <a:gd name="T121" fmla="*/ T120 w 1536"/>
                <a:gd name="T122" fmla="+- 0 584 574"/>
                <a:gd name="T123" fmla="*/ 584 h 671"/>
                <a:gd name="T124" fmla="+- 0 1190 18"/>
                <a:gd name="T125" fmla="*/ T124 w 1536"/>
                <a:gd name="T126" fmla="+- 0 1183 574"/>
                <a:gd name="T127" fmla="*/ 1183 h 671"/>
                <a:gd name="T128" fmla="+- 0 1311 18"/>
                <a:gd name="T129" fmla="*/ T128 w 1536"/>
                <a:gd name="T130" fmla="+- 0 1121 574"/>
                <a:gd name="T131" fmla="*/ 1121 h 671"/>
                <a:gd name="T132" fmla="+- 0 1432 18"/>
                <a:gd name="T133" fmla="*/ T132 w 1536"/>
                <a:gd name="T134" fmla="+- 0 1054 574"/>
                <a:gd name="T135" fmla="*/ 1054 h 671"/>
                <a:gd name="T136" fmla="+- 0 1523 18"/>
                <a:gd name="T137" fmla="*/ T136 w 1536"/>
                <a:gd name="T138" fmla="+- 0 958 574"/>
                <a:gd name="T139" fmla="*/ 958 h 671"/>
                <a:gd name="T140" fmla="+- 0 1554 18"/>
                <a:gd name="T141" fmla="*/ T140 w 1536"/>
                <a:gd name="T142" fmla="+- 0 818 574"/>
                <a:gd name="T143" fmla="*/ 818 h 6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1536" h="671">
                  <a:moveTo>
                    <a:pt x="1091" y="617"/>
                  </a:moveTo>
                  <a:lnTo>
                    <a:pt x="1067" y="593"/>
                  </a:lnTo>
                  <a:lnTo>
                    <a:pt x="1028" y="574"/>
                  </a:lnTo>
                  <a:lnTo>
                    <a:pt x="996" y="551"/>
                  </a:lnTo>
                  <a:lnTo>
                    <a:pt x="126" y="36"/>
                  </a:lnTo>
                  <a:lnTo>
                    <a:pt x="86" y="21"/>
                  </a:lnTo>
                  <a:lnTo>
                    <a:pt x="74" y="26"/>
                  </a:lnTo>
                  <a:lnTo>
                    <a:pt x="61" y="31"/>
                  </a:lnTo>
                  <a:lnTo>
                    <a:pt x="49" y="37"/>
                  </a:lnTo>
                  <a:lnTo>
                    <a:pt x="38" y="45"/>
                  </a:lnTo>
                  <a:lnTo>
                    <a:pt x="46" y="46"/>
                  </a:lnTo>
                  <a:lnTo>
                    <a:pt x="48" y="52"/>
                  </a:lnTo>
                  <a:lnTo>
                    <a:pt x="50" y="60"/>
                  </a:lnTo>
                  <a:lnTo>
                    <a:pt x="397" y="442"/>
                  </a:lnTo>
                  <a:lnTo>
                    <a:pt x="477" y="466"/>
                  </a:lnTo>
                  <a:lnTo>
                    <a:pt x="555" y="490"/>
                  </a:lnTo>
                  <a:lnTo>
                    <a:pt x="633" y="516"/>
                  </a:lnTo>
                  <a:lnTo>
                    <a:pt x="710" y="542"/>
                  </a:lnTo>
                  <a:lnTo>
                    <a:pt x="706" y="546"/>
                  </a:lnTo>
                  <a:lnTo>
                    <a:pt x="632" y="522"/>
                  </a:lnTo>
                  <a:lnTo>
                    <a:pt x="557" y="499"/>
                  </a:lnTo>
                  <a:lnTo>
                    <a:pt x="482" y="476"/>
                  </a:lnTo>
                  <a:lnTo>
                    <a:pt x="409" y="449"/>
                  </a:lnTo>
                  <a:lnTo>
                    <a:pt x="401" y="458"/>
                  </a:lnTo>
                  <a:lnTo>
                    <a:pt x="38" y="57"/>
                  </a:lnTo>
                  <a:lnTo>
                    <a:pt x="29" y="48"/>
                  </a:lnTo>
                  <a:lnTo>
                    <a:pt x="19" y="46"/>
                  </a:lnTo>
                  <a:lnTo>
                    <a:pt x="9" y="49"/>
                  </a:lnTo>
                  <a:lnTo>
                    <a:pt x="0" y="57"/>
                  </a:lnTo>
                  <a:lnTo>
                    <a:pt x="371" y="466"/>
                  </a:lnTo>
                  <a:lnTo>
                    <a:pt x="1010" y="669"/>
                  </a:lnTo>
                  <a:lnTo>
                    <a:pt x="1024" y="671"/>
                  </a:lnTo>
                  <a:lnTo>
                    <a:pt x="1039" y="670"/>
                  </a:lnTo>
                  <a:lnTo>
                    <a:pt x="1052" y="667"/>
                  </a:lnTo>
                  <a:lnTo>
                    <a:pt x="1064" y="659"/>
                  </a:lnTo>
                  <a:lnTo>
                    <a:pt x="800" y="576"/>
                  </a:lnTo>
                  <a:lnTo>
                    <a:pt x="777" y="568"/>
                  </a:lnTo>
                  <a:lnTo>
                    <a:pt x="754" y="562"/>
                  </a:lnTo>
                  <a:lnTo>
                    <a:pt x="731" y="554"/>
                  </a:lnTo>
                  <a:lnTo>
                    <a:pt x="712" y="542"/>
                  </a:lnTo>
                  <a:lnTo>
                    <a:pt x="1024" y="639"/>
                  </a:lnTo>
                  <a:lnTo>
                    <a:pt x="1036" y="638"/>
                  </a:lnTo>
                  <a:lnTo>
                    <a:pt x="1050" y="642"/>
                  </a:lnTo>
                  <a:lnTo>
                    <a:pt x="1065" y="648"/>
                  </a:lnTo>
                  <a:lnTo>
                    <a:pt x="1078" y="655"/>
                  </a:lnTo>
                  <a:lnTo>
                    <a:pt x="1091" y="617"/>
                  </a:lnTo>
                  <a:close/>
                  <a:moveTo>
                    <a:pt x="1536" y="244"/>
                  </a:moveTo>
                  <a:lnTo>
                    <a:pt x="1519" y="177"/>
                  </a:lnTo>
                  <a:lnTo>
                    <a:pt x="1487" y="114"/>
                  </a:lnTo>
                  <a:lnTo>
                    <a:pt x="1444" y="55"/>
                  </a:lnTo>
                  <a:lnTo>
                    <a:pt x="1396" y="0"/>
                  </a:lnTo>
                  <a:lnTo>
                    <a:pt x="1361" y="16"/>
                  </a:lnTo>
                  <a:lnTo>
                    <a:pt x="1345" y="24"/>
                  </a:lnTo>
                  <a:lnTo>
                    <a:pt x="1330" y="28"/>
                  </a:lnTo>
                  <a:lnTo>
                    <a:pt x="1303" y="106"/>
                  </a:lnTo>
                  <a:lnTo>
                    <a:pt x="1275" y="184"/>
                  </a:lnTo>
                  <a:lnTo>
                    <a:pt x="1245" y="262"/>
                  </a:lnTo>
                  <a:lnTo>
                    <a:pt x="1125" y="572"/>
                  </a:lnTo>
                  <a:lnTo>
                    <a:pt x="1096" y="649"/>
                  </a:lnTo>
                  <a:lnTo>
                    <a:pt x="1160" y="615"/>
                  </a:lnTo>
                  <a:lnTo>
                    <a:pt x="1388" y="10"/>
                  </a:lnTo>
                  <a:lnTo>
                    <a:pt x="1392" y="10"/>
                  </a:lnTo>
                  <a:lnTo>
                    <a:pt x="1392" y="26"/>
                  </a:lnTo>
                  <a:lnTo>
                    <a:pt x="1172" y="609"/>
                  </a:lnTo>
                  <a:lnTo>
                    <a:pt x="1231" y="577"/>
                  </a:lnTo>
                  <a:lnTo>
                    <a:pt x="1293" y="547"/>
                  </a:lnTo>
                  <a:lnTo>
                    <a:pt x="1355" y="516"/>
                  </a:lnTo>
                  <a:lnTo>
                    <a:pt x="1414" y="480"/>
                  </a:lnTo>
                  <a:lnTo>
                    <a:pt x="1465" y="438"/>
                  </a:lnTo>
                  <a:lnTo>
                    <a:pt x="1505" y="384"/>
                  </a:lnTo>
                  <a:lnTo>
                    <a:pt x="1531" y="316"/>
                  </a:lnTo>
                  <a:lnTo>
                    <a:pt x="1536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pic>
        <p:nvPicPr>
          <p:cNvPr id="2094" name="image13.png">
            <a:extLst>
              <a:ext uri="{FF2B5EF4-FFF2-40B4-BE49-F238E27FC236}">
                <a16:creationId xmlns:a16="http://schemas.microsoft.com/office/drawing/2014/main" id="{328B917A-2891-4FF7-B8ED-95EC43D2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69" y="4619580"/>
            <a:ext cx="961297" cy="7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CB0CB9F-4D75-47F5-BC97-62623D8ABBDC}"/>
              </a:ext>
            </a:extLst>
          </p:cNvPr>
          <p:cNvGrpSpPr>
            <a:grpSpLocks/>
          </p:cNvGrpSpPr>
          <p:nvPr/>
        </p:nvGrpSpPr>
        <p:grpSpPr bwMode="auto">
          <a:xfrm>
            <a:off x="5583307" y="5513558"/>
            <a:ext cx="971042" cy="746919"/>
            <a:chOff x="0" y="0"/>
            <a:chExt cx="1567" cy="1312"/>
          </a:xfrm>
        </p:grpSpPr>
        <p:sp>
          <p:nvSpPr>
            <p:cNvPr id="68" name="docshape166">
              <a:extLst>
                <a:ext uri="{FF2B5EF4-FFF2-40B4-BE49-F238E27FC236}">
                  <a16:creationId xmlns:a16="http://schemas.microsoft.com/office/drawing/2014/main" id="{9E1B0A09-8EC0-488D-B2B8-6C77C92F9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67" cy="1312"/>
            </a:xfrm>
            <a:custGeom>
              <a:avLst/>
              <a:gdLst>
                <a:gd name="T0" fmla="*/ 248 w 1567"/>
                <a:gd name="T1" fmla="*/ 40 h 1312"/>
                <a:gd name="T2" fmla="*/ 15 w 1567"/>
                <a:gd name="T3" fmla="*/ 698 h 1312"/>
                <a:gd name="T4" fmla="*/ 9 w 1567"/>
                <a:gd name="T5" fmla="*/ 755 h 1312"/>
                <a:gd name="T6" fmla="*/ 114 w 1567"/>
                <a:gd name="T7" fmla="*/ 739 h 1312"/>
                <a:gd name="T8" fmla="*/ 105 w 1567"/>
                <a:gd name="T9" fmla="*/ 817 h 1312"/>
                <a:gd name="T10" fmla="*/ 139 w 1567"/>
                <a:gd name="T11" fmla="*/ 864 h 1312"/>
                <a:gd name="T12" fmla="*/ 230 w 1567"/>
                <a:gd name="T13" fmla="*/ 895 h 1312"/>
                <a:gd name="T14" fmla="*/ 188 w 1567"/>
                <a:gd name="T15" fmla="*/ 957 h 1312"/>
                <a:gd name="T16" fmla="*/ 287 w 1567"/>
                <a:gd name="T17" fmla="*/ 944 h 1312"/>
                <a:gd name="T18" fmla="*/ 294 w 1567"/>
                <a:gd name="T19" fmla="*/ 1067 h 1312"/>
                <a:gd name="T20" fmla="*/ 311 w 1567"/>
                <a:gd name="T21" fmla="*/ 1086 h 1312"/>
                <a:gd name="T22" fmla="*/ 410 w 1567"/>
                <a:gd name="T23" fmla="*/ 1080 h 1312"/>
                <a:gd name="T24" fmla="*/ 459 w 1567"/>
                <a:gd name="T25" fmla="*/ 1124 h 1312"/>
                <a:gd name="T26" fmla="*/ 474 w 1567"/>
                <a:gd name="T27" fmla="*/ 1175 h 1312"/>
                <a:gd name="T28" fmla="*/ 564 w 1567"/>
                <a:gd name="T29" fmla="*/ 1144 h 1312"/>
                <a:gd name="T30" fmla="*/ 653 w 1567"/>
                <a:gd name="T31" fmla="*/ 1149 h 1312"/>
                <a:gd name="T32" fmla="*/ 641 w 1567"/>
                <a:gd name="T33" fmla="*/ 1079 h 1312"/>
                <a:gd name="T34" fmla="*/ 491 w 1567"/>
                <a:gd name="T35" fmla="*/ 1105 h 1312"/>
                <a:gd name="T36" fmla="*/ 416 w 1567"/>
                <a:gd name="T37" fmla="*/ 1042 h 1312"/>
                <a:gd name="T38" fmla="*/ 432 w 1567"/>
                <a:gd name="T39" fmla="*/ 986 h 1312"/>
                <a:gd name="T40" fmla="*/ 308 w 1567"/>
                <a:gd name="T41" fmla="*/ 954 h 1312"/>
                <a:gd name="T42" fmla="*/ 206 w 1567"/>
                <a:gd name="T43" fmla="*/ 830 h 1312"/>
                <a:gd name="T44" fmla="*/ 256 w 1567"/>
                <a:gd name="T45" fmla="*/ 785 h 1312"/>
                <a:gd name="T46" fmla="*/ 189 w 1567"/>
                <a:gd name="T47" fmla="*/ 765 h 1312"/>
                <a:gd name="T48" fmla="*/ 160 w 1567"/>
                <a:gd name="T49" fmla="*/ 674 h 1312"/>
                <a:gd name="T50" fmla="*/ 71 w 1567"/>
                <a:gd name="T51" fmla="*/ 673 h 1312"/>
                <a:gd name="T52" fmla="*/ 977 w 1567"/>
                <a:gd name="T53" fmla="*/ 1074 h 1312"/>
                <a:gd name="T54" fmla="*/ 921 w 1567"/>
                <a:gd name="T55" fmla="*/ 1036 h 1312"/>
                <a:gd name="T56" fmla="*/ 377 w 1567"/>
                <a:gd name="T57" fmla="*/ 492 h 1312"/>
                <a:gd name="T58" fmla="*/ 1138 w 1567"/>
                <a:gd name="T59" fmla="*/ 911 h 1312"/>
                <a:gd name="T60" fmla="*/ 387 w 1567"/>
                <a:gd name="T61" fmla="*/ 486 h 1312"/>
                <a:gd name="T62" fmla="*/ 589 w 1567"/>
                <a:gd name="T63" fmla="*/ 529 h 1312"/>
                <a:gd name="T64" fmla="*/ 441 w 1567"/>
                <a:gd name="T65" fmla="*/ 440 h 1312"/>
                <a:gd name="T66" fmla="*/ 704 w 1567"/>
                <a:gd name="T67" fmla="*/ 463 h 1312"/>
                <a:gd name="T68" fmla="*/ 495 w 1567"/>
                <a:gd name="T69" fmla="*/ 347 h 1312"/>
                <a:gd name="T70" fmla="*/ 456 w 1567"/>
                <a:gd name="T71" fmla="*/ 138 h 1312"/>
                <a:gd name="T72" fmla="*/ 1325 w 1567"/>
                <a:gd name="T73" fmla="*/ 592 h 1312"/>
                <a:gd name="T74" fmla="*/ 1054 w 1567"/>
                <a:gd name="T75" fmla="*/ 1187 h 1312"/>
                <a:gd name="T76" fmla="*/ 912 w 1567"/>
                <a:gd name="T77" fmla="*/ 1214 h 1312"/>
                <a:gd name="T78" fmla="*/ 898 w 1567"/>
                <a:gd name="T79" fmla="*/ 1148 h 1312"/>
                <a:gd name="T80" fmla="*/ 794 w 1567"/>
                <a:gd name="T81" fmla="*/ 1191 h 1312"/>
                <a:gd name="T82" fmla="*/ 713 w 1567"/>
                <a:gd name="T83" fmla="*/ 1122 h 1312"/>
                <a:gd name="T84" fmla="*/ 650 w 1567"/>
                <a:gd name="T85" fmla="*/ 1215 h 1312"/>
                <a:gd name="T86" fmla="*/ 785 w 1567"/>
                <a:gd name="T87" fmla="*/ 1195 h 1312"/>
                <a:gd name="T88" fmla="*/ 808 w 1567"/>
                <a:gd name="T89" fmla="*/ 1224 h 1312"/>
                <a:gd name="T90" fmla="*/ 832 w 1567"/>
                <a:gd name="T91" fmla="*/ 1260 h 1312"/>
                <a:gd name="T92" fmla="*/ 850 w 1567"/>
                <a:gd name="T93" fmla="*/ 1242 h 1312"/>
                <a:gd name="T94" fmla="*/ 816 w 1567"/>
                <a:gd name="T95" fmla="*/ 1220 h 1312"/>
                <a:gd name="T96" fmla="*/ 936 w 1567"/>
                <a:gd name="T97" fmla="*/ 1183 h 1312"/>
                <a:gd name="T98" fmla="*/ 892 w 1567"/>
                <a:gd name="T99" fmla="*/ 1228 h 1312"/>
                <a:gd name="T100" fmla="*/ 968 w 1567"/>
                <a:gd name="T101" fmla="*/ 1286 h 1312"/>
                <a:gd name="T102" fmla="*/ 1024 w 1567"/>
                <a:gd name="T103" fmla="*/ 1290 h 1312"/>
                <a:gd name="T104" fmla="*/ 1124 w 1567"/>
                <a:gd name="T105" fmla="*/ 1287 h 1312"/>
                <a:gd name="T106" fmla="*/ 1545 w 1567"/>
                <a:gd name="T107" fmla="*/ 963 h 1312"/>
                <a:gd name="T108" fmla="*/ 1439 w 1567"/>
                <a:gd name="T109" fmla="*/ 614 h 1312"/>
                <a:gd name="T110" fmla="*/ 1315 w 1567"/>
                <a:gd name="T111" fmla="*/ 453 h 1312"/>
                <a:gd name="T112" fmla="*/ 1219 w 1567"/>
                <a:gd name="T113" fmla="*/ 465 h 1312"/>
                <a:gd name="T114" fmla="*/ 906 w 1567"/>
                <a:gd name="T115" fmla="*/ 286 h 1312"/>
                <a:gd name="T116" fmla="*/ 833 w 1567"/>
                <a:gd name="T117" fmla="*/ 221 h 1312"/>
                <a:gd name="T118" fmla="*/ 588 w 1567"/>
                <a:gd name="T119" fmla="*/ 131 h 1312"/>
                <a:gd name="T120" fmla="*/ 462 w 1567"/>
                <a:gd name="T121" fmla="*/ 40 h 1312"/>
                <a:gd name="T122" fmla="*/ 383 w 1567"/>
                <a:gd name="T123" fmla="*/ 1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67" h="1312">
                  <a:moveTo>
                    <a:pt x="323" y="0"/>
                  </a:moveTo>
                  <a:lnTo>
                    <a:pt x="304" y="9"/>
                  </a:lnTo>
                  <a:lnTo>
                    <a:pt x="282" y="16"/>
                  </a:lnTo>
                  <a:lnTo>
                    <a:pt x="262" y="25"/>
                  </a:lnTo>
                  <a:lnTo>
                    <a:pt x="248" y="40"/>
                  </a:lnTo>
                  <a:lnTo>
                    <a:pt x="54" y="613"/>
                  </a:lnTo>
                  <a:lnTo>
                    <a:pt x="40" y="639"/>
                  </a:lnTo>
                  <a:lnTo>
                    <a:pt x="68" y="677"/>
                  </a:lnTo>
                  <a:lnTo>
                    <a:pt x="32" y="695"/>
                  </a:lnTo>
                  <a:lnTo>
                    <a:pt x="15" y="698"/>
                  </a:lnTo>
                  <a:lnTo>
                    <a:pt x="12" y="712"/>
                  </a:lnTo>
                  <a:lnTo>
                    <a:pt x="14" y="731"/>
                  </a:lnTo>
                  <a:lnTo>
                    <a:pt x="12" y="747"/>
                  </a:lnTo>
                  <a:lnTo>
                    <a:pt x="0" y="747"/>
                  </a:lnTo>
                  <a:lnTo>
                    <a:pt x="9" y="755"/>
                  </a:lnTo>
                  <a:lnTo>
                    <a:pt x="21" y="758"/>
                  </a:lnTo>
                  <a:lnTo>
                    <a:pt x="34" y="759"/>
                  </a:lnTo>
                  <a:lnTo>
                    <a:pt x="46" y="765"/>
                  </a:lnTo>
                  <a:lnTo>
                    <a:pt x="98" y="741"/>
                  </a:lnTo>
                  <a:lnTo>
                    <a:pt x="114" y="739"/>
                  </a:lnTo>
                  <a:lnTo>
                    <a:pt x="126" y="750"/>
                  </a:lnTo>
                  <a:lnTo>
                    <a:pt x="137" y="768"/>
                  </a:lnTo>
                  <a:lnTo>
                    <a:pt x="148" y="783"/>
                  </a:lnTo>
                  <a:lnTo>
                    <a:pt x="110" y="803"/>
                  </a:lnTo>
                  <a:lnTo>
                    <a:pt x="105" y="817"/>
                  </a:lnTo>
                  <a:lnTo>
                    <a:pt x="101" y="833"/>
                  </a:lnTo>
                  <a:lnTo>
                    <a:pt x="100" y="851"/>
                  </a:lnTo>
                  <a:lnTo>
                    <a:pt x="104" y="867"/>
                  </a:lnTo>
                  <a:lnTo>
                    <a:pt x="114" y="861"/>
                  </a:lnTo>
                  <a:lnTo>
                    <a:pt x="139" y="864"/>
                  </a:lnTo>
                  <a:lnTo>
                    <a:pt x="158" y="855"/>
                  </a:lnTo>
                  <a:lnTo>
                    <a:pt x="175" y="843"/>
                  </a:lnTo>
                  <a:lnTo>
                    <a:pt x="196" y="836"/>
                  </a:lnTo>
                  <a:lnTo>
                    <a:pt x="243" y="888"/>
                  </a:lnTo>
                  <a:lnTo>
                    <a:pt x="230" y="895"/>
                  </a:lnTo>
                  <a:lnTo>
                    <a:pt x="218" y="904"/>
                  </a:lnTo>
                  <a:lnTo>
                    <a:pt x="206" y="912"/>
                  </a:lnTo>
                  <a:lnTo>
                    <a:pt x="193" y="916"/>
                  </a:lnTo>
                  <a:lnTo>
                    <a:pt x="189" y="944"/>
                  </a:lnTo>
                  <a:lnTo>
                    <a:pt x="188" y="957"/>
                  </a:lnTo>
                  <a:lnTo>
                    <a:pt x="189" y="968"/>
                  </a:lnTo>
                  <a:lnTo>
                    <a:pt x="215" y="969"/>
                  </a:lnTo>
                  <a:lnTo>
                    <a:pt x="241" y="967"/>
                  </a:lnTo>
                  <a:lnTo>
                    <a:pt x="265" y="959"/>
                  </a:lnTo>
                  <a:lnTo>
                    <a:pt x="287" y="944"/>
                  </a:lnTo>
                  <a:lnTo>
                    <a:pt x="339" y="1006"/>
                  </a:lnTo>
                  <a:lnTo>
                    <a:pt x="303" y="1028"/>
                  </a:lnTo>
                  <a:lnTo>
                    <a:pt x="301" y="1040"/>
                  </a:lnTo>
                  <a:lnTo>
                    <a:pt x="297" y="1054"/>
                  </a:lnTo>
                  <a:lnTo>
                    <a:pt x="294" y="1067"/>
                  </a:lnTo>
                  <a:lnTo>
                    <a:pt x="293" y="1082"/>
                  </a:lnTo>
                  <a:lnTo>
                    <a:pt x="295" y="1092"/>
                  </a:lnTo>
                  <a:lnTo>
                    <a:pt x="307" y="1092"/>
                  </a:lnTo>
                  <a:lnTo>
                    <a:pt x="313" y="1096"/>
                  </a:lnTo>
                  <a:lnTo>
                    <a:pt x="311" y="1086"/>
                  </a:lnTo>
                  <a:lnTo>
                    <a:pt x="334" y="1090"/>
                  </a:lnTo>
                  <a:lnTo>
                    <a:pt x="355" y="1084"/>
                  </a:lnTo>
                  <a:lnTo>
                    <a:pt x="375" y="1073"/>
                  </a:lnTo>
                  <a:lnTo>
                    <a:pt x="393" y="1060"/>
                  </a:lnTo>
                  <a:lnTo>
                    <a:pt x="410" y="1080"/>
                  </a:lnTo>
                  <a:lnTo>
                    <a:pt x="432" y="1093"/>
                  </a:lnTo>
                  <a:lnTo>
                    <a:pt x="481" y="1111"/>
                  </a:lnTo>
                  <a:lnTo>
                    <a:pt x="477" y="1115"/>
                  </a:lnTo>
                  <a:lnTo>
                    <a:pt x="475" y="1115"/>
                  </a:lnTo>
                  <a:lnTo>
                    <a:pt x="459" y="1124"/>
                  </a:lnTo>
                  <a:lnTo>
                    <a:pt x="458" y="1140"/>
                  </a:lnTo>
                  <a:lnTo>
                    <a:pt x="464" y="1158"/>
                  </a:lnTo>
                  <a:lnTo>
                    <a:pt x="466" y="1176"/>
                  </a:lnTo>
                  <a:lnTo>
                    <a:pt x="456" y="1178"/>
                  </a:lnTo>
                  <a:lnTo>
                    <a:pt x="474" y="1175"/>
                  </a:lnTo>
                  <a:lnTo>
                    <a:pt x="515" y="1170"/>
                  </a:lnTo>
                  <a:lnTo>
                    <a:pt x="535" y="1167"/>
                  </a:lnTo>
                  <a:lnTo>
                    <a:pt x="541" y="1157"/>
                  </a:lnTo>
                  <a:lnTo>
                    <a:pt x="551" y="1150"/>
                  </a:lnTo>
                  <a:lnTo>
                    <a:pt x="564" y="1144"/>
                  </a:lnTo>
                  <a:lnTo>
                    <a:pt x="573" y="1135"/>
                  </a:lnTo>
                  <a:lnTo>
                    <a:pt x="649" y="1157"/>
                  </a:lnTo>
                  <a:lnTo>
                    <a:pt x="651" y="1153"/>
                  </a:lnTo>
                  <a:lnTo>
                    <a:pt x="655" y="1153"/>
                  </a:lnTo>
                  <a:lnTo>
                    <a:pt x="653" y="1149"/>
                  </a:lnTo>
                  <a:lnTo>
                    <a:pt x="636" y="1144"/>
                  </a:lnTo>
                  <a:lnTo>
                    <a:pt x="619" y="1139"/>
                  </a:lnTo>
                  <a:lnTo>
                    <a:pt x="602" y="1134"/>
                  </a:lnTo>
                  <a:lnTo>
                    <a:pt x="587" y="1127"/>
                  </a:lnTo>
                  <a:lnTo>
                    <a:pt x="641" y="1079"/>
                  </a:lnTo>
                  <a:lnTo>
                    <a:pt x="622" y="1074"/>
                  </a:lnTo>
                  <a:lnTo>
                    <a:pt x="601" y="1068"/>
                  </a:lnTo>
                  <a:lnTo>
                    <a:pt x="581" y="1062"/>
                  </a:lnTo>
                  <a:lnTo>
                    <a:pt x="563" y="1053"/>
                  </a:lnTo>
                  <a:lnTo>
                    <a:pt x="491" y="1105"/>
                  </a:lnTo>
                  <a:lnTo>
                    <a:pt x="466" y="1097"/>
                  </a:lnTo>
                  <a:lnTo>
                    <a:pt x="440" y="1089"/>
                  </a:lnTo>
                  <a:lnTo>
                    <a:pt x="417" y="1076"/>
                  </a:lnTo>
                  <a:lnTo>
                    <a:pt x="401" y="1054"/>
                  </a:lnTo>
                  <a:lnTo>
                    <a:pt x="416" y="1042"/>
                  </a:lnTo>
                  <a:lnTo>
                    <a:pt x="433" y="1031"/>
                  </a:lnTo>
                  <a:lnTo>
                    <a:pt x="447" y="1019"/>
                  </a:lnTo>
                  <a:lnTo>
                    <a:pt x="455" y="1004"/>
                  </a:lnTo>
                  <a:lnTo>
                    <a:pt x="443" y="998"/>
                  </a:lnTo>
                  <a:lnTo>
                    <a:pt x="432" y="986"/>
                  </a:lnTo>
                  <a:lnTo>
                    <a:pt x="422" y="973"/>
                  </a:lnTo>
                  <a:lnTo>
                    <a:pt x="413" y="962"/>
                  </a:lnTo>
                  <a:lnTo>
                    <a:pt x="347" y="1000"/>
                  </a:lnTo>
                  <a:lnTo>
                    <a:pt x="321" y="970"/>
                  </a:lnTo>
                  <a:lnTo>
                    <a:pt x="308" y="954"/>
                  </a:lnTo>
                  <a:lnTo>
                    <a:pt x="299" y="938"/>
                  </a:lnTo>
                  <a:lnTo>
                    <a:pt x="357" y="900"/>
                  </a:lnTo>
                  <a:lnTo>
                    <a:pt x="314" y="852"/>
                  </a:lnTo>
                  <a:lnTo>
                    <a:pt x="248" y="886"/>
                  </a:lnTo>
                  <a:lnTo>
                    <a:pt x="206" y="830"/>
                  </a:lnTo>
                  <a:lnTo>
                    <a:pt x="222" y="822"/>
                  </a:lnTo>
                  <a:lnTo>
                    <a:pt x="237" y="814"/>
                  </a:lnTo>
                  <a:lnTo>
                    <a:pt x="252" y="806"/>
                  </a:lnTo>
                  <a:lnTo>
                    <a:pt x="266" y="796"/>
                  </a:lnTo>
                  <a:lnTo>
                    <a:pt x="256" y="785"/>
                  </a:lnTo>
                  <a:lnTo>
                    <a:pt x="230" y="752"/>
                  </a:lnTo>
                  <a:lnTo>
                    <a:pt x="234" y="748"/>
                  </a:lnTo>
                  <a:lnTo>
                    <a:pt x="216" y="744"/>
                  </a:lnTo>
                  <a:lnTo>
                    <a:pt x="204" y="757"/>
                  </a:lnTo>
                  <a:lnTo>
                    <a:pt x="189" y="765"/>
                  </a:lnTo>
                  <a:lnTo>
                    <a:pt x="158" y="779"/>
                  </a:lnTo>
                  <a:lnTo>
                    <a:pt x="122" y="731"/>
                  </a:lnTo>
                  <a:lnTo>
                    <a:pt x="182" y="692"/>
                  </a:lnTo>
                  <a:lnTo>
                    <a:pt x="171" y="685"/>
                  </a:lnTo>
                  <a:lnTo>
                    <a:pt x="160" y="674"/>
                  </a:lnTo>
                  <a:lnTo>
                    <a:pt x="151" y="661"/>
                  </a:lnTo>
                  <a:lnTo>
                    <a:pt x="144" y="649"/>
                  </a:lnTo>
                  <a:lnTo>
                    <a:pt x="120" y="653"/>
                  </a:lnTo>
                  <a:lnTo>
                    <a:pt x="94" y="668"/>
                  </a:lnTo>
                  <a:lnTo>
                    <a:pt x="71" y="673"/>
                  </a:lnTo>
                  <a:lnTo>
                    <a:pt x="54" y="647"/>
                  </a:lnTo>
                  <a:lnTo>
                    <a:pt x="138" y="607"/>
                  </a:lnTo>
                  <a:lnTo>
                    <a:pt x="558" y="839"/>
                  </a:lnTo>
                  <a:lnTo>
                    <a:pt x="838" y="995"/>
                  </a:lnTo>
                  <a:lnTo>
                    <a:pt x="977" y="1074"/>
                  </a:lnTo>
                  <a:lnTo>
                    <a:pt x="1115" y="1153"/>
                  </a:lnTo>
                  <a:lnTo>
                    <a:pt x="1131" y="1157"/>
                  </a:lnTo>
                  <a:lnTo>
                    <a:pt x="1129" y="1155"/>
                  </a:lnTo>
                  <a:lnTo>
                    <a:pt x="1060" y="1115"/>
                  </a:lnTo>
                  <a:lnTo>
                    <a:pt x="921" y="1036"/>
                  </a:lnTo>
                  <a:lnTo>
                    <a:pt x="289" y="682"/>
                  </a:lnTo>
                  <a:lnTo>
                    <a:pt x="150" y="603"/>
                  </a:lnTo>
                  <a:lnTo>
                    <a:pt x="206" y="574"/>
                  </a:lnTo>
                  <a:lnTo>
                    <a:pt x="321" y="520"/>
                  </a:lnTo>
                  <a:lnTo>
                    <a:pt x="377" y="492"/>
                  </a:lnTo>
                  <a:lnTo>
                    <a:pt x="876" y="762"/>
                  </a:lnTo>
                  <a:lnTo>
                    <a:pt x="941" y="800"/>
                  </a:lnTo>
                  <a:lnTo>
                    <a:pt x="1007" y="838"/>
                  </a:lnTo>
                  <a:lnTo>
                    <a:pt x="1072" y="875"/>
                  </a:lnTo>
                  <a:lnTo>
                    <a:pt x="1138" y="911"/>
                  </a:lnTo>
                  <a:lnTo>
                    <a:pt x="1203" y="945"/>
                  </a:lnTo>
                  <a:lnTo>
                    <a:pt x="1203" y="941"/>
                  </a:lnTo>
                  <a:lnTo>
                    <a:pt x="1066" y="864"/>
                  </a:lnTo>
                  <a:lnTo>
                    <a:pt x="523" y="563"/>
                  </a:lnTo>
                  <a:lnTo>
                    <a:pt x="387" y="486"/>
                  </a:lnTo>
                  <a:lnTo>
                    <a:pt x="433" y="450"/>
                  </a:lnTo>
                  <a:lnTo>
                    <a:pt x="473" y="468"/>
                  </a:lnTo>
                  <a:lnTo>
                    <a:pt x="512" y="488"/>
                  </a:lnTo>
                  <a:lnTo>
                    <a:pt x="550" y="509"/>
                  </a:lnTo>
                  <a:lnTo>
                    <a:pt x="589" y="529"/>
                  </a:lnTo>
                  <a:lnTo>
                    <a:pt x="1212" y="869"/>
                  </a:lnTo>
                  <a:lnTo>
                    <a:pt x="1228" y="871"/>
                  </a:lnTo>
                  <a:lnTo>
                    <a:pt x="1226" y="867"/>
                  </a:lnTo>
                  <a:lnTo>
                    <a:pt x="497" y="475"/>
                  </a:lnTo>
                  <a:lnTo>
                    <a:pt x="441" y="440"/>
                  </a:lnTo>
                  <a:lnTo>
                    <a:pt x="456" y="419"/>
                  </a:lnTo>
                  <a:lnTo>
                    <a:pt x="469" y="397"/>
                  </a:lnTo>
                  <a:lnTo>
                    <a:pt x="493" y="353"/>
                  </a:lnTo>
                  <a:lnTo>
                    <a:pt x="563" y="390"/>
                  </a:lnTo>
                  <a:lnTo>
                    <a:pt x="704" y="463"/>
                  </a:lnTo>
                  <a:lnTo>
                    <a:pt x="1056" y="649"/>
                  </a:lnTo>
                  <a:lnTo>
                    <a:pt x="1268" y="761"/>
                  </a:lnTo>
                  <a:lnTo>
                    <a:pt x="1268" y="757"/>
                  </a:lnTo>
                  <a:lnTo>
                    <a:pt x="1270" y="755"/>
                  </a:lnTo>
                  <a:lnTo>
                    <a:pt x="495" y="347"/>
                  </a:lnTo>
                  <a:lnTo>
                    <a:pt x="491" y="337"/>
                  </a:lnTo>
                  <a:lnTo>
                    <a:pt x="500" y="286"/>
                  </a:lnTo>
                  <a:lnTo>
                    <a:pt x="494" y="234"/>
                  </a:lnTo>
                  <a:lnTo>
                    <a:pt x="478" y="183"/>
                  </a:lnTo>
                  <a:lnTo>
                    <a:pt x="456" y="138"/>
                  </a:lnTo>
                  <a:lnTo>
                    <a:pt x="511" y="165"/>
                  </a:lnTo>
                  <a:lnTo>
                    <a:pt x="566" y="192"/>
                  </a:lnTo>
                  <a:lnTo>
                    <a:pt x="676" y="249"/>
                  </a:lnTo>
                  <a:lnTo>
                    <a:pt x="1309" y="581"/>
                  </a:lnTo>
                  <a:lnTo>
                    <a:pt x="1325" y="592"/>
                  </a:lnTo>
                  <a:lnTo>
                    <a:pt x="1146" y="1193"/>
                  </a:lnTo>
                  <a:lnTo>
                    <a:pt x="1124" y="1200"/>
                  </a:lnTo>
                  <a:lnTo>
                    <a:pt x="1100" y="1198"/>
                  </a:lnTo>
                  <a:lnTo>
                    <a:pt x="1077" y="1192"/>
                  </a:lnTo>
                  <a:lnTo>
                    <a:pt x="1054" y="1187"/>
                  </a:lnTo>
                  <a:lnTo>
                    <a:pt x="986" y="1242"/>
                  </a:lnTo>
                  <a:lnTo>
                    <a:pt x="965" y="1238"/>
                  </a:lnTo>
                  <a:lnTo>
                    <a:pt x="944" y="1232"/>
                  </a:lnTo>
                  <a:lnTo>
                    <a:pt x="926" y="1224"/>
                  </a:lnTo>
                  <a:lnTo>
                    <a:pt x="912" y="1214"/>
                  </a:lnTo>
                  <a:lnTo>
                    <a:pt x="947" y="1189"/>
                  </a:lnTo>
                  <a:lnTo>
                    <a:pt x="963" y="1175"/>
                  </a:lnTo>
                  <a:lnTo>
                    <a:pt x="973" y="1160"/>
                  </a:lnTo>
                  <a:lnTo>
                    <a:pt x="923" y="1152"/>
                  </a:lnTo>
                  <a:lnTo>
                    <a:pt x="898" y="1148"/>
                  </a:lnTo>
                  <a:lnTo>
                    <a:pt x="875" y="1163"/>
                  </a:lnTo>
                  <a:lnTo>
                    <a:pt x="852" y="1184"/>
                  </a:lnTo>
                  <a:lnTo>
                    <a:pt x="828" y="1200"/>
                  </a:lnTo>
                  <a:lnTo>
                    <a:pt x="811" y="1194"/>
                  </a:lnTo>
                  <a:lnTo>
                    <a:pt x="794" y="1191"/>
                  </a:lnTo>
                  <a:lnTo>
                    <a:pt x="777" y="1186"/>
                  </a:lnTo>
                  <a:lnTo>
                    <a:pt x="764" y="1176"/>
                  </a:lnTo>
                  <a:lnTo>
                    <a:pt x="823" y="1126"/>
                  </a:lnTo>
                  <a:lnTo>
                    <a:pt x="735" y="1105"/>
                  </a:lnTo>
                  <a:lnTo>
                    <a:pt x="713" y="1122"/>
                  </a:lnTo>
                  <a:lnTo>
                    <a:pt x="689" y="1138"/>
                  </a:lnTo>
                  <a:lnTo>
                    <a:pt x="666" y="1155"/>
                  </a:lnTo>
                  <a:lnTo>
                    <a:pt x="646" y="1177"/>
                  </a:lnTo>
                  <a:lnTo>
                    <a:pt x="650" y="1189"/>
                  </a:lnTo>
                  <a:lnTo>
                    <a:pt x="650" y="1215"/>
                  </a:lnTo>
                  <a:lnTo>
                    <a:pt x="654" y="1227"/>
                  </a:lnTo>
                  <a:lnTo>
                    <a:pt x="703" y="1213"/>
                  </a:lnTo>
                  <a:lnTo>
                    <a:pt x="728" y="1203"/>
                  </a:lnTo>
                  <a:lnTo>
                    <a:pt x="750" y="1187"/>
                  </a:lnTo>
                  <a:lnTo>
                    <a:pt x="785" y="1195"/>
                  </a:lnTo>
                  <a:lnTo>
                    <a:pt x="803" y="1201"/>
                  </a:lnTo>
                  <a:lnTo>
                    <a:pt x="820" y="1208"/>
                  </a:lnTo>
                  <a:lnTo>
                    <a:pt x="816" y="1212"/>
                  </a:lnTo>
                  <a:lnTo>
                    <a:pt x="806" y="1214"/>
                  </a:lnTo>
                  <a:lnTo>
                    <a:pt x="808" y="1224"/>
                  </a:lnTo>
                  <a:lnTo>
                    <a:pt x="812" y="1237"/>
                  </a:lnTo>
                  <a:lnTo>
                    <a:pt x="811" y="1251"/>
                  </a:lnTo>
                  <a:lnTo>
                    <a:pt x="811" y="1262"/>
                  </a:lnTo>
                  <a:lnTo>
                    <a:pt x="822" y="1266"/>
                  </a:lnTo>
                  <a:lnTo>
                    <a:pt x="832" y="1260"/>
                  </a:lnTo>
                  <a:lnTo>
                    <a:pt x="845" y="1255"/>
                  </a:lnTo>
                  <a:lnTo>
                    <a:pt x="872" y="1248"/>
                  </a:lnTo>
                  <a:lnTo>
                    <a:pt x="872" y="1242"/>
                  </a:lnTo>
                  <a:lnTo>
                    <a:pt x="861" y="1240"/>
                  </a:lnTo>
                  <a:lnTo>
                    <a:pt x="850" y="1242"/>
                  </a:lnTo>
                  <a:lnTo>
                    <a:pt x="839" y="1246"/>
                  </a:lnTo>
                  <a:lnTo>
                    <a:pt x="828" y="1248"/>
                  </a:lnTo>
                  <a:lnTo>
                    <a:pt x="814" y="1248"/>
                  </a:lnTo>
                  <a:lnTo>
                    <a:pt x="820" y="1230"/>
                  </a:lnTo>
                  <a:lnTo>
                    <a:pt x="816" y="1220"/>
                  </a:lnTo>
                  <a:lnTo>
                    <a:pt x="848" y="1197"/>
                  </a:lnTo>
                  <a:lnTo>
                    <a:pt x="880" y="1168"/>
                  </a:lnTo>
                  <a:lnTo>
                    <a:pt x="915" y="1152"/>
                  </a:lnTo>
                  <a:lnTo>
                    <a:pt x="955" y="1166"/>
                  </a:lnTo>
                  <a:lnTo>
                    <a:pt x="936" y="1183"/>
                  </a:lnTo>
                  <a:lnTo>
                    <a:pt x="914" y="1200"/>
                  </a:lnTo>
                  <a:lnTo>
                    <a:pt x="872" y="1232"/>
                  </a:lnTo>
                  <a:lnTo>
                    <a:pt x="876" y="1238"/>
                  </a:lnTo>
                  <a:lnTo>
                    <a:pt x="884" y="1238"/>
                  </a:lnTo>
                  <a:lnTo>
                    <a:pt x="892" y="1228"/>
                  </a:lnTo>
                  <a:lnTo>
                    <a:pt x="898" y="1224"/>
                  </a:lnTo>
                  <a:lnTo>
                    <a:pt x="978" y="1250"/>
                  </a:lnTo>
                  <a:lnTo>
                    <a:pt x="964" y="1256"/>
                  </a:lnTo>
                  <a:lnTo>
                    <a:pt x="967" y="1271"/>
                  </a:lnTo>
                  <a:lnTo>
                    <a:pt x="968" y="1286"/>
                  </a:lnTo>
                  <a:lnTo>
                    <a:pt x="970" y="1300"/>
                  </a:lnTo>
                  <a:lnTo>
                    <a:pt x="978" y="1312"/>
                  </a:lnTo>
                  <a:lnTo>
                    <a:pt x="984" y="1302"/>
                  </a:lnTo>
                  <a:lnTo>
                    <a:pt x="1005" y="1297"/>
                  </a:lnTo>
                  <a:lnTo>
                    <a:pt x="1024" y="1290"/>
                  </a:lnTo>
                  <a:lnTo>
                    <a:pt x="1043" y="1279"/>
                  </a:lnTo>
                  <a:lnTo>
                    <a:pt x="1060" y="1265"/>
                  </a:lnTo>
                  <a:lnTo>
                    <a:pt x="1091" y="1277"/>
                  </a:lnTo>
                  <a:lnTo>
                    <a:pt x="1107" y="1282"/>
                  </a:lnTo>
                  <a:lnTo>
                    <a:pt x="1124" y="1287"/>
                  </a:lnTo>
                  <a:lnTo>
                    <a:pt x="1197" y="1247"/>
                  </a:lnTo>
                  <a:lnTo>
                    <a:pt x="1269" y="1202"/>
                  </a:lnTo>
                  <a:lnTo>
                    <a:pt x="1340" y="1154"/>
                  </a:lnTo>
                  <a:lnTo>
                    <a:pt x="1479" y="1054"/>
                  </a:lnTo>
                  <a:lnTo>
                    <a:pt x="1545" y="963"/>
                  </a:lnTo>
                  <a:lnTo>
                    <a:pt x="1566" y="852"/>
                  </a:lnTo>
                  <a:lnTo>
                    <a:pt x="1556" y="782"/>
                  </a:lnTo>
                  <a:lnTo>
                    <a:pt x="1526" y="722"/>
                  </a:lnTo>
                  <a:lnTo>
                    <a:pt x="1485" y="667"/>
                  </a:lnTo>
                  <a:lnTo>
                    <a:pt x="1439" y="614"/>
                  </a:lnTo>
                  <a:lnTo>
                    <a:pt x="1397" y="560"/>
                  </a:lnTo>
                  <a:lnTo>
                    <a:pt x="1341" y="528"/>
                  </a:lnTo>
                  <a:lnTo>
                    <a:pt x="1336" y="502"/>
                  </a:lnTo>
                  <a:lnTo>
                    <a:pt x="1328" y="476"/>
                  </a:lnTo>
                  <a:lnTo>
                    <a:pt x="1315" y="453"/>
                  </a:lnTo>
                  <a:lnTo>
                    <a:pt x="1291" y="437"/>
                  </a:lnTo>
                  <a:lnTo>
                    <a:pt x="1272" y="435"/>
                  </a:lnTo>
                  <a:lnTo>
                    <a:pt x="1253" y="441"/>
                  </a:lnTo>
                  <a:lnTo>
                    <a:pt x="1235" y="452"/>
                  </a:lnTo>
                  <a:lnTo>
                    <a:pt x="1219" y="465"/>
                  </a:lnTo>
                  <a:lnTo>
                    <a:pt x="1142" y="424"/>
                  </a:lnTo>
                  <a:lnTo>
                    <a:pt x="1065" y="385"/>
                  </a:lnTo>
                  <a:lnTo>
                    <a:pt x="988" y="346"/>
                  </a:lnTo>
                  <a:lnTo>
                    <a:pt x="912" y="308"/>
                  </a:lnTo>
                  <a:lnTo>
                    <a:pt x="906" y="286"/>
                  </a:lnTo>
                  <a:lnTo>
                    <a:pt x="900" y="262"/>
                  </a:lnTo>
                  <a:lnTo>
                    <a:pt x="891" y="241"/>
                  </a:lnTo>
                  <a:lnTo>
                    <a:pt x="874" y="224"/>
                  </a:lnTo>
                  <a:lnTo>
                    <a:pt x="853" y="218"/>
                  </a:lnTo>
                  <a:lnTo>
                    <a:pt x="833" y="221"/>
                  </a:lnTo>
                  <a:lnTo>
                    <a:pt x="813" y="229"/>
                  </a:lnTo>
                  <a:lnTo>
                    <a:pt x="794" y="238"/>
                  </a:lnTo>
                  <a:lnTo>
                    <a:pt x="725" y="204"/>
                  </a:lnTo>
                  <a:lnTo>
                    <a:pt x="657" y="167"/>
                  </a:lnTo>
                  <a:lnTo>
                    <a:pt x="588" y="131"/>
                  </a:lnTo>
                  <a:lnTo>
                    <a:pt x="518" y="97"/>
                  </a:lnTo>
                  <a:lnTo>
                    <a:pt x="500" y="87"/>
                  </a:lnTo>
                  <a:lnTo>
                    <a:pt x="480" y="77"/>
                  </a:lnTo>
                  <a:lnTo>
                    <a:pt x="465" y="62"/>
                  </a:lnTo>
                  <a:lnTo>
                    <a:pt x="462" y="40"/>
                  </a:lnTo>
                  <a:lnTo>
                    <a:pt x="452" y="24"/>
                  </a:lnTo>
                  <a:lnTo>
                    <a:pt x="438" y="13"/>
                  </a:lnTo>
                  <a:lnTo>
                    <a:pt x="421" y="6"/>
                  </a:lnTo>
                  <a:lnTo>
                    <a:pt x="403" y="4"/>
                  </a:lnTo>
                  <a:lnTo>
                    <a:pt x="383" y="16"/>
                  </a:lnTo>
                  <a:lnTo>
                    <a:pt x="363" y="14"/>
                  </a:lnTo>
                  <a:lnTo>
                    <a:pt x="343" y="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9" name="docshape167">
              <a:extLst>
                <a:ext uri="{FF2B5EF4-FFF2-40B4-BE49-F238E27FC236}">
                  <a16:creationId xmlns:a16="http://schemas.microsoft.com/office/drawing/2014/main" id="{99D1EE9F-4C7C-4FE5-A66D-25178ABA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11"/>
              <a:ext cx="1326" cy="624"/>
            </a:xfrm>
            <a:custGeom>
              <a:avLst/>
              <a:gdLst>
                <a:gd name="T0" fmla="+- 0 260 56"/>
                <a:gd name="T1" fmla="*/ T0 w 1326"/>
                <a:gd name="T2" fmla="+- 0 36 11"/>
                <a:gd name="T3" fmla="*/ 36 h 624"/>
                <a:gd name="T4" fmla="+- 0 124 56"/>
                <a:gd name="T5" fmla="*/ T4 w 1326"/>
                <a:gd name="T6" fmla="+- 0 603 11"/>
                <a:gd name="T7" fmla="*/ 603 h 624"/>
                <a:gd name="T8" fmla="+- 0 204 56"/>
                <a:gd name="T9" fmla="*/ T8 w 1326"/>
                <a:gd name="T10" fmla="+- 0 370 11"/>
                <a:gd name="T11" fmla="*/ 370 h 624"/>
                <a:gd name="T12" fmla="+- 0 306 56"/>
                <a:gd name="T13" fmla="*/ T12 w 1326"/>
                <a:gd name="T14" fmla="+- 0 62 11"/>
                <a:gd name="T15" fmla="*/ 62 h 624"/>
                <a:gd name="T16" fmla="+- 0 440 56"/>
                <a:gd name="T17" fmla="*/ T16 w 1326"/>
                <a:gd name="T18" fmla="+- 0 60 11"/>
                <a:gd name="T19" fmla="*/ 60 h 624"/>
                <a:gd name="T20" fmla="+- 0 422 56"/>
                <a:gd name="T21" fmla="*/ T20 w 1326"/>
                <a:gd name="T22" fmla="+- 0 32 11"/>
                <a:gd name="T23" fmla="*/ 32 h 624"/>
                <a:gd name="T24" fmla="+- 0 391 56"/>
                <a:gd name="T25" fmla="*/ T24 w 1326"/>
                <a:gd name="T26" fmla="+- 0 22 11"/>
                <a:gd name="T27" fmla="*/ 22 h 624"/>
                <a:gd name="T28" fmla="+- 0 368 56"/>
                <a:gd name="T29" fmla="*/ T28 w 1326"/>
                <a:gd name="T30" fmla="+- 0 30 11"/>
                <a:gd name="T31" fmla="*/ 30 h 624"/>
                <a:gd name="T32" fmla="+- 0 354 56"/>
                <a:gd name="T33" fmla="*/ T32 w 1326"/>
                <a:gd name="T34" fmla="+- 0 48 11"/>
                <a:gd name="T35" fmla="*/ 48 h 624"/>
                <a:gd name="T36" fmla="+- 0 399 56"/>
                <a:gd name="T37" fmla="*/ T36 w 1326"/>
                <a:gd name="T38" fmla="+- 0 71 11"/>
                <a:gd name="T39" fmla="*/ 71 h 624"/>
                <a:gd name="T40" fmla="+- 0 444 56"/>
                <a:gd name="T41" fmla="*/ T40 w 1326"/>
                <a:gd name="T42" fmla="+- 0 90 11"/>
                <a:gd name="T43" fmla="*/ 90 h 624"/>
                <a:gd name="T44" fmla="+- 0 458 56"/>
                <a:gd name="T45" fmla="*/ T44 w 1326"/>
                <a:gd name="T46" fmla="+- 0 72 11"/>
                <a:gd name="T47" fmla="*/ 72 h 624"/>
                <a:gd name="T48" fmla="+- 0 452 56"/>
                <a:gd name="T49" fmla="*/ T48 w 1326"/>
                <a:gd name="T50" fmla="+- 0 53 11"/>
                <a:gd name="T51" fmla="*/ 53 h 624"/>
                <a:gd name="T52" fmla="+- 0 450 56"/>
                <a:gd name="T53" fmla="*/ T52 w 1326"/>
                <a:gd name="T54" fmla="+- 0 30 11"/>
                <a:gd name="T55" fmla="*/ 30 h 624"/>
                <a:gd name="T56" fmla="+- 0 423 56"/>
                <a:gd name="T57" fmla="*/ T56 w 1326"/>
                <a:gd name="T58" fmla="+- 0 20 11"/>
                <a:gd name="T59" fmla="*/ 20 h 624"/>
                <a:gd name="T60" fmla="+- 0 446 56"/>
                <a:gd name="T61" fmla="*/ T60 w 1326"/>
                <a:gd name="T62" fmla="+- 0 50 11"/>
                <a:gd name="T63" fmla="*/ 50 h 624"/>
                <a:gd name="T64" fmla="+- 0 458 56"/>
                <a:gd name="T65" fmla="*/ T64 w 1326"/>
                <a:gd name="T66" fmla="+- 0 86 11"/>
                <a:gd name="T67" fmla="*/ 86 h 624"/>
                <a:gd name="T68" fmla="+- 0 1381 56"/>
                <a:gd name="T69" fmla="*/ T68 w 1326"/>
                <a:gd name="T70" fmla="+- 0 562 11"/>
                <a:gd name="T71" fmla="*/ 562 h 624"/>
                <a:gd name="T72" fmla="+- 0 1343 56"/>
                <a:gd name="T73" fmla="*/ T72 w 1326"/>
                <a:gd name="T74" fmla="+- 0 539 11"/>
                <a:gd name="T75" fmla="*/ 539 h 624"/>
                <a:gd name="T76" fmla="+- 0 1307 56"/>
                <a:gd name="T77" fmla="*/ T76 w 1326"/>
                <a:gd name="T78" fmla="+- 0 555 11"/>
                <a:gd name="T79" fmla="*/ 555 h 624"/>
                <a:gd name="T80" fmla="+- 0 1193 56"/>
                <a:gd name="T81" fmla="*/ T80 w 1326"/>
                <a:gd name="T82" fmla="+- 0 487 11"/>
                <a:gd name="T83" fmla="*/ 487 h 624"/>
                <a:gd name="T84" fmla="+- 0 1201 56"/>
                <a:gd name="T85" fmla="*/ T84 w 1326"/>
                <a:gd name="T86" fmla="+- 0 481 11"/>
                <a:gd name="T87" fmla="*/ 481 h 624"/>
                <a:gd name="T88" fmla="+- 0 1211 56"/>
                <a:gd name="T89" fmla="*/ T88 w 1326"/>
                <a:gd name="T90" fmla="+- 0 467 11"/>
                <a:gd name="T91" fmla="*/ 467 h 624"/>
                <a:gd name="T92" fmla="+- 0 1126 56"/>
                <a:gd name="T93" fmla="*/ T92 w 1326"/>
                <a:gd name="T94" fmla="+- 0 427 11"/>
                <a:gd name="T95" fmla="*/ 427 h 624"/>
                <a:gd name="T96" fmla="+- 0 974 56"/>
                <a:gd name="T97" fmla="*/ T96 w 1326"/>
                <a:gd name="T98" fmla="+- 0 350 11"/>
                <a:gd name="T99" fmla="*/ 350 h 624"/>
                <a:gd name="T100" fmla="+- 0 877 56"/>
                <a:gd name="T101" fmla="*/ T100 w 1326"/>
                <a:gd name="T102" fmla="+- 0 328 11"/>
                <a:gd name="T103" fmla="*/ 328 h 624"/>
                <a:gd name="T104" fmla="+- 0 821 56"/>
                <a:gd name="T105" fmla="*/ T104 w 1326"/>
                <a:gd name="T106" fmla="+- 0 296 11"/>
                <a:gd name="T107" fmla="*/ 296 h 624"/>
                <a:gd name="T108" fmla="+- 0 766 56"/>
                <a:gd name="T109" fmla="*/ T108 w 1326"/>
                <a:gd name="T110" fmla="+- 0 262 11"/>
                <a:gd name="T111" fmla="*/ 262 h 624"/>
                <a:gd name="T112" fmla="+- 0 780 56"/>
                <a:gd name="T113" fmla="*/ T112 w 1326"/>
                <a:gd name="T114" fmla="+- 0 250 11"/>
                <a:gd name="T115" fmla="*/ 250 h 624"/>
                <a:gd name="T116" fmla="+- 0 784 56"/>
                <a:gd name="T117" fmla="*/ T116 w 1326"/>
                <a:gd name="T118" fmla="+- 0 238 11"/>
                <a:gd name="T119" fmla="*/ 238 h 624"/>
                <a:gd name="T120" fmla="+- 0 630 56"/>
                <a:gd name="T121" fmla="*/ T120 w 1326"/>
                <a:gd name="T122" fmla="+- 0 164 11"/>
                <a:gd name="T123" fmla="*/ 164 h 624"/>
                <a:gd name="T124" fmla="+- 0 470 56"/>
                <a:gd name="T125" fmla="*/ T124 w 1326"/>
                <a:gd name="T126" fmla="+- 0 97 11"/>
                <a:gd name="T127" fmla="*/ 97 h 624"/>
                <a:gd name="T128" fmla="+- 0 455 56"/>
                <a:gd name="T129" fmla="*/ T128 w 1326"/>
                <a:gd name="T130" fmla="+- 0 108 11"/>
                <a:gd name="T131" fmla="*/ 108 h 624"/>
                <a:gd name="T132" fmla="+- 0 336 56"/>
                <a:gd name="T133" fmla="*/ T132 w 1326"/>
                <a:gd name="T134" fmla="+- 0 48 11"/>
                <a:gd name="T135" fmla="*/ 48 h 624"/>
                <a:gd name="T136" fmla="+- 0 334 56"/>
                <a:gd name="T137" fmla="*/ T136 w 1326"/>
                <a:gd name="T138" fmla="+- 0 11 11"/>
                <a:gd name="T139" fmla="*/ 11 h 624"/>
                <a:gd name="T140" fmla="+- 0 290 56"/>
                <a:gd name="T141" fmla="*/ T140 w 1326"/>
                <a:gd name="T142" fmla="+- 0 23 11"/>
                <a:gd name="T143" fmla="*/ 23 h 624"/>
                <a:gd name="T144" fmla="+- 0 294 56"/>
                <a:gd name="T145" fmla="*/ T144 w 1326"/>
                <a:gd name="T146" fmla="+- 0 44 11"/>
                <a:gd name="T147" fmla="*/ 44 h 624"/>
                <a:gd name="T148" fmla="+- 0 368 56"/>
                <a:gd name="T149" fmla="*/ T148 w 1326"/>
                <a:gd name="T150" fmla="+- 0 82 11"/>
                <a:gd name="T151" fmla="*/ 82 h 624"/>
                <a:gd name="T152" fmla="+- 0 1335 56"/>
                <a:gd name="T153" fmla="*/ T152 w 1326"/>
                <a:gd name="T154" fmla="+- 0 582 11"/>
                <a:gd name="T155" fmla="*/ 582 h 6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326" h="624">
                  <a:moveTo>
                    <a:pt x="250" y="51"/>
                  </a:moveTo>
                  <a:lnTo>
                    <a:pt x="204" y="25"/>
                  </a:lnTo>
                  <a:lnTo>
                    <a:pt x="0" y="624"/>
                  </a:lnTo>
                  <a:lnTo>
                    <a:pt x="68" y="592"/>
                  </a:lnTo>
                  <a:lnTo>
                    <a:pt x="95" y="514"/>
                  </a:lnTo>
                  <a:lnTo>
                    <a:pt x="148" y="359"/>
                  </a:lnTo>
                  <a:lnTo>
                    <a:pt x="200" y="205"/>
                  </a:lnTo>
                  <a:lnTo>
                    <a:pt x="250" y="51"/>
                  </a:lnTo>
                  <a:close/>
                  <a:moveTo>
                    <a:pt x="388" y="79"/>
                  </a:moveTo>
                  <a:lnTo>
                    <a:pt x="384" y="49"/>
                  </a:lnTo>
                  <a:lnTo>
                    <a:pt x="377" y="34"/>
                  </a:lnTo>
                  <a:lnTo>
                    <a:pt x="366" y="21"/>
                  </a:lnTo>
                  <a:lnTo>
                    <a:pt x="352" y="13"/>
                  </a:lnTo>
                  <a:lnTo>
                    <a:pt x="335" y="11"/>
                  </a:lnTo>
                  <a:lnTo>
                    <a:pt x="324" y="14"/>
                  </a:lnTo>
                  <a:lnTo>
                    <a:pt x="312" y="19"/>
                  </a:lnTo>
                  <a:lnTo>
                    <a:pt x="302" y="26"/>
                  </a:lnTo>
                  <a:lnTo>
                    <a:pt x="298" y="37"/>
                  </a:lnTo>
                  <a:lnTo>
                    <a:pt x="320" y="48"/>
                  </a:lnTo>
                  <a:lnTo>
                    <a:pt x="343" y="60"/>
                  </a:lnTo>
                  <a:lnTo>
                    <a:pt x="365" y="71"/>
                  </a:lnTo>
                  <a:lnTo>
                    <a:pt x="388" y="79"/>
                  </a:lnTo>
                  <a:close/>
                  <a:moveTo>
                    <a:pt x="406" y="71"/>
                  </a:moveTo>
                  <a:lnTo>
                    <a:pt x="402" y="61"/>
                  </a:lnTo>
                  <a:lnTo>
                    <a:pt x="400" y="52"/>
                  </a:lnTo>
                  <a:lnTo>
                    <a:pt x="396" y="42"/>
                  </a:lnTo>
                  <a:lnTo>
                    <a:pt x="390" y="33"/>
                  </a:lnTo>
                  <a:lnTo>
                    <a:pt x="394" y="19"/>
                  </a:lnTo>
                  <a:lnTo>
                    <a:pt x="379" y="13"/>
                  </a:lnTo>
                  <a:lnTo>
                    <a:pt x="367" y="9"/>
                  </a:lnTo>
                  <a:lnTo>
                    <a:pt x="383" y="22"/>
                  </a:lnTo>
                  <a:lnTo>
                    <a:pt x="390" y="39"/>
                  </a:lnTo>
                  <a:lnTo>
                    <a:pt x="394" y="58"/>
                  </a:lnTo>
                  <a:lnTo>
                    <a:pt x="402" y="75"/>
                  </a:lnTo>
                  <a:lnTo>
                    <a:pt x="406" y="71"/>
                  </a:lnTo>
                  <a:close/>
                  <a:moveTo>
                    <a:pt x="1325" y="551"/>
                  </a:moveTo>
                  <a:lnTo>
                    <a:pt x="1306" y="541"/>
                  </a:lnTo>
                  <a:lnTo>
                    <a:pt x="1287" y="528"/>
                  </a:lnTo>
                  <a:lnTo>
                    <a:pt x="1268" y="525"/>
                  </a:lnTo>
                  <a:lnTo>
                    <a:pt x="1251" y="544"/>
                  </a:lnTo>
                  <a:lnTo>
                    <a:pt x="1137" y="482"/>
                  </a:lnTo>
                  <a:lnTo>
                    <a:pt x="1137" y="476"/>
                  </a:lnTo>
                  <a:lnTo>
                    <a:pt x="1143" y="470"/>
                  </a:lnTo>
                  <a:lnTo>
                    <a:pt x="1145" y="470"/>
                  </a:lnTo>
                  <a:lnTo>
                    <a:pt x="1149" y="464"/>
                  </a:lnTo>
                  <a:lnTo>
                    <a:pt x="1155" y="456"/>
                  </a:lnTo>
                  <a:lnTo>
                    <a:pt x="1147" y="450"/>
                  </a:lnTo>
                  <a:lnTo>
                    <a:pt x="1070" y="416"/>
                  </a:lnTo>
                  <a:lnTo>
                    <a:pt x="993" y="378"/>
                  </a:lnTo>
                  <a:lnTo>
                    <a:pt x="918" y="339"/>
                  </a:lnTo>
                  <a:lnTo>
                    <a:pt x="843" y="301"/>
                  </a:lnTo>
                  <a:lnTo>
                    <a:pt x="821" y="317"/>
                  </a:lnTo>
                  <a:lnTo>
                    <a:pt x="793" y="300"/>
                  </a:lnTo>
                  <a:lnTo>
                    <a:pt x="765" y="285"/>
                  </a:lnTo>
                  <a:lnTo>
                    <a:pt x="737" y="270"/>
                  </a:lnTo>
                  <a:lnTo>
                    <a:pt x="710" y="251"/>
                  </a:lnTo>
                  <a:lnTo>
                    <a:pt x="722" y="245"/>
                  </a:lnTo>
                  <a:lnTo>
                    <a:pt x="724" y="239"/>
                  </a:lnTo>
                  <a:lnTo>
                    <a:pt x="734" y="233"/>
                  </a:lnTo>
                  <a:lnTo>
                    <a:pt x="728" y="227"/>
                  </a:lnTo>
                  <a:lnTo>
                    <a:pt x="651" y="191"/>
                  </a:lnTo>
                  <a:lnTo>
                    <a:pt x="574" y="153"/>
                  </a:lnTo>
                  <a:lnTo>
                    <a:pt x="424" y="74"/>
                  </a:lnTo>
                  <a:lnTo>
                    <a:pt x="414" y="86"/>
                  </a:lnTo>
                  <a:lnTo>
                    <a:pt x="407" y="86"/>
                  </a:lnTo>
                  <a:lnTo>
                    <a:pt x="399" y="97"/>
                  </a:lnTo>
                  <a:lnTo>
                    <a:pt x="392" y="97"/>
                  </a:lnTo>
                  <a:lnTo>
                    <a:pt x="280" y="37"/>
                  </a:lnTo>
                  <a:lnTo>
                    <a:pt x="297" y="11"/>
                  </a:lnTo>
                  <a:lnTo>
                    <a:pt x="278" y="0"/>
                  </a:lnTo>
                  <a:lnTo>
                    <a:pt x="256" y="3"/>
                  </a:lnTo>
                  <a:lnTo>
                    <a:pt x="234" y="12"/>
                  </a:lnTo>
                  <a:lnTo>
                    <a:pt x="214" y="19"/>
                  </a:lnTo>
                  <a:lnTo>
                    <a:pt x="238" y="33"/>
                  </a:lnTo>
                  <a:lnTo>
                    <a:pt x="289" y="58"/>
                  </a:lnTo>
                  <a:lnTo>
                    <a:pt x="312" y="71"/>
                  </a:lnTo>
                  <a:lnTo>
                    <a:pt x="314" y="71"/>
                  </a:lnTo>
                  <a:lnTo>
                    <a:pt x="1279" y="571"/>
                  </a:lnTo>
                  <a:lnTo>
                    <a:pt x="1325" y="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70" name="docshape168">
              <a:extLst>
                <a:ext uri="{FF2B5EF4-FFF2-40B4-BE49-F238E27FC236}">
                  <a16:creationId xmlns:a16="http://schemas.microsoft.com/office/drawing/2014/main" id="{0CDE8717-C97B-4B0F-BAA1-94EB1E399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9"/>
              <a:ext cx="27" cy="22"/>
            </a:xfrm>
            <a:custGeom>
              <a:avLst/>
              <a:gdLst>
                <a:gd name="T0" fmla="+- 0 408 388"/>
                <a:gd name="T1" fmla="*/ T0 w 27"/>
                <a:gd name="T2" fmla="+- 0 40 40"/>
                <a:gd name="T3" fmla="*/ 40 h 22"/>
                <a:gd name="T4" fmla="+- 0 402 388"/>
                <a:gd name="T5" fmla="*/ T4 w 27"/>
                <a:gd name="T6" fmla="+- 0 40 40"/>
                <a:gd name="T7" fmla="*/ 40 h 22"/>
                <a:gd name="T8" fmla="+- 0 392 388"/>
                <a:gd name="T9" fmla="*/ T8 w 27"/>
                <a:gd name="T10" fmla="+- 0 44 40"/>
                <a:gd name="T11" fmla="*/ 44 h 22"/>
                <a:gd name="T12" fmla="+- 0 388 388"/>
                <a:gd name="T13" fmla="*/ T12 w 27"/>
                <a:gd name="T14" fmla="+- 0 52 40"/>
                <a:gd name="T15" fmla="*/ 52 h 22"/>
                <a:gd name="T16" fmla="+- 0 396 388"/>
                <a:gd name="T17" fmla="*/ T16 w 27"/>
                <a:gd name="T18" fmla="+- 0 60 40"/>
                <a:gd name="T19" fmla="*/ 60 h 22"/>
                <a:gd name="T20" fmla="+- 0 404 388"/>
                <a:gd name="T21" fmla="*/ T20 w 27"/>
                <a:gd name="T22" fmla="+- 0 56 40"/>
                <a:gd name="T23" fmla="*/ 56 h 22"/>
                <a:gd name="T24" fmla="+- 0 414 388"/>
                <a:gd name="T25" fmla="*/ T24 w 27"/>
                <a:gd name="T26" fmla="+- 0 62 40"/>
                <a:gd name="T27" fmla="*/ 62 h 22"/>
                <a:gd name="T28" fmla="+- 0 414 388"/>
                <a:gd name="T29" fmla="*/ T28 w 27"/>
                <a:gd name="T30" fmla="+- 0 50 40"/>
                <a:gd name="T31" fmla="*/ 50 h 22"/>
                <a:gd name="T32" fmla="+- 0 412 388"/>
                <a:gd name="T33" fmla="*/ T32 w 27"/>
                <a:gd name="T34" fmla="+- 0 46 40"/>
                <a:gd name="T35" fmla="*/ 46 h 22"/>
                <a:gd name="T36" fmla="+- 0 408 388"/>
                <a:gd name="T37" fmla="*/ T36 w 27"/>
                <a:gd name="T38" fmla="+- 0 40 40"/>
                <a:gd name="T39" fmla="*/ 40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" h="22">
                  <a:moveTo>
                    <a:pt x="20" y="0"/>
                  </a:moveTo>
                  <a:lnTo>
                    <a:pt x="14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6" y="22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71" name="docshape169">
              <a:extLst>
                <a:ext uri="{FF2B5EF4-FFF2-40B4-BE49-F238E27FC236}">
                  <a16:creationId xmlns:a16="http://schemas.microsoft.com/office/drawing/2014/main" id="{C9659B66-0500-4577-A76F-C7430CAC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65"/>
              <a:ext cx="758" cy="527"/>
            </a:xfrm>
            <a:custGeom>
              <a:avLst/>
              <a:gdLst>
                <a:gd name="T0" fmla="+- 0 489 137"/>
                <a:gd name="T1" fmla="*/ T0 w 758"/>
                <a:gd name="T2" fmla="+- 0 250 66"/>
                <a:gd name="T3" fmla="*/ 250 h 527"/>
                <a:gd name="T4" fmla="+- 0 472 137"/>
                <a:gd name="T5" fmla="*/ T4 w 758"/>
                <a:gd name="T6" fmla="+- 0 193 66"/>
                <a:gd name="T7" fmla="*/ 193 h 527"/>
                <a:gd name="T8" fmla="+- 0 448 137"/>
                <a:gd name="T9" fmla="*/ T8 w 758"/>
                <a:gd name="T10" fmla="+- 0 145 66"/>
                <a:gd name="T11" fmla="*/ 145 h 527"/>
                <a:gd name="T12" fmla="+- 0 408 137"/>
                <a:gd name="T13" fmla="*/ T12 w 758"/>
                <a:gd name="T14" fmla="+- 0 113 66"/>
                <a:gd name="T15" fmla="*/ 113 h 527"/>
                <a:gd name="T16" fmla="+- 0 316 137"/>
                <a:gd name="T17" fmla="*/ T16 w 758"/>
                <a:gd name="T18" fmla="+- 0 66 66"/>
                <a:gd name="T19" fmla="*/ 66 h 527"/>
                <a:gd name="T20" fmla="+- 0 137 137"/>
                <a:gd name="T21" fmla="*/ T20 w 758"/>
                <a:gd name="T22" fmla="+- 0 593 66"/>
                <a:gd name="T23" fmla="*/ 593 h 527"/>
                <a:gd name="T24" fmla="+- 0 268 137"/>
                <a:gd name="T25" fmla="*/ T24 w 758"/>
                <a:gd name="T26" fmla="+- 0 536 66"/>
                <a:gd name="T27" fmla="*/ 536 h 527"/>
                <a:gd name="T28" fmla="+- 0 332 137"/>
                <a:gd name="T29" fmla="*/ T28 w 758"/>
                <a:gd name="T30" fmla="+- 0 503 66"/>
                <a:gd name="T31" fmla="*/ 503 h 527"/>
                <a:gd name="T32" fmla="+- 0 393 137"/>
                <a:gd name="T33" fmla="*/ T32 w 758"/>
                <a:gd name="T34" fmla="+- 0 464 66"/>
                <a:gd name="T35" fmla="*/ 464 h 527"/>
                <a:gd name="T36" fmla="+- 0 447 137"/>
                <a:gd name="T37" fmla="*/ T36 w 758"/>
                <a:gd name="T38" fmla="+- 0 414 66"/>
                <a:gd name="T39" fmla="*/ 414 h 527"/>
                <a:gd name="T40" fmla="+- 0 474 137"/>
                <a:gd name="T41" fmla="*/ T40 w 758"/>
                <a:gd name="T42" fmla="+- 0 362 66"/>
                <a:gd name="T43" fmla="*/ 362 h 527"/>
                <a:gd name="T44" fmla="+- 0 489 137"/>
                <a:gd name="T45" fmla="*/ T44 w 758"/>
                <a:gd name="T46" fmla="+- 0 306 66"/>
                <a:gd name="T47" fmla="*/ 306 h 527"/>
                <a:gd name="T48" fmla="+- 0 489 137"/>
                <a:gd name="T49" fmla="*/ T48 w 758"/>
                <a:gd name="T50" fmla="+- 0 250 66"/>
                <a:gd name="T51" fmla="*/ 250 h 527"/>
                <a:gd name="T52" fmla="+- 0 876 137"/>
                <a:gd name="T53" fmla="*/ T52 w 758"/>
                <a:gd name="T54" fmla="+- 0 312 66"/>
                <a:gd name="T55" fmla="*/ 312 h 527"/>
                <a:gd name="T56" fmla="+- 0 876 137"/>
                <a:gd name="T57" fmla="*/ T56 w 758"/>
                <a:gd name="T58" fmla="+- 0 302 66"/>
                <a:gd name="T59" fmla="*/ 302 h 527"/>
                <a:gd name="T60" fmla="+- 0 873 137"/>
                <a:gd name="T61" fmla="*/ T60 w 758"/>
                <a:gd name="T62" fmla="+- 0 293 66"/>
                <a:gd name="T63" fmla="*/ 293 h 527"/>
                <a:gd name="T64" fmla="+- 0 869 137"/>
                <a:gd name="T65" fmla="*/ T64 w 758"/>
                <a:gd name="T66" fmla="+- 0 285 66"/>
                <a:gd name="T67" fmla="*/ 285 h 527"/>
                <a:gd name="T68" fmla="+- 0 870 137"/>
                <a:gd name="T69" fmla="*/ T68 w 758"/>
                <a:gd name="T70" fmla="+- 0 276 66"/>
                <a:gd name="T71" fmla="*/ 276 h 527"/>
                <a:gd name="T72" fmla="+- 0 860 137"/>
                <a:gd name="T73" fmla="*/ T72 w 758"/>
                <a:gd name="T74" fmla="+- 0 261 66"/>
                <a:gd name="T75" fmla="*/ 261 h 527"/>
                <a:gd name="T76" fmla="+- 0 846 137"/>
                <a:gd name="T77" fmla="*/ T76 w 758"/>
                <a:gd name="T78" fmla="+- 0 250 66"/>
                <a:gd name="T79" fmla="*/ 250 h 527"/>
                <a:gd name="T80" fmla="+- 0 829 137"/>
                <a:gd name="T81" fmla="*/ T80 w 758"/>
                <a:gd name="T82" fmla="+- 0 244 66"/>
                <a:gd name="T83" fmla="*/ 244 h 527"/>
                <a:gd name="T84" fmla="+- 0 810 137"/>
                <a:gd name="T85" fmla="*/ T84 w 758"/>
                <a:gd name="T86" fmla="+- 0 244 66"/>
                <a:gd name="T87" fmla="*/ 244 h 527"/>
                <a:gd name="T88" fmla="+- 0 800 137"/>
                <a:gd name="T89" fmla="*/ T88 w 758"/>
                <a:gd name="T90" fmla="+- 0 244 66"/>
                <a:gd name="T91" fmla="*/ 244 h 527"/>
                <a:gd name="T92" fmla="+- 0 788 137"/>
                <a:gd name="T93" fmla="*/ T92 w 758"/>
                <a:gd name="T94" fmla="+- 0 256 66"/>
                <a:gd name="T95" fmla="*/ 256 h 527"/>
                <a:gd name="T96" fmla="+- 0 786 137"/>
                <a:gd name="T97" fmla="*/ T96 w 758"/>
                <a:gd name="T98" fmla="+- 0 266 66"/>
                <a:gd name="T99" fmla="*/ 266 h 527"/>
                <a:gd name="T100" fmla="+- 0 808 137"/>
                <a:gd name="T101" fmla="*/ T100 w 758"/>
                <a:gd name="T102" fmla="+- 0 280 66"/>
                <a:gd name="T103" fmla="*/ 280 h 527"/>
                <a:gd name="T104" fmla="+- 0 831 137"/>
                <a:gd name="T105" fmla="*/ T104 w 758"/>
                <a:gd name="T106" fmla="+- 0 292 66"/>
                <a:gd name="T107" fmla="*/ 292 h 527"/>
                <a:gd name="T108" fmla="+- 0 854 137"/>
                <a:gd name="T109" fmla="*/ T108 w 758"/>
                <a:gd name="T110" fmla="+- 0 303 66"/>
                <a:gd name="T111" fmla="*/ 303 h 527"/>
                <a:gd name="T112" fmla="+- 0 876 137"/>
                <a:gd name="T113" fmla="*/ T112 w 758"/>
                <a:gd name="T114" fmla="+- 0 312 66"/>
                <a:gd name="T115" fmla="*/ 312 h 527"/>
                <a:gd name="T116" fmla="+- 0 895 137"/>
                <a:gd name="T117" fmla="*/ T116 w 758"/>
                <a:gd name="T118" fmla="+- 0 295 66"/>
                <a:gd name="T119" fmla="*/ 295 h 527"/>
                <a:gd name="T120" fmla="+- 0 894 137"/>
                <a:gd name="T121" fmla="*/ T120 w 758"/>
                <a:gd name="T122" fmla="+- 0 284 66"/>
                <a:gd name="T123" fmla="*/ 284 h 527"/>
                <a:gd name="T124" fmla="+- 0 891 137"/>
                <a:gd name="T125" fmla="*/ T124 w 758"/>
                <a:gd name="T126" fmla="+- 0 272 66"/>
                <a:gd name="T127" fmla="*/ 272 h 527"/>
                <a:gd name="T128" fmla="+- 0 888 137"/>
                <a:gd name="T129" fmla="*/ T128 w 758"/>
                <a:gd name="T130" fmla="+- 0 260 66"/>
                <a:gd name="T131" fmla="*/ 260 h 527"/>
                <a:gd name="T132" fmla="+- 0 880 137"/>
                <a:gd name="T133" fmla="*/ T132 w 758"/>
                <a:gd name="T134" fmla="+- 0 246 66"/>
                <a:gd name="T135" fmla="*/ 246 h 527"/>
                <a:gd name="T136" fmla="+- 0 866 137"/>
                <a:gd name="T137" fmla="*/ T136 w 758"/>
                <a:gd name="T138" fmla="+- 0 236 66"/>
                <a:gd name="T139" fmla="*/ 236 h 527"/>
                <a:gd name="T140" fmla="+- 0 851 137"/>
                <a:gd name="T141" fmla="*/ T140 w 758"/>
                <a:gd name="T142" fmla="+- 0 232 66"/>
                <a:gd name="T143" fmla="*/ 232 h 527"/>
                <a:gd name="T144" fmla="+- 0 838 137"/>
                <a:gd name="T145" fmla="*/ T144 w 758"/>
                <a:gd name="T146" fmla="+- 0 234 66"/>
                <a:gd name="T147" fmla="*/ 234 h 527"/>
                <a:gd name="T148" fmla="+- 0 840 137"/>
                <a:gd name="T149" fmla="*/ T148 w 758"/>
                <a:gd name="T150" fmla="+- 0 234 66"/>
                <a:gd name="T151" fmla="*/ 234 h 527"/>
                <a:gd name="T152" fmla="+- 0 860 137"/>
                <a:gd name="T153" fmla="*/ T152 w 758"/>
                <a:gd name="T154" fmla="+- 0 244 66"/>
                <a:gd name="T155" fmla="*/ 244 h 527"/>
                <a:gd name="T156" fmla="+- 0 874 137"/>
                <a:gd name="T157" fmla="*/ T156 w 758"/>
                <a:gd name="T158" fmla="+- 0 261 66"/>
                <a:gd name="T159" fmla="*/ 261 h 527"/>
                <a:gd name="T160" fmla="+- 0 883 137"/>
                <a:gd name="T161" fmla="*/ T160 w 758"/>
                <a:gd name="T162" fmla="+- 0 282 66"/>
                <a:gd name="T163" fmla="*/ 282 h 527"/>
                <a:gd name="T164" fmla="+- 0 888 137"/>
                <a:gd name="T165" fmla="*/ T164 w 758"/>
                <a:gd name="T166" fmla="+- 0 304 66"/>
                <a:gd name="T167" fmla="*/ 304 h 527"/>
                <a:gd name="T168" fmla="+- 0 895 137"/>
                <a:gd name="T169" fmla="*/ T168 w 758"/>
                <a:gd name="T170" fmla="+- 0 295 66"/>
                <a:gd name="T171" fmla="*/ 295 h 5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758" h="527">
                  <a:moveTo>
                    <a:pt x="352" y="184"/>
                  </a:moveTo>
                  <a:lnTo>
                    <a:pt x="335" y="127"/>
                  </a:lnTo>
                  <a:lnTo>
                    <a:pt x="311" y="79"/>
                  </a:lnTo>
                  <a:lnTo>
                    <a:pt x="271" y="47"/>
                  </a:lnTo>
                  <a:lnTo>
                    <a:pt x="179" y="0"/>
                  </a:lnTo>
                  <a:lnTo>
                    <a:pt x="0" y="527"/>
                  </a:lnTo>
                  <a:lnTo>
                    <a:pt x="131" y="470"/>
                  </a:lnTo>
                  <a:lnTo>
                    <a:pt x="195" y="437"/>
                  </a:lnTo>
                  <a:lnTo>
                    <a:pt x="256" y="398"/>
                  </a:lnTo>
                  <a:lnTo>
                    <a:pt x="310" y="348"/>
                  </a:lnTo>
                  <a:lnTo>
                    <a:pt x="337" y="296"/>
                  </a:lnTo>
                  <a:lnTo>
                    <a:pt x="352" y="240"/>
                  </a:lnTo>
                  <a:lnTo>
                    <a:pt x="352" y="184"/>
                  </a:lnTo>
                  <a:close/>
                  <a:moveTo>
                    <a:pt x="739" y="246"/>
                  </a:moveTo>
                  <a:lnTo>
                    <a:pt x="739" y="236"/>
                  </a:lnTo>
                  <a:lnTo>
                    <a:pt x="736" y="227"/>
                  </a:lnTo>
                  <a:lnTo>
                    <a:pt x="732" y="219"/>
                  </a:lnTo>
                  <a:lnTo>
                    <a:pt x="733" y="210"/>
                  </a:lnTo>
                  <a:lnTo>
                    <a:pt x="723" y="195"/>
                  </a:lnTo>
                  <a:lnTo>
                    <a:pt x="709" y="184"/>
                  </a:lnTo>
                  <a:lnTo>
                    <a:pt x="692" y="178"/>
                  </a:lnTo>
                  <a:lnTo>
                    <a:pt x="673" y="178"/>
                  </a:lnTo>
                  <a:lnTo>
                    <a:pt x="663" y="178"/>
                  </a:lnTo>
                  <a:lnTo>
                    <a:pt x="651" y="190"/>
                  </a:lnTo>
                  <a:lnTo>
                    <a:pt x="649" y="200"/>
                  </a:lnTo>
                  <a:lnTo>
                    <a:pt x="671" y="214"/>
                  </a:lnTo>
                  <a:lnTo>
                    <a:pt x="694" y="226"/>
                  </a:lnTo>
                  <a:lnTo>
                    <a:pt x="717" y="237"/>
                  </a:lnTo>
                  <a:lnTo>
                    <a:pt x="739" y="246"/>
                  </a:lnTo>
                  <a:close/>
                  <a:moveTo>
                    <a:pt x="758" y="229"/>
                  </a:moveTo>
                  <a:lnTo>
                    <a:pt x="757" y="218"/>
                  </a:lnTo>
                  <a:lnTo>
                    <a:pt x="754" y="206"/>
                  </a:lnTo>
                  <a:lnTo>
                    <a:pt x="751" y="194"/>
                  </a:lnTo>
                  <a:lnTo>
                    <a:pt x="743" y="180"/>
                  </a:lnTo>
                  <a:lnTo>
                    <a:pt x="729" y="170"/>
                  </a:lnTo>
                  <a:lnTo>
                    <a:pt x="714" y="166"/>
                  </a:lnTo>
                  <a:lnTo>
                    <a:pt x="701" y="168"/>
                  </a:lnTo>
                  <a:lnTo>
                    <a:pt x="703" y="168"/>
                  </a:lnTo>
                  <a:lnTo>
                    <a:pt x="723" y="178"/>
                  </a:lnTo>
                  <a:lnTo>
                    <a:pt x="737" y="195"/>
                  </a:lnTo>
                  <a:lnTo>
                    <a:pt x="746" y="216"/>
                  </a:lnTo>
                  <a:lnTo>
                    <a:pt x="751" y="238"/>
                  </a:lnTo>
                  <a:lnTo>
                    <a:pt x="758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72" name="docshape170">
              <a:extLst>
                <a:ext uri="{FF2B5EF4-FFF2-40B4-BE49-F238E27FC236}">
                  <a16:creationId xmlns:a16="http://schemas.microsoft.com/office/drawing/2014/main" id="{4E22DE6D-06FB-4499-BFE4-E4BA68659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60"/>
              <a:ext cx="28" cy="26"/>
            </a:xfrm>
            <a:custGeom>
              <a:avLst/>
              <a:gdLst>
                <a:gd name="T0" fmla="+- 0 828 818"/>
                <a:gd name="T1" fmla="*/ T0 w 28"/>
                <a:gd name="T2" fmla="+- 0 260 260"/>
                <a:gd name="T3" fmla="*/ 260 h 26"/>
                <a:gd name="T4" fmla="+- 0 828 818"/>
                <a:gd name="T5" fmla="*/ T4 w 28"/>
                <a:gd name="T6" fmla="+- 0 268 260"/>
                <a:gd name="T7" fmla="*/ 268 h 26"/>
                <a:gd name="T8" fmla="+- 0 818 818"/>
                <a:gd name="T9" fmla="*/ T8 w 28"/>
                <a:gd name="T10" fmla="+- 0 276 260"/>
                <a:gd name="T11" fmla="*/ 276 h 26"/>
                <a:gd name="T12" fmla="+- 0 830 818"/>
                <a:gd name="T13" fmla="*/ T12 w 28"/>
                <a:gd name="T14" fmla="+- 0 280 260"/>
                <a:gd name="T15" fmla="*/ 280 h 26"/>
                <a:gd name="T16" fmla="+- 0 840 818"/>
                <a:gd name="T17" fmla="*/ T16 w 28"/>
                <a:gd name="T18" fmla="+- 0 286 260"/>
                <a:gd name="T19" fmla="*/ 286 h 26"/>
                <a:gd name="T20" fmla="+- 0 842 818"/>
                <a:gd name="T21" fmla="*/ T20 w 28"/>
                <a:gd name="T22" fmla="+- 0 280 260"/>
                <a:gd name="T23" fmla="*/ 280 h 26"/>
                <a:gd name="T24" fmla="+- 0 846 818"/>
                <a:gd name="T25" fmla="*/ T24 w 28"/>
                <a:gd name="T26" fmla="+- 0 272 260"/>
                <a:gd name="T27" fmla="*/ 272 h 26"/>
                <a:gd name="T28" fmla="+- 0 845 818"/>
                <a:gd name="T29" fmla="*/ T28 w 28"/>
                <a:gd name="T30" fmla="+- 0 266 260"/>
                <a:gd name="T31" fmla="*/ 266 h 26"/>
                <a:gd name="T32" fmla="+- 0 840 818"/>
                <a:gd name="T33" fmla="*/ T32 w 28"/>
                <a:gd name="T34" fmla="+- 0 265 260"/>
                <a:gd name="T35" fmla="*/ 265 h 26"/>
                <a:gd name="T36" fmla="+- 0 834 818"/>
                <a:gd name="T37" fmla="*/ T36 w 28"/>
                <a:gd name="T38" fmla="+- 0 264 260"/>
                <a:gd name="T39" fmla="*/ 264 h 26"/>
                <a:gd name="T40" fmla="+- 0 828 818"/>
                <a:gd name="T41" fmla="*/ T40 w 28"/>
                <a:gd name="T42" fmla="+- 0 260 260"/>
                <a:gd name="T43" fmla="*/ 260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8" h="26">
                  <a:moveTo>
                    <a:pt x="10" y="0"/>
                  </a:moveTo>
                  <a:lnTo>
                    <a:pt x="10" y="8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22" y="26"/>
                  </a:lnTo>
                  <a:lnTo>
                    <a:pt x="24" y="20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2" y="5"/>
                  </a:lnTo>
                  <a:lnTo>
                    <a:pt x="1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73" name="docshape171">
              <a:extLst>
                <a:ext uri="{FF2B5EF4-FFF2-40B4-BE49-F238E27FC236}">
                  <a16:creationId xmlns:a16="http://schemas.microsoft.com/office/drawing/2014/main" id="{604585D4-A69E-493C-81E7-73D64B0B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447"/>
              <a:ext cx="119" cy="94"/>
            </a:xfrm>
            <a:custGeom>
              <a:avLst/>
              <a:gdLst>
                <a:gd name="T0" fmla="+- 0 1299 1209"/>
                <a:gd name="T1" fmla="*/ T0 w 119"/>
                <a:gd name="T2" fmla="+- 0 541 447"/>
                <a:gd name="T3" fmla="*/ 541 h 94"/>
                <a:gd name="T4" fmla="+- 0 1285 1209"/>
                <a:gd name="T5" fmla="*/ T4 w 119"/>
                <a:gd name="T6" fmla="+- 0 483 447"/>
                <a:gd name="T7" fmla="*/ 483 h 94"/>
                <a:gd name="T8" fmla="+- 0 1275 1209"/>
                <a:gd name="T9" fmla="*/ T8 w 119"/>
                <a:gd name="T10" fmla="+- 0 473 447"/>
                <a:gd name="T11" fmla="*/ 473 h 94"/>
                <a:gd name="T12" fmla="+- 0 1264 1209"/>
                <a:gd name="T13" fmla="*/ T12 w 119"/>
                <a:gd name="T14" fmla="+- 0 467 447"/>
                <a:gd name="T15" fmla="*/ 467 h 94"/>
                <a:gd name="T16" fmla="+- 0 1251 1209"/>
                <a:gd name="T17" fmla="*/ T16 w 119"/>
                <a:gd name="T18" fmla="+- 0 464 447"/>
                <a:gd name="T19" fmla="*/ 464 h 94"/>
                <a:gd name="T20" fmla="+- 0 1237 1209"/>
                <a:gd name="T21" fmla="*/ T20 w 119"/>
                <a:gd name="T22" fmla="+- 0 465 447"/>
                <a:gd name="T23" fmla="*/ 465 h 94"/>
                <a:gd name="T24" fmla="+- 0 1229 1209"/>
                <a:gd name="T25" fmla="*/ T24 w 119"/>
                <a:gd name="T26" fmla="+- 0 473 447"/>
                <a:gd name="T27" fmla="*/ 473 h 94"/>
                <a:gd name="T28" fmla="+- 0 1213 1209"/>
                <a:gd name="T29" fmla="*/ T28 w 119"/>
                <a:gd name="T30" fmla="+- 0 477 447"/>
                <a:gd name="T31" fmla="*/ 477 h 94"/>
                <a:gd name="T32" fmla="+- 0 1209 1209"/>
                <a:gd name="T33" fmla="*/ T32 w 119"/>
                <a:gd name="T34" fmla="+- 0 491 447"/>
                <a:gd name="T35" fmla="*/ 491 h 94"/>
                <a:gd name="T36" fmla="+- 0 1241 1209"/>
                <a:gd name="T37" fmla="*/ T36 w 119"/>
                <a:gd name="T38" fmla="+- 0 509 447"/>
                <a:gd name="T39" fmla="*/ 509 h 94"/>
                <a:gd name="T40" fmla="+- 0 1245 1209"/>
                <a:gd name="T41" fmla="*/ T40 w 119"/>
                <a:gd name="T42" fmla="+- 0 505 447"/>
                <a:gd name="T43" fmla="*/ 505 h 94"/>
                <a:gd name="T44" fmla="+- 0 1255 1209"/>
                <a:gd name="T45" fmla="*/ T44 w 119"/>
                <a:gd name="T46" fmla="+- 0 516 447"/>
                <a:gd name="T47" fmla="*/ 516 h 94"/>
                <a:gd name="T48" fmla="+- 0 1269 1209"/>
                <a:gd name="T49" fmla="*/ T48 w 119"/>
                <a:gd name="T50" fmla="+- 0 525 447"/>
                <a:gd name="T51" fmla="*/ 525 h 94"/>
                <a:gd name="T52" fmla="+- 0 1285 1209"/>
                <a:gd name="T53" fmla="*/ T52 w 119"/>
                <a:gd name="T54" fmla="+- 0 532 447"/>
                <a:gd name="T55" fmla="*/ 532 h 94"/>
                <a:gd name="T56" fmla="+- 0 1299 1209"/>
                <a:gd name="T57" fmla="*/ T56 w 119"/>
                <a:gd name="T58" fmla="+- 0 541 447"/>
                <a:gd name="T59" fmla="*/ 541 h 94"/>
                <a:gd name="T60" fmla="+- 0 1328 1209"/>
                <a:gd name="T61" fmla="*/ T60 w 119"/>
                <a:gd name="T62" fmla="+- 0 520 447"/>
                <a:gd name="T63" fmla="*/ 520 h 94"/>
                <a:gd name="T64" fmla="+- 0 1327 1209"/>
                <a:gd name="T65" fmla="*/ T64 w 119"/>
                <a:gd name="T66" fmla="+- 0 506 447"/>
                <a:gd name="T67" fmla="*/ 506 h 94"/>
                <a:gd name="T68" fmla="+- 0 1320 1209"/>
                <a:gd name="T69" fmla="*/ T68 w 119"/>
                <a:gd name="T70" fmla="+- 0 490 447"/>
                <a:gd name="T71" fmla="*/ 490 h 94"/>
                <a:gd name="T72" fmla="+- 0 1315 1209"/>
                <a:gd name="T73" fmla="*/ T72 w 119"/>
                <a:gd name="T74" fmla="+- 0 475 447"/>
                <a:gd name="T75" fmla="*/ 475 h 94"/>
                <a:gd name="T76" fmla="+- 0 1304 1209"/>
                <a:gd name="T77" fmla="*/ T76 w 119"/>
                <a:gd name="T78" fmla="+- 0 460 447"/>
                <a:gd name="T79" fmla="*/ 460 h 94"/>
                <a:gd name="T80" fmla="+- 0 1288 1209"/>
                <a:gd name="T81" fmla="*/ T80 w 119"/>
                <a:gd name="T82" fmla="+- 0 450 447"/>
                <a:gd name="T83" fmla="*/ 450 h 94"/>
                <a:gd name="T84" fmla="+- 0 1271 1209"/>
                <a:gd name="T85" fmla="*/ T84 w 119"/>
                <a:gd name="T86" fmla="+- 0 447 447"/>
                <a:gd name="T87" fmla="*/ 447 h 94"/>
                <a:gd name="T88" fmla="+- 0 1253 1209"/>
                <a:gd name="T89" fmla="*/ T88 w 119"/>
                <a:gd name="T90" fmla="+- 0 455 447"/>
                <a:gd name="T91" fmla="*/ 455 h 94"/>
                <a:gd name="T92" fmla="+- 0 1267 1209"/>
                <a:gd name="T93" fmla="*/ T92 w 119"/>
                <a:gd name="T94" fmla="+- 0 455 447"/>
                <a:gd name="T95" fmla="*/ 455 h 94"/>
                <a:gd name="T96" fmla="+- 0 1283 1209"/>
                <a:gd name="T97" fmla="*/ T96 w 119"/>
                <a:gd name="T98" fmla="+- 0 464 447"/>
                <a:gd name="T99" fmla="*/ 464 h 94"/>
                <a:gd name="T100" fmla="+- 0 1296 1209"/>
                <a:gd name="T101" fmla="*/ T100 w 119"/>
                <a:gd name="T102" fmla="+- 0 477 447"/>
                <a:gd name="T103" fmla="*/ 477 h 94"/>
                <a:gd name="T104" fmla="+- 0 1304 1209"/>
                <a:gd name="T105" fmla="*/ T104 w 119"/>
                <a:gd name="T106" fmla="+- 0 494 447"/>
                <a:gd name="T107" fmla="*/ 494 h 94"/>
                <a:gd name="T108" fmla="+- 0 1309 1209"/>
                <a:gd name="T109" fmla="*/ T108 w 119"/>
                <a:gd name="T110" fmla="+- 0 511 447"/>
                <a:gd name="T111" fmla="*/ 511 h 94"/>
                <a:gd name="T112" fmla="+- 0 1315 1209"/>
                <a:gd name="T113" fmla="*/ T112 w 119"/>
                <a:gd name="T114" fmla="+- 0 515 447"/>
                <a:gd name="T115" fmla="*/ 515 h 94"/>
                <a:gd name="T116" fmla="+- 0 1307 1209"/>
                <a:gd name="T117" fmla="*/ T116 w 119"/>
                <a:gd name="T118" fmla="+- 0 531 447"/>
                <a:gd name="T119" fmla="*/ 531 h 94"/>
                <a:gd name="T120" fmla="+- 0 1317 1209"/>
                <a:gd name="T121" fmla="*/ T120 w 119"/>
                <a:gd name="T122" fmla="+- 0 529 447"/>
                <a:gd name="T123" fmla="*/ 529 h 94"/>
                <a:gd name="T124" fmla="+- 0 1328 1209"/>
                <a:gd name="T125" fmla="*/ T124 w 119"/>
                <a:gd name="T126" fmla="+- 0 520 447"/>
                <a:gd name="T127" fmla="*/ 52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19" h="94">
                  <a:moveTo>
                    <a:pt x="90" y="94"/>
                  </a:moveTo>
                  <a:lnTo>
                    <a:pt x="76" y="36"/>
                  </a:lnTo>
                  <a:lnTo>
                    <a:pt x="66" y="26"/>
                  </a:lnTo>
                  <a:lnTo>
                    <a:pt x="55" y="20"/>
                  </a:lnTo>
                  <a:lnTo>
                    <a:pt x="42" y="17"/>
                  </a:lnTo>
                  <a:lnTo>
                    <a:pt x="28" y="18"/>
                  </a:lnTo>
                  <a:lnTo>
                    <a:pt x="20" y="26"/>
                  </a:lnTo>
                  <a:lnTo>
                    <a:pt x="4" y="30"/>
                  </a:lnTo>
                  <a:lnTo>
                    <a:pt x="0" y="44"/>
                  </a:lnTo>
                  <a:lnTo>
                    <a:pt x="32" y="62"/>
                  </a:lnTo>
                  <a:lnTo>
                    <a:pt x="36" y="58"/>
                  </a:lnTo>
                  <a:lnTo>
                    <a:pt x="46" y="69"/>
                  </a:lnTo>
                  <a:lnTo>
                    <a:pt x="60" y="78"/>
                  </a:lnTo>
                  <a:lnTo>
                    <a:pt x="76" y="85"/>
                  </a:lnTo>
                  <a:lnTo>
                    <a:pt x="90" y="94"/>
                  </a:lnTo>
                  <a:close/>
                  <a:moveTo>
                    <a:pt x="119" y="73"/>
                  </a:moveTo>
                  <a:lnTo>
                    <a:pt x="118" y="59"/>
                  </a:lnTo>
                  <a:lnTo>
                    <a:pt x="111" y="43"/>
                  </a:lnTo>
                  <a:lnTo>
                    <a:pt x="106" y="28"/>
                  </a:lnTo>
                  <a:lnTo>
                    <a:pt x="95" y="13"/>
                  </a:lnTo>
                  <a:lnTo>
                    <a:pt x="79" y="3"/>
                  </a:lnTo>
                  <a:lnTo>
                    <a:pt x="62" y="0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74" y="17"/>
                  </a:lnTo>
                  <a:lnTo>
                    <a:pt x="87" y="30"/>
                  </a:lnTo>
                  <a:lnTo>
                    <a:pt x="95" y="47"/>
                  </a:lnTo>
                  <a:lnTo>
                    <a:pt x="100" y="64"/>
                  </a:lnTo>
                  <a:lnTo>
                    <a:pt x="106" y="68"/>
                  </a:lnTo>
                  <a:lnTo>
                    <a:pt x="98" y="84"/>
                  </a:lnTo>
                  <a:lnTo>
                    <a:pt x="108" y="82"/>
                  </a:lnTo>
                  <a:lnTo>
                    <a:pt x="11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74" name="docshape172">
              <a:extLst>
                <a:ext uri="{FF2B5EF4-FFF2-40B4-BE49-F238E27FC236}">
                  <a16:creationId xmlns:a16="http://schemas.microsoft.com/office/drawing/2014/main" id="{E8CA2135-92A7-4F3B-870D-190EC890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480"/>
              <a:ext cx="25" cy="26"/>
            </a:xfrm>
            <a:custGeom>
              <a:avLst/>
              <a:gdLst>
                <a:gd name="T0" fmla="+- 0 1258 1249"/>
                <a:gd name="T1" fmla="*/ T0 w 25"/>
                <a:gd name="T2" fmla="+- 0 481 481"/>
                <a:gd name="T3" fmla="*/ 481 h 26"/>
                <a:gd name="T4" fmla="+- 0 1249 1249"/>
                <a:gd name="T5" fmla="*/ T4 w 25"/>
                <a:gd name="T6" fmla="+- 0 485 481"/>
                <a:gd name="T7" fmla="*/ 485 h 26"/>
                <a:gd name="T8" fmla="+- 0 1249 1249"/>
                <a:gd name="T9" fmla="*/ T8 w 25"/>
                <a:gd name="T10" fmla="+- 0 497 481"/>
                <a:gd name="T11" fmla="*/ 497 h 26"/>
                <a:gd name="T12" fmla="+- 0 1259 1249"/>
                <a:gd name="T13" fmla="*/ T12 w 25"/>
                <a:gd name="T14" fmla="+- 0 507 481"/>
                <a:gd name="T15" fmla="*/ 507 h 26"/>
                <a:gd name="T16" fmla="+- 0 1267 1249"/>
                <a:gd name="T17" fmla="*/ T16 w 25"/>
                <a:gd name="T18" fmla="+- 0 493 481"/>
                <a:gd name="T19" fmla="*/ 493 h 26"/>
                <a:gd name="T20" fmla="+- 0 1273 1249"/>
                <a:gd name="T21" fmla="*/ T20 w 25"/>
                <a:gd name="T22" fmla="+- 0 491 481"/>
                <a:gd name="T23" fmla="*/ 491 h 26"/>
                <a:gd name="T24" fmla="+- 0 1269 1249"/>
                <a:gd name="T25" fmla="*/ T24 w 25"/>
                <a:gd name="T26" fmla="+- 0 483 481"/>
                <a:gd name="T27" fmla="*/ 483 h 26"/>
                <a:gd name="T28" fmla="+- 0 1258 1249"/>
                <a:gd name="T29" fmla="*/ T28 w 25"/>
                <a:gd name="T30" fmla="+- 0 481 481"/>
                <a:gd name="T31" fmla="*/ 481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0" y="26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2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75" name="docshape173">
              <a:extLst>
                <a:ext uri="{FF2B5EF4-FFF2-40B4-BE49-F238E27FC236}">
                  <a16:creationId xmlns:a16="http://schemas.microsoft.com/office/drawing/2014/main" id="{14B36A4D-D6B3-4D6C-A46B-69D1D7D4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572"/>
              <a:ext cx="425" cy="699"/>
            </a:xfrm>
            <a:custGeom>
              <a:avLst/>
              <a:gdLst>
                <a:gd name="T0" fmla="+- 0 1387 1134"/>
                <a:gd name="T1" fmla="*/ T0 w 425"/>
                <a:gd name="T2" fmla="+- 0 572 572"/>
                <a:gd name="T3" fmla="*/ 572 h 699"/>
                <a:gd name="T4" fmla="+- 0 1346 1134"/>
                <a:gd name="T5" fmla="*/ T4 w 425"/>
                <a:gd name="T6" fmla="+- 0 590 572"/>
                <a:gd name="T7" fmla="*/ 590 h 699"/>
                <a:gd name="T8" fmla="+- 0 1333 1134"/>
                <a:gd name="T9" fmla="*/ T8 w 425"/>
                <a:gd name="T10" fmla="+- 0 596 572"/>
                <a:gd name="T11" fmla="*/ 596 h 699"/>
                <a:gd name="T12" fmla="+- 0 1134 1134"/>
                <a:gd name="T13" fmla="*/ T12 w 425"/>
                <a:gd name="T14" fmla="+- 0 1269 572"/>
                <a:gd name="T15" fmla="*/ 1269 h 699"/>
                <a:gd name="T16" fmla="+- 0 1142 1134"/>
                <a:gd name="T17" fmla="*/ T16 w 425"/>
                <a:gd name="T18" fmla="+- 0 1271 572"/>
                <a:gd name="T19" fmla="*/ 1271 h 699"/>
                <a:gd name="T20" fmla="+- 0 1158 1134"/>
                <a:gd name="T21" fmla="*/ T20 w 425"/>
                <a:gd name="T22" fmla="+- 0 1260 572"/>
                <a:gd name="T23" fmla="*/ 1260 h 699"/>
                <a:gd name="T24" fmla="+- 0 1177 1134"/>
                <a:gd name="T25" fmla="*/ T24 w 425"/>
                <a:gd name="T26" fmla="+- 0 1250 572"/>
                <a:gd name="T27" fmla="*/ 1250 h 699"/>
                <a:gd name="T28" fmla="+- 0 1192 1134"/>
                <a:gd name="T29" fmla="*/ T28 w 425"/>
                <a:gd name="T30" fmla="+- 0 1237 572"/>
                <a:gd name="T31" fmla="*/ 1237 h 699"/>
                <a:gd name="T32" fmla="+- 0 1198 1134"/>
                <a:gd name="T33" fmla="*/ T32 w 425"/>
                <a:gd name="T34" fmla="+- 0 1217 572"/>
                <a:gd name="T35" fmla="*/ 1217 h 699"/>
                <a:gd name="T36" fmla="+- 0 1387 1134"/>
                <a:gd name="T37" fmla="*/ T36 w 425"/>
                <a:gd name="T38" fmla="+- 0 572 572"/>
                <a:gd name="T39" fmla="*/ 572 h 699"/>
                <a:gd name="T40" fmla="+- 0 1558 1134"/>
                <a:gd name="T41" fmla="*/ T40 w 425"/>
                <a:gd name="T42" fmla="+- 0 843 572"/>
                <a:gd name="T43" fmla="*/ 843 h 699"/>
                <a:gd name="T44" fmla="+- 0 1538 1134"/>
                <a:gd name="T45" fmla="*/ T44 w 425"/>
                <a:gd name="T46" fmla="+- 0 768 572"/>
                <a:gd name="T47" fmla="*/ 768 h 699"/>
                <a:gd name="T48" fmla="+- 0 1498 1134"/>
                <a:gd name="T49" fmla="*/ T48 w 425"/>
                <a:gd name="T50" fmla="+- 0 698 572"/>
                <a:gd name="T51" fmla="*/ 698 h 699"/>
                <a:gd name="T52" fmla="+- 0 1446 1134"/>
                <a:gd name="T53" fmla="*/ T52 w 425"/>
                <a:gd name="T54" fmla="+- 0 634 572"/>
                <a:gd name="T55" fmla="*/ 634 h 699"/>
                <a:gd name="T56" fmla="+- 0 1393 1134"/>
                <a:gd name="T57" fmla="*/ T56 w 425"/>
                <a:gd name="T58" fmla="+- 0 574 572"/>
                <a:gd name="T59" fmla="*/ 574 h 699"/>
                <a:gd name="T60" fmla="+- 0 1382 1134"/>
                <a:gd name="T61" fmla="*/ T60 w 425"/>
                <a:gd name="T62" fmla="+- 0 618 572"/>
                <a:gd name="T63" fmla="*/ 618 h 699"/>
                <a:gd name="T64" fmla="+- 0 1204 1134"/>
                <a:gd name="T65" fmla="*/ T64 w 425"/>
                <a:gd name="T66" fmla="+- 0 1229 572"/>
                <a:gd name="T67" fmla="*/ 1229 h 699"/>
                <a:gd name="T68" fmla="+- 0 1240 1134"/>
                <a:gd name="T69" fmla="*/ T68 w 425"/>
                <a:gd name="T70" fmla="+- 0 1211 572"/>
                <a:gd name="T71" fmla="*/ 1211 h 699"/>
                <a:gd name="T72" fmla="+- 0 1296 1134"/>
                <a:gd name="T73" fmla="*/ T72 w 425"/>
                <a:gd name="T74" fmla="+- 0 1170 572"/>
                <a:gd name="T75" fmla="*/ 1170 h 699"/>
                <a:gd name="T76" fmla="+- 0 1357 1134"/>
                <a:gd name="T77" fmla="*/ T76 w 425"/>
                <a:gd name="T78" fmla="+- 0 1131 572"/>
                <a:gd name="T79" fmla="*/ 1131 h 699"/>
                <a:gd name="T80" fmla="+- 0 1417 1134"/>
                <a:gd name="T81" fmla="*/ T80 w 425"/>
                <a:gd name="T82" fmla="+- 0 1091 572"/>
                <a:gd name="T83" fmla="*/ 1091 h 699"/>
                <a:gd name="T84" fmla="+- 0 1473 1134"/>
                <a:gd name="T85" fmla="*/ T84 w 425"/>
                <a:gd name="T86" fmla="+- 0 1046 572"/>
                <a:gd name="T87" fmla="*/ 1046 h 699"/>
                <a:gd name="T88" fmla="+- 0 1519 1134"/>
                <a:gd name="T89" fmla="*/ T88 w 425"/>
                <a:gd name="T90" fmla="+- 0 991 572"/>
                <a:gd name="T91" fmla="*/ 991 h 699"/>
                <a:gd name="T92" fmla="+- 0 1549 1134"/>
                <a:gd name="T93" fmla="*/ T92 w 425"/>
                <a:gd name="T94" fmla="+- 0 924 572"/>
                <a:gd name="T95" fmla="*/ 924 h 699"/>
                <a:gd name="T96" fmla="+- 0 1558 1134"/>
                <a:gd name="T97" fmla="*/ T96 w 425"/>
                <a:gd name="T98" fmla="+- 0 843 572"/>
                <a:gd name="T99" fmla="*/ 843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25" h="699">
                  <a:moveTo>
                    <a:pt x="253" y="0"/>
                  </a:moveTo>
                  <a:lnTo>
                    <a:pt x="212" y="18"/>
                  </a:lnTo>
                  <a:lnTo>
                    <a:pt x="199" y="24"/>
                  </a:lnTo>
                  <a:lnTo>
                    <a:pt x="0" y="697"/>
                  </a:lnTo>
                  <a:lnTo>
                    <a:pt x="8" y="699"/>
                  </a:lnTo>
                  <a:lnTo>
                    <a:pt x="24" y="688"/>
                  </a:lnTo>
                  <a:lnTo>
                    <a:pt x="43" y="678"/>
                  </a:lnTo>
                  <a:lnTo>
                    <a:pt x="58" y="665"/>
                  </a:lnTo>
                  <a:lnTo>
                    <a:pt x="64" y="645"/>
                  </a:lnTo>
                  <a:lnTo>
                    <a:pt x="253" y="0"/>
                  </a:lnTo>
                  <a:close/>
                  <a:moveTo>
                    <a:pt x="424" y="271"/>
                  </a:moveTo>
                  <a:lnTo>
                    <a:pt x="404" y="196"/>
                  </a:lnTo>
                  <a:lnTo>
                    <a:pt x="364" y="126"/>
                  </a:lnTo>
                  <a:lnTo>
                    <a:pt x="312" y="62"/>
                  </a:lnTo>
                  <a:lnTo>
                    <a:pt x="259" y="2"/>
                  </a:lnTo>
                  <a:lnTo>
                    <a:pt x="248" y="46"/>
                  </a:lnTo>
                  <a:lnTo>
                    <a:pt x="70" y="657"/>
                  </a:lnTo>
                  <a:lnTo>
                    <a:pt x="106" y="639"/>
                  </a:lnTo>
                  <a:lnTo>
                    <a:pt x="162" y="598"/>
                  </a:lnTo>
                  <a:lnTo>
                    <a:pt x="223" y="559"/>
                  </a:lnTo>
                  <a:lnTo>
                    <a:pt x="283" y="519"/>
                  </a:lnTo>
                  <a:lnTo>
                    <a:pt x="339" y="474"/>
                  </a:lnTo>
                  <a:lnTo>
                    <a:pt x="385" y="419"/>
                  </a:lnTo>
                  <a:lnTo>
                    <a:pt x="415" y="352"/>
                  </a:lnTo>
                  <a:lnTo>
                    <a:pt x="424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pic>
          <p:nvPicPr>
            <p:cNvPr id="76" name="docshape174">
              <a:extLst>
                <a:ext uri="{FF2B5EF4-FFF2-40B4-BE49-F238E27FC236}">
                  <a16:creationId xmlns:a16="http://schemas.microsoft.com/office/drawing/2014/main" id="{521E79E7-B64C-4DC5-AB43-28ADE8ED4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658"/>
              <a:ext cx="598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docshape175">
              <a:extLst>
                <a:ext uri="{FF2B5EF4-FFF2-40B4-BE49-F238E27FC236}">
                  <a16:creationId xmlns:a16="http://schemas.microsoft.com/office/drawing/2014/main" id="{8C865D92-4245-4376-9D2B-08A4D75B2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114"/>
              <a:ext cx="485" cy="174"/>
            </a:xfrm>
            <a:custGeom>
              <a:avLst/>
              <a:gdLst>
                <a:gd name="T0" fmla="+- 0 799 654"/>
                <a:gd name="T1" fmla="*/ T0 w 485"/>
                <a:gd name="T2" fmla="+- 0 1128 1115"/>
                <a:gd name="T3" fmla="*/ 1128 h 174"/>
                <a:gd name="T4" fmla="+- 0 735 654"/>
                <a:gd name="T5" fmla="*/ T4 w 485"/>
                <a:gd name="T6" fmla="+- 0 1115 1115"/>
                <a:gd name="T7" fmla="*/ 1115 h 174"/>
                <a:gd name="T8" fmla="+- 0 659 654"/>
                <a:gd name="T9" fmla="*/ T8 w 485"/>
                <a:gd name="T10" fmla="+- 0 1171 1115"/>
                <a:gd name="T11" fmla="*/ 1171 h 174"/>
                <a:gd name="T12" fmla="+- 0 654 654"/>
                <a:gd name="T13" fmla="*/ T12 w 485"/>
                <a:gd name="T14" fmla="+- 0 1183 1115"/>
                <a:gd name="T15" fmla="*/ 1183 h 174"/>
                <a:gd name="T16" fmla="+- 0 664 654"/>
                <a:gd name="T17" fmla="*/ T16 w 485"/>
                <a:gd name="T18" fmla="+- 0 1195 1115"/>
                <a:gd name="T19" fmla="*/ 1195 h 174"/>
                <a:gd name="T20" fmla="+- 0 664 654"/>
                <a:gd name="T21" fmla="*/ T20 w 485"/>
                <a:gd name="T22" fmla="+- 0 1207 1115"/>
                <a:gd name="T23" fmla="*/ 1207 h 174"/>
                <a:gd name="T24" fmla="+- 0 704 654"/>
                <a:gd name="T25" fmla="*/ T24 w 485"/>
                <a:gd name="T26" fmla="+- 0 1199 1115"/>
                <a:gd name="T27" fmla="*/ 1199 h 174"/>
                <a:gd name="T28" fmla="+- 0 740 654"/>
                <a:gd name="T29" fmla="*/ T28 w 485"/>
                <a:gd name="T30" fmla="+- 0 1180 1115"/>
                <a:gd name="T31" fmla="*/ 1180 h 174"/>
                <a:gd name="T32" fmla="+- 0 771 654"/>
                <a:gd name="T33" fmla="*/ T32 w 485"/>
                <a:gd name="T34" fmla="+- 0 1154 1115"/>
                <a:gd name="T35" fmla="*/ 1154 h 174"/>
                <a:gd name="T36" fmla="+- 0 799 654"/>
                <a:gd name="T37" fmla="*/ T36 w 485"/>
                <a:gd name="T38" fmla="+- 0 1128 1115"/>
                <a:gd name="T39" fmla="*/ 1128 h 174"/>
                <a:gd name="T40" fmla="+- 0 1108 654"/>
                <a:gd name="T41" fmla="*/ T40 w 485"/>
                <a:gd name="T42" fmla="+- 0 1211 1115"/>
                <a:gd name="T43" fmla="*/ 1211 h 174"/>
                <a:gd name="T44" fmla="+- 0 1056 654"/>
                <a:gd name="T45" fmla="*/ T44 w 485"/>
                <a:gd name="T46" fmla="+- 0 1197 1115"/>
                <a:gd name="T47" fmla="*/ 1197 h 174"/>
                <a:gd name="T48" fmla="+- 0 1032 654"/>
                <a:gd name="T49" fmla="*/ T48 w 485"/>
                <a:gd name="T50" fmla="+- 0 1219 1115"/>
                <a:gd name="T51" fmla="*/ 1219 h 174"/>
                <a:gd name="T52" fmla="+- 0 1005 654"/>
                <a:gd name="T53" fmla="*/ T52 w 485"/>
                <a:gd name="T54" fmla="+- 0 1238 1115"/>
                <a:gd name="T55" fmla="*/ 1238 h 174"/>
                <a:gd name="T56" fmla="+- 0 984 654"/>
                <a:gd name="T57" fmla="*/ T56 w 485"/>
                <a:gd name="T58" fmla="+- 0 1260 1115"/>
                <a:gd name="T59" fmla="*/ 1260 h 174"/>
                <a:gd name="T60" fmla="+- 0 980 654"/>
                <a:gd name="T61" fmla="*/ T60 w 485"/>
                <a:gd name="T62" fmla="+- 0 1288 1115"/>
                <a:gd name="T63" fmla="*/ 1288 h 174"/>
                <a:gd name="T64" fmla="+- 0 1017 654"/>
                <a:gd name="T65" fmla="*/ T64 w 485"/>
                <a:gd name="T66" fmla="+- 0 1279 1115"/>
                <a:gd name="T67" fmla="*/ 1279 h 174"/>
                <a:gd name="T68" fmla="+- 0 1048 654"/>
                <a:gd name="T69" fmla="*/ T68 w 485"/>
                <a:gd name="T70" fmla="+- 0 1259 1115"/>
                <a:gd name="T71" fmla="*/ 1259 h 174"/>
                <a:gd name="T72" fmla="+- 0 1076 654"/>
                <a:gd name="T73" fmla="*/ T72 w 485"/>
                <a:gd name="T74" fmla="+- 0 1234 1115"/>
                <a:gd name="T75" fmla="*/ 1234 h 174"/>
                <a:gd name="T76" fmla="+- 0 1108 654"/>
                <a:gd name="T77" fmla="*/ T76 w 485"/>
                <a:gd name="T78" fmla="+- 0 1211 1115"/>
                <a:gd name="T79" fmla="*/ 1211 h 174"/>
                <a:gd name="T80" fmla="+- 0 1138 654"/>
                <a:gd name="T81" fmla="*/ T80 w 485"/>
                <a:gd name="T82" fmla="+- 0 1215 1115"/>
                <a:gd name="T83" fmla="*/ 1215 h 174"/>
                <a:gd name="T84" fmla="+- 0 1120 654"/>
                <a:gd name="T85" fmla="*/ T84 w 485"/>
                <a:gd name="T86" fmla="+- 0 1220 1115"/>
                <a:gd name="T87" fmla="*/ 1220 h 174"/>
                <a:gd name="T88" fmla="+- 0 1103 654"/>
                <a:gd name="T89" fmla="*/ T88 w 485"/>
                <a:gd name="T90" fmla="+- 0 1232 1115"/>
                <a:gd name="T91" fmla="*/ 1232 h 174"/>
                <a:gd name="T92" fmla="+- 0 1087 654"/>
                <a:gd name="T93" fmla="*/ T92 w 485"/>
                <a:gd name="T94" fmla="+- 0 1247 1115"/>
                <a:gd name="T95" fmla="*/ 1247 h 174"/>
                <a:gd name="T96" fmla="+- 0 1072 654"/>
                <a:gd name="T97" fmla="*/ T96 w 485"/>
                <a:gd name="T98" fmla="+- 0 1261 1115"/>
                <a:gd name="T99" fmla="*/ 1261 h 174"/>
                <a:gd name="T100" fmla="+- 0 1122 654"/>
                <a:gd name="T101" fmla="*/ T100 w 485"/>
                <a:gd name="T102" fmla="+- 0 1271 1115"/>
                <a:gd name="T103" fmla="*/ 1271 h 174"/>
                <a:gd name="T104" fmla="+- 0 1138 654"/>
                <a:gd name="T105" fmla="*/ T104 w 485"/>
                <a:gd name="T106" fmla="+- 0 1215 1115"/>
                <a:gd name="T107" fmla="*/ 1215 h 1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485" h="174">
                  <a:moveTo>
                    <a:pt x="145" y="13"/>
                  </a:moveTo>
                  <a:lnTo>
                    <a:pt x="81" y="0"/>
                  </a:lnTo>
                  <a:lnTo>
                    <a:pt x="5" y="56"/>
                  </a:lnTo>
                  <a:lnTo>
                    <a:pt x="0" y="68"/>
                  </a:lnTo>
                  <a:lnTo>
                    <a:pt x="10" y="80"/>
                  </a:lnTo>
                  <a:lnTo>
                    <a:pt x="10" y="92"/>
                  </a:lnTo>
                  <a:lnTo>
                    <a:pt x="50" y="84"/>
                  </a:lnTo>
                  <a:lnTo>
                    <a:pt x="86" y="65"/>
                  </a:lnTo>
                  <a:lnTo>
                    <a:pt x="117" y="39"/>
                  </a:lnTo>
                  <a:lnTo>
                    <a:pt x="145" y="13"/>
                  </a:lnTo>
                  <a:close/>
                  <a:moveTo>
                    <a:pt x="454" y="96"/>
                  </a:moveTo>
                  <a:lnTo>
                    <a:pt x="402" y="82"/>
                  </a:lnTo>
                  <a:lnTo>
                    <a:pt x="378" y="104"/>
                  </a:lnTo>
                  <a:lnTo>
                    <a:pt x="351" y="123"/>
                  </a:lnTo>
                  <a:lnTo>
                    <a:pt x="330" y="145"/>
                  </a:lnTo>
                  <a:lnTo>
                    <a:pt x="326" y="173"/>
                  </a:lnTo>
                  <a:lnTo>
                    <a:pt x="363" y="164"/>
                  </a:lnTo>
                  <a:lnTo>
                    <a:pt x="394" y="144"/>
                  </a:lnTo>
                  <a:lnTo>
                    <a:pt x="422" y="119"/>
                  </a:lnTo>
                  <a:lnTo>
                    <a:pt x="454" y="96"/>
                  </a:lnTo>
                  <a:close/>
                  <a:moveTo>
                    <a:pt x="484" y="100"/>
                  </a:moveTo>
                  <a:lnTo>
                    <a:pt x="466" y="105"/>
                  </a:lnTo>
                  <a:lnTo>
                    <a:pt x="449" y="117"/>
                  </a:lnTo>
                  <a:lnTo>
                    <a:pt x="433" y="132"/>
                  </a:lnTo>
                  <a:lnTo>
                    <a:pt x="418" y="146"/>
                  </a:lnTo>
                  <a:lnTo>
                    <a:pt x="468" y="156"/>
                  </a:lnTo>
                  <a:lnTo>
                    <a:pt x="484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79" name="Cuadro de texto 62">
            <a:extLst>
              <a:ext uri="{FF2B5EF4-FFF2-40B4-BE49-F238E27FC236}">
                <a16:creationId xmlns:a16="http://schemas.microsoft.com/office/drawing/2014/main" id="{BF3D8780-557C-449C-BE8B-E2D685D451B3}"/>
              </a:ext>
            </a:extLst>
          </p:cNvPr>
          <p:cNvSpPr txBox="1"/>
          <p:nvPr/>
        </p:nvSpPr>
        <p:spPr>
          <a:xfrm>
            <a:off x="4958504" y="1377554"/>
            <a:ext cx="1389063" cy="27146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Tipo de cucharones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  <p:sp>
        <p:nvSpPr>
          <p:cNvPr id="80" name="Cuadro de texto 63">
            <a:extLst>
              <a:ext uri="{FF2B5EF4-FFF2-40B4-BE49-F238E27FC236}">
                <a16:creationId xmlns:a16="http://schemas.microsoft.com/office/drawing/2014/main" id="{33A51A96-D278-4839-B8D4-43601D0D7566}"/>
              </a:ext>
            </a:extLst>
          </p:cNvPr>
          <p:cNvSpPr txBox="1"/>
          <p:nvPr/>
        </p:nvSpPr>
        <p:spPr>
          <a:xfrm>
            <a:off x="6784457" y="1326358"/>
            <a:ext cx="2025650" cy="28900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050" kern="100" dirty="0">
                <a:effectLst/>
                <a:latin typeface="游明朝"/>
                <a:ea typeface="游明朝"/>
                <a:cs typeface="Times New Roman"/>
              </a:rPr>
              <a:t>Características de la estructura</a:t>
            </a:r>
            <a:endParaRPr lang="ja-JP" sz="1050" kern="100" dirty="0">
              <a:effectLst/>
              <a:latin typeface="游明朝"/>
              <a:ea typeface="游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1025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Caso 1</a:t>
            </a:r>
            <a:r>
              <a:rPr lang="ja-JP" altLang="es-ES" sz="1200" dirty="0"/>
              <a:t>　</a:t>
            </a:r>
            <a:r>
              <a:rPr lang="es-ES" altLang="ja-JP" sz="1200" dirty="0"/>
              <a:t>Vuelco desde borde de carretera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95550" y="2212022"/>
            <a:ext cx="4152900" cy="243395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Vuelco desde borde del camino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Cuadro de texto 16">
            <a:extLst>
              <a:ext uri="{FF2B5EF4-FFF2-40B4-BE49-F238E27FC236}">
                <a16:creationId xmlns:a16="http://schemas.microsoft.com/office/drawing/2014/main" id="{1A285C80-2FB9-9371-6B60-003CE98786B5}"/>
              </a:ext>
            </a:extLst>
          </p:cNvPr>
          <p:cNvSpPr txBox="1"/>
          <p:nvPr/>
        </p:nvSpPr>
        <p:spPr>
          <a:xfrm>
            <a:off x="2306623" y="2368438"/>
            <a:ext cx="1405890" cy="21835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Esquema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del accidente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Cuadro de texto 51">
            <a:extLst>
              <a:ext uri="{FF2B5EF4-FFF2-40B4-BE49-F238E27FC236}">
                <a16:creationId xmlns:a16="http://schemas.microsoft.com/office/drawing/2014/main" id="{7A1399C0-FDB5-915A-5FDC-53F8F5A17520}"/>
              </a:ext>
            </a:extLst>
          </p:cNvPr>
          <p:cNvSpPr txBox="1"/>
          <p:nvPr/>
        </p:nvSpPr>
        <p:spPr>
          <a:xfrm rot="19195356">
            <a:off x="5267731" y="2085967"/>
            <a:ext cx="1889223" cy="180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Lugar de hospedaje de los trabajadores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Cuadro de texto 17">
            <a:extLst>
              <a:ext uri="{FF2B5EF4-FFF2-40B4-BE49-F238E27FC236}">
                <a16:creationId xmlns:a16="http://schemas.microsoft.com/office/drawing/2014/main" id="{672BA4F1-D4CD-C82D-D3E8-70B3AED71EB1}"/>
              </a:ext>
            </a:extLst>
          </p:cNvPr>
          <p:cNvSpPr txBox="1"/>
          <p:nvPr/>
        </p:nvSpPr>
        <p:spPr>
          <a:xfrm rot="19171287">
            <a:off x="4205963" y="3224796"/>
            <a:ext cx="1343588" cy="1316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Carretera en construcción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41">
            <a:extLst>
              <a:ext uri="{FF2B5EF4-FFF2-40B4-BE49-F238E27FC236}">
                <a16:creationId xmlns:a16="http://schemas.microsoft.com/office/drawing/2014/main" id="{8A234506-F634-5D91-6A93-4F99267B0681}"/>
              </a:ext>
            </a:extLst>
          </p:cNvPr>
          <p:cNvSpPr txBox="1"/>
          <p:nvPr/>
        </p:nvSpPr>
        <p:spPr>
          <a:xfrm rot="20329301">
            <a:off x="3530252" y="3806083"/>
            <a:ext cx="930929" cy="27295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Lugar </a:t>
            </a:r>
            <a:r>
              <a:rPr lang="es-ES_tradnl" sz="80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construc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54">
            <a:extLst>
              <a:ext uri="{FF2B5EF4-FFF2-40B4-BE49-F238E27FC236}">
                <a16:creationId xmlns:a16="http://schemas.microsoft.com/office/drawing/2014/main" id="{D87793B8-8B65-409A-F0B2-F512FB70C562}"/>
              </a:ext>
            </a:extLst>
          </p:cNvPr>
          <p:cNvSpPr txBox="1"/>
          <p:nvPr/>
        </p:nvSpPr>
        <p:spPr>
          <a:xfrm>
            <a:off x="3863652" y="4118205"/>
            <a:ext cx="1107462" cy="3089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Carretera en construcción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Depósito</a:t>
            </a:r>
            <a:r>
              <a:rPr lang="es-ES_tradnl" sz="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materiales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58">
            <a:extLst>
              <a:ext uri="{FF2B5EF4-FFF2-40B4-BE49-F238E27FC236}">
                <a16:creationId xmlns:a16="http://schemas.microsoft.com/office/drawing/2014/main" id="{08EB28A1-558B-0851-E0B3-5E725113BA2B}"/>
              </a:ext>
            </a:extLst>
          </p:cNvPr>
          <p:cNvSpPr txBox="1"/>
          <p:nvPr/>
        </p:nvSpPr>
        <p:spPr>
          <a:xfrm rot="2331897">
            <a:off x="2978207" y="3372772"/>
            <a:ext cx="496701" cy="2006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Autovía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448">
            <a:extLst>
              <a:ext uri="{FF2B5EF4-FFF2-40B4-BE49-F238E27FC236}">
                <a16:creationId xmlns:a16="http://schemas.microsoft.com/office/drawing/2014/main" id="{177AB23A-EBB3-37A9-7C21-1194ADDE6964}"/>
              </a:ext>
            </a:extLst>
          </p:cNvPr>
          <p:cNvSpPr txBox="1"/>
          <p:nvPr/>
        </p:nvSpPr>
        <p:spPr>
          <a:xfrm>
            <a:off x="3107064" y="3171137"/>
            <a:ext cx="331077" cy="1194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Sentido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57">
            <a:extLst>
              <a:ext uri="{FF2B5EF4-FFF2-40B4-BE49-F238E27FC236}">
                <a16:creationId xmlns:a16="http://schemas.microsoft.com/office/drawing/2014/main" id="{76F6BC46-B509-6DF3-8006-CC574EE87428}"/>
              </a:ext>
            </a:extLst>
          </p:cNvPr>
          <p:cNvSpPr txBox="1"/>
          <p:nvPr/>
        </p:nvSpPr>
        <p:spPr>
          <a:xfrm>
            <a:off x="3712513" y="3400834"/>
            <a:ext cx="752977" cy="1208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Lugar </a:t>
            </a:r>
            <a:r>
              <a:rPr lang="es-ES_tradnl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del accidente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59">
            <a:extLst>
              <a:ext uri="{FF2B5EF4-FFF2-40B4-BE49-F238E27FC236}">
                <a16:creationId xmlns:a16="http://schemas.microsoft.com/office/drawing/2014/main" id="{A872C3A5-E8D3-AB6D-F148-C41E771DF4DF}"/>
              </a:ext>
            </a:extLst>
          </p:cNvPr>
          <p:cNvSpPr txBox="1"/>
          <p:nvPr/>
        </p:nvSpPr>
        <p:spPr>
          <a:xfrm rot="21041970">
            <a:off x="3015190" y="3812282"/>
            <a:ext cx="593706" cy="125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5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Raíz del árbol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55">
            <a:extLst>
              <a:ext uri="{FF2B5EF4-FFF2-40B4-BE49-F238E27FC236}">
                <a16:creationId xmlns:a16="http://schemas.microsoft.com/office/drawing/2014/main" id="{5FF61271-6557-9DD6-344F-617F6DC84551}"/>
              </a:ext>
            </a:extLst>
          </p:cNvPr>
          <p:cNvSpPr txBox="1"/>
          <p:nvPr/>
        </p:nvSpPr>
        <p:spPr>
          <a:xfrm rot="20995727">
            <a:off x="2248263" y="4446671"/>
            <a:ext cx="1488908" cy="1281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Depósito</a:t>
            </a:r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bloque de materiales 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53">
            <a:extLst>
              <a:ext uri="{FF2B5EF4-FFF2-40B4-BE49-F238E27FC236}">
                <a16:creationId xmlns:a16="http://schemas.microsoft.com/office/drawing/2014/main" id="{FCF1B503-638C-697E-2A66-8B5014C2EFB5}"/>
              </a:ext>
            </a:extLst>
          </p:cNvPr>
          <p:cNvSpPr txBox="1"/>
          <p:nvPr/>
        </p:nvSpPr>
        <p:spPr>
          <a:xfrm>
            <a:off x="5027916" y="3617325"/>
            <a:ext cx="966667" cy="1794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Carretera provisoria</a:t>
            </a:r>
            <a:endParaRPr 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52">
            <a:extLst>
              <a:ext uri="{FF2B5EF4-FFF2-40B4-BE49-F238E27FC236}">
                <a16:creationId xmlns:a16="http://schemas.microsoft.com/office/drawing/2014/main" id="{6691A69F-7463-0F12-7218-8B08D39ED2C4}"/>
              </a:ext>
            </a:extLst>
          </p:cNvPr>
          <p:cNvSpPr txBox="1"/>
          <p:nvPr/>
        </p:nvSpPr>
        <p:spPr>
          <a:xfrm>
            <a:off x="5431488" y="3219828"/>
            <a:ext cx="1056640" cy="24314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Sección transversal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10EC53-CB41-D802-0BCF-08FF8ECB3952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pág.218/Libro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pág.91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21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1971" y="5115363"/>
            <a:ext cx="384005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/>
              <a:t>Caso 2 Caída de la retroexcavadora por vibraciones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2 Caída de la retroexcavadora por vibraciones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625F30-267C-D6AA-CA45-8EDAF8D39E19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pág.220/Libro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pág.93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5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6400" y="5145812"/>
            <a:ext cx="579119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Caso 3 Atropellado por un cargador de horquilla que venía de reversa, mientras realizaba inspección de carga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108568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3 Atropellado por un cargador de horquilla que venía de reversa, mientras realizaba inspección de carga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422569-30EE-1CE6-E93E-125DA0F7CEE3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pág.222/Libro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pág.95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0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04435" y="5167244"/>
            <a:ext cx="4335128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/>
              <a:t>Caso 4 Atropellado por una retroexcavadora mientras realizaba la inspección de inicio de operaciones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80290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4 Atropellado por una retroexcavadora mientras realizaba la inspección de inicio de operaciones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90745-187B-EEB8-27AD-34DC345F86EC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pág.224/Libro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pág.97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2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6332" y="5686297"/>
            <a:ext cx="397133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ja-JP" sz="1200" dirty="0"/>
              <a:t>Caso 5 Atropellado por desvío de retroexcavadora</a:t>
            </a:r>
            <a:endParaRPr lang="en-US" altLang="ja-JP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199" y="1713878"/>
            <a:ext cx="4419600" cy="30803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57138" y="4592130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altLang="zh-TW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Esquema del momento del accidente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5 Atropellado por desvío de retroexcavadora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836282-10ED-B16C-8B37-DD733B22F47F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pág.225/Libro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pág.99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Cuadro de texto 56">
            <a:extLst>
              <a:ext uri="{FF2B5EF4-FFF2-40B4-BE49-F238E27FC236}">
                <a16:creationId xmlns:a16="http://schemas.microsoft.com/office/drawing/2014/main" id="{5FCAA722-43A8-92E7-0E5C-A02AA1C79D69}"/>
              </a:ext>
            </a:extLst>
          </p:cNvPr>
          <p:cNvSpPr txBox="1"/>
          <p:nvPr/>
        </p:nvSpPr>
        <p:spPr>
          <a:xfrm>
            <a:off x="2697632" y="1850257"/>
            <a:ext cx="1046480" cy="156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RC muro de contención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Cuadro de texto 452">
            <a:extLst>
              <a:ext uri="{FF2B5EF4-FFF2-40B4-BE49-F238E27FC236}">
                <a16:creationId xmlns:a16="http://schemas.microsoft.com/office/drawing/2014/main" id="{0F39FDBC-03A3-8AF6-9D6E-594F695E2662}"/>
              </a:ext>
            </a:extLst>
          </p:cNvPr>
          <p:cNvSpPr txBox="1"/>
          <p:nvPr/>
        </p:nvSpPr>
        <p:spPr>
          <a:xfrm>
            <a:off x="4353409" y="1754822"/>
            <a:ext cx="1230293" cy="156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Perímetro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excavación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450">
            <a:extLst>
              <a:ext uri="{FF2B5EF4-FFF2-40B4-BE49-F238E27FC236}">
                <a16:creationId xmlns:a16="http://schemas.microsoft.com/office/drawing/2014/main" id="{8920E877-CACB-9161-E570-91340E4EFBAA}"/>
              </a:ext>
            </a:extLst>
          </p:cNvPr>
          <p:cNvSpPr txBox="1"/>
          <p:nvPr/>
        </p:nvSpPr>
        <p:spPr>
          <a:xfrm>
            <a:off x="4503532" y="2153013"/>
            <a:ext cx="1046480" cy="23133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Lugar de nueva obra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451">
            <a:extLst>
              <a:ext uri="{FF2B5EF4-FFF2-40B4-BE49-F238E27FC236}">
                <a16:creationId xmlns:a16="http://schemas.microsoft.com/office/drawing/2014/main" id="{BAAEF7A8-8BE9-A643-7D7F-470A08E1C5FF}"/>
              </a:ext>
            </a:extLst>
          </p:cNvPr>
          <p:cNvSpPr txBox="1"/>
          <p:nvPr/>
        </p:nvSpPr>
        <p:spPr>
          <a:xfrm>
            <a:off x="4503532" y="2477523"/>
            <a:ext cx="892810" cy="2313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Bloque de concreto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458">
            <a:extLst>
              <a:ext uri="{FF2B5EF4-FFF2-40B4-BE49-F238E27FC236}">
                <a16:creationId xmlns:a16="http://schemas.microsoft.com/office/drawing/2014/main" id="{4306C1B4-9486-D0CD-46B0-1FD41D0B3AD9}"/>
              </a:ext>
            </a:extLst>
          </p:cNvPr>
          <p:cNvSpPr txBox="1"/>
          <p:nvPr/>
        </p:nvSpPr>
        <p:spPr>
          <a:xfrm>
            <a:off x="5187462" y="3293357"/>
            <a:ext cx="792480" cy="194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Superficie plana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459">
            <a:extLst>
              <a:ext uri="{FF2B5EF4-FFF2-40B4-BE49-F238E27FC236}">
                <a16:creationId xmlns:a16="http://schemas.microsoft.com/office/drawing/2014/main" id="{39014052-5721-24A5-072F-F7A094D613B0}"/>
              </a:ext>
            </a:extLst>
          </p:cNvPr>
          <p:cNvSpPr txBox="1"/>
          <p:nvPr/>
        </p:nvSpPr>
        <p:spPr>
          <a:xfrm rot="20842969">
            <a:off x="3355595" y="4094161"/>
            <a:ext cx="1204595" cy="2413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Inclinación de 11 grados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456">
            <a:extLst>
              <a:ext uri="{FF2B5EF4-FFF2-40B4-BE49-F238E27FC236}">
                <a16:creationId xmlns:a16="http://schemas.microsoft.com/office/drawing/2014/main" id="{FB515E5A-A8C3-65D0-8AFC-F54453F01E71}"/>
              </a:ext>
            </a:extLst>
          </p:cNvPr>
          <p:cNvSpPr txBox="1"/>
          <p:nvPr/>
        </p:nvSpPr>
        <p:spPr>
          <a:xfrm>
            <a:off x="5547432" y="4110525"/>
            <a:ext cx="644525" cy="194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Vista lateral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454">
            <a:extLst>
              <a:ext uri="{FF2B5EF4-FFF2-40B4-BE49-F238E27FC236}">
                <a16:creationId xmlns:a16="http://schemas.microsoft.com/office/drawing/2014/main" id="{22BEE2EE-9BEF-DBCC-1C2A-30A7CC3049A8}"/>
              </a:ext>
            </a:extLst>
          </p:cNvPr>
          <p:cNvSpPr txBox="1"/>
          <p:nvPr/>
        </p:nvSpPr>
        <p:spPr>
          <a:xfrm>
            <a:off x="2185187" y="2873185"/>
            <a:ext cx="1024890" cy="3276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Poste donde colisionó 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La retroexcavadora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453">
            <a:extLst>
              <a:ext uri="{FF2B5EF4-FFF2-40B4-BE49-F238E27FC236}">
                <a16:creationId xmlns:a16="http://schemas.microsoft.com/office/drawing/2014/main" id="{C824D626-DBB5-8EC3-1F76-749894D9D223}"/>
              </a:ext>
            </a:extLst>
          </p:cNvPr>
          <p:cNvSpPr txBox="1"/>
          <p:nvPr/>
        </p:nvSpPr>
        <p:spPr>
          <a:xfrm>
            <a:off x="3553218" y="2973303"/>
            <a:ext cx="1442720" cy="194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Lugar donde cayó el trabajador 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449">
            <a:extLst>
              <a:ext uri="{FF2B5EF4-FFF2-40B4-BE49-F238E27FC236}">
                <a16:creationId xmlns:a16="http://schemas.microsoft.com/office/drawing/2014/main" id="{6CE8C327-CA01-A371-D31C-E46A0BA900DE}"/>
              </a:ext>
            </a:extLst>
          </p:cNvPr>
          <p:cNvSpPr txBox="1"/>
          <p:nvPr/>
        </p:nvSpPr>
        <p:spPr>
          <a:xfrm>
            <a:off x="2316631" y="2384351"/>
            <a:ext cx="1263015" cy="2641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Muro de bloques de concreto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455">
            <a:extLst>
              <a:ext uri="{FF2B5EF4-FFF2-40B4-BE49-F238E27FC236}">
                <a16:creationId xmlns:a16="http://schemas.microsoft.com/office/drawing/2014/main" id="{3F68926A-969E-49D1-0532-7280A851054F}"/>
              </a:ext>
            </a:extLst>
          </p:cNvPr>
          <p:cNvSpPr txBox="1"/>
          <p:nvPr/>
        </p:nvSpPr>
        <p:spPr>
          <a:xfrm>
            <a:off x="4995938" y="2747475"/>
            <a:ext cx="1273810" cy="1078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5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Lugar donde estacionó el trabajador A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27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881" y="5146289"/>
            <a:ext cx="4856237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MX" altLang="ja-JP" sz="12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Caso 6 Atrapamiento del conductor entre el brazo y el asiento de conducción al cargar caños de acero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916531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s-MX" altLang="ja-JP" sz="18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Caso 6 Atrapamiento del conductor entre el brazo y el asiento de conducción al cargar caños de acero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B50B1E-31C4-21B1-8A44-9D8E8AB29AB4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pág.229/Libro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pág.101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2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53597" y="4943178"/>
            <a:ext cx="423680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Caso 7 Atrapamiento entre la maquinaria y las tablas de soporte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7 Atrapamiento entre la maquinaria y las tablas de soporte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7B1651-1A57-7FB8-E4F3-0376E84443C6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pág.231/Libro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pág.103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296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3050" y="5888229"/>
            <a:ext cx="5449970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Caso 8 Atrapamiento de la cabeza en el brazo de la retroexcavadora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157" y="520520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災害発生状況図（側面図）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0524" y="514159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災害発生状況図（平面図）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57" y="2160462"/>
            <a:ext cx="4298950" cy="2206625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107" y="1994091"/>
            <a:ext cx="4254500" cy="2539365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s-E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Caso 8 Atrapamiento de la cabeza en el brazo de la retroexcavadora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AECDCE-D649-3B86-BACF-1EB80EA6AD1E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pág.233/Libro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pág.106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" name="Cuadro de texto 457">
            <a:extLst>
              <a:ext uri="{FF2B5EF4-FFF2-40B4-BE49-F238E27FC236}">
                <a16:creationId xmlns:a16="http://schemas.microsoft.com/office/drawing/2014/main" id="{80E86CD5-0EC9-BA4F-632E-39E441C548F9}"/>
              </a:ext>
            </a:extLst>
          </p:cNvPr>
          <p:cNvSpPr txBox="1"/>
          <p:nvPr/>
        </p:nvSpPr>
        <p:spPr>
          <a:xfrm>
            <a:off x="1831862" y="2240598"/>
            <a:ext cx="2321037" cy="1663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Palanca de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accionamiento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 retroexcavadora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460">
            <a:extLst>
              <a:ext uri="{FF2B5EF4-FFF2-40B4-BE49-F238E27FC236}">
                <a16:creationId xmlns:a16="http://schemas.microsoft.com/office/drawing/2014/main" id="{CC389DFF-225D-43F5-7886-F91EEBD82501}"/>
              </a:ext>
            </a:extLst>
          </p:cNvPr>
          <p:cNvSpPr txBox="1"/>
          <p:nvPr/>
        </p:nvSpPr>
        <p:spPr>
          <a:xfrm>
            <a:off x="2631855" y="2506028"/>
            <a:ext cx="1181099" cy="1346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Persona accidentada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467">
            <a:extLst>
              <a:ext uri="{FF2B5EF4-FFF2-40B4-BE49-F238E27FC236}">
                <a16:creationId xmlns:a16="http://schemas.microsoft.com/office/drawing/2014/main" id="{5CB0C7F6-17AF-EC20-08D5-AE53EDC65EF5}"/>
              </a:ext>
            </a:extLst>
          </p:cNvPr>
          <p:cNvSpPr txBox="1"/>
          <p:nvPr/>
        </p:nvSpPr>
        <p:spPr>
          <a:xfrm>
            <a:off x="2992380" y="2749234"/>
            <a:ext cx="656606" cy="2867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Pie</a:t>
            </a:r>
            <a:r>
              <a:rPr lang="es-ES_tradnl" sz="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conducción, placa lateral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468">
            <a:extLst>
              <a:ext uri="{FF2B5EF4-FFF2-40B4-BE49-F238E27FC236}">
                <a16:creationId xmlns:a16="http://schemas.microsoft.com/office/drawing/2014/main" id="{EED81572-CE86-7B8C-8095-548FE21AA2E0}"/>
              </a:ext>
            </a:extLst>
          </p:cNvPr>
          <p:cNvSpPr txBox="1"/>
          <p:nvPr/>
        </p:nvSpPr>
        <p:spPr>
          <a:xfrm>
            <a:off x="3794243" y="2751139"/>
            <a:ext cx="878576" cy="1663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Brazo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elevador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469">
            <a:extLst>
              <a:ext uri="{FF2B5EF4-FFF2-40B4-BE49-F238E27FC236}">
                <a16:creationId xmlns:a16="http://schemas.microsoft.com/office/drawing/2014/main" id="{9ACF6381-236F-9756-46A9-641B9DC2F7F3}"/>
              </a:ext>
            </a:extLst>
          </p:cNvPr>
          <p:cNvSpPr txBox="1"/>
          <p:nvPr/>
        </p:nvSpPr>
        <p:spPr>
          <a:xfrm>
            <a:off x="4083368" y="3072828"/>
            <a:ext cx="488632" cy="190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ucharón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478">
            <a:extLst>
              <a:ext uri="{FF2B5EF4-FFF2-40B4-BE49-F238E27FC236}">
                <a16:creationId xmlns:a16="http://schemas.microsoft.com/office/drawing/2014/main" id="{A18FFAA5-A1A3-F29B-9E90-B7166D4A677A}"/>
              </a:ext>
            </a:extLst>
          </p:cNvPr>
          <p:cNvSpPr txBox="1"/>
          <p:nvPr/>
        </p:nvSpPr>
        <p:spPr>
          <a:xfrm>
            <a:off x="6049917" y="2808343"/>
            <a:ext cx="472583" cy="1663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5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As. conductor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469">
            <a:extLst>
              <a:ext uri="{FF2B5EF4-FFF2-40B4-BE49-F238E27FC236}">
                <a16:creationId xmlns:a16="http://schemas.microsoft.com/office/drawing/2014/main" id="{09C23F4F-DD1A-68E6-CBD7-336EF9696483}"/>
              </a:ext>
            </a:extLst>
          </p:cNvPr>
          <p:cNvSpPr txBox="1"/>
          <p:nvPr/>
        </p:nvSpPr>
        <p:spPr>
          <a:xfrm>
            <a:off x="8334375" y="2049227"/>
            <a:ext cx="561974" cy="19137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ucharón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Cuadro de texto 468">
            <a:extLst>
              <a:ext uri="{FF2B5EF4-FFF2-40B4-BE49-F238E27FC236}">
                <a16:creationId xmlns:a16="http://schemas.microsoft.com/office/drawing/2014/main" id="{1AF20227-AD73-F086-803A-668B483A672C}"/>
              </a:ext>
            </a:extLst>
          </p:cNvPr>
          <p:cNvSpPr txBox="1"/>
          <p:nvPr/>
        </p:nvSpPr>
        <p:spPr>
          <a:xfrm>
            <a:off x="7895087" y="3966832"/>
            <a:ext cx="878576" cy="1663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Brazo </a:t>
            </a:r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elevador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Cuadro de texto 467">
            <a:extLst>
              <a:ext uri="{FF2B5EF4-FFF2-40B4-BE49-F238E27FC236}">
                <a16:creationId xmlns:a16="http://schemas.microsoft.com/office/drawing/2014/main" id="{AAC98157-9BD5-FA12-ED9D-ECAF6EA54485}"/>
              </a:ext>
            </a:extLst>
          </p:cNvPr>
          <p:cNvSpPr txBox="1"/>
          <p:nvPr/>
        </p:nvSpPr>
        <p:spPr>
          <a:xfrm>
            <a:off x="7383405" y="4137588"/>
            <a:ext cx="656606" cy="39586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Pie</a:t>
            </a:r>
            <a:r>
              <a:rPr lang="es-ES_tradnl" sz="6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 conducción, placa lateral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469">
            <a:extLst>
              <a:ext uri="{FF2B5EF4-FFF2-40B4-BE49-F238E27FC236}">
                <a16:creationId xmlns:a16="http://schemas.microsoft.com/office/drawing/2014/main" id="{319701DF-FB86-AB17-6F36-48D9879B9F9F}"/>
              </a:ext>
            </a:extLst>
          </p:cNvPr>
          <p:cNvSpPr txBox="1"/>
          <p:nvPr/>
        </p:nvSpPr>
        <p:spPr>
          <a:xfrm>
            <a:off x="7320874" y="3844136"/>
            <a:ext cx="656606" cy="1663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Pieza de fierro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479">
            <a:extLst>
              <a:ext uri="{FF2B5EF4-FFF2-40B4-BE49-F238E27FC236}">
                <a16:creationId xmlns:a16="http://schemas.microsoft.com/office/drawing/2014/main" id="{5E78775F-B142-3060-64D6-1318C6E1A58E}"/>
              </a:ext>
            </a:extLst>
          </p:cNvPr>
          <p:cNvSpPr txBox="1"/>
          <p:nvPr/>
        </p:nvSpPr>
        <p:spPr>
          <a:xfrm>
            <a:off x="5443761" y="3790105"/>
            <a:ext cx="988060" cy="2689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6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Pal.elev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 Brazo </a:t>
            </a:r>
            <a:r>
              <a:rPr lang="es-ES_tradnl" sz="650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elev</a:t>
            </a:r>
            <a:r>
              <a:rPr lang="es-ES_tradnl" sz="6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Cuadro de texto 460">
            <a:extLst>
              <a:ext uri="{FF2B5EF4-FFF2-40B4-BE49-F238E27FC236}">
                <a16:creationId xmlns:a16="http://schemas.microsoft.com/office/drawing/2014/main" id="{8E5689E2-C63A-1ABC-9F94-6EA7DE9D9253}"/>
              </a:ext>
            </a:extLst>
          </p:cNvPr>
          <p:cNvSpPr txBox="1"/>
          <p:nvPr/>
        </p:nvSpPr>
        <p:spPr>
          <a:xfrm>
            <a:off x="5885979" y="3628568"/>
            <a:ext cx="762291" cy="1663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altLang="ja-JP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Accidentado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Cuadro de texto 471">
            <a:extLst>
              <a:ext uri="{FF2B5EF4-FFF2-40B4-BE49-F238E27FC236}">
                <a16:creationId xmlns:a16="http://schemas.microsoft.com/office/drawing/2014/main" id="{62B72027-A02F-EA8A-4D55-E38EAF40BBC8}"/>
              </a:ext>
            </a:extLst>
          </p:cNvPr>
          <p:cNvSpPr txBox="1"/>
          <p:nvPr/>
        </p:nvSpPr>
        <p:spPr>
          <a:xfrm>
            <a:off x="5281905" y="5154473"/>
            <a:ext cx="2695575" cy="2692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Diagrama del momento del accidente (superficie plana)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Cuadro de texto 471">
            <a:extLst>
              <a:ext uri="{FF2B5EF4-FFF2-40B4-BE49-F238E27FC236}">
                <a16:creationId xmlns:a16="http://schemas.microsoft.com/office/drawing/2014/main" id="{D2BDEF2E-B440-A1BF-C104-24575B26494A}"/>
              </a:ext>
            </a:extLst>
          </p:cNvPr>
          <p:cNvSpPr txBox="1"/>
          <p:nvPr/>
        </p:nvSpPr>
        <p:spPr>
          <a:xfrm>
            <a:off x="953411" y="5163363"/>
            <a:ext cx="2695575" cy="2692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_tradnl" sz="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Diagrama del momento del accidente (aspecto)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10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6529" y="5857630"/>
            <a:ext cx="635163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Caso 9 Accidente por caída de bloque de concreto levantado con el cucharón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8764" y="5576693"/>
            <a:ext cx="3664777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altLang="ja-JP" sz="1200" dirty="0"/>
              <a:t>Esquema del bloque de concreto colgado del cucharón</a:t>
            </a:r>
            <a:endParaRPr lang="ja-JP" altLang="en-US" sz="12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7174" y="257176"/>
            <a:ext cx="8639175" cy="7664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Caso 9 Accidente por caída de bloque de concreto levantado con el cucharón</a:t>
            </a:r>
            <a:endParaRPr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1EFD1B-AC58-6A0A-440F-61393C44A7EF}"/>
              </a:ext>
            </a:extLst>
          </p:cNvPr>
          <p:cNvSpPr txBox="1"/>
          <p:nvPr/>
        </p:nvSpPr>
        <p:spPr>
          <a:xfrm>
            <a:off x="5583703" y="6323825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altLang="ja-JP" sz="1200" dirty="0">
                <a:solidFill>
                  <a:prstClr val="black"/>
                </a:solidFill>
              </a:rPr>
              <a:t>Texto pág.235/Libro de textos </a:t>
            </a:r>
            <a:r>
              <a:rPr lang="es-ES" altLang="ja-JP" sz="1200" dirty="0" err="1">
                <a:solidFill>
                  <a:prstClr val="black"/>
                </a:solidFill>
              </a:rPr>
              <a:t>compl</a:t>
            </a:r>
            <a:r>
              <a:rPr lang="es-ES" altLang="ja-JP" sz="1200" dirty="0">
                <a:solidFill>
                  <a:prstClr val="black"/>
                </a:solidFill>
              </a:rPr>
              <a:t>. pág.108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B5D2AEF-E721-6AB7-A4EC-1ABAABA6FF3D}"/>
              </a:ext>
            </a:extLst>
          </p:cNvPr>
          <p:cNvGrpSpPr/>
          <p:nvPr/>
        </p:nvGrpSpPr>
        <p:grpSpPr>
          <a:xfrm>
            <a:off x="2639959" y="1157696"/>
            <a:ext cx="3664777" cy="4329672"/>
            <a:chOff x="2639961" y="893445"/>
            <a:chExt cx="3664777" cy="43296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9961" y="893445"/>
              <a:ext cx="3664777" cy="4329672"/>
            </a:xfrm>
            <a:prstGeom prst="rect">
              <a:avLst/>
            </a:prstGeom>
          </p:spPr>
        </p:pic>
        <p:sp>
          <p:nvSpPr>
            <p:cNvPr id="7" name="Cuadro de texto 480">
              <a:extLst>
                <a:ext uri="{FF2B5EF4-FFF2-40B4-BE49-F238E27FC236}">
                  <a16:creationId xmlns:a16="http://schemas.microsoft.com/office/drawing/2014/main" id="{6267F60B-FFD0-A46D-7519-0F3FAD7AC03C}"/>
                </a:ext>
              </a:extLst>
            </p:cNvPr>
            <p:cNvSpPr txBox="1"/>
            <p:nvPr/>
          </p:nvSpPr>
          <p:spPr>
            <a:xfrm>
              <a:off x="2639961" y="1837088"/>
              <a:ext cx="1051560" cy="2641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ES_tradnl" sz="800" kern="10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Bloque de concreto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Cuadro de texto 481">
              <a:extLst>
                <a:ext uri="{FF2B5EF4-FFF2-40B4-BE49-F238E27FC236}">
                  <a16:creationId xmlns:a16="http://schemas.microsoft.com/office/drawing/2014/main" id="{FB787939-AFDE-F84E-7830-3D7561D84913}"/>
                </a:ext>
              </a:extLst>
            </p:cNvPr>
            <p:cNvSpPr txBox="1"/>
            <p:nvPr/>
          </p:nvSpPr>
          <p:spPr>
            <a:xfrm>
              <a:off x="3060078" y="3182882"/>
              <a:ext cx="902321" cy="2641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ES_tradnl" sz="80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C</a:t>
              </a:r>
              <a:r>
                <a:rPr lang="es-ES_tradnl" sz="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ucharón</a:t>
              </a:r>
              <a:r>
                <a:rPr lang="es-ES_tradnl" sz="105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 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300162"/>
          </a:xfrm>
        </p:spPr>
        <p:txBody>
          <a:bodyPr>
            <a:noAutofit/>
          </a:bodyPr>
          <a:lstStyle/>
          <a:p>
            <a:r>
              <a:rPr lang="es-E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Parte 2 Conocimientos sobre la estructura de los dispositivos y métodos de manipulación de retroexcavadoras, etc. en el desplazamiento  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4036</Words>
  <Application>Microsoft Office PowerPoint</Application>
  <PresentationFormat>画面に合わせる (4:3)</PresentationFormat>
  <Paragraphs>753</Paragraphs>
  <Slides>88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95" baseType="lpstr">
      <vt:lpstr>Arial Unicode MS</vt:lpstr>
      <vt:lpstr>Calibri</vt:lpstr>
      <vt:lpstr>Calibri Light</vt:lpstr>
      <vt:lpstr>Meiryo UI</vt:lpstr>
      <vt:lpstr>游ゴシック</vt:lpstr>
      <vt:lpstr>游明朝</vt:lpstr>
      <vt:lpstr>Office テーマ</vt:lpstr>
      <vt:lpstr>Libro de textos complementarios para la formación técnica en el manejo de retroexcavadoras, etc.  Material de instrucción POWER POINT</vt:lpstr>
      <vt:lpstr>Parte 1 Reglamentaciones generales</vt:lpstr>
      <vt:lpstr>Capítulo 1 Información general sobre retroexcavadoras, etc.</vt:lpstr>
      <vt:lpstr>Definición y características sobre retroexcavadoras, etc.</vt:lpstr>
      <vt:lpstr>Definición y características sobre retroexcavadoras, etc.</vt:lpstr>
      <vt:lpstr>PowerPoint プレゼンテーション</vt:lpstr>
      <vt:lpstr>Especificaciones principales y dimensiones</vt:lpstr>
      <vt:lpstr>PowerPoint プレゼンテーション</vt:lpstr>
      <vt:lpstr>Parte 2 Conocimientos sobre la estructura de los dispositivos y métodos de manipulación de retroexcavadoras, etc. en el desplazamiento  </vt:lpstr>
      <vt:lpstr>Capitulo 1 Estructura</vt:lpstr>
      <vt:lpstr>Motor</vt:lpstr>
      <vt:lpstr>Motor</vt:lpstr>
      <vt:lpstr>Motor</vt:lpstr>
      <vt:lpstr>PowerPoint プレゼンテーション</vt:lpstr>
      <vt:lpstr>Dispositivo de control</vt:lpstr>
      <vt:lpstr>Dispositivo de control</vt:lpstr>
      <vt:lpstr>Dispositivo de control</vt:lpstr>
      <vt:lpstr>Dispositivos de freno</vt:lpstr>
      <vt:lpstr>Dispositivos de freno</vt:lpstr>
      <vt:lpstr>Dispositivos de freno</vt:lpstr>
      <vt:lpstr>Capítulo 2 Métodos de manipulación</vt:lpstr>
      <vt:lpstr>Observaciones previas al inicio de operaciones</vt:lpstr>
      <vt:lpstr>Inspección periódica voluntaria</vt:lpstr>
      <vt:lpstr>Operaciones de puesta en marcha y observaciones</vt:lpstr>
      <vt:lpstr>Arranque, maniobras de conducción y observaciones</vt:lpstr>
      <vt:lpstr>Arranque, maniobras de conducción y observaciones</vt:lpstr>
      <vt:lpstr>Observaciones al estacionar, detenerse y concluir la operación de manejo</vt:lpstr>
      <vt:lpstr>Precauciones al conducir</vt:lpstr>
      <vt:lpstr>Precauciones al conducir</vt:lpstr>
      <vt:lpstr>Precauciones al conducir</vt:lpstr>
      <vt:lpstr>Precauciones al conducir</vt:lpstr>
      <vt:lpstr>Precauciones al conducir</vt:lpstr>
      <vt:lpstr>Precauciones al manejar</vt:lpstr>
      <vt:lpstr>Precauciones al manejar</vt:lpstr>
      <vt:lpstr>Precauciones al manejar</vt:lpstr>
      <vt:lpstr>Precauciones al manejar</vt:lpstr>
      <vt:lpstr>Precauciones al manejar</vt:lpstr>
      <vt:lpstr>Precauciones al manejar</vt:lpstr>
      <vt:lpstr>Precauciones al manejar</vt:lpstr>
      <vt:lpstr>Precauciones al manejar</vt:lpstr>
      <vt:lpstr>Precauciones al manejar</vt:lpstr>
      <vt:lpstr>Precauciones al manejar</vt:lpstr>
      <vt:lpstr>Parte 3: Conocimientos sobre métodos carga y descarga de retroexcavadoras, etc. y estructura de dispositivos.</vt:lpstr>
      <vt:lpstr>Capitulo 1 Estructura</vt:lpstr>
      <vt:lpstr>Dispositivos de carga y descarga</vt:lpstr>
      <vt:lpstr>Dispositivos de carga y descarga</vt:lpstr>
      <vt:lpstr>Dispositivos hidráulicos</vt:lpstr>
      <vt:lpstr>Dispositivos hidráulicos</vt:lpstr>
      <vt:lpstr>Dispositivos hidráulicos</vt:lpstr>
      <vt:lpstr>Dispositivos hidráulicos</vt:lpstr>
      <vt:lpstr>Dispositivos hidráulicos</vt:lpstr>
      <vt:lpstr>Rops</vt:lpstr>
      <vt:lpstr>Horquillas de rueda</vt:lpstr>
      <vt:lpstr>Horquillas de rueda</vt:lpstr>
      <vt:lpstr>Capitulo 2 Métodos de manipulación</vt:lpstr>
      <vt:lpstr>Carga y estabilidad del vehículo</vt:lpstr>
      <vt:lpstr>Carga y estabilidad del vehículo</vt:lpstr>
      <vt:lpstr>Métodos de trabajo</vt:lpstr>
      <vt:lpstr>Métodos de trabajo</vt:lpstr>
      <vt:lpstr>Métodos de trabajo</vt:lpstr>
      <vt:lpstr>Métodos de trabajo</vt:lpstr>
      <vt:lpstr>Métodos de trabajo</vt:lpstr>
      <vt:lpstr>Métodos de trabajo</vt:lpstr>
      <vt:lpstr>Métodos de trabajo</vt:lpstr>
      <vt:lpstr>Parte 4　Conocimientoｓ sobre mecánica, necesarios para el manejo de retroexcavadoras, etc.</vt:lpstr>
      <vt:lpstr>Capítulo 1 Fuerza</vt:lpstr>
      <vt:lpstr>Momento de fuerza</vt:lpstr>
      <vt:lpstr>Momento de fuerza</vt:lpstr>
      <vt:lpstr>Equilibrio de fuerzas</vt:lpstr>
      <vt:lpstr>Masa peso y centro de gravedad</vt:lpstr>
      <vt:lpstr>Masa/peso</vt:lpstr>
      <vt:lpstr>Masa/peso</vt:lpstr>
      <vt:lpstr>Centro de gravedad</vt:lpstr>
      <vt:lpstr>Estabilidad de cuerpos</vt:lpstr>
      <vt:lpstr>Capitulo 3 Dinámica de cuerpos</vt:lpstr>
      <vt:lpstr>Fricción</vt:lpstr>
      <vt:lpstr>Parte 5 Reglamentaciones relacionadas</vt:lpstr>
      <vt:lpstr>Reglamentaciones relacionadas</vt:lpstr>
      <vt:lpstr>Parte 6 Casos de desastres</vt:lpstr>
      <vt:lpstr>Caso 1　Vuelco desde borde del camino</vt:lpstr>
      <vt:lpstr>Caso 2 Caída de la retroexcavadora por vibraciones</vt:lpstr>
      <vt:lpstr>Caso 3 Atropellado por un cargador de horquilla que venía de reversa, mientras realizaba inspección de carga</vt:lpstr>
      <vt:lpstr>Caso 4 Atropellado por una retroexcavadora mientras realizaba la inspección de inicio de operaciones</vt:lpstr>
      <vt:lpstr>Caso 5 Atropellado por desvío de retroexcavadora</vt:lpstr>
      <vt:lpstr>Caso 6 Atrapamiento del conductor entre el brazo y el asiento de conducción al cargar caños de acero</vt:lpstr>
      <vt:lpstr>Caso 7 Atrapamiento entre la maquinaria y las tablas de soporte</vt:lpstr>
      <vt:lpstr>Caso 8 Atrapamiento de la cabeza en el brazo de la retroexcavadora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2021-11-10T06:45:08Z</dcterms:created>
  <dcterms:modified xsi:type="dcterms:W3CDTF">2023-07-12T01:09:56Z</dcterms:modified>
</cp:coreProperties>
</file>