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0"/>
  </p:notesMasterIdLst>
  <p:sldIdLst>
    <p:sldId id="355" r:id="rId2"/>
    <p:sldId id="321" r:id="rId3"/>
    <p:sldId id="335" r:id="rId4"/>
    <p:sldId id="256" r:id="rId5"/>
    <p:sldId id="257" r:id="rId6"/>
    <p:sldId id="343" r:id="rId7"/>
    <p:sldId id="258" r:id="rId8"/>
    <p:sldId id="259" r:id="rId9"/>
    <p:sldId id="333" r:id="rId10"/>
    <p:sldId id="33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3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45" r:id="rId30"/>
    <p:sldId id="346" r:id="rId31"/>
    <p:sldId id="344" r:id="rId32"/>
    <p:sldId id="277" r:id="rId33"/>
    <p:sldId id="347" r:id="rId34"/>
    <p:sldId id="348" r:id="rId35"/>
    <p:sldId id="349" r:id="rId36"/>
    <p:sldId id="278" r:id="rId37"/>
    <p:sldId id="350" r:id="rId38"/>
    <p:sldId id="351" r:id="rId39"/>
    <p:sldId id="279" r:id="rId40"/>
    <p:sldId id="352" r:id="rId41"/>
    <p:sldId id="353" r:id="rId42"/>
    <p:sldId id="354" r:id="rId43"/>
    <p:sldId id="334" r:id="rId44"/>
    <p:sldId id="338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87" r:id="rId77"/>
    <p:sldId id="388" r:id="rId78"/>
    <p:sldId id="389" r:id="rId79"/>
    <p:sldId id="390" r:id="rId80"/>
    <p:sldId id="391" r:id="rId81"/>
    <p:sldId id="392" r:id="rId82"/>
    <p:sldId id="393" r:id="rId83"/>
    <p:sldId id="394" r:id="rId84"/>
    <p:sldId id="395" r:id="rId85"/>
    <p:sldId id="396" r:id="rId86"/>
    <p:sldId id="397" r:id="rId87"/>
    <p:sldId id="398" r:id="rId88"/>
    <p:sldId id="399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5" autoAdjust="0"/>
    <p:restoredTop sz="94084" autoAdjust="0"/>
  </p:normalViewPr>
  <p:slideViewPr>
    <p:cSldViewPr snapToGrid="0">
      <p:cViewPr varScale="1">
        <p:scale>
          <a:sx n="80" d="100"/>
          <a:sy n="80" d="100"/>
        </p:scale>
        <p:origin x="1344" y="58"/>
      </p:cViewPr>
      <p:guideLst/>
    </p:cSldViewPr>
  </p:slideViewPr>
  <p:outlineViewPr>
    <p:cViewPr>
      <p:scale>
        <a:sx n="33" d="100"/>
        <a:sy n="33" d="100"/>
      </p:scale>
      <p:origin x="0" y="-36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3562"/>
    </p:cViewPr>
  </p:sorterViewPr>
  <p:notesViewPr>
    <p:cSldViewPr snapToGrid="0">
      <p:cViewPr varScale="1">
        <p:scale>
          <a:sx n="53" d="100"/>
          <a:sy n="53" d="100"/>
        </p:scale>
        <p:origin x="14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microsoft.com/office/2018/10/relationships/authors" Target="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A8297-5199-442A-804E-99E7873CBD95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DBDDF-A4CD-4A53-82EB-2CD9DC874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19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DBDDF-A4CD-4A53-82EB-2CD9DC87455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28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4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6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5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0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10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84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7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463951"/>
            <a:ext cx="9144000" cy="1046011"/>
          </a:xfrm>
        </p:spPr>
        <p:txBody>
          <a:bodyPr anchor="ctr">
            <a:noAutofit/>
          </a:bodyPr>
          <a:lstStyle/>
          <a:p>
            <a:b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b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เอกสาร </a:t>
            </a:r>
            <a:r>
              <a:rPr lang="en-US" altLang="ja-JP" sz="4000" b="1" dirty="0">
                <a:latin typeface="CordiaUPC" panose="020B0304020202020204" pitchFamily="34" charset="-34"/>
                <a:ea typeface="ＭＳ Ｐゴシック" panose="020B0600070205080204" pitchFamily="50" charset="-128"/>
                <a:cs typeface="CordiaUPC" panose="020B0304020202020204" pitchFamily="34" charset="-34"/>
              </a:rPr>
              <a:t>PowerPoint</a:t>
            </a: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ประกอบการอบรม</a:t>
            </a:r>
            <a:b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lang="th-TH" altLang="ja-JP" sz="4000" b="1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Cordia New" panose="020B0304020202020204" pitchFamily="34" charset="-34"/>
              </a:rPr>
              <a:t>การฝึกทักษะการใช้งานรถตัก ฯลฯ</a:t>
            </a:r>
            <a:br>
              <a:rPr lang="th-TH" altLang="ja-JP" sz="4000" b="1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Cordia New" panose="020B0304020202020204" pitchFamily="34" charset="-34"/>
              </a:rPr>
            </a:br>
            <a:r>
              <a:rPr lang="th-TH" altLang="ja-JP" sz="4000" b="1" kern="100" dirty="0">
                <a:latin typeface="游明朝" panose="02020400000000000000" pitchFamily="18" charset="-128"/>
                <a:ea typeface="Meiryo UI" panose="020B0604030504040204" pitchFamily="50" charset="-128"/>
                <a:cs typeface="Cordia New" panose="020B0304020202020204" pitchFamily="34" charset="-34"/>
              </a:rPr>
              <a:t>บทเสริม</a:t>
            </a:r>
            <a:b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zh-TW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บทที่ 1</a:t>
            </a:r>
            <a:r>
              <a:rPr lang="zh-TW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zh-TW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โครงสร้าง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35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03743" y="4219058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2-1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โครงสร้างเครื่องยนต์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5568" y="4219058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2-2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ลักษณะเครื่องยนต์เบนซิน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1" y="1919935"/>
            <a:ext cx="3702121" cy="227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22" y="1919934"/>
            <a:ext cx="3512019" cy="22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173249" y="6390028"/>
            <a:ext cx="37924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31/ บทเสริมหน้า 11-12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effectLst/>
                <a:ea typeface="ＭＳ ゴシック" panose="020B0609070205080204" pitchFamily="49" charset="-128"/>
                <a:cs typeface="Cordia New" panose="020B0304020202020204" pitchFamily="34" charset="-34"/>
              </a:rPr>
              <a:t>เครื่องยนต์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2">
            <a:extLst>
              <a:ext uri="{FF2B5EF4-FFF2-40B4-BE49-F238E27FC236}">
                <a16:creationId xmlns:a16="http://schemas.microsoft.com/office/drawing/2014/main" id="{09431E09-D982-47A3-C1B4-E2D3CA77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079" y="1884281"/>
            <a:ext cx="449978" cy="2012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9" name="テキスト ボックス 2">
            <a:extLst>
              <a:ext uri="{FF2B5EF4-FFF2-40B4-BE49-F238E27FC236}">
                <a16:creationId xmlns:a16="http://schemas.microsoft.com/office/drawing/2014/main" id="{53C3421B-35E9-C978-E0D3-45F950D9C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904" y="1884280"/>
            <a:ext cx="745696" cy="2012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ก้านกระทุ้ง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0" name="テキスト ボックス 2">
            <a:extLst>
              <a:ext uri="{FF2B5EF4-FFF2-40B4-BE49-F238E27FC236}">
                <a16:creationId xmlns:a16="http://schemas.microsoft.com/office/drawing/2014/main" id="{D1F95607-34D5-0707-7504-E00C19BC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612" y="1891213"/>
            <a:ext cx="971247" cy="2374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ฝากระบอกสูบ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1" name="テキスト ボックス 2">
            <a:extLst>
              <a:ext uri="{FF2B5EF4-FFF2-40B4-BE49-F238E27FC236}">
                <a16:creationId xmlns:a16="http://schemas.microsoft.com/office/drawing/2014/main" id="{EAA2F97D-5E2B-A59C-6981-A02D7569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265" y="2243176"/>
            <a:ext cx="906295" cy="2012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หัวกระบอกสูบ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2" name="テキスト ボックス 2">
            <a:extLst>
              <a:ext uri="{FF2B5EF4-FFF2-40B4-BE49-F238E27FC236}">
                <a16:creationId xmlns:a16="http://schemas.microsoft.com/office/drawing/2014/main" id="{AF325FEE-ED6A-797F-C92A-5BCDA0997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180" y="2613377"/>
            <a:ext cx="1063299" cy="11080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บล็อกกระบอกสูบ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ฟลายวีล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เพลาลูกเบี้ยว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ลูกสูบ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ก้านสูบ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3" name="テキスト ボックス 2">
            <a:extLst>
              <a:ext uri="{FF2B5EF4-FFF2-40B4-BE49-F238E27FC236}">
                <a16:creationId xmlns:a16="http://schemas.microsoft.com/office/drawing/2014/main" id="{FEAAE892-0FB5-0601-A3BD-E42A112C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822" y="3875722"/>
            <a:ext cx="906295" cy="2393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เพลาข้อเหวี่ยง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4" name="テキスト ボックス 2">
            <a:extLst>
              <a:ext uri="{FF2B5EF4-FFF2-40B4-BE49-F238E27FC236}">
                <a16:creationId xmlns:a16="http://schemas.microsoft.com/office/drawing/2014/main" id="{05F6BBA6-3492-7155-859D-74B9A3A9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7" y="2324774"/>
            <a:ext cx="557107" cy="2393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พัดลม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5" name="テキスト ボックス 2">
            <a:extLst>
              <a:ext uri="{FF2B5EF4-FFF2-40B4-BE49-F238E27FC236}">
                <a16:creationId xmlns:a16="http://schemas.microsoft.com/office/drawing/2014/main" id="{98106B1F-03C8-B6F1-EEFD-51702A68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32" y="2603539"/>
            <a:ext cx="716172" cy="2393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ปั๊มน้ำ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6" name="テキスト ボックス 2">
            <a:extLst>
              <a:ext uri="{FF2B5EF4-FFF2-40B4-BE49-F238E27FC236}">
                <a16:creationId xmlns:a16="http://schemas.microsoft.com/office/drawing/2014/main" id="{14CB628C-AE8A-C6D7-D764-534324E9F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7" y="2896640"/>
            <a:ext cx="533188" cy="2393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en-US" sz="12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V</a:t>
            </a:r>
            <a:r>
              <a:rPr lang="th-TH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</a:t>
            </a:r>
            <a:endParaRPr 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7" name="テキスト ボックス 2">
            <a:extLst>
              <a:ext uri="{FF2B5EF4-FFF2-40B4-BE49-F238E27FC236}">
                <a16:creationId xmlns:a16="http://schemas.microsoft.com/office/drawing/2014/main" id="{A92946E3-0CBF-89F4-7A60-5060BD85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23" y="3252928"/>
            <a:ext cx="787081" cy="2393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เกียร์ไทม์มิ่ง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8" name="テキスト ボックス 2">
            <a:extLst>
              <a:ext uri="{FF2B5EF4-FFF2-40B4-BE49-F238E27FC236}">
                <a16:creationId xmlns:a16="http://schemas.microsoft.com/office/drawing/2014/main" id="{C04592BC-3888-37DB-A5B8-63B0F349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78" y="3611601"/>
            <a:ext cx="736614" cy="2393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เกียร์ว่าง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9" name="テキスト ボックス 2">
            <a:extLst>
              <a:ext uri="{FF2B5EF4-FFF2-40B4-BE49-F238E27FC236}">
                <a16:creationId xmlns:a16="http://schemas.microsoft.com/office/drawing/2014/main" id="{B64AEA84-06C1-FA6B-E5BA-145C6569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22" y="3915144"/>
            <a:ext cx="906295" cy="2393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เกียร์ขับปั๊ม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60" name="テキスト ボックス 2">
            <a:extLst>
              <a:ext uri="{FF2B5EF4-FFF2-40B4-BE49-F238E27FC236}">
                <a16:creationId xmlns:a16="http://schemas.microsoft.com/office/drawing/2014/main" id="{0F39957A-92BD-2F5D-79AF-3DA9FB88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935" y="3995420"/>
            <a:ext cx="811351" cy="2393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ปั</a:t>
            </a:r>
            <a:r>
              <a:rPr lang="th-TH" sz="1400" kern="100" dirty="0"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๊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มน้ำมัน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2" name="テキスト ボックス 2">
            <a:extLst>
              <a:ext uri="{FF2B5EF4-FFF2-40B4-BE49-F238E27FC236}">
                <a16:creationId xmlns:a16="http://schemas.microsoft.com/office/drawing/2014/main" id="{1A716EC3-7DBF-1876-37AB-98C97821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308" y="2748566"/>
            <a:ext cx="515138" cy="225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พัดลม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3" name="テキスト ボックス 2">
            <a:extLst>
              <a:ext uri="{FF2B5EF4-FFF2-40B4-BE49-F238E27FC236}">
                <a16:creationId xmlns:a16="http://schemas.microsoft.com/office/drawing/2014/main" id="{FC3CC763-AD4F-BF15-619F-E8B21BC50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308" y="2991524"/>
            <a:ext cx="531590" cy="4629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14300"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ช่อง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เติมน้ำ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4" name="テキスト ボックス 2">
            <a:extLst>
              <a:ext uri="{FF2B5EF4-FFF2-40B4-BE49-F238E27FC236}">
                <a16:creationId xmlns:a16="http://schemas.microsoft.com/office/drawing/2014/main" id="{FD875A75-12EC-ED46-C7A6-E22B588F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22" y="3570788"/>
            <a:ext cx="778081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วาล์วพัดลม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5" name="テキスト ボックス 2">
            <a:extLst>
              <a:ext uri="{FF2B5EF4-FFF2-40B4-BE49-F238E27FC236}">
                <a16:creationId xmlns:a16="http://schemas.microsoft.com/office/drawing/2014/main" id="{0F1E8407-5DF3-D591-5AFC-9D3FFDA65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116" y="3963746"/>
            <a:ext cx="1016527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(</a:t>
            </a:r>
            <a:r>
              <a:rPr lang="en-US" sz="14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power take off)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9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6" name="テキスト ボックス 2">
            <a:extLst>
              <a:ext uri="{FF2B5EF4-FFF2-40B4-BE49-F238E27FC236}">
                <a16:creationId xmlns:a16="http://schemas.microsoft.com/office/drawing/2014/main" id="{752E5760-282D-B0B0-B1B2-2A6207D8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820" y="4011230"/>
            <a:ext cx="813434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ถาดน้ำมัน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7" name="テキスト ボックス 2">
            <a:extLst>
              <a:ext uri="{FF2B5EF4-FFF2-40B4-BE49-F238E27FC236}">
                <a16:creationId xmlns:a16="http://schemas.microsoft.com/office/drawing/2014/main" id="{AEBECDC5-2CB0-B0ED-AEBB-F5E28CC4E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873" y="1870075"/>
            <a:ext cx="1076264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ท่อร่วมไอเสีย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8" name="テキスト ボックス 2">
            <a:extLst>
              <a:ext uri="{FF2B5EF4-FFF2-40B4-BE49-F238E27FC236}">
                <a16:creationId xmlns:a16="http://schemas.microsoft.com/office/drawing/2014/main" id="{C1CF591D-B08B-F2A8-FB19-550ABCBFB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205" y="2564169"/>
            <a:ext cx="1044604" cy="4273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ตัวควบคุม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ท่อร่วมไอดี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9" name="テキスト ボックス 2">
            <a:extLst>
              <a:ext uri="{FF2B5EF4-FFF2-40B4-BE49-F238E27FC236}">
                <a16:creationId xmlns:a16="http://schemas.microsoft.com/office/drawing/2014/main" id="{23B49A6A-C34F-0002-EB11-776ECFC1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546" y="3253464"/>
            <a:ext cx="848989" cy="4210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มอเตอร์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สตาร์ท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0" name="テキスト ボックス 2">
            <a:extLst>
              <a:ext uri="{FF2B5EF4-FFF2-40B4-BE49-F238E27FC236}">
                <a16:creationId xmlns:a16="http://schemas.microsoft.com/office/drawing/2014/main" id="{E89ADB79-B406-DE1C-7D45-26271986A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167" y="1959937"/>
            <a:ext cx="777777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ช่องลมเข้า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1" name="テキスト ボックス 2">
            <a:extLst>
              <a:ext uri="{FF2B5EF4-FFF2-40B4-BE49-F238E27FC236}">
                <a16:creationId xmlns:a16="http://schemas.microsoft.com/office/drawing/2014/main" id="{DBD6B794-E817-989B-10C5-F3870244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850" y="2226637"/>
            <a:ext cx="886134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คาร์บูเรเตอร์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365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46947" y="4698537"/>
            <a:ext cx="4295274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รูปที่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2-3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แผนภาพการทำงานของเครื่องยนต์เบนซิน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4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จังหวะ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49" y="1695960"/>
            <a:ext cx="4207497" cy="24570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33/ บทเสริมหน้า 12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ゴシック" panose="020B0609070205080204" pitchFamily="49" charset="-128"/>
                <a:cs typeface="Cordia New" panose="020B0304020202020204" pitchFamily="34" charset="-34"/>
              </a:rPr>
              <a:t>เครื่องยนต์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2">
            <a:extLst>
              <a:ext uri="{FF2B5EF4-FFF2-40B4-BE49-F238E27FC236}">
                <a16:creationId xmlns:a16="http://schemas.microsoft.com/office/drawing/2014/main" id="{02A97742-D04D-EC1B-8A87-AD33D9466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520" y="3529632"/>
            <a:ext cx="934304" cy="347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เพลาข้อเหวี่ยง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7" name="テキスト ボックス 2">
            <a:extLst>
              <a:ext uri="{FF2B5EF4-FFF2-40B4-BE49-F238E27FC236}">
                <a16:creationId xmlns:a16="http://schemas.microsoft.com/office/drawing/2014/main" id="{5ECD5B93-FBBB-1B62-CFC9-B65C7CA3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240" y="3081020"/>
            <a:ext cx="909009" cy="347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254000"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ก้านสูบ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8" name="テキスト ボックス 2">
            <a:extLst>
              <a:ext uri="{FF2B5EF4-FFF2-40B4-BE49-F238E27FC236}">
                <a16:creationId xmlns:a16="http://schemas.microsoft.com/office/drawing/2014/main" id="{2EE5B2C3-98B1-30E0-300F-A572D4B961E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787870" y="2067257"/>
            <a:ext cx="927100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254000"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วาล์วไอดี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9" name="テキスト ボックス 2">
            <a:extLst>
              <a:ext uri="{FF2B5EF4-FFF2-40B4-BE49-F238E27FC236}">
                <a16:creationId xmlns:a16="http://schemas.microsoft.com/office/drawing/2014/main" id="{FED2111F-8D74-C981-063B-EA237CB943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035483" y="2163637"/>
            <a:ext cx="1099654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254000"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วาล์วไอเสีย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0" name="テキスト ボックス 2">
            <a:extLst>
              <a:ext uri="{FF2B5EF4-FFF2-40B4-BE49-F238E27FC236}">
                <a16:creationId xmlns:a16="http://schemas.microsoft.com/office/drawing/2014/main" id="{158EDDC2-F8C1-15AA-F6B5-4201334BA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627" y="1695960"/>
            <a:ext cx="715645" cy="2114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หัวเทียน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1" name="テキスト ボックス 2">
            <a:extLst>
              <a:ext uri="{FF2B5EF4-FFF2-40B4-BE49-F238E27FC236}">
                <a16:creationId xmlns:a16="http://schemas.microsoft.com/office/drawing/2014/main" id="{8A9FC252-CA46-3402-3D04-5299A17D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924" y="3877612"/>
            <a:ext cx="1957677" cy="2927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แสดงทิศทางการเคลื่อนที่ของลูกสูบ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2" name="テキスト ボックス 2">
            <a:extLst>
              <a:ext uri="{FF2B5EF4-FFF2-40B4-BE49-F238E27FC236}">
                <a16:creationId xmlns:a16="http://schemas.microsoft.com/office/drawing/2014/main" id="{882AFD69-1B2A-0C94-09A4-0C5DEB83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003" y="3681326"/>
            <a:ext cx="361185" cy="2520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สูบ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3" name="テキスト ボックス 2">
            <a:extLst>
              <a:ext uri="{FF2B5EF4-FFF2-40B4-BE49-F238E27FC236}">
                <a16:creationId xmlns:a16="http://schemas.microsoft.com/office/drawing/2014/main" id="{4E478561-FB49-F291-185B-C3E5F52E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372" y="3701647"/>
            <a:ext cx="507255" cy="2114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อัด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4" name="テキスト ボックス 2">
            <a:extLst>
              <a:ext uri="{FF2B5EF4-FFF2-40B4-BE49-F238E27FC236}">
                <a16:creationId xmlns:a16="http://schemas.microsoft.com/office/drawing/2014/main" id="{DB8CB6C9-08F2-1343-8C53-47826134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740" y="3714823"/>
            <a:ext cx="653417" cy="2114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ระเบิด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5" name="テキスト ボックス 2">
            <a:extLst>
              <a:ext uri="{FF2B5EF4-FFF2-40B4-BE49-F238E27FC236}">
                <a16:creationId xmlns:a16="http://schemas.microsoft.com/office/drawing/2014/main" id="{08ED3D8F-4956-10D0-3763-06B822EB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111" y="3701488"/>
            <a:ext cx="695960" cy="2247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ไอเสีย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298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20356" y="4976419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2-4 </a:t>
            </a:r>
            <a:r>
              <a:rPr lang="th-TH" altLang="ja-JP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ลักษณะของเครื่องยนต์ดีเซล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73" y="1558593"/>
            <a:ext cx="4946830" cy="2999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34/ บทเสริมหน้า 14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ゴシック" panose="020B0609070205080204" pitchFamily="49" charset="-128"/>
                <a:cs typeface="Cordia New" panose="020B0304020202020204" pitchFamily="34" charset="-34"/>
              </a:rPr>
              <a:t>เครื่องยนต์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1971A155-2D01-825B-D038-57DA8CA89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479" y="2930286"/>
            <a:ext cx="775771" cy="2933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ตัวควบคุม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38DA37CF-E594-BE22-2ACD-7ED5C32F8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171" y="4363588"/>
            <a:ext cx="1052829" cy="2933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ตัวกรองน้ำมัน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50FC1872-D4B2-69AB-4BF9-8AE96B82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041" y="4425183"/>
            <a:ext cx="1052830" cy="231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ถาดน้ำมัน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7B025299-8AC0-91CA-4FB1-1DFE509C3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840" y="1647809"/>
            <a:ext cx="880110" cy="231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ช่องลมเข้า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466FE5B2-335A-125E-403A-BB41BD080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67" y="3700911"/>
            <a:ext cx="1052830" cy="231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สายพานพัดลม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CA81241B-DE3E-B2E0-54BB-E7109C8F5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9" y="2289358"/>
            <a:ext cx="565785" cy="231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พัดลม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F754A09D-F686-120B-EED7-ACE27A8AF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796" y="1815663"/>
            <a:ext cx="1226269" cy="2933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ตัวกรองเชื้อเพลิง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D57D7657-596B-3F91-5924-60C4581072F6}"/>
              </a:ext>
            </a:extLst>
          </p:cNvPr>
          <p:cNvSpPr txBox="1">
            <a:spLocks noChangeArrowheads="1"/>
          </p:cNvSpPr>
          <p:nvPr/>
        </p:nvSpPr>
        <p:spPr bwMode="auto">
          <a:xfrm rot="224583">
            <a:off x="2000236" y="2319673"/>
            <a:ext cx="1213695" cy="461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ตัวตัดเชื้อเพลิง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วาล์วโซลินอยด์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105EEE59-86FE-D12C-E349-1522F180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360" y="3951257"/>
            <a:ext cx="1280160" cy="231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ปั๊มพ่นเชื้อเพลิง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8A6AD627-A660-E6BE-0E6C-C58DB5A2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373" y="4135306"/>
            <a:ext cx="1409798" cy="402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ตัวเรือนฟลายวีล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7FB3F3F8-5BEF-8983-CE81-E796FC34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052" y="1528763"/>
            <a:ext cx="1052830" cy="231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หัวฉีดพ่น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DFC048AC-90FD-C270-7111-17E6183A3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935" y="1898650"/>
            <a:ext cx="1052830" cy="231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ท่อน้ำเข้า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DE9D19D8-48FF-1234-439D-FFADB5EB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361" y="1578490"/>
            <a:ext cx="1203863" cy="231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ท่อน้ำทิ้ง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047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11708" y="5298644"/>
            <a:ext cx="3124863" cy="5655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2-24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บังคับเลี้ยว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(</a:t>
            </a:r>
            <a:r>
              <a:rPr lang="th-TH" altLang="ja-JP" kern="100" dirty="0">
                <a:latin typeface="游明朝" panose="02020400000000000000" pitchFamily="18" charset="-128"/>
                <a:ea typeface="ＭＳ 明朝" panose="02020609040205080304" pitchFamily="17" charset="-128"/>
              </a:rPr>
              <a:t>แบบบอเฟืองเกียร์ล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สกรู)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83760" y="1273107"/>
            <a:ext cx="3980760" cy="370436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52/ บทเสริมหน้า 15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ja-JP" sz="3200" dirty="0"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เกียร์ควบคุม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C6506164-2649-E726-A787-BC6DF123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422" y="2368773"/>
            <a:ext cx="903718" cy="27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กระปุกเกียร์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DE083EF0-AC78-B16A-6119-2834F9527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846" y="2880283"/>
            <a:ext cx="1016635" cy="27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เฟืองเสี้ยว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5DDF171A-EC95-64D7-69F0-56AA3C91D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819" y="4633099"/>
            <a:ext cx="1307804" cy="27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เฟืองหนอน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A331F52F-C7B1-7F76-9B6F-0F08246D3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237" y="2368773"/>
            <a:ext cx="1016635" cy="27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บอลสกรู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352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78710" y="5194499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2-25 </a:t>
            </a:r>
            <a:r>
              <a:rPr lang="th-TH" altLang="ja-JP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แบบเซมิอินทิกรัล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042" y="1264478"/>
            <a:ext cx="2870200" cy="3846830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844" y="1264478"/>
            <a:ext cx="3473450" cy="42849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4431" y="5760367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2-26 แบบลิงค์เกจ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60723" y="6390028"/>
            <a:ext cx="38049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</a:t>
            </a:r>
            <a:r>
              <a:rPr lang="th-TH" altLang="ja-JP" dirty="0">
                <a:solidFill>
                  <a:prstClr val="black"/>
                </a:solidFill>
              </a:rPr>
              <a:t>หน้า 53/ </a:t>
            </a: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บทเสริมหน้า 16-17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เกียร์ควบคุม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D09D7A1C-1E5E-5BA9-548F-A35DC617963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86826" y="3931873"/>
            <a:ext cx="1048932" cy="3940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33B72CBA-650B-AD64-CDC6-DAB7643A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136" y="1728559"/>
            <a:ext cx="1292857" cy="30010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คอลัมน์บุช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คอลัมน์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แกนบังคับเลี้ยว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ฝาหลัง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ปลั๊ก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ตลับลูกปืนเม็ดเข็ม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โอริง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กล่องเกียร์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หนอน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บอล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บอลสกรู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ตลับลูกปืนเม็ดเข็ม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ซีลกันน้ำมัน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โอริง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ปลอกหุ้ม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หลอด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ฝาหน้า</a:t>
            </a:r>
            <a:endParaRPr lang="ja-JP" sz="1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CA66546C-E19D-B628-82BB-B4A9A4EF662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8266" y="3924936"/>
            <a:ext cx="1300569" cy="308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จากปั๊มไปถัง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DC39E634-0E41-9E46-50DE-43B594C1D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126" y="4317807"/>
            <a:ext cx="825500" cy="12757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บูสเตอร์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คันส่ง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คันส่ง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บอลซีท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แหวนรอง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จุก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สปริง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24732DBC-000B-6D76-457D-B7D37B0D4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651" y="4306377"/>
            <a:ext cx="825500" cy="12757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ปลั๊ก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คันส่ง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สปริง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จุก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แหวนรอง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บอลซีท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300"/>
              </a:lnSpc>
            </a:pPr>
            <a:r>
              <a:rPr lang="th-TH" sz="1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ปลั๊ก</a:t>
            </a:r>
            <a:endParaRPr lang="ja-JP" sz="15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13274AD6-F84E-9303-B9F1-9392637DC9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99906" y="3832811"/>
            <a:ext cx="526415" cy="1447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        ไปถัง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0DA0537E-7335-0942-2EFA-E27DF3740FF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62429" y="4627513"/>
            <a:ext cx="807720" cy="17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2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             จากปั๊ม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557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87908" y="5133456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2-27 แบบไฮดรอลิกเต็มรูปแบบ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735" y="1463040"/>
            <a:ext cx="4747785" cy="34010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54/ บทเสริมหน้า 18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เกียร์ควบคุม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A1133887-FDEE-93C4-9116-F64BF1852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542" y="1821742"/>
            <a:ext cx="681876" cy="347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ล้อหลัง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AC24E9AB-5F37-75DF-E550-ECC8252A3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60" y="4324032"/>
            <a:ext cx="650458" cy="347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ล้อหลัง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7BBF462C-5297-7820-C21E-FCEAEF656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371" y="3651488"/>
            <a:ext cx="1310537" cy="2792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กระบอกบังคับเลี้ยว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4F2A93F2-20CD-22D6-FC52-D0AA660E3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216" y="2817628"/>
            <a:ext cx="436245" cy="3433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ซ้าย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EE65B854-D21E-DF39-1155-4520B15BB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328" y="2451674"/>
            <a:ext cx="515839" cy="1960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ซ้าย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B3E4B25B-A3EB-DC58-F738-A6183515A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021" y="1859525"/>
            <a:ext cx="1009428" cy="2724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พวงมาลัย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6CBD3E4B-6F2D-90C5-37CB-76797D89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223" y="3260724"/>
            <a:ext cx="859790" cy="2724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ปั๊มไฮโดรลิก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" name="テキスト ボックス 2">
            <a:extLst>
              <a:ext uri="{FF2B5EF4-FFF2-40B4-BE49-F238E27FC236}">
                <a16:creationId xmlns:a16="http://schemas.microsoft.com/office/drawing/2014/main" id="{6D6846F2-0A04-4BE2-0BE1-CB9467E85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790" y="2451674"/>
            <a:ext cx="1618505" cy="4432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วาล์วบังคับเลี้ยว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ระบบไฮดรอลิกเต็มกำลัง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794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83108" y="4981056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2-28 คันส่งและคันชัก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302" y="1920875"/>
            <a:ext cx="4322445" cy="27114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55/ บทเสริมหน้า 19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เกียร์ควบคุม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1DBC5946-4F6E-C63A-2A41-89CF860D5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056" y="2319043"/>
            <a:ext cx="961124" cy="2863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 คันส่ง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67CE6400-6A06-E92D-C485-1AC61450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619" y="4168775"/>
            <a:ext cx="712381" cy="4044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คันชัก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439ED855-E4C1-BE3C-12CB-975AB2A3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814" y="3882390"/>
            <a:ext cx="1010093" cy="2863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เบลล์แคร้ง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146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94386" y="5206934"/>
            <a:ext cx="4564749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2-29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เบรกเท้า (ตัวอย่างดรัมเบรกแบบไม่มีเซอร์โว)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2368" y="1272485"/>
            <a:ext cx="4491355" cy="32664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56/ บทเสริมหน้า 20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dirty="0"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อุปกรณ์เบรก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87B900C7-C022-DB78-8FFF-0493BFAFE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405" y="3443462"/>
            <a:ext cx="1050290" cy="253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   สู่เบรกมือ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09423B2C-D1BF-5638-ADED-8EA61DB1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185" y="1765005"/>
            <a:ext cx="1050290" cy="2020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    สู่เบรกมือ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2A6C633F-6EA8-BBC0-1CE1-4D47B3F77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74" y="4077038"/>
            <a:ext cx="1021376" cy="511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แป้นเหยียบ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กระบอกสูบล้อ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37E1E7C8-C0C2-4856-0F41-8AC4F743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108" y="4089202"/>
            <a:ext cx="1231252" cy="511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กระบอกสูบหลัก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คันขาเบรก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1DFFFF22-91C2-998C-07CA-2CE5D0910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752" y="4077038"/>
            <a:ext cx="1316990" cy="461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ท่อไฮดรอลิก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ถังน้ำมันเบรก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70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43312" y="5142857"/>
            <a:ext cx="38573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2-30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ตัวอย่างหม้อลมเบรก (แบบเซอร์โวสุญญากาศ)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50770" y="2038985"/>
            <a:ext cx="4442460" cy="27800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57/ บทเสริมหน้า 21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อุปกรณ์เบรก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0A51777A-B7BB-BF47-E189-014E043F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02" y="2024341"/>
            <a:ext cx="842867" cy="1966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524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เช็ควาล์ว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2708EBD4-6BAB-605E-17A1-94A82C13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705" y="2450740"/>
            <a:ext cx="1699252" cy="259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ปั๊มสุญญากาศ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33440204-D532-9A3A-1CA2-F470211F3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578" y="3901989"/>
            <a:ext cx="1272218" cy="4705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ถังเก็บน้ำสูญญากาศ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10C04DA5-3AD8-AB34-8206-F2389698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541" y="2872017"/>
            <a:ext cx="859790" cy="259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แป้นเบรก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CB89B9D4-CD91-16A5-AB68-BB76FCA554E6}"/>
              </a:ext>
            </a:extLst>
          </p:cNvPr>
          <p:cNvSpPr txBox="1">
            <a:spLocks noChangeArrowheads="1"/>
          </p:cNvSpPr>
          <p:nvPr/>
        </p:nvSpPr>
        <p:spPr bwMode="auto">
          <a:xfrm rot="21349918">
            <a:off x="4665861" y="3259107"/>
            <a:ext cx="1203359" cy="1715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กระบอกสูบหลัก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BC7BD61F-07AB-676D-2581-71F2B695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218" y="4173299"/>
            <a:ext cx="1272218" cy="4705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กระบอกสูบล้อ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8CFCC395-CAA2-C62B-8A39-F8734BF86D59}"/>
              </a:ext>
            </a:extLst>
          </p:cNvPr>
          <p:cNvSpPr txBox="1">
            <a:spLocks noChangeArrowheads="1"/>
          </p:cNvSpPr>
          <p:nvPr/>
        </p:nvSpPr>
        <p:spPr bwMode="auto">
          <a:xfrm rot="1223216">
            <a:off x="4002011" y="3488886"/>
            <a:ext cx="682625" cy="366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9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หม้อลมเบรก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288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zh-TW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ส่วนที่ 1</a:t>
            </a:r>
            <a:r>
              <a:rPr lang="zh-TW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zh-TW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กฎทั่วไป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5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47041" y="5720948"/>
            <a:ext cx="445861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2-31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 เบรกแบบขยายตัวภายใน (ใช้ร่วมกับเบรกมือ)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40258" y="1277642"/>
            <a:ext cx="3472180" cy="40595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58/ บทเสริมหน้า 22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อุปกรณ์เบรก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3B8F450E-B1F2-46E1-0CD1-D78BDB0A0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752" y="3004797"/>
            <a:ext cx="1166495" cy="2114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1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สายเคเบิล (ขวา)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9EC9AD44-B9B2-4FD3-BC9E-2EDDCFDD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591" y="3523468"/>
            <a:ext cx="1166495" cy="2178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สายเคเบิล (ซ้าย)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DFDF43CA-0662-1519-576A-4BCDFCEA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442" y="1624661"/>
            <a:ext cx="1638300" cy="2178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5334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คันโยกเบรกมือ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2C4E83BD-62D7-28EA-8992-F321CD4FA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538" y="1325987"/>
            <a:ext cx="1104900" cy="2178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9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ขณะทำการเบรก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7806C00E-0A7D-854E-988C-1FFB8486F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159" y="1869771"/>
            <a:ext cx="1247841" cy="375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77800" algn="just">
              <a:lnSpc>
                <a:spcPts val="9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ขณะคลายเบรก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64A08E43-08DD-6EBF-9CF4-C0FA3719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852" y="5072959"/>
            <a:ext cx="1291590" cy="345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3556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    ดรัมเบรก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D9CBF019-6D19-9051-F651-A8C4D62E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258" y="4294659"/>
            <a:ext cx="1232012" cy="3752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5334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ผ้าเบรก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F4A1FC12-AFDE-4160-C457-EDE5A9B18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259" y="3787764"/>
            <a:ext cx="1997556" cy="375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2667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      กระบอกสูบล้อ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indent="2667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 (ทำงานโดยเบรกเท้า)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553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บทที่ 2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วิธีจัดการ</a:t>
            </a:r>
            <a:r>
              <a:rPr lang="en-GB" altLang="ja-JP" sz="4000" b="1" dirty="0">
                <a:latin typeface="CordiaUPC" panose="020B0304020202020204" pitchFamily="34" charset="-34"/>
                <a:ea typeface="ＭＳ Ｐゴシック" panose="020B0600070205080204" pitchFamily="50" charset="-128"/>
                <a:cs typeface="CordiaUPC" panose="020B0304020202020204" pitchFamily="34" charset="-34"/>
              </a:rPr>
              <a:t>? </a:t>
            </a:r>
            <a:r>
              <a:rPr lang="th-TH" altLang="ja-JP" sz="4000" b="1" dirty="0">
                <a:latin typeface="CordiaUPC" panose="020B0304020202020204" pitchFamily="34" charset="-34"/>
                <a:ea typeface="ＭＳ Ｐゴシック" panose="020B0600070205080204" pitchFamily="50" charset="-128"/>
                <a:cs typeface="CordiaUPC" panose="020B0304020202020204" pitchFamily="34" charset="-34"/>
              </a:rPr>
              <a:t>วิธีจัดการและการใช้งาน</a:t>
            </a:r>
            <a:endParaRPr kumimoji="1" lang="ja-JP" altLang="en-US" sz="4000" b="1" dirty="0">
              <a:latin typeface="CordiaUPC" panose="020B0304020202020204" pitchFamily="34" charset="-34"/>
              <a:ea typeface="ＭＳ Ｐゴシック" panose="020B0600070205080204" pitchFamily="50" charset="-128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181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78979" y="1004884"/>
            <a:ext cx="3124863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ตาราง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2-1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รายการตรวจสอบก่อนเริ่มใช้งาน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62/ บทเสริมหน้า 24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ข้อพึงปฏิบัติก่อนเริ่มใช้งาน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902C040-E88D-EB2A-D091-035489033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5018"/>
              </p:ext>
            </p:extLst>
          </p:nvPr>
        </p:nvGraphicFramePr>
        <p:xfrm>
          <a:off x="509286" y="1339592"/>
          <a:ext cx="8125427" cy="4935021"/>
        </p:xfrm>
        <a:graphic>
          <a:graphicData uri="http://schemas.openxmlformats.org/drawingml/2006/table">
            <a:tbl>
              <a:tblPr firstRow="1" firstCol="1" bandRow="1"/>
              <a:tblGrid>
                <a:gridCol w="1964055">
                  <a:extLst>
                    <a:ext uri="{9D8B030D-6E8A-4147-A177-3AD203B41FA5}">
                      <a16:colId xmlns:a16="http://schemas.microsoft.com/office/drawing/2014/main" val="2172247368"/>
                    </a:ext>
                  </a:extLst>
                </a:gridCol>
                <a:gridCol w="2101898">
                  <a:extLst>
                    <a:ext uri="{9D8B030D-6E8A-4147-A177-3AD203B41FA5}">
                      <a16:colId xmlns:a16="http://schemas.microsoft.com/office/drawing/2014/main" val="1685966292"/>
                    </a:ext>
                  </a:extLst>
                </a:gridCol>
                <a:gridCol w="2491376">
                  <a:extLst>
                    <a:ext uri="{9D8B030D-6E8A-4147-A177-3AD203B41FA5}">
                      <a16:colId xmlns:a16="http://schemas.microsoft.com/office/drawing/2014/main" val="368399097"/>
                    </a:ext>
                  </a:extLst>
                </a:gridCol>
                <a:gridCol w="1568098">
                  <a:extLst>
                    <a:ext uri="{9D8B030D-6E8A-4147-A177-3AD203B41FA5}">
                      <a16:colId xmlns:a16="http://schemas.microsoft.com/office/drawing/2014/main" val="2737529805"/>
                    </a:ext>
                  </a:extLst>
                </a:gridCol>
              </a:tblGrid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รายการ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ก่อนสตาร์ทเครื่องยนต์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หลังสตาร์ทเครื่องยนต์</a:t>
                      </a:r>
                      <a:b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</a:b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ขณะอยู่บนรถ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Cordia New" panose="020B0304020202020204" pitchFamily="34" charset="-34"/>
                        </a:rPr>
                        <a:t>ขณะขับชะลอ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05137"/>
                  </a:ext>
                </a:extLst>
              </a:tr>
              <a:tr h="218305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ลักษณะภายนอก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แต่ละส่วนมีน้ำหรือน้ำมันรั่วหรือไม่</a:t>
                      </a:r>
                      <a:r>
                        <a:rPr lang="en-JP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207293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ยาง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แรงดันลมยาง ความเสียหายของยาง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166562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ไฟแสดงทิศทางหรือโคมไฟ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ความสกปรกและความเสียหายของโคมไฟ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การทำงานของโคมไฟแต่ละดวง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949997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กระจกมองหลัง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ความสกปรก ความเสียหาย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ภาพที่เห็นด้านหลัง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347466"/>
                  </a:ext>
                </a:extLst>
              </a:tr>
              <a:tr h="21830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อุปกรณ์เตือน  (แตร)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ตรวจสอบว่า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ดังหรือไม่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41949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แต่ละมาตรวัด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การทำงานของแต่ละมาตรวัด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ว่าปกติหรือไม่</a:t>
                      </a:r>
                      <a:r>
                        <a:rPr lang="en-JP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55505"/>
                  </a:ext>
                </a:extLst>
              </a:tr>
              <a:tr h="218305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น้ำมันเชื้อเพลิง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ปริมาณน้ำมัน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615424"/>
                  </a:ext>
                </a:extLst>
              </a:tr>
              <a:tr h="218305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เครื่องยนต์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kern="100" dirty="0" err="1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สียงผิดปกติ สีไอเสีย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37384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คลัตช์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การเหยียบแป้น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การตัดของคลัตช์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857718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เบรกเท้า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ที่เหยียบแป้นเบรก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ประสิทธิภาพการเบรก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014311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เบรกมือ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ระยะดึงคันโยก ประสิทธิภาพของเบรกมือ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766560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พวงมาลัย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การหมุนพวงมาลัย ความ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+mn-cs"/>
                        </a:rPr>
                        <a:t>หลวมของพวงมาลัย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การสั่น การคืนพวงมาลัย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480726"/>
                  </a:ext>
                </a:extLst>
              </a:tr>
              <a:tr h="654915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อุปกรณ์ขนถ่าย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ea typeface="MS Mincho" panose="02020609040205080304" pitchFamily="49" charset="-128"/>
                          <a:cs typeface="+mn-cs"/>
                        </a:rPr>
                        <a:t>ตรวจสอบ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การทำงานของอุปกรณ์ขนถ่าย การยกบุ้งกี๋ขึ้นลง การเคลื่อนที่แบบยื่นของแขนเท</a:t>
                      </a:r>
                      <a:endParaRPr lang="ja-JP" sz="12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 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3868" marR="5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086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00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44586" y="1682516"/>
            <a:ext cx="4756150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ตาราง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2-2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การตรวจสอบด้วยตนเองเมื่อกลับมาใช้งานใหม่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63/ บทเสริมหน้า 25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การตรวจสอบด้วยตนเองเป็นประจำ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5533111-F839-17BF-46FF-C9592126E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3794"/>
              </p:ext>
            </p:extLst>
          </p:nvPr>
        </p:nvGraphicFramePr>
        <p:xfrm>
          <a:off x="2114081" y="2731770"/>
          <a:ext cx="5217160" cy="697230"/>
        </p:xfrm>
        <a:graphic>
          <a:graphicData uri="http://schemas.openxmlformats.org/drawingml/2006/table">
            <a:tbl>
              <a:tblPr firstRow="1" firstCol="1" bandRow="1"/>
              <a:tblGrid>
                <a:gridCol w="2340610">
                  <a:extLst>
                    <a:ext uri="{9D8B030D-6E8A-4147-A177-3AD203B41FA5}">
                      <a16:colId xmlns:a16="http://schemas.microsoft.com/office/drawing/2014/main" val="1610754370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3542225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ระยะเวลาพักใช้งาน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การตรวจสอบด้วยตนเองเมื่อกลับมาใช้งานใหม่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12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33350" algn="l">
                        <a:lnSpc>
                          <a:spcPts val="1800"/>
                        </a:lnSpc>
                      </a:pPr>
                      <a:r>
                        <a:rPr lang="th-TH" sz="160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เวลามากกว่า 1 เดือนแต่น้อยกว่า 1 ปี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algn="l">
                        <a:lnSpc>
                          <a:spcPts val="1800"/>
                        </a:lnSpc>
                      </a:pP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ゴシック" panose="020B0609070205080204" pitchFamily="49" charset="-128"/>
                          <a:cs typeface="Cordia New" panose="020B0304020202020204" pitchFamily="34" charset="-34"/>
                        </a:rPr>
                        <a:t>การตรวจสอบด้วยตนเองเป็นประจำทุกเดือน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507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33350" algn="l">
                        <a:lnSpc>
                          <a:spcPts val="1800"/>
                        </a:lnSpc>
                      </a:pPr>
                      <a:r>
                        <a:rPr lang="th-TH" sz="160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เวลามากกว่า 1 ปี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algn="l">
                        <a:lnSpc>
                          <a:spcPts val="1800"/>
                        </a:lnSpc>
                      </a:pP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ゴシック" panose="020B0609070205080204" pitchFamily="49" charset="-128"/>
                          <a:cs typeface="Cordia New" panose="020B0304020202020204" pitchFamily="34" charset="-34"/>
                        </a:rPr>
                        <a:t>การตรวจสอบด้วยตนเองเป็นประจำทุกปี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76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4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1156" y="2910758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2-33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การสตาร์ทระบบเครื่องยนต์เบนซิน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6431" y="1296478"/>
            <a:ext cx="4780280" cy="145859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269239" y="4240527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2-3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4 การสตาร์ทระบบเครื่องยนต์ดีเซล </a:t>
            </a:r>
            <a:r>
              <a:rPr lang="th-TH" altLang="ja-JP" sz="18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(1)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5260" y="6111349"/>
            <a:ext cx="32540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2-3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5 การสตาร์ทระบบเครื่องยนต์ดีเซล </a:t>
            </a:r>
            <a:r>
              <a:rPr lang="th-TH" altLang="ja-JP" sz="18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(2)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97984" y="2755073"/>
            <a:ext cx="4698365" cy="1531620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4"/>
          <a:stretch>
            <a:fillRect/>
          </a:stretch>
        </p:blipFill>
        <p:spPr>
          <a:xfrm>
            <a:off x="156431" y="4533046"/>
            <a:ext cx="4657090" cy="134747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65/ บทเสริมหน้า 27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การเริ่มต้นใช้งานและข้อพึงปฏิบัติ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31E6A9D7-FB6B-D0DB-13C9-78C4A8882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472" y="2143515"/>
            <a:ext cx="2497455" cy="627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ระบบเครื่องยนต์เบนซิน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เสียบกุญแจแล้วบิดไปที่ตำแหน่ง </a:t>
            </a:r>
            <a:r>
              <a:rPr lang="en-US" sz="16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ON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A9B0F6B3-82C2-3889-F30F-9269D4957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698" y="3123136"/>
            <a:ext cx="2711302" cy="8841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ระบบเครื่องยนต์ดีเซล (แบบเปิดไฟอุ่นเครื่อง)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หมุนกุญแจไปที่ตำแหน่ง "</a:t>
            </a:r>
            <a:r>
              <a:rPr lang="en-US" sz="16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GLOW" </a:t>
            </a: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แล้ว</a:t>
            </a:r>
          </a:p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เปิดไฟสัญญาณอุ่นเครื่อง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0493A31D-67B7-8BF7-19B7-8B19C9383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630" y="4016527"/>
            <a:ext cx="2727807" cy="27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ไฟสัญญาณอุ่นเครื่อง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41FDC048-6059-BC0E-BCD2-73716B06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61" y="5661923"/>
            <a:ext cx="1392865" cy="3340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ไฟสัญญาณอุ่นเครื่อง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1B26C3CC-F317-7418-5421-7B3F1E1D3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767" y="4996073"/>
            <a:ext cx="3124863" cy="8667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ระบบเครื่องยนต์ดีเซล (ชนิดเปิดไฟอุ่นเครื่องอัตโนมัติ)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มีชนิดที่ไฟสัญญาณอุ่นเครื่องอาจเปิดโดยอัตโนมัติเมื่อบิดกุญแจเป็น "</a:t>
            </a:r>
            <a:r>
              <a:rPr lang="en-US" sz="16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ON"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010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46663" y="6343861"/>
            <a:ext cx="420351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2-36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ที่นั่งคนขับ (ระบบคลัตช์และระบบทอร์กคอนเวอร์เตอร์)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 rotWithShape="1">
          <a:blip r:embed="rId2"/>
          <a:srcRect b="24691"/>
          <a:stretch/>
        </p:blipFill>
        <p:spPr>
          <a:xfrm>
            <a:off x="1033671" y="1459832"/>
            <a:ext cx="4203510" cy="44638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50174" y="6390028"/>
            <a:ext cx="3315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67/ บทเสริมหน้า 29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การออกตัว การควบคุมการขับและข้อพึงปฏิบัติ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DF206B83-E47F-2931-F79D-ABAC5AEFC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498" y="1703597"/>
            <a:ext cx="2653855" cy="34508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en-US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①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สวิตช์สตาร์ท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②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ไฟแสดงสถานะการขับขี่ (แสดงขณะขับอยู่)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③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ไฟแสดงหัวเผา (รถเครื่องยนต์ดีเซล)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④</a:t>
            </a:r>
            <a:r>
              <a:rPr lang="th-TH" sz="1400" kern="100" dirty="0"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ฟเตือนปริมาณตะกอน (รถเครื่องยนต์ดีเซล)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⑤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ไฟเตือนน้ำมันแบตเตอรี่ (ตัวเลือก)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⑥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ไฟเตือนน้ำหล่อเย็นหม้อน้ำ (ตัวเลือก)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⑦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ไฟเตือนปริมาณเชื้อเพลิงที่เหลืออยู่ (ตัวเลือก)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⑧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ไฟเตือนเครื่องฟอกอากาศ (ตัวเลือก)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⑨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ไฟเตือนการชาร์จ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⑩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ไฟเตือนไฮดรอลิกเครื่องยนต์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⑪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ไฟเตือนน้ำมันเบรก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⑫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มาตรวัดชั่วโมง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⑬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มาตรวัดอุณหภูมิน้ำเครื่องยนต์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⑭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มาตรวัดอุณหภูมิน้ำมันทอร์ก (ตัวเลือก)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⑮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มาตรวัดเชื้อเพลิง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⑯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มาตรวัดความเร็ว (ตัวเลือก)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⑰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ปุ่มแตร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⑱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คันโยกเดินหน้าถอยหลัง (รถทอร์ก)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⑲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คันโยกเดินหน้าถอยหลัง (รถคลัตช์)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en-GB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⑳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คันโยกความเร็วสูงต่ำ (รถคลัตช์)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ja-JP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㉑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สวิตช์รวม (ไฟและไฟเลี้ยว)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94B3AB4A-99E4-7687-554B-DAD66E27B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670" y="4511843"/>
            <a:ext cx="2339164" cy="18781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alt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㉒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คันโยกเบรกมือ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alt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㉓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กล่องฟิวส์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alt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㉔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คันเร่ง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alt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㉕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คันเบรก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alt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㉖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คันตัดกำลัง (รถทอล์ก)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  	    แป้นคลัตช์ (รถคลัตช์)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alt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㉗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คันโยกสำหรับยก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alt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㉘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คันโยกสำหรับเท (ไม่มีกลไกยื่น)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alt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㉙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คันโยกสำหรับยื่น (มีกลไกยื่น)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alt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㉚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คันโยกสำหรับเท (มีกลไกยื่น)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alt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ja-JP" sz="10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㉛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คันโยกล็อคพวงมาลัยเอียง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181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47613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2-37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การเลี้ยวหักมุม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325" y="2133917"/>
            <a:ext cx="3689350" cy="25901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69/ บทเสริมหน้า 30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การออกตัว การควบคุมการขับและข้อพึงปฏิบัติ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1E7CD6F0-2EA1-6BCE-DC8A-1576013D0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2010386"/>
            <a:ext cx="1973880" cy="3180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(กรณีรถบรรทุกทั่วไป)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303A74A3-46AA-8777-A272-C6B3738B0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498" y="2020808"/>
            <a:ext cx="1836017" cy="3088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444500"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(กรณีรถตัก)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018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937" y="2005647"/>
            <a:ext cx="4302125" cy="284670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09568" y="4847613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2-38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รูปลักษณะการจอดรถ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71/ บทเสริมหน้า 32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การหยุดรถชั่วคราว การจอดรถและข้อพึงปฏิบัติเมื่อขับรถเสร็จ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17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r="53003" b="78296"/>
          <a:stretch/>
        </p:blipFill>
        <p:spPr>
          <a:xfrm>
            <a:off x="862011" y="2559103"/>
            <a:ext cx="3491625" cy="243425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72/ บทเสริมหน้า 34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ข้อควรระวังในการขับรถ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C33E96C-732F-9FF6-B3AA-383323D49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16879"/>
              </p:ext>
            </p:extLst>
          </p:nvPr>
        </p:nvGraphicFramePr>
        <p:xfrm>
          <a:off x="4572000" y="2727157"/>
          <a:ext cx="3234519" cy="1885785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8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(1) </a:t>
                      </a:r>
                      <a:r>
                        <a:rPr lang="th-TH" sz="2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อย่าขับรถโดยประมาท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  <a:p>
                      <a:pPr marL="133350" indent="203200" algn="l">
                        <a:lnSpc>
                          <a:spcPts val="2800"/>
                        </a:lnSpc>
                      </a:pPr>
                      <a:r>
                        <a:rPr lang="th-TH" sz="2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 ระวังอย่างสม่ำเสมอในขณะขับรถและตั้งใจทำงานอย่างรอบคอบ ความประมาทชั่วขณะอาจนำไปสู่ภัยพิบัติได้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72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21703" r="53808" b="52861"/>
          <a:stretch/>
        </p:blipFill>
        <p:spPr>
          <a:xfrm>
            <a:off x="947654" y="2174582"/>
            <a:ext cx="3431841" cy="28528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72/ บทเสริมหน้า 34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FFEDBE2-2822-469C-C297-72AA6DC16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50255"/>
              </p:ext>
            </p:extLst>
          </p:nvPr>
        </p:nvGraphicFramePr>
        <p:xfrm>
          <a:off x="4572000" y="2727157"/>
          <a:ext cx="3234519" cy="2151380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sz="28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+mn-cs"/>
                        </a:rPr>
                        <a:t>(2) อย่าขับรถแบบไม่มองทาง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sz="28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+mn-cs"/>
                        </a:rPr>
                        <a:t>     การขับรถแบบไม่มองทางอาจทำให้เกิดอุบัติเหตุได้ สนใจทิศทางที่มุ่งไปและระมัดระวังขณะเข้าใกล้ผู้คนที่ทำงานอยู่รอบตัว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4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บทที่ 1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ภาพรวมของรถตัก ฯลฯ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90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48552" r="52655" b="23315"/>
          <a:stretch/>
        </p:blipFill>
        <p:spPr>
          <a:xfrm>
            <a:off x="862011" y="1613648"/>
            <a:ext cx="3517484" cy="3155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72/ บทเสริมหน้า 34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076FFAB-5820-2434-BF34-CB7784BA3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129287"/>
              </p:ext>
            </p:extLst>
          </p:nvPr>
        </p:nvGraphicFramePr>
        <p:xfrm>
          <a:off x="4572000" y="2727157"/>
          <a:ext cx="3234519" cy="1885785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(3) </a:t>
                      </a:r>
                      <a:r>
                        <a:rPr lang="th-TH" altLang="ja-JP" sz="2800" dirty="0">
                          <a:effectLst/>
                          <a:ea typeface="ＭＳ 明朝" panose="02020609040205080304" pitchFamily="17" charset="-128"/>
                          <a:cs typeface="+mn-cs"/>
                        </a:rPr>
                        <a:t>ตรวจสอบสภาพพื้นผิวถนนและความแข็งแรงของสะพานล่วงหน้า</a:t>
                      </a:r>
                      <a:endParaRPr lang="th-TH" sz="2800" kern="1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12EF0127-1127-8224-36CD-E38853B44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969" y="2509586"/>
            <a:ext cx="1283368" cy="4351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000"/>
              </a:lnSpc>
            </a:pPr>
            <a:r>
              <a:rPr lang="th-TH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ตรวจสอบความแข็งแรง	</a:t>
            </a: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		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533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76556" r="51576"/>
          <a:stretch/>
        </p:blipFill>
        <p:spPr>
          <a:xfrm>
            <a:off x="862011" y="1967113"/>
            <a:ext cx="3597694" cy="262940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72/ บทเสริมหน้า 34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743366A-AFBE-C366-CF32-283EBD58A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70243"/>
              </p:ext>
            </p:extLst>
          </p:nvPr>
        </p:nvGraphicFramePr>
        <p:xfrm>
          <a:off x="4572000" y="2710734"/>
          <a:ext cx="3234519" cy="1885785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(4) อย่าขับรถขณะมีคนอยู่ในบุ้งกี๋หรืออยู่บนรถ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ในกรณีที่รถหยุดกระทันหัน อาจทำให้เกิดการบาดเจ็บส่วนบุคคลได้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6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54107" b="74375"/>
          <a:stretch/>
        </p:blipFill>
        <p:spPr>
          <a:xfrm>
            <a:off x="837104" y="2320769"/>
            <a:ext cx="3317801" cy="28666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73/ บทเสริมหน้า 35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FA03C6D-F6D5-60D9-0F2A-EDE048B35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76188"/>
              </p:ext>
            </p:extLst>
          </p:nvPr>
        </p:nvGraphicFramePr>
        <p:xfrm>
          <a:off x="4572000" y="2710734"/>
          <a:ext cx="3234519" cy="1885785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(5) อย่าขับโดยยกบุ้งกี๋สูงเกินความจำเป็น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ลดบุ้งกี๋ลง (ไม่ว่าจะโหลดของหรือไม่) และขับในท่าขับพื้นฐาน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86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269" r="53838" b="47201"/>
          <a:stretch/>
        </p:blipFill>
        <p:spPr>
          <a:xfrm>
            <a:off x="962023" y="2134906"/>
            <a:ext cx="3337261" cy="296794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73/ บทเสริมหน้า 35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32696F9E-1590-19FA-BBE3-553AF50CE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49633"/>
              </p:ext>
            </p:extLst>
          </p:nvPr>
        </p:nvGraphicFramePr>
        <p:xfrm>
          <a:off x="4572000" y="2710734"/>
          <a:ext cx="3234519" cy="1885785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(6) หลีกเลี่ยงการขับรถด้วยความเร็วสูง/การเลี้ยวด้วยความเร็วสูง/การเบรกกะทันหันบนพื้นถนนลื่น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24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0996" r="53394" b="23504"/>
          <a:stretch/>
        </p:blipFill>
        <p:spPr>
          <a:xfrm>
            <a:off x="962023" y="2192519"/>
            <a:ext cx="3369345" cy="2852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73/ บทเสริมหน้า 35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97C019C-69E2-0DAE-5417-0960B0FDC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057"/>
              </p:ext>
            </p:extLst>
          </p:nvPr>
        </p:nvGraphicFramePr>
        <p:xfrm>
          <a:off x="4572000" y="2710734"/>
          <a:ext cx="3609977" cy="1885785"/>
        </p:xfrm>
        <a:graphic>
          <a:graphicData uri="http://schemas.openxmlformats.org/drawingml/2006/table">
            <a:tbl>
              <a:tblPr firstRow="1" firstCol="1" bandRow="1"/>
              <a:tblGrid>
                <a:gridCol w="3609977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(7) อย่าเลี้ยวหักมุมบนทางลาดชัน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รถอาจลื่นไถลและพลิกคว่ำได้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endParaRPr lang="th-TH" altLang="ja-JP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01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8943" r="53394"/>
          <a:stretch/>
        </p:blipFill>
        <p:spPr>
          <a:xfrm>
            <a:off x="962023" y="2243738"/>
            <a:ext cx="3369345" cy="23556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73/ บทเสริมหน้า 35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D31D633-331E-7C2E-0558-29014D9FE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552360"/>
              </p:ext>
            </p:extLst>
          </p:nvPr>
        </p:nvGraphicFramePr>
        <p:xfrm>
          <a:off x="4572000" y="2710734"/>
          <a:ext cx="3234519" cy="1885785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(8) ระมัดระวังในการใช้ไฟ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หากนำไฟเข้ามาใกล้ตัวรถ อาจเสี่ยงติดไฟได้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endParaRPr lang="th-TH" altLang="ja-JP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390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55596" b="59352"/>
          <a:stretch/>
        </p:blipFill>
        <p:spPr>
          <a:xfrm>
            <a:off x="942455" y="1452042"/>
            <a:ext cx="3292661" cy="41930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74/ บทเสริมหน้า 36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94A87B1-9CBE-FD05-28C7-7A45C7E41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027108"/>
              </p:ext>
            </p:extLst>
          </p:nvPr>
        </p:nvGraphicFramePr>
        <p:xfrm>
          <a:off x="4427621" y="1831986"/>
          <a:ext cx="3773924" cy="2862580"/>
        </p:xfrm>
        <a:graphic>
          <a:graphicData uri="http://schemas.openxmlformats.org/drawingml/2006/table">
            <a:tbl>
              <a:tblPr firstRow="1" firstCol="1" bandRow="1"/>
              <a:tblGrid>
                <a:gridCol w="3773924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(9) </a:t>
                      </a:r>
                      <a:r>
                        <a:rPr lang="th-TH" altLang="ja-JP" sz="16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①</a:t>
                      </a: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เมื่อขึ้นและลงจากรถ ให้หันหน้าเข้าหารถเสมอ ใช้ราวจับและขั้นบันไดเพื่อยึดร่างกายเอาไว้อย่างน้อย 3 จุด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16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②</a:t>
                      </a: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ห้ามกระโดดขึ้นหรือลงจากรถ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16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③</a:t>
                      </a: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ห้ามขึ้นลงรถขณะมีสิ่งของ</a:t>
                      </a:r>
                      <a:endParaRPr lang="ja-JP" altLang="th-TH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16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   </a:t>
                      </a:r>
                      <a:r>
                        <a:rPr lang="ja-JP" altLang="th-TH" sz="16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④</a:t>
                      </a:r>
                      <a:r>
                        <a:rPr lang="ja-JP" altLang="th-TH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ระวังอย่าจับอุปกรณ์ใช้งานโดยไม่ได้ตั้งใจ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endParaRPr lang="th-TH" altLang="ja-JP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81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46374" r="54607" b="30860"/>
          <a:stretch/>
        </p:blipFill>
        <p:spPr>
          <a:xfrm>
            <a:off x="869155" y="2328262"/>
            <a:ext cx="3365962" cy="23484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74/ บทเสริมหน้า 36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EE4DADD-FD04-0523-CFEB-F2DCA7C0E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04775"/>
              </p:ext>
            </p:extLst>
          </p:nvPr>
        </p:nvGraphicFramePr>
        <p:xfrm>
          <a:off x="4572000" y="2710734"/>
          <a:ext cx="3234519" cy="1885785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(10) ระวังสิ่งกีดขวาง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  เมื่อมีสิ่งกีดขวาง ให้เลี้ยว/วิ่งไม่ให้ตัวรถหรือบุ้งกี๋สัมผัสสิ่งกีดขวาง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endParaRPr lang="th-TH" altLang="ja-JP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54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4308" r="54175"/>
          <a:stretch/>
        </p:blipFill>
        <p:spPr>
          <a:xfrm>
            <a:off x="869155" y="2293737"/>
            <a:ext cx="3398046" cy="26502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74/ บทเสริมหน้า 36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385B9AF-CBA6-8846-08D8-6638C17DE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43121"/>
              </p:ext>
            </p:extLst>
          </p:nvPr>
        </p:nvGraphicFramePr>
        <p:xfrm>
          <a:off x="4572000" y="2710734"/>
          <a:ext cx="3672322" cy="2506980"/>
        </p:xfrm>
        <a:graphic>
          <a:graphicData uri="http://schemas.openxmlformats.org/drawingml/2006/table">
            <a:tbl>
              <a:tblPr firstRow="1" firstCol="1" bandRow="1"/>
              <a:tblGrid>
                <a:gridCol w="3672322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(11) ปฏิบัติตามความเร็วในการขับขี่ตอนกลางคืน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  ตอนกลางคืนอาจเกิดภาพลวงตาเกี่ยวกับระยะใกล้ไกลและความสูงต่ำของพื้นดินได้ง่าย จึงควรขับรถด้วยความเร็วที่เหมาะสมกับแสงไฟ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endParaRPr lang="th-TH" altLang="ja-JP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764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52911" b="79335"/>
          <a:stretch/>
        </p:blipFill>
        <p:spPr>
          <a:xfrm>
            <a:off x="868085" y="2331818"/>
            <a:ext cx="3431199" cy="24210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75/ บทเสริมหน้า 37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E327607-5B41-32AE-D079-90A951858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69867"/>
              </p:ext>
            </p:extLst>
          </p:nvPr>
        </p:nvGraphicFramePr>
        <p:xfrm>
          <a:off x="4572000" y="2710734"/>
          <a:ext cx="3234519" cy="1885785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(12) อย่าให้ใครอยู่ใต้บุ้งกี๋ที่ถูกยกขึ้น</a:t>
                      </a:r>
                      <a:endParaRPr lang="ja-JP" altLang="th-TH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  ขณะใช้งานบุ้งกี๋อาจทำให้เกิดการบาดเจ็บส่วนบุคคลได้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endParaRPr lang="th-TH" altLang="ja-JP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828" y="1759504"/>
            <a:ext cx="3352800" cy="217741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5551" y="1626153"/>
            <a:ext cx="3308350" cy="24441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4828" y="4975976"/>
            <a:ext cx="3426686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1-1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รถตักดิน (ไม่มีกลไกยื่น)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7294" y="4975975"/>
            <a:ext cx="332187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</a:rPr>
              <a:t>1-</a:t>
            </a:r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2 รถตักดิน (มีกลไกยื่น)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6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ความหมายและคุณลักษณะของรถตัก ฯลฯ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dirty="0">
                <a:solidFill>
                  <a:prstClr val="black"/>
                </a:solidFill>
              </a:rPr>
              <a:t>บทเรียนหน้า 13/ บทเสริมหน้า 4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16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043" r="54468" b="52707"/>
          <a:stretch/>
        </p:blipFill>
        <p:spPr>
          <a:xfrm>
            <a:off x="933449" y="2282158"/>
            <a:ext cx="3317710" cy="248959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75/ บทเสริมหน้า 37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5971B90-5BDC-5553-61E9-C716D6597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10929"/>
              </p:ext>
            </p:extLst>
          </p:nvPr>
        </p:nvGraphicFramePr>
        <p:xfrm>
          <a:off x="4572000" y="2710734"/>
          <a:ext cx="3234519" cy="2151380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(13) รู้จักสมรรถนะของรถตัวเองอย่างดี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  ของโหลดจำนวนมากมักจะถูกโหลดมากเกินไป ระวังอย่าโหลดเกิน (โอเวอร์โหลด)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endParaRPr lang="th-TH" altLang="ja-JP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575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2147" r="52267" b="24766"/>
          <a:stretch/>
        </p:blipFill>
        <p:spPr>
          <a:xfrm>
            <a:off x="933448" y="2028585"/>
            <a:ext cx="3478131" cy="27048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75/ บทเสริมหน้า 37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9D55CAE-3A21-BF27-6324-9CF8FE046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06064"/>
              </p:ext>
            </p:extLst>
          </p:nvPr>
        </p:nvGraphicFramePr>
        <p:xfrm>
          <a:off x="4572000" y="2710734"/>
          <a:ext cx="3234519" cy="1885785"/>
        </p:xfrm>
        <a:graphic>
          <a:graphicData uri="http://schemas.openxmlformats.org/drawingml/2006/table">
            <a:tbl>
              <a:tblPr firstRow="1" firstCol="1" bandRow="1"/>
              <a:tblGrid>
                <a:gridCol w="3234519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18857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(14) อย่าโหลดของด้านเดียว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  หากโหลดด้านเดียว การทรงตัวซ้ายขวาจะไม่ดี ทำให้รถและระบบไฮดรอลิกทำงานหนัก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endParaRPr lang="th-TH" altLang="ja-JP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310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5758" r="55129"/>
          <a:stretch/>
        </p:blipFill>
        <p:spPr>
          <a:xfrm>
            <a:off x="933449" y="1705855"/>
            <a:ext cx="3269584" cy="284013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75/ บทเสริมหน้า 37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ข้อควรระวังในการขับรถ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C1D074C-B4E5-85A7-9EF0-4126035E0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943562"/>
              </p:ext>
            </p:extLst>
          </p:nvPr>
        </p:nvGraphicFramePr>
        <p:xfrm>
          <a:off x="4572000" y="2053390"/>
          <a:ext cx="3638551" cy="3224464"/>
        </p:xfrm>
        <a:graphic>
          <a:graphicData uri="http://schemas.openxmlformats.org/drawingml/2006/table">
            <a:tbl>
              <a:tblPr firstRow="1" firstCol="1" bandRow="1"/>
              <a:tblGrid>
                <a:gridCol w="3638551">
                  <a:extLst>
                    <a:ext uri="{9D8B030D-6E8A-4147-A177-3AD203B41FA5}">
                      <a16:colId xmlns:a16="http://schemas.microsoft.com/office/drawing/2014/main" val="2860806351"/>
                    </a:ext>
                  </a:extLst>
                </a:gridCol>
              </a:tblGrid>
              <a:tr h="3224464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(15) ระมัดระวังในการขับบนทางลาดชัน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  ขณะรถโหลดให้ขับไปข้างหน้าบนทางลาดขึ้นและขับถอยหลังบนทางลาดลง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th-TH" altLang="ja-JP" sz="28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</a:rPr>
                        <a:t>       ขณะรถว่างให้ขับถอยหลังบนทางลาดขึ้นและขับไปข้างหน้าบนทางลาดลง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endParaRPr lang="th-TH" altLang="ja-JP" sz="2800" dirty="0"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104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ส่วนที่ 3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ความรู้เกี่ยวกับโครงสร้างและวิธีการจัดการอุปกรณ์เกี่ยวกับการโหลดของรถตัก ฯลฯ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652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zh-TW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บทที่ 1</a:t>
            </a:r>
            <a:r>
              <a:rPr lang="zh-TW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zh-TW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โครงสร้าง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515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26517" y="500279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</a:t>
            </a:r>
            <a:r>
              <a:rPr lang="th-TH" altLang="ja-JP" kern="100" dirty="0"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1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อุปกรณ์การทำงานของรถตัก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56289" y="1485877"/>
            <a:ext cx="3672322" cy="274923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79/ บทเสริมหน้า 38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อุปกรณ์ขนถ่ายวัสดุ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3E99ABBD-2547-8587-4559-2D28F25F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517" y="3809983"/>
            <a:ext cx="3617595" cy="8502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①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แขนยก</a:t>
            </a:r>
            <a:r>
              <a:rPr lang="en-US" sz="13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	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②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ก้านสูบ</a:t>
            </a:r>
            <a:r>
              <a:rPr lang="en-US" sz="13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	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③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ตัวยึดบุ้งกี๋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④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บุ้งกี๋</a:t>
            </a:r>
            <a:r>
              <a:rPr lang="th-TH" sz="13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		               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⑤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ตัวยึดกระบอกสูบสำหรับเท   </a:t>
            </a:r>
            <a:r>
              <a:rPr lang="th-TH" sz="13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⑥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กระบอกสูบสำหรับเท</a:t>
            </a:r>
            <a:r>
              <a:rPr lang="th-TH" sz="13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⑦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กระบอกสูบสำหรับยก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/>
            <a:r>
              <a:rPr lang="en-US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4391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96609" y="5562778"/>
            <a:ext cx="4295804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3-2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อุปกรณ์การทำงานของรถตักที่มีกลไกยื่น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86300" y="2349595"/>
            <a:ext cx="4029791" cy="269126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81/ บทเสริมหน้า 39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อุปกรณ์ขนถ่ายวัสดุ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7909" y="2273242"/>
            <a:ext cx="3790729" cy="2691268"/>
          </a:xfrm>
          <a:prstGeom prst="rect">
            <a:avLst/>
          </a:prstGeom>
        </p:spPr>
      </p:pic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34BDFE5C-B92C-51CC-5C85-115248887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47" y="4589980"/>
            <a:ext cx="4466724" cy="895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①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แขนยก         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②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ก้านสูบ</a:t>
            </a:r>
            <a:r>
              <a:rPr lang="en-GB" sz="14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 A</a:t>
            </a:r>
            <a:r>
              <a:rPr lang="th-TH" sz="13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	     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③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ตัวยึดบุ้งกี๋     </a:t>
            </a:r>
            <a:r>
              <a:rPr lang="th-TH" sz="1300" kern="100" dirty="0"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        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④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บุ้งกี๋	</a:t>
            </a:r>
            <a:r>
              <a:rPr lang="th-TH" sz="13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       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500"/>
              </a:lnSpc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⑤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ตัวยึดกระบอกสูบสำหรับเท        </a:t>
            </a:r>
            <a:r>
              <a:rPr lang="th-TH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ＭＳ 明朝" panose="02020609040205080304" pitchFamily="17" charset="-128"/>
              </a:rPr>
              <a:t>⑥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กระบอกสูบสำหรับเท     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⑦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กระบอกสูบสำหรับยก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500"/>
              </a:lnSpc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⑧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แขนยก        </a:t>
            </a:r>
            <a:r>
              <a:rPr lang="th-TH" sz="13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 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⑨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ก้านสูบ</a:t>
            </a:r>
            <a:r>
              <a:rPr lang="en-GB" sz="14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 B</a:t>
            </a:r>
            <a:r>
              <a:rPr lang="en-GB" sz="13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th-TH" sz="13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     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⑩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เบลล์แคร้ง</a:t>
            </a:r>
            <a:r>
              <a:rPr lang="en-US" sz="13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	</a:t>
            </a:r>
            <a:r>
              <a:rPr lang="th-TH" sz="13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         </a:t>
            </a: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Cordia New" panose="020B0304020202020204" pitchFamily="34" charset="-34"/>
              </a:rPr>
              <a:t>⑪</a:t>
            </a: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กระบอกสูบสำหรับยื่น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/>
            <a:r>
              <a:rPr lang="en-US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2451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2592" y="5270024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3-3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แผนภาพระบบไฮดรอลิกของรถตัก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573" y="1577299"/>
            <a:ext cx="4176202" cy="3251876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33363" y="1400699"/>
            <a:ext cx="3039110" cy="35179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42063" y="5287335"/>
            <a:ext cx="3124863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3-4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ปั๊มไฮดรอลิก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3041" y="6390028"/>
            <a:ext cx="38926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82/ บทเสริมหน้า 40-41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อุปกรณ์ไฮดรอลิก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0D0EE5B9-60DF-FEFF-800B-0FE3E14FC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687" y="4455158"/>
            <a:ext cx="1333167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กระบอกสูบสำหรับยื่น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64DF237F-6781-1A10-7115-DB9D32A896E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6548" y="3078817"/>
            <a:ext cx="793275" cy="3004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</a:t>
            </a:r>
          </a:p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สำหรับเท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6CC1DB59-36B9-8751-7D8B-9F7B89D28E8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547115" y="2929650"/>
            <a:ext cx="793273" cy="2698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กระบอกสูบสำหรับยก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479CBAFB-A1CA-692A-A3D5-74A6420E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547" y="2370771"/>
            <a:ext cx="858854" cy="4451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กระบอกสูบสำหรับยื่น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" name="テキスト ボックス 2">
            <a:extLst>
              <a:ext uri="{FF2B5EF4-FFF2-40B4-BE49-F238E27FC236}">
                <a16:creationId xmlns:a16="http://schemas.microsoft.com/office/drawing/2014/main" id="{5104690A-8A98-F8E1-1F25-BC1EEE62E06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95608" y="3005694"/>
            <a:ext cx="793272" cy="2698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กระบอกสูบสำหรับยก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FFC27399-63B5-4D04-D562-C77E92FC815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22656" y="3597428"/>
            <a:ext cx="834390" cy="26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ปั๊มไฮดรอลิก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453416FB-A886-D109-D500-2AA2F265EA1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04007" y="2296533"/>
            <a:ext cx="1401812" cy="2863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ตัวกรองน้ำมันไฮดรอลิก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4" name="テキスト ボックス 2">
            <a:extLst>
              <a:ext uri="{FF2B5EF4-FFF2-40B4-BE49-F238E27FC236}">
                <a16:creationId xmlns:a16="http://schemas.microsoft.com/office/drawing/2014/main" id="{FD4B7A89-AA45-470D-61A3-608105D0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330" y="1630838"/>
            <a:ext cx="1170940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ถังน้ำมันไฮดรอลิก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5" name="テキスト ボックス 2">
            <a:extLst>
              <a:ext uri="{FF2B5EF4-FFF2-40B4-BE49-F238E27FC236}">
                <a16:creationId xmlns:a16="http://schemas.microsoft.com/office/drawing/2014/main" id="{703608C5-6FFE-5AF6-B23F-540BDEE7EA2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111954" y="2142330"/>
            <a:ext cx="1173480" cy="4044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76200" indent="-76200"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วาล์วควบคุม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marL="76200" indent="-76200"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(วาล์วเปลี่ยนวงจร)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5" name="テキスト ボックス 2">
            <a:extLst>
              <a:ext uri="{FF2B5EF4-FFF2-40B4-BE49-F238E27FC236}">
                <a16:creationId xmlns:a16="http://schemas.microsoft.com/office/drawing/2014/main" id="{7260A0E2-EDFB-AEA5-D406-E42230F9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335" y="1918016"/>
            <a:ext cx="1246670" cy="4527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88900" indent="-88900" algn="ctr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วาล์วควบคุม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marL="88900" indent="-88900" algn="ctr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(วาล์วเปลี่ยนวงจร)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6" name="テキスト ボックス 2">
            <a:extLst>
              <a:ext uri="{FF2B5EF4-FFF2-40B4-BE49-F238E27FC236}">
                <a16:creationId xmlns:a16="http://schemas.microsoft.com/office/drawing/2014/main" id="{DF346177-95EE-8F23-B491-F1E83E560C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70945" y="2855094"/>
            <a:ext cx="1173480" cy="311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88900" indent="-88900" algn="just">
              <a:lnSpc>
                <a:spcPts val="1400"/>
              </a:lnSpc>
            </a:pPr>
            <a:r>
              <a:rPr lang="th-TH" sz="16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ปั๊มไฮดรอลิก</a:t>
            </a:r>
            <a:endParaRPr lang="ja-JP" sz="16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9633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9722" y="5114770"/>
            <a:ext cx="3124863" cy="5655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3-5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วาล์วควบคุม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ctr">
              <a:lnSpc>
                <a:spcPts val="1800"/>
              </a:lnSpc>
            </a:pP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(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แบบมาตรฐาน/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2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ชั้น)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0955" y="5028207"/>
            <a:ext cx="3124863" cy="7386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3-6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วาล์วควบคุม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ctr">
              <a:lnSpc>
                <a:spcPts val="1800"/>
              </a:lnSpc>
            </a:pP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(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แบบยื่น/3 ชั้น)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8614" y="1430586"/>
            <a:ext cx="4032250" cy="339153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87472" y="1650166"/>
            <a:ext cx="3886200" cy="28263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60723" y="6390028"/>
            <a:ext cx="38049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84/ บทเสริมหน้า 41-42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อุปกรณ์ไฮดรอลิก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BA24903B-9A24-059C-67F2-D551C8021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226" y="1709156"/>
            <a:ext cx="1039025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6675" indent="177800" algn="just">
              <a:lnSpc>
                <a:spcPts val="16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ยกบุ้งกี๋ลง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BEA9FB02-8095-9F3F-A21C-F9F833C6D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251" y="2907802"/>
            <a:ext cx="993775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ยกบุ้งกี๋ขึ้น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88156DC3-81BD-EE5C-B08E-45FB83FA9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576" y="1444749"/>
            <a:ext cx="1327785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โน้มบุ้งกี๋ไปข้างหน้า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A638B3A2-725C-C180-BD47-AC761F92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502" y="2597922"/>
            <a:ext cx="1363345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โน้มบุ้งกี๋ไปข้างหลัง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E66FA577-6601-B976-FA4E-FF530BF5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3" y="2023762"/>
            <a:ext cx="1772919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444500" algn="just">
              <a:lnSpc>
                <a:spcPts val="16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คันโยกสำหรับเท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39C09149-412D-18CA-EA62-01F28961C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1" y="2325026"/>
            <a:ext cx="1363345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คันโยกสำหรับยก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2263FCCD-E375-61DF-B785-D516A5907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" y="2971413"/>
            <a:ext cx="797368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sz="16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วาล์วนิรภัย</a:t>
            </a:r>
            <a:endParaRPr lang="ja-JP" sz="16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A17B379B-ECE4-32C1-CBDE-B666E2E3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735" y="1650166"/>
            <a:ext cx="723265" cy="262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วาล์วเท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4" name="テキスト ボックス 2">
            <a:extLst>
              <a:ext uri="{FF2B5EF4-FFF2-40B4-BE49-F238E27FC236}">
                <a16:creationId xmlns:a16="http://schemas.microsoft.com/office/drawing/2014/main" id="{47DA3396-0D15-F067-61DD-2987905F0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723" y="2025684"/>
            <a:ext cx="871619" cy="262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5250"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วาล์วยื่น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5" name="テキスト ボックス 2">
            <a:extLst>
              <a:ext uri="{FF2B5EF4-FFF2-40B4-BE49-F238E27FC236}">
                <a16:creationId xmlns:a16="http://schemas.microsoft.com/office/drawing/2014/main" id="{433D89B4-D3EF-641D-6C32-1D126D8B9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847" y="2597922"/>
            <a:ext cx="745920" cy="262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5250"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วาล์วยก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6" name="テキスト ボックス 2">
            <a:extLst>
              <a:ext uri="{FF2B5EF4-FFF2-40B4-BE49-F238E27FC236}">
                <a16:creationId xmlns:a16="http://schemas.microsoft.com/office/drawing/2014/main" id="{7EC6F08F-1955-FA0F-928E-917759CB8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560" y="1887908"/>
            <a:ext cx="818515" cy="262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วาล์วนิรภัย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4342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8282" y="4605745"/>
            <a:ext cx="3124863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3-7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การทำงานของ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วาล์วนิรภัย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ctr"/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02140" y="5133878"/>
            <a:ext cx="3871964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3-8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แผนภาพการทำงานของวาล์วควบคุมขณะเป็นกลาง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72" y="1404329"/>
            <a:ext cx="4429125" cy="298386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23533" y="1116355"/>
            <a:ext cx="3871964" cy="374044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60723" y="6390028"/>
            <a:ext cx="38049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85/ บทเสริมหน้า 42-43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อุปกรณ์ไฮดรอลิก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7E0C94AD-43CC-C1A6-0909-F3477E63A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198" y="1260616"/>
            <a:ext cx="818515" cy="287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วาล์วนิรภัย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0ACD6C71-9EEA-9817-2CF0-B945757D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920" y="1548040"/>
            <a:ext cx="1414694" cy="2063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กระบอกสูบสำหรับเท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4ACCCFF4-EAF7-062C-86CE-F44F0E6F1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713" y="2928028"/>
            <a:ext cx="1277910" cy="382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วาล์วควบคุม</a:t>
            </a:r>
            <a:endParaRPr lang="ja-JP" sz="16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4C33A390-EE7C-F218-2406-DF0AF3C6A2D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285" y="3178015"/>
            <a:ext cx="914470" cy="244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ปั๊มไฮดรอลิก</a:t>
            </a:r>
            <a:endParaRPr lang="ja-JP" sz="16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8B893802-3BDB-3C6D-08C9-57EC02A52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462" y="1225004"/>
            <a:ext cx="769480" cy="4051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คันโยกสำหรับเท</a:t>
            </a:r>
            <a:endParaRPr lang="ja-JP" sz="16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D1135538-001E-FD40-C702-1C1F2E09B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600" y="1225004"/>
            <a:ext cx="776910" cy="4051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คันโยกสำหรับยก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E321D440-B180-6C05-C6C9-4E2EED67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972" y="4355748"/>
            <a:ext cx="1062961" cy="4051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สำหรับเท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20A490C4-0680-8BDC-2A3E-7603D118D86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91307" y="3887788"/>
            <a:ext cx="1443037" cy="26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กระบอกสูบสำหรับยก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BE00A1C8-360D-9650-E575-8D978B9A381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287040" y="2644660"/>
            <a:ext cx="590548" cy="383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วาล์วนิรภัย</a:t>
            </a:r>
            <a:endParaRPr lang="ja-JP" sz="16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DE646D52-A01D-58B3-3037-D77C9701EEE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290258" y="2071122"/>
            <a:ext cx="445135" cy="26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หยุด</a:t>
            </a:r>
            <a:endParaRPr lang="ja-JP" sz="16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DD17A71F-338A-FE94-FF21-DD46F9DD59C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919212" y="3952180"/>
            <a:ext cx="445135" cy="26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หยุด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3B2803A6-584A-0FF8-C162-75EDBA75A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940" y="4270692"/>
            <a:ext cx="445135" cy="2940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ปั๊ม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7988656A-BDC7-D10D-988A-F5180E129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66" y="4587081"/>
            <a:ext cx="872808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ถังน้ำมัน</a:t>
            </a:r>
          </a:p>
          <a:p>
            <a:pPr algn="just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ไฮดรอลิก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749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39582" y="2231777"/>
            <a:ext cx="3481070" cy="22034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95789" y="4867657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1-3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รถยก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14/ บทเสริมหน้า 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ความหมายและคุณลักษณะของรถตัก ฯลฯ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649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7174" y="5720757"/>
            <a:ext cx="3872374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3-9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แผนภาพการทำงานของวาล์วควบคุมขณะยกขึ้น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6343" y="5720756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กระบอกสูบสำหรับยก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1606" y="1684110"/>
            <a:ext cx="3160394" cy="3291927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74718" y="1101496"/>
            <a:ext cx="1932537" cy="460883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96343" y="6390028"/>
            <a:ext cx="37693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86/ บทเสริมหน้า 43-44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อุปกรณ์ไฮดรอลิก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64229BEC-A1E5-95F7-2EF8-DC389FACB8F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7606" y="4369783"/>
            <a:ext cx="508000" cy="26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หยุด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CDAF3F87-49CD-AF30-F04B-007D70ACE68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181403" y="3119346"/>
            <a:ext cx="883417" cy="307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วาล์วนิรภัย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5B184B5B-36F3-8FFB-BFD9-C920DAE8396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073774" y="2117407"/>
            <a:ext cx="73850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ลอยสูงขึ้น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718929C6-116A-E58B-2D6C-14A8BD7FC4A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76159" y="1823387"/>
            <a:ext cx="1188145" cy="263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ดึงไปด้านหลัง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748F48A6-90D0-F861-47A2-142BA002309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654000" y="3646931"/>
            <a:ext cx="1003304" cy="3016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ฝากระบอกสูบสำหรับยก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79F9102F-5C63-A198-FD0E-1AC0D7B69D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63986" y="4337266"/>
            <a:ext cx="875691" cy="2542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ซีลรูปตัว </a:t>
            </a:r>
            <a:r>
              <a:rPr lang="en-GB" sz="16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U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4AA29D0C-4F59-04D2-C6B6-3AEA5B249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913" y="4902225"/>
            <a:ext cx="693483" cy="7976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วาล์วควบคุม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การไหล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3784142D-2B36-E859-D3CF-3F229028CD5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52479" y="3788504"/>
            <a:ext cx="638681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ลูกสูบ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BB761AA2-45B0-FA15-799D-71502291F50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014656" y="3622593"/>
            <a:ext cx="954627" cy="30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524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ก้านลูกสูบ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" name="テキスト ボックス 2">
            <a:extLst>
              <a:ext uri="{FF2B5EF4-FFF2-40B4-BE49-F238E27FC236}">
                <a16:creationId xmlns:a16="http://schemas.microsoft.com/office/drawing/2014/main" id="{8E932B13-4CE1-461A-33B6-DF01E7DCBA4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111879" y="1771189"/>
            <a:ext cx="1516923" cy="26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กระบอกสูบสำหรับยก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A557A4C5-0B21-D701-0FA2-9AF5D5566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6721" y="1211477"/>
            <a:ext cx="785066" cy="343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ซีลกันฝุ่น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5A2E94DE-8ED7-C60C-1F4A-01E018ED74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843686" y="4585203"/>
            <a:ext cx="1242431" cy="30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2286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แหวนหยุด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4" name="テキスト ボックス 2">
            <a:extLst>
              <a:ext uri="{FF2B5EF4-FFF2-40B4-BE49-F238E27FC236}">
                <a16:creationId xmlns:a16="http://schemas.microsoft.com/office/drawing/2014/main" id="{6ED29E2D-B710-AE2B-AF3F-A826D09CE8F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749236" y="4529224"/>
            <a:ext cx="875692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524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แวร์ริง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5" name="テキスト ボックス 2">
            <a:extLst>
              <a:ext uri="{FF2B5EF4-FFF2-40B4-BE49-F238E27FC236}">
                <a16:creationId xmlns:a16="http://schemas.microsoft.com/office/drawing/2014/main" id="{A8270C4F-65DF-6F43-BE09-2C38848EEA4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19825" y="2087665"/>
            <a:ext cx="1516924" cy="3431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524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ก้านนำร่องลูกสูบ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7285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4761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กระบอกสูบสำหรับยื่นและกระบอกสูบสำหรับเท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800" y="2010389"/>
            <a:ext cx="4374832" cy="255399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87/ บทเสริมหน้า 44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อุปกรณ์ไฮดรอลิก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7B619E54-102F-3E71-B5DF-C9037BA3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996079"/>
            <a:ext cx="1251679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4445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ซีลกันฝุ่น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9BEA7E82-9AA9-666F-7162-8887F2C8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014" y="2803195"/>
            <a:ext cx="787081" cy="2234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ซีลรูปตัว </a:t>
            </a:r>
            <a:r>
              <a:rPr lang="en-GB" sz="16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U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390E2AAA-6FDE-BD83-6444-937E4FA97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857" y="2090114"/>
            <a:ext cx="907573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ซีลรูปตัว </a:t>
            </a:r>
            <a:r>
              <a:rPr lang="en-GB" sz="1600" kern="100" dirty="0"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U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CD1FB897-D79C-9430-0ADC-6F8E7F4E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482" y="2446349"/>
            <a:ext cx="1200150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แหวนลูกสูบ</a:t>
            </a:r>
            <a:endParaRPr lang="ja-JP" sz="16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8F679CAE-1877-4E3E-40BB-3BD35C92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748" y="2740890"/>
            <a:ext cx="980092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ลูกสูบ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6377C566-5E3C-10AE-78D4-333B7349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602" y="2805113"/>
            <a:ext cx="937243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กระบอกสูบ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38CC412F-F6D4-4813-6056-8E030A80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071" y="2541183"/>
            <a:ext cx="787082" cy="2774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889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ตัวหยุด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87DC0250-2247-4422-47D2-83DB079FF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585" y="2332716"/>
            <a:ext cx="611505" cy="2457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889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ห่วง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2F603D1A-CA53-0728-6E18-2ED32800A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016" y="4267518"/>
            <a:ext cx="1425923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88900"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ก้านลูกสูบ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8006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4761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3-12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เฮดการ์ด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1465" y="953156"/>
            <a:ext cx="4349750" cy="389445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88/ บทเสริมหน้า 45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เฮดการ์ด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18BBEA-3A48-785B-7C4A-45453D9F0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360" y="994155"/>
            <a:ext cx="98552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ar-SA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เ</a:t>
            </a:r>
            <a:r>
              <a:rPr lang="th-TH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ฮดการ์ด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15229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6285" y="4761555"/>
            <a:ext cx="3124863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3-13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งาพาเลท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5292" y="1553609"/>
            <a:ext cx="4006850" cy="27489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14621" y="4744244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3-14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งาเทมุมแหลม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99" y="1318025"/>
            <a:ext cx="4386580" cy="32200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89/ บทเสริมหน้า 46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รถยก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9E823503-DEBC-8D06-7A26-531D278A1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76" y="4113735"/>
            <a:ext cx="2798280" cy="26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สามารถใช้งานบรรทุกได้เช่นเดียวกับรถยก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BABDAFEF-5C64-A0F2-34CD-5B429CFCD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432" y="4209105"/>
            <a:ext cx="4543276" cy="552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7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งา แกนงา และพนักพิงถูกเชื่อมเข้าด้วยกัน พนักพิงจะเอียงไปข้างหน้าให้สัมพันธ์กับงา เหมาะสำหรับใช้งานขนไม้ซุงและท่อนซุง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1459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46813" y="484761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3-15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 งาฮิ้งฟอร์ก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95" y="1292654"/>
            <a:ext cx="4035232" cy="29056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17988" y="4847610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3-16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 งายาว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570" y="1325673"/>
            <a:ext cx="4059554" cy="28726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90/ บทเสริมหน้า 47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รถยก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76B8E2A6-F9FE-A1D9-5B19-F66C60951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570" y="3865720"/>
            <a:ext cx="4267779" cy="516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แขนหนีบสามารถหนีบของบนงาได้จากด้านบน จึงช่วยป้องกันไม่ให้วัตถุที่มีลักษณะยาวหล่นหรือแกว่งไปมา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9BDD73AA-E1F8-8786-BB12-2ABE7B464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94" y="3865720"/>
            <a:ext cx="4423937" cy="516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งาและพนักพิงสามารถพับได้โดยกระบอกสูบไฮดรอลิก หากใช้โดยไม่พับงาปล่อยให้เป็นมุมฉากกับพนักพิง จะสามารถใช้งานงาปกติได้อย่างหลากหลาย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5068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บทที่ 2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ja-JP" sz="3600" b="1" dirty="0">
                <a:latin typeface="CordiaUPC" panose="020B0304020202020204" pitchFamily="34" charset="-34"/>
                <a:ea typeface="ＭＳ Ｐゴシック" panose="020B0600070205080204" pitchFamily="50" charset="-128"/>
                <a:cs typeface="CordiaUPC" panose="020B0304020202020204" pitchFamily="34" charset="-34"/>
              </a:rPr>
              <a:t>วิธีจัดการและการใช้งาน</a:t>
            </a:r>
            <a:endParaRPr kumimoji="1" lang="ja-JP" altLang="en-US" sz="3600" b="1" dirty="0">
              <a:latin typeface="CordiaUPC" panose="020B0304020202020204" pitchFamily="34" charset="-34"/>
              <a:ea typeface="ＭＳ Ｐゴシック" panose="020B0600070205080204" pitchFamily="50" charset="-128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72182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80610" y="4748592"/>
            <a:ext cx="3124863" cy="5655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3-25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น้ำหนักบรรทุกและความเสถียรของรถ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l">
              <a:lnSpc>
                <a:spcPts val="1800"/>
              </a:lnSpc>
            </a:pP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26432" y="1478792"/>
            <a:ext cx="6399317" cy="32698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98/ บทเสริมหน้า 49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น้ำหนักบรรทุกและความเสถียรของรถ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B6177421-6FF3-4600-30E5-802EBAE52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07" y="1576291"/>
            <a:ext cx="935665" cy="253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แขนยก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2297EC37-6F07-1323-4DD1-F308D09BF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352" y="1655032"/>
            <a:ext cx="889635" cy="1921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แขนยก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D8783145-A310-BB38-F36A-2BB884DA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584" y="3395533"/>
            <a:ext cx="935665" cy="1822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95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ขณะยื่นน้อยสุด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DAEDF4C2-AF78-16FC-E0A7-A1EA936F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088" y="3194294"/>
            <a:ext cx="1196005" cy="2781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ขณะยื่นมากสุด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132BF31C-2260-9BC3-6E1A-90AA640A7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341" y="3577762"/>
            <a:ext cx="444817" cy="1898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000"/>
              </a:lnSpc>
            </a:pPr>
            <a:r>
              <a:rPr lang="th-TH" sz="1600" kern="10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ลด</a:t>
            </a:r>
            <a:endParaRPr lang="ja-JP" sz="16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4B495DD6-DF1E-E7FD-6FEB-A67286C0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122" y="3585396"/>
            <a:ext cx="444817" cy="1898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0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คงที่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0796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02472" y="4880826"/>
            <a:ext cx="3328334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3-26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 บรรทุกของโดยศูนย์เยื้องด้านใดด้านหนึ่ง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93304" y="1702131"/>
            <a:ext cx="2743200" cy="3103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697751" y="4862614"/>
            <a:ext cx="367232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</a:rPr>
              <a:t>3-27 </a:t>
            </a:r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บรรทุกของโดยจุดศูนย์ถ่วงตรงกับเส้นกึ่งกลาง</a:t>
            </a:r>
            <a:endParaRPr lang="ja-JP" altLang="en-US" sz="1200" dirty="0"/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54378" y="1702131"/>
            <a:ext cx="2901950" cy="32118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99/ บทเสริมหน้า 50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น้ำหนักบรรทุกและความเสถียรของรถ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80932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64923"/>
            <a:ext cx="3124863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3-28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พื้นถนนขรุขระมาก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561" y="2115047"/>
            <a:ext cx="4614876" cy="230564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100/ บทเสริมหน้า 52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วิธีใช้งาน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861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81649" y="467679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</a:rPr>
              <a:t>3-29 </a:t>
            </a:r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กรณีมุมฉาก 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946" y="1351722"/>
            <a:ext cx="5403132" cy="334045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38761" y="4661403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</a:rPr>
              <a:t>3-30 </a:t>
            </a:r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กรณีมุมเฉียง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101/ บทเสริมหน้า 53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วิธีใช้งาน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09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95789" y="4867657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ภาพอ้างอิง รถตักล้อยาง</a:t>
            </a:r>
            <a:endParaRPr kumimoji="1" lang="ja-JP" altLang="en-US" sz="1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ไม่มีในบทเรียน/ บทเสริมหน้า 6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ความหมายและคุณลักษณะของรถตัก ฯลฯ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/>
          <p:nvPr/>
        </p:nvPicPr>
        <p:blipFill rotWithShape="1">
          <a:blip r:embed="rId2"/>
          <a:srcRect l="7526" t="28356" r="33208" b="10552"/>
          <a:stretch/>
        </p:blipFill>
        <p:spPr bwMode="auto">
          <a:xfrm>
            <a:off x="2489200" y="1588670"/>
            <a:ext cx="4165600" cy="313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4761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3-31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การตัก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350" y="2140267"/>
            <a:ext cx="4559300" cy="25774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102/ บทเสริมหน้า 54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วิธีใช้งาน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62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4761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3-32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วิธีเลี้ยวตรงมุมโค้ง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19630" y="1996757"/>
            <a:ext cx="4904740" cy="28644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103/ บทเสริมหน้า 55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วิธีใช้งาน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8887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4761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3-33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ขณะทำการเท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8074" y="1567386"/>
            <a:ext cx="4387850" cy="323024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 104/ บทเสริมหน้า 56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วิธีใช้งาน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6055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8928" y="6464537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3-34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ขั้นตอนการโหลดวัตถุ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9360" y="896008"/>
            <a:ext cx="4064000" cy="5516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105/ บทเสริมหน้า 57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วิธีใช้งาน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57D7CF0F-A061-82B1-25A3-B904E8195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927" y="1151269"/>
            <a:ext cx="1480207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th-TH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วัตถุ</a:t>
            </a:r>
            <a:r>
              <a:rPr lang="th-TH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ที่</a:t>
            </a:r>
            <a:r>
              <a:rPr lang="th-TH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ใช้งาน</a:t>
            </a:r>
            <a:endParaRPr 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E821E0AF-DD82-883C-1ACC-6A40A68DF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896" y="1151269"/>
            <a:ext cx="1480207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th-TH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วัตถุ</a:t>
            </a:r>
            <a:r>
              <a:rPr lang="th-TH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ที่</a:t>
            </a:r>
            <a:r>
              <a:rPr lang="th-TH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ใช้งาน</a:t>
            </a:r>
            <a:endParaRPr 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E468A321-BD0B-9A5D-59C5-B41F41D4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926" y="4195724"/>
            <a:ext cx="1480207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th-TH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วัตถุ</a:t>
            </a:r>
            <a:r>
              <a:rPr lang="th-TH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ที่</a:t>
            </a:r>
            <a:r>
              <a:rPr lang="th-TH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ใช้งาน</a:t>
            </a:r>
            <a:endParaRPr 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306D4CF5-2903-6875-A29F-EE1F0118C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896" y="4230648"/>
            <a:ext cx="1480207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th-TH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วัตถุ</a:t>
            </a:r>
            <a:r>
              <a:rPr lang="th-TH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ที่</a:t>
            </a:r>
            <a:r>
              <a:rPr lang="th-TH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ใช้งาน</a:t>
            </a:r>
            <a:endParaRPr 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7807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1761" y="6482361"/>
            <a:ext cx="5181599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3-35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รถตักที่มีกลไกการยื่น และรถตักที่ไม่มีกลไกการยื่น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59719" y="940058"/>
            <a:ext cx="3899360" cy="549630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106/ บทเสริมหน้า 58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วิธีใช้งาน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435695F3-3E32-910F-28F6-AFAF72ED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832" y="987161"/>
            <a:ext cx="2755052" cy="1824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รถตักแบบที่มีกลไกการยื่น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837CBBFD-4120-F132-7A8D-3A7165D4E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832" y="3753292"/>
            <a:ext cx="2400300" cy="2568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800"/>
              </a:lnSpc>
            </a:pPr>
            <a:r>
              <a:rPr lang="th-TH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รถตักแบบที่ไม่มีกลไกการยื่น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7623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ส่วนที่ 4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ความรู้ทางกลศาสตร์ที่จำเป็นสำหรับ</a:t>
            </a:r>
            <a:b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การขับรถตัก ฯลฯ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1553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บทที่ 1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แรง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005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97393" y="4618348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4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-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9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	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โมเมนต์ของแรง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2378" y="4618349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4-8</a:t>
            </a:r>
            <a:r>
              <a:rPr lang="ar-SA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	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คานงัด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2378" y="2239651"/>
            <a:ext cx="3704038" cy="2125828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74252" y="2370926"/>
            <a:ext cx="4698365" cy="18770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115/ บทเสริมหน้า 60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โมเมนต์ของแรง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8924B1B9-F622-4C03-0A81-342AA1A8189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95054" y="3055951"/>
            <a:ext cx="820109" cy="27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จุดหมุน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30556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55437" y="4955590"/>
            <a:ext cx="463312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</a:rPr>
              <a:t>4-10 </a:t>
            </a:r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โมเมนต์ที่มีผลต่อรถตัก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19959" y="1380490"/>
            <a:ext cx="4704080" cy="3365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116/ บทเสริมหน้า 61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โมเมนต์ของแรง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9736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6" y="5180238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4-12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สมดุลของไม้คาน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021" y="1375242"/>
            <a:ext cx="4465955" cy="35185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118/ บทเสริมหน้า 63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effectLst/>
                <a:ea typeface="ＭＳ ゴシック" panose="020B0609070205080204" pitchFamily="49" charset="-128"/>
                <a:cs typeface="Cordia New" panose="020B0304020202020204" pitchFamily="34" charset="-34"/>
              </a:rPr>
              <a:t>สมดุลของแรงขนาน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22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5435" y="471509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1-4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บุ้งกี๋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3"/>
          <a:stretch>
            <a:fillRect/>
          </a:stretch>
        </p:blipFill>
        <p:spPr>
          <a:xfrm>
            <a:off x="170539" y="2082993"/>
            <a:ext cx="4074657" cy="22806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08374" y="4853590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1-5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บุ้งกี๋ประเภท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I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5" name="図 4"/>
          <p:cNvPicPr/>
          <p:nvPr/>
        </p:nvPicPr>
        <p:blipFill>
          <a:blip r:embed="rId4"/>
          <a:stretch>
            <a:fillRect/>
          </a:stretch>
        </p:blipFill>
        <p:spPr>
          <a:xfrm>
            <a:off x="4337050" y="1713257"/>
            <a:ext cx="4806950" cy="304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16/ บทเสริมหน้า 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คุณสมบัติหลักและขนาด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0" name="テキスト ボックス 2">
            <a:extLst>
              <a:ext uri="{FF2B5EF4-FFF2-40B4-BE49-F238E27FC236}">
                <a16:creationId xmlns:a16="http://schemas.microsoft.com/office/drawing/2014/main" id="{862E6701-F3B7-BB69-A618-4297E5CC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239" y="2083637"/>
            <a:ext cx="104711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ขอบกันหก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1" name="テキスト ボックス 2">
            <a:extLst>
              <a:ext uri="{FF2B5EF4-FFF2-40B4-BE49-F238E27FC236}">
                <a16:creationId xmlns:a16="http://schemas.microsoft.com/office/drawing/2014/main" id="{3520863A-0B11-659F-669C-1BD4139D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42" y="4198825"/>
            <a:ext cx="195262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ขอบตัดด้านล่าง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2" name="テキスト ボックス 2">
            <a:extLst>
              <a:ext uri="{FF2B5EF4-FFF2-40B4-BE49-F238E27FC236}">
                <a16:creationId xmlns:a16="http://schemas.microsoft.com/office/drawing/2014/main" id="{26F633EE-862D-8EDB-2319-2F2CB5CA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64" y="2726478"/>
            <a:ext cx="101917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304800" algn="just"/>
            <a:r>
              <a:rPr lang="th-TH" sz="16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ตัวบุ้งกี๋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3" name="テキスト ボックス 2">
            <a:extLst>
              <a:ext uri="{FF2B5EF4-FFF2-40B4-BE49-F238E27FC236}">
                <a16:creationId xmlns:a16="http://schemas.microsoft.com/office/drawing/2014/main" id="{3E163DC3-1BD1-7B7F-B60E-78CA1193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046" y="3694000"/>
            <a:ext cx="1438275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ขอบตัดด้านข้าง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4" name="テキスト ボックス 2">
            <a:extLst>
              <a:ext uri="{FF2B5EF4-FFF2-40B4-BE49-F238E27FC236}">
                <a16:creationId xmlns:a16="http://schemas.microsoft.com/office/drawing/2014/main" id="{E9C16705-F3E0-2FD7-48AD-CEC51D10E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311" y="3137730"/>
            <a:ext cx="70485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ขอบหน้าปลายมน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5" name="テキスト ボックス 2">
            <a:extLst>
              <a:ext uri="{FF2B5EF4-FFF2-40B4-BE49-F238E27FC236}">
                <a16:creationId xmlns:a16="http://schemas.microsoft.com/office/drawing/2014/main" id="{676A35E4-41F7-34AB-CEDC-5430E93E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886" y="3185355"/>
            <a:ext cx="79057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ขอบบน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กันหก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7222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บทที่ 2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มวล/น้ำหนักและจุดศูนย์ถ่วง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3767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06722" y="1326593"/>
            <a:ext cx="3889612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ตาราง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4-1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แสดงมวลต่อหนึ่งหน่วยปริมาตรของวัตถุต่างๆ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121/ บทเสริมหน้า 64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มวล/น้ำหนัก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F08E12C-3CA5-79C8-0ABC-A16287CC25BE}"/>
              </a:ext>
            </a:extLst>
          </p:cNvPr>
          <p:cNvGraphicFramePr>
            <a:graphicFrameLocks noGrp="1"/>
          </p:cNvGraphicFramePr>
          <p:nvPr/>
        </p:nvGraphicFramePr>
        <p:xfrm>
          <a:off x="1725293" y="2166429"/>
          <a:ext cx="6142799" cy="2604897"/>
        </p:xfrm>
        <a:graphic>
          <a:graphicData uri="http://schemas.openxmlformats.org/drawingml/2006/table">
            <a:tbl>
              <a:tblPr firstRow="1" firstCol="1" bandRow="1"/>
              <a:tblGrid>
                <a:gridCol w="1039172">
                  <a:extLst>
                    <a:ext uri="{9D8B030D-6E8A-4147-A177-3AD203B41FA5}">
                      <a16:colId xmlns:a16="http://schemas.microsoft.com/office/drawing/2014/main" val="2628998776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2743930368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3916760083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1873560507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val="3163125688"/>
                    </a:ext>
                  </a:extLst>
                </a:gridCol>
                <a:gridCol w="978194">
                  <a:extLst>
                    <a:ext uri="{9D8B030D-6E8A-4147-A177-3AD203B41FA5}">
                      <a16:colId xmlns:a16="http://schemas.microsoft.com/office/drawing/2014/main" val="41808311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ชนิดของวัตถุ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มวลต่อ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㎥</a:t>
                      </a: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Cordia New" panose="020B0304020202020204" pitchFamily="34" charset="-34"/>
                        </a:rPr>
                        <a:t>(t)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ชนิดของวัตถุ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มวลต่อ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㎥</a:t>
                      </a: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Cordia New" panose="020B0304020202020204" pitchFamily="34" charset="-34"/>
                        </a:rPr>
                        <a:t>(t)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ชนิดของวัตถุ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มวลต่อ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㎥</a:t>
                      </a: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Cordia New" panose="020B0304020202020204" pitchFamily="34" charset="-34"/>
                        </a:rPr>
                        <a:t>(t)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157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ตะกั่ว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11.4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คอนกรีต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2.3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ต้นไม้โอ๊คแดง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0.9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080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ทองแดง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8.9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อิฐ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2.2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ต้นไม้เคยากิ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0.7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661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เหล็ก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7.8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ดิน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2.0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ต้นไม้บีช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0.7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341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ดีบุก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7.3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กรวด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1.7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ต้นไม้เกาลัด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0.6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60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เหล็กหล่อ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7.2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ทราย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1.8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ต้นไม้สนแดง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0.5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480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สังกะสี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7.1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ก้อนถ่านหิน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0.8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ต้นไม้คารามัตสึ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0.5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872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เหล็กดิบ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7.0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ผงถ่านหิน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1.0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ต้นไม้สน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0.4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299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อลูมิเนียม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2.7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ถ่านโค้ก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0.5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ต้นไม้สนฮิโนกิ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0.4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553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ดินเหนียว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2.6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น้ำ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1.0</a:t>
                      </a:r>
                      <a:endParaRPr lang="ja-JP" sz="18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</a:pPr>
                      <a:r>
                        <a:rPr lang="th-TH" sz="180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ต้นไม้คีริ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0.3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845848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67F2634-DED8-F7E7-B04B-B9549B13827A}"/>
              </a:ext>
            </a:extLst>
          </p:cNvPr>
          <p:cNvSpPr txBox="1"/>
          <p:nvPr/>
        </p:nvSpPr>
        <p:spPr>
          <a:xfrm>
            <a:off x="1725297" y="4771326"/>
            <a:ext cx="569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</a:rPr>
              <a:t>(</a:t>
            </a:r>
            <a:r>
              <a:rPr lang="th-TH" altLang="ja-JP" sz="1800" dirty="0">
                <a:effectLst/>
                <a:ea typeface="ＭＳ 明朝" panose="02020609040205080304" pitchFamily="17" charset="-128"/>
                <a:cs typeface="Cordia New" panose="020B0304020202020204" pitchFamily="34" charset="-34"/>
              </a:rPr>
              <a:t>หมายเหตุ) มวลของไม้คือมวลแห้ง ส่วนมวลของถ่านหินและถ่านโค้กคือมวลที่ปรากฏจริง</a:t>
            </a:r>
          </a:p>
          <a:p>
            <a:r>
              <a:rPr lang="th-TH" sz="1800" dirty="0">
                <a:effectLst/>
                <a:latin typeface="CordiaNew"/>
              </a:rPr>
              <a:t>(</a:t>
            </a:r>
            <a:r>
              <a:rPr lang="th-TH" dirty="0">
                <a:latin typeface="CordiaNew"/>
              </a:rPr>
              <a:t>ตัดคำว่าต้นด้านบนออกเหลือแค่ไม้)</a:t>
            </a:r>
            <a:endParaRPr lang="th-TH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29472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85900" y="837570"/>
            <a:ext cx="3124863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ตาราง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4-2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สูตรย่อของปริมาตร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19265" y="6409076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122/ บทเสริมหน้า 65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2412" y="234507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มวล/น้ำหนัก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090" name="表 2089">
            <a:extLst>
              <a:ext uri="{FF2B5EF4-FFF2-40B4-BE49-F238E27FC236}">
                <a16:creationId xmlns:a16="http://schemas.microsoft.com/office/drawing/2014/main" id="{46A28C58-06E6-D80C-E70B-C65A267B72CE}"/>
              </a:ext>
            </a:extLst>
          </p:cNvPr>
          <p:cNvGraphicFramePr>
            <a:graphicFrameLocks noGrp="1"/>
          </p:cNvGraphicFramePr>
          <p:nvPr/>
        </p:nvGraphicFramePr>
        <p:xfrm>
          <a:off x="998621" y="1165434"/>
          <a:ext cx="6797845" cy="5213738"/>
        </p:xfrm>
        <a:graphic>
          <a:graphicData uri="http://schemas.openxmlformats.org/drawingml/2006/table">
            <a:tbl>
              <a:tblPr firstRow="1" firstCol="1" bandRow="1"/>
              <a:tblGrid>
                <a:gridCol w="1024276">
                  <a:extLst>
                    <a:ext uri="{9D8B030D-6E8A-4147-A177-3AD203B41FA5}">
                      <a16:colId xmlns:a16="http://schemas.microsoft.com/office/drawing/2014/main" val="1032289623"/>
                    </a:ext>
                  </a:extLst>
                </a:gridCol>
                <a:gridCol w="2346057">
                  <a:extLst>
                    <a:ext uri="{9D8B030D-6E8A-4147-A177-3AD203B41FA5}">
                      <a16:colId xmlns:a16="http://schemas.microsoft.com/office/drawing/2014/main" val="3709872799"/>
                    </a:ext>
                  </a:extLst>
                </a:gridCol>
                <a:gridCol w="3427512">
                  <a:extLst>
                    <a:ext uri="{9D8B030D-6E8A-4147-A177-3AD203B41FA5}">
                      <a16:colId xmlns:a16="http://schemas.microsoft.com/office/drawing/2014/main" val="2667200573"/>
                    </a:ext>
                  </a:extLst>
                </a:gridCol>
              </a:tblGrid>
              <a:tr h="256722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รูปร่างวัตถุ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สูตรย่อของปริมาตร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508117"/>
                  </a:ext>
                </a:extLst>
              </a:tr>
              <a:tr h="25292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ชื่อ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แผนภาพ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509689"/>
                  </a:ext>
                </a:extLst>
              </a:tr>
              <a:tr h="85044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ทรงสี่เหลี่ยมผืนผ้า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ความยาว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ความกว้าง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ความสูง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276328"/>
                  </a:ext>
                </a:extLst>
              </a:tr>
              <a:tr h="84531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ทรงกระบอก (ยาว)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เส้นผ่านศูนย์กลาง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)</a:t>
                      </a:r>
                      <a:r>
                        <a:rPr lang="en-US" sz="1600" kern="100" baseline="300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 สูง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0.8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626984"/>
                  </a:ext>
                </a:extLst>
              </a:tr>
              <a:tr h="7595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ทรงกระบอก (สั้น)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เส้นผ่านศูนย์กลาง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)</a:t>
                      </a:r>
                      <a:r>
                        <a:rPr lang="en-US" sz="1600" kern="100" baseline="300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ความหนา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0.8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1939"/>
                  </a:ext>
                </a:extLst>
              </a:tr>
              <a:tr h="72359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ทรงกลม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endParaRPr lang="th-TH" altLang="ja-JP" sz="16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เส้นผ่านศูนย์กลาง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)</a:t>
                      </a:r>
                      <a:r>
                        <a:rPr lang="en-US" sz="1600" kern="100" baseline="300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0.5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422963"/>
                  </a:ext>
                </a:extLst>
              </a:tr>
              <a:tr h="7595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ทรงเสี้ยววงกลม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ความสูง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)</a:t>
                      </a:r>
                      <a:r>
                        <a:rPr lang="en-US" sz="1600" kern="100" baseline="300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เส้นผ่านศูนย์กลาง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－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ความสูง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2)</a:t>
                      </a:r>
                      <a:r>
                        <a:rPr lang="en-US" sz="1050" kern="100" dirty="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0.5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164590"/>
                  </a:ext>
                </a:extLst>
              </a:tr>
              <a:tr h="76567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ทรงกรวย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ts val="900"/>
                        </a:lnSpc>
                      </a:pPr>
                      <a:r>
                        <a:rPr lang="th-TH" sz="11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</a:t>
                      </a:r>
                    </a:p>
                    <a:p>
                      <a:pPr algn="just">
                        <a:lnSpc>
                          <a:spcPts val="900"/>
                        </a:lnSpc>
                      </a:pPr>
                      <a:endParaRPr lang="th-TH" altLang="ja-JP" sz="11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ts val="900"/>
                        </a:lnSpc>
                      </a:pPr>
                      <a:endParaRPr lang="th-TH" altLang="ja-JP" sz="11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ts val="900"/>
                        </a:lnSpc>
                      </a:pPr>
                      <a:endParaRPr lang="th-TH" altLang="ja-JP" sz="11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ts val="900"/>
                        </a:lnSpc>
                      </a:pP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เส้นผ่านศูนย์กลาง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)</a:t>
                      </a:r>
                      <a:r>
                        <a:rPr lang="en-US" sz="1600" kern="100" baseline="300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th-TH" sz="160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ความสูง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×</a:t>
                      </a:r>
                      <a:r>
                        <a:rPr lang="en-US" sz="1600" kern="100" dirty="0"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Cordia New" panose="020B0304020202020204" pitchFamily="34" charset="-34"/>
                        </a:rPr>
                        <a:t>0.3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738576"/>
                  </a:ext>
                </a:extLst>
              </a:tr>
            </a:tbl>
          </a:graphicData>
        </a:graphic>
      </p:graphicFrame>
      <p:pic>
        <p:nvPicPr>
          <p:cNvPr id="2243" name="図 461">
            <a:extLst>
              <a:ext uri="{FF2B5EF4-FFF2-40B4-BE49-F238E27FC236}">
                <a16:creationId xmlns:a16="http://schemas.microsoft.com/office/drawing/2014/main" id="{0888A9E3-9AC0-99DD-E3DD-10C84A76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07" y="1717497"/>
            <a:ext cx="1314452" cy="80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9" name="図 462">
            <a:extLst>
              <a:ext uri="{FF2B5EF4-FFF2-40B4-BE49-F238E27FC236}">
                <a16:creationId xmlns:a16="http://schemas.microsoft.com/office/drawing/2014/main" id="{B1641452-6146-3473-F6CE-7A37AAF50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19" y="2585475"/>
            <a:ext cx="851822" cy="7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7" name="図 463">
            <a:extLst>
              <a:ext uri="{FF2B5EF4-FFF2-40B4-BE49-F238E27FC236}">
                <a16:creationId xmlns:a16="http://schemas.microsoft.com/office/drawing/2014/main" id="{F807A201-2DA3-C21C-72E1-4717F399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84" y="3437172"/>
            <a:ext cx="1314452" cy="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5" name="図 464">
            <a:extLst>
              <a:ext uri="{FF2B5EF4-FFF2-40B4-BE49-F238E27FC236}">
                <a16:creationId xmlns:a16="http://schemas.microsoft.com/office/drawing/2014/main" id="{5F422CA1-A215-CA3A-7890-05DDD566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94" y="4143329"/>
            <a:ext cx="873426" cy="6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" name="図 465">
            <a:extLst>
              <a:ext uri="{FF2B5EF4-FFF2-40B4-BE49-F238E27FC236}">
                <a16:creationId xmlns:a16="http://schemas.microsoft.com/office/drawing/2014/main" id="{0619EB08-D1E9-3023-1868-31843094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46" y="4864327"/>
            <a:ext cx="800374" cy="6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9" name="図 466">
            <a:extLst>
              <a:ext uri="{FF2B5EF4-FFF2-40B4-BE49-F238E27FC236}">
                <a16:creationId xmlns:a16="http://schemas.microsoft.com/office/drawing/2014/main" id="{D711BC1C-A544-7821-C298-D2BEE933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01" y="5630811"/>
            <a:ext cx="659019" cy="7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0" name="テキスト ボックス 2">
            <a:extLst>
              <a:ext uri="{FF2B5EF4-FFF2-40B4-BE49-F238E27FC236}">
                <a16:creationId xmlns:a16="http://schemas.microsoft.com/office/drawing/2014/main" id="{248CC675-7B33-FD2F-FE03-BC9BB3F4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7" y="7267520"/>
            <a:ext cx="599785" cy="4325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100" kern="10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ความสูง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01" name="テキスト ボックス 2">
            <a:extLst>
              <a:ext uri="{FF2B5EF4-FFF2-40B4-BE49-F238E27FC236}">
                <a16:creationId xmlns:a16="http://schemas.microsoft.com/office/drawing/2014/main" id="{4D743408-5AFB-EAF3-F93D-B6F55A76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7710974"/>
            <a:ext cx="1155765" cy="3364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900"/>
              </a:lnSpc>
            </a:pPr>
            <a:r>
              <a:rPr lang="th-TH" sz="1100" kern="10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เส้นผ่านศูนย์กลาง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02" name="テキスト ボックス 2">
            <a:extLst>
              <a:ext uri="{FF2B5EF4-FFF2-40B4-BE49-F238E27FC236}">
                <a16:creationId xmlns:a16="http://schemas.microsoft.com/office/drawing/2014/main" id="{CECDC6D4-43C7-1598-31AB-797A4C3A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699" y="8169229"/>
            <a:ext cx="599785" cy="360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100" kern="10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ความสูง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03" name="テキスト ボックス 2">
            <a:extLst>
              <a:ext uri="{FF2B5EF4-FFF2-40B4-BE49-F238E27FC236}">
                <a16:creationId xmlns:a16="http://schemas.microsoft.com/office/drawing/2014/main" id="{7AC81847-D660-F342-E000-615013BA9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8628022"/>
            <a:ext cx="1201254" cy="324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900"/>
              </a:lnSpc>
            </a:pPr>
            <a:r>
              <a:rPr lang="th-TH" sz="1100" kern="10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เส้นผ่านศูนย์กลาง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04" name="テキスト ボックス 2">
            <a:extLst>
              <a:ext uri="{FF2B5EF4-FFF2-40B4-BE49-F238E27FC236}">
                <a16:creationId xmlns:a16="http://schemas.microsoft.com/office/drawing/2014/main" id="{EDDC7E56-9A93-90C3-8D17-C52F2FCBD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601" y="1851357"/>
            <a:ext cx="564515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1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ความสูง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05" name="テキスト ボックス 2">
            <a:extLst>
              <a:ext uri="{FF2B5EF4-FFF2-40B4-BE49-F238E27FC236}">
                <a16:creationId xmlns:a16="http://schemas.microsoft.com/office/drawing/2014/main" id="{0AC46568-3FA3-09C2-DD35-C2D2790BC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241" y="2152974"/>
            <a:ext cx="643255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1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ความกว้าง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06" name="テキスト ボックス 2">
            <a:extLst>
              <a:ext uri="{FF2B5EF4-FFF2-40B4-BE49-F238E27FC236}">
                <a16:creationId xmlns:a16="http://schemas.microsoft.com/office/drawing/2014/main" id="{21F07E0D-B877-CA8A-E204-E9EF85221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083" y="2323594"/>
            <a:ext cx="564515" cy="158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600"/>
              </a:lnSpc>
            </a:pPr>
            <a:r>
              <a:rPr lang="th-TH" sz="11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ความยาว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07" name="テキスト ボックス 2">
            <a:extLst>
              <a:ext uri="{FF2B5EF4-FFF2-40B4-BE49-F238E27FC236}">
                <a16:creationId xmlns:a16="http://schemas.microsoft.com/office/drawing/2014/main" id="{DCAFCC36-0F8F-EF15-766C-5F86D30C5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338" y="2928188"/>
            <a:ext cx="564515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100" kern="10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ความสูง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08" name="テキスト ボックス 2">
            <a:extLst>
              <a:ext uri="{FF2B5EF4-FFF2-40B4-BE49-F238E27FC236}">
                <a16:creationId xmlns:a16="http://schemas.microsoft.com/office/drawing/2014/main" id="{3E603FED-19AE-36FD-02E6-CE33E30F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307" y="2562726"/>
            <a:ext cx="1049020" cy="2003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1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เส้นผ่านศูนย์กลาง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10" name="テキスト ボックス 2">
            <a:extLst>
              <a:ext uri="{FF2B5EF4-FFF2-40B4-BE49-F238E27FC236}">
                <a16:creationId xmlns:a16="http://schemas.microsoft.com/office/drawing/2014/main" id="{833A773A-C662-85EC-0845-C4067CF7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557" y="3401398"/>
            <a:ext cx="1049020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700"/>
              </a:lnSpc>
            </a:pPr>
            <a:r>
              <a:rPr lang="th-TH" sz="11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เส้นผ่านศูนย์กลาง</a:t>
            </a:r>
            <a:endParaRPr 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11" name="テキスト ボックス 2">
            <a:extLst>
              <a:ext uri="{FF2B5EF4-FFF2-40B4-BE49-F238E27FC236}">
                <a16:creationId xmlns:a16="http://schemas.microsoft.com/office/drawing/2014/main" id="{12BD1FE3-A270-8F8E-B1C1-4276D048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601" y="3657580"/>
            <a:ext cx="643255" cy="365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1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ความหนา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40" name="テキスト ボックス 2">
            <a:extLst>
              <a:ext uri="{FF2B5EF4-FFF2-40B4-BE49-F238E27FC236}">
                <a16:creationId xmlns:a16="http://schemas.microsoft.com/office/drawing/2014/main" id="{E50641FE-3B26-D9F0-6D0F-FD4D3CCB1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194" y="4324656"/>
            <a:ext cx="596265" cy="3257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800"/>
              </a:lnSpc>
            </a:pPr>
            <a:r>
              <a:rPr lang="th-TH" sz="11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เส้นผ่านศูนย์กลาง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41" name="テキスト ボックス 2">
            <a:extLst>
              <a:ext uri="{FF2B5EF4-FFF2-40B4-BE49-F238E27FC236}">
                <a16:creationId xmlns:a16="http://schemas.microsoft.com/office/drawing/2014/main" id="{026CBD69-52C8-8827-2684-302EB554E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944" y="4909813"/>
            <a:ext cx="564515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100" kern="10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ความสูง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42" name="テキスト ボックス 2">
            <a:extLst>
              <a:ext uri="{FF2B5EF4-FFF2-40B4-BE49-F238E27FC236}">
                <a16:creationId xmlns:a16="http://schemas.microsoft.com/office/drawing/2014/main" id="{A824DB51-A70C-5382-0BB7-6EC990CF5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407" y="5342453"/>
            <a:ext cx="1089025" cy="22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900"/>
              </a:lnSpc>
            </a:pPr>
            <a:r>
              <a:rPr lang="th-TH" sz="11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เส้นผ่านศูนย์กลาง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44" name="テキスト ボックス 2">
            <a:extLst>
              <a:ext uri="{FF2B5EF4-FFF2-40B4-BE49-F238E27FC236}">
                <a16:creationId xmlns:a16="http://schemas.microsoft.com/office/drawing/2014/main" id="{4CD59EA2-51A1-73B6-1B2D-2C3530C3F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107" y="5813735"/>
            <a:ext cx="564515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100" kern="10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ความสูง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45" name="テキスト ボックス 2">
            <a:extLst>
              <a:ext uri="{FF2B5EF4-FFF2-40B4-BE49-F238E27FC236}">
                <a16:creationId xmlns:a16="http://schemas.microsoft.com/office/drawing/2014/main" id="{33A472C7-B26C-2727-3F0A-8BA0EC63E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451" y="6163069"/>
            <a:ext cx="1130935" cy="2146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900"/>
              </a:lnSpc>
            </a:pPr>
            <a:r>
              <a:rPr lang="th-TH" sz="1100" kern="10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เส้นผ่านศูนย์กลาง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16756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5078198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4-15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วิธีหาจุดศูนย์ถ่วง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17800" y="1934845"/>
            <a:ext cx="3708400" cy="2988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124/ บทเสริมหน้า 67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จุดศูนย์ถ่วง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414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7" y="5579131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4-16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ความเสถียรของวัตถุ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684" y="1289290"/>
            <a:ext cx="5149516" cy="412492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125/ บทเสริมหน้า 68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ความเสถียรของวัตถุ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8B1F9C14-5136-E790-BEB9-D5A601DB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506" y="3307711"/>
            <a:ext cx="1835484" cy="3791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300"/>
              </a:lnSpc>
            </a:pPr>
            <a:r>
              <a:rPr lang="ja-JP" sz="11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（</a:t>
            </a:r>
            <a:r>
              <a:rPr lang="ja-JP" sz="1100" kern="100" dirty="0">
                <a:effectLst/>
                <a:latin typeface="Cordia New" panose="020B0304020202020204" pitchFamily="34" charset="-34"/>
                <a:ea typeface="ＭＳ ゴシック" panose="020B0609070205080204" pitchFamily="49" charset="-128"/>
                <a:cs typeface="Cordia New" panose="020B0304020202020204" pitchFamily="34" charset="-34"/>
              </a:rPr>
              <a:t>イ</a:t>
            </a:r>
            <a:r>
              <a:rPr lang="en-US" sz="11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) </a:t>
            </a:r>
            <a:r>
              <a:rPr lang="th-TH" sz="16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การทรงตัวเสถียร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A72AC98F-481A-30CC-3EEF-BA6BD5AA6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506" y="5199938"/>
            <a:ext cx="2143292" cy="3791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300"/>
              </a:lnSpc>
            </a:pPr>
            <a:r>
              <a:rPr lang="ja-JP" sz="11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（</a:t>
            </a:r>
            <a:r>
              <a:rPr lang="ja-JP" sz="1100" kern="100" dirty="0">
                <a:effectLst/>
                <a:latin typeface="Cordia New" panose="020B0304020202020204" pitchFamily="34" charset="-34"/>
                <a:ea typeface="ＭＳ ゴシック" panose="020B0609070205080204" pitchFamily="49" charset="-128"/>
                <a:cs typeface="Cordia New" panose="020B0304020202020204" pitchFamily="34" charset="-34"/>
              </a:rPr>
              <a:t>ロ</a:t>
            </a:r>
            <a:r>
              <a:rPr lang="en-US" sz="11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) </a:t>
            </a:r>
            <a:r>
              <a:rPr lang="th-TH" sz="16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การทรงตัวไม่เสถียร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11850906-ED02-F284-BB3B-FC3759BB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991" y="1986434"/>
            <a:ext cx="857884" cy="2571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ts val="15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ด้านเสถียร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7FEF0D23-4CDF-8A6B-BC6B-E6AB563E2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133" y="1992694"/>
            <a:ext cx="1042235" cy="30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ด้านพลิกคว่ำ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BAB8FB73-F2DA-45D3-7EDC-6F6EBEFE2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102" y="3813813"/>
            <a:ext cx="905777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ด้านเสถียร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" name="テキスト ボックス 2">
            <a:extLst>
              <a:ext uri="{FF2B5EF4-FFF2-40B4-BE49-F238E27FC236}">
                <a16:creationId xmlns:a16="http://schemas.microsoft.com/office/drawing/2014/main" id="{04192AF7-2AA9-55C5-A1AD-42AAE3984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636" y="3783154"/>
            <a:ext cx="1042235" cy="30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ด้านพลิกคว่ำ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4B138A0C-B027-0C52-04F5-1F7A77636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360" y="2697707"/>
            <a:ext cx="578050" cy="4256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sz="1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จุดศูนย์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600"/>
              </a:lnSpc>
            </a:pPr>
            <a:r>
              <a:rPr lang="th-TH" sz="1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ถ่วงต่ำ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5246439D-D1AD-AD09-F48B-80D014201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360" y="4428645"/>
            <a:ext cx="578050" cy="4673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sz="1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จุดศูนย์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600"/>
              </a:lnSpc>
            </a:pPr>
            <a:r>
              <a:rPr lang="th-TH" sz="1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ถ่วงสูง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4" name="テキスト ボックス 2">
            <a:extLst>
              <a:ext uri="{FF2B5EF4-FFF2-40B4-BE49-F238E27FC236}">
                <a16:creationId xmlns:a16="http://schemas.microsoft.com/office/drawing/2014/main" id="{DB50AF5B-EF3E-FE48-00A2-F4398243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316" y="2515102"/>
            <a:ext cx="533400" cy="2940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ยกขึ้น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5" name="テキスト ボックス 2">
            <a:extLst>
              <a:ext uri="{FF2B5EF4-FFF2-40B4-BE49-F238E27FC236}">
                <a16:creationId xmlns:a16="http://schemas.microsoft.com/office/drawing/2014/main" id="{10720A03-5ED4-252D-A712-E386E80B7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133" y="4428646"/>
            <a:ext cx="695325" cy="2940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ลดต่ำลง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25004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บทที่ 3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การเคลื่อนที่ของวัตถุ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105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40139" y="5941908"/>
            <a:ext cx="3570936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4-20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แรงเสียดทานสถิตสูงสุดและแรงเสียดทานจลน์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137" y="1197297"/>
            <a:ext cx="4269737" cy="46350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133/ บทเสริมหน้า 70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แรงเสียดทาน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3B1478FB-8B8D-4ADB-CAB4-6529C400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77" y="5081689"/>
            <a:ext cx="1558290" cy="510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endParaRPr lang="th-TH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Cordia New" panose="020B0304020202020204" pitchFamily="34" charset="-34"/>
            </a:endParaRPr>
          </a:p>
          <a:p>
            <a:pPr algn="just">
              <a:lnSpc>
                <a:spcPts val="1600"/>
              </a:lnSpc>
            </a:pPr>
            <a:r>
              <a:rPr lang="th-TH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วัตถุเคลื่อนที่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E78474B5-5C65-4429-CE72-AE91AB28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7" y="5283091"/>
            <a:ext cx="1823748" cy="3092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711200" algn="just">
              <a:lnSpc>
                <a:spcPts val="1600"/>
              </a:lnSpc>
            </a:pPr>
            <a:r>
              <a:rPr lang="th-TH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วัตถุหยุดนิ่ง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378B89B5-E273-3B56-332A-31F3FC7CD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198" y="5107777"/>
            <a:ext cx="1463040" cy="369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แรงกระทำต่อวัตถุ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7E6C37BB-BA8C-0994-0433-EECF5A14A9A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937963" y="4061921"/>
            <a:ext cx="814070" cy="667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แรงเสียด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600"/>
              </a:lnSpc>
            </a:pPr>
            <a:r>
              <a:rPr lang="th-TH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ทานจลน์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73C1BF81-17A2-3C09-85F0-249BA3FBA9B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02972" y="3610662"/>
            <a:ext cx="1463040" cy="3092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แรงเสียดทาน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2EFC063C-E0F5-49FA-A147-C2EA490DB6E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00538" y="4039515"/>
            <a:ext cx="1061042" cy="465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600"/>
              </a:lnSpc>
            </a:pPr>
            <a:r>
              <a:rPr lang="th-TH" sz="16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แรงเสียดทาน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600"/>
              </a:lnSpc>
            </a:pPr>
            <a:r>
              <a:rPr lang="th-TH" sz="16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สถิตสูงสุด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82B9AE5-E42E-95B1-D073-693B7BF85E7F}"/>
              </a:ext>
            </a:extLst>
          </p:cNvPr>
          <p:cNvCxnSpPr>
            <a:cxnSpLocks/>
          </p:cNvCxnSpPr>
          <p:nvPr/>
        </p:nvCxnSpPr>
        <p:spPr>
          <a:xfrm flipH="1">
            <a:off x="3880122" y="3741820"/>
            <a:ext cx="313259" cy="299161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0884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zh-TW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ส่วนที่ 5</a:t>
            </a:r>
            <a:r>
              <a:rPr lang="zh-TW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zh-TW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กฎหมายที่เกี่ยวข้อง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6043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96386" y="4602286"/>
            <a:ext cx="5856136" cy="79637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5-1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ระบบกฎหมายเกี่ยวกับทักษะการใช้งานรถตัก ฯลฯ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ctr">
              <a:lnSpc>
                <a:spcPts val="1800"/>
              </a:lnSpc>
            </a:pP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(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อ้างอิง) คู่มือการประเมินความเสี่ยงสำหรับอุตสาหกรรมบำรุงรักษาอาคาร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กระทรวงสาธารณสุข แรงงานและสวัสดิการ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145/ บทเสริมหน้า 73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กฎหมายที่เกี่ยวข้อง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6" name="キャンバス 282">
            <a:extLst>
              <a:ext uri="{FF2B5EF4-FFF2-40B4-BE49-F238E27FC236}">
                <a16:creationId xmlns:a16="http://schemas.microsoft.com/office/drawing/2014/main" id="{2FF2ECE8-021F-FDF9-975F-0886142B2C78}"/>
              </a:ext>
            </a:extLst>
          </p:cNvPr>
          <p:cNvGrpSpPr/>
          <p:nvPr/>
        </p:nvGrpSpPr>
        <p:grpSpPr>
          <a:xfrm>
            <a:off x="1620080" y="1308584"/>
            <a:ext cx="6132442" cy="3206254"/>
            <a:chOff x="0" y="0"/>
            <a:chExt cx="6132442" cy="3206254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9926BEE-1E84-2485-666D-02D889D917BD}"/>
                </a:ext>
              </a:extLst>
            </p:cNvPr>
            <p:cNvSpPr/>
            <p:nvPr/>
          </p:nvSpPr>
          <p:spPr>
            <a:xfrm>
              <a:off x="0" y="0"/>
              <a:ext cx="6132195" cy="3206115"/>
            </a:xfrm>
            <a:prstGeom prst="rect">
              <a:avLst/>
            </a:prstGeom>
          </p:spPr>
        </p:sp>
        <p:sp>
          <p:nvSpPr>
            <p:cNvPr id="8" name="二等辺三角形 7">
              <a:extLst>
                <a:ext uri="{FF2B5EF4-FFF2-40B4-BE49-F238E27FC236}">
                  <a16:creationId xmlns:a16="http://schemas.microsoft.com/office/drawing/2014/main" id="{22DE3AFB-93F4-E5B7-4004-4663C52E0BBF}"/>
                </a:ext>
              </a:extLst>
            </p:cNvPr>
            <p:cNvSpPr/>
            <p:nvPr/>
          </p:nvSpPr>
          <p:spPr>
            <a:xfrm>
              <a:off x="85732" y="45504"/>
              <a:ext cx="2232275" cy="316074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9" name="台形 8">
              <a:extLst>
                <a:ext uri="{FF2B5EF4-FFF2-40B4-BE49-F238E27FC236}">
                  <a16:creationId xmlns:a16="http://schemas.microsoft.com/office/drawing/2014/main" id="{BDCC64BB-69BF-D8A5-88F7-EF032D2C4038}"/>
                </a:ext>
              </a:extLst>
            </p:cNvPr>
            <p:cNvSpPr/>
            <p:nvPr/>
          </p:nvSpPr>
          <p:spPr>
            <a:xfrm>
              <a:off x="85733" y="1572944"/>
              <a:ext cx="2232274" cy="1633310"/>
            </a:xfrm>
            <a:prstGeom prst="trapezoid">
              <a:avLst>
                <a:gd name="adj" fmla="val 3494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0" name="台形 9">
              <a:extLst>
                <a:ext uri="{FF2B5EF4-FFF2-40B4-BE49-F238E27FC236}">
                  <a16:creationId xmlns:a16="http://schemas.microsoft.com/office/drawing/2014/main" id="{7726041E-2881-ABCA-9F9F-6937B3F5B312}"/>
                </a:ext>
              </a:extLst>
            </p:cNvPr>
            <p:cNvSpPr/>
            <p:nvPr/>
          </p:nvSpPr>
          <p:spPr>
            <a:xfrm>
              <a:off x="648680" y="1186784"/>
              <a:ext cx="1106122" cy="386159"/>
            </a:xfrm>
            <a:prstGeom prst="trapezoid">
              <a:avLst>
                <a:gd name="adj" fmla="val 35698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1" name="台形 10">
              <a:extLst>
                <a:ext uri="{FF2B5EF4-FFF2-40B4-BE49-F238E27FC236}">
                  <a16:creationId xmlns:a16="http://schemas.microsoft.com/office/drawing/2014/main" id="{B019D3E2-4C74-38BB-56CF-62BEDF1CD653}"/>
                </a:ext>
              </a:extLst>
            </p:cNvPr>
            <p:cNvSpPr/>
            <p:nvPr/>
          </p:nvSpPr>
          <p:spPr>
            <a:xfrm>
              <a:off x="784950" y="802519"/>
              <a:ext cx="834300" cy="386159"/>
            </a:xfrm>
            <a:prstGeom prst="trapezoid">
              <a:avLst>
                <a:gd name="adj" fmla="val 38688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2" name="テキスト ボックス 267">
              <a:extLst>
                <a:ext uri="{FF2B5EF4-FFF2-40B4-BE49-F238E27FC236}">
                  <a16:creationId xmlns:a16="http://schemas.microsoft.com/office/drawing/2014/main" id="{9FB826FA-3FE4-6405-8D36-34498FE28EC8}"/>
                </a:ext>
              </a:extLst>
            </p:cNvPr>
            <p:cNvSpPr txBox="1"/>
            <p:nvPr/>
          </p:nvSpPr>
          <p:spPr>
            <a:xfrm>
              <a:off x="921334" y="268888"/>
              <a:ext cx="537210" cy="5200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th-TH" sz="1700" kern="10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กฎ</a:t>
              </a:r>
              <a:endParaRPr lang="ja-JP" sz="1050" kern="100">
                <a:effectLst/>
                <a:ea typeface="游明朝" panose="02020400000000000000" pitchFamily="18" charset="-128"/>
                <a:cs typeface="Cordia New" panose="020B0304020202020204" pitchFamily="34" charset="-34"/>
              </a:endParaRPr>
            </a:p>
            <a:p>
              <a:pPr algn="ctr">
                <a:lnSpc>
                  <a:spcPts val="1800"/>
                </a:lnSpc>
              </a:pPr>
              <a:r>
                <a:rPr lang="th-TH" sz="1700" kern="10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หมาย</a:t>
              </a:r>
              <a:endParaRPr lang="ja-JP" sz="1050" kern="100">
                <a:effectLst/>
                <a:ea typeface="游明朝" panose="02020400000000000000" pitchFamily="18" charset="-128"/>
                <a:cs typeface="Cordia New" panose="020B0304020202020204" pitchFamily="34" charset="-34"/>
              </a:endParaRPr>
            </a:p>
          </p:txBody>
        </p:sp>
        <p:sp>
          <p:nvSpPr>
            <p:cNvPr id="13" name="テキスト ボックス 6">
              <a:extLst>
                <a:ext uri="{FF2B5EF4-FFF2-40B4-BE49-F238E27FC236}">
                  <a16:creationId xmlns:a16="http://schemas.microsoft.com/office/drawing/2014/main" id="{94751D28-91DB-3BC4-8A4E-FA951504F348}"/>
                </a:ext>
              </a:extLst>
            </p:cNvPr>
            <p:cNvSpPr txBox="1"/>
            <p:nvPr/>
          </p:nvSpPr>
          <p:spPr>
            <a:xfrm>
              <a:off x="874236" y="771609"/>
              <a:ext cx="654685" cy="448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400"/>
                </a:lnSpc>
              </a:pPr>
              <a:r>
                <a:rPr lang="th-TH" sz="1700"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ระเบียบ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algn="just">
                <a:lnSpc>
                  <a:spcPts val="1400"/>
                </a:lnSpc>
              </a:pPr>
              <a:r>
                <a:rPr lang="th-TH" sz="1700"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ราชการ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4" name="テキスト ボックス 6">
              <a:extLst>
                <a:ext uri="{FF2B5EF4-FFF2-40B4-BE49-F238E27FC236}">
                  <a16:creationId xmlns:a16="http://schemas.microsoft.com/office/drawing/2014/main" id="{C9347DD1-5172-B006-77B4-CDD8E0A74D1B}"/>
                </a:ext>
              </a:extLst>
            </p:cNvPr>
            <p:cNvSpPr txBox="1"/>
            <p:nvPr/>
          </p:nvSpPr>
          <p:spPr>
            <a:xfrm>
              <a:off x="847204" y="1176592"/>
              <a:ext cx="718185" cy="49127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400"/>
                </a:lnSpc>
              </a:pPr>
              <a:r>
                <a:rPr lang="th-TH" sz="1700"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ระเบียบ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algn="just">
                <a:lnSpc>
                  <a:spcPts val="1400"/>
                </a:lnSpc>
              </a:pPr>
              <a:r>
                <a:rPr lang="th-TH" sz="1700"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กระทรวง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5" name="テキスト ボックス 6">
              <a:extLst>
                <a:ext uri="{FF2B5EF4-FFF2-40B4-BE49-F238E27FC236}">
                  <a16:creationId xmlns:a16="http://schemas.microsoft.com/office/drawing/2014/main" id="{24069FF9-C440-1291-A524-D9AB92F17580}"/>
                </a:ext>
              </a:extLst>
            </p:cNvPr>
            <p:cNvSpPr txBox="1"/>
            <p:nvPr/>
          </p:nvSpPr>
          <p:spPr>
            <a:xfrm>
              <a:off x="523918" y="2171537"/>
              <a:ext cx="1268095" cy="5473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th-TH" sz="170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ประกาศ/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algn="ctr">
                <a:lnSpc>
                  <a:spcPts val="1800"/>
                </a:lnSpc>
              </a:pPr>
              <a:r>
                <a:rPr lang="th-TH" sz="170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ประกาศสาธารณะ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6" name="テキスト ボックス 271">
              <a:extLst>
                <a:ext uri="{FF2B5EF4-FFF2-40B4-BE49-F238E27FC236}">
                  <a16:creationId xmlns:a16="http://schemas.microsoft.com/office/drawing/2014/main" id="{E044041A-5472-3294-1190-F5C03D936823}"/>
                </a:ext>
              </a:extLst>
            </p:cNvPr>
            <p:cNvSpPr txBox="1"/>
            <p:nvPr/>
          </p:nvSpPr>
          <p:spPr>
            <a:xfrm>
              <a:off x="2048956" y="214685"/>
              <a:ext cx="2976880" cy="3995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200"/>
                </a:lnSpc>
              </a:pPr>
              <a:r>
                <a:rPr lang="th-TH" sz="1200" kern="10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พ.ร.บ.ความปลอดภัย อาชีวอนามัยและสภาพแวดล้อมในการทำงาน</a:t>
              </a:r>
              <a:endParaRPr lang="ja-JP" sz="1050" kern="100">
                <a:effectLst/>
                <a:ea typeface="游明朝" panose="02020400000000000000" pitchFamily="18" charset="-128"/>
                <a:cs typeface="Cordia New" panose="020B0304020202020204" pitchFamily="34" charset="-34"/>
              </a:endParaRPr>
            </a:p>
            <a:p>
              <a:pPr algn="just">
                <a:lnSpc>
                  <a:spcPts val="1200"/>
                </a:lnSpc>
              </a:pPr>
              <a:r>
                <a:rPr lang="th-TH" sz="1200" kern="10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(พ.ร.บ.ความปลอดภัย ฯลฯ)</a:t>
              </a:r>
              <a:endParaRPr lang="ja-JP" sz="1050" kern="100">
                <a:effectLst/>
                <a:ea typeface="游明朝" panose="02020400000000000000" pitchFamily="18" charset="-128"/>
                <a:cs typeface="Cordia New" panose="020B0304020202020204" pitchFamily="34" charset="-34"/>
              </a:endParaRPr>
            </a:p>
            <a:p>
              <a:pPr algn="just">
                <a:lnSpc>
                  <a:spcPts val="1900"/>
                </a:lnSpc>
              </a:pPr>
              <a:r>
                <a:rPr lang="en-US" sz="1050" kern="10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游明朝" panose="02020400000000000000" pitchFamily="18" charset="-128"/>
                  <a:cs typeface="Cordia New" panose="020B0304020202020204" pitchFamily="34" charset="-34"/>
                </a:rPr>
                <a:t> </a:t>
              </a:r>
              <a:endParaRPr lang="ja-JP" sz="1050" kern="100">
                <a:effectLst/>
                <a:ea typeface="游明朝" panose="02020400000000000000" pitchFamily="18" charset="-128"/>
                <a:cs typeface="Cordia New" panose="020B0304020202020204" pitchFamily="34" charset="-34"/>
              </a:endParaRPr>
            </a:p>
          </p:txBody>
        </p:sp>
        <p:sp>
          <p:nvSpPr>
            <p:cNvPr id="17" name="テキスト ボックス 11">
              <a:extLst>
                <a:ext uri="{FF2B5EF4-FFF2-40B4-BE49-F238E27FC236}">
                  <a16:creationId xmlns:a16="http://schemas.microsoft.com/office/drawing/2014/main" id="{0ECE692A-BDB5-184D-188B-416330F2D60D}"/>
                </a:ext>
              </a:extLst>
            </p:cNvPr>
            <p:cNvSpPr txBox="1"/>
            <p:nvPr/>
          </p:nvSpPr>
          <p:spPr>
            <a:xfrm>
              <a:off x="2409932" y="691763"/>
              <a:ext cx="3282950" cy="3873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200"/>
                </a:lnSpc>
              </a:pPr>
              <a:r>
                <a:rPr lang="th-TH" sz="1200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คำสั่งบังคับใช้ความปลอดภัย อาชีวอนามัยและสภาพแวดล้อมในการทำงาน</a:t>
              </a:r>
              <a:endParaRPr lang="ja-JP" sz="1050" kern="100" dirty="0">
                <a:effectLst/>
                <a:ea typeface="游明朝" panose="02020400000000000000" pitchFamily="18" charset="-128"/>
                <a:cs typeface="Cordia New" panose="020B0304020202020204" pitchFamily="34" charset="-34"/>
              </a:endParaRPr>
            </a:p>
            <a:p>
              <a:pPr algn="just">
                <a:lnSpc>
                  <a:spcPts val="1200"/>
                </a:lnSpc>
              </a:pPr>
              <a:r>
                <a:rPr lang="th-TH" sz="1200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(คำสั่งบังคับใช้ความปลอดภัย ฯลฯ)</a:t>
              </a:r>
              <a:endParaRPr lang="ja-JP" sz="1050" kern="100" dirty="0">
                <a:effectLst/>
                <a:ea typeface="游明朝" panose="02020400000000000000" pitchFamily="18" charset="-128"/>
                <a:cs typeface="Cordia New" panose="020B0304020202020204" pitchFamily="34" charset="-34"/>
              </a:endParaRPr>
            </a:p>
            <a:p>
              <a:pPr algn="just">
                <a:lnSpc>
                  <a:spcPts val="1900"/>
                </a:lnSpc>
              </a:pPr>
              <a:r>
                <a:rPr lang="en-US" sz="12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 </a:t>
              </a:r>
              <a:endParaRPr lang="ja-JP" sz="12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8" name="テキスト ボックス 11">
              <a:extLst>
                <a:ext uri="{FF2B5EF4-FFF2-40B4-BE49-F238E27FC236}">
                  <a16:creationId xmlns:a16="http://schemas.microsoft.com/office/drawing/2014/main" id="{238AE5BB-B6CB-CB0F-5E3C-ECD8C529626E}"/>
                </a:ext>
              </a:extLst>
            </p:cNvPr>
            <p:cNvSpPr txBox="1"/>
            <p:nvPr/>
          </p:nvSpPr>
          <p:spPr>
            <a:xfrm>
              <a:off x="2747257" y="1168842"/>
              <a:ext cx="3385185" cy="3752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200"/>
                </a:lnSpc>
              </a:pPr>
              <a:r>
                <a:rPr lang="th-TH" sz="1200" kern="10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ระเบียบบังคับใช้ความปลอดภัย อาชีวอนามัยและสภาพแวดล้อมในการทำงาน</a:t>
              </a:r>
              <a:endParaRPr lang="ja-JP" sz="1050" kern="100">
                <a:effectLst/>
                <a:ea typeface="游明朝" panose="02020400000000000000" pitchFamily="18" charset="-128"/>
                <a:cs typeface="Cordia New" panose="020B0304020202020204" pitchFamily="34" charset="-34"/>
              </a:endParaRPr>
            </a:p>
            <a:p>
              <a:pPr algn="just">
                <a:lnSpc>
                  <a:spcPts val="1200"/>
                </a:lnSpc>
              </a:pPr>
              <a:r>
                <a:rPr lang="th-TH" sz="1200" kern="10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(ระเบียบบังคับใช้ความปลอดภัย ฯลฯ)</a:t>
              </a:r>
              <a:endParaRPr lang="ja-JP" sz="1050" kern="100">
                <a:effectLst/>
                <a:ea typeface="游明朝" panose="02020400000000000000" pitchFamily="18" charset="-128"/>
                <a:cs typeface="Cordia New" panose="020B0304020202020204" pitchFamily="34" charset="-34"/>
              </a:endParaRPr>
            </a:p>
            <a:p>
              <a:pPr algn="just">
                <a:lnSpc>
                  <a:spcPts val="1900"/>
                </a:lnSpc>
              </a:pPr>
              <a:r>
                <a:rPr lang="en-US" sz="120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 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9" name="テキスト ボックス 11">
              <a:extLst>
                <a:ext uri="{FF2B5EF4-FFF2-40B4-BE49-F238E27FC236}">
                  <a16:creationId xmlns:a16="http://schemas.microsoft.com/office/drawing/2014/main" id="{FD1462F7-C179-0A0E-235C-644FE762C1D5}"/>
                </a:ext>
              </a:extLst>
            </p:cNvPr>
            <p:cNvSpPr txBox="1"/>
            <p:nvPr/>
          </p:nvSpPr>
          <p:spPr>
            <a:xfrm>
              <a:off x="3131728" y="1659801"/>
              <a:ext cx="1433195" cy="3454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900"/>
                </a:lnSpc>
              </a:pPr>
              <a:r>
                <a:rPr lang="th-TH" sz="120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มาตรฐานโครงสร้างรถตัก ฯลฯ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20" name="テキスト ボックス 11">
              <a:extLst>
                <a:ext uri="{FF2B5EF4-FFF2-40B4-BE49-F238E27FC236}">
                  <a16:creationId xmlns:a16="http://schemas.microsoft.com/office/drawing/2014/main" id="{45AC6D23-3B78-7256-BEAE-312C1F9BC0C3}"/>
                </a:ext>
              </a:extLst>
            </p:cNvPr>
            <p:cNvSpPr txBox="1"/>
            <p:nvPr/>
          </p:nvSpPr>
          <p:spPr>
            <a:xfrm>
              <a:off x="3133614" y="2232789"/>
              <a:ext cx="2216310" cy="3776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900"/>
                </a:lnSpc>
              </a:pPr>
              <a:r>
                <a:rPr lang="th-TH" sz="120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ระเบียบการฝึกทักษะการใช้งานรถตัก ฯลฯ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21" name="テキスト ボックス 11">
              <a:extLst>
                <a:ext uri="{FF2B5EF4-FFF2-40B4-BE49-F238E27FC236}">
                  <a16:creationId xmlns:a16="http://schemas.microsoft.com/office/drawing/2014/main" id="{ADF4FD70-422A-4B07-B617-BA8A16844930}"/>
                </a:ext>
              </a:extLst>
            </p:cNvPr>
            <p:cNvSpPr txBox="1"/>
            <p:nvPr/>
          </p:nvSpPr>
          <p:spPr>
            <a:xfrm>
              <a:off x="3133258" y="2834647"/>
              <a:ext cx="2672715" cy="3454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900"/>
                </a:lnSpc>
              </a:pPr>
              <a:r>
                <a:rPr lang="th-TH" sz="120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Cordia New" panose="020B0304020202020204" pitchFamily="34" charset="-34"/>
                </a:rPr>
                <a:t>ระเบียบการศึกษาพิเศษด้านความปลอดภัยและอาชีวอนามัย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22" name="フリーフォーム 277">
              <a:extLst>
                <a:ext uri="{FF2B5EF4-FFF2-40B4-BE49-F238E27FC236}">
                  <a16:creationId xmlns:a16="http://schemas.microsoft.com/office/drawing/2014/main" id="{FE410953-813F-32DA-F150-5B710F7B30C7}"/>
                </a:ext>
              </a:extLst>
            </p:cNvPr>
            <p:cNvSpPr/>
            <p:nvPr/>
          </p:nvSpPr>
          <p:spPr>
            <a:xfrm>
              <a:off x="2221487" y="617079"/>
              <a:ext cx="190734" cy="302930"/>
            </a:xfrm>
            <a:custGeom>
              <a:avLst/>
              <a:gdLst>
                <a:gd name="connsiteX0" fmla="*/ 0 w 190734"/>
                <a:gd name="connsiteY0" fmla="*/ 0 h 302930"/>
                <a:gd name="connsiteX1" fmla="*/ 0 w 190734"/>
                <a:gd name="connsiteY1" fmla="*/ 302930 h 302930"/>
                <a:gd name="connsiteX2" fmla="*/ 190734 w 190734"/>
                <a:gd name="connsiteY2" fmla="*/ 302930 h 30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734" h="302930">
                  <a:moveTo>
                    <a:pt x="0" y="0"/>
                  </a:moveTo>
                  <a:lnTo>
                    <a:pt x="0" y="302930"/>
                  </a:lnTo>
                  <a:lnTo>
                    <a:pt x="190734" y="302930"/>
                  </a:lnTo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リーフォーム 278">
              <a:extLst>
                <a:ext uri="{FF2B5EF4-FFF2-40B4-BE49-F238E27FC236}">
                  <a16:creationId xmlns:a16="http://schemas.microsoft.com/office/drawing/2014/main" id="{A795D4F9-E413-CE40-339D-6731FFA2A7AE}"/>
                </a:ext>
              </a:extLst>
            </p:cNvPr>
            <p:cNvSpPr/>
            <p:nvPr/>
          </p:nvSpPr>
          <p:spPr>
            <a:xfrm>
              <a:off x="2557252" y="1079475"/>
              <a:ext cx="190500" cy="302895"/>
            </a:xfrm>
            <a:custGeom>
              <a:avLst/>
              <a:gdLst>
                <a:gd name="connsiteX0" fmla="*/ 0 w 190734"/>
                <a:gd name="connsiteY0" fmla="*/ 0 h 302930"/>
                <a:gd name="connsiteX1" fmla="*/ 0 w 190734"/>
                <a:gd name="connsiteY1" fmla="*/ 302930 h 302930"/>
                <a:gd name="connsiteX2" fmla="*/ 190734 w 190734"/>
                <a:gd name="connsiteY2" fmla="*/ 302930 h 30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734" h="302930">
                  <a:moveTo>
                    <a:pt x="0" y="0"/>
                  </a:moveTo>
                  <a:lnTo>
                    <a:pt x="0" y="302930"/>
                  </a:lnTo>
                  <a:lnTo>
                    <a:pt x="190734" y="302930"/>
                  </a:lnTo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フリーフォーム 279">
              <a:extLst>
                <a:ext uri="{FF2B5EF4-FFF2-40B4-BE49-F238E27FC236}">
                  <a16:creationId xmlns:a16="http://schemas.microsoft.com/office/drawing/2014/main" id="{29A4623D-8651-9FA8-E008-F67DE3C89F92}"/>
                </a:ext>
              </a:extLst>
            </p:cNvPr>
            <p:cNvSpPr/>
            <p:nvPr/>
          </p:nvSpPr>
          <p:spPr>
            <a:xfrm>
              <a:off x="2943443" y="1546167"/>
              <a:ext cx="189865" cy="1464228"/>
            </a:xfrm>
            <a:custGeom>
              <a:avLst/>
              <a:gdLst>
                <a:gd name="connsiteX0" fmla="*/ 0 w 190734"/>
                <a:gd name="connsiteY0" fmla="*/ 0 h 302930"/>
                <a:gd name="connsiteX1" fmla="*/ 0 w 190734"/>
                <a:gd name="connsiteY1" fmla="*/ 302930 h 302930"/>
                <a:gd name="connsiteX2" fmla="*/ 190734 w 190734"/>
                <a:gd name="connsiteY2" fmla="*/ 302930 h 30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734" h="302930">
                  <a:moveTo>
                    <a:pt x="0" y="0"/>
                  </a:moveTo>
                  <a:lnTo>
                    <a:pt x="0" y="302930"/>
                  </a:lnTo>
                  <a:lnTo>
                    <a:pt x="190734" y="302930"/>
                  </a:lnTo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5D07AF48-2879-6756-EC50-AE5957D62C25}"/>
                </a:ext>
              </a:extLst>
            </p:cNvPr>
            <p:cNvCxnSpPr/>
            <p:nvPr/>
          </p:nvCxnSpPr>
          <p:spPr>
            <a:xfrm>
              <a:off x="2943241" y="1836973"/>
              <a:ext cx="189960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0D0526A0-62BD-887A-40AA-9B8B19E0D366}"/>
                </a:ext>
              </a:extLst>
            </p:cNvPr>
            <p:cNvCxnSpPr/>
            <p:nvPr/>
          </p:nvCxnSpPr>
          <p:spPr>
            <a:xfrm>
              <a:off x="2943748" y="2408306"/>
              <a:ext cx="18986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1247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zh-TW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ส่วนที่ 6</a:t>
            </a:r>
            <a:r>
              <a:rPr lang="zh-TW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zh-TW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ตัวอย่างอุบัติเหตุ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16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69882" y="869613"/>
            <a:ext cx="4495800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ตาราง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1-2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ประเภทและคุณสมบัติของบุ้งกี๋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9104" y="4594677"/>
            <a:ext cx="3124863" cy="3347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รูป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1-6 </a:t>
            </a:r>
            <a:r>
              <a:rPr lang="th-TH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บุ้งกี๋ประเภท </a:t>
            </a:r>
            <a:r>
              <a:rPr lang="en-US" altLang="ja-JP" sz="1800" kern="100" dirty="0">
                <a:effectLst/>
                <a:latin typeface="Cordia New" panose="020B0304020202020204" pitchFamily="34" charset="-34"/>
                <a:ea typeface="ＭＳ 明朝" panose="02020609040205080304" pitchFamily="17" charset="-128"/>
                <a:cs typeface="Cordia New" panose="020B0304020202020204" pitchFamily="34" charset="-34"/>
              </a:rPr>
              <a:t>II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25237"/>
            <a:ext cx="4452620" cy="19748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18/ บทเสริมหน้า 8-9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th-TH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คุณสมบัติหลักและขนาด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5DF5E8CA-F88F-572E-DC68-79EC66FED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257" y="2157685"/>
            <a:ext cx="947420" cy="31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ขอบบนกันหก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テキスト ボックス 25">
            <a:extLst>
              <a:ext uri="{FF2B5EF4-FFF2-40B4-BE49-F238E27FC236}">
                <a16:creationId xmlns:a16="http://schemas.microsoft.com/office/drawing/2014/main" id="{1A1F682F-251E-61CE-B4F3-4C3D80126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82" y="3063818"/>
            <a:ext cx="1169530" cy="183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ปลายมนรูปภูเขา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" name="テキスト ボックス 60">
            <a:extLst>
              <a:ext uri="{FF2B5EF4-FFF2-40B4-BE49-F238E27FC236}">
                <a16:creationId xmlns:a16="http://schemas.microsoft.com/office/drawing/2014/main" id="{8D1CC68A-D326-DBF6-AA9E-EF57B1702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09077"/>
            <a:ext cx="1367624" cy="396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ให้ถือว่าเส้นสมมุตินี้เป็น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ขอบหน้าของปลายมน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graphicFrame>
        <p:nvGraphicFramePr>
          <p:cNvPr id="2117" name="表 2116">
            <a:extLst>
              <a:ext uri="{FF2B5EF4-FFF2-40B4-BE49-F238E27FC236}">
                <a16:creationId xmlns:a16="http://schemas.microsoft.com/office/drawing/2014/main" id="{31EA1C94-6E32-1314-90A7-864F79869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15595"/>
              </p:ext>
            </p:extLst>
          </p:nvPr>
        </p:nvGraphicFramePr>
        <p:xfrm>
          <a:off x="4469882" y="1237054"/>
          <a:ext cx="4426467" cy="50301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34784">
                  <a:extLst>
                    <a:ext uri="{9D8B030D-6E8A-4147-A177-3AD203B41FA5}">
                      <a16:colId xmlns:a16="http://schemas.microsoft.com/office/drawing/2014/main" val="1572123875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1092302418"/>
                    </a:ext>
                  </a:extLst>
                </a:gridCol>
                <a:gridCol w="2340098">
                  <a:extLst>
                    <a:ext uri="{9D8B030D-6E8A-4147-A177-3AD203B41FA5}">
                      <a16:colId xmlns:a16="http://schemas.microsoft.com/office/drawing/2014/main" val="248398799"/>
                    </a:ext>
                  </a:extLst>
                </a:gridCol>
              </a:tblGrid>
              <a:tr h="283877">
                <a:tc gridSpan="2">
                  <a:txBody>
                    <a:bodyPr/>
                    <a:lstStyle/>
                    <a:p>
                      <a:pPr marR="3810" algn="ctr">
                        <a:lnSpc>
                          <a:spcPts val="21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ประเภทของบุ้งกี๋</a:t>
                      </a:r>
                      <a:endParaRPr lang="ja-JP" sz="1600" dirty="0"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21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tabLst>
                          <a:tab pos="802005" algn="l"/>
                          <a:tab pos="1106805" algn="l"/>
                          <a:tab pos="1411605" algn="l"/>
                        </a:tabLst>
                      </a:pPr>
                      <a:r>
                        <a:rPr lang="th-TH" sz="1600" dirty="0">
                          <a:solidFill>
                            <a:srgbClr val="231F20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คุณสมบัติโครงสร้าง</a:t>
                      </a:r>
                      <a:endParaRPr lang="ja-JP" sz="1600" dirty="0"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51035"/>
                  </a:ext>
                </a:extLst>
              </a:tr>
              <a:tr h="1773129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+mn-cs"/>
                        </a:rPr>
                        <a:t> 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  <a:p>
                      <a:pPr marL="4445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บุ้งกี๋มาตรฐาน ประเภท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ordiaUPC" panose="020B0304020202020204" pitchFamily="34" charset="-34"/>
                          <a:ea typeface="游明朝" panose="02020400000000000000" pitchFamily="18" charset="-128"/>
                          <a:cs typeface="+mn-cs"/>
                        </a:rPr>
                        <a:t>Ⅰ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CordiaUPC" panose="020B0304020202020204" pitchFamily="34" charset="-34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+mn-cs"/>
                        </a:rPr>
                        <a:t> 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รูปร่างที่พบมากที่สุด มีขอบตรงและไม่มีเล็บ เหมาะสำหรับตักวัตถุที่มีอนุส่วนขนาดเล็ก เช่น ตักทราย กรวด ดิน ฯลฯ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63085"/>
                  </a:ext>
                </a:extLst>
              </a:tr>
              <a:tr h="99103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+mn-cs"/>
                        </a:rPr>
                        <a:t> 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ประเภท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ordiaUPC" panose="020B0304020202020204" pitchFamily="34" charset="-34"/>
                          <a:ea typeface="游明朝" panose="02020400000000000000" pitchFamily="18" charset="-128"/>
                          <a:cs typeface="+mn-cs"/>
                        </a:rPr>
                        <a:t>Ⅱ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CordiaUPC" panose="020B0304020202020204" pitchFamily="34" charset="-34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/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41910" algn="just">
                        <a:lnSpc>
                          <a:spcPts val="18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เหมาะสำหรับตักวัตถุที่มีอนุส่วนขนาดเล็กคล้ายบุ้งกี๋ประเภท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ordiaUPC" panose="020B0304020202020204" pitchFamily="34" charset="-34"/>
                          <a:ea typeface="游明朝" panose="02020400000000000000" pitchFamily="18" charset="-128"/>
                          <a:cs typeface="+mn-cs"/>
                        </a:rPr>
                        <a:t>Ⅰ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แต่ขอบเป็นรูปภูเขาเพื่อเพิ่มประสิทธิภาพในการตัก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890177"/>
                  </a:ext>
                </a:extLst>
              </a:tr>
              <a:tr h="99103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+mn-cs"/>
                        </a:rPr>
                        <a:t> 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ประเภท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ordiaUPC" panose="020B0304020202020204" pitchFamily="34" charset="-34"/>
                          <a:ea typeface="游明朝" panose="02020400000000000000" pitchFamily="18" charset="-128"/>
                          <a:cs typeface="+mn-cs"/>
                        </a:rPr>
                        <a:t>Ⅲ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CordiaUPC" panose="020B0304020202020204" pitchFamily="34" charset="-34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"/>
                      <a:endParaRPr lang="en-US" sz="16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8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คล้ายบุ้งกี๋ประเภท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ordiaUPC" panose="020B0304020202020204" pitchFamily="34" charset="-34"/>
                          <a:ea typeface="游明朝" panose="02020400000000000000" pitchFamily="18" charset="-128"/>
                          <a:cs typeface="+mn-cs"/>
                        </a:rPr>
                        <a:t>Ⅰ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ขอบตรงและมีเล็บ เหมาะสำหรับตักวัตถุที่มีอนุส่วนขนาดใหญ่ เช่น ตักเศษหิน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537771"/>
                  </a:ext>
                </a:extLst>
              </a:tr>
              <a:tr h="99103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ＭＳ 明朝" panose="02020609040205080304" pitchFamily="17" charset="-128"/>
                          <a:cs typeface="+mn-cs"/>
                        </a:rPr>
                        <a:t> 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  <a:p>
                      <a:pPr algn="ctr">
                        <a:spcBef>
                          <a:spcPts val="5"/>
                        </a:spcBef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ประเภท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ordiaUPC" panose="020B0304020202020204" pitchFamily="34" charset="-34"/>
                          <a:ea typeface="游明朝" panose="02020400000000000000" pitchFamily="18" charset="-128"/>
                          <a:cs typeface="+mn-cs"/>
                        </a:rPr>
                        <a:t>Ⅳ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CordiaUPC" panose="020B0304020202020204" pitchFamily="34" charset="-34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/>
                      <a:endParaRPr lang="en-US" sz="16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ＭＳ 明朝" panose="02020609040205080304" pitchFamily="17" charset="-128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41910" algn="just">
                        <a:lnSpc>
                          <a:spcPts val="18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คล้ายบุ้งกี๋ประเภท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ordiaUPC" panose="020B0304020202020204" pitchFamily="34" charset="-34"/>
                          <a:ea typeface="游明朝" panose="02020400000000000000" pitchFamily="18" charset="-128"/>
                          <a:cs typeface="+mn-cs"/>
                        </a:rPr>
                        <a:t>Ⅱ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ＭＳ 明朝" panose="02020609040205080304" pitchFamily="17" charset="-128"/>
                          <a:cs typeface="+mn-cs"/>
                        </a:rPr>
                        <a:t>ขอบรูปภูเขาและมีเล็บ เหมาะสำหรับเพิ่มประสิทธิภาพในการตักวัตถุที่มีอนุส่วนขนาดใหญ่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Arial Unicode MS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049631"/>
                  </a:ext>
                </a:extLst>
              </a:tr>
            </a:tbl>
          </a:graphicData>
        </a:graphic>
      </p:graphicFrame>
      <p:grpSp>
        <p:nvGrpSpPr>
          <p:cNvPr id="2118" name="グループ化 2117">
            <a:extLst>
              <a:ext uri="{FF2B5EF4-FFF2-40B4-BE49-F238E27FC236}">
                <a16:creationId xmlns:a16="http://schemas.microsoft.com/office/drawing/2014/main" id="{1560E56A-BD3E-9740-B6D0-A39EE235F01D}"/>
              </a:ext>
            </a:extLst>
          </p:cNvPr>
          <p:cNvGrpSpPr>
            <a:grpSpLocks/>
          </p:cNvGrpSpPr>
          <p:nvPr/>
        </p:nvGrpSpPr>
        <p:grpSpPr bwMode="auto">
          <a:xfrm>
            <a:off x="5354394" y="1962662"/>
            <a:ext cx="1176338" cy="969962"/>
            <a:chOff x="0" y="0"/>
            <a:chExt cx="1598" cy="1318"/>
          </a:xfrm>
        </p:grpSpPr>
        <p:sp>
          <p:nvSpPr>
            <p:cNvPr id="2119" name="docshape150">
              <a:extLst>
                <a:ext uri="{FF2B5EF4-FFF2-40B4-BE49-F238E27FC236}">
                  <a16:creationId xmlns:a16="http://schemas.microsoft.com/office/drawing/2014/main" id="{65B8B68D-45B6-874F-46D1-3D369545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98" cy="1318"/>
            </a:xfrm>
            <a:custGeom>
              <a:avLst/>
              <a:gdLst>
                <a:gd name="T0" fmla="*/ 367 w 1598"/>
                <a:gd name="T1" fmla="*/ 0 h 1318"/>
                <a:gd name="T2" fmla="*/ 338 w 1598"/>
                <a:gd name="T3" fmla="*/ 8 h 1318"/>
                <a:gd name="T4" fmla="*/ 309 w 1598"/>
                <a:gd name="T5" fmla="*/ 24 h 1318"/>
                <a:gd name="T6" fmla="*/ 280 w 1598"/>
                <a:gd name="T7" fmla="*/ 36 h 1318"/>
                <a:gd name="T8" fmla="*/ 249 w 1598"/>
                <a:gd name="T9" fmla="*/ 113 h 1318"/>
                <a:gd name="T10" fmla="*/ 218 w 1598"/>
                <a:gd name="T11" fmla="*/ 190 h 1318"/>
                <a:gd name="T12" fmla="*/ 91 w 1598"/>
                <a:gd name="T13" fmla="*/ 497 h 1318"/>
                <a:gd name="T14" fmla="*/ 60 w 1598"/>
                <a:gd name="T15" fmla="*/ 574 h 1318"/>
                <a:gd name="T16" fmla="*/ 30 w 1598"/>
                <a:gd name="T17" fmla="*/ 652 h 1318"/>
                <a:gd name="T18" fmla="*/ 0 w 1598"/>
                <a:gd name="T19" fmla="*/ 729 h 1318"/>
                <a:gd name="T20" fmla="*/ 549 w 1598"/>
                <a:gd name="T21" fmla="*/ 1021 h 1318"/>
                <a:gd name="T22" fmla="*/ 986 w 1598"/>
                <a:gd name="T23" fmla="*/ 1252 h 1318"/>
                <a:gd name="T24" fmla="*/ 996 w 1598"/>
                <a:gd name="T25" fmla="*/ 1252 h 1318"/>
                <a:gd name="T26" fmla="*/ 1021 w 1598"/>
                <a:gd name="T27" fmla="*/ 1270 h 1318"/>
                <a:gd name="T28" fmla="*/ 1078 w 1598"/>
                <a:gd name="T29" fmla="*/ 1299 h 1318"/>
                <a:gd name="T30" fmla="*/ 1102 w 1598"/>
                <a:gd name="T31" fmla="*/ 1317 h 1318"/>
                <a:gd name="T32" fmla="*/ 1172 w 1598"/>
                <a:gd name="T33" fmla="*/ 1277 h 1318"/>
                <a:gd name="T34" fmla="*/ 1238 w 1598"/>
                <a:gd name="T35" fmla="*/ 1230 h 1318"/>
                <a:gd name="T36" fmla="*/ 1304 w 1598"/>
                <a:gd name="T37" fmla="*/ 1181 h 1318"/>
                <a:gd name="T38" fmla="*/ 1371 w 1598"/>
                <a:gd name="T39" fmla="*/ 1134 h 1318"/>
                <a:gd name="T40" fmla="*/ 1424 w 1598"/>
                <a:gd name="T41" fmla="*/ 1092 h 1318"/>
                <a:gd name="T42" fmla="*/ 1479 w 1598"/>
                <a:gd name="T43" fmla="*/ 1048 h 1318"/>
                <a:gd name="T44" fmla="*/ 1531 w 1598"/>
                <a:gd name="T45" fmla="*/ 1001 h 1318"/>
                <a:gd name="T46" fmla="*/ 1571 w 1598"/>
                <a:gd name="T47" fmla="*/ 947 h 1318"/>
                <a:gd name="T48" fmla="*/ 1593 w 1598"/>
                <a:gd name="T49" fmla="*/ 883 h 1318"/>
                <a:gd name="T50" fmla="*/ 1598 w 1598"/>
                <a:gd name="T51" fmla="*/ 800 h 1318"/>
                <a:gd name="T52" fmla="*/ 1576 w 1598"/>
                <a:gd name="T53" fmla="*/ 726 h 1318"/>
                <a:gd name="T54" fmla="*/ 1537 w 1598"/>
                <a:gd name="T55" fmla="*/ 657 h 1318"/>
                <a:gd name="T56" fmla="*/ 1493 w 1598"/>
                <a:gd name="T57" fmla="*/ 591 h 1318"/>
                <a:gd name="T58" fmla="*/ 1455 w 1598"/>
                <a:gd name="T59" fmla="*/ 522 h 1318"/>
                <a:gd name="T60" fmla="*/ 1383 w 1598"/>
                <a:gd name="T61" fmla="*/ 486 h 1318"/>
                <a:gd name="T62" fmla="*/ 1374 w 1598"/>
                <a:gd name="T63" fmla="*/ 461 h 1318"/>
                <a:gd name="T64" fmla="*/ 1368 w 1598"/>
                <a:gd name="T65" fmla="*/ 449 h 1318"/>
                <a:gd name="T66" fmla="*/ 1359 w 1598"/>
                <a:gd name="T67" fmla="*/ 438 h 1318"/>
                <a:gd name="T68" fmla="*/ 1341 w 1598"/>
                <a:gd name="T69" fmla="*/ 431 h 1318"/>
                <a:gd name="T70" fmla="*/ 1321 w 1598"/>
                <a:gd name="T71" fmla="*/ 429 h 1318"/>
                <a:gd name="T72" fmla="*/ 1301 w 1598"/>
                <a:gd name="T73" fmla="*/ 432 h 1318"/>
                <a:gd name="T74" fmla="*/ 1283 w 1598"/>
                <a:gd name="T75" fmla="*/ 441 h 1318"/>
                <a:gd name="T76" fmla="*/ 964 w 1598"/>
                <a:gd name="T77" fmla="*/ 288 h 1318"/>
                <a:gd name="T78" fmla="*/ 934 w 1598"/>
                <a:gd name="T79" fmla="*/ 236 h 1318"/>
                <a:gd name="T80" fmla="*/ 903 w 1598"/>
                <a:gd name="T81" fmla="*/ 229 h 1318"/>
                <a:gd name="T82" fmla="*/ 887 w 1598"/>
                <a:gd name="T83" fmla="*/ 232 h 1318"/>
                <a:gd name="T84" fmla="*/ 874 w 1598"/>
                <a:gd name="T85" fmla="*/ 240 h 1318"/>
                <a:gd name="T86" fmla="*/ 800 w 1598"/>
                <a:gd name="T87" fmla="*/ 205 h 1318"/>
                <a:gd name="T88" fmla="*/ 652 w 1598"/>
                <a:gd name="T89" fmla="*/ 136 h 1318"/>
                <a:gd name="T90" fmla="*/ 579 w 1598"/>
                <a:gd name="T91" fmla="*/ 100 h 1318"/>
                <a:gd name="T92" fmla="*/ 506 w 1598"/>
                <a:gd name="T93" fmla="*/ 63 h 1318"/>
                <a:gd name="T94" fmla="*/ 505 w 1598"/>
                <a:gd name="T95" fmla="*/ 52 h 1318"/>
                <a:gd name="T96" fmla="*/ 502 w 1598"/>
                <a:gd name="T97" fmla="*/ 40 h 1318"/>
                <a:gd name="T98" fmla="*/ 497 w 1598"/>
                <a:gd name="T99" fmla="*/ 29 h 1318"/>
                <a:gd name="T100" fmla="*/ 490 w 1598"/>
                <a:gd name="T101" fmla="*/ 19 h 1318"/>
                <a:gd name="T102" fmla="*/ 468 w 1598"/>
                <a:gd name="T103" fmla="*/ 4 h 1318"/>
                <a:gd name="T104" fmla="*/ 445 w 1598"/>
                <a:gd name="T105" fmla="*/ 4 h 1318"/>
                <a:gd name="T106" fmla="*/ 420 w 1598"/>
                <a:gd name="T107" fmla="*/ 10 h 1318"/>
                <a:gd name="T108" fmla="*/ 396 w 1598"/>
                <a:gd name="T109" fmla="*/ 14 h 1318"/>
                <a:gd name="T110" fmla="*/ 367 w 1598"/>
                <a:gd name="T111" fmla="*/ 0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8" h="1318">
                  <a:moveTo>
                    <a:pt x="367" y="0"/>
                  </a:moveTo>
                  <a:lnTo>
                    <a:pt x="338" y="8"/>
                  </a:lnTo>
                  <a:lnTo>
                    <a:pt x="309" y="24"/>
                  </a:lnTo>
                  <a:lnTo>
                    <a:pt x="280" y="36"/>
                  </a:lnTo>
                  <a:lnTo>
                    <a:pt x="249" y="113"/>
                  </a:lnTo>
                  <a:lnTo>
                    <a:pt x="218" y="190"/>
                  </a:lnTo>
                  <a:lnTo>
                    <a:pt x="91" y="497"/>
                  </a:lnTo>
                  <a:lnTo>
                    <a:pt x="60" y="574"/>
                  </a:lnTo>
                  <a:lnTo>
                    <a:pt x="30" y="652"/>
                  </a:lnTo>
                  <a:lnTo>
                    <a:pt x="0" y="729"/>
                  </a:lnTo>
                  <a:lnTo>
                    <a:pt x="549" y="1021"/>
                  </a:lnTo>
                  <a:lnTo>
                    <a:pt x="986" y="1252"/>
                  </a:lnTo>
                  <a:lnTo>
                    <a:pt x="996" y="1252"/>
                  </a:lnTo>
                  <a:lnTo>
                    <a:pt x="1021" y="1270"/>
                  </a:lnTo>
                  <a:lnTo>
                    <a:pt x="1078" y="1299"/>
                  </a:lnTo>
                  <a:lnTo>
                    <a:pt x="1102" y="1317"/>
                  </a:lnTo>
                  <a:lnTo>
                    <a:pt x="1172" y="1277"/>
                  </a:lnTo>
                  <a:lnTo>
                    <a:pt x="1238" y="1230"/>
                  </a:lnTo>
                  <a:lnTo>
                    <a:pt x="1304" y="1181"/>
                  </a:lnTo>
                  <a:lnTo>
                    <a:pt x="1371" y="1134"/>
                  </a:lnTo>
                  <a:lnTo>
                    <a:pt x="1424" y="1092"/>
                  </a:lnTo>
                  <a:lnTo>
                    <a:pt x="1479" y="1048"/>
                  </a:lnTo>
                  <a:lnTo>
                    <a:pt x="1531" y="1001"/>
                  </a:lnTo>
                  <a:lnTo>
                    <a:pt x="1571" y="947"/>
                  </a:lnTo>
                  <a:lnTo>
                    <a:pt x="1593" y="883"/>
                  </a:lnTo>
                  <a:lnTo>
                    <a:pt x="1598" y="800"/>
                  </a:lnTo>
                  <a:lnTo>
                    <a:pt x="1576" y="726"/>
                  </a:lnTo>
                  <a:lnTo>
                    <a:pt x="1537" y="657"/>
                  </a:lnTo>
                  <a:lnTo>
                    <a:pt x="1493" y="591"/>
                  </a:lnTo>
                  <a:lnTo>
                    <a:pt x="1455" y="522"/>
                  </a:lnTo>
                  <a:lnTo>
                    <a:pt x="1383" y="486"/>
                  </a:lnTo>
                  <a:lnTo>
                    <a:pt x="1374" y="461"/>
                  </a:lnTo>
                  <a:lnTo>
                    <a:pt x="1368" y="449"/>
                  </a:lnTo>
                  <a:lnTo>
                    <a:pt x="1359" y="438"/>
                  </a:lnTo>
                  <a:lnTo>
                    <a:pt x="1341" y="431"/>
                  </a:lnTo>
                  <a:lnTo>
                    <a:pt x="1321" y="429"/>
                  </a:lnTo>
                  <a:lnTo>
                    <a:pt x="1301" y="432"/>
                  </a:lnTo>
                  <a:lnTo>
                    <a:pt x="1283" y="441"/>
                  </a:lnTo>
                  <a:lnTo>
                    <a:pt x="964" y="288"/>
                  </a:lnTo>
                  <a:lnTo>
                    <a:pt x="934" y="236"/>
                  </a:lnTo>
                  <a:lnTo>
                    <a:pt x="903" y="229"/>
                  </a:lnTo>
                  <a:lnTo>
                    <a:pt x="887" y="232"/>
                  </a:lnTo>
                  <a:lnTo>
                    <a:pt x="874" y="240"/>
                  </a:lnTo>
                  <a:lnTo>
                    <a:pt x="800" y="205"/>
                  </a:lnTo>
                  <a:lnTo>
                    <a:pt x="652" y="136"/>
                  </a:lnTo>
                  <a:lnTo>
                    <a:pt x="579" y="100"/>
                  </a:lnTo>
                  <a:lnTo>
                    <a:pt x="506" y="63"/>
                  </a:lnTo>
                  <a:lnTo>
                    <a:pt x="505" y="52"/>
                  </a:lnTo>
                  <a:lnTo>
                    <a:pt x="502" y="40"/>
                  </a:lnTo>
                  <a:lnTo>
                    <a:pt x="497" y="29"/>
                  </a:lnTo>
                  <a:lnTo>
                    <a:pt x="490" y="19"/>
                  </a:lnTo>
                  <a:lnTo>
                    <a:pt x="468" y="4"/>
                  </a:lnTo>
                  <a:lnTo>
                    <a:pt x="445" y="4"/>
                  </a:lnTo>
                  <a:lnTo>
                    <a:pt x="420" y="10"/>
                  </a:lnTo>
                  <a:lnTo>
                    <a:pt x="396" y="14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21" name="docshape151">
              <a:extLst>
                <a:ext uri="{FF2B5EF4-FFF2-40B4-BE49-F238E27FC236}">
                  <a16:creationId xmlns:a16="http://schemas.microsoft.com/office/drawing/2014/main" id="{4A19BD72-7B1A-F0F7-508F-1828F0A33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" y="10"/>
              <a:ext cx="1152" cy="1289"/>
            </a:xfrm>
            <a:custGeom>
              <a:avLst/>
              <a:gdLst>
                <a:gd name="T0" fmla="+- 0 494 298"/>
                <a:gd name="T1" fmla="*/ T0 w 1152"/>
                <a:gd name="T2" fmla="+- 0 49 10"/>
                <a:gd name="T3" fmla="*/ 49 h 1289"/>
                <a:gd name="T4" fmla="+- 0 465 298"/>
                <a:gd name="T5" fmla="*/ T4 w 1152"/>
                <a:gd name="T6" fmla="+- 0 17 10"/>
                <a:gd name="T7" fmla="*/ 17 h 1289"/>
                <a:gd name="T8" fmla="+- 0 478 298"/>
                <a:gd name="T9" fmla="*/ T8 w 1152"/>
                <a:gd name="T10" fmla="+- 0 48 10"/>
                <a:gd name="T11" fmla="*/ 48 h 1289"/>
                <a:gd name="T12" fmla="+- 0 497 298"/>
                <a:gd name="T13" fmla="*/ T12 w 1152"/>
                <a:gd name="T14" fmla="+- 0 85 10"/>
                <a:gd name="T15" fmla="*/ 85 h 1289"/>
                <a:gd name="T16" fmla="+- 0 1439 298"/>
                <a:gd name="T17" fmla="*/ T16 w 1152"/>
                <a:gd name="T18" fmla="+- 0 534 10"/>
                <a:gd name="T19" fmla="*/ 534 h 1289"/>
                <a:gd name="T20" fmla="+- 0 1432 298"/>
                <a:gd name="T21" fmla="*/ T20 w 1152"/>
                <a:gd name="T22" fmla="+- 0 524 10"/>
                <a:gd name="T23" fmla="*/ 524 h 1289"/>
                <a:gd name="T24" fmla="+- 0 1387 298"/>
                <a:gd name="T25" fmla="*/ T24 w 1152"/>
                <a:gd name="T26" fmla="+- 0 503 10"/>
                <a:gd name="T27" fmla="*/ 503 h 1289"/>
                <a:gd name="T28" fmla="+- 0 1355 298"/>
                <a:gd name="T29" fmla="*/ T28 w 1152"/>
                <a:gd name="T30" fmla="+- 0 524 10"/>
                <a:gd name="T31" fmla="*/ 524 h 1289"/>
                <a:gd name="T32" fmla="+- 0 1278 298"/>
                <a:gd name="T33" fmla="*/ T32 w 1152"/>
                <a:gd name="T34" fmla="+- 0 485 10"/>
                <a:gd name="T35" fmla="*/ 485 h 1289"/>
                <a:gd name="T36" fmla="+- 0 1255 298"/>
                <a:gd name="T37" fmla="*/ T36 w 1152"/>
                <a:gd name="T38" fmla="+- 0 467 10"/>
                <a:gd name="T39" fmla="*/ 467 h 1289"/>
                <a:gd name="T40" fmla="+- 0 1265 298"/>
                <a:gd name="T41" fmla="*/ T40 w 1152"/>
                <a:gd name="T42" fmla="+- 0 445 10"/>
                <a:gd name="T43" fmla="*/ 445 h 1289"/>
                <a:gd name="T44" fmla="+- 0 1026 298"/>
                <a:gd name="T45" fmla="*/ T44 w 1152"/>
                <a:gd name="T46" fmla="+- 0 328 10"/>
                <a:gd name="T47" fmla="*/ 328 h 1289"/>
                <a:gd name="T48" fmla="+- 0 958 298"/>
                <a:gd name="T49" fmla="*/ T48 w 1152"/>
                <a:gd name="T50" fmla="+- 0 316 10"/>
                <a:gd name="T51" fmla="*/ 316 h 1289"/>
                <a:gd name="T52" fmla="+- 0 925 298"/>
                <a:gd name="T53" fmla="*/ T52 w 1152"/>
                <a:gd name="T54" fmla="+- 0 322 10"/>
                <a:gd name="T55" fmla="*/ 322 h 1289"/>
                <a:gd name="T56" fmla="+- 0 889 298"/>
                <a:gd name="T57" fmla="*/ T56 w 1152"/>
                <a:gd name="T58" fmla="+- 0 304 10"/>
                <a:gd name="T59" fmla="*/ 304 h 1289"/>
                <a:gd name="T60" fmla="+- 0 909 298"/>
                <a:gd name="T61" fmla="*/ T60 w 1152"/>
                <a:gd name="T62" fmla="+- 0 306 10"/>
                <a:gd name="T63" fmla="*/ 306 h 1289"/>
                <a:gd name="T64" fmla="+- 0 926 298"/>
                <a:gd name="T65" fmla="*/ T64 w 1152"/>
                <a:gd name="T66" fmla="+- 0 302 10"/>
                <a:gd name="T67" fmla="*/ 302 h 1289"/>
                <a:gd name="T68" fmla="+- 0 906 298"/>
                <a:gd name="T69" fmla="*/ T68 w 1152"/>
                <a:gd name="T70" fmla="+- 0 259 10"/>
                <a:gd name="T71" fmla="*/ 259 h 1289"/>
                <a:gd name="T72" fmla="+- 0 862 298"/>
                <a:gd name="T73" fmla="*/ T72 w 1152"/>
                <a:gd name="T74" fmla="+- 0 252 10"/>
                <a:gd name="T75" fmla="*/ 252 h 1289"/>
                <a:gd name="T76" fmla="+- 0 858 298"/>
                <a:gd name="T77" fmla="*/ T76 w 1152"/>
                <a:gd name="T78" fmla="+- 0 280 10"/>
                <a:gd name="T79" fmla="*/ 280 h 1289"/>
                <a:gd name="T80" fmla="+- 0 885 298"/>
                <a:gd name="T81" fmla="*/ T80 w 1152"/>
                <a:gd name="T82" fmla="+- 0 304 10"/>
                <a:gd name="T83" fmla="*/ 304 h 1289"/>
                <a:gd name="T84" fmla="+- 0 828 298"/>
                <a:gd name="T85" fmla="*/ T84 w 1152"/>
                <a:gd name="T86" fmla="+- 0 266 10"/>
                <a:gd name="T87" fmla="*/ 266 h 1289"/>
                <a:gd name="T88" fmla="+- 0 834 298"/>
                <a:gd name="T89" fmla="*/ T88 w 1152"/>
                <a:gd name="T90" fmla="+- 0 268 10"/>
                <a:gd name="T91" fmla="*/ 268 h 1289"/>
                <a:gd name="T92" fmla="+- 0 788 298"/>
                <a:gd name="T93" fmla="*/ T92 w 1152"/>
                <a:gd name="T94" fmla="+- 0 210 10"/>
                <a:gd name="T95" fmla="*/ 210 h 1289"/>
                <a:gd name="T96" fmla="+- 0 512 298"/>
                <a:gd name="T97" fmla="*/ T96 w 1152"/>
                <a:gd name="T98" fmla="+- 0 77 10"/>
                <a:gd name="T99" fmla="*/ 77 h 1289"/>
                <a:gd name="T100" fmla="+- 0 486 298"/>
                <a:gd name="T101" fmla="*/ T100 w 1152"/>
                <a:gd name="T102" fmla="+- 0 103 10"/>
                <a:gd name="T103" fmla="*/ 103 h 1289"/>
                <a:gd name="T104" fmla="+- 0 471 298"/>
                <a:gd name="T105" fmla="*/ T104 w 1152"/>
                <a:gd name="T106" fmla="+- 0 91 10"/>
                <a:gd name="T107" fmla="*/ 91 h 1289"/>
                <a:gd name="T108" fmla="+- 0 466 298"/>
                <a:gd name="T109" fmla="*/ T108 w 1152"/>
                <a:gd name="T110" fmla="+- 0 59 10"/>
                <a:gd name="T111" fmla="*/ 59 h 1289"/>
                <a:gd name="T112" fmla="+- 0 456 298"/>
                <a:gd name="T113" fmla="*/ T112 w 1152"/>
                <a:gd name="T114" fmla="+- 0 57 10"/>
                <a:gd name="T115" fmla="*/ 57 h 1289"/>
                <a:gd name="T116" fmla="+- 0 456 298"/>
                <a:gd name="T117" fmla="*/ T116 w 1152"/>
                <a:gd name="T118" fmla="+- 0 39 10"/>
                <a:gd name="T119" fmla="*/ 39 h 1289"/>
                <a:gd name="T120" fmla="+- 0 455 298"/>
                <a:gd name="T121" fmla="*/ T120 w 1152"/>
                <a:gd name="T122" fmla="+- 0 32 10"/>
                <a:gd name="T123" fmla="*/ 32 h 1289"/>
                <a:gd name="T124" fmla="+- 0 422 298"/>
                <a:gd name="T125" fmla="*/ T124 w 1152"/>
                <a:gd name="T126" fmla="+- 0 20 10"/>
                <a:gd name="T127" fmla="*/ 20 h 1289"/>
                <a:gd name="T128" fmla="+- 0 384 298"/>
                <a:gd name="T129" fmla="*/ T128 w 1152"/>
                <a:gd name="T130" fmla="+- 0 44 10"/>
                <a:gd name="T131" fmla="*/ 44 h 1289"/>
                <a:gd name="T132" fmla="+- 0 470 298"/>
                <a:gd name="T133" fmla="*/ T132 w 1152"/>
                <a:gd name="T134" fmla="+- 0 101 10"/>
                <a:gd name="T135" fmla="*/ 101 h 1289"/>
                <a:gd name="T136" fmla="+- 0 386 298"/>
                <a:gd name="T137" fmla="*/ T136 w 1152"/>
                <a:gd name="T138" fmla="+- 0 68 10"/>
                <a:gd name="T139" fmla="*/ 68 h 1289"/>
                <a:gd name="T140" fmla="+- 0 363 298"/>
                <a:gd name="T141" fmla="*/ T140 w 1152"/>
                <a:gd name="T142" fmla="+- 0 10 10"/>
                <a:gd name="T143" fmla="*/ 10 h 1289"/>
                <a:gd name="T144" fmla="+- 0 298 298"/>
                <a:gd name="T145" fmla="*/ T144 w 1152"/>
                <a:gd name="T146" fmla="+- 0 40 10"/>
                <a:gd name="T147" fmla="*/ 40 h 1289"/>
                <a:gd name="T148" fmla="+- 0 1429 298"/>
                <a:gd name="T149" fmla="*/ T148 w 1152"/>
                <a:gd name="T150" fmla="+- 0 543 10"/>
                <a:gd name="T151" fmla="*/ 543 h 1289"/>
                <a:gd name="T152" fmla="+- 0 1389 298"/>
                <a:gd name="T153" fmla="*/ T152 w 1152"/>
                <a:gd name="T154" fmla="+- 0 564 10"/>
                <a:gd name="T155" fmla="*/ 564 h 1289"/>
                <a:gd name="T156" fmla="+- 0 481 298"/>
                <a:gd name="T157" fmla="*/ T156 w 1152"/>
                <a:gd name="T158" fmla="+- 0 177 10"/>
                <a:gd name="T159" fmla="*/ 177 h 1289"/>
                <a:gd name="T160" fmla="+- 0 479 298"/>
                <a:gd name="T161" fmla="*/ T160 w 1152"/>
                <a:gd name="T162" fmla="+- 0 385 10"/>
                <a:gd name="T163" fmla="*/ 385 h 1289"/>
                <a:gd name="T164" fmla="+- 0 1357 298"/>
                <a:gd name="T165" fmla="*/ T164 w 1152"/>
                <a:gd name="T166" fmla="+- 0 623 10"/>
                <a:gd name="T167" fmla="*/ 623 h 1289"/>
                <a:gd name="T168" fmla="+- 0 1385 298"/>
                <a:gd name="T169" fmla="*/ T168 w 1152"/>
                <a:gd name="T170" fmla="+- 0 570 10"/>
                <a:gd name="T171" fmla="*/ 570 h 1289"/>
                <a:gd name="T172" fmla="+- 0 1194 298"/>
                <a:gd name="T173" fmla="*/ T172 w 1152"/>
                <a:gd name="T174" fmla="+- 0 1245 10"/>
                <a:gd name="T175" fmla="*/ 1245 h 1289"/>
                <a:gd name="T176" fmla="+- 0 1433 298"/>
                <a:gd name="T177" fmla="*/ T176 w 1152"/>
                <a:gd name="T178" fmla="+- 0 585 10"/>
                <a:gd name="T179" fmla="*/ 585 h 1289"/>
                <a:gd name="T180" fmla="+- 0 1442 298"/>
                <a:gd name="T181" fmla="*/ T180 w 1152"/>
                <a:gd name="T182" fmla="+- 0 560 10"/>
                <a:gd name="T183" fmla="*/ 560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1152" h="1289">
                  <a:moveTo>
                    <a:pt x="201" y="63"/>
                  </a:moveTo>
                  <a:lnTo>
                    <a:pt x="198" y="50"/>
                  </a:lnTo>
                  <a:lnTo>
                    <a:pt x="196" y="39"/>
                  </a:lnTo>
                  <a:lnTo>
                    <a:pt x="190" y="26"/>
                  </a:lnTo>
                  <a:lnTo>
                    <a:pt x="180" y="15"/>
                  </a:lnTo>
                  <a:lnTo>
                    <a:pt x="167" y="7"/>
                  </a:lnTo>
                  <a:lnTo>
                    <a:pt x="154" y="3"/>
                  </a:lnTo>
                  <a:lnTo>
                    <a:pt x="171" y="18"/>
                  </a:lnTo>
                  <a:lnTo>
                    <a:pt x="180" y="38"/>
                  </a:lnTo>
                  <a:lnTo>
                    <a:pt x="185" y="61"/>
                  </a:lnTo>
                  <a:lnTo>
                    <a:pt x="188" y="83"/>
                  </a:lnTo>
                  <a:lnTo>
                    <a:pt x="199" y="75"/>
                  </a:lnTo>
                  <a:lnTo>
                    <a:pt x="201" y="63"/>
                  </a:lnTo>
                  <a:close/>
                  <a:moveTo>
                    <a:pt x="1151" y="524"/>
                  </a:moveTo>
                  <a:lnTo>
                    <a:pt x="1141" y="524"/>
                  </a:lnTo>
                  <a:lnTo>
                    <a:pt x="1140" y="522"/>
                  </a:lnTo>
                  <a:lnTo>
                    <a:pt x="1134" y="515"/>
                  </a:lnTo>
                  <a:lnTo>
                    <a:pt x="1134" y="514"/>
                  </a:lnTo>
                  <a:lnTo>
                    <a:pt x="1124" y="508"/>
                  </a:lnTo>
                  <a:lnTo>
                    <a:pt x="1113" y="503"/>
                  </a:lnTo>
                  <a:lnTo>
                    <a:pt x="1089" y="493"/>
                  </a:lnTo>
                  <a:lnTo>
                    <a:pt x="1077" y="496"/>
                  </a:lnTo>
                  <a:lnTo>
                    <a:pt x="1066" y="505"/>
                  </a:lnTo>
                  <a:lnTo>
                    <a:pt x="1057" y="514"/>
                  </a:lnTo>
                  <a:lnTo>
                    <a:pt x="1015" y="490"/>
                  </a:lnTo>
                  <a:lnTo>
                    <a:pt x="998" y="482"/>
                  </a:lnTo>
                  <a:lnTo>
                    <a:pt x="980" y="475"/>
                  </a:lnTo>
                  <a:lnTo>
                    <a:pt x="962" y="465"/>
                  </a:lnTo>
                  <a:lnTo>
                    <a:pt x="947" y="453"/>
                  </a:lnTo>
                  <a:lnTo>
                    <a:pt x="957" y="457"/>
                  </a:lnTo>
                  <a:lnTo>
                    <a:pt x="959" y="453"/>
                  </a:lnTo>
                  <a:lnTo>
                    <a:pt x="965" y="441"/>
                  </a:lnTo>
                  <a:lnTo>
                    <a:pt x="967" y="435"/>
                  </a:lnTo>
                  <a:lnTo>
                    <a:pt x="819" y="364"/>
                  </a:lnTo>
                  <a:lnTo>
                    <a:pt x="745" y="327"/>
                  </a:lnTo>
                  <a:lnTo>
                    <a:pt x="728" y="318"/>
                  </a:lnTo>
                  <a:lnTo>
                    <a:pt x="673" y="288"/>
                  </a:lnTo>
                  <a:lnTo>
                    <a:pt x="668" y="297"/>
                  </a:lnTo>
                  <a:lnTo>
                    <a:pt x="660" y="306"/>
                  </a:lnTo>
                  <a:lnTo>
                    <a:pt x="650" y="312"/>
                  </a:lnTo>
                  <a:lnTo>
                    <a:pt x="641" y="318"/>
                  </a:lnTo>
                  <a:lnTo>
                    <a:pt x="627" y="312"/>
                  </a:lnTo>
                  <a:lnTo>
                    <a:pt x="613" y="307"/>
                  </a:lnTo>
                  <a:lnTo>
                    <a:pt x="600" y="301"/>
                  </a:lnTo>
                  <a:lnTo>
                    <a:pt x="591" y="294"/>
                  </a:lnTo>
                  <a:lnTo>
                    <a:pt x="589" y="292"/>
                  </a:lnTo>
                  <a:lnTo>
                    <a:pt x="599" y="292"/>
                  </a:lnTo>
                  <a:lnTo>
                    <a:pt x="611" y="296"/>
                  </a:lnTo>
                  <a:lnTo>
                    <a:pt x="622" y="302"/>
                  </a:lnTo>
                  <a:lnTo>
                    <a:pt x="631" y="308"/>
                  </a:lnTo>
                  <a:lnTo>
                    <a:pt x="628" y="292"/>
                  </a:lnTo>
                  <a:lnTo>
                    <a:pt x="624" y="272"/>
                  </a:lnTo>
                  <a:lnTo>
                    <a:pt x="618" y="259"/>
                  </a:lnTo>
                  <a:lnTo>
                    <a:pt x="608" y="249"/>
                  </a:lnTo>
                  <a:lnTo>
                    <a:pt x="595" y="243"/>
                  </a:lnTo>
                  <a:lnTo>
                    <a:pt x="580" y="242"/>
                  </a:lnTo>
                  <a:lnTo>
                    <a:pt x="564" y="242"/>
                  </a:lnTo>
                  <a:lnTo>
                    <a:pt x="554" y="252"/>
                  </a:lnTo>
                  <a:lnTo>
                    <a:pt x="548" y="264"/>
                  </a:lnTo>
                  <a:lnTo>
                    <a:pt x="560" y="270"/>
                  </a:lnTo>
                  <a:lnTo>
                    <a:pt x="571" y="276"/>
                  </a:lnTo>
                  <a:lnTo>
                    <a:pt x="581" y="283"/>
                  </a:lnTo>
                  <a:lnTo>
                    <a:pt x="587" y="294"/>
                  </a:lnTo>
                  <a:lnTo>
                    <a:pt x="555" y="277"/>
                  </a:lnTo>
                  <a:lnTo>
                    <a:pt x="541" y="267"/>
                  </a:lnTo>
                  <a:lnTo>
                    <a:pt x="530" y="256"/>
                  </a:lnTo>
                  <a:lnTo>
                    <a:pt x="532" y="256"/>
                  </a:lnTo>
                  <a:lnTo>
                    <a:pt x="536" y="254"/>
                  </a:lnTo>
                  <a:lnTo>
                    <a:pt x="536" y="258"/>
                  </a:lnTo>
                  <a:lnTo>
                    <a:pt x="540" y="254"/>
                  </a:lnTo>
                  <a:lnTo>
                    <a:pt x="558" y="234"/>
                  </a:lnTo>
                  <a:lnTo>
                    <a:pt x="490" y="200"/>
                  </a:lnTo>
                  <a:lnTo>
                    <a:pt x="282" y="102"/>
                  </a:lnTo>
                  <a:lnTo>
                    <a:pt x="266" y="93"/>
                  </a:lnTo>
                  <a:lnTo>
                    <a:pt x="214" y="67"/>
                  </a:lnTo>
                  <a:lnTo>
                    <a:pt x="212" y="77"/>
                  </a:lnTo>
                  <a:lnTo>
                    <a:pt x="200" y="83"/>
                  </a:lnTo>
                  <a:lnTo>
                    <a:pt x="188" y="93"/>
                  </a:lnTo>
                  <a:lnTo>
                    <a:pt x="176" y="93"/>
                  </a:lnTo>
                  <a:lnTo>
                    <a:pt x="175" y="91"/>
                  </a:lnTo>
                  <a:lnTo>
                    <a:pt x="173" y="81"/>
                  </a:lnTo>
                  <a:lnTo>
                    <a:pt x="172" y="67"/>
                  </a:lnTo>
                  <a:lnTo>
                    <a:pt x="170" y="53"/>
                  </a:lnTo>
                  <a:lnTo>
                    <a:pt x="168" y="49"/>
                  </a:lnTo>
                  <a:lnTo>
                    <a:pt x="164" y="41"/>
                  </a:lnTo>
                  <a:lnTo>
                    <a:pt x="164" y="49"/>
                  </a:lnTo>
                  <a:lnTo>
                    <a:pt x="158" y="47"/>
                  </a:lnTo>
                  <a:lnTo>
                    <a:pt x="148" y="43"/>
                  </a:lnTo>
                  <a:lnTo>
                    <a:pt x="156" y="33"/>
                  </a:lnTo>
                  <a:lnTo>
                    <a:pt x="158" y="29"/>
                  </a:lnTo>
                  <a:lnTo>
                    <a:pt x="164" y="31"/>
                  </a:lnTo>
                  <a:lnTo>
                    <a:pt x="162" y="29"/>
                  </a:lnTo>
                  <a:lnTo>
                    <a:pt x="157" y="22"/>
                  </a:lnTo>
                  <a:lnTo>
                    <a:pt x="147" y="15"/>
                  </a:lnTo>
                  <a:lnTo>
                    <a:pt x="136" y="11"/>
                  </a:lnTo>
                  <a:lnTo>
                    <a:pt x="124" y="10"/>
                  </a:lnTo>
                  <a:lnTo>
                    <a:pt x="109" y="14"/>
                  </a:lnTo>
                  <a:lnTo>
                    <a:pt x="96" y="22"/>
                  </a:lnTo>
                  <a:lnTo>
                    <a:pt x="86" y="34"/>
                  </a:lnTo>
                  <a:lnTo>
                    <a:pt x="80" y="46"/>
                  </a:lnTo>
                  <a:lnTo>
                    <a:pt x="170" y="85"/>
                  </a:lnTo>
                  <a:lnTo>
                    <a:pt x="172" y="91"/>
                  </a:lnTo>
                  <a:lnTo>
                    <a:pt x="143" y="84"/>
                  </a:lnTo>
                  <a:lnTo>
                    <a:pt x="115" y="72"/>
                  </a:lnTo>
                  <a:lnTo>
                    <a:pt x="88" y="58"/>
                  </a:lnTo>
                  <a:lnTo>
                    <a:pt x="64" y="44"/>
                  </a:lnTo>
                  <a:lnTo>
                    <a:pt x="90" y="12"/>
                  </a:lnTo>
                  <a:lnTo>
                    <a:pt x="65" y="0"/>
                  </a:lnTo>
                  <a:lnTo>
                    <a:pt x="42" y="7"/>
                  </a:lnTo>
                  <a:lnTo>
                    <a:pt x="19" y="20"/>
                  </a:lnTo>
                  <a:lnTo>
                    <a:pt x="0" y="30"/>
                  </a:lnTo>
                  <a:lnTo>
                    <a:pt x="1089" y="546"/>
                  </a:lnTo>
                  <a:lnTo>
                    <a:pt x="1137" y="522"/>
                  </a:lnTo>
                  <a:lnTo>
                    <a:pt x="1131" y="533"/>
                  </a:lnTo>
                  <a:lnTo>
                    <a:pt x="1119" y="541"/>
                  </a:lnTo>
                  <a:lnTo>
                    <a:pt x="1105" y="547"/>
                  </a:lnTo>
                  <a:lnTo>
                    <a:pt x="1091" y="554"/>
                  </a:lnTo>
                  <a:lnTo>
                    <a:pt x="811" y="425"/>
                  </a:lnTo>
                  <a:lnTo>
                    <a:pt x="148" y="107"/>
                  </a:lnTo>
                  <a:lnTo>
                    <a:pt x="183" y="167"/>
                  </a:lnTo>
                  <a:lnTo>
                    <a:pt x="202" y="238"/>
                  </a:lnTo>
                  <a:lnTo>
                    <a:pt x="202" y="309"/>
                  </a:lnTo>
                  <a:lnTo>
                    <a:pt x="181" y="375"/>
                  </a:lnTo>
                  <a:lnTo>
                    <a:pt x="994" y="784"/>
                  </a:lnTo>
                  <a:lnTo>
                    <a:pt x="1017" y="728"/>
                  </a:lnTo>
                  <a:lnTo>
                    <a:pt x="1059" y="613"/>
                  </a:lnTo>
                  <a:lnTo>
                    <a:pt x="1081" y="556"/>
                  </a:lnTo>
                  <a:lnTo>
                    <a:pt x="1085" y="558"/>
                  </a:lnTo>
                  <a:lnTo>
                    <a:pt x="1087" y="560"/>
                  </a:lnTo>
                  <a:lnTo>
                    <a:pt x="1087" y="566"/>
                  </a:lnTo>
                  <a:lnTo>
                    <a:pt x="822" y="1289"/>
                  </a:lnTo>
                  <a:lnTo>
                    <a:pt x="896" y="1235"/>
                  </a:lnTo>
                  <a:lnTo>
                    <a:pt x="900" y="1217"/>
                  </a:lnTo>
                  <a:lnTo>
                    <a:pt x="1118" y="624"/>
                  </a:lnTo>
                  <a:lnTo>
                    <a:pt x="1135" y="575"/>
                  </a:lnTo>
                  <a:lnTo>
                    <a:pt x="1142" y="556"/>
                  </a:lnTo>
                  <a:lnTo>
                    <a:pt x="1142" y="554"/>
                  </a:lnTo>
                  <a:lnTo>
                    <a:pt x="1144" y="550"/>
                  </a:lnTo>
                  <a:lnTo>
                    <a:pt x="1151" y="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22" name="docshape152">
              <a:extLst>
                <a:ext uri="{FF2B5EF4-FFF2-40B4-BE49-F238E27FC236}">
                  <a16:creationId xmlns:a16="http://schemas.microsoft.com/office/drawing/2014/main" id="{619F51D3-56A0-DA32-B106-D0143B824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" y="39"/>
              <a:ext cx="37" cy="31"/>
            </a:xfrm>
            <a:custGeom>
              <a:avLst/>
              <a:gdLst>
                <a:gd name="T0" fmla="+- 0 427 412"/>
                <a:gd name="T1" fmla="*/ T0 w 37"/>
                <a:gd name="T2" fmla="+- 0 39 39"/>
                <a:gd name="T3" fmla="*/ 39 h 31"/>
                <a:gd name="T4" fmla="+- 0 418 412"/>
                <a:gd name="T5" fmla="*/ T4 w 37"/>
                <a:gd name="T6" fmla="+- 0 46 39"/>
                <a:gd name="T7" fmla="*/ 46 h 31"/>
                <a:gd name="T8" fmla="+- 0 412 412"/>
                <a:gd name="T9" fmla="*/ T8 w 37"/>
                <a:gd name="T10" fmla="+- 0 54 39"/>
                <a:gd name="T11" fmla="*/ 54 h 31"/>
                <a:gd name="T12" fmla="+- 0 422 412"/>
                <a:gd name="T13" fmla="*/ T12 w 37"/>
                <a:gd name="T14" fmla="+- 0 56 39"/>
                <a:gd name="T15" fmla="*/ 56 h 31"/>
                <a:gd name="T16" fmla="+- 0 424 412"/>
                <a:gd name="T17" fmla="*/ T16 w 37"/>
                <a:gd name="T18" fmla="+- 0 62 39"/>
                <a:gd name="T19" fmla="*/ 62 h 31"/>
                <a:gd name="T20" fmla="+- 0 430 412"/>
                <a:gd name="T21" fmla="*/ T20 w 37"/>
                <a:gd name="T22" fmla="+- 0 69 39"/>
                <a:gd name="T23" fmla="*/ 69 h 31"/>
                <a:gd name="T24" fmla="+- 0 442 412"/>
                <a:gd name="T25" fmla="*/ T24 w 37"/>
                <a:gd name="T26" fmla="+- 0 59 39"/>
                <a:gd name="T27" fmla="*/ 59 h 31"/>
                <a:gd name="T28" fmla="+- 0 448 412"/>
                <a:gd name="T29" fmla="*/ T28 w 37"/>
                <a:gd name="T30" fmla="+- 0 59 39"/>
                <a:gd name="T31" fmla="*/ 59 h 31"/>
                <a:gd name="T32" fmla="+- 0 446 412"/>
                <a:gd name="T33" fmla="*/ T32 w 37"/>
                <a:gd name="T34" fmla="+- 0 48 39"/>
                <a:gd name="T35" fmla="*/ 48 h 31"/>
                <a:gd name="T36" fmla="+- 0 438 412"/>
                <a:gd name="T37" fmla="*/ T36 w 37"/>
                <a:gd name="T38" fmla="+- 0 40 39"/>
                <a:gd name="T39" fmla="*/ 40 h 31"/>
                <a:gd name="T40" fmla="+- 0 427 412"/>
                <a:gd name="T41" fmla="*/ T40 w 37"/>
                <a:gd name="T42" fmla="+- 0 39 39"/>
                <a:gd name="T43" fmla="*/ 39 h 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" h="31">
                  <a:moveTo>
                    <a:pt x="15" y="0"/>
                  </a:moveTo>
                  <a:lnTo>
                    <a:pt x="6" y="7"/>
                  </a:lnTo>
                  <a:lnTo>
                    <a:pt x="0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8" y="30"/>
                  </a:lnTo>
                  <a:lnTo>
                    <a:pt x="30" y="20"/>
                  </a:lnTo>
                  <a:lnTo>
                    <a:pt x="36" y="20"/>
                  </a:lnTo>
                  <a:lnTo>
                    <a:pt x="34" y="9"/>
                  </a:lnTo>
                  <a:lnTo>
                    <a:pt x="26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23" name="docshape153">
              <a:extLst>
                <a:ext uri="{FF2B5EF4-FFF2-40B4-BE49-F238E27FC236}">
                  <a16:creationId xmlns:a16="http://schemas.microsoft.com/office/drawing/2014/main" id="{21293E3C-5F7C-9770-D096-53F8158F2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43"/>
              <a:ext cx="1116" cy="1256"/>
            </a:xfrm>
            <a:custGeom>
              <a:avLst/>
              <a:gdLst>
                <a:gd name="T0" fmla="+- 0 12 10"/>
                <a:gd name="T1" fmla="*/ T0 w 1116"/>
                <a:gd name="T2" fmla="+- 0 721 44"/>
                <a:gd name="T3" fmla="*/ 721 h 1256"/>
                <a:gd name="T4" fmla="+- 0 13 10"/>
                <a:gd name="T5" fmla="*/ T4 w 1116"/>
                <a:gd name="T6" fmla="+- 0 721 44"/>
                <a:gd name="T7" fmla="*/ 721 h 1256"/>
                <a:gd name="T8" fmla="+- 0 329 10"/>
                <a:gd name="T9" fmla="*/ T8 w 1116"/>
                <a:gd name="T10" fmla="+- 0 62 44"/>
                <a:gd name="T11" fmla="*/ 62 h 1256"/>
                <a:gd name="T12" fmla="+- 0 290 10"/>
                <a:gd name="T13" fmla="*/ T12 w 1116"/>
                <a:gd name="T14" fmla="+- 0 44 44"/>
                <a:gd name="T15" fmla="*/ 44 h 1256"/>
                <a:gd name="T16" fmla="+- 0 13 10"/>
                <a:gd name="T17" fmla="*/ T16 w 1116"/>
                <a:gd name="T18" fmla="+- 0 721 44"/>
                <a:gd name="T19" fmla="*/ 721 h 1256"/>
                <a:gd name="T20" fmla="+- 0 40 10"/>
                <a:gd name="T21" fmla="*/ T20 w 1116"/>
                <a:gd name="T22" fmla="+- 0 706 44"/>
                <a:gd name="T23" fmla="*/ 706 h 1256"/>
                <a:gd name="T24" fmla="+- 0 86 10"/>
                <a:gd name="T25" fmla="*/ T24 w 1116"/>
                <a:gd name="T26" fmla="+- 0 684 44"/>
                <a:gd name="T27" fmla="*/ 684 h 1256"/>
                <a:gd name="T28" fmla="+- 0 330 10"/>
                <a:gd name="T29" fmla="*/ T28 w 1116"/>
                <a:gd name="T30" fmla="+- 0 96 44"/>
                <a:gd name="T31" fmla="*/ 96 h 1256"/>
                <a:gd name="T32" fmla="+- 0 491 10"/>
                <a:gd name="T33" fmla="*/ T32 w 1116"/>
                <a:gd name="T34" fmla="+- 0 282 44"/>
                <a:gd name="T35" fmla="*/ 282 h 1256"/>
                <a:gd name="T36" fmla="+- 0 460 10"/>
                <a:gd name="T37" fmla="*/ T36 w 1116"/>
                <a:gd name="T38" fmla="+- 0 167 44"/>
                <a:gd name="T39" fmla="*/ 167 h 1256"/>
                <a:gd name="T40" fmla="+- 0 397 10"/>
                <a:gd name="T41" fmla="*/ T40 w 1116"/>
                <a:gd name="T42" fmla="+- 0 94 44"/>
                <a:gd name="T43" fmla="*/ 94 h 1256"/>
                <a:gd name="T44" fmla="+- 0 319 10"/>
                <a:gd name="T45" fmla="*/ T44 w 1116"/>
                <a:gd name="T46" fmla="+- 0 150 44"/>
                <a:gd name="T47" fmla="*/ 150 h 1256"/>
                <a:gd name="T48" fmla="+- 0 170 10"/>
                <a:gd name="T49" fmla="*/ T48 w 1116"/>
                <a:gd name="T50" fmla="+- 0 519 44"/>
                <a:gd name="T51" fmla="*/ 519 h 1256"/>
                <a:gd name="T52" fmla="+- 0 112 10"/>
                <a:gd name="T53" fmla="*/ T52 w 1116"/>
                <a:gd name="T54" fmla="+- 0 667 44"/>
                <a:gd name="T55" fmla="*/ 667 h 1256"/>
                <a:gd name="T56" fmla="+- 0 260 10"/>
                <a:gd name="T57" fmla="*/ T56 w 1116"/>
                <a:gd name="T58" fmla="+- 0 573 44"/>
                <a:gd name="T59" fmla="*/ 573 h 1256"/>
                <a:gd name="T60" fmla="+- 0 403 10"/>
                <a:gd name="T61" fmla="*/ T60 w 1116"/>
                <a:gd name="T62" fmla="+- 0 464 44"/>
                <a:gd name="T63" fmla="*/ 464 h 1256"/>
                <a:gd name="T64" fmla="+- 0 479 10"/>
                <a:gd name="T65" fmla="*/ T64 w 1116"/>
                <a:gd name="T66" fmla="+- 0 349 44"/>
                <a:gd name="T67" fmla="*/ 349 h 1256"/>
                <a:gd name="T68" fmla="+- 0 955 10"/>
                <a:gd name="T69" fmla="*/ T68 w 1116"/>
                <a:gd name="T70" fmla="+- 0 295 44"/>
                <a:gd name="T71" fmla="*/ 295 h 1256"/>
                <a:gd name="T72" fmla="+- 0 939 10"/>
                <a:gd name="T73" fmla="*/ T72 w 1116"/>
                <a:gd name="T74" fmla="+- 0 255 44"/>
                <a:gd name="T75" fmla="*/ 255 h 1256"/>
                <a:gd name="T76" fmla="+- 0 913 10"/>
                <a:gd name="T77" fmla="*/ T76 w 1116"/>
                <a:gd name="T78" fmla="+- 0 239 44"/>
                <a:gd name="T79" fmla="*/ 239 h 1256"/>
                <a:gd name="T80" fmla="+- 0 892 10"/>
                <a:gd name="T81" fmla="*/ T80 w 1116"/>
                <a:gd name="T82" fmla="+- 0 246 44"/>
                <a:gd name="T83" fmla="*/ 246 h 1256"/>
                <a:gd name="T84" fmla="+- 0 904 10"/>
                <a:gd name="T85" fmla="*/ T84 w 1116"/>
                <a:gd name="T86" fmla="+- 0 246 44"/>
                <a:gd name="T87" fmla="*/ 246 h 1256"/>
                <a:gd name="T88" fmla="+- 0 933 10"/>
                <a:gd name="T89" fmla="*/ T88 w 1116"/>
                <a:gd name="T90" fmla="+- 0 276 44"/>
                <a:gd name="T91" fmla="*/ 276 h 1256"/>
                <a:gd name="T92" fmla="+- 0 941 10"/>
                <a:gd name="T93" fmla="*/ T92 w 1116"/>
                <a:gd name="T94" fmla="+- 0 316 44"/>
                <a:gd name="T95" fmla="*/ 316 h 1256"/>
                <a:gd name="T96" fmla="+- 0 955 10"/>
                <a:gd name="T97" fmla="*/ T96 w 1116"/>
                <a:gd name="T98" fmla="+- 0 295 44"/>
                <a:gd name="T99" fmla="*/ 295 h 1256"/>
                <a:gd name="T100" fmla="+- 0 204 10"/>
                <a:gd name="T101" fmla="*/ T100 w 1116"/>
                <a:gd name="T102" fmla="+- 0 762 44"/>
                <a:gd name="T103" fmla="*/ 762 h 1256"/>
                <a:gd name="T104" fmla="+- 0 90 10"/>
                <a:gd name="T105" fmla="*/ T104 w 1116"/>
                <a:gd name="T106" fmla="+- 0 695 44"/>
                <a:gd name="T107" fmla="*/ 695 h 1256"/>
                <a:gd name="T108" fmla="+- 0 54 10"/>
                <a:gd name="T109" fmla="*/ T108 w 1116"/>
                <a:gd name="T110" fmla="+- 0 715 44"/>
                <a:gd name="T111" fmla="*/ 715 h 1256"/>
                <a:gd name="T112" fmla="+- 0 18 10"/>
                <a:gd name="T113" fmla="*/ T112 w 1116"/>
                <a:gd name="T114" fmla="+- 0 727 44"/>
                <a:gd name="T115" fmla="*/ 727 h 1256"/>
                <a:gd name="T116" fmla="+- 0 10 10"/>
                <a:gd name="T117" fmla="*/ T116 w 1116"/>
                <a:gd name="T118" fmla="+- 0 727 44"/>
                <a:gd name="T119" fmla="*/ 727 h 1256"/>
                <a:gd name="T120" fmla="+- 0 1104 10"/>
                <a:gd name="T121" fmla="*/ T120 w 1116"/>
                <a:gd name="T122" fmla="+- 0 1299 44"/>
                <a:gd name="T123" fmla="*/ 1299 h 1256"/>
                <a:gd name="T124" fmla="+- 0 1116 10"/>
                <a:gd name="T125" fmla="*/ T124 w 1116"/>
                <a:gd name="T126" fmla="+- 0 1267 44"/>
                <a:gd name="T127" fmla="*/ 1267 h 1256"/>
                <a:gd name="T128" fmla="+- 0 1126 10"/>
                <a:gd name="T129" fmla="*/ T128 w 1116"/>
                <a:gd name="T130" fmla="+- 0 1235 44"/>
                <a:gd name="T131" fmla="*/ 1235 h 12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116" h="1256">
                  <a:moveTo>
                    <a:pt x="3" y="677"/>
                  </a:moveTo>
                  <a:lnTo>
                    <a:pt x="2" y="677"/>
                  </a:lnTo>
                  <a:lnTo>
                    <a:pt x="3" y="677"/>
                  </a:lnTo>
                  <a:close/>
                  <a:moveTo>
                    <a:pt x="331" y="30"/>
                  </a:moveTo>
                  <a:lnTo>
                    <a:pt x="319" y="18"/>
                  </a:lnTo>
                  <a:lnTo>
                    <a:pt x="297" y="10"/>
                  </a:lnTo>
                  <a:lnTo>
                    <a:pt x="280" y="0"/>
                  </a:lnTo>
                  <a:lnTo>
                    <a:pt x="268" y="24"/>
                  </a:lnTo>
                  <a:lnTo>
                    <a:pt x="3" y="677"/>
                  </a:lnTo>
                  <a:lnTo>
                    <a:pt x="8" y="675"/>
                  </a:lnTo>
                  <a:lnTo>
                    <a:pt x="30" y="662"/>
                  </a:lnTo>
                  <a:lnTo>
                    <a:pt x="54" y="652"/>
                  </a:lnTo>
                  <a:lnTo>
                    <a:pt x="76" y="640"/>
                  </a:lnTo>
                  <a:lnTo>
                    <a:pt x="92" y="623"/>
                  </a:lnTo>
                  <a:lnTo>
                    <a:pt x="320" y="52"/>
                  </a:lnTo>
                  <a:lnTo>
                    <a:pt x="331" y="30"/>
                  </a:lnTo>
                  <a:close/>
                  <a:moveTo>
                    <a:pt x="481" y="238"/>
                  </a:moveTo>
                  <a:lnTo>
                    <a:pt x="472" y="169"/>
                  </a:lnTo>
                  <a:lnTo>
                    <a:pt x="450" y="123"/>
                  </a:lnTo>
                  <a:lnTo>
                    <a:pt x="423" y="82"/>
                  </a:lnTo>
                  <a:lnTo>
                    <a:pt x="387" y="50"/>
                  </a:lnTo>
                  <a:lnTo>
                    <a:pt x="338" y="32"/>
                  </a:lnTo>
                  <a:lnTo>
                    <a:pt x="309" y="106"/>
                  </a:lnTo>
                  <a:lnTo>
                    <a:pt x="280" y="180"/>
                  </a:lnTo>
                  <a:lnTo>
                    <a:pt x="160" y="475"/>
                  </a:lnTo>
                  <a:lnTo>
                    <a:pt x="130" y="548"/>
                  </a:lnTo>
                  <a:lnTo>
                    <a:pt x="102" y="623"/>
                  </a:lnTo>
                  <a:lnTo>
                    <a:pt x="177" y="577"/>
                  </a:lnTo>
                  <a:lnTo>
                    <a:pt x="250" y="529"/>
                  </a:lnTo>
                  <a:lnTo>
                    <a:pt x="323" y="477"/>
                  </a:lnTo>
                  <a:lnTo>
                    <a:pt x="393" y="420"/>
                  </a:lnTo>
                  <a:lnTo>
                    <a:pt x="439" y="366"/>
                  </a:lnTo>
                  <a:lnTo>
                    <a:pt x="469" y="305"/>
                  </a:lnTo>
                  <a:lnTo>
                    <a:pt x="481" y="238"/>
                  </a:lnTo>
                  <a:close/>
                  <a:moveTo>
                    <a:pt x="945" y="251"/>
                  </a:moveTo>
                  <a:lnTo>
                    <a:pt x="940" y="224"/>
                  </a:lnTo>
                  <a:lnTo>
                    <a:pt x="929" y="211"/>
                  </a:lnTo>
                  <a:lnTo>
                    <a:pt x="917" y="201"/>
                  </a:lnTo>
                  <a:lnTo>
                    <a:pt x="903" y="195"/>
                  </a:lnTo>
                  <a:lnTo>
                    <a:pt x="886" y="196"/>
                  </a:lnTo>
                  <a:lnTo>
                    <a:pt x="882" y="202"/>
                  </a:lnTo>
                  <a:lnTo>
                    <a:pt x="892" y="200"/>
                  </a:lnTo>
                  <a:lnTo>
                    <a:pt x="894" y="202"/>
                  </a:lnTo>
                  <a:lnTo>
                    <a:pt x="912" y="215"/>
                  </a:lnTo>
                  <a:lnTo>
                    <a:pt x="923" y="232"/>
                  </a:lnTo>
                  <a:lnTo>
                    <a:pt x="928" y="252"/>
                  </a:lnTo>
                  <a:lnTo>
                    <a:pt x="931" y="272"/>
                  </a:lnTo>
                  <a:lnTo>
                    <a:pt x="942" y="262"/>
                  </a:lnTo>
                  <a:lnTo>
                    <a:pt x="945" y="251"/>
                  </a:lnTo>
                  <a:close/>
                  <a:moveTo>
                    <a:pt x="1116" y="1191"/>
                  </a:moveTo>
                  <a:lnTo>
                    <a:pt x="194" y="718"/>
                  </a:lnTo>
                  <a:lnTo>
                    <a:pt x="134" y="683"/>
                  </a:lnTo>
                  <a:lnTo>
                    <a:pt x="80" y="651"/>
                  </a:lnTo>
                  <a:lnTo>
                    <a:pt x="62" y="661"/>
                  </a:lnTo>
                  <a:lnTo>
                    <a:pt x="44" y="671"/>
                  </a:lnTo>
                  <a:lnTo>
                    <a:pt x="26" y="678"/>
                  </a:lnTo>
                  <a:lnTo>
                    <a:pt x="8" y="683"/>
                  </a:lnTo>
                  <a:lnTo>
                    <a:pt x="2" y="677"/>
                  </a:lnTo>
                  <a:lnTo>
                    <a:pt x="0" y="683"/>
                  </a:lnTo>
                  <a:lnTo>
                    <a:pt x="1006" y="1213"/>
                  </a:lnTo>
                  <a:lnTo>
                    <a:pt x="1094" y="1255"/>
                  </a:lnTo>
                  <a:lnTo>
                    <a:pt x="1100" y="1239"/>
                  </a:lnTo>
                  <a:lnTo>
                    <a:pt x="1106" y="1223"/>
                  </a:lnTo>
                  <a:lnTo>
                    <a:pt x="1112" y="1207"/>
                  </a:lnTo>
                  <a:lnTo>
                    <a:pt x="1116" y="1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24" name="docshape154">
              <a:extLst>
                <a:ext uri="{FF2B5EF4-FFF2-40B4-BE49-F238E27FC236}">
                  <a16:creationId xmlns:a16="http://schemas.microsoft.com/office/drawing/2014/main" id="{5400A365-1ACD-CD17-4733-8A27B9D82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265"/>
              <a:ext cx="27" cy="24"/>
            </a:xfrm>
            <a:custGeom>
              <a:avLst/>
              <a:gdLst>
                <a:gd name="T0" fmla="+- 0 892 876"/>
                <a:gd name="T1" fmla="*/ T0 w 27"/>
                <a:gd name="T2" fmla="+- 0 266 266"/>
                <a:gd name="T3" fmla="*/ 266 h 24"/>
                <a:gd name="T4" fmla="+- 0 884 876"/>
                <a:gd name="T5" fmla="*/ T4 w 27"/>
                <a:gd name="T6" fmla="+- 0 268 266"/>
                <a:gd name="T7" fmla="*/ 268 h 24"/>
                <a:gd name="T8" fmla="+- 0 876 876"/>
                <a:gd name="T9" fmla="*/ T8 w 27"/>
                <a:gd name="T10" fmla="+- 0 274 266"/>
                <a:gd name="T11" fmla="*/ 274 h 24"/>
                <a:gd name="T12" fmla="+- 0 878 876"/>
                <a:gd name="T13" fmla="*/ T12 w 27"/>
                <a:gd name="T14" fmla="+- 0 288 266"/>
                <a:gd name="T15" fmla="*/ 288 h 24"/>
                <a:gd name="T16" fmla="+- 0 888 876"/>
                <a:gd name="T17" fmla="*/ T16 w 27"/>
                <a:gd name="T18" fmla="+- 0 290 266"/>
                <a:gd name="T19" fmla="*/ 290 h 24"/>
                <a:gd name="T20" fmla="+- 0 896 876"/>
                <a:gd name="T21" fmla="*/ T20 w 27"/>
                <a:gd name="T22" fmla="+- 0 288 266"/>
                <a:gd name="T23" fmla="*/ 288 h 24"/>
                <a:gd name="T24" fmla="+- 0 902 876"/>
                <a:gd name="T25" fmla="*/ T24 w 27"/>
                <a:gd name="T26" fmla="+- 0 284 266"/>
                <a:gd name="T27" fmla="*/ 284 h 24"/>
                <a:gd name="T28" fmla="+- 0 902 876"/>
                <a:gd name="T29" fmla="*/ T28 w 27"/>
                <a:gd name="T30" fmla="+- 0 276 266"/>
                <a:gd name="T31" fmla="*/ 276 h 24"/>
                <a:gd name="T32" fmla="+- 0 900 876"/>
                <a:gd name="T33" fmla="*/ T32 w 27"/>
                <a:gd name="T34" fmla="+- 0 268 266"/>
                <a:gd name="T35" fmla="*/ 268 h 24"/>
                <a:gd name="T36" fmla="+- 0 892 876"/>
                <a:gd name="T37" fmla="*/ T36 w 27"/>
                <a:gd name="T38" fmla="+- 0 266 266"/>
                <a:gd name="T39" fmla="*/ 266 h 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7" h="24">
                  <a:moveTo>
                    <a:pt x="16" y="0"/>
                  </a:moveTo>
                  <a:lnTo>
                    <a:pt x="8" y="2"/>
                  </a:lnTo>
                  <a:lnTo>
                    <a:pt x="0" y="8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20" y="22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25" name="docshape155">
              <a:extLst>
                <a:ext uri="{FF2B5EF4-FFF2-40B4-BE49-F238E27FC236}">
                  <a16:creationId xmlns:a16="http://schemas.microsoft.com/office/drawing/2014/main" id="{09458040-72D7-262D-D84D-653DFB05C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" y="397"/>
              <a:ext cx="1485" cy="838"/>
            </a:xfrm>
            <a:custGeom>
              <a:avLst/>
              <a:gdLst>
                <a:gd name="T0" fmla="+- 0 1229 104"/>
                <a:gd name="T1" fmla="*/ T0 w 1485"/>
                <a:gd name="T2" fmla="+- 0 953 397"/>
                <a:gd name="T3" fmla="*/ 953 h 838"/>
                <a:gd name="T4" fmla="+- 0 234 104"/>
                <a:gd name="T5" fmla="*/ T4 w 1485"/>
                <a:gd name="T6" fmla="+- 0 601 397"/>
                <a:gd name="T7" fmla="*/ 601 h 838"/>
                <a:gd name="T8" fmla="+- 0 104 104"/>
                <a:gd name="T9" fmla="*/ T8 w 1485"/>
                <a:gd name="T10" fmla="+- 0 689 397"/>
                <a:gd name="T11" fmla="*/ 689 h 838"/>
                <a:gd name="T12" fmla="+- 0 120 104"/>
                <a:gd name="T13" fmla="*/ T12 w 1485"/>
                <a:gd name="T14" fmla="+- 0 703 397"/>
                <a:gd name="T15" fmla="*/ 703 h 838"/>
                <a:gd name="T16" fmla="+- 0 995 104"/>
                <a:gd name="T17" fmla="*/ T16 w 1485"/>
                <a:gd name="T18" fmla="+- 0 1156 397"/>
                <a:gd name="T19" fmla="*/ 1156 h 838"/>
                <a:gd name="T20" fmla="+- 0 1233 104"/>
                <a:gd name="T21" fmla="*/ T20 w 1485"/>
                <a:gd name="T22" fmla="+- 0 957 397"/>
                <a:gd name="T23" fmla="*/ 957 h 838"/>
                <a:gd name="T24" fmla="+- 0 473 104"/>
                <a:gd name="T25" fmla="*/ T24 w 1485"/>
                <a:gd name="T26" fmla="+- 0 397 397"/>
                <a:gd name="T27" fmla="*/ 397 h 838"/>
                <a:gd name="T28" fmla="+- 0 429 104"/>
                <a:gd name="T29" fmla="*/ T28 w 1485"/>
                <a:gd name="T30" fmla="+- 0 453 397"/>
                <a:gd name="T31" fmla="*/ 453 h 838"/>
                <a:gd name="T32" fmla="+- 0 375 104"/>
                <a:gd name="T33" fmla="*/ T32 w 1485"/>
                <a:gd name="T34" fmla="+- 0 502 397"/>
                <a:gd name="T35" fmla="*/ 502 h 838"/>
                <a:gd name="T36" fmla="+- 0 1237 104"/>
                <a:gd name="T37" fmla="*/ T36 w 1485"/>
                <a:gd name="T38" fmla="+- 0 943 397"/>
                <a:gd name="T39" fmla="*/ 943 h 838"/>
                <a:gd name="T40" fmla="+- 0 1277 104"/>
                <a:gd name="T41" fmla="*/ T40 w 1485"/>
                <a:gd name="T42" fmla="+- 0 841 397"/>
                <a:gd name="T43" fmla="*/ 841 h 838"/>
                <a:gd name="T44" fmla="+- 0 1307 104"/>
                <a:gd name="T45" fmla="*/ T44 w 1485"/>
                <a:gd name="T46" fmla="+- 0 485 397"/>
                <a:gd name="T47" fmla="*/ 485 h 838"/>
                <a:gd name="T48" fmla="+- 0 1301 104"/>
                <a:gd name="T49" fmla="*/ T48 w 1485"/>
                <a:gd name="T50" fmla="+- 0 482 397"/>
                <a:gd name="T51" fmla="*/ 482 h 838"/>
                <a:gd name="T52" fmla="+- 0 1310 104"/>
                <a:gd name="T53" fmla="*/ T52 w 1485"/>
                <a:gd name="T54" fmla="+- 0 487 397"/>
                <a:gd name="T55" fmla="*/ 487 h 838"/>
                <a:gd name="T56" fmla="+- 0 1307 104"/>
                <a:gd name="T57" fmla="*/ T56 w 1485"/>
                <a:gd name="T58" fmla="+- 0 486 397"/>
                <a:gd name="T59" fmla="*/ 486 h 838"/>
                <a:gd name="T60" fmla="+- 0 1310 104"/>
                <a:gd name="T61" fmla="*/ T60 w 1485"/>
                <a:gd name="T62" fmla="+- 0 487 397"/>
                <a:gd name="T63" fmla="*/ 487 h 838"/>
                <a:gd name="T64" fmla="+- 0 1343 104"/>
                <a:gd name="T65" fmla="*/ T64 w 1485"/>
                <a:gd name="T66" fmla="+- 0 484 397"/>
                <a:gd name="T67" fmla="*/ 484 h 838"/>
                <a:gd name="T68" fmla="+- 0 1332 104"/>
                <a:gd name="T69" fmla="*/ T68 w 1485"/>
                <a:gd name="T70" fmla="+- 0 462 397"/>
                <a:gd name="T71" fmla="*/ 462 h 838"/>
                <a:gd name="T72" fmla="+- 0 1310 104"/>
                <a:gd name="T73" fmla="*/ T72 w 1485"/>
                <a:gd name="T74" fmla="+- 0 450 397"/>
                <a:gd name="T75" fmla="*/ 450 h 838"/>
                <a:gd name="T76" fmla="+- 0 1271 104"/>
                <a:gd name="T77" fmla="*/ T76 w 1485"/>
                <a:gd name="T78" fmla="+- 0 461 397"/>
                <a:gd name="T79" fmla="*/ 461 h 838"/>
                <a:gd name="T80" fmla="+- 0 1276 104"/>
                <a:gd name="T81" fmla="*/ T80 w 1485"/>
                <a:gd name="T82" fmla="+- 0 473 397"/>
                <a:gd name="T83" fmla="*/ 473 h 838"/>
                <a:gd name="T84" fmla="+- 0 1293 104"/>
                <a:gd name="T85" fmla="*/ T84 w 1485"/>
                <a:gd name="T86" fmla="+- 0 480 397"/>
                <a:gd name="T87" fmla="*/ 480 h 838"/>
                <a:gd name="T88" fmla="+- 0 1297 104"/>
                <a:gd name="T89" fmla="*/ T88 w 1485"/>
                <a:gd name="T90" fmla="+- 0 470 397"/>
                <a:gd name="T91" fmla="*/ 470 h 838"/>
                <a:gd name="T92" fmla="+- 0 1315 104"/>
                <a:gd name="T93" fmla="*/ T92 w 1485"/>
                <a:gd name="T94" fmla="+- 0 462 397"/>
                <a:gd name="T95" fmla="*/ 462 h 838"/>
                <a:gd name="T96" fmla="+- 0 1310 104"/>
                <a:gd name="T97" fmla="*/ T96 w 1485"/>
                <a:gd name="T98" fmla="+- 0 487 397"/>
                <a:gd name="T99" fmla="*/ 487 h 838"/>
                <a:gd name="T100" fmla="+- 0 1347 104"/>
                <a:gd name="T101" fmla="*/ T100 w 1485"/>
                <a:gd name="T102" fmla="+- 0 494 397"/>
                <a:gd name="T103" fmla="*/ 494 h 838"/>
                <a:gd name="T104" fmla="+- 0 1367 104"/>
                <a:gd name="T105" fmla="*/ T104 w 1485"/>
                <a:gd name="T106" fmla="+- 0 478 397"/>
                <a:gd name="T107" fmla="*/ 478 h 838"/>
                <a:gd name="T108" fmla="+- 0 1358 104"/>
                <a:gd name="T109" fmla="*/ T108 w 1485"/>
                <a:gd name="T110" fmla="+- 0 456 397"/>
                <a:gd name="T111" fmla="*/ 456 h 838"/>
                <a:gd name="T112" fmla="+- 0 1333 104"/>
                <a:gd name="T113" fmla="*/ T112 w 1485"/>
                <a:gd name="T114" fmla="+- 0 440 397"/>
                <a:gd name="T115" fmla="*/ 440 h 838"/>
                <a:gd name="T116" fmla="+- 0 1334 104"/>
                <a:gd name="T117" fmla="*/ T116 w 1485"/>
                <a:gd name="T118" fmla="+- 0 450 397"/>
                <a:gd name="T119" fmla="*/ 450 h 838"/>
                <a:gd name="T120" fmla="+- 0 1357 104"/>
                <a:gd name="T121" fmla="*/ T120 w 1485"/>
                <a:gd name="T122" fmla="+- 0 483 397"/>
                <a:gd name="T123" fmla="*/ 483 h 838"/>
                <a:gd name="T124" fmla="+- 0 1361 104"/>
                <a:gd name="T125" fmla="*/ T124 w 1485"/>
                <a:gd name="T126" fmla="+- 0 506 397"/>
                <a:gd name="T127" fmla="*/ 506 h 838"/>
                <a:gd name="T128" fmla="+- 0 1370 104"/>
                <a:gd name="T129" fmla="*/ T128 w 1485"/>
                <a:gd name="T130" fmla="+- 0 489 397"/>
                <a:gd name="T131" fmla="*/ 489 h 838"/>
                <a:gd name="T132" fmla="+- 0 1586 104"/>
                <a:gd name="T133" fmla="*/ T132 w 1485"/>
                <a:gd name="T134" fmla="+- 0 791 397"/>
                <a:gd name="T135" fmla="*/ 791 h 838"/>
                <a:gd name="T136" fmla="+- 0 1529 104"/>
                <a:gd name="T137" fmla="*/ T136 w 1485"/>
                <a:gd name="T138" fmla="+- 0 663 397"/>
                <a:gd name="T139" fmla="*/ 663 h 838"/>
                <a:gd name="T140" fmla="+- 0 1455 104"/>
                <a:gd name="T141" fmla="*/ T140 w 1485"/>
                <a:gd name="T142" fmla="+- 0 544 397"/>
                <a:gd name="T143" fmla="*/ 544 h 838"/>
                <a:gd name="T144" fmla="+- 0 1442 104"/>
                <a:gd name="T145" fmla="*/ T144 w 1485"/>
                <a:gd name="T146" fmla="+- 0 584 397"/>
                <a:gd name="T147" fmla="*/ 584 h 838"/>
                <a:gd name="T148" fmla="+- 0 1428 104"/>
                <a:gd name="T149" fmla="*/ T148 w 1485"/>
                <a:gd name="T150" fmla="+- 0 622 397"/>
                <a:gd name="T151" fmla="*/ 622 h 838"/>
                <a:gd name="T152" fmla="+- 0 1269 104"/>
                <a:gd name="T153" fmla="*/ T152 w 1485"/>
                <a:gd name="T154" fmla="+- 0 1190 397"/>
                <a:gd name="T155" fmla="*/ 1190 h 838"/>
                <a:gd name="T156" fmla="+- 0 1399 104"/>
                <a:gd name="T157" fmla="*/ T156 w 1485"/>
                <a:gd name="T158" fmla="+- 0 1102 397"/>
                <a:gd name="T159" fmla="*/ 1102 h 838"/>
                <a:gd name="T160" fmla="+- 0 1517 104"/>
                <a:gd name="T161" fmla="*/ T160 w 1485"/>
                <a:gd name="T162" fmla="+- 0 1000 397"/>
                <a:gd name="T163" fmla="*/ 1000 h 838"/>
                <a:gd name="T164" fmla="+- 0 1589 104"/>
                <a:gd name="T165" fmla="*/ T164 w 1485"/>
                <a:gd name="T166" fmla="+- 0 863 397"/>
                <a:gd name="T167" fmla="*/ 863 h 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1485" h="838">
                  <a:moveTo>
                    <a:pt x="1129" y="560"/>
                  </a:moveTo>
                  <a:lnTo>
                    <a:pt x="1125" y="556"/>
                  </a:lnTo>
                  <a:lnTo>
                    <a:pt x="259" y="113"/>
                  </a:lnTo>
                  <a:lnTo>
                    <a:pt x="130" y="204"/>
                  </a:lnTo>
                  <a:lnTo>
                    <a:pt x="65" y="249"/>
                  </a:lnTo>
                  <a:lnTo>
                    <a:pt x="0" y="292"/>
                  </a:lnTo>
                  <a:lnTo>
                    <a:pt x="10" y="300"/>
                  </a:lnTo>
                  <a:lnTo>
                    <a:pt x="16" y="306"/>
                  </a:lnTo>
                  <a:lnTo>
                    <a:pt x="26" y="312"/>
                  </a:lnTo>
                  <a:lnTo>
                    <a:pt x="891" y="759"/>
                  </a:lnTo>
                  <a:lnTo>
                    <a:pt x="1030" y="828"/>
                  </a:lnTo>
                  <a:lnTo>
                    <a:pt x="1129" y="560"/>
                  </a:lnTo>
                  <a:close/>
                  <a:moveTo>
                    <a:pt x="1184" y="409"/>
                  </a:moveTo>
                  <a:lnTo>
                    <a:pt x="369" y="0"/>
                  </a:lnTo>
                  <a:lnTo>
                    <a:pt x="349" y="29"/>
                  </a:lnTo>
                  <a:lnTo>
                    <a:pt x="325" y="56"/>
                  </a:lnTo>
                  <a:lnTo>
                    <a:pt x="299" y="82"/>
                  </a:lnTo>
                  <a:lnTo>
                    <a:pt x="271" y="105"/>
                  </a:lnTo>
                  <a:lnTo>
                    <a:pt x="275" y="109"/>
                  </a:lnTo>
                  <a:lnTo>
                    <a:pt x="1133" y="546"/>
                  </a:lnTo>
                  <a:lnTo>
                    <a:pt x="1160" y="478"/>
                  </a:lnTo>
                  <a:lnTo>
                    <a:pt x="1173" y="444"/>
                  </a:lnTo>
                  <a:lnTo>
                    <a:pt x="1184" y="409"/>
                  </a:lnTo>
                  <a:close/>
                  <a:moveTo>
                    <a:pt x="1203" y="88"/>
                  </a:moveTo>
                  <a:lnTo>
                    <a:pt x="1201" y="85"/>
                  </a:lnTo>
                  <a:lnTo>
                    <a:pt x="1197" y="85"/>
                  </a:lnTo>
                  <a:lnTo>
                    <a:pt x="1203" y="88"/>
                  </a:lnTo>
                  <a:close/>
                  <a:moveTo>
                    <a:pt x="1206" y="90"/>
                  </a:moveTo>
                  <a:lnTo>
                    <a:pt x="1203" y="88"/>
                  </a:lnTo>
                  <a:lnTo>
                    <a:pt x="1203" y="89"/>
                  </a:lnTo>
                  <a:lnTo>
                    <a:pt x="1205" y="91"/>
                  </a:lnTo>
                  <a:lnTo>
                    <a:pt x="1206" y="90"/>
                  </a:lnTo>
                  <a:close/>
                  <a:moveTo>
                    <a:pt x="1243" y="97"/>
                  </a:moveTo>
                  <a:lnTo>
                    <a:pt x="1239" y="87"/>
                  </a:lnTo>
                  <a:lnTo>
                    <a:pt x="1237" y="77"/>
                  </a:lnTo>
                  <a:lnTo>
                    <a:pt x="1228" y="65"/>
                  </a:lnTo>
                  <a:lnTo>
                    <a:pt x="1225" y="61"/>
                  </a:lnTo>
                  <a:lnTo>
                    <a:pt x="1206" y="53"/>
                  </a:lnTo>
                  <a:lnTo>
                    <a:pt x="1185" y="54"/>
                  </a:lnTo>
                  <a:lnTo>
                    <a:pt x="1167" y="64"/>
                  </a:lnTo>
                  <a:lnTo>
                    <a:pt x="1166" y="71"/>
                  </a:lnTo>
                  <a:lnTo>
                    <a:pt x="1172" y="76"/>
                  </a:lnTo>
                  <a:lnTo>
                    <a:pt x="1181" y="80"/>
                  </a:lnTo>
                  <a:lnTo>
                    <a:pt x="1189" y="83"/>
                  </a:lnTo>
                  <a:lnTo>
                    <a:pt x="1187" y="79"/>
                  </a:lnTo>
                  <a:lnTo>
                    <a:pt x="1193" y="73"/>
                  </a:lnTo>
                  <a:lnTo>
                    <a:pt x="1201" y="67"/>
                  </a:lnTo>
                  <a:lnTo>
                    <a:pt x="1211" y="65"/>
                  </a:lnTo>
                  <a:lnTo>
                    <a:pt x="1217" y="73"/>
                  </a:lnTo>
                  <a:lnTo>
                    <a:pt x="1206" y="90"/>
                  </a:lnTo>
                  <a:lnTo>
                    <a:pt x="1241" y="109"/>
                  </a:lnTo>
                  <a:lnTo>
                    <a:pt x="1243" y="97"/>
                  </a:lnTo>
                  <a:close/>
                  <a:moveTo>
                    <a:pt x="1266" y="92"/>
                  </a:moveTo>
                  <a:lnTo>
                    <a:pt x="1263" y="81"/>
                  </a:lnTo>
                  <a:lnTo>
                    <a:pt x="1261" y="71"/>
                  </a:lnTo>
                  <a:lnTo>
                    <a:pt x="1254" y="59"/>
                  </a:lnTo>
                  <a:lnTo>
                    <a:pt x="1243" y="49"/>
                  </a:lnTo>
                  <a:lnTo>
                    <a:pt x="1229" y="43"/>
                  </a:lnTo>
                  <a:lnTo>
                    <a:pt x="1213" y="41"/>
                  </a:lnTo>
                  <a:lnTo>
                    <a:pt x="1230" y="53"/>
                  </a:lnTo>
                  <a:lnTo>
                    <a:pt x="1244" y="68"/>
                  </a:lnTo>
                  <a:lnTo>
                    <a:pt x="1253" y="86"/>
                  </a:lnTo>
                  <a:lnTo>
                    <a:pt x="1253" y="109"/>
                  </a:lnTo>
                  <a:lnTo>
                    <a:pt x="1257" y="109"/>
                  </a:lnTo>
                  <a:lnTo>
                    <a:pt x="1265" y="102"/>
                  </a:lnTo>
                  <a:lnTo>
                    <a:pt x="1266" y="92"/>
                  </a:lnTo>
                  <a:close/>
                  <a:moveTo>
                    <a:pt x="1485" y="466"/>
                  </a:moveTo>
                  <a:lnTo>
                    <a:pt x="1482" y="394"/>
                  </a:lnTo>
                  <a:lnTo>
                    <a:pt x="1460" y="327"/>
                  </a:lnTo>
                  <a:lnTo>
                    <a:pt x="1425" y="266"/>
                  </a:lnTo>
                  <a:lnTo>
                    <a:pt x="1386" y="206"/>
                  </a:lnTo>
                  <a:lnTo>
                    <a:pt x="1351" y="147"/>
                  </a:lnTo>
                  <a:lnTo>
                    <a:pt x="1346" y="167"/>
                  </a:lnTo>
                  <a:lnTo>
                    <a:pt x="1338" y="187"/>
                  </a:lnTo>
                  <a:lnTo>
                    <a:pt x="1330" y="206"/>
                  </a:lnTo>
                  <a:lnTo>
                    <a:pt x="1324" y="225"/>
                  </a:lnTo>
                  <a:lnTo>
                    <a:pt x="1104" y="838"/>
                  </a:lnTo>
                  <a:lnTo>
                    <a:pt x="1165" y="793"/>
                  </a:lnTo>
                  <a:lnTo>
                    <a:pt x="1230" y="750"/>
                  </a:lnTo>
                  <a:lnTo>
                    <a:pt x="1295" y="705"/>
                  </a:lnTo>
                  <a:lnTo>
                    <a:pt x="1358" y="657"/>
                  </a:lnTo>
                  <a:lnTo>
                    <a:pt x="1413" y="603"/>
                  </a:lnTo>
                  <a:lnTo>
                    <a:pt x="1456" y="541"/>
                  </a:lnTo>
                  <a:lnTo>
                    <a:pt x="1485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  <p:grpSp>
        <p:nvGrpSpPr>
          <p:cNvPr id="2126" name="グループ化 2125">
            <a:extLst>
              <a:ext uri="{FF2B5EF4-FFF2-40B4-BE49-F238E27FC236}">
                <a16:creationId xmlns:a16="http://schemas.microsoft.com/office/drawing/2014/main" id="{6487DFC0-0D79-4096-517D-94208F9BCB73}"/>
              </a:ext>
            </a:extLst>
          </p:cNvPr>
          <p:cNvGrpSpPr>
            <a:grpSpLocks/>
          </p:cNvGrpSpPr>
          <p:nvPr/>
        </p:nvGrpSpPr>
        <p:grpSpPr bwMode="auto">
          <a:xfrm>
            <a:off x="5298541" y="3321821"/>
            <a:ext cx="1176338" cy="946150"/>
            <a:chOff x="0" y="0"/>
            <a:chExt cx="1564" cy="1258"/>
          </a:xfrm>
        </p:grpSpPr>
        <p:sp>
          <p:nvSpPr>
            <p:cNvPr id="2127" name="docshape157">
              <a:extLst>
                <a:ext uri="{FF2B5EF4-FFF2-40B4-BE49-F238E27FC236}">
                  <a16:creationId xmlns:a16="http://schemas.microsoft.com/office/drawing/2014/main" id="{B20A18F0-244A-011A-2CA8-F64206DEF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64" cy="1258"/>
            </a:xfrm>
            <a:custGeom>
              <a:avLst/>
              <a:gdLst>
                <a:gd name="T0" fmla="*/ 378 w 1564"/>
                <a:gd name="T1" fmla="*/ 22 h 1258"/>
                <a:gd name="T2" fmla="*/ 290 w 1564"/>
                <a:gd name="T3" fmla="*/ 23 h 1258"/>
                <a:gd name="T4" fmla="*/ 0 w 1564"/>
                <a:gd name="T5" fmla="*/ 627 h 1258"/>
                <a:gd name="T6" fmla="*/ 1062 w 1564"/>
                <a:gd name="T7" fmla="*/ 1257 h 1258"/>
                <a:gd name="T8" fmla="*/ 1290 w 1564"/>
                <a:gd name="T9" fmla="*/ 1145 h 1258"/>
                <a:gd name="T10" fmla="*/ 1525 w 1564"/>
                <a:gd name="T11" fmla="*/ 978 h 1258"/>
                <a:gd name="T12" fmla="*/ 1561 w 1564"/>
                <a:gd name="T13" fmla="*/ 799 h 1258"/>
                <a:gd name="T14" fmla="*/ 1462 w 1564"/>
                <a:gd name="T15" fmla="*/ 613 h 1258"/>
                <a:gd name="T16" fmla="*/ 1339 w 1564"/>
                <a:gd name="T17" fmla="*/ 494 h 1258"/>
                <a:gd name="T18" fmla="*/ 1302 w 1564"/>
                <a:gd name="T19" fmla="*/ 453 h 1258"/>
                <a:gd name="T20" fmla="*/ 1237 w 1564"/>
                <a:gd name="T21" fmla="*/ 465 h 1258"/>
                <a:gd name="T22" fmla="*/ 1001 w 1564"/>
                <a:gd name="T23" fmla="*/ 342 h 1258"/>
                <a:gd name="T24" fmla="*/ 909 w 1564"/>
                <a:gd name="T25" fmla="*/ 287 h 1258"/>
                <a:gd name="T26" fmla="*/ 845 w 1564"/>
                <a:gd name="T27" fmla="*/ 223 h 1258"/>
                <a:gd name="T28" fmla="*/ 797 w 1564"/>
                <a:gd name="T29" fmla="*/ 236 h 1258"/>
                <a:gd name="T30" fmla="*/ 757 w 1564"/>
                <a:gd name="T31" fmla="*/ 215 h 1258"/>
                <a:gd name="T32" fmla="*/ 729 w 1564"/>
                <a:gd name="T33" fmla="*/ 200 h 1258"/>
                <a:gd name="T34" fmla="*/ 785 w 1564"/>
                <a:gd name="T35" fmla="*/ 250 h 1258"/>
                <a:gd name="T36" fmla="*/ 793 w 1564"/>
                <a:gd name="T37" fmla="*/ 286 h 1258"/>
                <a:gd name="T38" fmla="*/ 877 w 1564"/>
                <a:gd name="T39" fmla="*/ 324 h 1258"/>
                <a:gd name="T40" fmla="*/ 819 w 1564"/>
                <a:gd name="T41" fmla="*/ 293 h 1258"/>
                <a:gd name="T42" fmla="*/ 801 w 1564"/>
                <a:gd name="T43" fmla="*/ 250 h 1258"/>
                <a:gd name="T44" fmla="*/ 832 w 1564"/>
                <a:gd name="T45" fmla="*/ 246 h 1258"/>
                <a:gd name="T46" fmla="*/ 872 w 1564"/>
                <a:gd name="T47" fmla="*/ 286 h 1258"/>
                <a:gd name="T48" fmla="*/ 885 w 1564"/>
                <a:gd name="T49" fmla="*/ 334 h 1258"/>
                <a:gd name="T50" fmla="*/ 914 w 1564"/>
                <a:gd name="T51" fmla="*/ 316 h 1258"/>
                <a:gd name="T52" fmla="*/ 1210 w 1564"/>
                <a:gd name="T53" fmla="*/ 497 h 1258"/>
                <a:gd name="T54" fmla="*/ 1339 w 1564"/>
                <a:gd name="T55" fmla="*/ 549 h 1258"/>
                <a:gd name="T56" fmla="*/ 1412 w 1564"/>
                <a:gd name="T57" fmla="*/ 566 h 1258"/>
                <a:gd name="T58" fmla="*/ 1363 w 1564"/>
                <a:gd name="T59" fmla="*/ 589 h 1258"/>
                <a:gd name="T60" fmla="*/ 1299 w 1564"/>
                <a:gd name="T61" fmla="*/ 717 h 1258"/>
                <a:gd name="T62" fmla="*/ 474 w 1564"/>
                <a:gd name="T63" fmla="*/ 275 h 1258"/>
                <a:gd name="T64" fmla="*/ 454 w 1564"/>
                <a:gd name="T65" fmla="*/ 175 h 1258"/>
                <a:gd name="T66" fmla="*/ 428 w 1564"/>
                <a:gd name="T67" fmla="*/ 135 h 1258"/>
                <a:gd name="T68" fmla="*/ 1208 w 1564"/>
                <a:gd name="T69" fmla="*/ 525 h 1258"/>
                <a:gd name="T70" fmla="*/ 282 w 1564"/>
                <a:gd name="T71" fmla="*/ 36 h 1258"/>
                <a:gd name="T72" fmla="*/ 348 w 1564"/>
                <a:gd name="T73" fmla="*/ 11 h 1258"/>
                <a:gd name="T74" fmla="*/ 349 w 1564"/>
                <a:gd name="T75" fmla="*/ 49 h 1258"/>
                <a:gd name="T76" fmla="*/ 408 w 1564"/>
                <a:gd name="T77" fmla="*/ 88 h 1258"/>
                <a:gd name="T78" fmla="*/ 476 w 1564"/>
                <a:gd name="T79" fmla="*/ 104 h 1258"/>
                <a:gd name="T80" fmla="*/ 496 w 1564"/>
                <a:gd name="T81" fmla="*/ 83 h 1258"/>
                <a:gd name="T82" fmla="*/ 608 w 1564"/>
                <a:gd name="T83" fmla="*/ 136 h 1258"/>
                <a:gd name="T84" fmla="*/ 482 w 1564"/>
                <a:gd name="T85" fmla="*/ 42 h 1258"/>
                <a:gd name="T86" fmla="*/ 447 w 1564"/>
                <a:gd name="T87" fmla="*/ 4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4" h="1258">
                  <a:moveTo>
                    <a:pt x="422" y="0"/>
                  </a:moveTo>
                  <a:lnTo>
                    <a:pt x="397" y="6"/>
                  </a:lnTo>
                  <a:lnTo>
                    <a:pt x="378" y="22"/>
                  </a:lnTo>
                  <a:lnTo>
                    <a:pt x="349" y="6"/>
                  </a:lnTo>
                  <a:lnTo>
                    <a:pt x="319" y="10"/>
                  </a:lnTo>
                  <a:lnTo>
                    <a:pt x="290" y="23"/>
                  </a:lnTo>
                  <a:lnTo>
                    <a:pt x="262" y="34"/>
                  </a:lnTo>
                  <a:lnTo>
                    <a:pt x="34" y="611"/>
                  </a:lnTo>
                  <a:lnTo>
                    <a:pt x="0" y="627"/>
                  </a:lnTo>
                  <a:lnTo>
                    <a:pt x="383" y="1050"/>
                  </a:lnTo>
                  <a:lnTo>
                    <a:pt x="1012" y="1249"/>
                  </a:lnTo>
                  <a:lnTo>
                    <a:pt x="1062" y="1257"/>
                  </a:lnTo>
                  <a:lnTo>
                    <a:pt x="1140" y="1222"/>
                  </a:lnTo>
                  <a:lnTo>
                    <a:pt x="1215" y="1184"/>
                  </a:lnTo>
                  <a:lnTo>
                    <a:pt x="1290" y="1145"/>
                  </a:lnTo>
                  <a:lnTo>
                    <a:pt x="1366" y="1104"/>
                  </a:lnTo>
                  <a:lnTo>
                    <a:pt x="1452" y="1051"/>
                  </a:lnTo>
                  <a:lnTo>
                    <a:pt x="1525" y="978"/>
                  </a:lnTo>
                  <a:lnTo>
                    <a:pt x="1551" y="921"/>
                  </a:lnTo>
                  <a:lnTo>
                    <a:pt x="1563" y="860"/>
                  </a:lnTo>
                  <a:lnTo>
                    <a:pt x="1561" y="799"/>
                  </a:lnTo>
                  <a:lnTo>
                    <a:pt x="1544" y="740"/>
                  </a:lnTo>
                  <a:lnTo>
                    <a:pt x="1506" y="676"/>
                  </a:lnTo>
                  <a:lnTo>
                    <a:pt x="1462" y="613"/>
                  </a:lnTo>
                  <a:lnTo>
                    <a:pt x="1410" y="559"/>
                  </a:lnTo>
                  <a:lnTo>
                    <a:pt x="1346" y="526"/>
                  </a:lnTo>
                  <a:lnTo>
                    <a:pt x="1339" y="494"/>
                  </a:lnTo>
                  <a:lnTo>
                    <a:pt x="1333" y="478"/>
                  </a:lnTo>
                  <a:lnTo>
                    <a:pt x="1321" y="464"/>
                  </a:lnTo>
                  <a:lnTo>
                    <a:pt x="1302" y="453"/>
                  </a:lnTo>
                  <a:lnTo>
                    <a:pt x="1281" y="454"/>
                  </a:lnTo>
                  <a:lnTo>
                    <a:pt x="1259" y="460"/>
                  </a:lnTo>
                  <a:lnTo>
                    <a:pt x="1237" y="465"/>
                  </a:lnTo>
                  <a:lnTo>
                    <a:pt x="1157" y="425"/>
                  </a:lnTo>
                  <a:lnTo>
                    <a:pt x="1079" y="384"/>
                  </a:lnTo>
                  <a:lnTo>
                    <a:pt x="1001" y="342"/>
                  </a:lnTo>
                  <a:lnTo>
                    <a:pt x="921" y="300"/>
                  </a:lnTo>
                  <a:lnTo>
                    <a:pt x="913" y="304"/>
                  </a:lnTo>
                  <a:lnTo>
                    <a:pt x="909" y="287"/>
                  </a:lnTo>
                  <a:lnTo>
                    <a:pt x="903" y="272"/>
                  </a:lnTo>
                  <a:lnTo>
                    <a:pt x="860" y="227"/>
                  </a:lnTo>
                  <a:lnTo>
                    <a:pt x="845" y="223"/>
                  </a:lnTo>
                  <a:lnTo>
                    <a:pt x="829" y="226"/>
                  </a:lnTo>
                  <a:lnTo>
                    <a:pt x="813" y="238"/>
                  </a:lnTo>
                  <a:lnTo>
                    <a:pt x="797" y="236"/>
                  </a:lnTo>
                  <a:lnTo>
                    <a:pt x="781" y="228"/>
                  </a:lnTo>
                  <a:lnTo>
                    <a:pt x="765" y="224"/>
                  </a:lnTo>
                  <a:lnTo>
                    <a:pt x="757" y="215"/>
                  </a:lnTo>
                  <a:lnTo>
                    <a:pt x="748" y="210"/>
                  </a:lnTo>
                  <a:lnTo>
                    <a:pt x="739" y="206"/>
                  </a:lnTo>
                  <a:lnTo>
                    <a:pt x="729" y="200"/>
                  </a:lnTo>
                  <a:lnTo>
                    <a:pt x="729" y="206"/>
                  </a:lnTo>
                  <a:lnTo>
                    <a:pt x="793" y="242"/>
                  </a:lnTo>
                  <a:lnTo>
                    <a:pt x="785" y="250"/>
                  </a:lnTo>
                  <a:lnTo>
                    <a:pt x="777" y="268"/>
                  </a:lnTo>
                  <a:lnTo>
                    <a:pt x="765" y="270"/>
                  </a:lnTo>
                  <a:lnTo>
                    <a:pt x="793" y="286"/>
                  </a:lnTo>
                  <a:lnTo>
                    <a:pt x="820" y="302"/>
                  </a:lnTo>
                  <a:lnTo>
                    <a:pt x="848" y="316"/>
                  </a:lnTo>
                  <a:lnTo>
                    <a:pt x="877" y="324"/>
                  </a:lnTo>
                  <a:lnTo>
                    <a:pt x="858" y="313"/>
                  </a:lnTo>
                  <a:lnTo>
                    <a:pt x="839" y="303"/>
                  </a:lnTo>
                  <a:lnTo>
                    <a:pt x="819" y="293"/>
                  </a:lnTo>
                  <a:lnTo>
                    <a:pt x="799" y="286"/>
                  </a:lnTo>
                  <a:lnTo>
                    <a:pt x="783" y="270"/>
                  </a:lnTo>
                  <a:lnTo>
                    <a:pt x="801" y="250"/>
                  </a:lnTo>
                  <a:lnTo>
                    <a:pt x="810" y="246"/>
                  </a:lnTo>
                  <a:lnTo>
                    <a:pt x="821" y="245"/>
                  </a:lnTo>
                  <a:lnTo>
                    <a:pt x="832" y="246"/>
                  </a:lnTo>
                  <a:lnTo>
                    <a:pt x="843" y="248"/>
                  </a:lnTo>
                  <a:lnTo>
                    <a:pt x="863" y="265"/>
                  </a:lnTo>
                  <a:lnTo>
                    <a:pt x="872" y="286"/>
                  </a:lnTo>
                  <a:lnTo>
                    <a:pt x="875" y="310"/>
                  </a:lnTo>
                  <a:lnTo>
                    <a:pt x="881" y="334"/>
                  </a:lnTo>
                  <a:lnTo>
                    <a:pt x="885" y="334"/>
                  </a:lnTo>
                  <a:lnTo>
                    <a:pt x="896" y="331"/>
                  </a:lnTo>
                  <a:lnTo>
                    <a:pt x="906" y="325"/>
                  </a:lnTo>
                  <a:lnTo>
                    <a:pt x="914" y="316"/>
                  </a:lnTo>
                  <a:lnTo>
                    <a:pt x="919" y="308"/>
                  </a:lnTo>
                  <a:lnTo>
                    <a:pt x="1227" y="469"/>
                  </a:lnTo>
                  <a:lnTo>
                    <a:pt x="1210" y="497"/>
                  </a:lnTo>
                  <a:lnTo>
                    <a:pt x="1318" y="556"/>
                  </a:lnTo>
                  <a:lnTo>
                    <a:pt x="1328" y="552"/>
                  </a:lnTo>
                  <a:lnTo>
                    <a:pt x="1339" y="549"/>
                  </a:lnTo>
                  <a:lnTo>
                    <a:pt x="1347" y="544"/>
                  </a:lnTo>
                  <a:lnTo>
                    <a:pt x="1348" y="530"/>
                  </a:lnTo>
                  <a:lnTo>
                    <a:pt x="1412" y="566"/>
                  </a:lnTo>
                  <a:lnTo>
                    <a:pt x="1398" y="574"/>
                  </a:lnTo>
                  <a:lnTo>
                    <a:pt x="1381" y="582"/>
                  </a:lnTo>
                  <a:lnTo>
                    <a:pt x="1363" y="589"/>
                  </a:lnTo>
                  <a:lnTo>
                    <a:pt x="1346" y="594"/>
                  </a:lnTo>
                  <a:lnTo>
                    <a:pt x="1315" y="677"/>
                  </a:lnTo>
                  <a:lnTo>
                    <a:pt x="1299" y="717"/>
                  </a:lnTo>
                  <a:lnTo>
                    <a:pt x="1280" y="755"/>
                  </a:lnTo>
                  <a:lnTo>
                    <a:pt x="473" y="309"/>
                  </a:lnTo>
                  <a:lnTo>
                    <a:pt x="474" y="275"/>
                  </a:lnTo>
                  <a:lnTo>
                    <a:pt x="473" y="240"/>
                  </a:lnTo>
                  <a:lnTo>
                    <a:pt x="466" y="207"/>
                  </a:lnTo>
                  <a:lnTo>
                    <a:pt x="454" y="175"/>
                  </a:lnTo>
                  <a:lnTo>
                    <a:pt x="447" y="161"/>
                  </a:lnTo>
                  <a:lnTo>
                    <a:pt x="437" y="148"/>
                  </a:lnTo>
                  <a:lnTo>
                    <a:pt x="428" y="135"/>
                  </a:lnTo>
                  <a:lnTo>
                    <a:pt x="422" y="119"/>
                  </a:lnTo>
                  <a:lnTo>
                    <a:pt x="424" y="121"/>
                  </a:lnTo>
                  <a:lnTo>
                    <a:pt x="1208" y="525"/>
                  </a:lnTo>
                  <a:lnTo>
                    <a:pt x="1204" y="517"/>
                  </a:lnTo>
                  <a:lnTo>
                    <a:pt x="312" y="56"/>
                  </a:lnTo>
                  <a:lnTo>
                    <a:pt x="282" y="36"/>
                  </a:lnTo>
                  <a:lnTo>
                    <a:pt x="304" y="28"/>
                  </a:lnTo>
                  <a:lnTo>
                    <a:pt x="326" y="15"/>
                  </a:lnTo>
                  <a:lnTo>
                    <a:pt x="348" y="11"/>
                  </a:lnTo>
                  <a:lnTo>
                    <a:pt x="368" y="28"/>
                  </a:lnTo>
                  <a:lnTo>
                    <a:pt x="354" y="41"/>
                  </a:lnTo>
                  <a:lnTo>
                    <a:pt x="349" y="49"/>
                  </a:lnTo>
                  <a:lnTo>
                    <a:pt x="350" y="58"/>
                  </a:lnTo>
                  <a:lnTo>
                    <a:pt x="379" y="72"/>
                  </a:lnTo>
                  <a:lnTo>
                    <a:pt x="408" y="88"/>
                  </a:lnTo>
                  <a:lnTo>
                    <a:pt x="437" y="102"/>
                  </a:lnTo>
                  <a:lnTo>
                    <a:pt x="466" y="111"/>
                  </a:lnTo>
                  <a:lnTo>
                    <a:pt x="476" y="104"/>
                  </a:lnTo>
                  <a:lnTo>
                    <a:pt x="486" y="100"/>
                  </a:lnTo>
                  <a:lnTo>
                    <a:pt x="494" y="95"/>
                  </a:lnTo>
                  <a:lnTo>
                    <a:pt x="496" y="83"/>
                  </a:lnTo>
                  <a:lnTo>
                    <a:pt x="723" y="202"/>
                  </a:lnTo>
                  <a:lnTo>
                    <a:pt x="668" y="167"/>
                  </a:lnTo>
                  <a:lnTo>
                    <a:pt x="608" y="136"/>
                  </a:lnTo>
                  <a:lnTo>
                    <a:pt x="546" y="105"/>
                  </a:lnTo>
                  <a:lnTo>
                    <a:pt x="488" y="69"/>
                  </a:lnTo>
                  <a:lnTo>
                    <a:pt x="482" y="42"/>
                  </a:lnTo>
                  <a:lnTo>
                    <a:pt x="477" y="29"/>
                  </a:lnTo>
                  <a:lnTo>
                    <a:pt x="468" y="17"/>
                  </a:lnTo>
                  <a:lnTo>
                    <a:pt x="447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28" name="docshape158">
              <a:extLst>
                <a:ext uri="{FF2B5EF4-FFF2-40B4-BE49-F238E27FC236}">
                  <a16:creationId xmlns:a16="http://schemas.microsoft.com/office/drawing/2014/main" id="{71CD1C01-F924-E0B2-1676-6433E1491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" y="11"/>
              <a:ext cx="122" cy="91"/>
            </a:xfrm>
            <a:custGeom>
              <a:avLst/>
              <a:gdLst>
                <a:gd name="T0" fmla="+- 0 453 360"/>
                <a:gd name="T1" fmla="*/ T0 w 122"/>
                <a:gd name="T2" fmla="+- 0 74 11"/>
                <a:gd name="T3" fmla="*/ 74 h 91"/>
                <a:gd name="T4" fmla="+- 0 452 360"/>
                <a:gd name="T5" fmla="*/ T4 w 122"/>
                <a:gd name="T6" fmla="+- 0 65 11"/>
                <a:gd name="T7" fmla="*/ 65 h 91"/>
                <a:gd name="T8" fmla="+- 0 446 360"/>
                <a:gd name="T9" fmla="*/ T8 w 122"/>
                <a:gd name="T10" fmla="+- 0 53 11"/>
                <a:gd name="T11" fmla="*/ 53 h 91"/>
                <a:gd name="T12" fmla="+- 0 439 360"/>
                <a:gd name="T13" fmla="*/ T12 w 122"/>
                <a:gd name="T14" fmla="+- 0 40 11"/>
                <a:gd name="T15" fmla="*/ 40 h 91"/>
                <a:gd name="T16" fmla="+- 0 428 360"/>
                <a:gd name="T17" fmla="*/ T16 w 122"/>
                <a:gd name="T18" fmla="+- 0 29 11"/>
                <a:gd name="T19" fmla="*/ 29 h 91"/>
                <a:gd name="T20" fmla="+- 0 414 360"/>
                <a:gd name="T21" fmla="*/ T20 w 122"/>
                <a:gd name="T22" fmla="+- 0 24 11"/>
                <a:gd name="T23" fmla="*/ 24 h 91"/>
                <a:gd name="T24" fmla="+- 0 390 360"/>
                <a:gd name="T25" fmla="*/ T24 w 122"/>
                <a:gd name="T26" fmla="+- 0 24 11"/>
                <a:gd name="T27" fmla="*/ 24 h 91"/>
                <a:gd name="T28" fmla="+- 0 392 360"/>
                <a:gd name="T29" fmla="*/ T28 w 122"/>
                <a:gd name="T30" fmla="+- 0 30 11"/>
                <a:gd name="T31" fmla="*/ 30 h 91"/>
                <a:gd name="T32" fmla="+- 0 386 360"/>
                <a:gd name="T33" fmla="*/ T32 w 122"/>
                <a:gd name="T34" fmla="+- 0 34 11"/>
                <a:gd name="T35" fmla="*/ 34 h 91"/>
                <a:gd name="T36" fmla="+- 0 382 360"/>
                <a:gd name="T37" fmla="*/ T36 w 122"/>
                <a:gd name="T38" fmla="+- 0 30 11"/>
                <a:gd name="T39" fmla="*/ 30 h 91"/>
                <a:gd name="T40" fmla="+- 0 372 360"/>
                <a:gd name="T41" fmla="*/ T40 w 122"/>
                <a:gd name="T42" fmla="+- 0 34 11"/>
                <a:gd name="T43" fmla="*/ 34 h 91"/>
                <a:gd name="T44" fmla="+- 0 366 360"/>
                <a:gd name="T45" fmla="*/ T44 w 122"/>
                <a:gd name="T46" fmla="+- 0 46 11"/>
                <a:gd name="T47" fmla="*/ 46 h 91"/>
                <a:gd name="T48" fmla="+- 0 360 360"/>
                <a:gd name="T49" fmla="*/ T48 w 122"/>
                <a:gd name="T50" fmla="+- 0 52 11"/>
                <a:gd name="T51" fmla="*/ 52 h 91"/>
                <a:gd name="T52" fmla="+- 0 452 360"/>
                <a:gd name="T53" fmla="*/ T52 w 122"/>
                <a:gd name="T54" fmla="+- 0 99 11"/>
                <a:gd name="T55" fmla="*/ 99 h 91"/>
                <a:gd name="T56" fmla="+- 0 452 360"/>
                <a:gd name="T57" fmla="*/ T56 w 122"/>
                <a:gd name="T58" fmla="+- 0 83 11"/>
                <a:gd name="T59" fmla="*/ 83 h 91"/>
                <a:gd name="T60" fmla="+- 0 453 360"/>
                <a:gd name="T61" fmla="*/ T60 w 122"/>
                <a:gd name="T62" fmla="+- 0 74 11"/>
                <a:gd name="T63" fmla="*/ 74 h 91"/>
                <a:gd name="T64" fmla="+- 0 482 360"/>
                <a:gd name="T65" fmla="*/ T64 w 122"/>
                <a:gd name="T66" fmla="+- 0 89 11"/>
                <a:gd name="T67" fmla="*/ 89 h 91"/>
                <a:gd name="T68" fmla="+- 0 481 360"/>
                <a:gd name="T69" fmla="*/ T68 w 122"/>
                <a:gd name="T70" fmla="+- 0 73 11"/>
                <a:gd name="T71" fmla="*/ 73 h 91"/>
                <a:gd name="T72" fmla="+- 0 474 360"/>
                <a:gd name="T73" fmla="*/ T72 w 122"/>
                <a:gd name="T74" fmla="+- 0 56 11"/>
                <a:gd name="T75" fmla="*/ 56 h 91"/>
                <a:gd name="T76" fmla="+- 0 470 360"/>
                <a:gd name="T77" fmla="*/ T76 w 122"/>
                <a:gd name="T78" fmla="+- 0 39 11"/>
                <a:gd name="T79" fmla="*/ 39 h 91"/>
                <a:gd name="T80" fmla="+- 0 461 360"/>
                <a:gd name="T81" fmla="*/ T80 w 122"/>
                <a:gd name="T82" fmla="+- 0 25 11"/>
                <a:gd name="T83" fmla="*/ 25 h 91"/>
                <a:gd name="T84" fmla="+- 0 448 360"/>
                <a:gd name="T85" fmla="*/ T84 w 122"/>
                <a:gd name="T86" fmla="+- 0 16 11"/>
                <a:gd name="T87" fmla="*/ 16 h 91"/>
                <a:gd name="T88" fmla="+- 0 432 360"/>
                <a:gd name="T89" fmla="*/ T88 w 122"/>
                <a:gd name="T90" fmla="+- 0 11 11"/>
                <a:gd name="T91" fmla="*/ 11 h 91"/>
                <a:gd name="T92" fmla="+- 0 416 360"/>
                <a:gd name="T93" fmla="*/ T92 w 122"/>
                <a:gd name="T94" fmla="+- 0 12 11"/>
                <a:gd name="T95" fmla="*/ 12 h 91"/>
                <a:gd name="T96" fmla="+- 0 446 360"/>
                <a:gd name="T97" fmla="*/ T96 w 122"/>
                <a:gd name="T98" fmla="+- 0 27 11"/>
                <a:gd name="T99" fmla="*/ 27 h 91"/>
                <a:gd name="T100" fmla="+- 0 459 360"/>
                <a:gd name="T101" fmla="*/ T100 w 122"/>
                <a:gd name="T102" fmla="+- 0 44 11"/>
                <a:gd name="T103" fmla="*/ 44 h 91"/>
                <a:gd name="T104" fmla="+- 0 461 360"/>
                <a:gd name="T105" fmla="*/ T104 w 122"/>
                <a:gd name="T106" fmla="+- 0 62 11"/>
                <a:gd name="T107" fmla="*/ 62 h 91"/>
                <a:gd name="T108" fmla="+- 0 461 360"/>
                <a:gd name="T109" fmla="*/ T108 w 122"/>
                <a:gd name="T110" fmla="+- 0 82 11"/>
                <a:gd name="T111" fmla="*/ 82 h 91"/>
                <a:gd name="T112" fmla="+- 0 466 360"/>
                <a:gd name="T113" fmla="*/ T112 w 122"/>
                <a:gd name="T114" fmla="+- 0 101 11"/>
                <a:gd name="T115" fmla="*/ 101 h 91"/>
                <a:gd name="T116" fmla="+- 0 482 360"/>
                <a:gd name="T117" fmla="*/ T116 w 122"/>
                <a:gd name="T118" fmla="+- 0 89 11"/>
                <a:gd name="T119" fmla="*/ 89 h 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122" h="91">
                  <a:moveTo>
                    <a:pt x="93" y="63"/>
                  </a:moveTo>
                  <a:lnTo>
                    <a:pt x="92" y="54"/>
                  </a:lnTo>
                  <a:lnTo>
                    <a:pt x="86" y="42"/>
                  </a:lnTo>
                  <a:lnTo>
                    <a:pt x="79" y="29"/>
                  </a:lnTo>
                  <a:lnTo>
                    <a:pt x="68" y="18"/>
                  </a:lnTo>
                  <a:lnTo>
                    <a:pt x="54" y="13"/>
                  </a:lnTo>
                  <a:lnTo>
                    <a:pt x="30" y="13"/>
                  </a:lnTo>
                  <a:lnTo>
                    <a:pt x="32" y="19"/>
                  </a:lnTo>
                  <a:lnTo>
                    <a:pt x="26" y="23"/>
                  </a:lnTo>
                  <a:lnTo>
                    <a:pt x="22" y="19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92" y="88"/>
                  </a:lnTo>
                  <a:lnTo>
                    <a:pt x="92" y="72"/>
                  </a:lnTo>
                  <a:lnTo>
                    <a:pt x="93" y="63"/>
                  </a:lnTo>
                  <a:close/>
                  <a:moveTo>
                    <a:pt x="122" y="78"/>
                  </a:moveTo>
                  <a:lnTo>
                    <a:pt x="121" y="62"/>
                  </a:lnTo>
                  <a:lnTo>
                    <a:pt x="114" y="45"/>
                  </a:lnTo>
                  <a:lnTo>
                    <a:pt x="110" y="28"/>
                  </a:lnTo>
                  <a:lnTo>
                    <a:pt x="101" y="14"/>
                  </a:lnTo>
                  <a:lnTo>
                    <a:pt x="88" y="5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86" y="16"/>
                  </a:lnTo>
                  <a:lnTo>
                    <a:pt x="99" y="33"/>
                  </a:lnTo>
                  <a:lnTo>
                    <a:pt x="101" y="51"/>
                  </a:lnTo>
                  <a:lnTo>
                    <a:pt x="101" y="71"/>
                  </a:lnTo>
                  <a:lnTo>
                    <a:pt x="106" y="90"/>
                  </a:lnTo>
                  <a:lnTo>
                    <a:pt x="12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29" name="docshape159">
              <a:extLst>
                <a:ext uri="{FF2B5EF4-FFF2-40B4-BE49-F238E27FC236}">
                  <a16:creationId xmlns:a16="http://schemas.microsoft.com/office/drawing/2014/main" id="{E84A6D10-51D6-7908-738C-0DB9D89EB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41"/>
              <a:ext cx="27" cy="23"/>
            </a:xfrm>
            <a:custGeom>
              <a:avLst/>
              <a:gdLst>
                <a:gd name="T0" fmla="+- 0 416 396"/>
                <a:gd name="T1" fmla="*/ T0 w 27"/>
                <a:gd name="T2" fmla="+- 0 42 42"/>
                <a:gd name="T3" fmla="*/ 42 h 23"/>
                <a:gd name="T4" fmla="+- 0 408 396"/>
                <a:gd name="T5" fmla="*/ T4 w 27"/>
                <a:gd name="T6" fmla="+- 0 42 42"/>
                <a:gd name="T7" fmla="*/ 42 h 23"/>
                <a:gd name="T8" fmla="+- 0 400 396"/>
                <a:gd name="T9" fmla="*/ T8 w 27"/>
                <a:gd name="T10" fmla="+- 0 46 42"/>
                <a:gd name="T11" fmla="*/ 46 h 23"/>
                <a:gd name="T12" fmla="+- 0 396 396"/>
                <a:gd name="T13" fmla="*/ T12 w 27"/>
                <a:gd name="T14" fmla="+- 0 56 42"/>
                <a:gd name="T15" fmla="*/ 56 h 23"/>
                <a:gd name="T16" fmla="+- 0 404 396"/>
                <a:gd name="T17" fmla="*/ T16 w 27"/>
                <a:gd name="T18" fmla="+- 0 64 42"/>
                <a:gd name="T19" fmla="*/ 64 h 23"/>
                <a:gd name="T20" fmla="+- 0 410 396"/>
                <a:gd name="T21" fmla="*/ T20 w 27"/>
                <a:gd name="T22" fmla="+- 0 62 42"/>
                <a:gd name="T23" fmla="*/ 62 h 23"/>
                <a:gd name="T24" fmla="+- 0 416 396"/>
                <a:gd name="T25" fmla="*/ T24 w 27"/>
                <a:gd name="T26" fmla="+- 0 64 42"/>
                <a:gd name="T27" fmla="*/ 64 h 23"/>
                <a:gd name="T28" fmla="+- 0 422 396"/>
                <a:gd name="T29" fmla="*/ T28 w 27"/>
                <a:gd name="T30" fmla="+- 0 61 42"/>
                <a:gd name="T31" fmla="*/ 61 h 23"/>
                <a:gd name="T32" fmla="+- 0 422 396"/>
                <a:gd name="T33" fmla="*/ T32 w 27"/>
                <a:gd name="T34" fmla="+- 0 55 42"/>
                <a:gd name="T35" fmla="*/ 55 h 23"/>
                <a:gd name="T36" fmla="+- 0 422 396"/>
                <a:gd name="T37" fmla="*/ T36 w 27"/>
                <a:gd name="T38" fmla="+- 0 47 42"/>
                <a:gd name="T39" fmla="*/ 47 h 23"/>
                <a:gd name="T40" fmla="+- 0 416 396"/>
                <a:gd name="T41" fmla="*/ T40 w 27"/>
                <a:gd name="T42" fmla="+- 0 42 42"/>
                <a:gd name="T43" fmla="*/ 42 h 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7" h="23">
                  <a:moveTo>
                    <a:pt x="20" y="0"/>
                  </a:moveTo>
                  <a:lnTo>
                    <a:pt x="12" y="0"/>
                  </a:lnTo>
                  <a:lnTo>
                    <a:pt x="4" y="4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4" y="20"/>
                  </a:lnTo>
                  <a:lnTo>
                    <a:pt x="20" y="22"/>
                  </a:lnTo>
                  <a:lnTo>
                    <a:pt x="26" y="19"/>
                  </a:lnTo>
                  <a:lnTo>
                    <a:pt x="26" y="13"/>
                  </a:lnTo>
                  <a:lnTo>
                    <a:pt x="26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30" name="docshape160">
              <a:extLst>
                <a:ext uri="{FF2B5EF4-FFF2-40B4-BE49-F238E27FC236}">
                  <a16:creationId xmlns:a16="http://schemas.microsoft.com/office/drawing/2014/main" id="{3920E5BA-D313-A502-580F-8FC7674B0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" y="46"/>
              <a:ext cx="853" cy="561"/>
            </a:xfrm>
            <a:custGeom>
              <a:avLst/>
              <a:gdLst>
                <a:gd name="T0" fmla="+- 0 310 50"/>
                <a:gd name="T1" fmla="*/ T0 w 853"/>
                <a:gd name="T2" fmla="+- 0 66 46"/>
                <a:gd name="T3" fmla="*/ 66 h 561"/>
                <a:gd name="T4" fmla="+- 0 299 50"/>
                <a:gd name="T5" fmla="*/ T4 w 853"/>
                <a:gd name="T6" fmla="+- 0 59 46"/>
                <a:gd name="T7" fmla="*/ 59 h 561"/>
                <a:gd name="T8" fmla="+- 0 289 50"/>
                <a:gd name="T9" fmla="*/ T8 w 853"/>
                <a:gd name="T10" fmla="+- 0 54 46"/>
                <a:gd name="T11" fmla="*/ 54 h 561"/>
                <a:gd name="T12" fmla="+- 0 278 50"/>
                <a:gd name="T13" fmla="*/ T12 w 853"/>
                <a:gd name="T14" fmla="+- 0 49 46"/>
                <a:gd name="T15" fmla="*/ 49 h 561"/>
                <a:gd name="T16" fmla="+- 0 266 50"/>
                <a:gd name="T17" fmla="*/ T16 w 853"/>
                <a:gd name="T18" fmla="+- 0 46 46"/>
                <a:gd name="T19" fmla="*/ 46 h 561"/>
                <a:gd name="T20" fmla="+- 0 50 50"/>
                <a:gd name="T21" fmla="*/ T20 w 853"/>
                <a:gd name="T22" fmla="+- 0 607 46"/>
                <a:gd name="T23" fmla="*/ 607 h 561"/>
                <a:gd name="T24" fmla="+- 0 108 50"/>
                <a:gd name="T25" fmla="*/ T24 w 853"/>
                <a:gd name="T26" fmla="+- 0 579 46"/>
                <a:gd name="T27" fmla="*/ 579 h 561"/>
                <a:gd name="T28" fmla="+- 0 138 50"/>
                <a:gd name="T29" fmla="*/ T28 w 853"/>
                <a:gd name="T30" fmla="+- 0 506 46"/>
                <a:gd name="T31" fmla="*/ 506 h 561"/>
                <a:gd name="T32" fmla="+- 0 167 50"/>
                <a:gd name="T33" fmla="*/ T32 w 853"/>
                <a:gd name="T34" fmla="+- 0 432 46"/>
                <a:gd name="T35" fmla="*/ 432 h 561"/>
                <a:gd name="T36" fmla="+- 0 251 50"/>
                <a:gd name="T37" fmla="*/ T36 w 853"/>
                <a:gd name="T38" fmla="+- 0 212 46"/>
                <a:gd name="T39" fmla="*/ 212 h 561"/>
                <a:gd name="T40" fmla="+- 0 280 50"/>
                <a:gd name="T41" fmla="*/ T40 w 853"/>
                <a:gd name="T42" fmla="+- 0 139 46"/>
                <a:gd name="T43" fmla="*/ 139 h 561"/>
                <a:gd name="T44" fmla="+- 0 310 50"/>
                <a:gd name="T45" fmla="*/ T44 w 853"/>
                <a:gd name="T46" fmla="+- 0 66 46"/>
                <a:gd name="T47" fmla="*/ 66 h 561"/>
                <a:gd name="T48" fmla="+- 0 464 50"/>
                <a:gd name="T49" fmla="*/ T48 w 853"/>
                <a:gd name="T50" fmla="+- 0 253 46"/>
                <a:gd name="T51" fmla="*/ 253 h 561"/>
                <a:gd name="T52" fmla="+- 0 447 50"/>
                <a:gd name="T53" fmla="*/ T52 w 853"/>
                <a:gd name="T54" fmla="+- 0 183 46"/>
                <a:gd name="T55" fmla="*/ 183 h 561"/>
                <a:gd name="T56" fmla="+- 0 410 50"/>
                <a:gd name="T57" fmla="*/ T56 w 853"/>
                <a:gd name="T58" fmla="+- 0 122 46"/>
                <a:gd name="T59" fmla="*/ 122 h 561"/>
                <a:gd name="T60" fmla="+- 0 412 50"/>
                <a:gd name="T61" fmla="*/ T60 w 853"/>
                <a:gd name="T62" fmla="+- 0 118 46"/>
                <a:gd name="T63" fmla="*/ 118 h 561"/>
                <a:gd name="T64" fmla="+- 0 318 50"/>
                <a:gd name="T65" fmla="*/ T64 w 853"/>
                <a:gd name="T66" fmla="+- 0 70 46"/>
                <a:gd name="T67" fmla="*/ 70 h 561"/>
                <a:gd name="T68" fmla="+- 0 120 50"/>
                <a:gd name="T69" fmla="*/ T68 w 853"/>
                <a:gd name="T70" fmla="+- 0 577 46"/>
                <a:gd name="T71" fmla="*/ 577 h 561"/>
                <a:gd name="T72" fmla="+- 0 189 50"/>
                <a:gd name="T73" fmla="*/ T72 w 853"/>
                <a:gd name="T74" fmla="+- 0 546 46"/>
                <a:gd name="T75" fmla="*/ 546 h 561"/>
                <a:gd name="T76" fmla="+- 0 259 50"/>
                <a:gd name="T77" fmla="*/ T76 w 853"/>
                <a:gd name="T78" fmla="+- 0 517 46"/>
                <a:gd name="T79" fmla="*/ 517 h 561"/>
                <a:gd name="T80" fmla="+- 0 327 50"/>
                <a:gd name="T81" fmla="*/ T80 w 853"/>
                <a:gd name="T82" fmla="+- 0 484 46"/>
                <a:gd name="T83" fmla="*/ 484 h 561"/>
                <a:gd name="T84" fmla="+- 0 391 50"/>
                <a:gd name="T85" fmla="*/ T84 w 853"/>
                <a:gd name="T86" fmla="+- 0 444 46"/>
                <a:gd name="T87" fmla="*/ 444 h 561"/>
                <a:gd name="T88" fmla="+- 0 402 50"/>
                <a:gd name="T89" fmla="*/ T88 w 853"/>
                <a:gd name="T90" fmla="+- 0 431 46"/>
                <a:gd name="T91" fmla="*/ 431 h 561"/>
                <a:gd name="T92" fmla="+- 0 413 50"/>
                <a:gd name="T93" fmla="*/ T92 w 853"/>
                <a:gd name="T94" fmla="+- 0 419 46"/>
                <a:gd name="T95" fmla="*/ 419 h 561"/>
                <a:gd name="T96" fmla="+- 0 424 50"/>
                <a:gd name="T97" fmla="*/ T96 w 853"/>
                <a:gd name="T98" fmla="+- 0 406 46"/>
                <a:gd name="T99" fmla="*/ 406 h 561"/>
                <a:gd name="T100" fmla="+- 0 435 50"/>
                <a:gd name="T101" fmla="*/ T100 w 853"/>
                <a:gd name="T102" fmla="+- 0 391 46"/>
                <a:gd name="T103" fmla="*/ 391 h 561"/>
                <a:gd name="T104" fmla="+- 0 461 50"/>
                <a:gd name="T105" fmla="*/ T104 w 853"/>
                <a:gd name="T106" fmla="+- 0 325 46"/>
                <a:gd name="T107" fmla="*/ 325 h 561"/>
                <a:gd name="T108" fmla="+- 0 464 50"/>
                <a:gd name="T109" fmla="*/ T108 w 853"/>
                <a:gd name="T110" fmla="+- 0 253 46"/>
                <a:gd name="T111" fmla="*/ 253 h 561"/>
                <a:gd name="T112" fmla="+- 0 903 50"/>
                <a:gd name="T113" fmla="*/ T112 w 853"/>
                <a:gd name="T114" fmla="+- 0 316 46"/>
                <a:gd name="T115" fmla="*/ 316 h 561"/>
                <a:gd name="T116" fmla="+- 0 893 50"/>
                <a:gd name="T117" fmla="*/ T116 w 853"/>
                <a:gd name="T118" fmla="+- 0 290 46"/>
                <a:gd name="T119" fmla="*/ 290 h 561"/>
                <a:gd name="T120" fmla="+- 0 884 50"/>
                <a:gd name="T121" fmla="*/ T120 w 853"/>
                <a:gd name="T122" fmla="+- 0 263 46"/>
                <a:gd name="T123" fmla="*/ 263 h 561"/>
                <a:gd name="T124" fmla="+- 0 869 50"/>
                <a:gd name="T125" fmla="*/ T124 w 853"/>
                <a:gd name="T126" fmla="+- 0 242 46"/>
                <a:gd name="T127" fmla="*/ 242 h 561"/>
                <a:gd name="T128" fmla="+- 0 841 50"/>
                <a:gd name="T129" fmla="*/ T128 w 853"/>
                <a:gd name="T130" fmla="+- 0 234 46"/>
                <a:gd name="T131" fmla="*/ 234 h 561"/>
                <a:gd name="T132" fmla="+- 0 877 50"/>
                <a:gd name="T133" fmla="*/ T132 w 853"/>
                <a:gd name="T134" fmla="+- 0 262 46"/>
                <a:gd name="T135" fmla="*/ 262 h 561"/>
                <a:gd name="T136" fmla="+- 0 893 50"/>
                <a:gd name="T137" fmla="*/ T136 w 853"/>
                <a:gd name="T138" fmla="+- 0 324 46"/>
                <a:gd name="T139" fmla="*/ 324 h 561"/>
                <a:gd name="T140" fmla="+- 0 895 50"/>
                <a:gd name="T141" fmla="*/ T140 w 853"/>
                <a:gd name="T142" fmla="+- 0 320 46"/>
                <a:gd name="T143" fmla="*/ 320 h 561"/>
                <a:gd name="T144" fmla="+- 0 901 50"/>
                <a:gd name="T145" fmla="*/ T144 w 853"/>
                <a:gd name="T146" fmla="+- 0 320 46"/>
                <a:gd name="T147" fmla="*/ 320 h 561"/>
                <a:gd name="T148" fmla="+- 0 903 50"/>
                <a:gd name="T149" fmla="*/ T148 w 853"/>
                <a:gd name="T150" fmla="+- 0 316 46"/>
                <a:gd name="T151" fmla="*/ 316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853" h="561">
                  <a:moveTo>
                    <a:pt x="260" y="20"/>
                  </a:moveTo>
                  <a:lnTo>
                    <a:pt x="249" y="13"/>
                  </a:lnTo>
                  <a:lnTo>
                    <a:pt x="239" y="8"/>
                  </a:lnTo>
                  <a:lnTo>
                    <a:pt x="228" y="3"/>
                  </a:lnTo>
                  <a:lnTo>
                    <a:pt x="216" y="0"/>
                  </a:lnTo>
                  <a:lnTo>
                    <a:pt x="0" y="561"/>
                  </a:lnTo>
                  <a:lnTo>
                    <a:pt x="58" y="533"/>
                  </a:lnTo>
                  <a:lnTo>
                    <a:pt x="88" y="460"/>
                  </a:lnTo>
                  <a:lnTo>
                    <a:pt x="117" y="386"/>
                  </a:lnTo>
                  <a:lnTo>
                    <a:pt x="201" y="166"/>
                  </a:lnTo>
                  <a:lnTo>
                    <a:pt x="230" y="93"/>
                  </a:lnTo>
                  <a:lnTo>
                    <a:pt x="260" y="20"/>
                  </a:lnTo>
                  <a:close/>
                  <a:moveTo>
                    <a:pt x="414" y="207"/>
                  </a:moveTo>
                  <a:lnTo>
                    <a:pt x="397" y="137"/>
                  </a:lnTo>
                  <a:lnTo>
                    <a:pt x="360" y="76"/>
                  </a:lnTo>
                  <a:lnTo>
                    <a:pt x="362" y="72"/>
                  </a:lnTo>
                  <a:lnTo>
                    <a:pt x="268" y="24"/>
                  </a:lnTo>
                  <a:lnTo>
                    <a:pt x="70" y="531"/>
                  </a:lnTo>
                  <a:lnTo>
                    <a:pt x="139" y="500"/>
                  </a:lnTo>
                  <a:lnTo>
                    <a:pt x="209" y="471"/>
                  </a:lnTo>
                  <a:lnTo>
                    <a:pt x="277" y="438"/>
                  </a:lnTo>
                  <a:lnTo>
                    <a:pt x="341" y="398"/>
                  </a:lnTo>
                  <a:lnTo>
                    <a:pt x="352" y="385"/>
                  </a:lnTo>
                  <a:lnTo>
                    <a:pt x="363" y="373"/>
                  </a:lnTo>
                  <a:lnTo>
                    <a:pt x="374" y="360"/>
                  </a:lnTo>
                  <a:lnTo>
                    <a:pt x="385" y="345"/>
                  </a:lnTo>
                  <a:lnTo>
                    <a:pt x="411" y="279"/>
                  </a:lnTo>
                  <a:lnTo>
                    <a:pt x="414" y="207"/>
                  </a:lnTo>
                  <a:close/>
                  <a:moveTo>
                    <a:pt x="853" y="270"/>
                  </a:moveTo>
                  <a:lnTo>
                    <a:pt x="843" y="244"/>
                  </a:lnTo>
                  <a:lnTo>
                    <a:pt x="834" y="217"/>
                  </a:lnTo>
                  <a:lnTo>
                    <a:pt x="819" y="196"/>
                  </a:lnTo>
                  <a:lnTo>
                    <a:pt x="791" y="188"/>
                  </a:lnTo>
                  <a:lnTo>
                    <a:pt x="827" y="216"/>
                  </a:lnTo>
                  <a:lnTo>
                    <a:pt x="843" y="278"/>
                  </a:lnTo>
                  <a:lnTo>
                    <a:pt x="845" y="274"/>
                  </a:lnTo>
                  <a:lnTo>
                    <a:pt x="851" y="274"/>
                  </a:lnTo>
                  <a:lnTo>
                    <a:pt x="853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31" name="docshape161">
              <a:extLst>
                <a:ext uri="{FF2B5EF4-FFF2-40B4-BE49-F238E27FC236}">
                  <a16:creationId xmlns:a16="http://schemas.microsoft.com/office/drawing/2014/main" id="{9A6FBDD8-E226-D23B-C864-118D929C0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263"/>
              <a:ext cx="26" cy="29"/>
            </a:xfrm>
            <a:custGeom>
              <a:avLst/>
              <a:gdLst>
                <a:gd name="T0" fmla="+- 0 833 819"/>
                <a:gd name="T1" fmla="*/ T0 w 26"/>
                <a:gd name="T2" fmla="+- 0 264 264"/>
                <a:gd name="T3" fmla="*/ 264 h 29"/>
                <a:gd name="T4" fmla="+- 0 823 819"/>
                <a:gd name="T5" fmla="*/ T4 w 26"/>
                <a:gd name="T6" fmla="+- 0 265 264"/>
                <a:gd name="T7" fmla="*/ 265 h 29"/>
                <a:gd name="T8" fmla="+- 0 819 819"/>
                <a:gd name="T9" fmla="*/ T8 w 26"/>
                <a:gd name="T10" fmla="+- 0 276 264"/>
                <a:gd name="T11" fmla="*/ 276 h 29"/>
                <a:gd name="T12" fmla="+- 0 823 819"/>
                <a:gd name="T13" fmla="*/ T12 w 26"/>
                <a:gd name="T14" fmla="+- 0 292 264"/>
                <a:gd name="T15" fmla="*/ 292 h 29"/>
                <a:gd name="T16" fmla="+- 0 839 819"/>
                <a:gd name="T17" fmla="*/ T16 w 26"/>
                <a:gd name="T18" fmla="+- 0 280 264"/>
                <a:gd name="T19" fmla="*/ 280 h 29"/>
                <a:gd name="T20" fmla="+- 0 845 819"/>
                <a:gd name="T21" fmla="*/ T20 w 26"/>
                <a:gd name="T22" fmla="+- 0 280 264"/>
                <a:gd name="T23" fmla="*/ 280 h 29"/>
                <a:gd name="T24" fmla="+- 0 842 819"/>
                <a:gd name="T25" fmla="*/ T24 w 26"/>
                <a:gd name="T26" fmla="+- 0 270 264"/>
                <a:gd name="T27" fmla="*/ 270 h 29"/>
                <a:gd name="T28" fmla="+- 0 833 819"/>
                <a:gd name="T29" fmla="*/ T28 w 26"/>
                <a:gd name="T30" fmla="+- 0 264 264"/>
                <a:gd name="T31" fmla="*/ 264 h 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6" h="29">
                  <a:moveTo>
                    <a:pt x="14" y="0"/>
                  </a:moveTo>
                  <a:lnTo>
                    <a:pt x="4" y="1"/>
                  </a:lnTo>
                  <a:lnTo>
                    <a:pt x="0" y="12"/>
                  </a:lnTo>
                  <a:lnTo>
                    <a:pt x="4" y="28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3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32" name="docshape162">
              <a:extLst>
                <a:ext uri="{FF2B5EF4-FFF2-40B4-BE49-F238E27FC236}">
                  <a16:creationId xmlns:a16="http://schemas.microsoft.com/office/drawing/2014/main" id="{F040360E-7B25-C762-7CC8-E4C19440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23"/>
              <a:ext cx="1210" cy="854"/>
            </a:xfrm>
            <a:custGeom>
              <a:avLst/>
              <a:gdLst>
                <a:gd name="T0" fmla="+- 0 1199 126"/>
                <a:gd name="T1" fmla="*/ T0 w 1210"/>
                <a:gd name="T2" fmla="+- 0 963 323"/>
                <a:gd name="T3" fmla="*/ 963 h 854"/>
                <a:gd name="T4" fmla="+- 0 676 126"/>
                <a:gd name="T5" fmla="*/ T4 w 1210"/>
                <a:gd name="T6" fmla="+- 0 659 323"/>
                <a:gd name="T7" fmla="*/ 659 h 854"/>
                <a:gd name="T8" fmla="+- 0 360 126"/>
                <a:gd name="T9" fmla="*/ T8 w 1210"/>
                <a:gd name="T10" fmla="+- 0 480 323"/>
                <a:gd name="T11" fmla="*/ 480 h 854"/>
                <a:gd name="T12" fmla="+- 0 240 126"/>
                <a:gd name="T13" fmla="*/ T12 w 1210"/>
                <a:gd name="T14" fmla="+- 0 534 323"/>
                <a:gd name="T15" fmla="*/ 534 h 854"/>
                <a:gd name="T16" fmla="+- 0 182 126"/>
                <a:gd name="T17" fmla="*/ T16 w 1210"/>
                <a:gd name="T18" fmla="+- 0 561 323"/>
                <a:gd name="T19" fmla="*/ 561 h 854"/>
                <a:gd name="T20" fmla="+- 0 126 126"/>
                <a:gd name="T21" fmla="*/ T20 w 1210"/>
                <a:gd name="T22" fmla="+- 0 589 323"/>
                <a:gd name="T23" fmla="*/ 589 h 854"/>
                <a:gd name="T24" fmla="+- 0 1116 126"/>
                <a:gd name="T25" fmla="*/ T24 w 1210"/>
                <a:gd name="T26" fmla="+- 0 1177 323"/>
                <a:gd name="T27" fmla="*/ 1177 h 854"/>
                <a:gd name="T28" fmla="+- 0 1138 126"/>
                <a:gd name="T29" fmla="*/ T28 w 1210"/>
                <a:gd name="T30" fmla="+- 0 1123 323"/>
                <a:gd name="T31" fmla="*/ 1123 h 854"/>
                <a:gd name="T32" fmla="+- 0 1159 126"/>
                <a:gd name="T33" fmla="*/ T32 w 1210"/>
                <a:gd name="T34" fmla="+- 0 1070 323"/>
                <a:gd name="T35" fmla="*/ 1070 h 854"/>
                <a:gd name="T36" fmla="+- 0 1179 126"/>
                <a:gd name="T37" fmla="*/ T36 w 1210"/>
                <a:gd name="T38" fmla="+- 0 1017 323"/>
                <a:gd name="T39" fmla="*/ 1017 h 854"/>
                <a:gd name="T40" fmla="+- 0 1199 126"/>
                <a:gd name="T41" fmla="*/ T40 w 1210"/>
                <a:gd name="T42" fmla="+- 0 963 323"/>
                <a:gd name="T43" fmla="*/ 963 h 854"/>
                <a:gd name="T44" fmla="+- 0 1221 126"/>
                <a:gd name="T45" fmla="*/ T44 w 1210"/>
                <a:gd name="T46" fmla="+- 0 907 323"/>
                <a:gd name="T47" fmla="*/ 907 h 854"/>
                <a:gd name="T48" fmla="+- 0 684 126"/>
                <a:gd name="T49" fmla="*/ T48 w 1210"/>
                <a:gd name="T50" fmla="+- 0 599 323"/>
                <a:gd name="T51" fmla="*/ 599 h 854"/>
                <a:gd name="T52" fmla="+- 0 409 126"/>
                <a:gd name="T53" fmla="*/ T52 w 1210"/>
                <a:gd name="T54" fmla="+- 0 444 323"/>
                <a:gd name="T55" fmla="*/ 444 h 854"/>
                <a:gd name="T56" fmla="+- 0 373 126"/>
                <a:gd name="T57" fmla="*/ T56 w 1210"/>
                <a:gd name="T58" fmla="+- 0 474 323"/>
                <a:gd name="T59" fmla="*/ 474 h 854"/>
                <a:gd name="T60" fmla="+- 0 1155 126"/>
                <a:gd name="T61" fmla="*/ T60 w 1210"/>
                <a:gd name="T62" fmla="+- 0 927 323"/>
                <a:gd name="T63" fmla="*/ 927 h 854"/>
                <a:gd name="T64" fmla="+- 0 1203 126"/>
                <a:gd name="T65" fmla="*/ T64 w 1210"/>
                <a:gd name="T66" fmla="+- 0 953 323"/>
                <a:gd name="T67" fmla="*/ 953 h 854"/>
                <a:gd name="T68" fmla="+- 0 1209 126"/>
                <a:gd name="T69" fmla="*/ T68 w 1210"/>
                <a:gd name="T70" fmla="+- 0 941 323"/>
                <a:gd name="T71" fmla="*/ 941 h 854"/>
                <a:gd name="T72" fmla="+- 0 1215 126"/>
                <a:gd name="T73" fmla="*/ T72 w 1210"/>
                <a:gd name="T74" fmla="+- 0 930 323"/>
                <a:gd name="T75" fmla="*/ 930 h 854"/>
                <a:gd name="T76" fmla="+- 0 1220 126"/>
                <a:gd name="T77" fmla="*/ T76 w 1210"/>
                <a:gd name="T78" fmla="+- 0 918 323"/>
                <a:gd name="T79" fmla="*/ 918 h 854"/>
                <a:gd name="T80" fmla="+- 0 1221 126"/>
                <a:gd name="T81" fmla="*/ T80 w 1210"/>
                <a:gd name="T82" fmla="+- 0 907 323"/>
                <a:gd name="T83" fmla="*/ 907 h 854"/>
                <a:gd name="T84" fmla="+- 0 1274 126"/>
                <a:gd name="T85" fmla="*/ T84 w 1210"/>
                <a:gd name="T86" fmla="+- 0 765 323"/>
                <a:gd name="T87" fmla="*/ 765 h 854"/>
                <a:gd name="T88" fmla="+- 0 1040 126"/>
                <a:gd name="T89" fmla="*/ T88 w 1210"/>
                <a:gd name="T90" fmla="+- 0 631 323"/>
                <a:gd name="T91" fmla="*/ 631 h 854"/>
                <a:gd name="T92" fmla="+- 0 473 126"/>
                <a:gd name="T93" fmla="*/ T92 w 1210"/>
                <a:gd name="T94" fmla="+- 0 323 323"/>
                <a:gd name="T95" fmla="*/ 323 h 854"/>
                <a:gd name="T96" fmla="+- 0 465 126"/>
                <a:gd name="T97" fmla="*/ T96 w 1210"/>
                <a:gd name="T98" fmla="+- 0 353 323"/>
                <a:gd name="T99" fmla="*/ 353 h 854"/>
                <a:gd name="T100" fmla="+- 0 454 126"/>
                <a:gd name="T101" fmla="*/ T100 w 1210"/>
                <a:gd name="T102" fmla="+- 0 381 323"/>
                <a:gd name="T103" fmla="*/ 381 h 854"/>
                <a:gd name="T104" fmla="+- 0 439 126"/>
                <a:gd name="T105" fmla="*/ T104 w 1210"/>
                <a:gd name="T106" fmla="+- 0 408 323"/>
                <a:gd name="T107" fmla="*/ 408 h 854"/>
                <a:gd name="T108" fmla="+- 0 419 126"/>
                <a:gd name="T109" fmla="*/ T108 w 1210"/>
                <a:gd name="T110" fmla="+- 0 434 323"/>
                <a:gd name="T111" fmla="*/ 434 h 854"/>
                <a:gd name="T112" fmla="+- 0 688 126"/>
                <a:gd name="T113" fmla="*/ T112 w 1210"/>
                <a:gd name="T114" fmla="+- 0 589 323"/>
                <a:gd name="T115" fmla="*/ 589 h 854"/>
                <a:gd name="T116" fmla="+- 0 958 126"/>
                <a:gd name="T117" fmla="*/ T116 w 1210"/>
                <a:gd name="T118" fmla="+- 0 744 323"/>
                <a:gd name="T119" fmla="*/ 744 h 854"/>
                <a:gd name="T120" fmla="+- 0 1093 126"/>
                <a:gd name="T121" fmla="*/ T120 w 1210"/>
                <a:gd name="T122" fmla="+- 0 820 323"/>
                <a:gd name="T123" fmla="*/ 820 h 854"/>
                <a:gd name="T124" fmla="+- 0 1227 126"/>
                <a:gd name="T125" fmla="*/ T124 w 1210"/>
                <a:gd name="T126" fmla="+- 0 895 323"/>
                <a:gd name="T127" fmla="*/ 895 h 854"/>
                <a:gd name="T128" fmla="+- 0 1241 126"/>
                <a:gd name="T129" fmla="*/ T128 w 1210"/>
                <a:gd name="T130" fmla="+- 0 863 323"/>
                <a:gd name="T131" fmla="*/ 863 h 854"/>
                <a:gd name="T132" fmla="+- 0 1254 126"/>
                <a:gd name="T133" fmla="*/ T132 w 1210"/>
                <a:gd name="T134" fmla="+- 0 830 323"/>
                <a:gd name="T135" fmla="*/ 830 h 854"/>
                <a:gd name="T136" fmla="+- 0 1265 126"/>
                <a:gd name="T137" fmla="*/ T136 w 1210"/>
                <a:gd name="T138" fmla="+- 0 798 323"/>
                <a:gd name="T139" fmla="*/ 798 h 854"/>
                <a:gd name="T140" fmla="+- 0 1274 126"/>
                <a:gd name="T141" fmla="*/ T140 w 1210"/>
                <a:gd name="T142" fmla="+- 0 765 323"/>
                <a:gd name="T143" fmla="*/ 765 h 854"/>
                <a:gd name="T144" fmla="+- 0 1312 126"/>
                <a:gd name="T145" fmla="*/ T144 w 1210"/>
                <a:gd name="T146" fmla="+- 0 542 323"/>
                <a:gd name="T147" fmla="*/ 542 h 854"/>
                <a:gd name="T148" fmla="+- 0 1309 126"/>
                <a:gd name="T149" fmla="*/ T148 w 1210"/>
                <a:gd name="T150" fmla="+- 0 530 323"/>
                <a:gd name="T151" fmla="*/ 530 h 854"/>
                <a:gd name="T152" fmla="+- 0 1308 126"/>
                <a:gd name="T153" fmla="*/ T152 w 1210"/>
                <a:gd name="T154" fmla="+- 0 516 323"/>
                <a:gd name="T155" fmla="*/ 516 h 854"/>
                <a:gd name="T156" fmla="+- 0 1307 126"/>
                <a:gd name="T157" fmla="*/ T156 w 1210"/>
                <a:gd name="T158" fmla="+- 0 502 323"/>
                <a:gd name="T159" fmla="*/ 502 h 854"/>
                <a:gd name="T160" fmla="+- 0 1302 126"/>
                <a:gd name="T161" fmla="*/ T160 w 1210"/>
                <a:gd name="T162" fmla="+- 0 490 323"/>
                <a:gd name="T163" fmla="*/ 490 h 854"/>
                <a:gd name="T164" fmla="+- 0 1284 126"/>
                <a:gd name="T165" fmla="*/ T164 w 1210"/>
                <a:gd name="T166" fmla="+- 0 475 323"/>
                <a:gd name="T167" fmla="*/ 475 h 854"/>
                <a:gd name="T168" fmla="+- 0 1261 126"/>
                <a:gd name="T169" fmla="*/ T168 w 1210"/>
                <a:gd name="T170" fmla="+- 0 470 323"/>
                <a:gd name="T171" fmla="*/ 470 h 854"/>
                <a:gd name="T172" fmla="+- 0 1238 126"/>
                <a:gd name="T173" fmla="*/ T172 w 1210"/>
                <a:gd name="T174" fmla="+- 0 477 323"/>
                <a:gd name="T175" fmla="*/ 477 h 854"/>
                <a:gd name="T176" fmla="+- 0 1224 126"/>
                <a:gd name="T177" fmla="*/ T176 w 1210"/>
                <a:gd name="T178" fmla="+- 0 495 323"/>
                <a:gd name="T179" fmla="*/ 495 h 854"/>
                <a:gd name="T180" fmla="+- 0 1245 126"/>
                <a:gd name="T181" fmla="*/ T180 w 1210"/>
                <a:gd name="T182" fmla="+- 0 507 323"/>
                <a:gd name="T183" fmla="*/ 507 h 854"/>
                <a:gd name="T184" fmla="+- 0 1267 126"/>
                <a:gd name="T185" fmla="*/ T184 w 1210"/>
                <a:gd name="T186" fmla="+- 0 521 323"/>
                <a:gd name="T187" fmla="*/ 521 h 854"/>
                <a:gd name="T188" fmla="+- 0 1289 126"/>
                <a:gd name="T189" fmla="*/ T188 w 1210"/>
                <a:gd name="T190" fmla="+- 0 534 323"/>
                <a:gd name="T191" fmla="*/ 534 h 854"/>
                <a:gd name="T192" fmla="+- 0 1312 126"/>
                <a:gd name="T193" fmla="*/ T192 w 1210"/>
                <a:gd name="T194" fmla="+- 0 542 323"/>
                <a:gd name="T195" fmla="*/ 542 h 854"/>
                <a:gd name="T196" fmla="+- 0 1336 126"/>
                <a:gd name="T197" fmla="*/ T196 w 1210"/>
                <a:gd name="T198" fmla="+- 0 533 323"/>
                <a:gd name="T199" fmla="*/ 533 h 854"/>
                <a:gd name="T200" fmla="+- 0 1333 126"/>
                <a:gd name="T201" fmla="*/ T200 w 1210"/>
                <a:gd name="T202" fmla="+- 0 522 323"/>
                <a:gd name="T203" fmla="*/ 522 h 854"/>
                <a:gd name="T204" fmla="+- 0 1328 126"/>
                <a:gd name="T205" fmla="*/ T204 w 1210"/>
                <a:gd name="T206" fmla="+- 0 509 323"/>
                <a:gd name="T207" fmla="*/ 509 h 854"/>
                <a:gd name="T208" fmla="+- 0 1328 126"/>
                <a:gd name="T209" fmla="*/ T208 w 1210"/>
                <a:gd name="T210" fmla="+- 0 496 323"/>
                <a:gd name="T211" fmla="*/ 496 h 854"/>
                <a:gd name="T212" fmla="+- 0 1323 126"/>
                <a:gd name="T213" fmla="*/ T212 w 1210"/>
                <a:gd name="T214" fmla="+- 0 485 323"/>
                <a:gd name="T215" fmla="*/ 485 h 854"/>
                <a:gd name="T216" fmla="+- 0 1315 126"/>
                <a:gd name="T217" fmla="*/ T216 w 1210"/>
                <a:gd name="T218" fmla="+- 0 475 323"/>
                <a:gd name="T219" fmla="*/ 475 h 854"/>
                <a:gd name="T220" fmla="+- 0 1304 126"/>
                <a:gd name="T221" fmla="*/ T220 w 1210"/>
                <a:gd name="T222" fmla="+- 0 468 323"/>
                <a:gd name="T223" fmla="*/ 468 h 854"/>
                <a:gd name="T224" fmla="+- 0 1291 126"/>
                <a:gd name="T225" fmla="*/ T224 w 1210"/>
                <a:gd name="T226" fmla="+- 0 464 323"/>
                <a:gd name="T227" fmla="*/ 464 h 854"/>
                <a:gd name="T228" fmla="+- 0 1309 126"/>
                <a:gd name="T229" fmla="*/ T228 w 1210"/>
                <a:gd name="T230" fmla="+- 0 479 323"/>
                <a:gd name="T231" fmla="*/ 479 h 854"/>
                <a:gd name="T232" fmla="+- 0 1318 126"/>
                <a:gd name="T233" fmla="*/ T232 w 1210"/>
                <a:gd name="T234" fmla="+- 0 499 323"/>
                <a:gd name="T235" fmla="*/ 499 h 854"/>
                <a:gd name="T236" fmla="+- 0 1323 126"/>
                <a:gd name="T237" fmla="*/ T236 w 1210"/>
                <a:gd name="T238" fmla="+- 0 521 323"/>
                <a:gd name="T239" fmla="*/ 521 h 854"/>
                <a:gd name="T240" fmla="+- 0 1330 126"/>
                <a:gd name="T241" fmla="*/ T240 w 1210"/>
                <a:gd name="T242" fmla="+- 0 542 323"/>
                <a:gd name="T243" fmla="*/ 542 h 854"/>
                <a:gd name="T244" fmla="+- 0 1336 126"/>
                <a:gd name="T245" fmla="*/ T244 w 1210"/>
                <a:gd name="T246" fmla="+- 0 533 323"/>
                <a:gd name="T247" fmla="*/ 533 h 8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10" h="854">
                  <a:moveTo>
                    <a:pt x="1073" y="640"/>
                  </a:moveTo>
                  <a:lnTo>
                    <a:pt x="550" y="336"/>
                  </a:lnTo>
                  <a:lnTo>
                    <a:pt x="234" y="157"/>
                  </a:lnTo>
                  <a:lnTo>
                    <a:pt x="114" y="211"/>
                  </a:lnTo>
                  <a:lnTo>
                    <a:pt x="56" y="238"/>
                  </a:lnTo>
                  <a:lnTo>
                    <a:pt x="0" y="266"/>
                  </a:lnTo>
                  <a:lnTo>
                    <a:pt x="990" y="854"/>
                  </a:lnTo>
                  <a:lnTo>
                    <a:pt x="1012" y="800"/>
                  </a:lnTo>
                  <a:lnTo>
                    <a:pt x="1033" y="747"/>
                  </a:lnTo>
                  <a:lnTo>
                    <a:pt x="1053" y="694"/>
                  </a:lnTo>
                  <a:lnTo>
                    <a:pt x="1073" y="640"/>
                  </a:lnTo>
                  <a:close/>
                  <a:moveTo>
                    <a:pt x="1095" y="584"/>
                  </a:moveTo>
                  <a:lnTo>
                    <a:pt x="558" y="276"/>
                  </a:lnTo>
                  <a:lnTo>
                    <a:pt x="283" y="121"/>
                  </a:lnTo>
                  <a:lnTo>
                    <a:pt x="247" y="151"/>
                  </a:lnTo>
                  <a:lnTo>
                    <a:pt x="1029" y="604"/>
                  </a:lnTo>
                  <a:lnTo>
                    <a:pt x="1077" y="630"/>
                  </a:lnTo>
                  <a:lnTo>
                    <a:pt x="1083" y="618"/>
                  </a:lnTo>
                  <a:lnTo>
                    <a:pt x="1089" y="607"/>
                  </a:lnTo>
                  <a:lnTo>
                    <a:pt x="1094" y="595"/>
                  </a:lnTo>
                  <a:lnTo>
                    <a:pt x="1095" y="584"/>
                  </a:lnTo>
                  <a:close/>
                  <a:moveTo>
                    <a:pt x="1148" y="442"/>
                  </a:moveTo>
                  <a:lnTo>
                    <a:pt x="914" y="308"/>
                  </a:lnTo>
                  <a:lnTo>
                    <a:pt x="347" y="0"/>
                  </a:lnTo>
                  <a:lnTo>
                    <a:pt x="339" y="30"/>
                  </a:lnTo>
                  <a:lnTo>
                    <a:pt x="328" y="58"/>
                  </a:lnTo>
                  <a:lnTo>
                    <a:pt x="313" y="85"/>
                  </a:lnTo>
                  <a:lnTo>
                    <a:pt x="293" y="111"/>
                  </a:lnTo>
                  <a:lnTo>
                    <a:pt x="562" y="266"/>
                  </a:lnTo>
                  <a:lnTo>
                    <a:pt x="832" y="421"/>
                  </a:lnTo>
                  <a:lnTo>
                    <a:pt x="967" y="497"/>
                  </a:lnTo>
                  <a:lnTo>
                    <a:pt x="1101" y="572"/>
                  </a:lnTo>
                  <a:lnTo>
                    <a:pt x="1115" y="540"/>
                  </a:lnTo>
                  <a:lnTo>
                    <a:pt x="1128" y="507"/>
                  </a:lnTo>
                  <a:lnTo>
                    <a:pt x="1139" y="475"/>
                  </a:lnTo>
                  <a:lnTo>
                    <a:pt x="1148" y="442"/>
                  </a:lnTo>
                  <a:close/>
                  <a:moveTo>
                    <a:pt x="1186" y="219"/>
                  </a:moveTo>
                  <a:lnTo>
                    <a:pt x="1183" y="207"/>
                  </a:lnTo>
                  <a:lnTo>
                    <a:pt x="1182" y="193"/>
                  </a:lnTo>
                  <a:lnTo>
                    <a:pt x="1181" y="179"/>
                  </a:lnTo>
                  <a:lnTo>
                    <a:pt x="1176" y="167"/>
                  </a:lnTo>
                  <a:lnTo>
                    <a:pt x="1158" y="152"/>
                  </a:lnTo>
                  <a:lnTo>
                    <a:pt x="1135" y="147"/>
                  </a:lnTo>
                  <a:lnTo>
                    <a:pt x="1112" y="154"/>
                  </a:lnTo>
                  <a:lnTo>
                    <a:pt x="1098" y="172"/>
                  </a:lnTo>
                  <a:lnTo>
                    <a:pt x="1119" y="184"/>
                  </a:lnTo>
                  <a:lnTo>
                    <a:pt x="1141" y="198"/>
                  </a:lnTo>
                  <a:lnTo>
                    <a:pt x="1163" y="211"/>
                  </a:lnTo>
                  <a:lnTo>
                    <a:pt x="1186" y="219"/>
                  </a:lnTo>
                  <a:close/>
                  <a:moveTo>
                    <a:pt x="1210" y="210"/>
                  </a:moveTo>
                  <a:lnTo>
                    <a:pt x="1207" y="199"/>
                  </a:lnTo>
                  <a:lnTo>
                    <a:pt x="1202" y="186"/>
                  </a:lnTo>
                  <a:lnTo>
                    <a:pt x="1202" y="173"/>
                  </a:lnTo>
                  <a:lnTo>
                    <a:pt x="1197" y="162"/>
                  </a:lnTo>
                  <a:lnTo>
                    <a:pt x="1189" y="152"/>
                  </a:lnTo>
                  <a:lnTo>
                    <a:pt x="1178" y="145"/>
                  </a:lnTo>
                  <a:lnTo>
                    <a:pt x="1165" y="141"/>
                  </a:lnTo>
                  <a:lnTo>
                    <a:pt x="1183" y="156"/>
                  </a:lnTo>
                  <a:lnTo>
                    <a:pt x="1192" y="176"/>
                  </a:lnTo>
                  <a:lnTo>
                    <a:pt x="1197" y="198"/>
                  </a:lnTo>
                  <a:lnTo>
                    <a:pt x="1204" y="219"/>
                  </a:lnTo>
                  <a:lnTo>
                    <a:pt x="1210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pic>
          <p:nvPicPr>
            <p:cNvPr id="2133" name="docshape163">
              <a:extLst>
                <a:ext uri="{FF2B5EF4-FFF2-40B4-BE49-F238E27FC236}">
                  <a16:creationId xmlns:a16="http://schemas.microsoft.com/office/drawing/2014/main" id="{05433FFE-1202-9CE0-4716-CBD32B3F2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488"/>
              <a:ext cx="125" cy="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4" name="docshape164">
              <a:extLst>
                <a:ext uri="{FF2B5EF4-FFF2-40B4-BE49-F238E27FC236}">
                  <a16:creationId xmlns:a16="http://schemas.microsoft.com/office/drawing/2014/main" id="{122CE33C-56E0-9322-BF2D-D2A9DDCC0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574"/>
              <a:ext cx="1536" cy="671"/>
            </a:xfrm>
            <a:custGeom>
              <a:avLst/>
              <a:gdLst>
                <a:gd name="T0" fmla="+- 0 1085 18"/>
                <a:gd name="T1" fmla="*/ T0 w 1536"/>
                <a:gd name="T2" fmla="+- 0 1167 574"/>
                <a:gd name="T3" fmla="*/ 1167 h 671"/>
                <a:gd name="T4" fmla="+- 0 1014 18"/>
                <a:gd name="T5" fmla="*/ T4 w 1536"/>
                <a:gd name="T6" fmla="+- 0 1125 574"/>
                <a:gd name="T7" fmla="*/ 1125 h 671"/>
                <a:gd name="T8" fmla="+- 0 104 18"/>
                <a:gd name="T9" fmla="*/ T8 w 1536"/>
                <a:gd name="T10" fmla="+- 0 595 574"/>
                <a:gd name="T11" fmla="*/ 595 h 671"/>
                <a:gd name="T12" fmla="+- 0 79 18"/>
                <a:gd name="T13" fmla="*/ T12 w 1536"/>
                <a:gd name="T14" fmla="+- 0 605 574"/>
                <a:gd name="T15" fmla="*/ 605 h 671"/>
                <a:gd name="T16" fmla="+- 0 56 18"/>
                <a:gd name="T17" fmla="*/ T16 w 1536"/>
                <a:gd name="T18" fmla="+- 0 619 574"/>
                <a:gd name="T19" fmla="*/ 619 h 671"/>
                <a:gd name="T20" fmla="+- 0 66 18"/>
                <a:gd name="T21" fmla="*/ T20 w 1536"/>
                <a:gd name="T22" fmla="+- 0 626 574"/>
                <a:gd name="T23" fmla="*/ 626 h 671"/>
                <a:gd name="T24" fmla="+- 0 415 18"/>
                <a:gd name="T25" fmla="*/ T24 w 1536"/>
                <a:gd name="T26" fmla="+- 0 1016 574"/>
                <a:gd name="T27" fmla="*/ 1016 h 671"/>
                <a:gd name="T28" fmla="+- 0 573 18"/>
                <a:gd name="T29" fmla="*/ T28 w 1536"/>
                <a:gd name="T30" fmla="+- 0 1064 574"/>
                <a:gd name="T31" fmla="*/ 1064 h 671"/>
                <a:gd name="T32" fmla="+- 0 728 18"/>
                <a:gd name="T33" fmla="*/ T32 w 1536"/>
                <a:gd name="T34" fmla="+- 0 1116 574"/>
                <a:gd name="T35" fmla="*/ 1116 h 671"/>
                <a:gd name="T36" fmla="+- 0 650 18"/>
                <a:gd name="T37" fmla="*/ T36 w 1536"/>
                <a:gd name="T38" fmla="+- 0 1096 574"/>
                <a:gd name="T39" fmla="*/ 1096 h 671"/>
                <a:gd name="T40" fmla="+- 0 500 18"/>
                <a:gd name="T41" fmla="*/ T40 w 1536"/>
                <a:gd name="T42" fmla="+- 0 1050 574"/>
                <a:gd name="T43" fmla="*/ 1050 h 671"/>
                <a:gd name="T44" fmla="+- 0 419 18"/>
                <a:gd name="T45" fmla="*/ T44 w 1536"/>
                <a:gd name="T46" fmla="+- 0 1032 574"/>
                <a:gd name="T47" fmla="*/ 1032 h 671"/>
                <a:gd name="T48" fmla="+- 0 47 18"/>
                <a:gd name="T49" fmla="*/ T48 w 1536"/>
                <a:gd name="T50" fmla="+- 0 622 574"/>
                <a:gd name="T51" fmla="*/ 622 h 671"/>
                <a:gd name="T52" fmla="+- 0 27 18"/>
                <a:gd name="T53" fmla="*/ T52 w 1536"/>
                <a:gd name="T54" fmla="+- 0 623 574"/>
                <a:gd name="T55" fmla="*/ 623 h 671"/>
                <a:gd name="T56" fmla="+- 0 389 18"/>
                <a:gd name="T57" fmla="*/ T56 w 1536"/>
                <a:gd name="T58" fmla="+- 0 1040 574"/>
                <a:gd name="T59" fmla="*/ 1040 h 671"/>
                <a:gd name="T60" fmla="+- 0 1042 18"/>
                <a:gd name="T61" fmla="*/ T60 w 1536"/>
                <a:gd name="T62" fmla="+- 0 1245 574"/>
                <a:gd name="T63" fmla="*/ 1245 h 671"/>
                <a:gd name="T64" fmla="+- 0 1070 18"/>
                <a:gd name="T65" fmla="*/ T64 w 1536"/>
                <a:gd name="T66" fmla="+- 0 1241 574"/>
                <a:gd name="T67" fmla="*/ 1241 h 671"/>
                <a:gd name="T68" fmla="+- 0 818 18"/>
                <a:gd name="T69" fmla="*/ T68 w 1536"/>
                <a:gd name="T70" fmla="+- 0 1150 574"/>
                <a:gd name="T71" fmla="*/ 1150 h 671"/>
                <a:gd name="T72" fmla="+- 0 772 18"/>
                <a:gd name="T73" fmla="*/ T72 w 1536"/>
                <a:gd name="T74" fmla="+- 0 1136 574"/>
                <a:gd name="T75" fmla="*/ 1136 h 671"/>
                <a:gd name="T76" fmla="+- 0 730 18"/>
                <a:gd name="T77" fmla="*/ T76 w 1536"/>
                <a:gd name="T78" fmla="+- 0 1116 574"/>
                <a:gd name="T79" fmla="*/ 1116 h 671"/>
                <a:gd name="T80" fmla="+- 0 1054 18"/>
                <a:gd name="T81" fmla="*/ T80 w 1536"/>
                <a:gd name="T82" fmla="+- 0 1212 574"/>
                <a:gd name="T83" fmla="*/ 1212 h 671"/>
                <a:gd name="T84" fmla="+- 0 1083 18"/>
                <a:gd name="T85" fmla="*/ T84 w 1536"/>
                <a:gd name="T86" fmla="+- 0 1222 574"/>
                <a:gd name="T87" fmla="*/ 1222 h 671"/>
                <a:gd name="T88" fmla="+- 0 1109 18"/>
                <a:gd name="T89" fmla="*/ T88 w 1536"/>
                <a:gd name="T90" fmla="+- 0 1191 574"/>
                <a:gd name="T91" fmla="*/ 1191 h 671"/>
                <a:gd name="T92" fmla="+- 0 1537 18"/>
                <a:gd name="T93" fmla="*/ T92 w 1536"/>
                <a:gd name="T94" fmla="+- 0 751 574"/>
                <a:gd name="T95" fmla="*/ 751 h 671"/>
                <a:gd name="T96" fmla="+- 0 1462 18"/>
                <a:gd name="T97" fmla="*/ T96 w 1536"/>
                <a:gd name="T98" fmla="+- 0 629 574"/>
                <a:gd name="T99" fmla="*/ 629 h 671"/>
                <a:gd name="T100" fmla="+- 0 1379 18"/>
                <a:gd name="T101" fmla="*/ T100 w 1536"/>
                <a:gd name="T102" fmla="+- 0 590 574"/>
                <a:gd name="T103" fmla="*/ 590 h 671"/>
                <a:gd name="T104" fmla="+- 0 1348 18"/>
                <a:gd name="T105" fmla="*/ T104 w 1536"/>
                <a:gd name="T106" fmla="+- 0 602 574"/>
                <a:gd name="T107" fmla="*/ 602 h 671"/>
                <a:gd name="T108" fmla="+- 0 1293 18"/>
                <a:gd name="T109" fmla="*/ T108 w 1536"/>
                <a:gd name="T110" fmla="+- 0 758 574"/>
                <a:gd name="T111" fmla="*/ 758 h 671"/>
                <a:gd name="T112" fmla="+- 0 1143 18"/>
                <a:gd name="T113" fmla="*/ T112 w 1536"/>
                <a:gd name="T114" fmla="+- 0 1146 574"/>
                <a:gd name="T115" fmla="*/ 1146 h 671"/>
                <a:gd name="T116" fmla="+- 0 1178 18"/>
                <a:gd name="T117" fmla="*/ T116 w 1536"/>
                <a:gd name="T118" fmla="+- 0 1189 574"/>
                <a:gd name="T119" fmla="*/ 1189 h 671"/>
                <a:gd name="T120" fmla="+- 0 1410 18"/>
                <a:gd name="T121" fmla="*/ T120 w 1536"/>
                <a:gd name="T122" fmla="+- 0 584 574"/>
                <a:gd name="T123" fmla="*/ 584 h 671"/>
                <a:gd name="T124" fmla="+- 0 1190 18"/>
                <a:gd name="T125" fmla="*/ T124 w 1536"/>
                <a:gd name="T126" fmla="+- 0 1183 574"/>
                <a:gd name="T127" fmla="*/ 1183 h 671"/>
                <a:gd name="T128" fmla="+- 0 1311 18"/>
                <a:gd name="T129" fmla="*/ T128 w 1536"/>
                <a:gd name="T130" fmla="+- 0 1121 574"/>
                <a:gd name="T131" fmla="*/ 1121 h 671"/>
                <a:gd name="T132" fmla="+- 0 1432 18"/>
                <a:gd name="T133" fmla="*/ T132 w 1536"/>
                <a:gd name="T134" fmla="+- 0 1054 574"/>
                <a:gd name="T135" fmla="*/ 1054 h 671"/>
                <a:gd name="T136" fmla="+- 0 1523 18"/>
                <a:gd name="T137" fmla="*/ T136 w 1536"/>
                <a:gd name="T138" fmla="+- 0 958 574"/>
                <a:gd name="T139" fmla="*/ 958 h 671"/>
                <a:gd name="T140" fmla="+- 0 1554 18"/>
                <a:gd name="T141" fmla="*/ T140 w 1536"/>
                <a:gd name="T142" fmla="+- 0 818 574"/>
                <a:gd name="T143" fmla="*/ 818 h 6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1536" h="671">
                  <a:moveTo>
                    <a:pt x="1091" y="617"/>
                  </a:moveTo>
                  <a:lnTo>
                    <a:pt x="1067" y="593"/>
                  </a:lnTo>
                  <a:lnTo>
                    <a:pt x="1028" y="574"/>
                  </a:lnTo>
                  <a:lnTo>
                    <a:pt x="996" y="551"/>
                  </a:lnTo>
                  <a:lnTo>
                    <a:pt x="126" y="36"/>
                  </a:lnTo>
                  <a:lnTo>
                    <a:pt x="86" y="21"/>
                  </a:lnTo>
                  <a:lnTo>
                    <a:pt x="74" y="26"/>
                  </a:lnTo>
                  <a:lnTo>
                    <a:pt x="61" y="31"/>
                  </a:lnTo>
                  <a:lnTo>
                    <a:pt x="49" y="37"/>
                  </a:lnTo>
                  <a:lnTo>
                    <a:pt x="38" y="45"/>
                  </a:lnTo>
                  <a:lnTo>
                    <a:pt x="46" y="46"/>
                  </a:lnTo>
                  <a:lnTo>
                    <a:pt x="48" y="52"/>
                  </a:lnTo>
                  <a:lnTo>
                    <a:pt x="50" y="60"/>
                  </a:lnTo>
                  <a:lnTo>
                    <a:pt x="397" y="442"/>
                  </a:lnTo>
                  <a:lnTo>
                    <a:pt x="477" y="466"/>
                  </a:lnTo>
                  <a:lnTo>
                    <a:pt x="555" y="490"/>
                  </a:lnTo>
                  <a:lnTo>
                    <a:pt x="633" y="516"/>
                  </a:lnTo>
                  <a:lnTo>
                    <a:pt x="710" y="542"/>
                  </a:lnTo>
                  <a:lnTo>
                    <a:pt x="706" y="546"/>
                  </a:lnTo>
                  <a:lnTo>
                    <a:pt x="632" y="522"/>
                  </a:lnTo>
                  <a:lnTo>
                    <a:pt x="557" y="499"/>
                  </a:lnTo>
                  <a:lnTo>
                    <a:pt x="482" y="476"/>
                  </a:lnTo>
                  <a:lnTo>
                    <a:pt x="409" y="449"/>
                  </a:lnTo>
                  <a:lnTo>
                    <a:pt x="401" y="458"/>
                  </a:lnTo>
                  <a:lnTo>
                    <a:pt x="38" y="57"/>
                  </a:lnTo>
                  <a:lnTo>
                    <a:pt x="29" y="48"/>
                  </a:lnTo>
                  <a:lnTo>
                    <a:pt x="19" y="46"/>
                  </a:lnTo>
                  <a:lnTo>
                    <a:pt x="9" y="49"/>
                  </a:lnTo>
                  <a:lnTo>
                    <a:pt x="0" y="57"/>
                  </a:lnTo>
                  <a:lnTo>
                    <a:pt x="371" y="466"/>
                  </a:lnTo>
                  <a:lnTo>
                    <a:pt x="1010" y="669"/>
                  </a:lnTo>
                  <a:lnTo>
                    <a:pt x="1024" y="671"/>
                  </a:lnTo>
                  <a:lnTo>
                    <a:pt x="1039" y="670"/>
                  </a:lnTo>
                  <a:lnTo>
                    <a:pt x="1052" y="667"/>
                  </a:lnTo>
                  <a:lnTo>
                    <a:pt x="1064" y="659"/>
                  </a:lnTo>
                  <a:lnTo>
                    <a:pt x="800" y="576"/>
                  </a:lnTo>
                  <a:lnTo>
                    <a:pt x="777" y="568"/>
                  </a:lnTo>
                  <a:lnTo>
                    <a:pt x="754" y="562"/>
                  </a:lnTo>
                  <a:lnTo>
                    <a:pt x="731" y="554"/>
                  </a:lnTo>
                  <a:lnTo>
                    <a:pt x="712" y="542"/>
                  </a:lnTo>
                  <a:lnTo>
                    <a:pt x="1024" y="639"/>
                  </a:lnTo>
                  <a:lnTo>
                    <a:pt x="1036" y="638"/>
                  </a:lnTo>
                  <a:lnTo>
                    <a:pt x="1050" y="642"/>
                  </a:lnTo>
                  <a:lnTo>
                    <a:pt x="1065" y="648"/>
                  </a:lnTo>
                  <a:lnTo>
                    <a:pt x="1078" y="655"/>
                  </a:lnTo>
                  <a:lnTo>
                    <a:pt x="1091" y="617"/>
                  </a:lnTo>
                  <a:close/>
                  <a:moveTo>
                    <a:pt x="1536" y="244"/>
                  </a:moveTo>
                  <a:lnTo>
                    <a:pt x="1519" y="177"/>
                  </a:lnTo>
                  <a:lnTo>
                    <a:pt x="1487" y="114"/>
                  </a:lnTo>
                  <a:lnTo>
                    <a:pt x="1444" y="55"/>
                  </a:lnTo>
                  <a:lnTo>
                    <a:pt x="1396" y="0"/>
                  </a:lnTo>
                  <a:lnTo>
                    <a:pt x="1361" y="16"/>
                  </a:lnTo>
                  <a:lnTo>
                    <a:pt x="1345" y="24"/>
                  </a:lnTo>
                  <a:lnTo>
                    <a:pt x="1330" y="28"/>
                  </a:lnTo>
                  <a:lnTo>
                    <a:pt x="1303" y="106"/>
                  </a:lnTo>
                  <a:lnTo>
                    <a:pt x="1275" y="184"/>
                  </a:lnTo>
                  <a:lnTo>
                    <a:pt x="1245" y="262"/>
                  </a:lnTo>
                  <a:lnTo>
                    <a:pt x="1125" y="572"/>
                  </a:lnTo>
                  <a:lnTo>
                    <a:pt x="1096" y="649"/>
                  </a:lnTo>
                  <a:lnTo>
                    <a:pt x="1160" y="615"/>
                  </a:lnTo>
                  <a:lnTo>
                    <a:pt x="1388" y="10"/>
                  </a:lnTo>
                  <a:lnTo>
                    <a:pt x="1392" y="10"/>
                  </a:lnTo>
                  <a:lnTo>
                    <a:pt x="1392" y="26"/>
                  </a:lnTo>
                  <a:lnTo>
                    <a:pt x="1172" y="609"/>
                  </a:lnTo>
                  <a:lnTo>
                    <a:pt x="1231" y="577"/>
                  </a:lnTo>
                  <a:lnTo>
                    <a:pt x="1293" y="547"/>
                  </a:lnTo>
                  <a:lnTo>
                    <a:pt x="1355" y="516"/>
                  </a:lnTo>
                  <a:lnTo>
                    <a:pt x="1414" y="480"/>
                  </a:lnTo>
                  <a:lnTo>
                    <a:pt x="1465" y="438"/>
                  </a:lnTo>
                  <a:lnTo>
                    <a:pt x="1505" y="384"/>
                  </a:lnTo>
                  <a:lnTo>
                    <a:pt x="1531" y="316"/>
                  </a:lnTo>
                  <a:lnTo>
                    <a:pt x="1536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pic>
        <p:nvPicPr>
          <p:cNvPr id="2180" name="image13.png">
            <a:extLst>
              <a:ext uri="{FF2B5EF4-FFF2-40B4-BE49-F238E27FC236}">
                <a16:creationId xmlns:a16="http://schemas.microsoft.com/office/drawing/2014/main" id="{4D9E70CA-2449-74F1-9EEE-8C22B706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335831"/>
            <a:ext cx="12001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35" name="グループ化 2134">
            <a:extLst>
              <a:ext uri="{FF2B5EF4-FFF2-40B4-BE49-F238E27FC236}">
                <a16:creationId xmlns:a16="http://schemas.microsoft.com/office/drawing/2014/main" id="{DBD0E578-0CF8-6356-7DF3-67C94891AAF5}"/>
              </a:ext>
            </a:extLst>
          </p:cNvPr>
          <p:cNvGrpSpPr>
            <a:grpSpLocks/>
          </p:cNvGrpSpPr>
          <p:nvPr/>
        </p:nvGrpSpPr>
        <p:grpSpPr bwMode="auto">
          <a:xfrm>
            <a:off x="5348880" y="5289516"/>
            <a:ext cx="1136650" cy="950912"/>
            <a:chOff x="0" y="0"/>
            <a:chExt cx="1567" cy="1312"/>
          </a:xfrm>
        </p:grpSpPr>
        <p:sp>
          <p:nvSpPr>
            <p:cNvPr id="2136" name="docshape166">
              <a:extLst>
                <a:ext uri="{FF2B5EF4-FFF2-40B4-BE49-F238E27FC236}">
                  <a16:creationId xmlns:a16="http://schemas.microsoft.com/office/drawing/2014/main" id="{24172F40-1DBC-2A75-5ABA-0D68178F6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67" cy="1312"/>
            </a:xfrm>
            <a:custGeom>
              <a:avLst/>
              <a:gdLst>
                <a:gd name="T0" fmla="*/ 248 w 1567"/>
                <a:gd name="T1" fmla="*/ 40 h 1312"/>
                <a:gd name="T2" fmla="*/ 15 w 1567"/>
                <a:gd name="T3" fmla="*/ 698 h 1312"/>
                <a:gd name="T4" fmla="*/ 9 w 1567"/>
                <a:gd name="T5" fmla="*/ 755 h 1312"/>
                <a:gd name="T6" fmla="*/ 114 w 1567"/>
                <a:gd name="T7" fmla="*/ 739 h 1312"/>
                <a:gd name="T8" fmla="*/ 105 w 1567"/>
                <a:gd name="T9" fmla="*/ 817 h 1312"/>
                <a:gd name="T10" fmla="*/ 139 w 1567"/>
                <a:gd name="T11" fmla="*/ 864 h 1312"/>
                <a:gd name="T12" fmla="*/ 230 w 1567"/>
                <a:gd name="T13" fmla="*/ 895 h 1312"/>
                <a:gd name="T14" fmla="*/ 188 w 1567"/>
                <a:gd name="T15" fmla="*/ 957 h 1312"/>
                <a:gd name="T16" fmla="*/ 287 w 1567"/>
                <a:gd name="T17" fmla="*/ 944 h 1312"/>
                <a:gd name="T18" fmla="*/ 294 w 1567"/>
                <a:gd name="T19" fmla="*/ 1067 h 1312"/>
                <a:gd name="T20" fmla="*/ 311 w 1567"/>
                <a:gd name="T21" fmla="*/ 1086 h 1312"/>
                <a:gd name="T22" fmla="*/ 410 w 1567"/>
                <a:gd name="T23" fmla="*/ 1080 h 1312"/>
                <a:gd name="T24" fmla="*/ 459 w 1567"/>
                <a:gd name="T25" fmla="*/ 1124 h 1312"/>
                <a:gd name="T26" fmla="*/ 474 w 1567"/>
                <a:gd name="T27" fmla="*/ 1175 h 1312"/>
                <a:gd name="T28" fmla="*/ 564 w 1567"/>
                <a:gd name="T29" fmla="*/ 1144 h 1312"/>
                <a:gd name="T30" fmla="*/ 653 w 1567"/>
                <a:gd name="T31" fmla="*/ 1149 h 1312"/>
                <a:gd name="T32" fmla="*/ 641 w 1567"/>
                <a:gd name="T33" fmla="*/ 1079 h 1312"/>
                <a:gd name="T34" fmla="*/ 491 w 1567"/>
                <a:gd name="T35" fmla="*/ 1105 h 1312"/>
                <a:gd name="T36" fmla="*/ 416 w 1567"/>
                <a:gd name="T37" fmla="*/ 1042 h 1312"/>
                <a:gd name="T38" fmla="*/ 432 w 1567"/>
                <a:gd name="T39" fmla="*/ 986 h 1312"/>
                <a:gd name="T40" fmla="*/ 308 w 1567"/>
                <a:gd name="T41" fmla="*/ 954 h 1312"/>
                <a:gd name="T42" fmla="*/ 206 w 1567"/>
                <a:gd name="T43" fmla="*/ 830 h 1312"/>
                <a:gd name="T44" fmla="*/ 256 w 1567"/>
                <a:gd name="T45" fmla="*/ 785 h 1312"/>
                <a:gd name="T46" fmla="*/ 189 w 1567"/>
                <a:gd name="T47" fmla="*/ 765 h 1312"/>
                <a:gd name="T48" fmla="*/ 160 w 1567"/>
                <a:gd name="T49" fmla="*/ 674 h 1312"/>
                <a:gd name="T50" fmla="*/ 71 w 1567"/>
                <a:gd name="T51" fmla="*/ 673 h 1312"/>
                <a:gd name="T52" fmla="*/ 977 w 1567"/>
                <a:gd name="T53" fmla="*/ 1074 h 1312"/>
                <a:gd name="T54" fmla="*/ 921 w 1567"/>
                <a:gd name="T55" fmla="*/ 1036 h 1312"/>
                <a:gd name="T56" fmla="*/ 377 w 1567"/>
                <a:gd name="T57" fmla="*/ 492 h 1312"/>
                <a:gd name="T58" fmla="*/ 1138 w 1567"/>
                <a:gd name="T59" fmla="*/ 911 h 1312"/>
                <a:gd name="T60" fmla="*/ 387 w 1567"/>
                <a:gd name="T61" fmla="*/ 486 h 1312"/>
                <a:gd name="T62" fmla="*/ 589 w 1567"/>
                <a:gd name="T63" fmla="*/ 529 h 1312"/>
                <a:gd name="T64" fmla="*/ 441 w 1567"/>
                <a:gd name="T65" fmla="*/ 440 h 1312"/>
                <a:gd name="T66" fmla="*/ 704 w 1567"/>
                <a:gd name="T67" fmla="*/ 463 h 1312"/>
                <a:gd name="T68" fmla="*/ 495 w 1567"/>
                <a:gd name="T69" fmla="*/ 347 h 1312"/>
                <a:gd name="T70" fmla="*/ 456 w 1567"/>
                <a:gd name="T71" fmla="*/ 138 h 1312"/>
                <a:gd name="T72" fmla="*/ 1325 w 1567"/>
                <a:gd name="T73" fmla="*/ 592 h 1312"/>
                <a:gd name="T74" fmla="*/ 1054 w 1567"/>
                <a:gd name="T75" fmla="*/ 1187 h 1312"/>
                <a:gd name="T76" fmla="*/ 912 w 1567"/>
                <a:gd name="T77" fmla="*/ 1214 h 1312"/>
                <a:gd name="T78" fmla="*/ 898 w 1567"/>
                <a:gd name="T79" fmla="*/ 1148 h 1312"/>
                <a:gd name="T80" fmla="*/ 794 w 1567"/>
                <a:gd name="T81" fmla="*/ 1191 h 1312"/>
                <a:gd name="T82" fmla="*/ 713 w 1567"/>
                <a:gd name="T83" fmla="*/ 1122 h 1312"/>
                <a:gd name="T84" fmla="*/ 650 w 1567"/>
                <a:gd name="T85" fmla="*/ 1215 h 1312"/>
                <a:gd name="T86" fmla="*/ 785 w 1567"/>
                <a:gd name="T87" fmla="*/ 1195 h 1312"/>
                <a:gd name="T88" fmla="*/ 808 w 1567"/>
                <a:gd name="T89" fmla="*/ 1224 h 1312"/>
                <a:gd name="T90" fmla="*/ 832 w 1567"/>
                <a:gd name="T91" fmla="*/ 1260 h 1312"/>
                <a:gd name="T92" fmla="*/ 850 w 1567"/>
                <a:gd name="T93" fmla="*/ 1242 h 1312"/>
                <a:gd name="T94" fmla="*/ 816 w 1567"/>
                <a:gd name="T95" fmla="*/ 1220 h 1312"/>
                <a:gd name="T96" fmla="*/ 936 w 1567"/>
                <a:gd name="T97" fmla="*/ 1183 h 1312"/>
                <a:gd name="T98" fmla="*/ 892 w 1567"/>
                <a:gd name="T99" fmla="*/ 1228 h 1312"/>
                <a:gd name="T100" fmla="*/ 968 w 1567"/>
                <a:gd name="T101" fmla="*/ 1286 h 1312"/>
                <a:gd name="T102" fmla="*/ 1024 w 1567"/>
                <a:gd name="T103" fmla="*/ 1290 h 1312"/>
                <a:gd name="T104" fmla="*/ 1124 w 1567"/>
                <a:gd name="T105" fmla="*/ 1287 h 1312"/>
                <a:gd name="T106" fmla="*/ 1545 w 1567"/>
                <a:gd name="T107" fmla="*/ 963 h 1312"/>
                <a:gd name="T108" fmla="*/ 1439 w 1567"/>
                <a:gd name="T109" fmla="*/ 614 h 1312"/>
                <a:gd name="T110" fmla="*/ 1315 w 1567"/>
                <a:gd name="T111" fmla="*/ 453 h 1312"/>
                <a:gd name="T112" fmla="*/ 1219 w 1567"/>
                <a:gd name="T113" fmla="*/ 465 h 1312"/>
                <a:gd name="T114" fmla="*/ 906 w 1567"/>
                <a:gd name="T115" fmla="*/ 286 h 1312"/>
                <a:gd name="T116" fmla="*/ 833 w 1567"/>
                <a:gd name="T117" fmla="*/ 221 h 1312"/>
                <a:gd name="T118" fmla="*/ 588 w 1567"/>
                <a:gd name="T119" fmla="*/ 131 h 1312"/>
                <a:gd name="T120" fmla="*/ 462 w 1567"/>
                <a:gd name="T121" fmla="*/ 40 h 1312"/>
                <a:gd name="T122" fmla="*/ 383 w 1567"/>
                <a:gd name="T123" fmla="*/ 1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67" h="1312">
                  <a:moveTo>
                    <a:pt x="323" y="0"/>
                  </a:moveTo>
                  <a:lnTo>
                    <a:pt x="304" y="9"/>
                  </a:lnTo>
                  <a:lnTo>
                    <a:pt x="282" y="16"/>
                  </a:lnTo>
                  <a:lnTo>
                    <a:pt x="262" y="25"/>
                  </a:lnTo>
                  <a:lnTo>
                    <a:pt x="248" y="40"/>
                  </a:lnTo>
                  <a:lnTo>
                    <a:pt x="54" y="613"/>
                  </a:lnTo>
                  <a:lnTo>
                    <a:pt x="40" y="639"/>
                  </a:lnTo>
                  <a:lnTo>
                    <a:pt x="68" y="677"/>
                  </a:lnTo>
                  <a:lnTo>
                    <a:pt x="32" y="695"/>
                  </a:lnTo>
                  <a:lnTo>
                    <a:pt x="15" y="698"/>
                  </a:lnTo>
                  <a:lnTo>
                    <a:pt x="12" y="712"/>
                  </a:lnTo>
                  <a:lnTo>
                    <a:pt x="14" y="731"/>
                  </a:lnTo>
                  <a:lnTo>
                    <a:pt x="12" y="747"/>
                  </a:lnTo>
                  <a:lnTo>
                    <a:pt x="0" y="747"/>
                  </a:lnTo>
                  <a:lnTo>
                    <a:pt x="9" y="755"/>
                  </a:lnTo>
                  <a:lnTo>
                    <a:pt x="21" y="758"/>
                  </a:lnTo>
                  <a:lnTo>
                    <a:pt x="34" y="759"/>
                  </a:lnTo>
                  <a:lnTo>
                    <a:pt x="46" y="765"/>
                  </a:lnTo>
                  <a:lnTo>
                    <a:pt x="98" y="741"/>
                  </a:lnTo>
                  <a:lnTo>
                    <a:pt x="114" y="739"/>
                  </a:lnTo>
                  <a:lnTo>
                    <a:pt x="126" y="750"/>
                  </a:lnTo>
                  <a:lnTo>
                    <a:pt x="137" y="768"/>
                  </a:lnTo>
                  <a:lnTo>
                    <a:pt x="148" y="783"/>
                  </a:lnTo>
                  <a:lnTo>
                    <a:pt x="110" y="803"/>
                  </a:lnTo>
                  <a:lnTo>
                    <a:pt x="105" y="817"/>
                  </a:lnTo>
                  <a:lnTo>
                    <a:pt x="101" y="833"/>
                  </a:lnTo>
                  <a:lnTo>
                    <a:pt x="100" y="851"/>
                  </a:lnTo>
                  <a:lnTo>
                    <a:pt x="104" y="867"/>
                  </a:lnTo>
                  <a:lnTo>
                    <a:pt x="114" y="861"/>
                  </a:lnTo>
                  <a:lnTo>
                    <a:pt x="139" y="864"/>
                  </a:lnTo>
                  <a:lnTo>
                    <a:pt x="158" y="855"/>
                  </a:lnTo>
                  <a:lnTo>
                    <a:pt x="175" y="843"/>
                  </a:lnTo>
                  <a:lnTo>
                    <a:pt x="196" y="836"/>
                  </a:lnTo>
                  <a:lnTo>
                    <a:pt x="243" y="888"/>
                  </a:lnTo>
                  <a:lnTo>
                    <a:pt x="230" y="895"/>
                  </a:lnTo>
                  <a:lnTo>
                    <a:pt x="218" y="904"/>
                  </a:lnTo>
                  <a:lnTo>
                    <a:pt x="206" y="912"/>
                  </a:lnTo>
                  <a:lnTo>
                    <a:pt x="193" y="916"/>
                  </a:lnTo>
                  <a:lnTo>
                    <a:pt x="189" y="944"/>
                  </a:lnTo>
                  <a:lnTo>
                    <a:pt x="188" y="957"/>
                  </a:lnTo>
                  <a:lnTo>
                    <a:pt x="189" y="968"/>
                  </a:lnTo>
                  <a:lnTo>
                    <a:pt x="215" y="969"/>
                  </a:lnTo>
                  <a:lnTo>
                    <a:pt x="241" y="967"/>
                  </a:lnTo>
                  <a:lnTo>
                    <a:pt x="265" y="959"/>
                  </a:lnTo>
                  <a:lnTo>
                    <a:pt x="287" y="944"/>
                  </a:lnTo>
                  <a:lnTo>
                    <a:pt x="339" y="1006"/>
                  </a:lnTo>
                  <a:lnTo>
                    <a:pt x="303" y="1028"/>
                  </a:lnTo>
                  <a:lnTo>
                    <a:pt x="301" y="1040"/>
                  </a:lnTo>
                  <a:lnTo>
                    <a:pt x="297" y="1054"/>
                  </a:lnTo>
                  <a:lnTo>
                    <a:pt x="294" y="1067"/>
                  </a:lnTo>
                  <a:lnTo>
                    <a:pt x="293" y="1082"/>
                  </a:lnTo>
                  <a:lnTo>
                    <a:pt x="295" y="1092"/>
                  </a:lnTo>
                  <a:lnTo>
                    <a:pt x="307" y="1092"/>
                  </a:lnTo>
                  <a:lnTo>
                    <a:pt x="313" y="1096"/>
                  </a:lnTo>
                  <a:lnTo>
                    <a:pt x="311" y="1086"/>
                  </a:lnTo>
                  <a:lnTo>
                    <a:pt x="334" y="1090"/>
                  </a:lnTo>
                  <a:lnTo>
                    <a:pt x="355" y="1084"/>
                  </a:lnTo>
                  <a:lnTo>
                    <a:pt x="375" y="1073"/>
                  </a:lnTo>
                  <a:lnTo>
                    <a:pt x="393" y="1060"/>
                  </a:lnTo>
                  <a:lnTo>
                    <a:pt x="410" y="1080"/>
                  </a:lnTo>
                  <a:lnTo>
                    <a:pt x="432" y="1093"/>
                  </a:lnTo>
                  <a:lnTo>
                    <a:pt x="481" y="1111"/>
                  </a:lnTo>
                  <a:lnTo>
                    <a:pt x="477" y="1115"/>
                  </a:lnTo>
                  <a:lnTo>
                    <a:pt x="475" y="1115"/>
                  </a:lnTo>
                  <a:lnTo>
                    <a:pt x="459" y="1124"/>
                  </a:lnTo>
                  <a:lnTo>
                    <a:pt x="458" y="1140"/>
                  </a:lnTo>
                  <a:lnTo>
                    <a:pt x="464" y="1158"/>
                  </a:lnTo>
                  <a:lnTo>
                    <a:pt x="466" y="1176"/>
                  </a:lnTo>
                  <a:lnTo>
                    <a:pt x="456" y="1178"/>
                  </a:lnTo>
                  <a:lnTo>
                    <a:pt x="474" y="1175"/>
                  </a:lnTo>
                  <a:lnTo>
                    <a:pt x="515" y="1170"/>
                  </a:lnTo>
                  <a:lnTo>
                    <a:pt x="535" y="1167"/>
                  </a:lnTo>
                  <a:lnTo>
                    <a:pt x="541" y="1157"/>
                  </a:lnTo>
                  <a:lnTo>
                    <a:pt x="551" y="1150"/>
                  </a:lnTo>
                  <a:lnTo>
                    <a:pt x="564" y="1144"/>
                  </a:lnTo>
                  <a:lnTo>
                    <a:pt x="573" y="1135"/>
                  </a:lnTo>
                  <a:lnTo>
                    <a:pt x="649" y="1157"/>
                  </a:lnTo>
                  <a:lnTo>
                    <a:pt x="651" y="1153"/>
                  </a:lnTo>
                  <a:lnTo>
                    <a:pt x="655" y="1153"/>
                  </a:lnTo>
                  <a:lnTo>
                    <a:pt x="653" y="1149"/>
                  </a:lnTo>
                  <a:lnTo>
                    <a:pt x="636" y="1144"/>
                  </a:lnTo>
                  <a:lnTo>
                    <a:pt x="619" y="1139"/>
                  </a:lnTo>
                  <a:lnTo>
                    <a:pt x="602" y="1134"/>
                  </a:lnTo>
                  <a:lnTo>
                    <a:pt x="587" y="1127"/>
                  </a:lnTo>
                  <a:lnTo>
                    <a:pt x="641" y="1079"/>
                  </a:lnTo>
                  <a:lnTo>
                    <a:pt x="622" y="1074"/>
                  </a:lnTo>
                  <a:lnTo>
                    <a:pt x="601" y="1068"/>
                  </a:lnTo>
                  <a:lnTo>
                    <a:pt x="581" y="1062"/>
                  </a:lnTo>
                  <a:lnTo>
                    <a:pt x="563" y="1053"/>
                  </a:lnTo>
                  <a:lnTo>
                    <a:pt x="491" y="1105"/>
                  </a:lnTo>
                  <a:lnTo>
                    <a:pt x="466" y="1097"/>
                  </a:lnTo>
                  <a:lnTo>
                    <a:pt x="440" y="1089"/>
                  </a:lnTo>
                  <a:lnTo>
                    <a:pt x="417" y="1076"/>
                  </a:lnTo>
                  <a:lnTo>
                    <a:pt x="401" y="1054"/>
                  </a:lnTo>
                  <a:lnTo>
                    <a:pt x="416" y="1042"/>
                  </a:lnTo>
                  <a:lnTo>
                    <a:pt x="433" y="1031"/>
                  </a:lnTo>
                  <a:lnTo>
                    <a:pt x="447" y="1019"/>
                  </a:lnTo>
                  <a:lnTo>
                    <a:pt x="455" y="1004"/>
                  </a:lnTo>
                  <a:lnTo>
                    <a:pt x="443" y="998"/>
                  </a:lnTo>
                  <a:lnTo>
                    <a:pt x="432" y="986"/>
                  </a:lnTo>
                  <a:lnTo>
                    <a:pt x="422" y="973"/>
                  </a:lnTo>
                  <a:lnTo>
                    <a:pt x="413" y="962"/>
                  </a:lnTo>
                  <a:lnTo>
                    <a:pt x="347" y="1000"/>
                  </a:lnTo>
                  <a:lnTo>
                    <a:pt x="321" y="970"/>
                  </a:lnTo>
                  <a:lnTo>
                    <a:pt x="308" y="954"/>
                  </a:lnTo>
                  <a:lnTo>
                    <a:pt x="299" y="938"/>
                  </a:lnTo>
                  <a:lnTo>
                    <a:pt x="357" y="900"/>
                  </a:lnTo>
                  <a:lnTo>
                    <a:pt x="314" y="852"/>
                  </a:lnTo>
                  <a:lnTo>
                    <a:pt x="248" y="886"/>
                  </a:lnTo>
                  <a:lnTo>
                    <a:pt x="206" y="830"/>
                  </a:lnTo>
                  <a:lnTo>
                    <a:pt x="222" y="822"/>
                  </a:lnTo>
                  <a:lnTo>
                    <a:pt x="237" y="814"/>
                  </a:lnTo>
                  <a:lnTo>
                    <a:pt x="252" y="806"/>
                  </a:lnTo>
                  <a:lnTo>
                    <a:pt x="266" y="796"/>
                  </a:lnTo>
                  <a:lnTo>
                    <a:pt x="256" y="785"/>
                  </a:lnTo>
                  <a:lnTo>
                    <a:pt x="230" y="752"/>
                  </a:lnTo>
                  <a:lnTo>
                    <a:pt x="234" y="748"/>
                  </a:lnTo>
                  <a:lnTo>
                    <a:pt x="216" y="744"/>
                  </a:lnTo>
                  <a:lnTo>
                    <a:pt x="204" y="757"/>
                  </a:lnTo>
                  <a:lnTo>
                    <a:pt x="189" y="765"/>
                  </a:lnTo>
                  <a:lnTo>
                    <a:pt x="158" y="779"/>
                  </a:lnTo>
                  <a:lnTo>
                    <a:pt x="122" y="731"/>
                  </a:lnTo>
                  <a:lnTo>
                    <a:pt x="182" y="692"/>
                  </a:lnTo>
                  <a:lnTo>
                    <a:pt x="171" y="685"/>
                  </a:lnTo>
                  <a:lnTo>
                    <a:pt x="160" y="674"/>
                  </a:lnTo>
                  <a:lnTo>
                    <a:pt x="151" y="661"/>
                  </a:lnTo>
                  <a:lnTo>
                    <a:pt x="144" y="649"/>
                  </a:lnTo>
                  <a:lnTo>
                    <a:pt x="120" y="653"/>
                  </a:lnTo>
                  <a:lnTo>
                    <a:pt x="94" y="668"/>
                  </a:lnTo>
                  <a:lnTo>
                    <a:pt x="71" y="673"/>
                  </a:lnTo>
                  <a:lnTo>
                    <a:pt x="54" y="647"/>
                  </a:lnTo>
                  <a:lnTo>
                    <a:pt x="138" y="607"/>
                  </a:lnTo>
                  <a:lnTo>
                    <a:pt x="558" y="839"/>
                  </a:lnTo>
                  <a:lnTo>
                    <a:pt x="838" y="995"/>
                  </a:lnTo>
                  <a:lnTo>
                    <a:pt x="977" y="1074"/>
                  </a:lnTo>
                  <a:lnTo>
                    <a:pt x="1115" y="1153"/>
                  </a:lnTo>
                  <a:lnTo>
                    <a:pt x="1131" y="1157"/>
                  </a:lnTo>
                  <a:lnTo>
                    <a:pt x="1129" y="1155"/>
                  </a:lnTo>
                  <a:lnTo>
                    <a:pt x="1060" y="1115"/>
                  </a:lnTo>
                  <a:lnTo>
                    <a:pt x="921" y="1036"/>
                  </a:lnTo>
                  <a:lnTo>
                    <a:pt x="289" y="682"/>
                  </a:lnTo>
                  <a:lnTo>
                    <a:pt x="150" y="603"/>
                  </a:lnTo>
                  <a:lnTo>
                    <a:pt x="206" y="574"/>
                  </a:lnTo>
                  <a:lnTo>
                    <a:pt x="321" y="520"/>
                  </a:lnTo>
                  <a:lnTo>
                    <a:pt x="377" y="492"/>
                  </a:lnTo>
                  <a:lnTo>
                    <a:pt x="876" y="762"/>
                  </a:lnTo>
                  <a:lnTo>
                    <a:pt x="941" y="800"/>
                  </a:lnTo>
                  <a:lnTo>
                    <a:pt x="1007" y="838"/>
                  </a:lnTo>
                  <a:lnTo>
                    <a:pt x="1072" y="875"/>
                  </a:lnTo>
                  <a:lnTo>
                    <a:pt x="1138" y="911"/>
                  </a:lnTo>
                  <a:lnTo>
                    <a:pt x="1203" y="945"/>
                  </a:lnTo>
                  <a:lnTo>
                    <a:pt x="1203" y="941"/>
                  </a:lnTo>
                  <a:lnTo>
                    <a:pt x="1066" y="864"/>
                  </a:lnTo>
                  <a:lnTo>
                    <a:pt x="523" y="563"/>
                  </a:lnTo>
                  <a:lnTo>
                    <a:pt x="387" y="486"/>
                  </a:lnTo>
                  <a:lnTo>
                    <a:pt x="433" y="450"/>
                  </a:lnTo>
                  <a:lnTo>
                    <a:pt x="473" y="468"/>
                  </a:lnTo>
                  <a:lnTo>
                    <a:pt x="512" y="488"/>
                  </a:lnTo>
                  <a:lnTo>
                    <a:pt x="550" y="509"/>
                  </a:lnTo>
                  <a:lnTo>
                    <a:pt x="589" y="529"/>
                  </a:lnTo>
                  <a:lnTo>
                    <a:pt x="1212" y="869"/>
                  </a:lnTo>
                  <a:lnTo>
                    <a:pt x="1228" y="871"/>
                  </a:lnTo>
                  <a:lnTo>
                    <a:pt x="1226" y="867"/>
                  </a:lnTo>
                  <a:lnTo>
                    <a:pt x="497" y="475"/>
                  </a:lnTo>
                  <a:lnTo>
                    <a:pt x="441" y="440"/>
                  </a:lnTo>
                  <a:lnTo>
                    <a:pt x="456" y="419"/>
                  </a:lnTo>
                  <a:lnTo>
                    <a:pt x="469" y="397"/>
                  </a:lnTo>
                  <a:lnTo>
                    <a:pt x="493" y="353"/>
                  </a:lnTo>
                  <a:lnTo>
                    <a:pt x="563" y="390"/>
                  </a:lnTo>
                  <a:lnTo>
                    <a:pt x="704" y="463"/>
                  </a:lnTo>
                  <a:lnTo>
                    <a:pt x="1056" y="649"/>
                  </a:lnTo>
                  <a:lnTo>
                    <a:pt x="1268" y="761"/>
                  </a:lnTo>
                  <a:lnTo>
                    <a:pt x="1268" y="757"/>
                  </a:lnTo>
                  <a:lnTo>
                    <a:pt x="1270" y="755"/>
                  </a:lnTo>
                  <a:lnTo>
                    <a:pt x="495" y="347"/>
                  </a:lnTo>
                  <a:lnTo>
                    <a:pt x="491" y="337"/>
                  </a:lnTo>
                  <a:lnTo>
                    <a:pt x="500" y="286"/>
                  </a:lnTo>
                  <a:lnTo>
                    <a:pt x="494" y="234"/>
                  </a:lnTo>
                  <a:lnTo>
                    <a:pt x="478" y="183"/>
                  </a:lnTo>
                  <a:lnTo>
                    <a:pt x="456" y="138"/>
                  </a:lnTo>
                  <a:lnTo>
                    <a:pt x="511" y="165"/>
                  </a:lnTo>
                  <a:lnTo>
                    <a:pt x="566" y="192"/>
                  </a:lnTo>
                  <a:lnTo>
                    <a:pt x="676" y="249"/>
                  </a:lnTo>
                  <a:lnTo>
                    <a:pt x="1309" y="581"/>
                  </a:lnTo>
                  <a:lnTo>
                    <a:pt x="1325" y="592"/>
                  </a:lnTo>
                  <a:lnTo>
                    <a:pt x="1146" y="1193"/>
                  </a:lnTo>
                  <a:lnTo>
                    <a:pt x="1124" y="1200"/>
                  </a:lnTo>
                  <a:lnTo>
                    <a:pt x="1100" y="1198"/>
                  </a:lnTo>
                  <a:lnTo>
                    <a:pt x="1077" y="1192"/>
                  </a:lnTo>
                  <a:lnTo>
                    <a:pt x="1054" y="1187"/>
                  </a:lnTo>
                  <a:lnTo>
                    <a:pt x="986" y="1242"/>
                  </a:lnTo>
                  <a:lnTo>
                    <a:pt x="965" y="1238"/>
                  </a:lnTo>
                  <a:lnTo>
                    <a:pt x="944" y="1232"/>
                  </a:lnTo>
                  <a:lnTo>
                    <a:pt x="926" y="1224"/>
                  </a:lnTo>
                  <a:lnTo>
                    <a:pt x="912" y="1214"/>
                  </a:lnTo>
                  <a:lnTo>
                    <a:pt x="947" y="1189"/>
                  </a:lnTo>
                  <a:lnTo>
                    <a:pt x="963" y="1175"/>
                  </a:lnTo>
                  <a:lnTo>
                    <a:pt x="973" y="1160"/>
                  </a:lnTo>
                  <a:lnTo>
                    <a:pt x="923" y="1152"/>
                  </a:lnTo>
                  <a:lnTo>
                    <a:pt x="898" y="1148"/>
                  </a:lnTo>
                  <a:lnTo>
                    <a:pt x="875" y="1163"/>
                  </a:lnTo>
                  <a:lnTo>
                    <a:pt x="852" y="1184"/>
                  </a:lnTo>
                  <a:lnTo>
                    <a:pt x="828" y="1200"/>
                  </a:lnTo>
                  <a:lnTo>
                    <a:pt x="811" y="1194"/>
                  </a:lnTo>
                  <a:lnTo>
                    <a:pt x="794" y="1191"/>
                  </a:lnTo>
                  <a:lnTo>
                    <a:pt x="777" y="1186"/>
                  </a:lnTo>
                  <a:lnTo>
                    <a:pt x="764" y="1176"/>
                  </a:lnTo>
                  <a:lnTo>
                    <a:pt x="823" y="1126"/>
                  </a:lnTo>
                  <a:lnTo>
                    <a:pt x="735" y="1105"/>
                  </a:lnTo>
                  <a:lnTo>
                    <a:pt x="713" y="1122"/>
                  </a:lnTo>
                  <a:lnTo>
                    <a:pt x="689" y="1138"/>
                  </a:lnTo>
                  <a:lnTo>
                    <a:pt x="666" y="1155"/>
                  </a:lnTo>
                  <a:lnTo>
                    <a:pt x="646" y="1177"/>
                  </a:lnTo>
                  <a:lnTo>
                    <a:pt x="650" y="1189"/>
                  </a:lnTo>
                  <a:lnTo>
                    <a:pt x="650" y="1215"/>
                  </a:lnTo>
                  <a:lnTo>
                    <a:pt x="654" y="1227"/>
                  </a:lnTo>
                  <a:lnTo>
                    <a:pt x="703" y="1213"/>
                  </a:lnTo>
                  <a:lnTo>
                    <a:pt x="728" y="1203"/>
                  </a:lnTo>
                  <a:lnTo>
                    <a:pt x="750" y="1187"/>
                  </a:lnTo>
                  <a:lnTo>
                    <a:pt x="785" y="1195"/>
                  </a:lnTo>
                  <a:lnTo>
                    <a:pt x="803" y="1201"/>
                  </a:lnTo>
                  <a:lnTo>
                    <a:pt x="820" y="1208"/>
                  </a:lnTo>
                  <a:lnTo>
                    <a:pt x="816" y="1212"/>
                  </a:lnTo>
                  <a:lnTo>
                    <a:pt x="806" y="1214"/>
                  </a:lnTo>
                  <a:lnTo>
                    <a:pt x="808" y="1224"/>
                  </a:lnTo>
                  <a:lnTo>
                    <a:pt x="812" y="1237"/>
                  </a:lnTo>
                  <a:lnTo>
                    <a:pt x="811" y="1251"/>
                  </a:lnTo>
                  <a:lnTo>
                    <a:pt x="811" y="1262"/>
                  </a:lnTo>
                  <a:lnTo>
                    <a:pt x="822" y="1266"/>
                  </a:lnTo>
                  <a:lnTo>
                    <a:pt x="832" y="1260"/>
                  </a:lnTo>
                  <a:lnTo>
                    <a:pt x="845" y="1255"/>
                  </a:lnTo>
                  <a:lnTo>
                    <a:pt x="872" y="1248"/>
                  </a:lnTo>
                  <a:lnTo>
                    <a:pt x="872" y="1242"/>
                  </a:lnTo>
                  <a:lnTo>
                    <a:pt x="861" y="1240"/>
                  </a:lnTo>
                  <a:lnTo>
                    <a:pt x="850" y="1242"/>
                  </a:lnTo>
                  <a:lnTo>
                    <a:pt x="839" y="1246"/>
                  </a:lnTo>
                  <a:lnTo>
                    <a:pt x="828" y="1248"/>
                  </a:lnTo>
                  <a:lnTo>
                    <a:pt x="814" y="1248"/>
                  </a:lnTo>
                  <a:lnTo>
                    <a:pt x="820" y="1230"/>
                  </a:lnTo>
                  <a:lnTo>
                    <a:pt x="816" y="1220"/>
                  </a:lnTo>
                  <a:lnTo>
                    <a:pt x="848" y="1197"/>
                  </a:lnTo>
                  <a:lnTo>
                    <a:pt x="880" y="1168"/>
                  </a:lnTo>
                  <a:lnTo>
                    <a:pt x="915" y="1152"/>
                  </a:lnTo>
                  <a:lnTo>
                    <a:pt x="955" y="1166"/>
                  </a:lnTo>
                  <a:lnTo>
                    <a:pt x="936" y="1183"/>
                  </a:lnTo>
                  <a:lnTo>
                    <a:pt x="914" y="1200"/>
                  </a:lnTo>
                  <a:lnTo>
                    <a:pt x="872" y="1232"/>
                  </a:lnTo>
                  <a:lnTo>
                    <a:pt x="876" y="1238"/>
                  </a:lnTo>
                  <a:lnTo>
                    <a:pt x="884" y="1238"/>
                  </a:lnTo>
                  <a:lnTo>
                    <a:pt x="892" y="1228"/>
                  </a:lnTo>
                  <a:lnTo>
                    <a:pt x="898" y="1224"/>
                  </a:lnTo>
                  <a:lnTo>
                    <a:pt x="978" y="1250"/>
                  </a:lnTo>
                  <a:lnTo>
                    <a:pt x="964" y="1256"/>
                  </a:lnTo>
                  <a:lnTo>
                    <a:pt x="967" y="1271"/>
                  </a:lnTo>
                  <a:lnTo>
                    <a:pt x="968" y="1286"/>
                  </a:lnTo>
                  <a:lnTo>
                    <a:pt x="970" y="1300"/>
                  </a:lnTo>
                  <a:lnTo>
                    <a:pt x="978" y="1312"/>
                  </a:lnTo>
                  <a:lnTo>
                    <a:pt x="984" y="1302"/>
                  </a:lnTo>
                  <a:lnTo>
                    <a:pt x="1005" y="1297"/>
                  </a:lnTo>
                  <a:lnTo>
                    <a:pt x="1024" y="1290"/>
                  </a:lnTo>
                  <a:lnTo>
                    <a:pt x="1043" y="1279"/>
                  </a:lnTo>
                  <a:lnTo>
                    <a:pt x="1060" y="1265"/>
                  </a:lnTo>
                  <a:lnTo>
                    <a:pt x="1091" y="1277"/>
                  </a:lnTo>
                  <a:lnTo>
                    <a:pt x="1107" y="1282"/>
                  </a:lnTo>
                  <a:lnTo>
                    <a:pt x="1124" y="1287"/>
                  </a:lnTo>
                  <a:lnTo>
                    <a:pt x="1197" y="1247"/>
                  </a:lnTo>
                  <a:lnTo>
                    <a:pt x="1269" y="1202"/>
                  </a:lnTo>
                  <a:lnTo>
                    <a:pt x="1340" y="1154"/>
                  </a:lnTo>
                  <a:lnTo>
                    <a:pt x="1479" y="1054"/>
                  </a:lnTo>
                  <a:lnTo>
                    <a:pt x="1545" y="963"/>
                  </a:lnTo>
                  <a:lnTo>
                    <a:pt x="1566" y="852"/>
                  </a:lnTo>
                  <a:lnTo>
                    <a:pt x="1556" y="782"/>
                  </a:lnTo>
                  <a:lnTo>
                    <a:pt x="1526" y="722"/>
                  </a:lnTo>
                  <a:lnTo>
                    <a:pt x="1485" y="667"/>
                  </a:lnTo>
                  <a:lnTo>
                    <a:pt x="1439" y="614"/>
                  </a:lnTo>
                  <a:lnTo>
                    <a:pt x="1397" y="560"/>
                  </a:lnTo>
                  <a:lnTo>
                    <a:pt x="1341" y="528"/>
                  </a:lnTo>
                  <a:lnTo>
                    <a:pt x="1336" y="502"/>
                  </a:lnTo>
                  <a:lnTo>
                    <a:pt x="1328" y="476"/>
                  </a:lnTo>
                  <a:lnTo>
                    <a:pt x="1315" y="453"/>
                  </a:lnTo>
                  <a:lnTo>
                    <a:pt x="1291" y="437"/>
                  </a:lnTo>
                  <a:lnTo>
                    <a:pt x="1272" y="435"/>
                  </a:lnTo>
                  <a:lnTo>
                    <a:pt x="1253" y="441"/>
                  </a:lnTo>
                  <a:lnTo>
                    <a:pt x="1235" y="452"/>
                  </a:lnTo>
                  <a:lnTo>
                    <a:pt x="1219" y="465"/>
                  </a:lnTo>
                  <a:lnTo>
                    <a:pt x="1142" y="424"/>
                  </a:lnTo>
                  <a:lnTo>
                    <a:pt x="1065" y="385"/>
                  </a:lnTo>
                  <a:lnTo>
                    <a:pt x="988" y="346"/>
                  </a:lnTo>
                  <a:lnTo>
                    <a:pt x="912" y="308"/>
                  </a:lnTo>
                  <a:lnTo>
                    <a:pt x="906" y="286"/>
                  </a:lnTo>
                  <a:lnTo>
                    <a:pt x="900" y="262"/>
                  </a:lnTo>
                  <a:lnTo>
                    <a:pt x="891" y="241"/>
                  </a:lnTo>
                  <a:lnTo>
                    <a:pt x="874" y="224"/>
                  </a:lnTo>
                  <a:lnTo>
                    <a:pt x="853" y="218"/>
                  </a:lnTo>
                  <a:lnTo>
                    <a:pt x="833" y="221"/>
                  </a:lnTo>
                  <a:lnTo>
                    <a:pt x="813" y="229"/>
                  </a:lnTo>
                  <a:lnTo>
                    <a:pt x="794" y="238"/>
                  </a:lnTo>
                  <a:lnTo>
                    <a:pt x="725" y="204"/>
                  </a:lnTo>
                  <a:lnTo>
                    <a:pt x="657" y="167"/>
                  </a:lnTo>
                  <a:lnTo>
                    <a:pt x="588" y="131"/>
                  </a:lnTo>
                  <a:lnTo>
                    <a:pt x="518" y="97"/>
                  </a:lnTo>
                  <a:lnTo>
                    <a:pt x="500" y="87"/>
                  </a:lnTo>
                  <a:lnTo>
                    <a:pt x="480" y="77"/>
                  </a:lnTo>
                  <a:lnTo>
                    <a:pt x="465" y="62"/>
                  </a:lnTo>
                  <a:lnTo>
                    <a:pt x="462" y="40"/>
                  </a:lnTo>
                  <a:lnTo>
                    <a:pt x="452" y="24"/>
                  </a:lnTo>
                  <a:lnTo>
                    <a:pt x="438" y="13"/>
                  </a:lnTo>
                  <a:lnTo>
                    <a:pt x="421" y="6"/>
                  </a:lnTo>
                  <a:lnTo>
                    <a:pt x="403" y="4"/>
                  </a:lnTo>
                  <a:lnTo>
                    <a:pt x="383" y="16"/>
                  </a:lnTo>
                  <a:lnTo>
                    <a:pt x="363" y="14"/>
                  </a:lnTo>
                  <a:lnTo>
                    <a:pt x="343" y="6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37" name="docshape167">
              <a:extLst>
                <a:ext uri="{FF2B5EF4-FFF2-40B4-BE49-F238E27FC236}">
                  <a16:creationId xmlns:a16="http://schemas.microsoft.com/office/drawing/2014/main" id="{42C75C08-CF34-7EB4-3740-A5A24FBFA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" y="11"/>
              <a:ext cx="1326" cy="624"/>
            </a:xfrm>
            <a:custGeom>
              <a:avLst/>
              <a:gdLst>
                <a:gd name="T0" fmla="+- 0 260 56"/>
                <a:gd name="T1" fmla="*/ T0 w 1326"/>
                <a:gd name="T2" fmla="+- 0 36 11"/>
                <a:gd name="T3" fmla="*/ 36 h 624"/>
                <a:gd name="T4" fmla="+- 0 124 56"/>
                <a:gd name="T5" fmla="*/ T4 w 1326"/>
                <a:gd name="T6" fmla="+- 0 603 11"/>
                <a:gd name="T7" fmla="*/ 603 h 624"/>
                <a:gd name="T8" fmla="+- 0 204 56"/>
                <a:gd name="T9" fmla="*/ T8 w 1326"/>
                <a:gd name="T10" fmla="+- 0 370 11"/>
                <a:gd name="T11" fmla="*/ 370 h 624"/>
                <a:gd name="T12" fmla="+- 0 306 56"/>
                <a:gd name="T13" fmla="*/ T12 w 1326"/>
                <a:gd name="T14" fmla="+- 0 62 11"/>
                <a:gd name="T15" fmla="*/ 62 h 624"/>
                <a:gd name="T16" fmla="+- 0 440 56"/>
                <a:gd name="T17" fmla="*/ T16 w 1326"/>
                <a:gd name="T18" fmla="+- 0 60 11"/>
                <a:gd name="T19" fmla="*/ 60 h 624"/>
                <a:gd name="T20" fmla="+- 0 422 56"/>
                <a:gd name="T21" fmla="*/ T20 w 1326"/>
                <a:gd name="T22" fmla="+- 0 32 11"/>
                <a:gd name="T23" fmla="*/ 32 h 624"/>
                <a:gd name="T24" fmla="+- 0 391 56"/>
                <a:gd name="T25" fmla="*/ T24 w 1326"/>
                <a:gd name="T26" fmla="+- 0 22 11"/>
                <a:gd name="T27" fmla="*/ 22 h 624"/>
                <a:gd name="T28" fmla="+- 0 368 56"/>
                <a:gd name="T29" fmla="*/ T28 w 1326"/>
                <a:gd name="T30" fmla="+- 0 30 11"/>
                <a:gd name="T31" fmla="*/ 30 h 624"/>
                <a:gd name="T32" fmla="+- 0 354 56"/>
                <a:gd name="T33" fmla="*/ T32 w 1326"/>
                <a:gd name="T34" fmla="+- 0 48 11"/>
                <a:gd name="T35" fmla="*/ 48 h 624"/>
                <a:gd name="T36" fmla="+- 0 399 56"/>
                <a:gd name="T37" fmla="*/ T36 w 1326"/>
                <a:gd name="T38" fmla="+- 0 71 11"/>
                <a:gd name="T39" fmla="*/ 71 h 624"/>
                <a:gd name="T40" fmla="+- 0 444 56"/>
                <a:gd name="T41" fmla="*/ T40 w 1326"/>
                <a:gd name="T42" fmla="+- 0 90 11"/>
                <a:gd name="T43" fmla="*/ 90 h 624"/>
                <a:gd name="T44" fmla="+- 0 458 56"/>
                <a:gd name="T45" fmla="*/ T44 w 1326"/>
                <a:gd name="T46" fmla="+- 0 72 11"/>
                <a:gd name="T47" fmla="*/ 72 h 624"/>
                <a:gd name="T48" fmla="+- 0 452 56"/>
                <a:gd name="T49" fmla="*/ T48 w 1326"/>
                <a:gd name="T50" fmla="+- 0 53 11"/>
                <a:gd name="T51" fmla="*/ 53 h 624"/>
                <a:gd name="T52" fmla="+- 0 450 56"/>
                <a:gd name="T53" fmla="*/ T52 w 1326"/>
                <a:gd name="T54" fmla="+- 0 30 11"/>
                <a:gd name="T55" fmla="*/ 30 h 624"/>
                <a:gd name="T56" fmla="+- 0 423 56"/>
                <a:gd name="T57" fmla="*/ T56 w 1326"/>
                <a:gd name="T58" fmla="+- 0 20 11"/>
                <a:gd name="T59" fmla="*/ 20 h 624"/>
                <a:gd name="T60" fmla="+- 0 446 56"/>
                <a:gd name="T61" fmla="*/ T60 w 1326"/>
                <a:gd name="T62" fmla="+- 0 50 11"/>
                <a:gd name="T63" fmla="*/ 50 h 624"/>
                <a:gd name="T64" fmla="+- 0 458 56"/>
                <a:gd name="T65" fmla="*/ T64 w 1326"/>
                <a:gd name="T66" fmla="+- 0 86 11"/>
                <a:gd name="T67" fmla="*/ 86 h 624"/>
                <a:gd name="T68" fmla="+- 0 1381 56"/>
                <a:gd name="T69" fmla="*/ T68 w 1326"/>
                <a:gd name="T70" fmla="+- 0 562 11"/>
                <a:gd name="T71" fmla="*/ 562 h 624"/>
                <a:gd name="T72" fmla="+- 0 1343 56"/>
                <a:gd name="T73" fmla="*/ T72 w 1326"/>
                <a:gd name="T74" fmla="+- 0 539 11"/>
                <a:gd name="T75" fmla="*/ 539 h 624"/>
                <a:gd name="T76" fmla="+- 0 1307 56"/>
                <a:gd name="T77" fmla="*/ T76 w 1326"/>
                <a:gd name="T78" fmla="+- 0 555 11"/>
                <a:gd name="T79" fmla="*/ 555 h 624"/>
                <a:gd name="T80" fmla="+- 0 1193 56"/>
                <a:gd name="T81" fmla="*/ T80 w 1326"/>
                <a:gd name="T82" fmla="+- 0 487 11"/>
                <a:gd name="T83" fmla="*/ 487 h 624"/>
                <a:gd name="T84" fmla="+- 0 1201 56"/>
                <a:gd name="T85" fmla="*/ T84 w 1326"/>
                <a:gd name="T86" fmla="+- 0 481 11"/>
                <a:gd name="T87" fmla="*/ 481 h 624"/>
                <a:gd name="T88" fmla="+- 0 1211 56"/>
                <a:gd name="T89" fmla="*/ T88 w 1326"/>
                <a:gd name="T90" fmla="+- 0 467 11"/>
                <a:gd name="T91" fmla="*/ 467 h 624"/>
                <a:gd name="T92" fmla="+- 0 1126 56"/>
                <a:gd name="T93" fmla="*/ T92 w 1326"/>
                <a:gd name="T94" fmla="+- 0 427 11"/>
                <a:gd name="T95" fmla="*/ 427 h 624"/>
                <a:gd name="T96" fmla="+- 0 974 56"/>
                <a:gd name="T97" fmla="*/ T96 w 1326"/>
                <a:gd name="T98" fmla="+- 0 350 11"/>
                <a:gd name="T99" fmla="*/ 350 h 624"/>
                <a:gd name="T100" fmla="+- 0 877 56"/>
                <a:gd name="T101" fmla="*/ T100 w 1326"/>
                <a:gd name="T102" fmla="+- 0 328 11"/>
                <a:gd name="T103" fmla="*/ 328 h 624"/>
                <a:gd name="T104" fmla="+- 0 821 56"/>
                <a:gd name="T105" fmla="*/ T104 w 1326"/>
                <a:gd name="T106" fmla="+- 0 296 11"/>
                <a:gd name="T107" fmla="*/ 296 h 624"/>
                <a:gd name="T108" fmla="+- 0 766 56"/>
                <a:gd name="T109" fmla="*/ T108 w 1326"/>
                <a:gd name="T110" fmla="+- 0 262 11"/>
                <a:gd name="T111" fmla="*/ 262 h 624"/>
                <a:gd name="T112" fmla="+- 0 780 56"/>
                <a:gd name="T113" fmla="*/ T112 w 1326"/>
                <a:gd name="T114" fmla="+- 0 250 11"/>
                <a:gd name="T115" fmla="*/ 250 h 624"/>
                <a:gd name="T116" fmla="+- 0 784 56"/>
                <a:gd name="T117" fmla="*/ T116 w 1326"/>
                <a:gd name="T118" fmla="+- 0 238 11"/>
                <a:gd name="T119" fmla="*/ 238 h 624"/>
                <a:gd name="T120" fmla="+- 0 630 56"/>
                <a:gd name="T121" fmla="*/ T120 w 1326"/>
                <a:gd name="T122" fmla="+- 0 164 11"/>
                <a:gd name="T123" fmla="*/ 164 h 624"/>
                <a:gd name="T124" fmla="+- 0 470 56"/>
                <a:gd name="T125" fmla="*/ T124 w 1326"/>
                <a:gd name="T126" fmla="+- 0 97 11"/>
                <a:gd name="T127" fmla="*/ 97 h 624"/>
                <a:gd name="T128" fmla="+- 0 455 56"/>
                <a:gd name="T129" fmla="*/ T128 w 1326"/>
                <a:gd name="T130" fmla="+- 0 108 11"/>
                <a:gd name="T131" fmla="*/ 108 h 624"/>
                <a:gd name="T132" fmla="+- 0 336 56"/>
                <a:gd name="T133" fmla="*/ T132 w 1326"/>
                <a:gd name="T134" fmla="+- 0 48 11"/>
                <a:gd name="T135" fmla="*/ 48 h 624"/>
                <a:gd name="T136" fmla="+- 0 334 56"/>
                <a:gd name="T137" fmla="*/ T136 w 1326"/>
                <a:gd name="T138" fmla="+- 0 11 11"/>
                <a:gd name="T139" fmla="*/ 11 h 624"/>
                <a:gd name="T140" fmla="+- 0 290 56"/>
                <a:gd name="T141" fmla="*/ T140 w 1326"/>
                <a:gd name="T142" fmla="+- 0 23 11"/>
                <a:gd name="T143" fmla="*/ 23 h 624"/>
                <a:gd name="T144" fmla="+- 0 294 56"/>
                <a:gd name="T145" fmla="*/ T144 w 1326"/>
                <a:gd name="T146" fmla="+- 0 44 11"/>
                <a:gd name="T147" fmla="*/ 44 h 624"/>
                <a:gd name="T148" fmla="+- 0 368 56"/>
                <a:gd name="T149" fmla="*/ T148 w 1326"/>
                <a:gd name="T150" fmla="+- 0 82 11"/>
                <a:gd name="T151" fmla="*/ 82 h 624"/>
                <a:gd name="T152" fmla="+- 0 1335 56"/>
                <a:gd name="T153" fmla="*/ T152 w 1326"/>
                <a:gd name="T154" fmla="+- 0 582 11"/>
                <a:gd name="T155" fmla="*/ 582 h 6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326" h="624">
                  <a:moveTo>
                    <a:pt x="250" y="51"/>
                  </a:moveTo>
                  <a:lnTo>
                    <a:pt x="204" y="25"/>
                  </a:lnTo>
                  <a:lnTo>
                    <a:pt x="0" y="624"/>
                  </a:lnTo>
                  <a:lnTo>
                    <a:pt x="68" y="592"/>
                  </a:lnTo>
                  <a:lnTo>
                    <a:pt x="95" y="514"/>
                  </a:lnTo>
                  <a:lnTo>
                    <a:pt x="148" y="359"/>
                  </a:lnTo>
                  <a:lnTo>
                    <a:pt x="200" y="205"/>
                  </a:lnTo>
                  <a:lnTo>
                    <a:pt x="250" y="51"/>
                  </a:lnTo>
                  <a:close/>
                  <a:moveTo>
                    <a:pt x="388" y="79"/>
                  </a:moveTo>
                  <a:lnTo>
                    <a:pt x="384" y="49"/>
                  </a:lnTo>
                  <a:lnTo>
                    <a:pt x="377" y="34"/>
                  </a:lnTo>
                  <a:lnTo>
                    <a:pt x="366" y="21"/>
                  </a:lnTo>
                  <a:lnTo>
                    <a:pt x="352" y="13"/>
                  </a:lnTo>
                  <a:lnTo>
                    <a:pt x="335" y="11"/>
                  </a:lnTo>
                  <a:lnTo>
                    <a:pt x="324" y="14"/>
                  </a:lnTo>
                  <a:lnTo>
                    <a:pt x="312" y="19"/>
                  </a:lnTo>
                  <a:lnTo>
                    <a:pt x="302" y="26"/>
                  </a:lnTo>
                  <a:lnTo>
                    <a:pt x="298" y="37"/>
                  </a:lnTo>
                  <a:lnTo>
                    <a:pt x="320" y="48"/>
                  </a:lnTo>
                  <a:lnTo>
                    <a:pt x="343" y="60"/>
                  </a:lnTo>
                  <a:lnTo>
                    <a:pt x="365" y="71"/>
                  </a:lnTo>
                  <a:lnTo>
                    <a:pt x="388" y="79"/>
                  </a:lnTo>
                  <a:close/>
                  <a:moveTo>
                    <a:pt x="406" y="71"/>
                  </a:moveTo>
                  <a:lnTo>
                    <a:pt x="402" y="61"/>
                  </a:lnTo>
                  <a:lnTo>
                    <a:pt x="400" y="52"/>
                  </a:lnTo>
                  <a:lnTo>
                    <a:pt x="396" y="42"/>
                  </a:lnTo>
                  <a:lnTo>
                    <a:pt x="390" y="33"/>
                  </a:lnTo>
                  <a:lnTo>
                    <a:pt x="394" y="19"/>
                  </a:lnTo>
                  <a:lnTo>
                    <a:pt x="379" y="13"/>
                  </a:lnTo>
                  <a:lnTo>
                    <a:pt x="367" y="9"/>
                  </a:lnTo>
                  <a:lnTo>
                    <a:pt x="383" y="22"/>
                  </a:lnTo>
                  <a:lnTo>
                    <a:pt x="390" y="39"/>
                  </a:lnTo>
                  <a:lnTo>
                    <a:pt x="394" y="58"/>
                  </a:lnTo>
                  <a:lnTo>
                    <a:pt x="402" y="75"/>
                  </a:lnTo>
                  <a:lnTo>
                    <a:pt x="406" y="71"/>
                  </a:lnTo>
                  <a:close/>
                  <a:moveTo>
                    <a:pt x="1325" y="551"/>
                  </a:moveTo>
                  <a:lnTo>
                    <a:pt x="1306" y="541"/>
                  </a:lnTo>
                  <a:lnTo>
                    <a:pt x="1287" y="528"/>
                  </a:lnTo>
                  <a:lnTo>
                    <a:pt x="1268" y="525"/>
                  </a:lnTo>
                  <a:lnTo>
                    <a:pt x="1251" y="544"/>
                  </a:lnTo>
                  <a:lnTo>
                    <a:pt x="1137" y="482"/>
                  </a:lnTo>
                  <a:lnTo>
                    <a:pt x="1137" y="476"/>
                  </a:lnTo>
                  <a:lnTo>
                    <a:pt x="1143" y="470"/>
                  </a:lnTo>
                  <a:lnTo>
                    <a:pt x="1145" y="470"/>
                  </a:lnTo>
                  <a:lnTo>
                    <a:pt x="1149" y="464"/>
                  </a:lnTo>
                  <a:lnTo>
                    <a:pt x="1155" y="456"/>
                  </a:lnTo>
                  <a:lnTo>
                    <a:pt x="1147" y="450"/>
                  </a:lnTo>
                  <a:lnTo>
                    <a:pt x="1070" y="416"/>
                  </a:lnTo>
                  <a:lnTo>
                    <a:pt x="993" y="378"/>
                  </a:lnTo>
                  <a:lnTo>
                    <a:pt x="918" y="339"/>
                  </a:lnTo>
                  <a:lnTo>
                    <a:pt x="843" y="301"/>
                  </a:lnTo>
                  <a:lnTo>
                    <a:pt x="821" y="317"/>
                  </a:lnTo>
                  <a:lnTo>
                    <a:pt x="793" y="300"/>
                  </a:lnTo>
                  <a:lnTo>
                    <a:pt x="765" y="285"/>
                  </a:lnTo>
                  <a:lnTo>
                    <a:pt x="737" y="270"/>
                  </a:lnTo>
                  <a:lnTo>
                    <a:pt x="710" y="251"/>
                  </a:lnTo>
                  <a:lnTo>
                    <a:pt x="722" y="245"/>
                  </a:lnTo>
                  <a:lnTo>
                    <a:pt x="724" y="239"/>
                  </a:lnTo>
                  <a:lnTo>
                    <a:pt x="734" y="233"/>
                  </a:lnTo>
                  <a:lnTo>
                    <a:pt x="728" y="227"/>
                  </a:lnTo>
                  <a:lnTo>
                    <a:pt x="651" y="191"/>
                  </a:lnTo>
                  <a:lnTo>
                    <a:pt x="574" y="153"/>
                  </a:lnTo>
                  <a:lnTo>
                    <a:pt x="424" y="74"/>
                  </a:lnTo>
                  <a:lnTo>
                    <a:pt x="414" y="86"/>
                  </a:lnTo>
                  <a:lnTo>
                    <a:pt x="407" y="86"/>
                  </a:lnTo>
                  <a:lnTo>
                    <a:pt x="399" y="97"/>
                  </a:lnTo>
                  <a:lnTo>
                    <a:pt x="392" y="97"/>
                  </a:lnTo>
                  <a:lnTo>
                    <a:pt x="280" y="37"/>
                  </a:lnTo>
                  <a:lnTo>
                    <a:pt x="297" y="11"/>
                  </a:lnTo>
                  <a:lnTo>
                    <a:pt x="278" y="0"/>
                  </a:lnTo>
                  <a:lnTo>
                    <a:pt x="256" y="3"/>
                  </a:lnTo>
                  <a:lnTo>
                    <a:pt x="234" y="12"/>
                  </a:lnTo>
                  <a:lnTo>
                    <a:pt x="214" y="19"/>
                  </a:lnTo>
                  <a:lnTo>
                    <a:pt x="238" y="33"/>
                  </a:lnTo>
                  <a:lnTo>
                    <a:pt x="289" y="58"/>
                  </a:lnTo>
                  <a:lnTo>
                    <a:pt x="312" y="71"/>
                  </a:lnTo>
                  <a:lnTo>
                    <a:pt x="314" y="71"/>
                  </a:lnTo>
                  <a:lnTo>
                    <a:pt x="1279" y="571"/>
                  </a:lnTo>
                  <a:lnTo>
                    <a:pt x="1325" y="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38" name="docshape168">
              <a:extLst>
                <a:ext uri="{FF2B5EF4-FFF2-40B4-BE49-F238E27FC236}">
                  <a16:creationId xmlns:a16="http://schemas.microsoft.com/office/drawing/2014/main" id="{B4884F4D-9096-800F-4C6E-2A6A287E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39"/>
              <a:ext cx="27" cy="22"/>
            </a:xfrm>
            <a:custGeom>
              <a:avLst/>
              <a:gdLst>
                <a:gd name="T0" fmla="+- 0 408 388"/>
                <a:gd name="T1" fmla="*/ T0 w 27"/>
                <a:gd name="T2" fmla="+- 0 40 40"/>
                <a:gd name="T3" fmla="*/ 40 h 22"/>
                <a:gd name="T4" fmla="+- 0 402 388"/>
                <a:gd name="T5" fmla="*/ T4 w 27"/>
                <a:gd name="T6" fmla="+- 0 40 40"/>
                <a:gd name="T7" fmla="*/ 40 h 22"/>
                <a:gd name="T8" fmla="+- 0 392 388"/>
                <a:gd name="T9" fmla="*/ T8 w 27"/>
                <a:gd name="T10" fmla="+- 0 44 40"/>
                <a:gd name="T11" fmla="*/ 44 h 22"/>
                <a:gd name="T12" fmla="+- 0 388 388"/>
                <a:gd name="T13" fmla="*/ T12 w 27"/>
                <a:gd name="T14" fmla="+- 0 52 40"/>
                <a:gd name="T15" fmla="*/ 52 h 22"/>
                <a:gd name="T16" fmla="+- 0 396 388"/>
                <a:gd name="T17" fmla="*/ T16 w 27"/>
                <a:gd name="T18" fmla="+- 0 60 40"/>
                <a:gd name="T19" fmla="*/ 60 h 22"/>
                <a:gd name="T20" fmla="+- 0 404 388"/>
                <a:gd name="T21" fmla="*/ T20 w 27"/>
                <a:gd name="T22" fmla="+- 0 56 40"/>
                <a:gd name="T23" fmla="*/ 56 h 22"/>
                <a:gd name="T24" fmla="+- 0 414 388"/>
                <a:gd name="T25" fmla="*/ T24 w 27"/>
                <a:gd name="T26" fmla="+- 0 62 40"/>
                <a:gd name="T27" fmla="*/ 62 h 22"/>
                <a:gd name="T28" fmla="+- 0 414 388"/>
                <a:gd name="T29" fmla="*/ T28 w 27"/>
                <a:gd name="T30" fmla="+- 0 50 40"/>
                <a:gd name="T31" fmla="*/ 50 h 22"/>
                <a:gd name="T32" fmla="+- 0 412 388"/>
                <a:gd name="T33" fmla="*/ T32 w 27"/>
                <a:gd name="T34" fmla="+- 0 46 40"/>
                <a:gd name="T35" fmla="*/ 46 h 22"/>
                <a:gd name="T36" fmla="+- 0 408 388"/>
                <a:gd name="T37" fmla="*/ T36 w 27"/>
                <a:gd name="T38" fmla="+- 0 40 40"/>
                <a:gd name="T39" fmla="*/ 40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7" h="22">
                  <a:moveTo>
                    <a:pt x="20" y="0"/>
                  </a:moveTo>
                  <a:lnTo>
                    <a:pt x="14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26" y="22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39" name="docshape169">
              <a:extLst>
                <a:ext uri="{FF2B5EF4-FFF2-40B4-BE49-F238E27FC236}">
                  <a16:creationId xmlns:a16="http://schemas.microsoft.com/office/drawing/2014/main" id="{1D54BD54-9D41-E497-38A7-F24B929BC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65"/>
              <a:ext cx="758" cy="527"/>
            </a:xfrm>
            <a:custGeom>
              <a:avLst/>
              <a:gdLst>
                <a:gd name="T0" fmla="+- 0 489 137"/>
                <a:gd name="T1" fmla="*/ T0 w 758"/>
                <a:gd name="T2" fmla="+- 0 250 66"/>
                <a:gd name="T3" fmla="*/ 250 h 527"/>
                <a:gd name="T4" fmla="+- 0 472 137"/>
                <a:gd name="T5" fmla="*/ T4 w 758"/>
                <a:gd name="T6" fmla="+- 0 193 66"/>
                <a:gd name="T7" fmla="*/ 193 h 527"/>
                <a:gd name="T8" fmla="+- 0 448 137"/>
                <a:gd name="T9" fmla="*/ T8 w 758"/>
                <a:gd name="T10" fmla="+- 0 145 66"/>
                <a:gd name="T11" fmla="*/ 145 h 527"/>
                <a:gd name="T12" fmla="+- 0 408 137"/>
                <a:gd name="T13" fmla="*/ T12 w 758"/>
                <a:gd name="T14" fmla="+- 0 113 66"/>
                <a:gd name="T15" fmla="*/ 113 h 527"/>
                <a:gd name="T16" fmla="+- 0 316 137"/>
                <a:gd name="T17" fmla="*/ T16 w 758"/>
                <a:gd name="T18" fmla="+- 0 66 66"/>
                <a:gd name="T19" fmla="*/ 66 h 527"/>
                <a:gd name="T20" fmla="+- 0 137 137"/>
                <a:gd name="T21" fmla="*/ T20 w 758"/>
                <a:gd name="T22" fmla="+- 0 593 66"/>
                <a:gd name="T23" fmla="*/ 593 h 527"/>
                <a:gd name="T24" fmla="+- 0 268 137"/>
                <a:gd name="T25" fmla="*/ T24 w 758"/>
                <a:gd name="T26" fmla="+- 0 536 66"/>
                <a:gd name="T27" fmla="*/ 536 h 527"/>
                <a:gd name="T28" fmla="+- 0 332 137"/>
                <a:gd name="T29" fmla="*/ T28 w 758"/>
                <a:gd name="T30" fmla="+- 0 503 66"/>
                <a:gd name="T31" fmla="*/ 503 h 527"/>
                <a:gd name="T32" fmla="+- 0 393 137"/>
                <a:gd name="T33" fmla="*/ T32 w 758"/>
                <a:gd name="T34" fmla="+- 0 464 66"/>
                <a:gd name="T35" fmla="*/ 464 h 527"/>
                <a:gd name="T36" fmla="+- 0 447 137"/>
                <a:gd name="T37" fmla="*/ T36 w 758"/>
                <a:gd name="T38" fmla="+- 0 414 66"/>
                <a:gd name="T39" fmla="*/ 414 h 527"/>
                <a:gd name="T40" fmla="+- 0 474 137"/>
                <a:gd name="T41" fmla="*/ T40 w 758"/>
                <a:gd name="T42" fmla="+- 0 362 66"/>
                <a:gd name="T43" fmla="*/ 362 h 527"/>
                <a:gd name="T44" fmla="+- 0 489 137"/>
                <a:gd name="T45" fmla="*/ T44 w 758"/>
                <a:gd name="T46" fmla="+- 0 306 66"/>
                <a:gd name="T47" fmla="*/ 306 h 527"/>
                <a:gd name="T48" fmla="+- 0 489 137"/>
                <a:gd name="T49" fmla="*/ T48 w 758"/>
                <a:gd name="T50" fmla="+- 0 250 66"/>
                <a:gd name="T51" fmla="*/ 250 h 527"/>
                <a:gd name="T52" fmla="+- 0 876 137"/>
                <a:gd name="T53" fmla="*/ T52 w 758"/>
                <a:gd name="T54" fmla="+- 0 312 66"/>
                <a:gd name="T55" fmla="*/ 312 h 527"/>
                <a:gd name="T56" fmla="+- 0 876 137"/>
                <a:gd name="T57" fmla="*/ T56 w 758"/>
                <a:gd name="T58" fmla="+- 0 302 66"/>
                <a:gd name="T59" fmla="*/ 302 h 527"/>
                <a:gd name="T60" fmla="+- 0 873 137"/>
                <a:gd name="T61" fmla="*/ T60 w 758"/>
                <a:gd name="T62" fmla="+- 0 293 66"/>
                <a:gd name="T63" fmla="*/ 293 h 527"/>
                <a:gd name="T64" fmla="+- 0 869 137"/>
                <a:gd name="T65" fmla="*/ T64 w 758"/>
                <a:gd name="T66" fmla="+- 0 285 66"/>
                <a:gd name="T67" fmla="*/ 285 h 527"/>
                <a:gd name="T68" fmla="+- 0 870 137"/>
                <a:gd name="T69" fmla="*/ T68 w 758"/>
                <a:gd name="T70" fmla="+- 0 276 66"/>
                <a:gd name="T71" fmla="*/ 276 h 527"/>
                <a:gd name="T72" fmla="+- 0 860 137"/>
                <a:gd name="T73" fmla="*/ T72 w 758"/>
                <a:gd name="T74" fmla="+- 0 261 66"/>
                <a:gd name="T75" fmla="*/ 261 h 527"/>
                <a:gd name="T76" fmla="+- 0 846 137"/>
                <a:gd name="T77" fmla="*/ T76 w 758"/>
                <a:gd name="T78" fmla="+- 0 250 66"/>
                <a:gd name="T79" fmla="*/ 250 h 527"/>
                <a:gd name="T80" fmla="+- 0 829 137"/>
                <a:gd name="T81" fmla="*/ T80 w 758"/>
                <a:gd name="T82" fmla="+- 0 244 66"/>
                <a:gd name="T83" fmla="*/ 244 h 527"/>
                <a:gd name="T84" fmla="+- 0 810 137"/>
                <a:gd name="T85" fmla="*/ T84 w 758"/>
                <a:gd name="T86" fmla="+- 0 244 66"/>
                <a:gd name="T87" fmla="*/ 244 h 527"/>
                <a:gd name="T88" fmla="+- 0 800 137"/>
                <a:gd name="T89" fmla="*/ T88 w 758"/>
                <a:gd name="T90" fmla="+- 0 244 66"/>
                <a:gd name="T91" fmla="*/ 244 h 527"/>
                <a:gd name="T92" fmla="+- 0 788 137"/>
                <a:gd name="T93" fmla="*/ T92 w 758"/>
                <a:gd name="T94" fmla="+- 0 256 66"/>
                <a:gd name="T95" fmla="*/ 256 h 527"/>
                <a:gd name="T96" fmla="+- 0 786 137"/>
                <a:gd name="T97" fmla="*/ T96 w 758"/>
                <a:gd name="T98" fmla="+- 0 266 66"/>
                <a:gd name="T99" fmla="*/ 266 h 527"/>
                <a:gd name="T100" fmla="+- 0 808 137"/>
                <a:gd name="T101" fmla="*/ T100 w 758"/>
                <a:gd name="T102" fmla="+- 0 280 66"/>
                <a:gd name="T103" fmla="*/ 280 h 527"/>
                <a:gd name="T104" fmla="+- 0 831 137"/>
                <a:gd name="T105" fmla="*/ T104 w 758"/>
                <a:gd name="T106" fmla="+- 0 292 66"/>
                <a:gd name="T107" fmla="*/ 292 h 527"/>
                <a:gd name="T108" fmla="+- 0 854 137"/>
                <a:gd name="T109" fmla="*/ T108 w 758"/>
                <a:gd name="T110" fmla="+- 0 303 66"/>
                <a:gd name="T111" fmla="*/ 303 h 527"/>
                <a:gd name="T112" fmla="+- 0 876 137"/>
                <a:gd name="T113" fmla="*/ T112 w 758"/>
                <a:gd name="T114" fmla="+- 0 312 66"/>
                <a:gd name="T115" fmla="*/ 312 h 527"/>
                <a:gd name="T116" fmla="+- 0 895 137"/>
                <a:gd name="T117" fmla="*/ T116 w 758"/>
                <a:gd name="T118" fmla="+- 0 295 66"/>
                <a:gd name="T119" fmla="*/ 295 h 527"/>
                <a:gd name="T120" fmla="+- 0 894 137"/>
                <a:gd name="T121" fmla="*/ T120 w 758"/>
                <a:gd name="T122" fmla="+- 0 284 66"/>
                <a:gd name="T123" fmla="*/ 284 h 527"/>
                <a:gd name="T124" fmla="+- 0 891 137"/>
                <a:gd name="T125" fmla="*/ T124 w 758"/>
                <a:gd name="T126" fmla="+- 0 272 66"/>
                <a:gd name="T127" fmla="*/ 272 h 527"/>
                <a:gd name="T128" fmla="+- 0 888 137"/>
                <a:gd name="T129" fmla="*/ T128 w 758"/>
                <a:gd name="T130" fmla="+- 0 260 66"/>
                <a:gd name="T131" fmla="*/ 260 h 527"/>
                <a:gd name="T132" fmla="+- 0 880 137"/>
                <a:gd name="T133" fmla="*/ T132 w 758"/>
                <a:gd name="T134" fmla="+- 0 246 66"/>
                <a:gd name="T135" fmla="*/ 246 h 527"/>
                <a:gd name="T136" fmla="+- 0 866 137"/>
                <a:gd name="T137" fmla="*/ T136 w 758"/>
                <a:gd name="T138" fmla="+- 0 236 66"/>
                <a:gd name="T139" fmla="*/ 236 h 527"/>
                <a:gd name="T140" fmla="+- 0 851 137"/>
                <a:gd name="T141" fmla="*/ T140 w 758"/>
                <a:gd name="T142" fmla="+- 0 232 66"/>
                <a:gd name="T143" fmla="*/ 232 h 527"/>
                <a:gd name="T144" fmla="+- 0 838 137"/>
                <a:gd name="T145" fmla="*/ T144 w 758"/>
                <a:gd name="T146" fmla="+- 0 234 66"/>
                <a:gd name="T147" fmla="*/ 234 h 527"/>
                <a:gd name="T148" fmla="+- 0 840 137"/>
                <a:gd name="T149" fmla="*/ T148 w 758"/>
                <a:gd name="T150" fmla="+- 0 234 66"/>
                <a:gd name="T151" fmla="*/ 234 h 527"/>
                <a:gd name="T152" fmla="+- 0 860 137"/>
                <a:gd name="T153" fmla="*/ T152 w 758"/>
                <a:gd name="T154" fmla="+- 0 244 66"/>
                <a:gd name="T155" fmla="*/ 244 h 527"/>
                <a:gd name="T156" fmla="+- 0 874 137"/>
                <a:gd name="T157" fmla="*/ T156 w 758"/>
                <a:gd name="T158" fmla="+- 0 261 66"/>
                <a:gd name="T159" fmla="*/ 261 h 527"/>
                <a:gd name="T160" fmla="+- 0 883 137"/>
                <a:gd name="T161" fmla="*/ T160 w 758"/>
                <a:gd name="T162" fmla="+- 0 282 66"/>
                <a:gd name="T163" fmla="*/ 282 h 527"/>
                <a:gd name="T164" fmla="+- 0 888 137"/>
                <a:gd name="T165" fmla="*/ T164 w 758"/>
                <a:gd name="T166" fmla="+- 0 304 66"/>
                <a:gd name="T167" fmla="*/ 304 h 527"/>
                <a:gd name="T168" fmla="+- 0 895 137"/>
                <a:gd name="T169" fmla="*/ T168 w 758"/>
                <a:gd name="T170" fmla="+- 0 295 66"/>
                <a:gd name="T171" fmla="*/ 295 h 5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758" h="527">
                  <a:moveTo>
                    <a:pt x="352" y="184"/>
                  </a:moveTo>
                  <a:lnTo>
                    <a:pt x="335" y="127"/>
                  </a:lnTo>
                  <a:lnTo>
                    <a:pt x="311" y="79"/>
                  </a:lnTo>
                  <a:lnTo>
                    <a:pt x="271" y="47"/>
                  </a:lnTo>
                  <a:lnTo>
                    <a:pt x="179" y="0"/>
                  </a:lnTo>
                  <a:lnTo>
                    <a:pt x="0" y="527"/>
                  </a:lnTo>
                  <a:lnTo>
                    <a:pt x="131" y="470"/>
                  </a:lnTo>
                  <a:lnTo>
                    <a:pt x="195" y="437"/>
                  </a:lnTo>
                  <a:lnTo>
                    <a:pt x="256" y="398"/>
                  </a:lnTo>
                  <a:lnTo>
                    <a:pt x="310" y="348"/>
                  </a:lnTo>
                  <a:lnTo>
                    <a:pt x="337" y="296"/>
                  </a:lnTo>
                  <a:lnTo>
                    <a:pt x="352" y="240"/>
                  </a:lnTo>
                  <a:lnTo>
                    <a:pt x="352" y="184"/>
                  </a:lnTo>
                  <a:close/>
                  <a:moveTo>
                    <a:pt x="739" y="246"/>
                  </a:moveTo>
                  <a:lnTo>
                    <a:pt x="739" y="236"/>
                  </a:lnTo>
                  <a:lnTo>
                    <a:pt x="736" y="227"/>
                  </a:lnTo>
                  <a:lnTo>
                    <a:pt x="732" y="219"/>
                  </a:lnTo>
                  <a:lnTo>
                    <a:pt x="733" y="210"/>
                  </a:lnTo>
                  <a:lnTo>
                    <a:pt x="723" y="195"/>
                  </a:lnTo>
                  <a:lnTo>
                    <a:pt x="709" y="184"/>
                  </a:lnTo>
                  <a:lnTo>
                    <a:pt x="692" y="178"/>
                  </a:lnTo>
                  <a:lnTo>
                    <a:pt x="673" y="178"/>
                  </a:lnTo>
                  <a:lnTo>
                    <a:pt x="663" y="178"/>
                  </a:lnTo>
                  <a:lnTo>
                    <a:pt x="651" y="190"/>
                  </a:lnTo>
                  <a:lnTo>
                    <a:pt x="649" y="200"/>
                  </a:lnTo>
                  <a:lnTo>
                    <a:pt x="671" y="214"/>
                  </a:lnTo>
                  <a:lnTo>
                    <a:pt x="694" y="226"/>
                  </a:lnTo>
                  <a:lnTo>
                    <a:pt x="717" y="237"/>
                  </a:lnTo>
                  <a:lnTo>
                    <a:pt x="739" y="246"/>
                  </a:lnTo>
                  <a:close/>
                  <a:moveTo>
                    <a:pt x="758" y="229"/>
                  </a:moveTo>
                  <a:lnTo>
                    <a:pt x="757" y="218"/>
                  </a:lnTo>
                  <a:lnTo>
                    <a:pt x="754" y="206"/>
                  </a:lnTo>
                  <a:lnTo>
                    <a:pt x="751" y="194"/>
                  </a:lnTo>
                  <a:lnTo>
                    <a:pt x="743" y="180"/>
                  </a:lnTo>
                  <a:lnTo>
                    <a:pt x="729" y="170"/>
                  </a:lnTo>
                  <a:lnTo>
                    <a:pt x="714" y="166"/>
                  </a:lnTo>
                  <a:lnTo>
                    <a:pt x="701" y="168"/>
                  </a:lnTo>
                  <a:lnTo>
                    <a:pt x="703" y="168"/>
                  </a:lnTo>
                  <a:lnTo>
                    <a:pt x="723" y="178"/>
                  </a:lnTo>
                  <a:lnTo>
                    <a:pt x="737" y="195"/>
                  </a:lnTo>
                  <a:lnTo>
                    <a:pt x="746" y="216"/>
                  </a:lnTo>
                  <a:lnTo>
                    <a:pt x="751" y="238"/>
                  </a:lnTo>
                  <a:lnTo>
                    <a:pt x="758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40" name="docshape170">
              <a:extLst>
                <a:ext uri="{FF2B5EF4-FFF2-40B4-BE49-F238E27FC236}">
                  <a16:creationId xmlns:a16="http://schemas.microsoft.com/office/drawing/2014/main" id="{04597D70-9F93-EE01-B1D0-E0594455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260"/>
              <a:ext cx="28" cy="26"/>
            </a:xfrm>
            <a:custGeom>
              <a:avLst/>
              <a:gdLst>
                <a:gd name="T0" fmla="+- 0 828 818"/>
                <a:gd name="T1" fmla="*/ T0 w 28"/>
                <a:gd name="T2" fmla="+- 0 260 260"/>
                <a:gd name="T3" fmla="*/ 260 h 26"/>
                <a:gd name="T4" fmla="+- 0 828 818"/>
                <a:gd name="T5" fmla="*/ T4 w 28"/>
                <a:gd name="T6" fmla="+- 0 268 260"/>
                <a:gd name="T7" fmla="*/ 268 h 26"/>
                <a:gd name="T8" fmla="+- 0 818 818"/>
                <a:gd name="T9" fmla="*/ T8 w 28"/>
                <a:gd name="T10" fmla="+- 0 276 260"/>
                <a:gd name="T11" fmla="*/ 276 h 26"/>
                <a:gd name="T12" fmla="+- 0 830 818"/>
                <a:gd name="T13" fmla="*/ T12 w 28"/>
                <a:gd name="T14" fmla="+- 0 280 260"/>
                <a:gd name="T15" fmla="*/ 280 h 26"/>
                <a:gd name="T16" fmla="+- 0 840 818"/>
                <a:gd name="T17" fmla="*/ T16 w 28"/>
                <a:gd name="T18" fmla="+- 0 286 260"/>
                <a:gd name="T19" fmla="*/ 286 h 26"/>
                <a:gd name="T20" fmla="+- 0 842 818"/>
                <a:gd name="T21" fmla="*/ T20 w 28"/>
                <a:gd name="T22" fmla="+- 0 280 260"/>
                <a:gd name="T23" fmla="*/ 280 h 26"/>
                <a:gd name="T24" fmla="+- 0 846 818"/>
                <a:gd name="T25" fmla="*/ T24 w 28"/>
                <a:gd name="T26" fmla="+- 0 272 260"/>
                <a:gd name="T27" fmla="*/ 272 h 26"/>
                <a:gd name="T28" fmla="+- 0 845 818"/>
                <a:gd name="T29" fmla="*/ T28 w 28"/>
                <a:gd name="T30" fmla="+- 0 266 260"/>
                <a:gd name="T31" fmla="*/ 266 h 26"/>
                <a:gd name="T32" fmla="+- 0 840 818"/>
                <a:gd name="T33" fmla="*/ T32 w 28"/>
                <a:gd name="T34" fmla="+- 0 265 260"/>
                <a:gd name="T35" fmla="*/ 265 h 26"/>
                <a:gd name="T36" fmla="+- 0 834 818"/>
                <a:gd name="T37" fmla="*/ T36 w 28"/>
                <a:gd name="T38" fmla="+- 0 264 260"/>
                <a:gd name="T39" fmla="*/ 264 h 26"/>
                <a:gd name="T40" fmla="+- 0 828 818"/>
                <a:gd name="T41" fmla="*/ T40 w 28"/>
                <a:gd name="T42" fmla="+- 0 260 260"/>
                <a:gd name="T43" fmla="*/ 260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8" h="26">
                  <a:moveTo>
                    <a:pt x="10" y="0"/>
                  </a:moveTo>
                  <a:lnTo>
                    <a:pt x="10" y="8"/>
                  </a:lnTo>
                  <a:lnTo>
                    <a:pt x="0" y="16"/>
                  </a:lnTo>
                  <a:lnTo>
                    <a:pt x="12" y="20"/>
                  </a:lnTo>
                  <a:lnTo>
                    <a:pt x="22" y="26"/>
                  </a:lnTo>
                  <a:lnTo>
                    <a:pt x="24" y="20"/>
                  </a:lnTo>
                  <a:lnTo>
                    <a:pt x="28" y="12"/>
                  </a:lnTo>
                  <a:lnTo>
                    <a:pt x="27" y="6"/>
                  </a:lnTo>
                  <a:lnTo>
                    <a:pt x="22" y="5"/>
                  </a:lnTo>
                  <a:lnTo>
                    <a:pt x="16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41" name="docshape171">
              <a:extLst>
                <a:ext uri="{FF2B5EF4-FFF2-40B4-BE49-F238E27FC236}">
                  <a16:creationId xmlns:a16="http://schemas.microsoft.com/office/drawing/2014/main" id="{2785E07F-8435-54B5-89C2-124F14FFA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447"/>
              <a:ext cx="119" cy="94"/>
            </a:xfrm>
            <a:custGeom>
              <a:avLst/>
              <a:gdLst>
                <a:gd name="T0" fmla="+- 0 1299 1209"/>
                <a:gd name="T1" fmla="*/ T0 w 119"/>
                <a:gd name="T2" fmla="+- 0 541 447"/>
                <a:gd name="T3" fmla="*/ 541 h 94"/>
                <a:gd name="T4" fmla="+- 0 1285 1209"/>
                <a:gd name="T5" fmla="*/ T4 w 119"/>
                <a:gd name="T6" fmla="+- 0 483 447"/>
                <a:gd name="T7" fmla="*/ 483 h 94"/>
                <a:gd name="T8" fmla="+- 0 1275 1209"/>
                <a:gd name="T9" fmla="*/ T8 w 119"/>
                <a:gd name="T10" fmla="+- 0 473 447"/>
                <a:gd name="T11" fmla="*/ 473 h 94"/>
                <a:gd name="T12" fmla="+- 0 1264 1209"/>
                <a:gd name="T13" fmla="*/ T12 w 119"/>
                <a:gd name="T14" fmla="+- 0 467 447"/>
                <a:gd name="T15" fmla="*/ 467 h 94"/>
                <a:gd name="T16" fmla="+- 0 1251 1209"/>
                <a:gd name="T17" fmla="*/ T16 w 119"/>
                <a:gd name="T18" fmla="+- 0 464 447"/>
                <a:gd name="T19" fmla="*/ 464 h 94"/>
                <a:gd name="T20" fmla="+- 0 1237 1209"/>
                <a:gd name="T21" fmla="*/ T20 w 119"/>
                <a:gd name="T22" fmla="+- 0 465 447"/>
                <a:gd name="T23" fmla="*/ 465 h 94"/>
                <a:gd name="T24" fmla="+- 0 1229 1209"/>
                <a:gd name="T25" fmla="*/ T24 w 119"/>
                <a:gd name="T26" fmla="+- 0 473 447"/>
                <a:gd name="T27" fmla="*/ 473 h 94"/>
                <a:gd name="T28" fmla="+- 0 1213 1209"/>
                <a:gd name="T29" fmla="*/ T28 w 119"/>
                <a:gd name="T30" fmla="+- 0 477 447"/>
                <a:gd name="T31" fmla="*/ 477 h 94"/>
                <a:gd name="T32" fmla="+- 0 1209 1209"/>
                <a:gd name="T33" fmla="*/ T32 w 119"/>
                <a:gd name="T34" fmla="+- 0 491 447"/>
                <a:gd name="T35" fmla="*/ 491 h 94"/>
                <a:gd name="T36" fmla="+- 0 1241 1209"/>
                <a:gd name="T37" fmla="*/ T36 w 119"/>
                <a:gd name="T38" fmla="+- 0 509 447"/>
                <a:gd name="T39" fmla="*/ 509 h 94"/>
                <a:gd name="T40" fmla="+- 0 1245 1209"/>
                <a:gd name="T41" fmla="*/ T40 w 119"/>
                <a:gd name="T42" fmla="+- 0 505 447"/>
                <a:gd name="T43" fmla="*/ 505 h 94"/>
                <a:gd name="T44" fmla="+- 0 1255 1209"/>
                <a:gd name="T45" fmla="*/ T44 w 119"/>
                <a:gd name="T46" fmla="+- 0 516 447"/>
                <a:gd name="T47" fmla="*/ 516 h 94"/>
                <a:gd name="T48" fmla="+- 0 1269 1209"/>
                <a:gd name="T49" fmla="*/ T48 w 119"/>
                <a:gd name="T50" fmla="+- 0 525 447"/>
                <a:gd name="T51" fmla="*/ 525 h 94"/>
                <a:gd name="T52" fmla="+- 0 1285 1209"/>
                <a:gd name="T53" fmla="*/ T52 w 119"/>
                <a:gd name="T54" fmla="+- 0 532 447"/>
                <a:gd name="T55" fmla="*/ 532 h 94"/>
                <a:gd name="T56" fmla="+- 0 1299 1209"/>
                <a:gd name="T57" fmla="*/ T56 w 119"/>
                <a:gd name="T58" fmla="+- 0 541 447"/>
                <a:gd name="T59" fmla="*/ 541 h 94"/>
                <a:gd name="T60" fmla="+- 0 1328 1209"/>
                <a:gd name="T61" fmla="*/ T60 w 119"/>
                <a:gd name="T62" fmla="+- 0 520 447"/>
                <a:gd name="T63" fmla="*/ 520 h 94"/>
                <a:gd name="T64" fmla="+- 0 1327 1209"/>
                <a:gd name="T65" fmla="*/ T64 w 119"/>
                <a:gd name="T66" fmla="+- 0 506 447"/>
                <a:gd name="T67" fmla="*/ 506 h 94"/>
                <a:gd name="T68" fmla="+- 0 1320 1209"/>
                <a:gd name="T69" fmla="*/ T68 w 119"/>
                <a:gd name="T70" fmla="+- 0 490 447"/>
                <a:gd name="T71" fmla="*/ 490 h 94"/>
                <a:gd name="T72" fmla="+- 0 1315 1209"/>
                <a:gd name="T73" fmla="*/ T72 w 119"/>
                <a:gd name="T74" fmla="+- 0 475 447"/>
                <a:gd name="T75" fmla="*/ 475 h 94"/>
                <a:gd name="T76" fmla="+- 0 1304 1209"/>
                <a:gd name="T77" fmla="*/ T76 w 119"/>
                <a:gd name="T78" fmla="+- 0 460 447"/>
                <a:gd name="T79" fmla="*/ 460 h 94"/>
                <a:gd name="T80" fmla="+- 0 1288 1209"/>
                <a:gd name="T81" fmla="*/ T80 w 119"/>
                <a:gd name="T82" fmla="+- 0 450 447"/>
                <a:gd name="T83" fmla="*/ 450 h 94"/>
                <a:gd name="T84" fmla="+- 0 1271 1209"/>
                <a:gd name="T85" fmla="*/ T84 w 119"/>
                <a:gd name="T86" fmla="+- 0 447 447"/>
                <a:gd name="T87" fmla="*/ 447 h 94"/>
                <a:gd name="T88" fmla="+- 0 1253 1209"/>
                <a:gd name="T89" fmla="*/ T88 w 119"/>
                <a:gd name="T90" fmla="+- 0 455 447"/>
                <a:gd name="T91" fmla="*/ 455 h 94"/>
                <a:gd name="T92" fmla="+- 0 1267 1209"/>
                <a:gd name="T93" fmla="*/ T92 w 119"/>
                <a:gd name="T94" fmla="+- 0 455 447"/>
                <a:gd name="T95" fmla="*/ 455 h 94"/>
                <a:gd name="T96" fmla="+- 0 1283 1209"/>
                <a:gd name="T97" fmla="*/ T96 w 119"/>
                <a:gd name="T98" fmla="+- 0 464 447"/>
                <a:gd name="T99" fmla="*/ 464 h 94"/>
                <a:gd name="T100" fmla="+- 0 1296 1209"/>
                <a:gd name="T101" fmla="*/ T100 w 119"/>
                <a:gd name="T102" fmla="+- 0 477 447"/>
                <a:gd name="T103" fmla="*/ 477 h 94"/>
                <a:gd name="T104" fmla="+- 0 1304 1209"/>
                <a:gd name="T105" fmla="*/ T104 w 119"/>
                <a:gd name="T106" fmla="+- 0 494 447"/>
                <a:gd name="T107" fmla="*/ 494 h 94"/>
                <a:gd name="T108" fmla="+- 0 1309 1209"/>
                <a:gd name="T109" fmla="*/ T108 w 119"/>
                <a:gd name="T110" fmla="+- 0 511 447"/>
                <a:gd name="T111" fmla="*/ 511 h 94"/>
                <a:gd name="T112" fmla="+- 0 1315 1209"/>
                <a:gd name="T113" fmla="*/ T112 w 119"/>
                <a:gd name="T114" fmla="+- 0 515 447"/>
                <a:gd name="T115" fmla="*/ 515 h 94"/>
                <a:gd name="T116" fmla="+- 0 1307 1209"/>
                <a:gd name="T117" fmla="*/ T116 w 119"/>
                <a:gd name="T118" fmla="+- 0 531 447"/>
                <a:gd name="T119" fmla="*/ 531 h 94"/>
                <a:gd name="T120" fmla="+- 0 1317 1209"/>
                <a:gd name="T121" fmla="*/ T120 w 119"/>
                <a:gd name="T122" fmla="+- 0 529 447"/>
                <a:gd name="T123" fmla="*/ 529 h 94"/>
                <a:gd name="T124" fmla="+- 0 1328 1209"/>
                <a:gd name="T125" fmla="*/ T124 w 119"/>
                <a:gd name="T126" fmla="+- 0 520 447"/>
                <a:gd name="T127" fmla="*/ 520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19" h="94">
                  <a:moveTo>
                    <a:pt x="90" y="94"/>
                  </a:moveTo>
                  <a:lnTo>
                    <a:pt x="76" y="36"/>
                  </a:lnTo>
                  <a:lnTo>
                    <a:pt x="66" y="26"/>
                  </a:lnTo>
                  <a:lnTo>
                    <a:pt x="55" y="20"/>
                  </a:lnTo>
                  <a:lnTo>
                    <a:pt x="42" y="17"/>
                  </a:lnTo>
                  <a:lnTo>
                    <a:pt x="28" y="18"/>
                  </a:lnTo>
                  <a:lnTo>
                    <a:pt x="20" y="26"/>
                  </a:lnTo>
                  <a:lnTo>
                    <a:pt x="4" y="30"/>
                  </a:lnTo>
                  <a:lnTo>
                    <a:pt x="0" y="44"/>
                  </a:lnTo>
                  <a:lnTo>
                    <a:pt x="32" y="62"/>
                  </a:lnTo>
                  <a:lnTo>
                    <a:pt x="36" y="58"/>
                  </a:lnTo>
                  <a:lnTo>
                    <a:pt x="46" y="69"/>
                  </a:lnTo>
                  <a:lnTo>
                    <a:pt x="60" y="78"/>
                  </a:lnTo>
                  <a:lnTo>
                    <a:pt x="76" y="85"/>
                  </a:lnTo>
                  <a:lnTo>
                    <a:pt x="90" y="94"/>
                  </a:lnTo>
                  <a:close/>
                  <a:moveTo>
                    <a:pt x="119" y="73"/>
                  </a:moveTo>
                  <a:lnTo>
                    <a:pt x="118" y="59"/>
                  </a:lnTo>
                  <a:lnTo>
                    <a:pt x="111" y="43"/>
                  </a:lnTo>
                  <a:lnTo>
                    <a:pt x="106" y="28"/>
                  </a:lnTo>
                  <a:lnTo>
                    <a:pt x="95" y="13"/>
                  </a:lnTo>
                  <a:lnTo>
                    <a:pt x="79" y="3"/>
                  </a:lnTo>
                  <a:lnTo>
                    <a:pt x="62" y="0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74" y="17"/>
                  </a:lnTo>
                  <a:lnTo>
                    <a:pt x="87" y="30"/>
                  </a:lnTo>
                  <a:lnTo>
                    <a:pt x="95" y="47"/>
                  </a:lnTo>
                  <a:lnTo>
                    <a:pt x="100" y="64"/>
                  </a:lnTo>
                  <a:lnTo>
                    <a:pt x="106" y="68"/>
                  </a:lnTo>
                  <a:lnTo>
                    <a:pt x="98" y="84"/>
                  </a:lnTo>
                  <a:lnTo>
                    <a:pt x="108" y="82"/>
                  </a:lnTo>
                  <a:lnTo>
                    <a:pt x="119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42" name="docshape172">
              <a:extLst>
                <a:ext uri="{FF2B5EF4-FFF2-40B4-BE49-F238E27FC236}">
                  <a16:creationId xmlns:a16="http://schemas.microsoft.com/office/drawing/2014/main" id="{1B3B7CCB-9245-7F4B-5E44-5129B5D53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480"/>
              <a:ext cx="25" cy="26"/>
            </a:xfrm>
            <a:custGeom>
              <a:avLst/>
              <a:gdLst>
                <a:gd name="T0" fmla="+- 0 1258 1249"/>
                <a:gd name="T1" fmla="*/ T0 w 25"/>
                <a:gd name="T2" fmla="+- 0 481 481"/>
                <a:gd name="T3" fmla="*/ 481 h 26"/>
                <a:gd name="T4" fmla="+- 0 1249 1249"/>
                <a:gd name="T5" fmla="*/ T4 w 25"/>
                <a:gd name="T6" fmla="+- 0 485 481"/>
                <a:gd name="T7" fmla="*/ 485 h 26"/>
                <a:gd name="T8" fmla="+- 0 1249 1249"/>
                <a:gd name="T9" fmla="*/ T8 w 25"/>
                <a:gd name="T10" fmla="+- 0 497 481"/>
                <a:gd name="T11" fmla="*/ 497 h 26"/>
                <a:gd name="T12" fmla="+- 0 1259 1249"/>
                <a:gd name="T13" fmla="*/ T12 w 25"/>
                <a:gd name="T14" fmla="+- 0 507 481"/>
                <a:gd name="T15" fmla="*/ 507 h 26"/>
                <a:gd name="T16" fmla="+- 0 1267 1249"/>
                <a:gd name="T17" fmla="*/ T16 w 25"/>
                <a:gd name="T18" fmla="+- 0 493 481"/>
                <a:gd name="T19" fmla="*/ 493 h 26"/>
                <a:gd name="T20" fmla="+- 0 1273 1249"/>
                <a:gd name="T21" fmla="*/ T20 w 25"/>
                <a:gd name="T22" fmla="+- 0 491 481"/>
                <a:gd name="T23" fmla="*/ 491 h 26"/>
                <a:gd name="T24" fmla="+- 0 1269 1249"/>
                <a:gd name="T25" fmla="*/ T24 w 25"/>
                <a:gd name="T26" fmla="+- 0 483 481"/>
                <a:gd name="T27" fmla="*/ 483 h 26"/>
                <a:gd name="T28" fmla="+- 0 1258 1249"/>
                <a:gd name="T29" fmla="*/ T28 w 25"/>
                <a:gd name="T30" fmla="+- 0 481 481"/>
                <a:gd name="T31" fmla="*/ 481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5" h="26">
                  <a:moveTo>
                    <a:pt x="9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2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43" name="docshape173">
              <a:extLst>
                <a:ext uri="{FF2B5EF4-FFF2-40B4-BE49-F238E27FC236}">
                  <a16:creationId xmlns:a16="http://schemas.microsoft.com/office/drawing/2014/main" id="{0667B283-927F-F81A-EF89-17CD3C99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572"/>
              <a:ext cx="425" cy="699"/>
            </a:xfrm>
            <a:custGeom>
              <a:avLst/>
              <a:gdLst>
                <a:gd name="T0" fmla="+- 0 1387 1134"/>
                <a:gd name="T1" fmla="*/ T0 w 425"/>
                <a:gd name="T2" fmla="+- 0 572 572"/>
                <a:gd name="T3" fmla="*/ 572 h 699"/>
                <a:gd name="T4" fmla="+- 0 1346 1134"/>
                <a:gd name="T5" fmla="*/ T4 w 425"/>
                <a:gd name="T6" fmla="+- 0 590 572"/>
                <a:gd name="T7" fmla="*/ 590 h 699"/>
                <a:gd name="T8" fmla="+- 0 1333 1134"/>
                <a:gd name="T9" fmla="*/ T8 w 425"/>
                <a:gd name="T10" fmla="+- 0 596 572"/>
                <a:gd name="T11" fmla="*/ 596 h 699"/>
                <a:gd name="T12" fmla="+- 0 1134 1134"/>
                <a:gd name="T13" fmla="*/ T12 w 425"/>
                <a:gd name="T14" fmla="+- 0 1269 572"/>
                <a:gd name="T15" fmla="*/ 1269 h 699"/>
                <a:gd name="T16" fmla="+- 0 1142 1134"/>
                <a:gd name="T17" fmla="*/ T16 w 425"/>
                <a:gd name="T18" fmla="+- 0 1271 572"/>
                <a:gd name="T19" fmla="*/ 1271 h 699"/>
                <a:gd name="T20" fmla="+- 0 1158 1134"/>
                <a:gd name="T21" fmla="*/ T20 w 425"/>
                <a:gd name="T22" fmla="+- 0 1260 572"/>
                <a:gd name="T23" fmla="*/ 1260 h 699"/>
                <a:gd name="T24" fmla="+- 0 1177 1134"/>
                <a:gd name="T25" fmla="*/ T24 w 425"/>
                <a:gd name="T26" fmla="+- 0 1250 572"/>
                <a:gd name="T27" fmla="*/ 1250 h 699"/>
                <a:gd name="T28" fmla="+- 0 1192 1134"/>
                <a:gd name="T29" fmla="*/ T28 w 425"/>
                <a:gd name="T30" fmla="+- 0 1237 572"/>
                <a:gd name="T31" fmla="*/ 1237 h 699"/>
                <a:gd name="T32" fmla="+- 0 1198 1134"/>
                <a:gd name="T33" fmla="*/ T32 w 425"/>
                <a:gd name="T34" fmla="+- 0 1217 572"/>
                <a:gd name="T35" fmla="*/ 1217 h 699"/>
                <a:gd name="T36" fmla="+- 0 1387 1134"/>
                <a:gd name="T37" fmla="*/ T36 w 425"/>
                <a:gd name="T38" fmla="+- 0 572 572"/>
                <a:gd name="T39" fmla="*/ 572 h 699"/>
                <a:gd name="T40" fmla="+- 0 1558 1134"/>
                <a:gd name="T41" fmla="*/ T40 w 425"/>
                <a:gd name="T42" fmla="+- 0 843 572"/>
                <a:gd name="T43" fmla="*/ 843 h 699"/>
                <a:gd name="T44" fmla="+- 0 1538 1134"/>
                <a:gd name="T45" fmla="*/ T44 w 425"/>
                <a:gd name="T46" fmla="+- 0 768 572"/>
                <a:gd name="T47" fmla="*/ 768 h 699"/>
                <a:gd name="T48" fmla="+- 0 1498 1134"/>
                <a:gd name="T49" fmla="*/ T48 w 425"/>
                <a:gd name="T50" fmla="+- 0 698 572"/>
                <a:gd name="T51" fmla="*/ 698 h 699"/>
                <a:gd name="T52" fmla="+- 0 1446 1134"/>
                <a:gd name="T53" fmla="*/ T52 w 425"/>
                <a:gd name="T54" fmla="+- 0 634 572"/>
                <a:gd name="T55" fmla="*/ 634 h 699"/>
                <a:gd name="T56" fmla="+- 0 1393 1134"/>
                <a:gd name="T57" fmla="*/ T56 w 425"/>
                <a:gd name="T58" fmla="+- 0 574 572"/>
                <a:gd name="T59" fmla="*/ 574 h 699"/>
                <a:gd name="T60" fmla="+- 0 1382 1134"/>
                <a:gd name="T61" fmla="*/ T60 w 425"/>
                <a:gd name="T62" fmla="+- 0 618 572"/>
                <a:gd name="T63" fmla="*/ 618 h 699"/>
                <a:gd name="T64" fmla="+- 0 1204 1134"/>
                <a:gd name="T65" fmla="*/ T64 w 425"/>
                <a:gd name="T66" fmla="+- 0 1229 572"/>
                <a:gd name="T67" fmla="*/ 1229 h 699"/>
                <a:gd name="T68" fmla="+- 0 1240 1134"/>
                <a:gd name="T69" fmla="*/ T68 w 425"/>
                <a:gd name="T70" fmla="+- 0 1211 572"/>
                <a:gd name="T71" fmla="*/ 1211 h 699"/>
                <a:gd name="T72" fmla="+- 0 1296 1134"/>
                <a:gd name="T73" fmla="*/ T72 w 425"/>
                <a:gd name="T74" fmla="+- 0 1170 572"/>
                <a:gd name="T75" fmla="*/ 1170 h 699"/>
                <a:gd name="T76" fmla="+- 0 1357 1134"/>
                <a:gd name="T77" fmla="*/ T76 w 425"/>
                <a:gd name="T78" fmla="+- 0 1131 572"/>
                <a:gd name="T79" fmla="*/ 1131 h 699"/>
                <a:gd name="T80" fmla="+- 0 1417 1134"/>
                <a:gd name="T81" fmla="*/ T80 w 425"/>
                <a:gd name="T82" fmla="+- 0 1091 572"/>
                <a:gd name="T83" fmla="*/ 1091 h 699"/>
                <a:gd name="T84" fmla="+- 0 1473 1134"/>
                <a:gd name="T85" fmla="*/ T84 w 425"/>
                <a:gd name="T86" fmla="+- 0 1046 572"/>
                <a:gd name="T87" fmla="*/ 1046 h 699"/>
                <a:gd name="T88" fmla="+- 0 1519 1134"/>
                <a:gd name="T89" fmla="*/ T88 w 425"/>
                <a:gd name="T90" fmla="+- 0 991 572"/>
                <a:gd name="T91" fmla="*/ 991 h 699"/>
                <a:gd name="T92" fmla="+- 0 1549 1134"/>
                <a:gd name="T93" fmla="*/ T92 w 425"/>
                <a:gd name="T94" fmla="+- 0 924 572"/>
                <a:gd name="T95" fmla="*/ 924 h 699"/>
                <a:gd name="T96" fmla="+- 0 1558 1134"/>
                <a:gd name="T97" fmla="*/ T96 w 425"/>
                <a:gd name="T98" fmla="+- 0 843 572"/>
                <a:gd name="T99" fmla="*/ 843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25" h="699">
                  <a:moveTo>
                    <a:pt x="253" y="0"/>
                  </a:moveTo>
                  <a:lnTo>
                    <a:pt x="212" y="18"/>
                  </a:lnTo>
                  <a:lnTo>
                    <a:pt x="199" y="24"/>
                  </a:lnTo>
                  <a:lnTo>
                    <a:pt x="0" y="697"/>
                  </a:lnTo>
                  <a:lnTo>
                    <a:pt x="8" y="699"/>
                  </a:lnTo>
                  <a:lnTo>
                    <a:pt x="24" y="688"/>
                  </a:lnTo>
                  <a:lnTo>
                    <a:pt x="43" y="678"/>
                  </a:lnTo>
                  <a:lnTo>
                    <a:pt x="58" y="665"/>
                  </a:lnTo>
                  <a:lnTo>
                    <a:pt x="64" y="645"/>
                  </a:lnTo>
                  <a:lnTo>
                    <a:pt x="253" y="0"/>
                  </a:lnTo>
                  <a:close/>
                  <a:moveTo>
                    <a:pt x="424" y="271"/>
                  </a:moveTo>
                  <a:lnTo>
                    <a:pt x="404" y="196"/>
                  </a:lnTo>
                  <a:lnTo>
                    <a:pt x="364" y="126"/>
                  </a:lnTo>
                  <a:lnTo>
                    <a:pt x="312" y="62"/>
                  </a:lnTo>
                  <a:lnTo>
                    <a:pt x="259" y="2"/>
                  </a:lnTo>
                  <a:lnTo>
                    <a:pt x="248" y="46"/>
                  </a:lnTo>
                  <a:lnTo>
                    <a:pt x="70" y="657"/>
                  </a:lnTo>
                  <a:lnTo>
                    <a:pt x="106" y="639"/>
                  </a:lnTo>
                  <a:lnTo>
                    <a:pt x="162" y="598"/>
                  </a:lnTo>
                  <a:lnTo>
                    <a:pt x="223" y="559"/>
                  </a:lnTo>
                  <a:lnTo>
                    <a:pt x="283" y="519"/>
                  </a:lnTo>
                  <a:lnTo>
                    <a:pt x="339" y="474"/>
                  </a:lnTo>
                  <a:lnTo>
                    <a:pt x="385" y="419"/>
                  </a:lnTo>
                  <a:lnTo>
                    <a:pt x="415" y="352"/>
                  </a:lnTo>
                  <a:lnTo>
                    <a:pt x="424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pic>
          <p:nvPicPr>
            <p:cNvPr id="2144" name="docshape174">
              <a:extLst>
                <a:ext uri="{FF2B5EF4-FFF2-40B4-BE49-F238E27FC236}">
                  <a16:creationId xmlns:a16="http://schemas.microsoft.com/office/drawing/2014/main" id="{BF1F9605-C5FE-9E24-D2D1-F4AEF823B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658"/>
              <a:ext cx="598" cy="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5" name="docshape175">
              <a:extLst>
                <a:ext uri="{FF2B5EF4-FFF2-40B4-BE49-F238E27FC236}">
                  <a16:creationId xmlns:a16="http://schemas.microsoft.com/office/drawing/2014/main" id="{5933EB21-180D-A47A-1506-999DFE4E1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1114"/>
              <a:ext cx="485" cy="174"/>
            </a:xfrm>
            <a:custGeom>
              <a:avLst/>
              <a:gdLst>
                <a:gd name="T0" fmla="+- 0 799 654"/>
                <a:gd name="T1" fmla="*/ T0 w 485"/>
                <a:gd name="T2" fmla="+- 0 1128 1115"/>
                <a:gd name="T3" fmla="*/ 1128 h 174"/>
                <a:gd name="T4" fmla="+- 0 735 654"/>
                <a:gd name="T5" fmla="*/ T4 w 485"/>
                <a:gd name="T6" fmla="+- 0 1115 1115"/>
                <a:gd name="T7" fmla="*/ 1115 h 174"/>
                <a:gd name="T8" fmla="+- 0 659 654"/>
                <a:gd name="T9" fmla="*/ T8 w 485"/>
                <a:gd name="T10" fmla="+- 0 1171 1115"/>
                <a:gd name="T11" fmla="*/ 1171 h 174"/>
                <a:gd name="T12" fmla="+- 0 654 654"/>
                <a:gd name="T13" fmla="*/ T12 w 485"/>
                <a:gd name="T14" fmla="+- 0 1183 1115"/>
                <a:gd name="T15" fmla="*/ 1183 h 174"/>
                <a:gd name="T16" fmla="+- 0 664 654"/>
                <a:gd name="T17" fmla="*/ T16 w 485"/>
                <a:gd name="T18" fmla="+- 0 1195 1115"/>
                <a:gd name="T19" fmla="*/ 1195 h 174"/>
                <a:gd name="T20" fmla="+- 0 664 654"/>
                <a:gd name="T21" fmla="*/ T20 w 485"/>
                <a:gd name="T22" fmla="+- 0 1207 1115"/>
                <a:gd name="T23" fmla="*/ 1207 h 174"/>
                <a:gd name="T24" fmla="+- 0 704 654"/>
                <a:gd name="T25" fmla="*/ T24 w 485"/>
                <a:gd name="T26" fmla="+- 0 1199 1115"/>
                <a:gd name="T27" fmla="*/ 1199 h 174"/>
                <a:gd name="T28" fmla="+- 0 740 654"/>
                <a:gd name="T29" fmla="*/ T28 w 485"/>
                <a:gd name="T30" fmla="+- 0 1180 1115"/>
                <a:gd name="T31" fmla="*/ 1180 h 174"/>
                <a:gd name="T32" fmla="+- 0 771 654"/>
                <a:gd name="T33" fmla="*/ T32 w 485"/>
                <a:gd name="T34" fmla="+- 0 1154 1115"/>
                <a:gd name="T35" fmla="*/ 1154 h 174"/>
                <a:gd name="T36" fmla="+- 0 799 654"/>
                <a:gd name="T37" fmla="*/ T36 w 485"/>
                <a:gd name="T38" fmla="+- 0 1128 1115"/>
                <a:gd name="T39" fmla="*/ 1128 h 174"/>
                <a:gd name="T40" fmla="+- 0 1108 654"/>
                <a:gd name="T41" fmla="*/ T40 w 485"/>
                <a:gd name="T42" fmla="+- 0 1211 1115"/>
                <a:gd name="T43" fmla="*/ 1211 h 174"/>
                <a:gd name="T44" fmla="+- 0 1056 654"/>
                <a:gd name="T45" fmla="*/ T44 w 485"/>
                <a:gd name="T46" fmla="+- 0 1197 1115"/>
                <a:gd name="T47" fmla="*/ 1197 h 174"/>
                <a:gd name="T48" fmla="+- 0 1032 654"/>
                <a:gd name="T49" fmla="*/ T48 w 485"/>
                <a:gd name="T50" fmla="+- 0 1219 1115"/>
                <a:gd name="T51" fmla="*/ 1219 h 174"/>
                <a:gd name="T52" fmla="+- 0 1005 654"/>
                <a:gd name="T53" fmla="*/ T52 w 485"/>
                <a:gd name="T54" fmla="+- 0 1238 1115"/>
                <a:gd name="T55" fmla="*/ 1238 h 174"/>
                <a:gd name="T56" fmla="+- 0 984 654"/>
                <a:gd name="T57" fmla="*/ T56 w 485"/>
                <a:gd name="T58" fmla="+- 0 1260 1115"/>
                <a:gd name="T59" fmla="*/ 1260 h 174"/>
                <a:gd name="T60" fmla="+- 0 980 654"/>
                <a:gd name="T61" fmla="*/ T60 w 485"/>
                <a:gd name="T62" fmla="+- 0 1288 1115"/>
                <a:gd name="T63" fmla="*/ 1288 h 174"/>
                <a:gd name="T64" fmla="+- 0 1017 654"/>
                <a:gd name="T65" fmla="*/ T64 w 485"/>
                <a:gd name="T66" fmla="+- 0 1279 1115"/>
                <a:gd name="T67" fmla="*/ 1279 h 174"/>
                <a:gd name="T68" fmla="+- 0 1048 654"/>
                <a:gd name="T69" fmla="*/ T68 w 485"/>
                <a:gd name="T70" fmla="+- 0 1259 1115"/>
                <a:gd name="T71" fmla="*/ 1259 h 174"/>
                <a:gd name="T72" fmla="+- 0 1076 654"/>
                <a:gd name="T73" fmla="*/ T72 w 485"/>
                <a:gd name="T74" fmla="+- 0 1234 1115"/>
                <a:gd name="T75" fmla="*/ 1234 h 174"/>
                <a:gd name="T76" fmla="+- 0 1108 654"/>
                <a:gd name="T77" fmla="*/ T76 w 485"/>
                <a:gd name="T78" fmla="+- 0 1211 1115"/>
                <a:gd name="T79" fmla="*/ 1211 h 174"/>
                <a:gd name="T80" fmla="+- 0 1138 654"/>
                <a:gd name="T81" fmla="*/ T80 w 485"/>
                <a:gd name="T82" fmla="+- 0 1215 1115"/>
                <a:gd name="T83" fmla="*/ 1215 h 174"/>
                <a:gd name="T84" fmla="+- 0 1120 654"/>
                <a:gd name="T85" fmla="*/ T84 w 485"/>
                <a:gd name="T86" fmla="+- 0 1220 1115"/>
                <a:gd name="T87" fmla="*/ 1220 h 174"/>
                <a:gd name="T88" fmla="+- 0 1103 654"/>
                <a:gd name="T89" fmla="*/ T88 w 485"/>
                <a:gd name="T90" fmla="+- 0 1232 1115"/>
                <a:gd name="T91" fmla="*/ 1232 h 174"/>
                <a:gd name="T92" fmla="+- 0 1087 654"/>
                <a:gd name="T93" fmla="*/ T92 w 485"/>
                <a:gd name="T94" fmla="+- 0 1247 1115"/>
                <a:gd name="T95" fmla="*/ 1247 h 174"/>
                <a:gd name="T96" fmla="+- 0 1072 654"/>
                <a:gd name="T97" fmla="*/ T96 w 485"/>
                <a:gd name="T98" fmla="+- 0 1261 1115"/>
                <a:gd name="T99" fmla="*/ 1261 h 174"/>
                <a:gd name="T100" fmla="+- 0 1122 654"/>
                <a:gd name="T101" fmla="*/ T100 w 485"/>
                <a:gd name="T102" fmla="+- 0 1271 1115"/>
                <a:gd name="T103" fmla="*/ 1271 h 174"/>
                <a:gd name="T104" fmla="+- 0 1138 654"/>
                <a:gd name="T105" fmla="*/ T104 w 485"/>
                <a:gd name="T106" fmla="+- 0 1215 1115"/>
                <a:gd name="T107" fmla="*/ 1215 h 1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485" h="174">
                  <a:moveTo>
                    <a:pt x="145" y="13"/>
                  </a:moveTo>
                  <a:lnTo>
                    <a:pt x="81" y="0"/>
                  </a:lnTo>
                  <a:lnTo>
                    <a:pt x="5" y="56"/>
                  </a:lnTo>
                  <a:lnTo>
                    <a:pt x="0" y="68"/>
                  </a:lnTo>
                  <a:lnTo>
                    <a:pt x="10" y="80"/>
                  </a:lnTo>
                  <a:lnTo>
                    <a:pt x="10" y="92"/>
                  </a:lnTo>
                  <a:lnTo>
                    <a:pt x="50" y="84"/>
                  </a:lnTo>
                  <a:lnTo>
                    <a:pt x="86" y="65"/>
                  </a:lnTo>
                  <a:lnTo>
                    <a:pt x="117" y="39"/>
                  </a:lnTo>
                  <a:lnTo>
                    <a:pt x="145" y="13"/>
                  </a:lnTo>
                  <a:close/>
                  <a:moveTo>
                    <a:pt x="454" y="96"/>
                  </a:moveTo>
                  <a:lnTo>
                    <a:pt x="402" y="82"/>
                  </a:lnTo>
                  <a:lnTo>
                    <a:pt x="378" y="104"/>
                  </a:lnTo>
                  <a:lnTo>
                    <a:pt x="351" y="123"/>
                  </a:lnTo>
                  <a:lnTo>
                    <a:pt x="330" y="145"/>
                  </a:lnTo>
                  <a:lnTo>
                    <a:pt x="326" y="173"/>
                  </a:lnTo>
                  <a:lnTo>
                    <a:pt x="363" y="164"/>
                  </a:lnTo>
                  <a:lnTo>
                    <a:pt x="394" y="144"/>
                  </a:lnTo>
                  <a:lnTo>
                    <a:pt x="422" y="119"/>
                  </a:lnTo>
                  <a:lnTo>
                    <a:pt x="454" y="96"/>
                  </a:lnTo>
                  <a:close/>
                  <a:moveTo>
                    <a:pt x="484" y="100"/>
                  </a:moveTo>
                  <a:lnTo>
                    <a:pt x="466" y="105"/>
                  </a:lnTo>
                  <a:lnTo>
                    <a:pt x="449" y="117"/>
                  </a:lnTo>
                  <a:lnTo>
                    <a:pt x="433" y="132"/>
                  </a:lnTo>
                  <a:lnTo>
                    <a:pt x="418" y="146"/>
                  </a:lnTo>
                  <a:lnTo>
                    <a:pt x="468" y="156"/>
                  </a:lnTo>
                  <a:lnTo>
                    <a:pt x="484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2156" name="大かっこ 2155">
            <a:extLst>
              <a:ext uri="{FF2B5EF4-FFF2-40B4-BE49-F238E27FC236}">
                <a16:creationId xmlns:a16="http://schemas.microsoft.com/office/drawing/2014/main" id="{17E801EE-2298-C464-FB92-52B25D068A03}"/>
              </a:ext>
            </a:extLst>
          </p:cNvPr>
          <p:cNvSpPr/>
          <p:nvPr/>
        </p:nvSpPr>
        <p:spPr>
          <a:xfrm>
            <a:off x="6711762" y="2254828"/>
            <a:ext cx="2003556" cy="808990"/>
          </a:xfrm>
          <a:prstGeom prst="bracketPair">
            <a:avLst>
              <a:gd name="adj" fmla="val 88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r>
              <a:rPr lang="th-TH" sz="16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สำหรับวัตถุที่มีความถ่วงจำเพาะต่ำ (ชิป) อาจใช้รูปทรงเดียวกันที่มีความจุมากกว่า (สินค้าพิเศษ)</a:t>
            </a:r>
            <a:endParaRPr lang="ja-JP" sz="1600" kern="100" dirty="0">
              <a:effectLst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grpSp>
        <p:nvGrpSpPr>
          <p:cNvPr id="2071" name="グループ化 396"/>
          <p:cNvGrpSpPr>
            <a:grpSpLocks/>
          </p:cNvGrpSpPr>
          <p:nvPr/>
        </p:nvGrpSpPr>
        <p:grpSpPr bwMode="auto">
          <a:xfrm>
            <a:off x="0" y="0"/>
            <a:ext cx="1176338" cy="969963"/>
            <a:chOff x="0" y="0"/>
            <a:chExt cx="1598" cy="1318"/>
          </a:xfrm>
        </p:grpSpPr>
      </p:grpSp>
      <p:grpSp>
        <p:nvGrpSpPr>
          <p:cNvPr id="2101" name="Group 53"/>
          <p:cNvGrpSpPr>
            <a:grpSpLocks/>
          </p:cNvGrpSpPr>
          <p:nvPr/>
        </p:nvGrpSpPr>
        <p:grpSpPr bwMode="auto">
          <a:xfrm>
            <a:off x="0" y="0"/>
            <a:ext cx="1176338" cy="969963"/>
            <a:chOff x="0" y="0"/>
            <a:chExt cx="1598" cy="1318"/>
          </a:xfrm>
        </p:grpSpPr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0" y="0"/>
            <a:ext cx="1176338" cy="969963"/>
            <a:chOff x="0" y="0"/>
            <a:chExt cx="1598" cy="1318"/>
          </a:xfrm>
        </p:grpSpPr>
      </p:grpSp>
      <p:grpSp>
        <p:nvGrpSpPr>
          <p:cNvPr id="2161" name="Group 113"/>
          <p:cNvGrpSpPr>
            <a:grpSpLocks/>
          </p:cNvGrpSpPr>
          <p:nvPr/>
        </p:nvGrpSpPr>
        <p:grpSpPr bwMode="auto">
          <a:xfrm>
            <a:off x="0" y="0"/>
            <a:ext cx="1176338" cy="969963"/>
            <a:chOff x="0" y="0"/>
            <a:chExt cx="1598" cy="1318"/>
          </a:xfrm>
        </p:grpSpPr>
      </p:grpSp>
    </p:spTree>
    <p:extLst>
      <p:ext uri="{BB962C8B-B14F-4D97-AF65-F5344CB8AC3E}">
        <p14:creationId xmlns:p14="http://schemas.microsoft.com/office/powerpoint/2010/main" val="3888227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5056338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อุทาหรณ์ 1</a:t>
            </a:r>
            <a:r>
              <a:rPr lang="ja-JP" altLang="th-TH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th-TH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พลิกตกจากไหล่ทาง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55140" y="1143000"/>
            <a:ext cx="5764597" cy="385997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218/ บทเสริมหน้า 91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อุทาหรณ์ 1</a:t>
            </a:r>
            <a:r>
              <a:rPr lang="ja-JP" altLang="th-TH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พลิกตกจากไหล่ทาง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D52578E9-85D0-5510-CB4C-56F36FA0C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140" y="1497696"/>
            <a:ext cx="1302385" cy="2895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3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ภาพร่างสถานที่เกิดเหตุ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E514FB5D-19E9-3187-B46F-4B01C9668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372" y="2803184"/>
            <a:ext cx="1086485" cy="2895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3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ภาพตัดขวาง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D259DDC9-A10C-49A8-94C5-CABFE25A5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762" y="3395116"/>
            <a:ext cx="871220" cy="2717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3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ถนนชั่วคราว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BF087BFD-F4B1-CA5D-6080-6ECF3C68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565" y="4142789"/>
            <a:ext cx="1035050" cy="48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ถนนที่กำลังก่อสร้าง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  <a:p>
            <a:pPr algn="just">
              <a:lnSpc>
                <a:spcPts val="1400"/>
              </a:lnSpc>
            </a:pPr>
            <a:r>
              <a:rPr lang="th-TH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สถานที่จัดเก็บวัสดุ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23D90C91-D312-B257-0DF8-F7137A0F203C}"/>
              </a:ext>
            </a:extLst>
          </p:cNvPr>
          <p:cNvSpPr txBox="1">
            <a:spLocks noChangeArrowheads="1"/>
          </p:cNvSpPr>
          <p:nvPr/>
        </p:nvSpPr>
        <p:spPr bwMode="auto">
          <a:xfrm rot="18631614">
            <a:off x="3834765" y="3209290"/>
            <a:ext cx="1390650" cy="275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228600" algn="just">
              <a:lnSpc>
                <a:spcPts val="1400"/>
              </a:lnSpc>
            </a:pPr>
            <a:r>
              <a:rPr lang="th-TH" sz="1200" kern="10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ถนนที่กำลังก่อสร้าง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706D7255-0CA1-5795-A15B-607C9DBAA3C8}"/>
              </a:ext>
            </a:extLst>
          </p:cNvPr>
          <p:cNvSpPr txBox="1">
            <a:spLocks noChangeArrowheads="1"/>
          </p:cNvSpPr>
          <p:nvPr/>
        </p:nvSpPr>
        <p:spPr bwMode="auto">
          <a:xfrm rot="20354142">
            <a:off x="3056255" y="3858260"/>
            <a:ext cx="1055370" cy="275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สถานที่ก่อสร้าง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B3CF5913-F9DC-B7BB-362F-7563E7FFED14}"/>
              </a:ext>
            </a:extLst>
          </p:cNvPr>
          <p:cNvSpPr txBox="1">
            <a:spLocks noChangeArrowheads="1"/>
          </p:cNvSpPr>
          <p:nvPr/>
        </p:nvSpPr>
        <p:spPr bwMode="auto">
          <a:xfrm rot="19370791">
            <a:off x="5883273" y="1497182"/>
            <a:ext cx="903605" cy="275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หอพักคนงาน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53BE6876-58B1-B46C-07B2-BA311A4B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576" y="3002742"/>
            <a:ext cx="1146810" cy="2584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0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ตำแหน่งหยุดรถตักอุบัติเหตุ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FC1404EC-0CB5-F89D-FF37-2F7D51A37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090" y="3606098"/>
            <a:ext cx="521486" cy="207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900"/>
              </a:lnSpc>
            </a:pPr>
            <a:r>
              <a:rPr lang="th-TH" sz="10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รากต้นไม้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6EC475DB-A1B5-3996-645D-333A5ED7521A}"/>
              </a:ext>
            </a:extLst>
          </p:cNvPr>
          <p:cNvSpPr txBox="1">
            <a:spLocks noChangeArrowheads="1"/>
          </p:cNvSpPr>
          <p:nvPr/>
        </p:nvSpPr>
        <p:spPr bwMode="auto">
          <a:xfrm rot="2153830">
            <a:off x="2501922" y="3026543"/>
            <a:ext cx="638838" cy="2003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เส้นทางรถ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36322F21-13A2-A746-65CB-C40B118EBDE8}"/>
              </a:ext>
            </a:extLst>
          </p:cNvPr>
          <p:cNvSpPr txBox="1">
            <a:spLocks noChangeArrowheads="1"/>
          </p:cNvSpPr>
          <p:nvPr/>
        </p:nvSpPr>
        <p:spPr bwMode="auto">
          <a:xfrm rot="573002">
            <a:off x="2516287" y="2683814"/>
            <a:ext cx="624840" cy="2019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05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เส้นทางวิ่ง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D104D76E-277C-E78F-8095-1AA0B5F48F39}"/>
              </a:ext>
            </a:extLst>
          </p:cNvPr>
          <p:cNvSpPr txBox="1">
            <a:spLocks noChangeArrowheads="1"/>
          </p:cNvSpPr>
          <p:nvPr/>
        </p:nvSpPr>
        <p:spPr bwMode="auto">
          <a:xfrm rot="21131681">
            <a:off x="2094195" y="4549145"/>
            <a:ext cx="1287780" cy="275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200" kern="10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สถานที่จัดเก็บวัสดุบล็อค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86CDF36F-36DC-B1AF-828B-27B3D9EF2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068" y="3396883"/>
            <a:ext cx="455930" cy="3187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400"/>
              </a:lnSpc>
            </a:pPr>
            <a:r>
              <a:rPr lang="th-TH" sz="13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ภูเชา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24238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51971" y="5069197"/>
            <a:ext cx="3840057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th-TH" altLang="ja-JP" dirty="0"/>
              <a:t>อุทาหรณ์ 2</a:t>
            </a:r>
            <a:r>
              <a:rPr lang="ja-JP" altLang="th-TH" dirty="0"/>
              <a:t>　</a:t>
            </a:r>
            <a:r>
              <a:rPr lang="th-TH" altLang="ja-JP" dirty="0"/>
              <a:t>พลิกตกจากรถยกเนื่องจากการสั่นสะเทือน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25775" y="2186305"/>
            <a:ext cx="3092450" cy="24853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220/ บทเสริมหน้า 93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อุทาหรณ์ 2</a:t>
            </a:r>
            <a:r>
              <a:rPr lang="ja-JP" altLang="th-TH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พลิกตกจากรถยกเนื่องจากการสั่นสะเทือน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567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6400" y="5191979"/>
            <a:ext cx="5791199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อุทาหรณ์ 3</a:t>
            </a:r>
            <a:r>
              <a:rPr kumimoji="1" lang="ja-JP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　</a:t>
            </a:r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ถูกรถยกถอยหลังทับขณะกำลังตรวจสอบสถานะของโหลด </a:t>
            </a:r>
            <a:endParaRPr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23845" y="2217737"/>
            <a:ext cx="3496310" cy="24225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222/ บทเสริมหน้า 95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อุทาหรณ์ 3</a:t>
            </a:r>
            <a:r>
              <a:rPr lang="ja-JP" altLang="th-TH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ถูกรถยกถอยหลังทับขณะกำลังตรวจสอบสถานะของโหลด 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013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04435" y="5213411"/>
            <a:ext cx="4335128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อุทาหรณ์ 4</a:t>
            </a:r>
            <a:r>
              <a:rPr kumimoji="1" lang="ja-JP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　</a:t>
            </a:r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ถูกรถตักชนระหว่างการตรวจสอบก่อนเริ่มงาน 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78112" y="2174875"/>
            <a:ext cx="3787775" cy="25082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224/ บทเสริมหน้า 97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อุทาหรณ์ 4</a:t>
            </a:r>
            <a:r>
              <a:rPr lang="ja-JP" altLang="th-TH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ถูกรถตักชนระหว่างการตรวจสอบก่อนเริ่มงาน 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6516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86332" y="5640130"/>
            <a:ext cx="397133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อุทาหรณ์ 5</a:t>
            </a:r>
            <a:r>
              <a:rPr kumimoji="1" lang="ja-JP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　</a:t>
            </a:r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รถตักไหลแล้วถูกทับ</a:t>
            </a:r>
            <a:endParaRPr lang="en-US" altLang="ja-JP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198" y="1228292"/>
            <a:ext cx="4664243" cy="35659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877644" y="4952350"/>
            <a:ext cx="3124863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6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แผนภาพสถานการณ์การเกิดอุบัติเหตุ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225/ บทเสริมหน้า 99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อุทาหรณ์ 5</a:t>
            </a:r>
            <a:r>
              <a:rPr lang="ja-JP" altLang="th-TH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รถตักไหลแล้วถูกทับ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2B8F88EE-CAE7-A2AA-1200-7E15093D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1348897"/>
            <a:ext cx="914400" cy="1987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2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กำแพงกันดิน </a:t>
            </a:r>
            <a:r>
              <a:rPr lang="en-US" sz="1200" kern="100" dirty="0">
                <a:effectLst/>
                <a:latin typeface="Cordia New" panose="020B0304020202020204" pitchFamily="34" charset="-34"/>
                <a:ea typeface="ＭＳ ゴシック" panose="020B0609070205080204" pitchFamily="49" charset="-128"/>
                <a:cs typeface="Cordia New" panose="020B0304020202020204" pitchFamily="34" charset="-34"/>
              </a:rPr>
              <a:t>RC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11CCE47E-22A3-C425-F205-57EA8DF59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780" y="2061935"/>
            <a:ext cx="914400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รั้วบล็อกคอนกรีต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22659947-CBD9-7369-D125-C0DDA91E7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882" y="1201309"/>
            <a:ext cx="914400" cy="2622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ระยะขุด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" name="テキスト ボックス 2">
            <a:extLst>
              <a:ext uri="{FF2B5EF4-FFF2-40B4-BE49-F238E27FC236}">
                <a16:creationId xmlns:a16="http://schemas.microsoft.com/office/drawing/2014/main" id="{A80615E8-3315-2FC6-F16C-703C94F2C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805" y="1766779"/>
            <a:ext cx="1224280" cy="262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ไซต์ก่อสร้างอาคารใหม่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E421C252-B0DF-2B43-8851-5454A9E8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859" y="2155600"/>
            <a:ext cx="914400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บล็อกคอนกรีต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C5ACE27E-0DD0-F3BA-2EC3-E18D5060D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787" y="2696502"/>
            <a:ext cx="914400" cy="2497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ตำแหน่งที่ </a:t>
            </a:r>
            <a:r>
              <a:rPr lang="en-GB" sz="1200" kern="100" dirty="0">
                <a:effectLst/>
                <a:latin typeface="Cordia New" panose="020B0304020202020204" pitchFamily="34" charset="-34"/>
                <a:ea typeface="ＭＳ ゴシック" panose="020B0609070205080204" pitchFamily="49" charset="-128"/>
                <a:cs typeface="Cordia New" panose="020B0304020202020204" pitchFamily="34" charset="-34"/>
              </a:rPr>
              <a:t>A</a:t>
            </a:r>
            <a:r>
              <a:rPr lang="th-TH" sz="12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 ล้ม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4" name="テキスト ボックス 2">
            <a:extLst>
              <a:ext uri="{FF2B5EF4-FFF2-40B4-BE49-F238E27FC236}">
                <a16:creationId xmlns:a16="http://schemas.microsoft.com/office/drawing/2014/main" id="{D52AD71F-B707-8F96-37D8-C5CD51ADBD45}"/>
              </a:ext>
            </a:extLst>
          </p:cNvPr>
          <p:cNvSpPr txBox="1">
            <a:spLocks noChangeArrowheads="1"/>
          </p:cNvSpPr>
          <p:nvPr/>
        </p:nvSpPr>
        <p:spPr bwMode="auto">
          <a:xfrm rot="20866936">
            <a:off x="3462457" y="4022377"/>
            <a:ext cx="1073150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ความลาด 11 องศา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5" name="テキスト ボックス 2">
            <a:extLst>
              <a:ext uri="{FF2B5EF4-FFF2-40B4-BE49-F238E27FC236}">
                <a16:creationId xmlns:a16="http://schemas.microsoft.com/office/drawing/2014/main" id="{C36DAAEE-245F-9331-3AEE-28B0EBBE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455" y="2592117"/>
            <a:ext cx="798525" cy="364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900"/>
              </a:lnSpc>
            </a:pPr>
            <a:r>
              <a:rPr lang="th-TH" sz="11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รถตักชนเข้า</a:t>
            </a:r>
          </a:p>
          <a:p>
            <a:pPr algn="just">
              <a:lnSpc>
                <a:spcPts val="900"/>
              </a:lnSpc>
            </a:pPr>
            <a:r>
              <a:rPr lang="th-TH" sz="11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กับเสาประตู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6" name="テキスト ボックス 2">
            <a:extLst>
              <a:ext uri="{FF2B5EF4-FFF2-40B4-BE49-F238E27FC236}">
                <a16:creationId xmlns:a16="http://schemas.microsoft.com/office/drawing/2014/main" id="{997E7D73-95F5-6327-2BE5-C0552DE7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014" y="2512891"/>
            <a:ext cx="521669" cy="364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จุดที่ </a:t>
            </a:r>
            <a:r>
              <a:rPr lang="en-GB" sz="1200" kern="100" dirty="0">
                <a:effectLst/>
                <a:latin typeface="Cordia New" panose="020B0304020202020204" pitchFamily="34" charset="-34"/>
                <a:ea typeface="ＭＳ ゴシック" panose="020B0609070205080204" pitchFamily="49" charset="-128"/>
                <a:cs typeface="Cordia New" panose="020B0304020202020204" pitchFamily="34" charset="-34"/>
              </a:rPr>
              <a:t>A</a:t>
            </a:r>
            <a:r>
              <a:rPr lang="th-TH" sz="12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 จอดรถ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AF6D3C9C-50D3-CD12-783E-BC05764A2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767" y="3098151"/>
            <a:ext cx="762635" cy="246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ภาพด้านบน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8" name="テキスト ボックス 2">
            <a:extLst>
              <a:ext uri="{FF2B5EF4-FFF2-40B4-BE49-F238E27FC236}">
                <a16:creationId xmlns:a16="http://schemas.microsoft.com/office/drawing/2014/main" id="{CF8ACF94-D796-F199-0D27-78724842F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267" y="4016363"/>
            <a:ext cx="779145" cy="246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ภาพด้านข้าง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15EBCE3E-92F4-D48F-ABE8-AD7D2B986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2" y="2420599"/>
            <a:ext cx="914400" cy="1469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2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Cordia New" panose="020B0304020202020204" pitchFamily="34" charset="-34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91059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3881" y="5192456"/>
            <a:ext cx="4856237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อุทาหรณ์ 7</a:t>
            </a:r>
            <a:r>
              <a:rPr kumimoji="1" lang="ja-JP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　</a:t>
            </a:r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ติดอยู่ระหว่างที่นั่งคนขับกับแขนยกขณะใช้บรรทุกเหล็กกลม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05125" y="2216785"/>
            <a:ext cx="3333750" cy="24244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229/ บทเสริมหน้า 101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อุทาหรณ์ 7</a:t>
            </a:r>
            <a:r>
              <a:rPr lang="ja-JP" altLang="th-TH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ติดอยู่ระหว่างที่นั่งคนขับกับแขนยกขณะใช้บรรทุกเหล็กกลม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4928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53597" y="4989345"/>
            <a:ext cx="4236806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อุทาหรณ์ 8</a:t>
            </a:r>
            <a:r>
              <a:rPr kumimoji="1" lang="ja-JP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　</a:t>
            </a:r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ติดอยู่ระหว่างตัวรถและชีทไพล์ที่สร้างเสร็จแล้ว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73400" y="2346007"/>
            <a:ext cx="2997200" cy="2165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231/ บทเสริมหน้า 103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อุทาหรณ์ 8</a:t>
            </a:r>
            <a:r>
              <a:rPr lang="ja-JP" altLang="th-TH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ติดอยู่ระหว่างตัวรถและชีทไพล์ที่สร้างเสร็จแล้ว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9391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5194" y="5842063"/>
            <a:ext cx="4677826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อุทาหรณ์ 9</a:t>
            </a:r>
            <a:r>
              <a:rPr kumimoji="1" lang="ja-JP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　</a:t>
            </a:r>
            <a:r>
              <a:rPr kumimoji="1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ศีรษะติดอยู่กับแขนยกของรถตัก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5157" y="5159037"/>
            <a:ext cx="3651359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แผนภาพสถานการณ์การเกิดอุบัติเหตุ (ภาพด้านข้าง)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0524" y="5095426"/>
            <a:ext cx="3758319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แผนภาพสถานการณ์การเกิดอุบัติเหตุ (ภาพด้านบน)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5" name="図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5157" y="2160462"/>
            <a:ext cx="4298950" cy="2206625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107" y="1994091"/>
            <a:ext cx="4254500" cy="253936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233/ บทเสริมหน้า 106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อุทาหรณ์ 9</a:t>
            </a:r>
            <a:r>
              <a:rPr lang="ja-JP" altLang="th-TH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ศีรษะติดอยู่กับแขนยกของรถตัก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0EF439E0-E7D7-0AC9-92CF-52982E7CB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768" y="3048243"/>
            <a:ext cx="551339" cy="2297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ที่ตัก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D8E34471-BD3C-9307-33FD-5E33F4FDC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187" y="2770749"/>
            <a:ext cx="981919" cy="2297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แขนยก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FA0860F9-9C43-9B85-EE2A-D6A9F482F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047" y="2469351"/>
            <a:ext cx="1669290" cy="2222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ผู้ประสบเหตุ (คนงานที่หนึ่ง)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822CEAB1-5702-D712-8EF7-10BEDC39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502" y="2674863"/>
            <a:ext cx="838075" cy="373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แผ่นปิดขาเบาะคนขับ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C5CB7A5F-9ABA-DF51-93DF-B7E523F88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912" y="2254721"/>
            <a:ext cx="1033145" cy="262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คันโยกบังคับที่ตัก</a:t>
            </a:r>
            <a:endParaRPr lang="ja-JP" sz="14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A9BCB219-F513-A1C7-33AF-D6C01155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879" y="2032471"/>
            <a:ext cx="556260" cy="22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ที่ตัก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85588CBE-AA1D-AFC1-EA17-DC7EA09BD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078" y="3889043"/>
            <a:ext cx="786765" cy="22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แขนยก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3FE53A29-8D09-4290-ACC5-9ECBB2ACD0BB}"/>
              </a:ext>
            </a:extLst>
          </p:cNvPr>
          <p:cNvSpPr txBox="1">
            <a:spLocks noChangeArrowheads="1"/>
          </p:cNvSpPr>
          <p:nvPr/>
        </p:nvSpPr>
        <p:spPr bwMode="auto">
          <a:xfrm rot="2360545">
            <a:off x="7345661" y="3888289"/>
            <a:ext cx="782320" cy="2647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เศษเหล็ก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A31A06AC-8434-1FA7-0FC7-CCECBF189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209" y="2800895"/>
            <a:ext cx="755015" cy="1995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ts val="9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เบาะคนขับ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4" name="テキスト ボックス 2">
            <a:extLst>
              <a:ext uri="{FF2B5EF4-FFF2-40B4-BE49-F238E27FC236}">
                <a16:creationId xmlns:a16="http://schemas.microsoft.com/office/drawing/2014/main" id="{7EE606FA-C17F-B695-BF79-599750D93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702" y="3726165"/>
            <a:ext cx="755015" cy="3257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คันโยกควบคุมการยกแขนยก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5" name="テキスト ボックス 2">
            <a:extLst>
              <a:ext uri="{FF2B5EF4-FFF2-40B4-BE49-F238E27FC236}">
                <a16:creationId xmlns:a16="http://schemas.microsoft.com/office/drawing/2014/main" id="{6F21EFF0-D581-ACBA-72E6-FD41F6F44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916" y="3584445"/>
            <a:ext cx="620883" cy="365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0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ผู้ประสบเหตุ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1" name="テキスト ボックス 2">
            <a:extLst>
              <a:ext uri="{FF2B5EF4-FFF2-40B4-BE49-F238E27FC236}">
                <a16:creationId xmlns:a16="http://schemas.microsoft.com/office/drawing/2014/main" id="{4DB0CB4D-790B-6EA9-2283-91959D44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972" y="4131308"/>
            <a:ext cx="747395" cy="3867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th-TH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แผ่นปิดขาเบาะที่นั่ง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35532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6529" y="5811464"/>
            <a:ext cx="6351639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อุทาหรณ์ 10</a:t>
            </a:r>
            <a:r>
              <a:rPr kumimoji="0" lang="ja-JP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　</a:t>
            </a:r>
            <a:r>
              <a:rPr kumimoji="0" lang="th-TH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Cordia New" panose="020B0304020202020204" pitchFamily="34" charset="-34"/>
              </a:rPr>
              <a:t>บล็อกคอนกรีตที่ถูกรถตักยกตกลงมาจนประสบอุบัติเหตุ</a:t>
            </a:r>
            <a:endParaRPr kumimoji="0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8765" y="5279067"/>
            <a:ext cx="339599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h-TH" altLang="ja-JP" sz="18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Cordia New" panose="020B0304020202020204" pitchFamily="34" charset="-34"/>
              </a:rPr>
              <a:t>แผนภาพสถานการณ์การยกบล็อกด้วยบุ้งกี๋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61" y="893445"/>
            <a:ext cx="3664777" cy="43296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Cordia New" panose="020B0304020202020204" pitchFamily="34" charset="-34"/>
              </a:rPr>
              <a:t>บทเรียนหน้า 235/ บทเสริมหน้า 108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อุทาหรณ์ 10</a:t>
            </a:r>
            <a:r>
              <a:rPr lang="ja-JP" altLang="th-TH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th-TH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บล็อกคอนกรีตที่ถูกรถตักยกตกลงมาจนประสบอุบัติเหตุ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E14018F3-0D91-7DB7-921F-9E9EB6236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361" y="1789899"/>
            <a:ext cx="1181050" cy="349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lang="th-TH" sz="1600" kern="10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บล็อกคอนกรีต</a:t>
            </a:r>
            <a:endParaRPr lang="ja-JP" sz="16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89863411-102E-6D11-39E2-82456CA8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641" y="3139826"/>
            <a:ext cx="635117" cy="349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ts val="1600"/>
              </a:lnSpc>
            </a:pPr>
            <a:r>
              <a:rPr lang="th-TH" sz="16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rdia New" panose="020B0304020202020204" pitchFamily="34" charset="-34"/>
              </a:rPr>
              <a:t>บุ้งกี๋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428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ส่วนที่ 2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th-TH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ความรู้เกี่ยวกับวิธีจัดการและโครงสร้างอุปกรณ์ที่เกี่ยวข้องกับการขับเคลื่อนรถตัก ฯลฯ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4319</Words>
  <Application>Microsoft Office PowerPoint</Application>
  <PresentationFormat>画面に合わせる (4:3)</PresentationFormat>
  <Paragraphs>811</Paragraphs>
  <Slides>88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103" baseType="lpstr">
      <vt:lpstr>Arial Unicode MS</vt:lpstr>
      <vt:lpstr>CordiaNew</vt:lpstr>
      <vt:lpstr>Meiryo UI</vt:lpstr>
      <vt:lpstr>ＭＳ Ｐゴシック</vt:lpstr>
      <vt:lpstr>ＭＳ ゴシック</vt:lpstr>
      <vt:lpstr>ＭＳ 明朝</vt:lpstr>
      <vt:lpstr>ＭＳ 明朝</vt:lpstr>
      <vt:lpstr>游ゴシック</vt:lpstr>
      <vt:lpstr>游明朝</vt:lpstr>
      <vt:lpstr>Arial</vt:lpstr>
      <vt:lpstr>Calibri</vt:lpstr>
      <vt:lpstr>Calibri Light</vt:lpstr>
      <vt:lpstr>Cordia New</vt:lpstr>
      <vt:lpstr>CordiaUPC</vt:lpstr>
      <vt:lpstr>Office テーマ</vt:lpstr>
      <vt:lpstr>  เอกสาร PowerPoint ประกอบการอบรม การฝึกทักษะการใช้งานรถตัก ฯลฯ บทเสริม </vt:lpstr>
      <vt:lpstr>ส่วนที่ 1　กฎทั่วไป</vt:lpstr>
      <vt:lpstr>บทที่ 1　ภาพรวมของรถตัก ฯลฯ</vt:lpstr>
      <vt:lpstr>ความหมายและคุณลักษณะของรถตัก ฯลฯ</vt:lpstr>
      <vt:lpstr>ความหมายและคุณลักษณะของรถตัก ฯลฯ</vt:lpstr>
      <vt:lpstr>ความหมายและคุณลักษณะของรถตัก ฯลฯ</vt:lpstr>
      <vt:lpstr>คุณสมบัติหลักและขนาด</vt:lpstr>
      <vt:lpstr>คุณสมบัติหลักและขนาด</vt:lpstr>
      <vt:lpstr>ส่วนที่ 2　ความรู้เกี่ยวกับวิธีจัดการและโครงสร้างอุปกรณ์ที่เกี่ยวข้องกับการขับเคลื่อนรถตัก ฯลฯ</vt:lpstr>
      <vt:lpstr>บทที่ 1　โครงสร้าง</vt:lpstr>
      <vt:lpstr>เครื่องยนต์</vt:lpstr>
      <vt:lpstr>เครื่องยนต์</vt:lpstr>
      <vt:lpstr>เครื่องยนต์</vt:lpstr>
      <vt:lpstr>PowerPoint プレゼンテーション</vt:lpstr>
      <vt:lpstr>เกียร์ควบคุม</vt:lpstr>
      <vt:lpstr>เกียร์ควบคุม</vt:lpstr>
      <vt:lpstr>เกียร์ควบคุม</vt:lpstr>
      <vt:lpstr>อุปกรณ์เบรก</vt:lpstr>
      <vt:lpstr>อุปกรณ์เบรก</vt:lpstr>
      <vt:lpstr>อุปกรณ์เบรก</vt:lpstr>
      <vt:lpstr>บทที่ 2　วิธีจัดการ? วิธีจัดการและการใช้งาน</vt:lpstr>
      <vt:lpstr>ข้อพึงปฏิบัติก่อนเริ่มใช้งาน</vt:lpstr>
      <vt:lpstr>การตรวจสอบด้วยตนเองเป็นประจำ</vt:lpstr>
      <vt:lpstr>การเริ่มต้นใช้งานและข้อพึงปฏิบัติ</vt:lpstr>
      <vt:lpstr>การออกตัว การควบคุมการขับและข้อพึงปฏิบัติ</vt:lpstr>
      <vt:lpstr>การออกตัว การควบคุมการขับและข้อพึงปฏิบัติ</vt:lpstr>
      <vt:lpstr>การหยุดรถชั่วคราว การจอดรถและข้อพึงปฏิบัติเมื่อขับรถเสร็จ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ข้อควรระวังในการขับรถ</vt:lpstr>
      <vt:lpstr>ส่วนที่ 3　ความรู้เกี่ยวกับโครงสร้างและวิธีการจัดการอุปกรณ์เกี่ยวกับการโหลดของรถตัก ฯลฯ</vt:lpstr>
      <vt:lpstr>บทที่ 1　โครงสร้าง</vt:lpstr>
      <vt:lpstr>อุปกรณ์ขนถ่ายวัสดุ</vt:lpstr>
      <vt:lpstr>อุปกรณ์ขนถ่ายวัสดุ</vt:lpstr>
      <vt:lpstr>อุปกรณ์ไฮดรอลิก</vt:lpstr>
      <vt:lpstr>อุปกรณ์ไฮดรอลิก</vt:lpstr>
      <vt:lpstr>อุปกรณ์ไฮดรอลิก</vt:lpstr>
      <vt:lpstr>อุปกรณ์ไฮดรอลิก</vt:lpstr>
      <vt:lpstr>อุปกรณ์ไฮดรอลิก</vt:lpstr>
      <vt:lpstr>เฮดการ์ด</vt:lpstr>
      <vt:lpstr>รถยก</vt:lpstr>
      <vt:lpstr>รถยก</vt:lpstr>
      <vt:lpstr>บทที่ 2　วิธีจัดการและการใช้งาน</vt:lpstr>
      <vt:lpstr>น้ำหนักบรรทุกและความเสถียรของรถ</vt:lpstr>
      <vt:lpstr>น้ำหนักบรรทุกและความเสถียรของรถ</vt:lpstr>
      <vt:lpstr>วิธีใช้งาน</vt:lpstr>
      <vt:lpstr>วิธีใช้งาน</vt:lpstr>
      <vt:lpstr>วิธีใช้งาน</vt:lpstr>
      <vt:lpstr>วิธีใช้งาน</vt:lpstr>
      <vt:lpstr>วิธีใช้งาน</vt:lpstr>
      <vt:lpstr>วิธีใช้งาน</vt:lpstr>
      <vt:lpstr>วิธีใช้งาน</vt:lpstr>
      <vt:lpstr>ส่วนที่ 4　ความรู้ทางกลศาสตร์ที่จำเป็นสำหรับ การขับรถตัก ฯลฯ</vt:lpstr>
      <vt:lpstr>บทที่ 1　แรง</vt:lpstr>
      <vt:lpstr>โมเมนต์ของแรง</vt:lpstr>
      <vt:lpstr>โมเมนต์ของแรง</vt:lpstr>
      <vt:lpstr>สมดุลของแรงขนาน</vt:lpstr>
      <vt:lpstr>บทที่ 2　มวล/น้ำหนักและจุดศูนย์ถ่วง</vt:lpstr>
      <vt:lpstr>มวล/น้ำหนัก</vt:lpstr>
      <vt:lpstr>มวล/น้ำหนัก</vt:lpstr>
      <vt:lpstr>จุดศูนย์ถ่วง</vt:lpstr>
      <vt:lpstr>ความเสถียรของวัตถุ</vt:lpstr>
      <vt:lpstr>บทที่ 3　การเคลื่อนที่ของวัตถุ</vt:lpstr>
      <vt:lpstr>แรงเสียดทาน</vt:lpstr>
      <vt:lpstr>ส่วนที่ 5　กฎหมายที่เกี่ยวข้อง</vt:lpstr>
      <vt:lpstr>กฎหมายที่เกี่ยวข้อง</vt:lpstr>
      <vt:lpstr>ส่วนที่ 6　ตัวอย่างอุบัติเหตุ</vt:lpstr>
      <vt:lpstr>อุทาหรณ์ 1　พลิกตกจากไหล่ทาง</vt:lpstr>
      <vt:lpstr>อุทาหรณ์ 2　พลิกตกจากรถยกเนื่องจากการสั่นสะเทือน</vt:lpstr>
      <vt:lpstr>อุทาหรณ์ 3　ถูกรถยกถอยหลังทับขณะกำลังตรวจสอบสถานะของโหลด </vt:lpstr>
      <vt:lpstr>อุทาหรณ์ 4　ถูกรถตักชนระหว่างการตรวจสอบก่อนเริ่มงาน </vt:lpstr>
      <vt:lpstr>อุทาหรณ์ 5　รถตักไหลแล้วถูกทับ</vt:lpstr>
      <vt:lpstr>อุทาหรณ์ 7　ติดอยู่ระหว่างที่นั่งคนขับกับแขนยกขณะใช้บรรทุกเหล็กกลม</vt:lpstr>
      <vt:lpstr>อุทาหรณ์ 8　ติดอยู่ระหว่างตัวรถและชีทไพล์ที่สร้างเสร็จแล้ว</vt:lpstr>
      <vt:lpstr>อุทาหรณ์ 9　ศีรษะติดอยู่กับแขนยกของรถตัก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2021-11-10T06:45:08Z</dcterms:created>
  <dcterms:modified xsi:type="dcterms:W3CDTF">2023-07-12T02:35:16Z</dcterms:modified>
</cp:coreProperties>
</file>