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479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タイトルテキスト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タイトル 1"/>
          <p:cNvSpPr txBox="1">
            <a:spLocks noGrp="1"/>
          </p:cNvSpPr>
          <p:nvPr>
            <p:ph type="ctrTitle"/>
          </p:nvPr>
        </p:nvSpPr>
        <p:spPr>
          <a:xfrm>
            <a:off x="0" y="2455863"/>
            <a:ext cx="9144001" cy="104601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93776">
              <a:defRPr sz="1728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स्योभेल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लोडर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आदिको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ड्राइभिङ</a:t>
            </a:r>
            <a:br>
              <a:rPr sz="1400" dirty="0"/>
            </a:b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सीप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प्रशिक्षण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पूरक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पाठ</a:t>
            </a:r>
            <a:br>
              <a:rPr sz="1400" dirty="0"/>
            </a:br>
            <a:br>
              <a:rPr sz="1400" dirty="0"/>
            </a:b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प्रशिक्षणको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लागी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पावर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पोइन्ट</a:t>
            </a:r>
            <a:r>
              <a:rPr sz="1400"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400" dirty="0" err="1">
                <a:latin typeface="ＭＳ 明朝"/>
                <a:ea typeface="ＭＳ 明朝"/>
                <a:cs typeface="ＭＳ 明朝"/>
                <a:sym typeface="ＭＳ 明朝"/>
              </a:rPr>
              <a:t>दस्ताबेज</a:t>
            </a:r>
            <a:endParaRPr sz="1400"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अध्याय १ संरचना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テキスト ボックス 5"/>
          <p:cNvSpPr txBox="1"/>
          <p:nvPr/>
        </p:nvSpPr>
        <p:spPr>
          <a:xfrm>
            <a:off x="5173248" y="6390028"/>
            <a:ext cx="3792434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/>
            </a:pPr>
            <a:r>
              <a:t>पाठ ३१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११～१२ पेज </a:t>
            </a:r>
          </a:p>
        </p:txBody>
      </p:sp>
      <p:sp>
        <p:nvSpPr>
          <p:cNvPr id="149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पावर मेसिन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3B0E929-0AFC-E3C1-8F09-19BD3679BEF7}"/>
              </a:ext>
            </a:extLst>
          </p:cNvPr>
          <p:cNvGrpSpPr/>
          <p:nvPr/>
        </p:nvGrpSpPr>
        <p:grpSpPr>
          <a:xfrm>
            <a:off x="581364" y="1832215"/>
            <a:ext cx="4007901" cy="3008931"/>
            <a:chOff x="0" y="0"/>
            <a:chExt cx="2761615" cy="2073282"/>
          </a:xfrm>
        </p:grpSpPr>
        <p:pic>
          <p:nvPicPr>
            <p:cNvPr id="3" name="officeArt object" descr="図 13">
              <a:extLst>
                <a:ext uri="{FF2B5EF4-FFF2-40B4-BE49-F238E27FC236}">
                  <a16:creationId xmlns:a16="http://schemas.microsoft.com/office/drawing/2014/main" id="{D66B63E7-1B05-0D79-45EC-C64B698B5F5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050" y="123825"/>
              <a:ext cx="2742565" cy="1849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15005BF-B6B4-C2CF-CEB5-781DFA5CC4DD}"/>
                </a:ext>
              </a:extLst>
            </p:cNvPr>
            <p:cNvGrpSpPr/>
            <p:nvPr/>
          </p:nvGrpSpPr>
          <p:grpSpPr>
            <a:xfrm>
              <a:off x="0" y="0"/>
              <a:ext cx="2748910" cy="2073282"/>
              <a:chOff x="0" y="0"/>
              <a:chExt cx="2749550" cy="2073375"/>
            </a:xfrm>
          </p:grpSpPr>
          <p:sp>
            <p:nvSpPr>
              <p:cNvPr id="5" name="officeArt object" descr="भल्भ">
                <a:extLst>
                  <a:ext uri="{FF2B5EF4-FFF2-40B4-BE49-F238E27FC236}">
                    <a16:creationId xmlns:a16="http://schemas.microsoft.com/office/drawing/2014/main" id="{F5543DAB-F8B0-CC3C-0E0A-C00A7829E271}"/>
                  </a:ext>
                </a:extLst>
              </p:cNvPr>
              <p:cNvSpPr txBox="1"/>
              <p:nvPr/>
            </p:nvSpPr>
            <p:spPr>
              <a:xfrm>
                <a:off x="885825" y="28575"/>
                <a:ext cx="310020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भल्भ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6" name="officeArt object" descr="बुशरड">
                <a:extLst>
                  <a:ext uri="{FF2B5EF4-FFF2-40B4-BE49-F238E27FC236}">
                    <a16:creationId xmlns:a16="http://schemas.microsoft.com/office/drawing/2014/main" id="{7F84FD8C-0040-2FA7-1DFD-22EC36000414}"/>
                  </a:ext>
                </a:extLst>
              </p:cNvPr>
              <p:cNvSpPr txBox="1"/>
              <p:nvPr/>
            </p:nvSpPr>
            <p:spPr>
              <a:xfrm>
                <a:off x="1304925" y="0"/>
                <a:ext cx="428533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बुशरड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7" name="officeArt object" descr="वाटर पम्प">
                <a:extLst>
                  <a:ext uri="{FF2B5EF4-FFF2-40B4-BE49-F238E27FC236}">
                    <a16:creationId xmlns:a16="http://schemas.microsoft.com/office/drawing/2014/main" id="{96AC7BAF-F781-3ADE-3CD2-C3FC5560B8E1}"/>
                  </a:ext>
                </a:extLst>
              </p:cNvPr>
              <p:cNvSpPr txBox="1"/>
              <p:nvPr/>
            </p:nvSpPr>
            <p:spPr>
              <a:xfrm>
                <a:off x="85725" y="590550"/>
                <a:ext cx="360000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वाटर पम्प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8" name="officeArt object" descr="पम्प ड्राई गियर">
                <a:extLst>
                  <a:ext uri="{FF2B5EF4-FFF2-40B4-BE49-F238E27FC236}">
                    <a16:creationId xmlns:a16="http://schemas.microsoft.com/office/drawing/2014/main" id="{7629F304-88B7-7FEE-C76E-5F0BDF996B92}"/>
                  </a:ext>
                </a:extLst>
              </p:cNvPr>
              <p:cNvSpPr txBox="1"/>
              <p:nvPr/>
            </p:nvSpPr>
            <p:spPr>
              <a:xfrm>
                <a:off x="114300" y="1819275"/>
                <a:ext cx="601429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पम्प ड्राई गियर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9" name="officeArt object" descr="तेल पम्प">
                <a:extLst>
                  <a:ext uri="{FF2B5EF4-FFF2-40B4-BE49-F238E27FC236}">
                    <a16:creationId xmlns:a16="http://schemas.microsoft.com/office/drawing/2014/main" id="{1367EBDF-E8FB-5D32-A0CC-85E285B57C2A}"/>
                  </a:ext>
                </a:extLst>
              </p:cNvPr>
              <p:cNvSpPr txBox="1"/>
              <p:nvPr/>
            </p:nvSpPr>
            <p:spPr>
              <a:xfrm>
                <a:off x="1133475" y="1857375"/>
                <a:ext cx="624476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तेल पम्प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0" name="officeArt object" descr="क्यामशाफ्ट">
                <a:extLst>
                  <a:ext uri="{FF2B5EF4-FFF2-40B4-BE49-F238E27FC236}">
                    <a16:creationId xmlns:a16="http://schemas.microsoft.com/office/drawing/2014/main" id="{13EC8E34-608A-CCE0-0402-6D8B63DA6EC6}"/>
                  </a:ext>
                </a:extLst>
              </p:cNvPr>
              <p:cNvSpPr txBox="1"/>
              <p:nvPr/>
            </p:nvSpPr>
            <p:spPr>
              <a:xfrm>
                <a:off x="2181225" y="981075"/>
                <a:ext cx="457072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r>
                  <a:rPr lang="ja-JP" sz="5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ゴシック" panose="020B0609070205080204" pitchFamily="49" charset="-128"/>
                    <a:cs typeface="ＭＳ ゴシック" panose="020B0609070205080204" pitchFamily="49" charset="-128"/>
                  </a:rPr>
                  <a:t>क्यामशाफ्ट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1" name="officeArt object" descr="फ्यान">
                <a:extLst>
                  <a:ext uri="{FF2B5EF4-FFF2-40B4-BE49-F238E27FC236}">
                    <a16:creationId xmlns:a16="http://schemas.microsoft.com/office/drawing/2014/main" id="{67ADF00F-58DB-6706-6701-5E54AF27B712}"/>
                  </a:ext>
                </a:extLst>
              </p:cNvPr>
              <p:cNvSpPr txBox="1"/>
              <p:nvPr/>
            </p:nvSpPr>
            <p:spPr>
              <a:xfrm>
                <a:off x="133350" y="304800"/>
                <a:ext cx="359410" cy="2159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ja-JP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ゴシック" panose="020B0609070205080204" pitchFamily="49" charset="-128"/>
                    <a:cs typeface="ＭＳ ゴシック" panose="020B0609070205080204" pitchFamily="49" charset="-128"/>
                  </a:rPr>
                  <a:t>फ्यान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2" name="officeArt object" descr="क्र्याङ्क शाफ्ट">
                <a:extLst>
                  <a:ext uri="{FF2B5EF4-FFF2-40B4-BE49-F238E27FC236}">
                    <a16:creationId xmlns:a16="http://schemas.microsoft.com/office/drawing/2014/main" id="{FB1DF410-631D-8661-6F09-8EB8E7EDA50E}"/>
                  </a:ext>
                </a:extLst>
              </p:cNvPr>
              <p:cNvSpPr txBox="1"/>
              <p:nvPr/>
            </p:nvSpPr>
            <p:spPr>
              <a:xfrm>
                <a:off x="1933575" y="1733550"/>
                <a:ext cx="610870" cy="2159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ゴシック" panose="020B0609070205080204" pitchFamily="49" charset="-128"/>
                    <a:ea typeface="游明朝" panose="02020400000000000000" pitchFamily="18" charset="-128"/>
                    <a:cs typeface="ＭＳ ゴシック" panose="020B0609070205080204" pitchFamily="49" charset="-128"/>
                  </a:rPr>
                  <a:t>क्र्याङ्क शाफ्ट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3" name="officeArt object" descr="V बेल्ट">
                <a:extLst>
                  <a:ext uri="{FF2B5EF4-FFF2-40B4-BE49-F238E27FC236}">
                    <a16:creationId xmlns:a16="http://schemas.microsoft.com/office/drawing/2014/main" id="{2016C353-AA17-7C11-69C7-2D2DBFAC698B}"/>
                  </a:ext>
                </a:extLst>
              </p:cNvPr>
              <p:cNvSpPr txBox="1"/>
              <p:nvPr/>
            </p:nvSpPr>
            <p:spPr>
              <a:xfrm>
                <a:off x="209550" y="904875"/>
                <a:ext cx="360000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V बेल्ट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4" name="officeArt object" descr="टाइम गियर">
                <a:extLst>
                  <a:ext uri="{FF2B5EF4-FFF2-40B4-BE49-F238E27FC236}">
                    <a16:creationId xmlns:a16="http://schemas.microsoft.com/office/drawing/2014/main" id="{9B5B7ECD-5F2D-FD7D-2133-D5E13E960761}"/>
                  </a:ext>
                </a:extLst>
              </p:cNvPr>
              <p:cNvSpPr txBox="1"/>
              <p:nvPr/>
            </p:nvSpPr>
            <p:spPr>
              <a:xfrm>
                <a:off x="0" y="1228725"/>
                <a:ext cx="612000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टाइम गियर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5" name="officeArt object" descr="आइडल गियर">
                <a:extLst>
                  <a:ext uri="{FF2B5EF4-FFF2-40B4-BE49-F238E27FC236}">
                    <a16:creationId xmlns:a16="http://schemas.microsoft.com/office/drawing/2014/main" id="{017142F4-FAF1-031B-BA74-92536F0494CE}"/>
                  </a:ext>
                </a:extLst>
              </p:cNvPr>
              <p:cNvSpPr txBox="1"/>
              <p:nvPr/>
            </p:nvSpPr>
            <p:spPr>
              <a:xfrm>
                <a:off x="57150" y="1476375"/>
                <a:ext cx="539750" cy="20891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आइडल गियर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6" name="officeArt object" descr="सिलिंडर हेड कभर">
                <a:extLst>
                  <a:ext uri="{FF2B5EF4-FFF2-40B4-BE49-F238E27FC236}">
                    <a16:creationId xmlns:a16="http://schemas.microsoft.com/office/drawing/2014/main" id="{BCB92C1F-EA82-6A06-5EF4-839766EEED6D}"/>
                  </a:ext>
                </a:extLst>
              </p:cNvPr>
              <p:cNvSpPr txBox="1"/>
              <p:nvPr/>
            </p:nvSpPr>
            <p:spPr>
              <a:xfrm>
                <a:off x="1828800" y="0"/>
                <a:ext cx="648001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r>
                  <a:rPr lang="en-US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सिलिंडर हेड कभर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7" name="officeArt object" descr="सिलिंडर हेड">
                <a:extLst>
                  <a:ext uri="{FF2B5EF4-FFF2-40B4-BE49-F238E27FC236}">
                    <a16:creationId xmlns:a16="http://schemas.microsoft.com/office/drawing/2014/main" id="{B2277F0D-D5C8-B654-C5DF-38A9B9D2146B}"/>
                  </a:ext>
                </a:extLst>
              </p:cNvPr>
              <p:cNvSpPr txBox="1"/>
              <p:nvPr/>
            </p:nvSpPr>
            <p:spPr>
              <a:xfrm>
                <a:off x="2181225" y="323850"/>
                <a:ext cx="426755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/>
                <a:r>
                  <a:rPr lang="en-US" sz="5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सिलिंडर हेड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8" name="officeArt object" descr="सिलिंडर ब्लॉक">
                <a:extLst>
                  <a:ext uri="{FF2B5EF4-FFF2-40B4-BE49-F238E27FC236}">
                    <a16:creationId xmlns:a16="http://schemas.microsoft.com/office/drawing/2014/main" id="{8F912853-9B0B-1C5B-BF92-03F44C9BD585}"/>
                  </a:ext>
                </a:extLst>
              </p:cNvPr>
              <p:cNvSpPr txBox="1"/>
              <p:nvPr/>
            </p:nvSpPr>
            <p:spPr>
              <a:xfrm>
                <a:off x="2143125" y="581025"/>
                <a:ext cx="532445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r>
                  <a:rPr lang="en-US" sz="5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सिलिंडर ब्लॉक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9" name="officeArt object" descr="फ्लाईव्हील">
                <a:extLst>
                  <a:ext uri="{FF2B5EF4-FFF2-40B4-BE49-F238E27FC236}">
                    <a16:creationId xmlns:a16="http://schemas.microsoft.com/office/drawing/2014/main" id="{C5DF0A61-FC8E-30C0-46F7-566B8527AE3D}"/>
                  </a:ext>
                </a:extLst>
              </p:cNvPr>
              <p:cNvSpPr txBox="1"/>
              <p:nvPr/>
            </p:nvSpPr>
            <p:spPr>
              <a:xfrm>
                <a:off x="2228850" y="762000"/>
                <a:ext cx="422656" cy="2160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r>
                  <a:rPr lang="ja-JP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ゴシック" panose="020B0609070205080204" pitchFamily="49" charset="-128"/>
                    <a:cs typeface="ＭＳ ゴシック" panose="020B0609070205080204" pitchFamily="49" charset="-128"/>
                  </a:rPr>
                  <a:t>फ्लाईव्हील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20" name="officeArt object" descr="कनेक्टिङरड">
                <a:extLst>
                  <a:ext uri="{FF2B5EF4-FFF2-40B4-BE49-F238E27FC236}">
                    <a16:creationId xmlns:a16="http://schemas.microsoft.com/office/drawing/2014/main" id="{70F6932E-55AF-04F6-6D5F-A4CA86169654}"/>
                  </a:ext>
                </a:extLst>
              </p:cNvPr>
              <p:cNvSpPr txBox="1"/>
              <p:nvPr/>
            </p:nvSpPr>
            <p:spPr>
              <a:xfrm>
                <a:off x="2209800" y="1285875"/>
                <a:ext cx="539750" cy="2159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ja-JP" sz="6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ゴシック" panose="020B0609070205080204" pitchFamily="49" charset="-128"/>
                    <a:cs typeface="ＭＳ ゴシック" panose="020B0609070205080204" pitchFamily="49" charset="-128"/>
                  </a:rPr>
                  <a:t>कनेक्टिङरड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</p:grp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9DBBB5-9DE1-85AE-0F17-FAA5C441C82C}"/>
              </a:ext>
            </a:extLst>
          </p:cNvPr>
          <p:cNvSpPr txBox="1"/>
          <p:nvPr/>
        </p:nvSpPr>
        <p:spPr>
          <a:xfrm>
            <a:off x="2017546" y="4875234"/>
            <a:ext cx="157909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ja-JP" sz="1100" kern="100" dirty="0">
                <a:ln>
                  <a:noFill/>
                </a:ln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चित्र२</a:t>
            </a:r>
            <a:r>
              <a:rPr lang="en-US" altLang="ja-JP" sz="1100" kern="10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-</a:t>
            </a:r>
            <a:r>
              <a:rPr lang="ja-JP" altLang="ja-JP" sz="1100" kern="100" dirty="0">
                <a:ln>
                  <a:noFill/>
                </a:ln>
                <a:solidFill>
                  <a:srgbClr val="000000"/>
                </a:solidFill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१ इन्जिनको संरचना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BCB63A4-C2A7-ADAD-E5B6-14C178B77601}"/>
              </a:ext>
            </a:extLst>
          </p:cNvPr>
          <p:cNvGrpSpPr/>
          <p:nvPr/>
        </p:nvGrpSpPr>
        <p:grpSpPr>
          <a:xfrm>
            <a:off x="4939653" y="2233687"/>
            <a:ext cx="3895491" cy="2293995"/>
            <a:chOff x="0" y="0"/>
            <a:chExt cx="3165109" cy="1863825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5BDEEDFA-116F-ADA4-1BAC-8AF3EA0BB934}"/>
                </a:ext>
              </a:extLst>
            </p:cNvPr>
            <p:cNvGrpSpPr/>
            <p:nvPr/>
          </p:nvGrpSpPr>
          <p:grpSpPr>
            <a:xfrm>
              <a:off x="0" y="0"/>
              <a:ext cx="3165109" cy="1863825"/>
              <a:chOff x="0" y="0"/>
              <a:chExt cx="3165109" cy="1863825"/>
            </a:xfrm>
          </p:grpSpPr>
          <p:pic>
            <p:nvPicPr>
              <p:cNvPr id="25" name="officeArt object" descr="図 14">
                <a:extLst>
                  <a:ext uri="{FF2B5EF4-FFF2-40B4-BE49-F238E27FC236}">
                    <a16:creationId xmlns:a16="http://schemas.microsoft.com/office/drawing/2014/main" id="{5D01E721-3220-B2EE-5566-7D9ECD8762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550" y="19050"/>
                <a:ext cx="2760345" cy="17951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DFF3E808-A4DF-A576-188B-5C6A3447E2F5}"/>
                  </a:ext>
                </a:extLst>
              </p:cNvPr>
              <p:cNvGrpSpPr/>
              <p:nvPr/>
            </p:nvGrpSpPr>
            <p:grpSpPr>
              <a:xfrm>
                <a:off x="0" y="0"/>
                <a:ext cx="3165109" cy="1863825"/>
                <a:chOff x="0" y="0"/>
                <a:chExt cx="3165109" cy="1863825"/>
              </a:xfrm>
            </p:grpSpPr>
            <p:sp>
              <p:nvSpPr>
                <p:cNvPr id="27" name="officeArt object" descr="फ्यान">
                  <a:extLst>
                    <a:ext uri="{FF2B5EF4-FFF2-40B4-BE49-F238E27FC236}">
                      <a16:creationId xmlns:a16="http://schemas.microsoft.com/office/drawing/2014/main" id="{0F1515B6-A4CA-10A4-F27F-5C4DED56E75E}"/>
                    </a:ext>
                  </a:extLst>
                </p:cNvPr>
                <p:cNvSpPr txBox="1"/>
                <p:nvPr/>
              </p:nvSpPr>
              <p:spPr>
                <a:xfrm>
                  <a:off x="9525" y="571500"/>
                  <a:ext cx="460369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/>
                  <a:r>
                    <a:rPr lang="ja-JP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ＭＳ ゴシック" panose="020B0609070205080204" pitchFamily="49" charset="-128"/>
                      <a:cs typeface="ＭＳ ゴシック" panose="020B0609070205080204" pitchFamily="49" charset="-128"/>
                    </a:rPr>
                    <a:t>फ्यान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28" name="officeArt object" descr="एकिजिस्ट मेनिफोल्ड">
                  <a:extLst>
                    <a:ext uri="{FF2B5EF4-FFF2-40B4-BE49-F238E27FC236}">
                      <a16:creationId xmlns:a16="http://schemas.microsoft.com/office/drawing/2014/main" id="{0F2C4429-0042-66C7-DFBA-1B57FAD2CD0F}"/>
                    </a:ext>
                  </a:extLst>
                </p:cNvPr>
                <p:cNvSpPr txBox="1"/>
                <p:nvPr/>
              </p:nvSpPr>
              <p:spPr>
                <a:xfrm>
                  <a:off x="1409700" y="0"/>
                  <a:ext cx="719455" cy="2159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/>
                  <a:r>
                    <a:rPr lang="en-US" sz="6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एकिजिस्ट मेनिफोल्ड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29" name="officeArt object" descr="वाटर इन्लेट">
                  <a:extLst>
                    <a:ext uri="{FF2B5EF4-FFF2-40B4-BE49-F238E27FC236}">
                      <a16:creationId xmlns:a16="http://schemas.microsoft.com/office/drawing/2014/main" id="{703A9175-CC6C-D06B-D26C-AEBA50B83834}"/>
                    </a:ext>
                  </a:extLst>
                </p:cNvPr>
                <p:cNvSpPr txBox="1"/>
                <p:nvPr/>
              </p:nvSpPr>
              <p:spPr>
                <a:xfrm>
                  <a:off x="0" y="885825"/>
                  <a:ext cx="494539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r>
                    <a:rPr lang="en-US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वाटर इन्लेट 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30" name="officeArt object" descr="फ्यान बेल्ट">
                  <a:extLst>
                    <a:ext uri="{FF2B5EF4-FFF2-40B4-BE49-F238E27FC236}">
                      <a16:creationId xmlns:a16="http://schemas.microsoft.com/office/drawing/2014/main" id="{B6468269-EDF0-B10D-25A3-5A2A845A2A5B}"/>
                    </a:ext>
                  </a:extLst>
                </p:cNvPr>
                <p:cNvSpPr txBox="1"/>
                <p:nvPr/>
              </p:nvSpPr>
              <p:spPr>
                <a:xfrm>
                  <a:off x="238125" y="1276350"/>
                  <a:ext cx="539115" cy="2159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r>
                    <a:rPr lang="en-US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फ्यान बेल्ट 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31" name="officeArt object" descr="PTO पावर टेकअफ">
                  <a:extLst>
                    <a:ext uri="{FF2B5EF4-FFF2-40B4-BE49-F238E27FC236}">
                      <a16:creationId xmlns:a16="http://schemas.microsoft.com/office/drawing/2014/main" id="{D1C8327C-5EAF-68DF-EF2E-69081A6A2CC2}"/>
                    </a:ext>
                  </a:extLst>
                </p:cNvPr>
                <p:cNvSpPr txBox="1"/>
                <p:nvPr/>
              </p:nvSpPr>
              <p:spPr>
                <a:xfrm>
                  <a:off x="514350" y="1562100"/>
                  <a:ext cx="899160" cy="2159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r>
                    <a:rPr lang="en-US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PTO पावर टेकअफ 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32" name="officeArt object" descr="तेल प्यान">
                  <a:extLst>
                    <a:ext uri="{FF2B5EF4-FFF2-40B4-BE49-F238E27FC236}">
                      <a16:creationId xmlns:a16="http://schemas.microsoft.com/office/drawing/2014/main" id="{75D2D573-A886-D4F9-EBDD-DEE54E13ED79}"/>
                    </a:ext>
                  </a:extLst>
                </p:cNvPr>
                <p:cNvSpPr txBox="1"/>
                <p:nvPr/>
              </p:nvSpPr>
              <p:spPr>
                <a:xfrm>
                  <a:off x="1924050" y="1647825"/>
                  <a:ext cx="539540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r>
                    <a:rPr lang="en-US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तेल प्यान 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33" name="officeArt object" descr="एयर इनटेक">
                  <a:extLst>
                    <a:ext uri="{FF2B5EF4-FFF2-40B4-BE49-F238E27FC236}">
                      <a16:creationId xmlns:a16="http://schemas.microsoft.com/office/drawing/2014/main" id="{9458105D-7D1D-9B69-7DF3-4DB6D1A4A150}"/>
                    </a:ext>
                  </a:extLst>
                </p:cNvPr>
                <p:cNvSpPr txBox="1"/>
                <p:nvPr/>
              </p:nvSpPr>
              <p:spPr>
                <a:xfrm>
                  <a:off x="2162175" y="28575"/>
                  <a:ext cx="516224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ctr"/>
                  <a:r>
                    <a:rPr lang="en-US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एयर इनटेक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34" name="officeArt object" descr="गाबान">
                  <a:extLst>
                    <a:ext uri="{FF2B5EF4-FFF2-40B4-BE49-F238E27FC236}">
                      <a16:creationId xmlns:a16="http://schemas.microsoft.com/office/drawing/2014/main" id="{F716D40A-D302-2118-B51D-19BD7C2CC857}"/>
                    </a:ext>
                  </a:extLst>
                </p:cNvPr>
                <p:cNvSpPr txBox="1"/>
                <p:nvPr/>
              </p:nvSpPr>
              <p:spPr>
                <a:xfrm>
                  <a:off x="2505075" y="685800"/>
                  <a:ext cx="471882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r>
                    <a:rPr lang="ja-JP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 </a:t>
                  </a:r>
                  <a:r>
                    <a:rPr lang="en-US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गाबान 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35" name="officeArt object" descr="कार्बोरेटर">
                  <a:extLst>
                    <a:ext uri="{FF2B5EF4-FFF2-40B4-BE49-F238E27FC236}">
                      <a16:creationId xmlns:a16="http://schemas.microsoft.com/office/drawing/2014/main" id="{BDD2B71B-9BCA-CAA8-9260-53E8F1AC1E16}"/>
                    </a:ext>
                  </a:extLst>
                </p:cNvPr>
                <p:cNvSpPr txBox="1"/>
                <p:nvPr/>
              </p:nvSpPr>
              <p:spPr>
                <a:xfrm>
                  <a:off x="2352675" y="238125"/>
                  <a:ext cx="452879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r>
                    <a:rPr lang="ja-JP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ＭＳ ゴシック" panose="020B0609070205080204" pitchFamily="49" charset="-128"/>
                      <a:cs typeface="ＭＳ ゴシック" panose="020B0609070205080204" pitchFamily="49" charset="-128"/>
                    </a:rPr>
                    <a:t>कार्बोरेटर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  <p:sp>
              <p:nvSpPr>
                <p:cNvPr id="36" name="officeArt object" descr="स्टार्ट मटर">
                  <a:extLst>
                    <a:ext uri="{FF2B5EF4-FFF2-40B4-BE49-F238E27FC236}">
                      <a16:creationId xmlns:a16="http://schemas.microsoft.com/office/drawing/2014/main" id="{C59DB76D-819F-71FF-CA95-EA39D6597647}"/>
                    </a:ext>
                  </a:extLst>
                </p:cNvPr>
                <p:cNvSpPr txBox="1"/>
                <p:nvPr/>
              </p:nvSpPr>
              <p:spPr>
                <a:xfrm>
                  <a:off x="2676525" y="1095375"/>
                  <a:ext cx="488584" cy="21600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r>
                    <a:rPr lang="en-US" sz="70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游明朝" panose="02020400000000000000" pitchFamily="18" charset="-128"/>
                      <a:ea typeface="游明朝" panose="02020400000000000000" pitchFamily="18" charset="-128"/>
                      <a:cs typeface="游明朝" panose="02020400000000000000" pitchFamily="18" charset="-128"/>
                    </a:rPr>
                    <a:t>  स्टार्ट मटर </a:t>
                  </a:r>
                  <a:endParaRPr lang="ja-JP" sz="18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endParaRPr>
                </a:p>
              </p:txBody>
            </p:sp>
          </p:grpSp>
        </p:grpSp>
        <p:sp>
          <p:nvSpPr>
            <p:cNvPr id="24" name="officeArt object" descr="पिस्टन">
              <a:extLst>
                <a:ext uri="{FF2B5EF4-FFF2-40B4-BE49-F238E27FC236}">
                  <a16:creationId xmlns:a16="http://schemas.microsoft.com/office/drawing/2014/main" id="{A1F92272-D97F-FB7F-A66D-9522405E9180}"/>
                </a:ext>
              </a:extLst>
            </p:cNvPr>
            <p:cNvSpPr txBox="1"/>
            <p:nvPr/>
          </p:nvSpPr>
          <p:spPr>
            <a:xfrm>
              <a:off x="2409825" y="514350"/>
              <a:ext cx="470745" cy="2159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ja-JP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पिस्टन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797D522-BC96-4AB5-55C2-B6073DFA59F2}"/>
              </a:ext>
            </a:extLst>
          </p:cNvPr>
          <p:cNvSpPr txBox="1"/>
          <p:nvPr/>
        </p:nvSpPr>
        <p:spPr>
          <a:xfrm>
            <a:off x="5968374" y="4841146"/>
            <a:ext cx="241140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100" kern="100" dirty="0" err="1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चित्र</a:t>
            </a:r>
            <a:r>
              <a:rPr lang="en-US" altLang="ja-JP" sz="11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 २-२ </a:t>
            </a:r>
            <a:r>
              <a:rPr lang="en-US" altLang="ja-JP" sz="1100" kern="100" dirty="0" err="1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पेट्रोल</a:t>
            </a:r>
            <a:r>
              <a:rPr lang="en-US" altLang="ja-JP" sz="11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1100" kern="100" dirty="0" err="1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इन्जिनको</a:t>
            </a:r>
            <a:r>
              <a:rPr lang="en-US" altLang="ja-JP" sz="1100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 </a:t>
            </a:r>
            <a:r>
              <a:rPr lang="en-US" altLang="ja-JP" sz="1100" kern="100" dirty="0" err="1">
                <a:solidFill>
                  <a:srgbClr val="000000"/>
                </a:solidFill>
                <a:effectLst/>
                <a:latin typeface="ＭＳ 明朝" panose="02020609040205080304" pitchFamily="17" charset="-128"/>
                <a:cs typeface="ＭＳ 明朝" panose="02020609040205080304" pitchFamily="17" charset="-128"/>
              </a:rPr>
              <a:t>आवरण</a:t>
            </a:r>
            <a:endParaRPr kumimoji="0" lang="ja-JP" alt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テキスト ボックス 1"/>
          <p:cNvSpPr txBox="1"/>
          <p:nvPr/>
        </p:nvSpPr>
        <p:spPr>
          <a:xfrm>
            <a:off x="3064184" y="4730803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चित्र २-३ फोर-स्ट्रोक पेट्रोल इन्जिनको प्रक्रिया रेखाचित्र</a:t>
            </a:r>
          </a:p>
        </p:txBody>
      </p:sp>
      <p:sp>
        <p:nvSpPr>
          <p:cNvPr id="181" name="テキスト ボックス 4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३३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१२ पेज </a:t>
            </a:r>
          </a:p>
        </p:txBody>
      </p:sp>
      <p:sp>
        <p:nvSpPr>
          <p:cNvPr id="18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पावर मेसिन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96D2B39-D83D-DD90-4BB5-7F7DC68ABCBD}"/>
              </a:ext>
            </a:extLst>
          </p:cNvPr>
          <p:cNvGrpSpPr/>
          <p:nvPr/>
        </p:nvGrpSpPr>
        <p:grpSpPr>
          <a:xfrm>
            <a:off x="2486120" y="1918630"/>
            <a:ext cx="4171760" cy="2654196"/>
            <a:chOff x="0" y="0"/>
            <a:chExt cx="3442876" cy="2190115"/>
          </a:xfrm>
        </p:grpSpPr>
        <p:pic>
          <p:nvPicPr>
            <p:cNvPr id="3" name="officeArt object" descr="図 15">
              <a:extLst>
                <a:ext uri="{FF2B5EF4-FFF2-40B4-BE49-F238E27FC236}">
                  <a16:creationId xmlns:a16="http://schemas.microsoft.com/office/drawing/2014/main" id="{6D055E98-8156-77AB-6D46-DF6B161089C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575" y="0"/>
              <a:ext cx="3310255" cy="2023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कनेक्टिंग रड">
              <a:extLst>
                <a:ext uri="{FF2B5EF4-FFF2-40B4-BE49-F238E27FC236}">
                  <a16:creationId xmlns:a16="http://schemas.microsoft.com/office/drawing/2014/main" id="{A4B947B3-4013-32FD-174F-3D738AADBBFC}"/>
                </a:ext>
              </a:extLst>
            </p:cNvPr>
            <p:cNvSpPr txBox="1"/>
            <p:nvPr/>
          </p:nvSpPr>
          <p:spPr>
            <a:xfrm>
              <a:off x="142875" y="1152525"/>
              <a:ext cx="549910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कनेक्टिंग रड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क्र्याङ्क शाफ्ट">
              <a:extLst>
                <a:ext uri="{FF2B5EF4-FFF2-40B4-BE49-F238E27FC236}">
                  <a16:creationId xmlns:a16="http://schemas.microsoft.com/office/drawing/2014/main" id="{F25D63F9-01A4-2C62-742A-3A7099E8EBAF}"/>
                </a:ext>
              </a:extLst>
            </p:cNvPr>
            <p:cNvSpPr txBox="1"/>
            <p:nvPr/>
          </p:nvSpPr>
          <p:spPr>
            <a:xfrm>
              <a:off x="0" y="1524000"/>
              <a:ext cx="656590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क्र्याङ्क शाफ्ट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इनटेक">
              <a:extLst>
                <a:ext uri="{FF2B5EF4-FFF2-40B4-BE49-F238E27FC236}">
                  <a16:creationId xmlns:a16="http://schemas.microsoft.com/office/drawing/2014/main" id="{762BBBC6-071D-8EFC-6BB3-7D5FF22956BF}"/>
                </a:ext>
              </a:extLst>
            </p:cNvPr>
            <p:cNvSpPr txBox="1"/>
            <p:nvPr/>
          </p:nvSpPr>
          <p:spPr>
            <a:xfrm>
              <a:off x="762000" y="1638300"/>
              <a:ext cx="413112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इनटेक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कम्प्रेसन">
              <a:extLst>
                <a:ext uri="{FF2B5EF4-FFF2-40B4-BE49-F238E27FC236}">
                  <a16:creationId xmlns:a16="http://schemas.microsoft.com/office/drawing/2014/main" id="{C0A9700D-12F2-E943-545A-8C017458E12B}"/>
                </a:ext>
              </a:extLst>
            </p:cNvPr>
            <p:cNvSpPr txBox="1"/>
            <p:nvPr/>
          </p:nvSpPr>
          <p:spPr>
            <a:xfrm>
              <a:off x="1362075" y="1609725"/>
              <a:ext cx="4320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कम्प्रेसन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स्पार्क प्लग">
              <a:extLst>
                <a:ext uri="{FF2B5EF4-FFF2-40B4-BE49-F238E27FC236}">
                  <a16:creationId xmlns:a16="http://schemas.microsoft.com/office/drawing/2014/main" id="{32E34D17-D5EA-4914-A2C9-6E3052B3DCE3}"/>
                </a:ext>
              </a:extLst>
            </p:cNvPr>
            <p:cNvSpPr txBox="1"/>
            <p:nvPr/>
          </p:nvSpPr>
          <p:spPr>
            <a:xfrm>
              <a:off x="1790700" y="9525"/>
              <a:ext cx="709283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स्पार्क प्लग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विस्फोट">
              <a:extLst>
                <a:ext uri="{FF2B5EF4-FFF2-40B4-BE49-F238E27FC236}">
                  <a16:creationId xmlns:a16="http://schemas.microsoft.com/office/drawing/2014/main" id="{79910008-9D06-96B8-C0E2-5C41A48D2E85}"/>
                </a:ext>
              </a:extLst>
            </p:cNvPr>
            <p:cNvSpPr txBox="1"/>
            <p:nvPr/>
          </p:nvSpPr>
          <p:spPr>
            <a:xfrm>
              <a:off x="2057400" y="1600200"/>
              <a:ext cx="4320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विस्फोट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निकास">
              <a:extLst>
                <a:ext uri="{FF2B5EF4-FFF2-40B4-BE49-F238E27FC236}">
                  <a16:creationId xmlns:a16="http://schemas.microsoft.com/office/drawing/2014/main" id="{CF9FAFF1-9B89-D4C5-4136-E39CBF1F3489}"/>
                </a:ext>
              </a:extLst>
            </p:cNvPr>
            <p:cNvSpPr txBox="1"/>
            <p:nvPr/>
          </p:nvSpPr>
          <p:spPr>
            <a:xfrm>
              <a:off x="2647950" y="1628775"/>
              <a:ext cx="4320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निकास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1" name="officeArt object" descr="एकिजिस्ट  भल्भ">
              <a:extLst>
                <a:ext uri="{FF2B5EF4-FFF2-40B4-BE49-F238E27FC236}">
                  <a16:creationId xmlns:a16="http://schemas.microsoft.com/office/drawing/2014/main" id="{E6970CA5-C1BB-D661-397A-FE295D4B10E2}"/>
                </a:ext>
              </a:extLst>
            </p:cNvPr>
            <p:cNvSpPr txBox="1"/>
            <p:nvPr/>
          </p:nvSpPr>
          <p:spPr>
            <a:xfrm>
              <a:off x="3190875" y="104775"/>
              <a:ext cx="252001" cy="1073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ja-JP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एकिजिस्ट </a:t>
              </a:r>
              <a:r>
                <a:rPr lang="ja-JP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r>
                <a:rPr lang="en-US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भल्भ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2" name="officeArt object" descr="पिस्टनको चल्ने दिसाको संकेत">
              <a:extLst>
                <a:ext uri="{FF2B5EF4-FFF2-40B4-BE49-F238E27FC236}">
                  <a16:creationId xmlns:a16="http://schemas.microsoft.com/office/drawing/2014/main" id="{9FE357AC-947C-6A44-6AC7-AB92BE6B75FA}"/>
                </a:ext>
              </a:extLst>
            </p:cNvPr>
            <p:cNvSpPr txBox="1"/>
            <p:nvPr/>
          </p:nvSpPr>
          <p:spPr>
            <a:xfrm>
              <a:off x="1371600" y="1857375"/>
              <a:ext cx="1203325" cy="3327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750">
                  <a:ln>
                    <a:noFill/>
                  </a:ln>
                  <a:solidFill>
                    <a:srgbClr val="000000"/>
                  </a:solidFill>
                  <a:effectLst/>
                  <a:latin typeface="ＭＳ 明朝" panose="02020609040205080304" pitchFamily="17" charset="-128"/>
                  <a:ea typeface="游明朝" panose="02020400000000000000" pitchFamily="18" charset="-128"/>
                  <a:cs typeface="ＭＳ 明朝" panose="02020609040205080304" pitchFamily="17" charset="-128"/>
                </a:rPr>
                <a:t>पिस्टनको चल्ने दिसाको संकेत</a:t>
              </a:r>
              <a:r>
                <a:rPr lang="en-US" sz="75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3" name="officeArt object" descr="इनटेक…">
              <a:extLst>
                <a:ext uri="{FF2B5EF4-FFF2-40B4-BE49-F238E27FC236}">
                  <a16:creationId xmlns:a16="http://schemas.microsoft.com/office/drawing/2014/main" id="{32EB83DD-FA65-FF64-D394-5BABFCEA0FE7}"/>
                </a:ext>
              </a:extLst>
            </p:cNvPr>
            <p:cNvSpPr txBox="1"/>
            <p:nvPr/>
          </p:nvSpPr>
          <p:spPr>
            <a:xfrm>
              <a:off x="495300" y="9525"/>
              <a:ext cx="252001" cy="1073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ja-JP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इनटेक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  <a:p>
              <a:r>
                <a:rPr lang="ja-JP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ゴシック" panose="020B0609070205080204" pitchFamily="49" charset="-128"/>
                  <a:cs typeface="ＭＳ ゴシック" panose="020B0609070205080204" pitchFamily="49" charset="-128"/>
                </a:rPr>
                <a:t>भल्भ </a:t>
              </a:r>
              <a:r>
                <a:rPr lang="ja-JP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テキスト ボックス 1"/>
          <p:cNvSpPr txBox="1"/>
          <p:nvPr/>
        </p:nvSpPr>
        <p:spPr>
          <a:xfrm>
            <a:off x="3066075" y="5008684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२-४ डिजेल इन्जिनको आवरण</a:t>
            </a:r>
          </a:p>
        </p:txBody>
      </p:sp>
      <p:sp>
        <p:nvSpPr>
          <p:cNvPr id="196" name="テキスト ボックス 3"/>
          <p:cNvSpPr txBox="1"/>
          <p:nvPr/>
        </p:nvSpPr>
        <p:spPr>
          <a:xfrm>
            <a:off x="5293359" y="63646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३४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१४ पेज </a:t>
            </a:r>
          </a:p>
        </p:txBody>
      </p:sp>
      <p:sp>
        <p:nvSpPr>
          <p:cNvPr id="19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पावर मेसिन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756FBEB-7DE9-E9DB-7EB4-447EE422D066}"/>
              </a:ext>
            </a:extLst>
          </p:cNvPr>
          <p:cNvGrpSpPr/>
          <p:nvPr/>
        </p:nvGrpSpPr>
        <p:grpSpPr>
          <a:xfrm>
            <a:off x="2284652" y="1706880"/>
            <a:ext cx="4574696" cy="3078417"/>
            <a:chOff x="0" y="0"/>
            <a:chExt cx="3958590" cy="2663925"/>
          </a:xfrm>
        </p:grpSpPr>
        <p:pic>
          <p:nvPicPr>
            <p:cNvPr id="3" name="officeArt object" descr="図 16">
              <a:extLst>
                <a:ext uri="{FF2B5EF4-FFF2-40B4-BE49-F238E27FC236}">
                  <a16:creationId xmlns:a16="http://schemas.microsoft.com/office/drawing/2014/main" id="{5068EF35-7806-77E1-7690-3A82AC04C1A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3825" y="85725"/>
              <a:ext cx="3834765" cy="2536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इंजेक्शन नोजल">
              <a:extLst>
                <a:ext uri="{FF2B5EF4-FFF2-40B4-BE49-F238E27FC236}">
                  <a16:creationId xmlns:a16="http://schemas.microsoft.com/office/drawing/2014/main" id="{8FD6B100-D368-050F-AB79-7A352720A3DB}"/>
                </a:ext>
              </a:extLst>
            </p:cNvPr>
            <p:cNvSpPr txBox="1"/>
            <p:nvPr/>
          </p:nvSpPr>
          <p:spPr>
            <a:xfrm>
              <a:off x="2162175" y="0"/>
              <a:ext cx="762512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इंजेक्शन नोजल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ईन्धन इंजेक्शन पम्प">
              <a:extLst>
                <a:ext uri="{FF2B5EF4-FFF2-40B4-BE49-F238E27FC236}">
                  <a16:creationId xmlns:a16="http://schemas.microsoft.com/office/drawing/2014/main" id="{964F99F9-DDAC-DF2B-DF10-4D709799FBAC}"/>
                </a:ext>
              </a:extLst>
            </p:cNvPr>
            <p:cNvSpPr txBox="1"/>
            <p:nvPr/>
          </p:nvSpPr>
          <p:spPr>
            <a:xfrm>
              <a:off x="2609850" y="2114550"/>
              <a:ext cx="1008001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ईन्धन </a:t>
              </a: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इंजेक्शन पम्प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फ्यान बेल्ट">
              <a:extLst>
                <a:ext uri="{FF2B5EF4-FFF2-40B4-BE49-F238E27FC236}">
                  <a16:creationId xmlns:a16="http://schemas.microsoft.com/office/drawing/2014/main" id="{7C047EF6-3DB6-6234-A759-7CF1E1AE78BF}"/>
                </a:ext>
              </a:extLst>
            </p:cNvPr>
            <p:cNvSpPr txBox="1"/>
            <p:nvPr/>
          </p:nvSpPr>
          <p:spPr>
            <a:xfrm>
              <a:off x="2838450" y="1800225"/>
              <a:ext cx="550997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फ्यान बेल्ट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फ्यान">
              <a:extLst>
                <a:ext uri="{FF2B5EF4-FFF2-40B4-BE49-F238E27FC236}">
                  <a16:creationId xmlns:a16="http://schemas.microsoft.com/office/drawing/2014/main" id="{4FD68B8F-5A3D-32D2-AFB5-8B17B3539286}"/>
                </a:ext>
              </a:extLst>
            </p:cNvPr>
            <p:cNvSpPr txBox="1"/>
            <p:nvPr/>
          </p:nvSpPr>
          <p:spPr>
            <a:xfrm>
              <a:off x="3181350" y="685800"/>
              <a:ext cx="3168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फ्यान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वाटर आउटलेट">
              <a:extLst>
                <a:ext uri="{FF2B5EF4-FFF2-40B4-BE49-F238E27FC236}">
                  <a16:creationId xmlns:a16="http://schemas.microsoft.com/office/drawing/2014/main" id="{5EF21DAA-50E2-EE75-1F83-173DEE24785B}"/>
                </a:ext>
              </a:extLst>
            </p:cNvPr>
            <p:cNvSpPr txBox="1"/>
            <p:nvPr/>
          </p:nvSpPr>
          <p:spPr>
            <a:xfrm>
              <a:off x="3095625" y="47625"/>
              <a:ext cx="858029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वाटर आउटलेट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वाटर इनलेट">
              <a:extLst>
                <a:ext uri="{FF2B5EF4-FFF2-40B4-BE49-F238E27FC236}">
                  <a16:creationId xmlns:a16="http://schemas.microsoft.com/office/drawing/2014/main" id="{1683DEDF-5CEB-03D6-4B8D-4EE63000C970}"/>
                </a:ext>
              </a:extLst>
            </p:cNvPr>
            <p:cNvSpPr txBox="1"/>
            <p:nvPr/>
          </p:nvSpPr>
          <p:spPr>
            <a:xfrm>
              <a:off x="3086100" y="371475"/>
              <a:ext cx="792001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वाटर इनलेट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एयर इनटेक">
              <a:extLst>
                <a:ext uri="{FF2B5EF4-FFF2-40B4-BE49-F238E27FC236}">
                  <a16:creationId xmlns:a16="http://schemas.microsoft.com/office/drawing/2014/main" id="{9FD35086-20C7-6313-5431-D821F9C8408D}"/>
                </a:ext>
              </a:extLst>
            </p:cNvPr>
            <p:cNvSpPr txBox="1"/>
            <p:nvPr/>
          </p:nvSpPr>
          <p:spPr>
            <a:xfrm>
              <a:off x="1428750" y="161925"/>
              <a:ext cx="721338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एयर इनटेक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1" name="officeArt object" descr="ईन्धन फिल्टर">
              <a:extLst>
                <a:ext uri="{FF2B5EF4-FFF2-40B4-BE49-F238E27FC236}">
                  <a16:creationId xmlns:a16="http://schemas.microsoft.com/office/drawing/2014/main" id="{F0C460B5-6B19-783A-375A-749D49F2AA23}"/>
                </a:ext>
              </a:extLst>
            </p:cNvPr>
            <p:cNvSpPr txBox="1"/>
            <p:nvPr/>
          </p:nvSpPr>
          <p:spPr>
            <a:xfrm>
              <a:off x="161925" y="304800"/>
              <a:ext cx="649965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ईन्धन </a:t>
              </a: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फिल्टर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2" name="officeArt object" descr="तेल प्यान">
              <a:extLst>
                <a:ext uri="{FF2B5EF4-FFF2-40B4-BE49-F238E27FC236}">
                  <a16:creationId xmlns:a16="http://schemas.microsoft.com/office/drawing/2014/main" id="{6A12FF3F-2814-FEB7-056A-263370AFEC3D}"/>
                </a:ext>
              </a:extLst>
            </p:cNvPr>
            <p:cNvSpPr txBox="1"/>
            <p:nvPr/>
          </p:nvSpPr>
          <p:spPr>
            <a:xfrm>
              <a:off x="2247900" y="2447925"/>
              <a:ext cx="558001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तेल प्यान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3" name="officeArt object" descr="तेल फिल्टर">
              <a:extLst>
                <a:ext uri="{FF2B5EF4-FFF2-40B4-BE49-F238E27FC236}">
                  <a16:creationId xmlns:a16="http://schemas.microsoft.com/office/drawing/2014/main" id="{AE7DF95D-F914-4E42-4B7A-B23E4B7D5A90}"/>
                </a:ext>
              </a:extLst>
            </p:cNvPr>
            <p:cNvSpPr txBox="1"/>
            <p:nvPr/>
          </p:nvSpPr>
          <p:spPr>
            <a:xfrm>
              <a:off x="1038225" y="2447925"/>
              <a:ext cx="634252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तेल फिल्टर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4" name="officeArt object" descr="गाबान">
              <a:extLst>
                <a:ext uri="{FF2B5EF4-FFF2-40B4-BE49-F238E27FC236}">
                  <a16:creationId xmlns:a16="http://schemas.microsoft.com/office/drawing/2014/main" id="{EC9B4416-B82B-A248-0637-2E83A7B09A2D}"/>
                </a:ext>
              </a:extLst>
            </p:cNvPr>
            <p:cNvSpPr txBox="1"/>
            <p:nvPr/>
          </p:nvSpPr>
          <p:spPr>
            <a:xfrm>
              <a:off x="104775" y="1228725"/>
              <a:ext cx="37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गाबान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5" name="officeArt object" descr="ईन्धन कट सोरेनोईड भल्भ">
              <a:extLst>
                <a:ext uri="{FF2B5EF4-FFF2-40B4-BE49-F238E27FC236}">
                  <a16:creationId xmlns:a16="http://schemas.microsoft.com/office/drawing/2014/main" id="{E5026C6C-6F67-56FA-F509-46EEBD698478}"/>
                </a:ext>
              </a:extLst>
            </p:cNvPr>
            <p:cNvSpPr txBox="1"/>
            <p:nvPr/>
          </p:nvSpPr>
          <p:spPr>
            <a:xfrm>
              <a:off x="0" y="752475"/>
              <a:ext cx="9720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ईन्धन कट सोरेनोईड भल्भ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6" name="officeArt object" descr="फलाई व्हील हाउजिंग">
              <a:extLst>
                <a:ext uri="{FF2B5EF4-FFF2-40B4-BE49-F238E27FC236}">
                  <a16:creationId xmlns:a16="http://schemas.microsoft.com/office/drawing/2014/main" id="{4CFBB567-46AC-EFF8-80E5-41591437A158}"/>
                </a:ext>
              </a:extLst>
            </p:cNvPr>
            <p:cNvSpPr txBox="1"/>
            <p:nvPr/>
          </p:nvSpPr>
          <p:spPr>
            <a:xfrm>
              <a:off x="123825" y="2219325"/>
              <a:ext cx="78736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फलाई व्हील हाउजिंग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テキスト ボックス 1"/>
          <p:cNvSpPr txBox="1"/>
          <p:nvPr/>
        </p:nvSpPr>
        <p:spPr>
          <a:xfrm>
            <a:off x="3057427" y="5350581"/>
            <a:ext cx="30334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/>
            </a:pP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२-२४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स्टीयरिंग</a:t>
            </a:r>
            <a:r>
              <a:rPr lang="ne-NP"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(स्टेयरिंग)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रिड्यूसर</a:t>
            </a:r>
            <a:endParaRPr dirty="0">
              <a:solidFill>
                <a:schemeClr val="tx1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algn="ctr">
              <a:defRPr sz="1200"/>
            </a:pP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(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बल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नट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प्रणाली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)</a:t>
            </a:r>
          </a:p>
        </p:txBody>
      </p:sp>
      <p:sp>
        <p:nvSpPr>
          <p:cNvPr id="214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५२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१४ पेज</a:t>
            </a:r>
          </a:p>
        </p:txBody>
      </p:sp>
      <p:grpSp>
        <p:nvGrpSpPr>
          <p:cNvPr id="217" name="タイトル 1"/>
          <p:cNvGrpSpPr/>
          <p:nvPr/>
        </p:nvGrpSpPr>
        <p:grpSpPr>
          <a:xfrm>
            <a:off x="257174" y="257175"/>
            <a:ext cx="8639176" cy="590551"/>
            <a:chOff x="0" y="0"/>
            <a:chExt cx="8639175" cy="590549"/>
          </a:xfrm>
        </p:grpSpPr>
        <p:sp>
          <p:nvSpPr>
            <p:cNvPr id="215" name="四角形"/>
            <p:cNvSpPr/>
            <p:nvPr/>
          </p:nvSpPr>
          <p:spPr>
            <a:xfrm>
              <a:off x="0" y="-1"/>
              <a:ext cx="8639175" cy="590551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lnSpc>
                  <a:spcPct val="9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216" name="नियन्त्रण यन्त्र"/>
            <p:cNvSpPr txBox="1"/>
            <p:nvPr/>
          </p:nvSpPr>
          <p:spPr>
            <a:xfrm>
              <a:off x="50482" y="4762"/>
              <a:ext cx="8538211" cy="581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 defTabSz="914400">
                <a:lnSpc>
                  <a:spcPct val="90000"/>
                </a:lnSpc>
                <a:defRPr sz="2400">
                  <a:latin typeface="ＭＳ ゴシック"/>
                  <a:ea typeface="ＭＳ ゴシック"/>
                  <a:cs typeface="ＭＳ ゴシック"/>
                  <a:sym typeface="ＭＳ ゴシック"/>
                </a:defRPr>
              </a:lvl1pPr>
            </a:lstStyle>
            <a:p>
              <a:pPr>
                <a:defRPr>
                  <a:latin typeface="Meiryo UI"/>
                  <a:ea typeface="Meiryo UI"/>
                  <a:cs typeface="Meiryo UI"/>
                  <a:sym typeface="Meiryo UI"/>
                </a:defRPr>
              </a:pPr>
              <a:r>
                <a:rPr>
                  <a:latin typeface="ＭＳ ゴシック"/>
                  <a:ea typeface="ＭＳ ゴシック"/>
                  <a:cs typeface="ＭＳ ゴシック"/>
                  <a:sym typeface="ＭＳ ゴシック"/>
                </a:rPr>
                <a:t>नियन्त्रण यन्त्र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0E5435A-14BC-B2A3-A484-48E0BAE3F527}"/>
              </a:ext>
            </a:extLst>
          </p:cNvPr>
          <p:cNvGrpSpPr/>
          <p:nvPr/>
        </p:nvGrpSpPr>
        <p:grpSpPr>
          <a:xfrm>
            <a:off x="2736569" y="1176309"/>
            <a:ext cx="4235756" cy="3885381"/>
            <a:chOff x="0" y="0"/>
            <a:chExt cx="3270250" cy="2999740"/>
          </a:xfrm>
        </p:grpSpPr>
        <p:pic>
          <p:nvPicPr>
            <p:cNvPr id="3" name="officeArt object" descr="図 17">
              <a:extLst>
                <a:ext uri="{FF2B5EF4-FFF2-40B4-BE49-F238E27FC236}">
                  <a16:creationId xmlns:a16="http://schemas.microsoft.com/office/drawing/2014/main" id="{A9F2C9F6-F4EA-4E5B-7AAF-ACF008274BF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270250" cy="2999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गियर बक्स">
              <a:extLst>
                <a:ext uri="{FF2B5EF4-FFF2-40B4-BE49-F238E27FC236}">
                  <a16:creationId xmlns:a16="http://schemas.microsoft.com/office/drawing/2014/main" id="{A1C6E9A5-DDBE-34FF-CD6D-9A16BBF7615F}"/>
                </a:ext>
              </a:extLst>
            </p:cNvPr>
            <p:cNvSpPr txBox="1"/>
            <p:nvPr/>
          </p:nvSpPr>
          <p:spPr>
            <a:xfrm>
              <a:off x="47625" y="781050"/>
              <a:ext cx="676234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10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गियर बक्स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बल नट">
              <a:extLst>
                <a:ext uri="{FF2B5EF4-FFF2-40B4-BE49-F238E27FC236}">
                  <a16:creationId xmlns:a16="http://schemas.microsoft.com/office/drawing/2014/main" id="{A2D2EF25-A576-75D2-1F13-ABF631D416A7}"/>
                </a:ext>
              </a:extLst>
            </p:cNvPr>
            <p:cNvSpPr txBox="1"/>
            <p:nvPr/>
          </p:nvSpPr>
          <p:spPr>
            <a:xfrm>
              <a:off x="2381250" y="790575"/>
              <a:ext cx="730352" cy="252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0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बल नट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सेक्टर शाफ़्ट">
              <a:extLst>
                <a:ext uri="{FF2B5EF4-FFF2-40B4-BE49-F238E27FC236}">
                  <a16:creationId xmlns:a16="http://schemas.microsoft.com/office/drawing/2014/main" id="{14A51A1F-AC02-B206-E1F8-183229968F38}"/>
                </a:ext>
              </a:extLst>
            </p:cNvPr>
            <p:cNvSpPr txBox="1"/>
            <p:nvPr/>
          </p:nvSpPr>
          <p:spPr>
            <a:xfrm>
              <a:off x="2428875" y="1162050"/>
              <a:ext cx="773713" cy="252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0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सेक्टर शाफ़्ट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वार्म  शाफ़्ट">
              <a:extLst>
                <a:ext uri="{FF2B5EF4-FFF2-40B4-BE49-F238E27FC236}">
                  <a16:creationId xmlns:a16="http://schemas.microsoft.com/office/drawing/2014/main" id="{D443020E-05B9-75B8-7F58-0280D18B473A}"/>
                </a:ext>
              </a:extLst>
            </p:cNvPr>
            <p:cNvSpPr txBox="1"/>
            <p:nvPr/>
          </p:nvSpPr>
          <p:spPr>
            <a:xfrm>
              <a:off x="1495425" y="2581275"/>
              <a:ext cx="1058771" cy="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10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वार्म  शाफ़्ट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テキスト ボックス 4"/>
          <p:cNvSpPr txBox="1"/>
          <p:nvPr/>
        </p:nvSpPr>
        <p:spPr>
          <a:xfrm>
            <a:off x="5300150" y="5792632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२-२६ लिंकेज प्रणाली</a:t>
            </a:r>
          </a:p>
        </p:txBody>
      </p:sp>
      <p:sp>
        <p:nvSpPr>
          <p:cNvPr id="227" name="テキスト ボックス 5"/>
          <p:cNvSpPr txBox="1"/>
          <p:nvPr/>
        </p:nvSpPr>
        <p:spPr>
          <a:xfrm>
            <a:off x="5160722" y="6390028"/>
            <a:ext cx="3804960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५३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१६~१७ पेज</a:t>
            </a:r>
          </a:p>
        </p:txBody>
      </p:sp>
      <p:sp>
        <p:nvSpPr>
          <p:cNvPr id="22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नियन्त्रण यन्त्र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829D5A4-AECF-75CA-580F-EABC40CD7CA3}"/>
              </a:ext>
            </a:extLst>
          </p:cNvPr>
          <p:cNvGrpSpPr/>
          <p:nvPr/>
        </p:nvGrpSpPr>
        <p:grpSpPr>
          <a:xfrm>
            <a:off x="1510703" y="1228940"/>
            <a:ext cx="3240728" cy="4300620"/>
            <a:chOff x="0" y="0"/>
            <a:chExt cx="2898775" cy="3846830"/>
          </a:xfrm>
        </p:grpSpPr>
        <p:pic>
          <p:nvPicPr>
            <p:cNvPr id="3" name="officeArt object" descr="図 18">
              <a:extLst>
                <a:ext uri="{FF2B5EF4-FFF2-40B4-BE49-F238E27FC236}">
                  <a16:creationId xmlns:a16="http://schemas.microsoft.com/office/drawing/2014/main" id="{6952B804-0E1B-1DC2-4E04-52D450FD2C8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575" y="0"/>
              <a:ext cx="2870200" cy="3846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१ कोरम बुश">
              <a:extLst>
                <a:ext uri="{FF2B5EF4-FFF2-40B4-BE49-F238E27FC236}">
                  <a16:creationId xmlns:a16="http://schemas.microsoft.com/office/drawing/2014/main" id="{37E836C7-978A-749D-51F0-8C3492A4BD88}"/>
                </a:ext>
              </a:extLst>
            </p:cNvPr>
            <p:cNvSpPr txBox="1"/>
            <p:nvPr/>
          </p:nvSpPr>
          <p:spPr>
            <a:xfrm>
              <a:off x="1504950" y="409575"/>
              <a:ext cx="1158691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extLst>
              <a:ext uri="{C572A759-6A51-4108-AA02-DFA0A04FC94B}">
                <ma14:wrappingTextBoxFlag xmlns:lc="http://schemas.openxmlformats.org/drawingml/2006/lockedCanvas" xmlns="" xmlns:w="http://schemas.openxmlformats.org/wordprocessingml/2006/main" xmlns:w10="urn:schemas-microsoft-com:office:word" xmlns:v="urn:schemas-microsoft-com:vml" xmlns:o="urn:schemas-microsoft-com:office:office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 कोरम बुश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२ कोरम">
              <a:extLst>
                <a:ext uri="{FF2B5EF4-FFF2-40B4-BE49-F238E27FC236}">
                  <a16:creationId xmlns:a16="http://schemas.microsoft.com/office/drawing/2014/main" id="{32101602-7E7E-FF04-FAFD-028392DAF65C}"/>
                </a:ext>
              </a:extLst>
            </p:cNvPr>
            <p:cNvSpPr txBox="1"/>
            <p:nvPr/>
          </p:nvSpPr>
          <p:spPr>
            <a:xfrm>
              <a:off x="1504950" y="600075"/>
              <a:ext cx="1053355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 कोरम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३ स्टेरिङ्ग शाफ़्ट">
              <a:extLst>
                <a:ext uri="{FF2B5EF4-FFF2-40B4-BE49-F238E27FC236}">
                  <a16:creationId xmlns:a16="http://schemas.microsoft.com/office/drawing/2014/main" id="{D78DEFF2-55E0-41AB-BF4B-1D153FE2FF84}"/>
                </a:ext>
              </a:extLst>
            </p:cNvPr>
            <p:cNvSpPr txBox="1"/>
            <p:nvPr/>
          </p:nvSpPr>
          <p:spPr>
            <a:xfrm>
              <a:off x="1495425" y="800100"/>
              <a:ext cx="1402016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३ </a:t>
              </a:r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ＭＳ 明朝" panose="02020609040205080304" pitchFamily="17" charset="-128"/>
                  <a:ea typeface="游明朝" panose="02020400000000000000" pitchFamily="18" charset="-128"/>
                  <a:cs typeface="ＭＳ 明朝" panose="02020609040205080304" pitchFamily="17" charset="-128"/>
                </a:rPr>
                <a:t>स्टेरिङ्ग</a:t>
              </a:r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 शाफ़्ट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४ रिया कभर">
              <a:extLst>
                <a:ext uri="{FF2B5EF4-FFF2-40B4-BE49-F238E27FC236}">
                  <a16:creationId xmlns:a16="http://schemas.microsoft.com/office/drawing/2014/main" id="{405DEFD4-E2A3-0AF2-F230-37AF8DB65460}"/>
                </a:ext>
              </a:extLst>
            </p:cNvPr>
            <p:cNvSpPr txBox="1"/>
            <p:nvPr/>
          </p:nvSpPr>
          <p:spPr>
            <a:xfrm>
              <a:off x="1504950" y="971550"/>
              <a:ext cx="871200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४ रिया कभर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५ प्लग">
              <a:extLst>
                <a:ext uri="{FF2B5EF4-FFF2-40B4-BE49-F238E27FC236}">
                  <a16:creationId xmlns:a16="http://schemas.microsoft.com/office/drawing/2014/main" id="{82E9E24E-10B1-F7A8-7502-B9767B0C67A6}"/>
                </a:ext>
              </a:extLst>
            </p:cNvPr>
            <p:cNvSpPr txBox="1"/>
            <p:nvPr/>
          </p:nvSpPr>
          <p:spPr>
            <a:xfrm>
              <a:off x="1504950" y="1123950"/>
              <a:ext cx="720000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५ प्लग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६ निडल बेरिंग">
              <a:extLst>
                <a:ext uri="{FF2B5EF4-FFF2-40B4-BE49-F238E27FC236}">
                  <a16:creationId xmlns:a16="http://schemas.microsoft.com/office/drawing/2014/main" id="{FC7B7525-B8A0-07BD-BC99-2B3CE3CDFC22}"/>
                </a:ext>
              </a:extLst>
            </p:cNvPr>
            <p:cNvSpPr txBox="1"/>
            <p:nvPr/>
          </p:nvSpPr>
          <p:spPr>
            <a:xfrm>
              <a:off x="1504950" y="1304925"/>
              <a:ext cx="1275080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६ निडल बेरिंग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७ O रिंग">
              <a:extLst>
                <a:ext uri="{FF2B5EF4-FFF2-40B4-BE49-F238E27FC236}">
                  <a16:creationId xmlns:a16="http://schemas.microsoft.com/office/drawing/2014/main" id="{79D94B28-8676-572E-0806-5967C916FB59}"/>
                </a:ext>
              </a:extLst>
            </p:cNvPr>
            <p:cNvSpPr txBox="1"/>
            <p:nvPr/>
          </p:nvSpPr>
          <p:spPr>
            <a:xfrm>
              <a:off x="1504950" y="1476375"/>
              <a:ext cx="720000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७ O रिंग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1" name="officeArt object" descr="८ गियर बक्स">
              <a:extLst>
                <a:ext uri="{FF2B5EF4-FFF2-40B4-BE49-F238E27FC236}">
                  <a16:creationId xmlns:a16="http://schemas.microsoft.com/office/drawing/2014/main" id="{7A1DAA2F-1251-CF28-2B9B-0D1FB49515D3}"/>
                </a:ext>
              </a:extLst>
            </p:cNvPr>
            <p:cNvSpPr txBox="1"/>
            <p:nvPr/>
          </p:nvSpPr>
          <p:spPr>
            <a:xfrm>
              <a:off x="1514475" y="1638300"/>
              <a:ext cx="1053946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८ गियर बक्स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2" name="officeArt object" descr="१० बल">
              <a:extLst>
                <a:ext uri="{FF2B5EF4-FFF2-40B4-BE49-F238E27FC236}">
                  <a16:creationId xmlns:a16="http://schemas.microsoft.com/office/drawing/2014/main" id="{248F095D-0E4C-A5F0-EE81-5256A1B8D62E}"/>
                </a:ext>
              </a:extLst>
            </p:cNvPr>
            <p:cNvSpPr txBox="1"/>
            <p:nvPr/>
          </p:nvSpPr>
          <p:spPr>
            <a:xfrm>
              <a:off x="1524000" y="2000250"/>
              <a:ext cx="720000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१० बल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3" name="officeArt object" descr="११ बल नट">
              <a:extLst>
                <a:ext uri="{FF2B5EF4-FFF2-40B4-BE49-F238E27FC236}">
                  <a16:creationId xmlns:a16="http://schemas.microsoft.com/office/drawing/2014/main" id="{EB60CF9E-C341-87F5-BD57-9A6106BF52CE}"/>
                </a:ext>
              </a:extLst>
            </p:cNvPr>
            <p:cNvSpPr txBox="1"/>
            <p:nvPr/>
          </p:nvSpPr>
          <p:spPr>
            <a:xfrm>
              <a:off x="1524000" y="2152650"/>
              <a:ext cx="1054152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११ बल नट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4" name="officeArt object" descr="१२ निडल बेरिंग">
              <a:extLst>
                <a:ext uri="{FF2B5EF4-FFF2-40B4-BE49-F238E27FC236}">
                  <a16:creationId xmlns:a16="http://schemas.microsoft.com/office/drawing/2014/main" id="{6BC9DDE8-122B-4E35-6BD2-9930D9991241}"/>
                </a:ext>
              </a:extLst>
            </p:cNvPr>
            <p:cNvSpPr txBox="1"/>
            <p:nvPr/>
          </p:nvSpPr>
          <p:spPr>
            <a:xfrm>
              <a:off x="1514475" y="2324100"/>
              <a:ext cx="1275524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१२ निडल बेरिंग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5" name="officeArt object" descr="१३ तेल टूल">
              <a:extLst>
                <a:ext uri="{FF2B5EF4-FFF2-40B4-BE49-F238E27FC236}">
                  <a16:creationId xmlns:a16="http://schemas.microsoft.com/office/drawing/2014/main" id="{8EBE1FBB-F96D-AF8C-6504-F9949BB98389}"/>
                </a:ext>
              </a:extLst>
            </p:cNvPr>
            <p:cNvSpPr txBox="1"/>
            <p:nvPr/>
          </p:nvSpPr>
          <p:spPr>
            <a:xfrm>
              <a:off x="1514475" y="2505075"/>
              <a:ext cx="1275524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१३ तेल टूल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6" name="officeArt object" descr="१५ सलिब्ब">
              <a:extLst>
                <a:ext uri="{FF2B5EF4-FFF2-40B4-BE49-F238E27FC236}">
                  <a16:creationId xmlns:a16="http://schemas.microsoft.com/office/drawing/2014/main" id="{A1E89D21-4E71-EAA5-1C92-351AC44BC00E}"/>
                </a:ext>
              </a:extLst>
            </p:cNvPr>
            <p:cNvSpPr txBox="1"/>
            <p:nvPr/>
          </p:nvSpPr>
          <p:spPr>
            <a:xfrm>
              <a:off x="1495425" y="2828925"/>
              <a:ext cx="720000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१५ सलिब्ब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7" name="officeArt object" descr="१६ स्पिल">
              <a:extLst>
                <a:ext uri="{FF2B5EF4-FFF2-40B4-BE49-F238E27FC236}">
                  <a16:creationId xmlns:a16="http://schemas.microsoft.com/office/drawing/2014/main" id="{FE9B2F59-4DD5-2C97-170F-44AEB521A477}"/>
                </a:ext>
              </a:extLst>
            </p:cNvPr>
            <p:cNvSpPr txBox="1"/>
            <p:nvPr/>
          </p:nvSpPr>
          <p:spPr>
            <a:xfrm>
              <a:off x="1495425" y="2990850"/>
              <a:ext cx="720000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१६ स्पिल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8" name="officeArt object" descr="१७ फ़्रंट कबर">
              <a:extLst>
                <a:ext uri="{FF2B5EF4-FFF2-40B4-BE49-F238E27FC236}">
                  <a16:creationId xmlns:a16="http://schemas.microsoft.com/office/drawing/2014/main" id="{E8633276-4DB0-E4B5-1C8A-F86F884F588D}"/>
                </a:ext>
              </a:extLst>
            </p:cNvPr>
            <p:cNvSpPr txBox="1"/>
            <p:nvPr/>
          </p:nvSpPr>
          <p:spPr>
            <a:xfrm>
              <a:off x="1504950" y="3171825"/>
              <a:ext cx="1159567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१७ फ़्रंट कबर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9" name="officeArt object" descr="सिलिण्डर">
              <a:extLst>
                <a:ext uri="{FF2B5EF4-FFF2-40B4-BE49-F238E27FC236}">
                  <a16:creationId xmlns:a16="http://schemas.microsoft.com/office/drawing/2014/main" id="{B2DD219E-525B-DF08-B27C-8A2035946B80}"/>
                </a:ext>
              </a:extLst>
            </p:cNvPr>
            <p:cNvSpPr txBox="1"/>
            <p:nvPr/>
          </p:nvSpPr>
          <p:spPr>
            <a:xfrm>
              <a:off x="0" y="2619375"/>
              <a:ext cx="293371" cy="967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10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सिलिण्डर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0" name="officeArt object" descr="१४ O रिंग">
              <a:extLst>
                <a:ext uri="{FF2B5EF4-FFF2-40B4-BE49-F238E27FC236}">
                  <a16:creationId xmlns:a16="http://schemas.microsoft.com/office/drawing/2014/main" id="{37CE0E30-ACF1-2D6F-89A7-196E3239FB7B}"/>
                </a:ext>
              </a:extLst>
            </p:cNvPr>
            <p:cNvSpPr txBox="1"/>
            <p:nvPr/>
          </p:nvSpPr>
          <p:spPr>
            <a:xfrm>
              <a:off x="1504950" y="2657475"/>
              <a:ext cx="720000" cy="19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१४ O रिंग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1" name="officeArt object" descr="ट्यांक तिर…">
              <a:extLst>
                <a:ext uri="{FF2B5EF4-FFF2-40B4-BE49-F238E27FC236}">
                  <a16:creationId xmlns:a16="http://schemas.microsoft.com/office/drawing/2014/main" id="{1685EFD5-6611-D312-02B0-C08E8702920A}"/>
                </a:ext>
              </a:extLst>
            </p:cNvPr>
            <p:cNvSpPr txBox="1"/>
            <p:nvPr/>
          </p:nvSpPr>
          <p:spPr>
            <a:xfrm>
              <a:off x="1362075" y="2209800"/>
              <a:ext cx="143510" cy="150685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ट्यांक तिर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  <a:p>
              <a:pPr algn="ctr"/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पम्प बाट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2" name="officeArt object" descr="९  वार्म">
              <a:extLst>
                <a:ext uri="{FF2B5EF4-FFF2-40B4-BE49-F238E27FC236}">
                  <a16:creationId xmlns:a16="http://schemas.microsoft.com/office/drawing/2014/main" id="{7D4218B3-99BB-9220-BE1F-AC4CADB8A51F}"/>
                </a:ext>
              </a:extLst>
            </p:cNvPr>
            <p:cNvSpPr txBox="1"/>
            <p:nvPr/>
          </p:nvSpPr>
          <p:spPr>
            <a:xfrm>
              <a:off x="1514475" y="1838325"/>
              <a:ext cx="719455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6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९  वार्म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  <p:sp>
        <p:nvSpPr>
          <p:cNvPr id="223" name="テキスト ボックス 1"/>
          <p:cNvSpPr txBox="1"/>
          <p:nvPr/>
        </p:nvSpPr>
        <p:spPr>
          <a:xfrm>
            <a:off x="1224429" y="5226764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२-२५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अर्ध-अभिन्न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प्रणाली</a:t>
            </a:r>
            <a:endParaRPr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72525A2-F481-4B65-8CC3-758330A40A41}"/>
              </a:ext>
            </a:extLst>
          </p:cNvPr>
          <p:cNvGrpSpPr/>
          <p:nvPr/>
        </p:nvGrpSpPr>
        <p:grpSpPr>
          <a:xfrm>
            <a:off x="4770526" y="1294110"/>
            <a:ext cx="3400425" cy="4235450"/>
            <a:chOff x="0" y="0"/>
            <a:chExt cx="3400425" cy="4235450"/>
          </a:xfrm>
        </p:grpSpPr>
        <p:pic>
          <p:nvPicPr>
            <p:cNvPr id="24" name="officeArt object" descr="図 3">
              <a:extLst>
                <a:ext uri="{FF2B5EF4-FFF2-40B4-BE49-F238E27FC236}">
                  <a16:creationId xmlns:a16="http://schemas.microsoft.com/office/drawing/2014/main" id="{4DF55783-8E1D-D57A-6454-D834BAA690C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400425" cy="4194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officeArt object" descr="१.बूस्टर">
              <a:extLst>
                <a:ext uri="{FF2B5EF4-FFF2-40B4-BE49-F238E27FC236}">
                  <a16:creationId xmlns:a16="http://schemas.microsoft.com/office/drawing/2014/main" id="{C574ADF6-F1E0-7A0E-087E-59332346C287}"/>
                </a:ext>
              </a:extLst>
            </p:cNvPr>
            <p:cNvSpPr txBox="1"/>
            <p:nvPr/>
          </p:nvSpPr>
          <p:spPr>
            <a:xfrm>
              <a:off x="1400175" y="2962275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१.बूस्टर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6" name="officeArt object" descr="२. ड्रगलिंक">
              <a:extLst>
                <a:ext uri="{FF2B5EF4-FFF2-40B4-BE49-F238E27FC236}">
                  <a16:creationId xmlns:a16="http://schemas.microsoft.com/office/drawing/2014/main" id="{6B476338-6C5E-6E0E-701C-12AA3FD0FC19}"/>
                </a:ext>
              </a:extLst>
            </p:cNvPr>
            <p:cNvSpPr txBox="1"/>
            <p:nvPr/>
          </p:nvSpPr>
          <p:spPr>
            <a:xfrm>
              <a:off x="1343025" y="3114675"/>
              <a:ext cx="974725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२. ड्रगलिंक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7" name="officeArt object" descr="३.ड्रगलिंक">
              <a:extLst>
                <a:ext uri="{FF2B5EF4-FFF2-40B4-BE49-F238E27FC236}">
                  <a16:creationId xmlns:a16="http://schemas.microsoft.com/office/drawing/2014/main" id="{AA3F0002-264C-3BC9-9706-DEFE86BB62C6}"/>
                </a:ext>
              </a:extLst>
            </p:cNvPr>
            <p:cNvSpPr txBox="1"/>
            <p:nvPr/>
          </p:nvSpPr>
          <p:spPr>
            <a:xfrm>
              <a:off x="1285875" y="3305175"/>
              <a:ext cx="1072198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३.ड्रगलिंक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8" name="officeArt object" descr="७. स्प्रिंग">
              <a:extLst>
                <a:ext uri="{FF2B5EF4-FFF2-40B4-BE49-F238E27FC236}">
                  <a16:creationId xmlns:a16="http://schemas.microsoft.com/office/drawing/2014/main" id="{A4EDD2A4-E9CE-0D9E-737C-AD631611E646}"/>
                </a:ext>
              </a:extLst>
            </p:cNvPr>
            <p:cNvSpPr txBox="1"/>
            <p:nvPr/>
          </p:nvSpPr>
          <p:spPr>
            <a:xfrm>
              <a:off x="1428750" y="4019550"/>
              <a:ext cx="732155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७. स्प्रिंग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9" name="officeArt object" descr="८. प्लग">
              <a:extLst>
                <a:ext uri="{FF2B5EF4-FFF2-40B4-BE49-F238E27FC236}">
                  <a16:creationId xmlns:a16="http://schemas.microsoft.com/office/drawing/2014/main" id="{5134E1EE-3CBA-8AB3-2F64-2FF02CA6A5ED}"/>
                </a:ext>
              </a:extLst>
            </p:cNvPr>
            <p:cNvSpPr txBox="1"/>
            <p:nvPr/>
          </p:nvSpPr>
          <p:spPr>
            <a:xfrm>
              <a:off x="2400300" y="2952750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८. प्लग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0" name="officeArt object" descr="९. ड्रगलिंक">
              <a:extLst>
                <a:ext uri="{FF2B5EF4-FFF2-40B4-BE49-F238E27FC236}">
                  <a16:creationId xmlns:a16="http://schemas.microsoft.com/office/drawing/2014/main" id="{8C574463-19B6-36AD-7CBB-C5EB21E49FEE}"/>
                </a:ext>
              </a:extLst>
            </p:cNvPr>
            <p:cNvSpPr txBox="1"/>
            <p:nvPr/>
          </p:nvSpPr>
          <p:spPr>
            <a:xfrm>
              <a:off x="2400300" y="3124200"/>
              <a:ext cx="886397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९. ड्रगलिंक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1" name="officeArt object" descr="११. स्टोपर">
              <a:extLst>
                <a:ext uri="{FF2B5EF4-FFF2-40B4-BE49-F238E27FC236}">
                  <a16:creationId xmlns:a16="http://schemas.microsoft.com/office/drawing/2014/main" id="{673B065E-A570-F85C-56FE-22C589E65646}"/>
                </a:ext>
              </a:extLst>
            </p:cNvPr>
            <p:cNvSpPr txBox="1"/>
            <p:nvPr/>
          </p:nvSpPr>
          <p:spPr>
            <a:xfrm>
              <a:off x="2409825" y="3495675"/>
              <a:ext cx="791845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११. स्टोपर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2" name="officeArt object" descr="१२.वासर">
              <a:extLst>
                <a:ext uri="{FF2B5EF4-FFF2-40B4-BE49-F238E27FC236}">
                  <a16:creationId xmlns:a16="http://schemas.microsoft.com/office/drawing/2014/main" id="{5D682268-6C30-CDF6-9D4A-DC498D4EE0A7}"/>
                </a:ext>
              </a:extLst>
            </p:cNvPr>
            <p:cNvSpPr txBox="1"/>
            <p:nvPr/>
          </p:nvSpPr>
          <p:spPr>
            <a:xfrm>
              <a:off x="2400300" y="3657600"/>
              <a:ext cx="805180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१२.वासर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3" name="officeArt object" descr="१३. बलसिट">
              <a:extLst>
                <a:ext uri="{FF2B5EF4-FFF2-40B4-BE49-F238E27FC236}">
                  <a16:creationId xmlns:a16="http://schemas.microsoft.com/office/drawing/2014/main" id="{9F127FC9-C283-39F7-7C5C-05780A075194}"/>
                </a:ext>
              </a:extLst>
            </p:cNvPr>
            <p:cNvSpPr txBox="1"/>
            <p:nvPr/>
          </p:nvSpPr>
          <p:spPr>
            <a:xfrm>
              <a:off x="2390775" y="3829050"/>
              <a:ext cx="886397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१३. बलसिट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4" name="officeArt object" descr="१४. प्लग">
              <a:extLst>
                <a:ext uri="{FF2B5EF4-FFF2-40B4-BE49-F238E27FC236}">
                  <a16:creationId xmlns:a16="http://schemas.microsoft.com/office/drawing/2014/main" id="{7A83FB08-3CCC-BE04-9A6E-CB09E7E8FB18}"/>
                </a:ext>
              </a:extLst>
            </p:cNvPr>
            <p:cNvSpPr txBox="1"/>
            <p:nvPr/>
          </p:nvSpPr>
          <p:spPr>
            <a:xfrm>
              <a:off x="2381250" y="4029075"/>
              <a:ext cx="805371" cy="1974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१४. प्लग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5" name="officeArt object" descr="४. बलसिट">
              <a:extLst>
                <a:ext uri="{FF2B5EF4-FFF2-40B4-BE49-F238E27FC236}">
                  <a16:creationId xmlns:a16="http://schemas.microsoft.com/office/drawing/2014/main" id="{50F3AF7C-7D47-259F-3FB0-D7D66537BD2F}"/>
                </a:ext>
              </a:extLst>
            </p:cNvPr>
            <p:cNvSpPr txBox="1"/>
            <p:nvPr/>
          </p:nvSpPr>
          <p:spPr>
            <a:xfrm>
              <a:off x="1343025" y="3495675"/>
              <a:ext cx="974725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४. बलसिट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6" name="officeArt object" descr="५.वासर">
              <a:extLst>
                <a:ext uri="{FF2B5EF4-FFF2-40B4-BE49-F238E27FC236}">
                  <a16:creationId xmlns:a16="http://schemas.microsoft.com/office/drawing/2014/main" id="{9E80E349-C221-3990-0A6E-7411CB96AA81}"/>
                </a:ext>
              </a:extLst>
            </p:cNvPr>
            <p:cNvSpPr txBox="1"/>
            <p:nvPr/>
          </p:nvSpPr>
          <p:spPr>
            <a:xfrm>
              <a:off x="1343025" y="3657600"/>
              <a:ext cx="886460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५.वासर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7" name="officeArt object" descr="६. स्टोपर">
              <a:extLst>
                <a:ext uri="{FF2B5EF4-FFF2-40B4-BE49-F238E27FC236}">
                  <a16:creationId xmlns:a16="http://schemas.microsoft.com/office/drawing/2014/main" id="{BFDB6C6E-FBB8-B15A-BB6B-CC4DA0C0FEDD}"/>
                </a:ext>
              </a:extLst>
            </p:cNvPr>
            <p:cNvSpPr txBox="1"/>
            <p:nvPr/>
          </p:nvSpPr>
          <p:spPr>
            <a:xfrm>
              <a:off x="1438275" y="3819525"/>
              <a:ext cx="732155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६. स्टोपर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8" name="officeArt object" descr="१०. स्प्रिंग">
              <a:extLst>
                <a:ext uri="{FF2B5EF4-FFF2-40B4-BE49-F238E27FC236}">
                  <a16:creationId xmlns:a16="http://schemas.microsoft.com/office/drawing/2014/main" id="{5183515B-F018-FA88-5E7F-35CC08F31ABC}"/>
                </a:ext>
              </a:extLst>
            </p:cNvPr>
            <p:cNvSpPr txBox="1"/>
            <p:nvPr/>
          </p:nvSpPr>
          <p:spPr>
            <a:xfrm>
              <a:off x="2409825" y="3324225"/>
              <a:ext cx="805815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१०. स्प्रिंग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テキスト ボックス 1"/>
          <p:cNvSpPr txBox="1"/>
          <p:nvPr/>
        </p:nvSpPr>
        <p:spPr>
          <a:xfrm>
            <a:off x="3133627" y="5165721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२-२७ पूर्ण हाइड्रोलिक प्रणाली</a:t>
            </a:r>
          </a:p>
        </p:txBody>
      </p:sp>
      <p:pic>
        <p:nvPicPr>
          <p:cNvPr id="264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07" y="1463039"/>
            <a:ext cx="4747786" cy="340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५४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१८ पेज</a:t>
            </a:r>
          </a:p>
        </p:txBody>
      </p:sp>
      <p:sp>
        <p:nvSpPr>
          <p:cNvPr id="26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नियन्त्रण यन्त्र</a:t>
            </a:r>
          </a:p>
        </p:txBody>
      </p:sp>
      <p:sp>
        <p:nvSpPr>
          <p:cNvPr id="267" name="पछाडी"/>
          <p:cNvSpPr txBox="1"/>
          <p:nvPr/>
        </p:nvSpPr>
        <p:spPr>
          <a:xfrm>
            <a:off x="1242014" y="1756201"/>
            <a:ext cx="1209624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133350" indent="133350" defTabSz="533400">
              <a:defRPr sz="105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r>
              <a:rPr dirty="0" err="1">
                <a:solidFill>
                  <a:sysClr val="windowText" lastClr="000000"/>
                </a:solidFill>
              </a:rPr>
              <a:t>पछाडी</a:t>
            </a:r>
            <a:r>
              <a:rPr lang="ne-NP" dirty="0">
                <a:solidFill>
                  <a:sysClr val="windowText" lastClr="000000"/>
                </a:solidFill>
              </a:rPr>
              <a:t>को पाँग्रा</a:t>
            </a:r>
            <a:r>
              <a:rPr dirty="0">
                <a:solidFill>
                  <a:sysClr val="windowText" lastClr="000000"/>
                </a:solidFill>
              </a:rPr>
              <a:t>  </a:t>
            </a:r>
          </a:p>
        </p:txBody>
      </p:sp>
      <p:sp>
        <p:nvSpPr>
          <p:cNvPr id="268" name="बायाँ"/>
          <p:cNvSpPr txBox="1"/>
          <p:nvPr/>
        </p:nvSpPr>
        <p:spPr>
          <a:xfrm>
            <a:off x="3562181" y="2423515"/>
            <a:ext cx="540063" cy="28130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133350" indent="133350" defTabSz="533400">
              <a:defRPr sz="105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r>
              <a:rPr dirty="0" err="1"/>
              <a:t>बायाँ</a:t>
            </a:r>
            <a:endParaRPr dirty="0"/>
          </a:p>
        </p:txBody>
      </p:sp>
      <p:sp>
        <p:nvSpPr>
          <p:cNvPr id="269" name="बायाँ"/>
          <p:cNvSpPr txBox="1"/>
          <p:nvPr/>
        </p:nvSpPr>
        <p:spPr>
          <a:xfrm>
            <a:off x="4422061" y="2781294"/>
            <a:ext cx="464228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133350" indent="133350" defTabSz="533400">
              <a:defRPr sz="105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 marL="0"/>
            <a:r>
              <a:rPr dirty="0" err="1"/>
              <a:t>बायाँ</a:t>
            </a:r>
            <a:endParaRPr dirty="0"/>
          </a:p>
        </p:txBody>
      </p:sp>
      <p:sp>
        <p:nvSpPr>
          <p:cNvPr id="270" name="पछाडी"/>
          <p:cNvSpPr txBox="1"/>
          <p:nvPr/>
        </p:nvSpPr>
        <p:spPr>
          <a:xfrm>
            <a:off x="1242014" y="4338857"/>
            <a:ext cx="1209624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marL="133350" indent="133350" defTabSz="533400">
              <a:defRPr sz="105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r>
              <a:rPr dirty="0" err="1">
                <a:solidFill>
                  <a:sysClr val="windowText" lastClr="000000"/>
                </a:solidFill>
              </a:rPr>
              <a:t>पछाडी</a:t>
            </a:r>
            <a:r>
              <a:rPr lang="ne-NP" dirty="0">
                <a:solidFill>
                  <a:sysClr val="windowText" lastClr="000000"/>
                </a:solidFill>
              </a:rPr>
              <a:t>को पाँग्रा</a:t>
            </a:r>
            <a:r>
              <a:rPr dirty="0">
                <a:solidFill>
                  <a:sysClr val="windowText" lastClr="000000"/>
                </a:solidFill>
              </a:rPr>
              <a:t>  </a:t>
            </a:r>
          </a:p>
        </p:txBody>
      </p:sp>
      <p:sp>
        <p:nvSpPr>
          <p:cNvPr id="271" name="स्टीयरिङ सिलिन्डर"/>
          <p:cNvSpPr txBox="1"/>
          <p:nvPr/>
        </p:nvSpPr>
        <p:spPr>
          <a:xfrm>
            <a:off x="1702936" y="3561961"/>
            <a:ext cx="1429235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133350" indent="133350" defTabSz="533400">
              <a:defRPr sz="105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pPr>
            <a:r>
              <a:rPr dirty="0" err="1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स्टीयरिङ</a:t>
            </a:r>
            <a:r>
              <a:rPr dirty="0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सिलिन्डर</a:t>
            </a:r>
            <a:endParaRPr lang="ne-NP" dirty="0">
              <a:solidFill>
                <a:sysClr val="windowText" lastClr="000000"/>
              </a:solidFill>
              <a:latin typeface="ＭＳ ゴシック"/>
              <a:ea typeface="ＭＳ ゴシック"/>
              <a:cs typeface="ＭＳ ゴシック"/>
              <a:sym typeface="ＭＳ ゴシック"/>
            </a:endParaRPr>
          </a:p>
          <a:p>
            <a:pPr marL="133350" indent="133350" defTabSz="533400">
              <a:defRPr sz="105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pPr>
            <a:r>
              <a:rPr lang="ne-NP" dirty="0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स्टेयरिंग सिलिण्डर</a:t>
            </a:r>
            <a:r>
              <a:rPr dirty="0">
                <a:solidFill>
                  <a:sysClr val="windowText" lastClr="000000"/>
                </a:solidFill>
              </a:rPr>
              <a:t>  </a:t>
            </a:r>
          </a:p>
        </p:txBody>
      </p:sp>
      <p:sp>
        <p:nvSpPr>
          <p:cNvPr id="272" name="हांडल"/>
          <p:cNvSpPr txBox="1"/>
          <p:nvPr/>
        </p:nvSpPr>
        <p:spPr>
          <a:xfrm>
            <a:off x="5032652" y="1883158"/>
            <a:ext cx="521413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indent="133350" defTabSz="533400">
              <a:defRPr sz="1050">
                <a:uFill>
                  <a:solidFill>
                    <a:srgbClr val="000000"/>
                  </a:solidFill>
                </a:u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rPr>
                <a:solidFill>
                  <a:sysClr val="windowText" lastClr="000000"/>
                </a:solidFill>
              </a:rPr>
              <a:t>हांडल </a:t>
            </a:r>
          </a:p>
        </p:txBody>
      </p:sp>
      <p:sp>
        <p:nvSpPr>
          <p:cNvPr id="273" name="テキスト ボックス 1"/>
          <p:cNvSpPr txBox="1"/>
          <p:nvPr/>
        </p:nvSpPr>
        <p:spPr>
          <a:xfrm>
            <a:off x="5735911" y="2423515"/>
            <a:ext cx="1883517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/>
            </a:pPr>
            <a:r>
              <a:rPr sz="8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पूर्ण</a:t>
            </a:r>
            <a:r>
              <a:rPr sz="8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8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हाइड्रोलिक</a:t>
            </a:r>
            <a:r>
              <a:rPr sz="8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8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प्रणाली</a:t>
            </a:r>
            <a:r>
              <a:rPr sz="8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8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पावर</a:t>
            </a:r>
            <a:r>
              <a:rPr sz="8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endParaRPr lang="en-US" sz="800" dirty="0">
              <a:solidFill>
                <a:sysClr val="windowText" lastClr="000000"/>
              </a:solidFill>
              <a:latin typeface="ＭＳ 明朝"/>
              <a:ea typeface="ＭＳ 明朝"/>
              <a:cs typeface="ＭＳ 明朝"/>
              <a:sym typeface="ＭＳ 明朝"/>
            </a:endParaRPr>
          </a:p>
          <a:p>
            <a:pPr algn="ctr">
              <a:defRPr sz="1200"/>
            </a:pPr>
            <a:r>
              <a:rPr sz="800" dirty="0" err="1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स्टीयरिङ</a:t>
            </a:r>
            <a:r>
              <a:rPr lang="ne-NP" altLang="ja-JP" sz="800" dirty="0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 स्टेयरिंग</a:t>
            </a:r>
            <a:r>
              <a:rPr sz="800" dirty="0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sz="800" dirty="0" err="1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भल्भ</a:t>
            </a:r>
            <a:r>
              <a:rPr sz="800" dirty="0">
                <a:solidFill>
                  <a:sysClr val="windowText" lastClr="00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</a:p>
        </p:txBody>
      </p:sp>
      <p:sp>
        <p:nvSpPr>
          <p:cNvPr id="274" name="テキスト ボックス 1"/>
          <p:cNvSpPr txBox="1"/>
          <p:nvPr/>
        </p:nvSpPr>
        <p:spPr>
          <a:xfrm>
            <a:off x="5923184" y="3136972"/>
            <a:ext cx="1286467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हाइड्रोलिक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पम्प</a:t>
            </a:r>
            <a:endParaRPr dirty="0">
              <a:solidFill>
                <a:sysClr val="windowText" lastClr="000000"/>
              </a:solidFill>
              <a:latin typeface="ＭＳ 明朝"/>
              <a:ea typeface="ＭＳ 明朝"/>
              <a:cs typeface="ＭＳ 明朝"/>
              <a:sym typeface="ＭＳ 明朝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テキスト ボックス 1"/>
          <p:cNvSpPr txBox="1"/>
          <p:nvPr/>
        </p:nvSpPr>
        <p:spPr>
          <a:xfrm>
            <a:off x="2828827" y="5013321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२-२८  ड्र्यागलिंक र टाईरड</a:t>
            </a:r>
          </a:p>
        </p:txBody>
      </p:sp>
      <p:pic>
        <p:nvPicPr>
          <p:cNvPr id="277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02" y="1920875"/>
            <a:ext cx="4322446" cy="271145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५५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१९ पेज</a:t>
            </a:r>
          </a:p>
        </p:txBody>
      </p:sp>
      <p:sp>
        <p:nvSpPr>
          <p:cNvPr id="279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नियन्त्रण यन्त्र</a:t>
            </a:r>
          </a:p>
        </p:txBody>
      </p:sp>
      <p:sp>
        <p:nvSpPr>
          <p:cNvPr id="280" name="テキスト ボックス 1"/>
          <p:cNvSpPr txBox="1"/>
          <p:nvPr/>
        </p:nvSpPr>
        <p:spPr>
          <a:xfrm>
            <a:off x="3557581" y="4250644"/>
            <a:ext cx="1169516" cy="30480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टाईरड</a:t>
            </a:r>
          </a:p>
        </p:txBody>
      </p:sp>
      <p:sp>
        <p:nvSpPr>
          <p:cNvPr id="281" name="テキスト ボックス 1"/>
          <p:cNvSpPr txBox="1"/>
          <p:nvPr/>
        </p:nvSpPr>
        <p:spPr>
          <a:xfrm>
            <a:off x="2420302" y="3873047"/>
            <a:ext cx="1169516" cy="30480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बेल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क्र्याङ्क</a:t>
            </a:r>
            <a:endParaRPr dirty="0">
              <a:latin typeface="ＭＳ ゴシック"/>
              <a:ea typeface="ＭＳ ゴシック"/>
              <a:cs typeface="ＭＳ ゴシック"/>
              <a:sym typeface="ＭＳ ゴシック"/>
            </a:endParaRPr>
          </a:p>
        </p:txBody>
      </p:sp>
      <p:sp>
        <p:nvSpPr>
          <p:cNvPr id="282" name="ड्र्यागलिंक"/>
          <p:cNvSpPr txBox="1"/>
          <p:nvPr/>
        </p:nvSpPr>
        <p:spPr>
          <a:xfrm>
            <a:off x="5141138" y="2268096"/>
            <a:ext cx="840934" cy="2539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indent="133350" defTabSz="533400">
              <a:defRPr sz="1050">
                <a:uFill>
                  <a:solidFill>
                    <a:srgbClr val="000000"/>
                  </a:solidFill>
                </a:uFill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游明朝"/>
                <a:ea typeface="游明朝"/>
                <a:cs typeface="游明朝"/>
                <a:sym typeface="游明朝"/>
              </a:defRPr>
            </a:pP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ड्र्याग</a:t>
            </a:r>
            <a:r>
              <a:rPr lang="ne-NP" dirty="0"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लिंक</a:t>
            </a:r>
            <a:endParaRPr dirty="0">
              <a:latin typeface="ＭＳ ゴシック"/>
              <a:ea typeface="ＭＳ ゴシック"/>
              <a:cs typeface="ＭＳ ゴシック"/>
              <a:sym typeface="ＭＳ ゴシック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テキスト ボックス 1"/>
          <p:cNvSpPr txBox="1"/>
          <p:nvPr/>
        </p:nvSpPr>
        <p:spPr>
          <a:xfrm>
            <a:off x="2340105" y="5253100"/>
            <a:ext cx="44733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lang="hi-IN" dirty="0">
                <a:latin typeface="ＭＳ 明朝"/>
                <a:ea typeface="ＭＳ 明朝"/>
                <a:cs typeface="ＭＳ 明朝"/>
                <a:sym typeface="ＭＳ 明朝"/>
              </a:rPr>
              <a:t>चित्र २-२९ फुटब्रेक (सर्भो बिनाको ड्रम प्रणाली ब्रेकको उदाहरण)</a:t>
            </a:r>
          </a:p>
        </p:txBody>
      </p:sp>
      <p:sp>
        <p:nvSpPr>
          <p:cNvPr id="286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५६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२० पेज</a:t>
            </a:r>
          </a:p>
        </p:txBody>
      </p:sp>
      <p:sp>
        <p:nvSpPr>
          <p:cNvPr id="28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ब्रेकिङ यन्त्र 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491EA2-9DB4-A6CA-FA70-50D1447BC14D}"/>
              </a:ext>
            </a:extLst>
          </p:cNvPr>
          <p:cNvGrpSpPr/>
          <p:nvPr/>
        </p:nvGrpSpPr>
        <p:grpSpPr>
          <a:xfrm>
            <a:off x="2019786" y="1560576"/>
            <a:ext cx="4797891" cy="3512439"/>
            <a:chOff x="0" y="0"/>
            <a:chExt cx="4491355" cy="3288030"/>
          </a:xfrm>
        </p:grpSpPr>
        <p:pic>
          <p:nvPicPr>
            <p:cNvPr id="3" name="officeArt object" descr="図 22">
              <a:extLst>
                <a:ext uri="{FF2B5EF4-FFF2-40B4-BE49-F238E27FC236}">
                  <a16:creationId xmlns:a16="http://schemas.microsoft.com/office/drawing/2014/main" id="{A4F31366-5BF5-874B-0CEB-4850EAE322C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491355" cy="3266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75B4F7B-4E28-E7B5-55CC-4116EBAE25EE}"/>
                </a:ext>
              </a:extLst>
            </p:cNvPr>
            <p:cNvGrpSpPr/>
            <p:nvPr/>
          </p:nvGrpSpPr>
          <p:grpSpPr>
            <a:xfrm>
              <a:off x="171450" y="400050"/>
              <a:ext cx="4300220" cy="2887980"/>
              <a:chOff x="0" y="0"/>
              <a:chExt cx="4300220" cy="2887980"/>
            </a:xfrm>
          </p:grpSpPr>
          <p:sp>
            <p:nvSpPr>
              <p:cNvPr id="5" name="officeArt object" descr="テキスト ボックス 1">
                <a:extLst>
                  <a:ext uri="{FF2B5EF4-FFF2-40B4-BE49-F238E27FC236}">
                    <a16:creationId xmlns:a16="http://schemas.microsoft.com/office/drawing/2014/main" id="{50817029-C3E4-FF5E-785D-442395F542E2}"/>
                  </a:ext>
                </a:extLst>
              </p:cNvPr>
              <p:cNvSpPr txBox="1"/>
              <p:nvPr/>
            </p:nvSpPr>
            <p:spPr>
              <a:xfrm>
                <a:off x="0" y="2305050"/>
                <a:ext cx="732700" cy="2808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9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१ पेडल 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6" name="officeArt object" descr="テキスト ボックス 1">
                <a:extLst>
                  <a:ext uri="{FF2B5EF4-FFF2-40B4-BE49-F238E27FC236}">
                    <a16:creationId xmlns:a16="http://schemas.microsoft.com/office/drawing/2014/main" id="{99EF4486-37CB-D39D-C8E8-0793B5E142D1}"/>
                  </a:ext>
                </a:extLst>
              </p:cNvPr>
              <p:cNvSpPr txBox="1"/>
              <p:nvPr/>
            </p:nvSpPr>
            <p:spPr>
              <a:xfrm>
                <a:off x="1419225" y="2276475"/>
                <a:ext cx="1272700" cy="288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1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२ मास्टर सिलिण्डर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7" name="officeArt object" descr="テキスト ボックス 1">
                <a:extLst>
                  <a:ext uri="{FF2B5EF4-FFF2-40B4-BE49-F238E27FC236}">
                    <a16:creationId xmlns:a16="http://schemas.microsoft.com/office/drawing/2014/main" id="{16C65130-6A4D-195C-34E1-2701D42FEB6C}"/>
                  </a:ext>
                </a:extLst>
              </p:cNvPr>
              <p:cNvSpPr txBox="1"/>
              <p:nvPr/>
            </p:nvSpPr>
            <p:spPr>
              <a:xfrm>
                <a:off x="1400175" y="2590800"/>
                <a:ext cx="1272540" cy="2876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1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५ ब्रेक रबर 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8" name="officeArt object" descr="テキスト ボックス 1">
                <a:extLst>
                  <a:ext uri="{FF2B5EF4-FFF2-40B4-BE49-F238E27FC236}">
                    <a16:creationId xmlns:a16="http://schemas.microsoft.com/office/drawing/2014/main" id="{9369A3A0-857D-AB0C-6560-010680A421B3}"/>
                  </a:ext>
                </a:extLst>
              </p:cNvPr>
              <p:cNvSpPr txBox="1"/>
              <p:nvPr/>
            </p:nvSpPr>
            <p:spPr>
              <a:xfrm>
                <a:off x="2847975" y="2571750"/>
                <a:ext cx="1452245" cy="2876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1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६ ब्रेक तेल ट्यान्की  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9" name="officeArt object" descr="テキスト ボックス 1">
                <a:extLst>
                  <a:ext uri="{FF2B5EF4-FFF2-40B4-BE49-F238E27FC236}">
                    <a16:creationId xmlns:a16="http://schemas.microsoft.com/office/drawing/2014/main" id="{23244A87-97DD-5FA9-013D-F03950F3E8D6}"/>
                  </a:ext>
                </a:extLst>
              </p:cNvPr>
              <p:cNvSpPr txBox="1"/>
              <p:nvPr/>
            </p:nvSpPr>
            <p:spPr>
              <a:xfrm>
                <a:off x="2838450" y="2305050"/>
                <a:ext cx="1272700" cy="288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1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ＭＳ 明朝" panose="02020609040205080304" pitchFamily="17" charset="-128"/>
                    <a:ea typeface="游明朝" panose="02020400000000000000" pitchFamily="18" charset="-128"/>
                    <a:cs typeface="ＭＳ 明朝" panose="02020609040205080304" pitchFamily="17" charset="-128"/>
                  </a:rPr>
                  <a:t>     ३ हाइड्रोलिक पाइप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0" name="officeArt object" descr="テキスト ボックス 1">
                <a:extLst>
                  <a:ext uri="{FF2B5EF4-FFF2-40B4-BE49-F238E27FC236}">
                    <a16:creationId xmlns:a16="http://schemas.microsoft.com/office/drawing/2014/main" id="{E2A55B49-764C-104D-CCBD-0660E044F2C1}"/>
                  </a:ext>
                </a:extLst>
              </p:cNvPr>
              <p:cNvSpPr txBox="1"/>
              <p:nvPr/>
            </p:nvSpPr>
            <p:spPr>
              <a:xfrm>
                <a:off x="0" y="2600325"/>
                <a:ext cx="1272540" cy="2876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1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४ व्हील सिलिण्डर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1" name="officeArt object" descr="テキスト ボックス 1">
                <a:extLst>
                  <a:ext uri="{FF2B5EF4-FFF2-40B4-BE49-F238E27FC236}">
                    <a16:creationId xmlns:a16="http://schemas.microsoft.com/office/drawing/2014/main" id="{F60D1598-C31E-64A0-CC16-4909AEF9551C}"/>
                  </a:ext>
                </a:extLst>
              </p:cNvPr>
              <p:cNvSpPr txBox="1"/>
              <p:nvPr/>
            </p:nvSpPr>
            <p:spPr>
              <a:xfrm>
                <a:off x="1333500" y="0"/>
                <a:ext cx="1092700" cy="288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1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पार्किंग ब्रेक तिर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12" name="officeArt object" descr="テキスト ボックス 1">
                <a:extLst>
                  <a:ext uri="{FF2B5EF4-FFF2-40B4-BE49-F238E27FC236}">
                    <a16:creationId xmlns:a16="http://schemas.microsoft.com/office/drawing/2014/main" id="{8FA97A8A-C9FB-5BBB-E546-4E7ADFFA854B}"/>
                  </a:ext>
                </a:extLst>
              </p:cNvPr>
              <p:cNvSpPr txBox="1"/>
              <p:nvPr/>
            </p:nvSpPr>
            <p:spPr>
              <a:xfrm>
                <a:off x="1409700" y="1752600"/>
                <a:ext cx="1092700" cy="288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100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पार्किंग ब्रेक तिर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テキスト ボックス 1"/>
          <p:cNvSpPr txBox="1"/>
          <p:nvPr/>
        </p:nvSpPr>
        <p:spPr>
          <a:xfrm>
            <a:off x="2689031" y="5175122"/>
            <a:ext cx="376593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२-३० ब्रेक बूस्टरको उदाहरण (भ्याकुम सर्भो प्रणाली)</a:t>
            </a:r>
          </a:p>
        </p:txBody>
      </p:sp>
      <p:sp>
        <p:nvSpPr>
          <p:cNvPr id="299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५७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२१ पेज</a:t>
            </a:r>
          </a:p>
        </p:txBody>
      </p:sp>
      <p:sp>
        <p:nvSpPr>
          <p:cNvPr id="300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ब्रेकिङ यन्त्र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BBB7937-6986-9215-0346-1DC141D6034A}"/>
              </a:ext>
            </a:extLst>
          </p:cNvPr>
          <p:cNvGrpSpPr/>
          <p:nvPr/>
        </p:nvGrpSpPr>
        <p:grpSpPr>
          <a:xfrm>
            <a:off x="2273300" y="2038985"/>
            <a:ext cx="4597400" cy="2780030"/>
            <a:chOff x="0" y="0"/>
            <a:chExt cx="4597900" cy="2780030"/>
          </a:xfrm>
        </p:grpSpPr>
        <p:pic>
          <p:nvPicPr>
            <p:cNvPr id="3" name="officeArt object" descr="図 23">
              <a:extLst>
                <a:ext uri="{FF2B5EF4-FFF2-40B4-BE49-F238E27FC236}">
                  <a16:creationId xmlns:a16="http://schemas.microsoft.com/office/drawing/2014/main" id="{A610D0A8-ED66-D41B-F566-54FE3A50A42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442460" cy="2780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テキスト ボックス 1">
              <a:extLst>
                <a:ext uri="{FF2B5EF4-FFF2-40B4-BE49-F238E27FC236}">
                  <a16:creationId xmlns:a16="http://schemas.microsoft.com/office/drawing/2014/main" id="{A27C5F5F-EF00-AC83-6182-36569F16B9E7}"/>
                </a:ext>
              </a:extLst>
            </p:cNvPr>
            <p:cNvSpPr txBox="1"/>
            <p:nvPr/>
          </p:nvSpPr>
          <p:spPr>
            <a:xfrm>
              <a:off x="1790700" y="0"/>
              <a:ext cx="732700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चेक भल्भ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テキスト ボックス 1">
              <a:extLst>
                <a:ext uri="{FF2B5EF4-FFF2-40B4-BE49-F238E27FC236}">
                  <a16:creationId xmlns:a16="http://schemas.microsoft.com/office/drawing/2014/main" id="{CCDFDB13-74A7-9B6C-C99E-7807C1242E7B}"/>
                </a:ext>
              </a:extLst>
            </p:cNvPr>
            <p:cNvSpPr txBox="1"/>
            <p:nvPr/>
          </p:nvSpPr>
          <p:spPr>
            <a:xfrm>
              <a:off x="3190875" y="314325"/>
              <a:ext cx="912701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भ्याकुम पम्प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テキスト ボックス 1">
              <a:extLst>
                <a:ext uri="{FF2B5EF4-FFF2-40B4-BE49-F238E27FC236}">
                  <a16:creationId xmlns:a16="http://schemas.microsoft.com/office/drawing/2014/main" id="{DC58D668-C3FC-E4A3-21A4-9A486C525FA4}"/>
                </a:ext>
              </a:extLst>
            </p:cNvPr>
            <p:cNvSpPr txBox="1"/>
            <p:nvPr/>
          </p:nvSpPr>
          <p:spPr>
            <a:xfrm>
              <a:off x="3257550" y="714375"/>
              <a:ext cx="912701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ब्रेक पेडल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テキスト ボックス 1">
              <a:extLst>
                <a:ext uri="{FF2B5EF4-FFF2-40B4-BE49-F238E27FC236}">
                  <a16:creationId xmlns:a16="http://schemas.microsoft.com/office/drawing/2014/main" id="{B6596715-002D-66ED-AA64-1447544A5348}"/>
                </a:ext>
              </a:extLst>
            </p:cNvPr>
            <p:cNvSpPr txBox="1"/>
            <p:nvPr/>
          </p:nvSpPr>
          <p:spPr>
            <a:xfrm>
              <a:off x="2352675" y="1152525"/>
              <a:ext cx="2172701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914400" algn="l"/>
                  <a:tab pos="1828800" algn="l"/>
                </a:tabLst>
              </a:pPr>
              <a:r>
                <a:rPr lang="en-US" sz="10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मास्टर सिलिण्डर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テキスト ボックス 1">
              <a:extLst>
                <a:ext uri="{FF2B5EF4-FFF2-40B4-BE49-F238E27FC236}">
                  <a16:creationId xmlns:a16="http://schemas.microsoft.com/office/drawing/2014/main" id="{831EFA83-CC04-1D2D-CFD7-5C3E169ED48C}"/>
                </a:ext>
              </a:extLst>
            </p:cNvPr>
            <p:cNvSpPr txBox="1"/>
            <p:nvPr/>
          </p:nvSpPr>
          <p:spPr>
            <a:xfrm>
              <a:off x="3505200" y="1838325"/>
              <a:ext cx="1092700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भ्याकुम रिजर्भ ट्यांक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テキスト ボックス 1">
              <a:extLst>
                <a:ext uri="{FF2B5EF4-FFF2-40B4-BE49-F238E27FC236}">
                  <a16:creationId xmlns:a16="http://schemas.microsoft.com/office/drawing/2014/main" id="{10F9CDDA-202C-F0AB-D773-985F181270A5}"/>
                </a:ext>
              </a:extLst>
            </p:cNvPr>
            <p:cNvSpPr txBox="1"/>
            <p:nvPr/>
          </p:nvSpPr>
          <p:spPr>
            <a:xfrm>
              <a:off x="1676400" y="1476375"/>
              <a:ext cx="696844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10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ब्रेक बुस्टर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テキスト ボックス 1">
              <a:extLst>
                <a:ext uri="{FF2B5EF4-FFF2-40B4-BE49-F238E27FC236}">
                  <a16:creationId xmlns:a16="http://schemas.microsoft.com/office/drawing/2014/main" id="{C09AAE6B-513B-8705-B98B-FC9299581BC5}"/>
                </a:ext>
              </a:extLst>
            </p:cNvPr>
            <p:cNvSpPr txBox="1"/>
            <p:nvPr/>
          </p:nvSpPr>
          <p:spPr>
            <a:xfrm>
              <a:off x="2314575" y="2152650"/>
              <a:ext cx="912701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9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ह्वील  सिलिण्डर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भाग १ सामान्य नियम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テキスト ボックス 1"/>
          <p:cNvSpPr txBox="1"/>
          <p:nvPr/>
        </p:nvSpPr>
        <p:spPr>
          <a:xfrm>
            <a:off x="1938528" y="5767114"/>
            <a:ext cx="48214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२-३१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आन्तरिक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विस्तार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प्रणाली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ब्रेक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(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पार्किङ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ब्रेकको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दोहोरो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प्रयोग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)</a:t>
            </a:r>
          </a:p>
        </p:txBody>
      </p:sp>
      <p:sp>
        <p:nvSpPr>
          <p:cNvPr id="311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५८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२२ पेज</a:t>
            </a:r>
          </a:p>
        </p:txBody>
      </p:sp>
      <p:sp>
        <p:nvSpPr>
          <p:cNvPr id="31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ब्रेकिङ यन्त्र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385541-6158-E8CA-8AC6-E7CBA685653F}"/>
              </a:ext>
            </a:extLst>
          </p:cNvPr>
          <p:cNvGrpSpPr/>
          <p:nvPr/>
        </p:nvGrpSpPr>
        <p:grpSpPr>
          <a:xfrm>
            <a:off x="2793047" y="1399223"/>
            <a:ext cx="3557905" cy="4059555"/>
            <a:chOff x="0" y="0"/>
            <a:chExt cx="3557905" cy="4059555"/>
          </a:xfrm>
        </p:grpSpPr>
        <p:pic>
          <p:nvPicPr>
            <p:cNvPr id="3" name="officeArt object" descr="図 24">
              <a:extLst>
                <a:ext uri="{FF2B5EF4-FFF2-40B4-BE49-F238E27FC236}">
                  <a16:creationId xmlns:a16="http://schemas.microsoft.com/office/drawing/2014/main" id="{10853D41-5111-E9FA-EA05-9210D49B525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725" y="0"/>
              <a:ext cx="3472180" cy="4059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ब्रेक ड्रम">
              <a:extLst>
                <a:ext uri="{FF2B5EF4-FFF2-40B4-BE49-F238E27FC236}">
                  <a16:creationId xmlns:a16="http://schemas.microsoft.com/office/drawing/2014/main" id="{D2259E79-311E-9216-A3A7-4EC8D90597CC}"/>
                </a:ext>
              </a:extLst>
            </p:cNvPr>
            <p:cNvSpPr txBox="1"/>
            <p:nvPr/>
          </p:nvSpPr>
          <p:spPr>
            <a:xfrm>
              <a:off x="295275" y="3724275"/>
              <a:ext cx="1092701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ब्रेक ड्रम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केबल(बायाँ)">
              <a:extLst>
                <a:ext uri="{FF2B5EF4-FFF2-40B4-BE49-F238E27FC236}">
                  <a16:creationId xmlns:a16="http://schemas.microsoft.com/office/drawing/2014/main" id="{CBBA832F-9760-036C-B168-0449394FCB9F}"/>
                </a:ext>
              </a:extLst>
            </p:cNvPr>
            <p:cNvSpPr txBox="1"/>
            <p:nvPr/>
          </p:nvSpPr>
          <p:spPr>
            <a:xfrm>
              <a:off x="2305050" y="2181225"/>
              <a:ext cx="912701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केबल(बायाँ)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ब्रेक रबर लाइनिंग">
              <a:extLst>
                <a:ext uri="{FF2B5EF4-FFF2-40B4-BE49-F238E27FC236}">
                  <a16:creationId xmlns:a16="http://schemas.microsoft.com/office/drawing/2014/main" id="{464E06D0-308D-5F05-8B68-923042F0BD4C}"/>
                </a:ext>
              </a:extLst>
            </p:cNvPr>
            <p:cNvSpPr txBox="1"/>
            <p:nvPr/>
          </p:nvSpPr>
          <p:spPr>
            <a:xfrm>
              <a:off x="390525" y="3009900"/>
              <a:ext cx="912495" cy="3394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ब्रेक रबर लाइनिंग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व्हील सिलिण्डर(फुट ब्रेक द्वारा संचालन)">
              <a:extLst>
                <a:ext uri="{FF2B5EF4-FFF2-40B4-BE49-F238E27FC236}">
                  <a16:creationId xmlns:a16="http://schemas.microsoft.com/office/drawing/2014/main" id="{7965BF99-5FF8-B336-FB95-E6F73426915F}"/>
                </a:ext>
              </a:extLst>
            </p:cNvPr>
            <p:cNvSpPr txBox="1"/>
            <p:nvPr/>
          </p:nvSpPr>
          <p:spPr>
            <a:xfrm>
              <a:off x="0" y="2524125"/>
              <a:ext cx="2133756" cy="3397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  <a:tab pos="1828800" algn="l"/>
                </a:tabLst>
              </a:pPr>
              <a:r>
                <a:rPr lang="ja-JP" sz="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व्हील सिलिण्डर(फुट ब्रेक द्वारा संचालन)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केबल(दायाँ)">
              <a:extLst>
                <a:ext uri="{FF2B5EF4-FFF2-40B4-BE49-F238E27FC236}">
                  <a16:creationId xmlns:a16="http://schemas.microsoft.com/office/drawing/2014/main" id="{766BB5A8-00B4-0971-0179-FD31B4EAFB77}"/>
                </a:ext>
              </a:extLst>
            </p:cNvPr>
            <p:cNvSpPr txBox="1"/>
            <p:nvPr/>
          </p:nvSpPr>
          <p:spPr>
            <a:xfrm>
              <a:off x="1266825" y="1724025"/>
              <a:ext cx="1104329" cy="2806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/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केबल(दायाँ)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ब्रेक नलगाएको अवस्था">
              <a:extLst>
                <a:ext uri="{FF2B5EF4-FFF2-40B4-BE49-F238E27FC236}">
                  <a16:creationId xmlns:a16="http://schemas.microsoft.com/office/drawing/2014/main" id="{ADDB0F58-7A13-537C-D37A-6D17671EDE8F}"/>
                </a:ext>
              </a:extLst>
            </p:cNvPr>
            <p:cNvSpPr txBox="1"/>
            <p:nvPr/>
          </p:nvSpPr>
          <p:spPr>
            <a:xfrm>
              <a:off x="742950" y="600075"/>
              <a:ext cx="1092701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ja-JP" sz="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ब्रेक नलगाएको अवस्था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पार्किङ ब्रेक लीभर">
              <a:extLst>
                <a:ext uri="{FF2B5EF4-FFF2-40B4-BE49-F238E27FC236}">
                  <a16:creationId xmlns:a16="http://schemas.microsoft.com/office/drawing/2014/main" id="{7ECE9AF7-F41D-98B2-86F1-EF23A0461F06}"/>
                </a:ext>
              </a:extLst>
            </p:cNvPr>
            <p:cNvSpPr txBox="1"/>
            <p:nvPr/>
          </p:nvSpPr>
          <p:spPr>
            <a:xfrm>
              <a:off x="1390650" y="323850"/>
              <a:ext cx="1693443" cy="2806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ja-JP" sz="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पार्किङ ब्रेक लीभर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1" name="officeArt object" descr="ब्रेक लगाएको अवस्था">
              <a:extLst>
                <a:ext uri="{FF2B5EF4-FFF2-40B4-BE49-F238E27FC236}">
                  <a16:creationId xmlns:a16="http://schemas.microsoft.com/office/drawing/2014/main" id="{9FAA838C-B186-4F6A-8AF5-DB2FDDD9C8DA}"/>
                </a:ext>
              </a:extLst>
            </p:cNvPr>
            <p:cNvSpPr txBox="1"/>
            <p:nvPr/>
          </p:nvSpPr>
          <p:spPr>
            <a:xfrm>
              <a:off x="2447925" y="0"/>
              <a:ext cx="1092701" cy="280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ja-JP" sz="8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 </a:t>
              </a:r>
              <a:r>
                <a:rPr lang="en-US" sz="80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游明朝" panose="02020400000000000000" pitchFamily="18" charset="-128"/>
                  <a:cs typeface="ＭＳ ゴシック" panose="020B0609070205080204" pitchFamily="49" charset="-128"/>
                </a:rPr>
                <a:t>ब्रेक लगाएको अवस्था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अध्याय २ प्रयोग विधि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テキスト ボックス 1"/>
          <p:cNvSpPr txBox="1"/>
          <p:nvPr/>
        </p:nvSpPr>
        <p:spPr>
          <a:xfrm>
            <a:off x="2673026" y="941405"/>
            <a:ext cx="333676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lang="hi-IN" dirty="0">
                <a:latin typeface="ＭＳ 明朝"/>
                <a:ea typeface="ＭＳ 明朝"/>
                <a:cs typeface="ＭＳ 明朝"/>
                <a:sym typeface="ＭＳ 明朝"/>
              </a:rPr>
              <a:t>तालिका २-१ काम शुरु गर्नु अघिको निरीक्षण सूची</a:t>
            </a:r>
          </a:p>
        </p:txBody>
      </p:sp>
      <p:sp>
        <p:nvSpPr>
          <p:cNvPr id="326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६२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२४ पेज</a:t>
            </a:r>
          </a:p>
        </p:txBody>
      </p:sp>
      <p:sp>
        <p:nvSpPr>
          <p:cNvPr id="32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 lang="hi-IN" dirty="0">
                <a:latin typeface="ＭＳ 明朝"/>
                <a:ea typeface="ＭＳ 明朝"/>
                <a:cs typeface="ＭＳ 明朝"/>
                <a:sym typeface="ＭＳ 明朝"/>
              </a:rPr>
              <a:t>काम शुरु गर्नु अघिको ज्ञान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6F35CD-4AD6-69F7-13F7-9A9EEDEE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56" y="1492110"/>
            <a:ext cx="4375087" cy="48088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テキスト ボックス 1"/>
          <p:cNvSpPr txBox="1"/>
          <p:nvPr/>
        </p:nvSpPr>
        <p:spPr>
          <a:xfrm>
            <a:off x="3062823" y="1711370"/>
            <a:ext cx="332578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तालिका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२-२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पुन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प्रयोग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गर्ने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बेलाको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आत्म-निरीक्षण</a:t>
            </a:r>
            <a:endParaRPr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  <p:sp>
        <p:nvSpPr>
          <p:cNvPr id="331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६३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२५ पेज</a:t>
            </a:r>
          </a:p>
        </p:txBody>
      </p:sp>
      <p:sp>
        <p:nvSpPr>
          <p:cNvPr id="33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नियमित स्व-निरीक्षण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65E1AC-B50C-683C-9E14-4822A6E0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88" y="2431448"/>
            <a:ext cx="4687050" cy="13413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テキスト ボックス 1"/>
          <p:cNvSpPr txBox="1"/>
          <p:nvPr/>
        </p:nvSpPr>
        <p:spPr>
          <a:xfrm>
            <a:off x="536875" y="2943023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२-३३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पेट्रोल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इन्जिन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प्रणालीको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स्टार्ट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</a:p>
        </p:txBody>
      </p:sp>
      <p:pic>
        <p:nvPicPr>
          <p:cNvPr id="335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1" y="1296478"/>
            <a:ext cx="4780280" cy="1458596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テキスト ボックス 3"/>
          <p:cNvSpPr txBox="1"/>
          <p:nvPr/>
        </p:nvSpPr>
        <p:spPr>
          <a:xfrm>
            <a:off x="4314959" y="4272792"/>
            <a:ext cx="303342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२-३४ डिजेल इन्जिन प्रणालीको स्टार्ट (१)</a:t>
            </a:r>
          </a:p>
        </p:txBody>
      </p:sp>
      <p:sp>
        <p:nvSpPr>
          <p:cNvPr id="337" name="テキスト ボックス 4"/>
          <p:cNvSpPr txBox="1"/>
          <p:nvPr/>
        </p:nvSpPr>
        <p:spPr>
          <a:xfrm>
            <a:off x="410980" y="6143614"/>
            <a:ext cx="316263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२-३५ डिजेल इन्जिन प्रणालीको स्टार्ट (२)</a:t>
            </a:r>
          </a:p>
        </p:txBody>
      </p:sp>
      <p:pic>
        <p:nvPicPr>
          <p:cNvPr id="338" name="図 5" descr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84" y="2755072"/>
            <a:ext cx="4698366" cy="1531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図 6" descr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3" y="4516871"/>
            <a:ext cx="4657091" cy="1347471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テキスト ボックス 7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६५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२६ पेज</a:t>
            </a:r>
          </a:p>
        </p:txBody>
      </p:sp>
      <p:sp>
        <p:nvSpPr>
          <p:cNvPr id="341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स्टार्टको सञ्चालन र ज्ञान</a:t>
            </a:r>
          </a:p>
        </p:txBody>
      </p:sp>
      <p:sp>
        <p:nvSpPr>
          <p:cNvPr id="342" name="テキスト ボックス 1"/>
          <p:cNvSpPr txBox="1"/>
          <p:nvPr/>
        </p:nvSpPr>
        <p:spPr>
          <a:xfrm>
            <a:off x="2689091" y="2177666"/>
            <a:ext cx="301778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200"/>
            </a:pP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पेट्रोल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इन्जिन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प्रणालीको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</a:p>
          <a:p>
            <a:pPr>
              <a:defRPr sz="1200"/>
            </a:pP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कि</a:t>
            </a:r>
            <a:r>
              <a:rPr lang="ne-NP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(साँचो)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लाई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घुसाई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, ON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को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स्थानमा</a:t>
            </a:r>
            <a:r>
              <a:rPr lang="ne-NP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घुमाउने</a:t>
            </a:r>
            <a:r>
              <a:rPr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</a:p>
        </p:txBody>
      </p:sp>
      <p:sp>
        <p:nvSpPr>
          <p:cNvPr id="343" name="テキスト ボックス 3"/>
          <p:cNvSpPr txBox="1"/>
          <p:nvPr/>
        </p:nvSpPr>
        <p:spPr>
          <a:xfrm>
            <a:off x="6628715" y="3495665"/>
            <a:ext cx="2336967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200"/>
            </a:pP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डिजेल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इन्जिन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प्रणालीको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(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प्रिहिटिंग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बत्ती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बल्ले</a:t>
            </a:r>
            <a:r>
              <a:rPr lang="ne-NP"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(बल्ने)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प्रणाली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)</a:t>
            </a:r>
            <a:r>
              <a:rPr lang="ne-NP"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lang="ne-NP" altLang="ja-JP"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कि(साँचो) </a:t>
            </a:r>
            <a:r>
              <a:rPr sz="1000" dirty="0" err="1">
                <a:solidFill>
                  <a:sysClr val="windowText" lastClr="000000"/>
                </a:solidFill>
              </a:rPr>
              <a:t>लाई</a:t>
            </a:r>
            <a:r>
              <a:rPr sz="1000" dirty="0">
                <a:solidFill>
                  <a:sysClr val="windowText" lastClr="000000"/>
                </a:solidFill>
              </a:rPr>
              <a:t> GLOW </a:t>
            </a:r>
            <a:r>
              <a:rPr sz="1000" dirty="0" err="1">
                <a:solidFill>
                  <a:sysClr val="windowText" lastClr="000000"/>
                </a:solidFill>
              </a:rPr>
              <a:t>को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स्थान</a:t>
            </a:r>
            <a:r>
              <a:rPr sz="1000" dirty="0">
                <a:solidFill>
                  <a:sysClr val="windowText" lastClr="000000"/>
                </a:solidFill>
              </a:rPr>
              <a:t>  </a:t>
            </a:r>
            <a:r>
              <a:rPr sz="1000" dirty="0" err="1">
                <a:solidFill>
                  <a:sysClr val="windowText" lastClr="000000"/>
                </a:solidFill>
              </a:rPr>
              <a:t>घुमाएर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</a:p>
          <a:p>
            <a:pPr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rPr sz="1000" dirty="0" err="1">
                <a:solidFill>
                  <a:sysClr val="windowText" lastClr="000000"/>
                </a:solidFill>
              </a:rPr>
              <a:t>प्रिहिटिंग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सिग्नल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लैम्प</a:t>
            </a:r>
            <a:r>
              <a:rPr lang="ne-NP" sz="1000" dirty="0">
                <a:solidFill>
                  <a:sysClr val="windowText" lastClr="000000"/>
                </a:solidFill>
              </a:rPr>
              <a:t> (बत्ती)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बाल्ने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44" name="テキスト ボックス 3"/>
          <p:cNvSpPr txBox="1"/>
          <p:nvPr/>
        </p:nvSpPr>
        <p:spPr>
          <a:xfrm>
            <a:off x="5206656" y="3991388"/>
            <a:ext cx="1625256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endParaRPr sz="800" dirty="0">
              <a:solidFill>
                <a:sysClr val="windowText" lastClr="000000"/>
              </a:solidFill>
            </a:endParaRPr>
          </a:p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rPr sz="800" dirty="0" err="1">
                <a:solidFill>
                  <a:sysClr val="windowText" lastClr="000000"/>
                </a:solidFill>
              </a:rPr>
              <a:t>प्रिहिटिंग</a:t>
            </a:r>
            <a:r>
              <a:rPr sz="800" dirty="0">
                <a:solidFill>
                  <a:sysClr val="windowText" lastClr="000000"/>
                </a:solidFill>
              </a:rPr>
              <a:t> </a:t>
            </a:r>
            <a:r>
              <a:rPr sz="800" dirty="0" err="1">
                <a:solidFill>
                  <a:sysClr val="windowText" lastClr="000000"/>
                </a:solidFill>
              </a:rPr>
              <a:t>सिग्नल</a:t>
            </a:r>
            <a:r>
              <a:rPr sz="800" dirty="0">
                <a:solidFill>
                  <a:sysClr val="windowText" lastClr="000000"/>
                </a:solidFill>
              </a:rPr>
              <a:t> </a:t>
            </a:r>
            <a:r>
              <a:rPr sz="800" dirty="0" err="1">
                <a:solidFill>
                  <a:sysClr val="windowText" lastClr="000000"/>
                </a:solidFill>
              </a:rPr>
              <a:t>लैम्प</a:t>
            </a:r>
            <a:r>
              <a:rPr lang="ne-NP" sz="800" dirty="0">
                <a:solidFill>
                  <a:sysClr val="windowText" lastClr="000000"/>
                </a:solidFill>
              </a:rPr>
              <a:t> (बत्ती)</a:t>
            </a:r>
            <a:r>
              <a:rPr sz="8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346" name="テキスト ボックス 3"/>
          <p:cNvSpPr txBox="1"/>
          <p:nvPr/>
        </p:nvSpPr>
        <p:spPr>
          <a:xfrm>
            <a:off x="2298296" y="5096525"/>
            <a:ext cx="3033425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200"/>
            </a:pP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डिजेल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इन्जिन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प्रणालीको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(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प्रिहिटिंग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अटोमेटिक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बत्ती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lang="ne-NP" altLang="ja-JP"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बल्ले(बल्ने)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sz="1000" dirty="0" err="1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प्रणाली</a:t>
            </a:r>
            <a:r>
              <a:rPr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)</a:t>
            </a:r>
            <a:r>
              <a:rPr lang="ne-NP" altLang="ja-JP" sz="1000" dirty="0">
                <a:solidFill>
                  <a:sysClr val="windowText" lastClr="000000"/>
                </a:solidFill>
                <a:latin typeface="ＭＳ 明朝"/>
                <a:ea typeface="ＭＳ 明朝"/>
                <a:cs typeface="ＭＳ 明朝"/>
                <a:sym typeface="ＭＳ 明朝"/>
              </a:rPr>
              <a:t> कि(साँचो) </a:t>
            </a:r>
            <a:r>
              <a:rPr sz="1000" dirty="0" err="1">
                <a:solidFill>
                  <a:sysClr val="windowText" lastClr="000000"/>
                </a:solidFill>
              </a:rPr>
              <a:t>लाई</a:t>
            </a:r>
            <a:r>
              <a:rPr sz="1000" dirty="0">
                <a:solidFill>
                  <a:sysClr val="windowText" lastClr="000000"/>
                </a:solidFill>
              </a:rPr>
              <a:t> ON </a:t>
            </a:r>
            <a:r>
              <a:rPr sz="1000" dirty="0" err="1">
                <a:solidFill>
                  <a:sysClr val="windowText" lastClr="000000"/>
                </a:solidFill>
              </a:rPr>
              <a:t>को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स्थानमा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घुमाए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पछी</a:t>
            </a:r>
            <a:r>
              <a:rPr sz="1000" dirty="0">
                <a:solidFill>
                  <a:sysClr val="windowText" lastClr="000000"/>
                </a:solidFill>
              </a:rPr>
              <a:t>, </a:t>
            </a:r>
            <a:r>
              <a:rPr sz="1000" dirty="0" err="1">
                <a:solidFill>
                  <a:sysClr val="windowText" lastClr="000000"/>
                </a:solidFill>
              </a:rPr>
              <a:t>प्रिहिटिंग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सिग्नल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lang="ne-NP" altLang="ja-JP" sz="1000" dirty="0">
                <a:solidFill>
                  <a:sysClr val="windowText" lastClr="000000"/>
                </a:solidFill>
              </a:rPr>
              <a:t>लैम्प (बत्ती)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आफै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बल्ने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साधन</a:t>
            </a:r>
            <a:r>
              <a:rPr sz="1000" dirty="0">
                <a:solidFill>
                  <a:sysClr val="windowText" lastClr="000000"/>
                </a:solidFill>
              </a:rPr>
              <a:t> </a:t>
            </a:r>
            <a:r>
              <a:rPr sz="1000" dirty="0" err="1">
                <a:solidFill>
                  <a:sysClr val="windowText" lastClr="000000"/>
                </a:solidFill>
              </a:rPr>
              <a:t>पनि</a:t>
            </a:r>
            <a:r>
              <a:rPr sz="1000" dirty="0">
                <a:solidFill>
                  <a:sysClr val="windowText" lastClr="000000"/>
                </a:solidFill>
              </a:rPr>
              <a:t> छ </a:t>
            </a:r>
          </a:p>
        </p:txBody>
      </p:sp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2D2B9308-3A89-3B25-D069-5249F51998C4}"/>
              </a:ext>
            </a:extLst>
          </p:cNvPr>
          <p:cNvSpPr txBox="1"/>
          <p:nvPr/>
        </p:nvSpPr>
        <p:spPr>
          <a:xfrm>
            <a:off x="921315" y="5617467"/>
            <a:ext cx="1625256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endParaRPr sz="800" dirty="0">
              <a:solidFill>
                <a:sysClr val="windowText" lastClr="000000"/>
              </a:solidFill>
            </a:endParaRPr>
          </a:p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rPr sz="800" dirty="0" err="1">
                <a:solidFill>
                  <a:sysClr val="windowText" lastClr="000000"/>
                </a:solidFill>
              </a:rPr>
              <a:t>प्रिहिटिंग</a:t>
            </a:r>
            <a:r>
              <a:rPr sz="800" dirty="0">
                <a:solidFill>
                  <a:sysClr val="windowText" lastClr="000000"/>
                </a:solidFill>
              </a:rPr>
              <a:t> </a:t>
            </a:r>
            <a:r>
              <a:rPr sz="800" dirty="0" err="1">
                <a:solidFill>
                  <a:sysClr val="windowText" lastClr="000000"/>
                </a:solidFill>
              </a:rPr>
              <a:t>सिग्नल</a:t>
            </a:r>
            <a:r>
              <a:rPr sz="800" dirty="0">
                <a:solidFill>
                  <a:sysClr val="windowText" lastClr="000000"/>
                </a:solidFill>
              </a:rPr>
              <a:t> </a:t>
            </a:r>
            <a:r>
              <a:rPr sz="800" dirty="0" err="1">
                <a:solidFill>
                  <a:sysClr val="windowText" lastClr="000000"/>
                </a:solidFill>
              </a:rPr>
              <a:t>लैम्प</a:t>
            </a:r>
            <a:r>
              <a:rPr lang="ne-NP" sz="800" dirty="0">
                <a:solidFill>
                  <a:sysClr val="windowText" lastClr="000000"/>
                </a:solidFill>
              </a:rPr>
              <a:t> (बत्ती)</a:t>
            </a:r>
            <a:r>
              <a:rPr sz="800" dirty="0">
                <a:solidFill>
                  <a:sysClr val="windowText" lastClr="000000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テキスト ボックス 1"/>
          <p:cNvSpPr txBox="1"/>
          <p:nvPr/>
        </p:nvSpPr>
        <p:spPr>
          <a:xfrm>
            <a:off x="1832096" y="6420805"/>
            <a:ext cx="3553659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200"/>
            </a:pPr>
            <a:r>
              <a:rPr sz="800" dirty="0" err="1"/>
              <a:t>चित्र</a:t>
            </a:r>
            <a:r>
              <a:rPr sz="800" dirty="0"/>
              <a:t> २-३६ </a:t>
            </a:r>
            <a:r>
              <a:rPr sz="800" dirty="0" err="1"/>
              <a:t>चालकको</a:t>
            </a:r>
            <a:r>
              <a:rPr sz="800" dirty="0"/>
              <a:t> </a:t>
            </a:r>
            <a:r>
              <a:rPr sz="800" dirty="0" err="1"/>
              <a:t>सिट</a:t>
            </a:r>
            <a:r>
              <a:rPr sz="800" dirty="0"/>
              <a:t> (</a:t>
            </a:r>
            <a:r>
              <a:rPr sz="800" dirty="0" err="1"/>
              <a:t>क्लच</a:t>
            </a:r>
            <a:r>
              <a:rPr sz="800" dirty="0"/>
              <a:t> </a:t>
            </a:r>
            <a:r>
              <a:rPr sz="800" dirty="0" err="1"/>
              <a:t>प्रणाली</a:t>
            </a:r>
            <a:r>
              <a:rPr sz="800" dirty="0"/>
              <a:t>, </a:t>
            </a:r>
            <a:r>
              <a:rPr sz="800" dirty="0" err="1"/>
              <a:t>ट्रोक</a:t>
            </a:r>
            <a:r>
              <a:rPr sz="800" dirty="0"/>
              <a:t> </a:t>
            </a:r>
            <a:r>
              <a:rPr sz="800" dirty="0" err="1"/>
              <a:t>कन्भर्टर</a:t>
            </a:r>
            <a:r>
              <a:rPr sz="800" dirty="0"/>
              <a:t> </a:t>
            </a:r>
            <a:r>
              <a:rPr sz="800" dirty="0" err="1"/>
              <a:t>प्रणाली</a:t>
            </a:r>
            <a:r>
              <a:rPr sz="800" dirty="0"/>
              <a:t>)</a:t>
            </a:r>
          </a:p>
        </p:txBody>
      </p:sp>
      <p:sp>
        <p:nvSpPr>
          <p:cNvPr id="350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६७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२९ पेज</a:t>
            </a:r>
          </a:p>
        </p:txBody>
      </p:sp>
      <p:sp>
        <p:nvSpPr>
          <p:cNvPr id="351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>
              <a:defRPr sz="2400">
                <a:latin typeface="Meiryo UI"/>
                <a:ea typeface="Meiryo UI"/>
                <a:cs typeface="Meiryo UI"/>
                <a:sym typeface="Meiryo UI"/>
              </a:defRPr>
            </a:pPr>
            <a:r>
              <a:rPr dirty="0" err="1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गुडाउन</a:t>
            </a:r>
            <a:r>
              <a:rPr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solidFill>
                  <a:schemeClr val="tx1"/>
                </a:solidFill>
              </a:rPr>
              <a:t>सुरु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ड्राइभिङको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सञ्चालन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र </a:t>
            </a:r>
            <a:r>
              <a:rPr dirty="0" err="1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ज्ञान</a:t>
            </a:r>
            <a:endParaRPr dirty="0">
              <a:solidFill>
                <a:schemeClr val="tx1"/>
              </a:solidFill>
              <a:latin typeface="ＭＳ ゴシック"/>
              <a:ea typeface="ＭＳ ゴシック"/>
              <a:cs typeface="ＭＳ ゴシック"/>
              <a:sym typeface="ＭＳ ゴシック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7E9532F-7203-DCBE-3640-DE70744B8ADA}"/>
              </a:ext>
            </a:extLst>
          </p:cNvPr>
          <p:cNvGrpSpPr/>
          <p:nvPr/>
        </p:nvGrpSpPr>
        <p:grpSpPr>
          <a:xfrm>
            <a:off x="1832096" y="964687"/>
            <a:ext cx="3553659" cy="5339156"/>
            <a:chOff x="0" y="0"/>
            <a:chExt cx="4686300" cy="7041033"/>
          </a:xfrm>
        </p:grpSpPr>
        <p:pic>
          <p:nvPicPr>
            <p:cNvPr id="3" name="officeArt object" descr="図 30">
              <a:extLst>
                <a:ext uri="{FF2B5EF4-FFF2-40B4-BE49-F238E27FC236}">
                  <a16:creationId xmlns:a16="http://schemas.microsoft.com/office/drawing/2014/main" id="{00077585-61DB-E912-EB85-C6C83A22480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86300" cy="7000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२२. पार्किंग ब्रेक लिभर">
              <a:extLst>
                <a:ext uri="{FF2B5EF4-FFF2-40B4-BE49-F238E27FC236}">
                  <a16:creationId xmlns:a16="http://schemas.microsoft.com/office/drawing/2014/main" id="{0D4EAE91-56D7-427B-AF26-DB39777AD0E6}"/>
                </a:ext>
              </a:extLst>
            </p:cNvPr>
            <p:cNvSpPr txBox="1"/>
            <p:nvPr/>
          </p:nvSpPr>
          <p:spPr>
            <a:xfrm>
              <a:off x="2618842" y="5303520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२२. पार्किंग ब्रेक लिभर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२३. फ्युज बक्स">
              <a:extLst>
                <a:ext uri="{FF2B5EF4-FFF2-40B4-BE49-F238E27FC236}">
                  <a16:creationId xmlns:a16="http://schemas.microsoft.com/office/drawing/2014/main" id="{4F4A30C2-778F-3641-951C-D09CA3133AC7}"/>
                </a:ext>
              </a:extLst>
            </p:cNvPr>
            <p:cNvSpPr txBox="1"/>
            <p:nvPr/>
          </p:nvSpPr>
          <p:spPr>
            <a:xfrm>
              <a:off x="2618842" y="5449824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२३. फ्युज बक्स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२४. आक्सेल पेडल">
              <a:extLst>
                <a:ext uri="{FF2B5EF4-FFF2-40B4-BE49-F238E27FC236}">
                  <a16:creationId xmlns:a16="http://schemas.microsoft.com/office/drawing/2014/main" id="{B347709D-9F7A-8AE7-279E-C68A07B59FA5}"/>
                </a:ext>
              </a:extLst>
            </p:cNvPr>
            <p:cNvSpPr txBox="1"/>
            <p:nvPr/>
          </p:nvSpPr>
          <p:spPr>
            <a:xfrm>
              <a:off x="2618842" y="5603444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२४. आक्सेल पेडल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२५. ब्रेक पेडल">
              <a:extLst>
                <a:ext uri="{FF2B5EF4-FFF2-40B4-BE49-F238E27FC236}">
                  <a16:creationId xmlns:a16="http://schemas.microsoft.com/office/drawing/2014/main" id="{6E5B20DA-BA84-DE92-2486-C0EB5BC69D7D}"/>
                </a:ext>
              </a:extLst>
            </p:cNvPr>
            <p:cNvSpPr txBox="1"/>
            <p:nvPr/>
          </p:nvSpPr>
          <p:spPr>
            <a:xfrm>
              <a:off x="2618842" y="5757063"/>
              <a:ext cx="1092200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२५. ब्रेक पेडल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२६. इन्चिङ पेडल(टोक कनबर्टर साधन) क्लच पेडल(क्लच साधन)">
              <a:extLst>
                <a:ext uri="{FF2B5EF4-FFF2-40B4-BE49-F238E27FC236}">
                  <a16:creationId xmlns:a16="http://schemas.microsoft.com/office/drawing/2014/main" id="{F2CF39A4-7C3B-E307-C0E1-11EDBA1FA3D7}"/>
                </a:ext>
              </a:extLst>
            </p:cNvPr>
            <p:cNvSpPr txBox="1"/>
            <p:nvPr/>
          </p:nvSpPr>
          <p:spPr>
            <a:xfrm>
              <a:off x="2618842" y="5903367"/>
              <a:ext cx="1781810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२६. इन्चिङ पेडल(टोक कनबर्टर साधन) क्लच पेडल(क्लच साधन)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२७. लिफ्ट लिभर">
              <a:extLst>
                <a:ext uri="{FF2B5EF4-FFF2-40B4-BE49-F238E27FC236}">
                  <a16:creationId xmlns:a16="http://schemas.microsoft.com/office/drawing/2014/main" id="{A7EDC1F0-E025-FD74-E643-F01C8A96D3C4}"/>
                </a:ext>
              </a:extLst>
            </p:cNvPr>
            <p:cNvSpPr txBox="1"/>
            <p:nvPr/>
          </p:nvSpPr>
          <p:spPr>
            <a:xfrm>
              <a:off x="2618842" y="6100877"/>
              <a:ext cx="1653235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२७. लिफ्ट लिभर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२९. रिच लिभर(रिची मेकानिजम जडिएको)">
              <a:extLst>
                <a:ext uri="{FF2B5EF4-FFF2-40B4-BE49-F238E27FC236}">
                  <a16:creationId xmlns:a16="http://schemas.microsoft.com/office/drawing/2014/main" id="{000C473C-1E52-509B-22CC-9AB7483E9381}"/>
                </a:ext>
              </a:extLst>
            </p:cNvPr>
            <p:cNvSpPr txBox="1"/>
            <p:nvPr/>
          </p:nvSpPr>
          <p:spPr>
            <a:xfrm>
              <a:off x="2626157" y="6473952"/>
              <a:ext cx="1645920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२९. रिच लिभर(रिची मेकानिजम जडिएको)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1" name="officeArt object" descr="३०. डंप लिभर(रिची मेकानिजम जडिएको)">
              <a:extLst>
                <a:ext uri="{FF2B5EF4-FFF2-40B4-BE49-F238E27FC236}">
                  <a16:creationId xmlns:a16="http://schemas.microsoft.com/office/drawing/2014/main" id="{EC4FA822-5464-C483-9DCE-52B7A9C62EA7}"/>
                </a:ext>
              </a:extLst>
            </p:cNvPr>
            <p:cNvSpPr txBox="1"/>
            <p:nvPr/>
          </p:nvSpPr>
          <p:spPr>
            <a:xfrm>
              <a:off x="2626157" y="6664148"/>
              <a:ext cx="1645920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३०. डंप लिभर(रिची मेकानिजम जडिएको)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2" name="officeArt object" descr="३१. तिर्ट ह्यान्डल लक लिभर">
              <a:extLst>
                <a:ext uri="{FF2B5EF4-FFF2-40B4-BE49-F238E27FC236}">
                  <a16:creationId xmlns:a16="http://schemas.microsoft.com/office/drawing/2014/main" id="{BF9D45EA-BF2C-3C5C-190B-C55E3BF167CC}"/>
                </a:ext>
              </a:extLst>
            </p:cNvPr>
            <p:cNvSpPr txBox="1"/>
            <p:nvPr/>
          </p:nvSpPr>
          <p:spPr>
            <a:xfrm>
              <a:off x="2626157" y="6854343"/>
              <a:ext cx="1645920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३१. तिर्ट ह्यान्डल लक लिभर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3" name="officeArt object" descr="२८. डंप लिभर(रिची मेकानिजम नभएको)">
              <a:extLst>
                <a:ext uri="{FF2B5EF4-FFF2-40B4-BE49-F238E27FC236}">
                  <a16:creationId xmlns:a16="http://schemas.microsoft.com/office/drawing/2014/main" id="{A82387BB-65B5-7A41-1E53-F89DEC0F3EEB}"/>
                </a:ext>
              </a:extLst>
            </p:cNvPr>
            <p:cNvSpPr txBox="1"/>
            <p:nvPr/>
          </p:nvSpPr>
          <p:spPr>
            <a:xfrm>
              <a:off x="2626157" y="6283757"/>
              <a:ext cx="1781810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२८. डंप लिभर(रिची मेकानिजम नभएको)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4" name="officeArt object" descr="१. स्टार्ट सुइच">
              <a:extLst>
                <a:ext uri="{FF2B5EF4-FFF2-40B4-BE49-F238E27FC236}">
                  <a16:creationId xmlns:a16="http://schemas.microsoft.com/office/drawing/2014/main" id="{8688F3C6-05D3-D64D-9C11-1282F8058127}"/>
                </a:ext>
              </a:extLst>
            </p:cNvPr>
            <p:cNvSpPr txBox="1"/>
            <p:nvPr/>
          </p:nvSpPr>
          <p:spPr>
            <a:xfrm>
              <a:off x="87783" y="3606394"/>
              <a:ext cx="978535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१. स्टार्ट सुइच 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5" name="officeArt object" descr="२. ड्राइभ इंडिकेटर (ड्राइभको बेला देखिने)">
              <a:extLst>
                <a:ext uri="{FF2B5EF4-FFF2-40B4-BE49-F238E27FC236}">
                  <a16:creationId xmlns:a16="http://schemas.microsoft.com/office/drawing/2014/main" id="{681CCB21-BEDD-A831-E11E-DDFC5172E9D4}"/>
                </a:ext>
              </a:extLst>
            </p:cNvPr>
            <p:cNvSpPr txBox="1"/>
            <p:nvPr/>
          </p:nvSpPr>
          <p:spPr>
            <a:xfrm>
              <a:off x="87783" y="3781959"/>
              <a:ext cx="2129362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२. ड्राइभ इंडिकेटर (ड्राइभको बेला देखिने)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6" name="officeArt object" descr="३. ग्लो इंडिकेटर (डिजेल इंजिन साधन)">
              <a:extLst>
                <a:ext uri="{FF2B5EF4-FFF2-40B4-BE49-F238E27FC236}">
                  <a16:creationId xmlns:a16="http://schemas.microsoft.com/office/drawing/2014/main" id="{33EF0A35-C452-0736-4F3C-CD3C4E37A057}"/>
                </a:ext>
              </a:extLst>
            </p:cNvPr>
            <p:cNvSpPr txBox="1"/>
            <p:nvPr/>
          </p:nvSpPr>
          <p:spPr>
            <a:xfrm>
              <a:off x="87783" y="3964839"/>
              <a:ext cx="2576528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३. ग्लो इंडिकेटर (डिजेल इंजिन साधन)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7" name="officeArt object" descr="४. सेजमेंट संकेत बत्ती (डिजेल इंजिन साधन)">
              <a:extLst>
                <a:ext uri="{FF2B5EF4-FFF2-40B4-BE49-F238E27FC236}">
                  <a16:creationId xmlns:a16="http://schemas.microsoft.com/office/drawing/2014/main" id="{C8DE4208-1A92-C567-5A79-654A888EF34B}"/>
                </a:ext>
              </a:extLst>
            </p:cNvPr>
            <p:cNvSpPr txBox="1"/>
            <p:nvPr/>
          </p:nvSpPr>
          <p:spPr>
            <a:xfrm>
              <a:off x="87783" y="4147719"/>
              <a:ext cx="2245766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४. सेजमेंट संकेत बत्ती (डिजेल इंजिन साधन)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8" name="officeArt object" descr="५. ब्याट्रीको पानीको संकेत बत्ती (विकल्प）">
              <a:extLst>
                <a:ext uri="{FF2B5EF4-FFF2-40B4-BE49-F238E27FC236}">
                  <a16:creationId xmlns:a16="http://schemas.microsoft.com/office/drawing/2014/main" id="{898D24AD-53EA-D5A0-1B65-FE1378D4D0CA}"/>
                </a:ext>
              </a:extLst>
            </p:cNvPr>
            <p:cNvSpPr txBox="1"/>
            <p:nvPr/>
          </p:nvSpPr>
          <p:spPr>
            <a:xfrm>
              <a:off x="87783" y="4337914"/>
              <a:ext cx="2129155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५. ब्याट्रीको पानीको संकेत बत्ती (विकल्प</a:t>
              </a:r>
              <a:r>
                <a:rPr lang="ja-JP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）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9" name="officeArt object" descr="६. राजीयटरको पानीको संकेत बत्ती(विकल्प）">
              <a:extLst>
                <a:ext uri="{FF2B5EF4-FFF2-40B4-BE49-F238E27FC236}">
                  <a16:creationId xmlns:a16="http://schemas.microsoft.com/office/drawing/2014/main" id="{BA3E9856-1E3B-353B-051D-1F94F008EA66}"/>
                </a:ext>
              </a:extLst>
            </p:cNvPr>
            <p:cNvSpPr txBox="1"/>
            <p:nvPr/>
          </p:nvSpPr>
          <p:spPr>
            <a:xfrm>
              <a:off x="87783" y="4491533"/>
              <a:ext cx="1693964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६. राजीयटरको पानीको संकेत बत्ती(विकल्प</a:t>
              </a:r>
              <a:r>
                <a:rPr lang="ja-JP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）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0" name="officeArt object" descr="७. ईंधनको लेबल संकेत बत्ती (विकल्प）">
              <a:extLst>
                <a:ext uri="{FF2B5EF4-FFF2-40B4-BE49-F238E27FC236}">
                  <a16:creationId xmlns:a16="http://schemas.microsoft.com/office/drawing/2014/main" id="{CAEE358C-0D06-DDFB-AE16-BE95CFE2B624}"/>
                </a:ext>
              </a:extLst>
            </p:cNvPr>
            <p:cNvSpPr txBox="1"/>
            <p:nvPr/>
          </p:nvSpPr>
          <p:spPr>
            <a:xfrm>
              <a:off x="87783" y="4674413"/>
              <a:ext cx="1693545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७. ईंधनको लेबल संकेत बत्ती (विकल्प</a:t>
              </a:r>
              <a:r>
                <a:rPr lang="ja-JP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）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1" name="officeArt object" descr="८. हावा सफागर्ने तत्वको संकेत बत्ती (विकल्प）">
              <a:extLst>
                <a:ext uri="{FF2B5EF4-FFF2-40B4-BE49-F238E27FC236}">
                  <a16:creationId xmlns:a16="http://schemas.microsoft.com/office/drawing/2014/main" id="{D2B9C29A-FD38-40DD-2BF1-DF6005EA54B0}"/>
                </a:ext>
              </a:extLst>
            </p:cNvPr>
            <p:cNvSpPr txBox="1"/>
            <p:nvPr/>
          </p:nvSpPr>
          <p:spPr>
            <a:xfrm>
              <a:off x="87783" y="4835348"/>
              <a:ext cx="127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८. हावा सफागर्ने तत्वको संकेत बत्ती (विकल्प</a:t>
              </a:r>
              <a:r>
                <a:rPr lang="ja-JP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）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2" name="officeArt object" descr="९. ब्याट्री चार्जको संकेत बत्ती">
              <a:extLst>
                <a:ext uri="{FF2B5EF4-FFF2-40B4-BE49-F238E27FC236}">
                  <a16:creationId xmlns:a16="http://schemas.microsoft.com/office/drawing/2014/main" id="{E20163E1-449B-A51C-9653-7C8037339723}"/>
                </a:ext>
              </a:extLst>
            </p:cNvPr>
            <p:cNvSpPr txBox="1"/>
            <p:nvPr/>
          </p:nvSpPr>
          <p:spPr>
            <a:xfrm>
              <a:off x="87783" y="5003597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९. ब्याट्री चार्जको संकेत बत्ती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3" name="officeArt object" descr="१०. इंजिन हाइड्रोलिक संकेत बत्ती">
              <a:extLst>
                <a:ext uri="{FF2B5EF4-FFF2-40B4-BE49-F238E27FC236}">
                  <a16:creationId xmlns:a16="http://schemas.microsoft.com/office/drawing/2014/main" id="{C754F444-1B92-3A71-8286-345BAF6E2B1B}"/>
                </a:ext>
              </a:extLst>
            </p:cNvPr>
            <p:cNvSpPr txBox="1"/>
            <p:nvPr/>
          </p:nvSpPr>
          <p:spPr>
            <a:xfrm>
              <a:off x="87783" y="5164532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१०. इंजिन हाइड्रोलिक संकेत बत्ती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4" name="officeArt object" descr="११. ब्रेक तेल संकेत बत्ती">
              <a:extLst>
                <a:ext uri="{FF2B5EF4-FFF2-40B4-BE49-F238E27FC236}">
                  <a16:creationId xmlns:a16="http://schemas.microsoft.com/office/drawing/2014/main" id="{42FFF95F-5758-DED0-C5E5-F212B8625D3B}"/>
                </a:ext>
              </a:extLst>
            </p:cNvPr>
            <p:cNvSpPr txBox="1"/>
            <p:nvPr/>
          </p:nvSpPr>
          <p:spPr>
            <a:xfrm>
              <a:off x="87783" y="5325466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११. ब्रेक तेल संकेत बत्ती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5" name="officeArt object" descr="१२. आवर मिटर">
              <a:extLst>
                <a:ext uri="{FF2B5EF4-FFF2-40B4-BE49-F238E27FC236}">
                  <a16:creationId xmlns:a16="http://schemas.microsoft.com/office/drawing/2014/main" id="{21637275-2379-8800-F9C7-9DE4BC708877}"/>
                </a:ext>
              </a:extLst>
            </p:cNvPr>
            <p:cNvSpPr txBox="1"/>
            <p:nvPr/>
          </p:nvSpPr>
          <p:spPr>
            <a:xfrm>
              <a:off x="87783" y="5486400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१२. आवर मिटर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6" name="officeArt object" descr="१३. इंजिन वाटर  मिटर">
              <a:extLst>
                <a:ext uri="{FF2B5EF4-FFF2-40B4-BE49-F238E27FC236}">
                  <a16:creationId xmlns:a16="http://schemas.microsoft.com/office/drawing/2014/main" id="{474AF610-1648-7819-9796-949F374FF7F1}"/>
                </a:ext>
              </a:extLst>
            </p:cNvPr>
            <p:cNvSpPr txBox="1"/>
            <p:nvPr/>
          </p:nvSpPr>
          <p:spPr>
            <a:xfrm>
              <a:off x="87783" y="5625389"/>
              <a:ext cx="1935784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१३. इंजिन वाटर  मिटर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7" name="officeArt object" descr="१४. टोक़ कनवर्टर तेल मिटर">
              <a:extLst>
                <a:ext uri="{FF2B5EF4-FFF2-40B4-BE49-F238E27FC236}">
                  <a16:creationId xmlns:a16="http://schemas.microsoft.com/office/drawing/2014/main" id="{B6AE0E7A-6AF4-2F8A-FEB4-132C2B1B4A67}"/>
                </a:ext>
              </a:extLst>
            </p:cNvPr>
            <p:cNvSpPr txBox="1"/>
            <p:nvPr/>
          </p:nvSpPr>
          <p:spPr>
            <a:xfrm>
              <a:off x="87783" y="5779008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१४. टोक़ कनवर्टर तेल मिटर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8" name="officeArt object" descr="१५. ईंधन मिटर">
              <a:extLst>
                <a:ext uri="{FF2B5EF4-FFF2-40B4-BE49-F238E27FC236}">
                  <a16:creationId xmlns:a16="http://schemas.microsoft.com/office/drawing/2014/main" id="{0DB88933-EECE-A54E-B0FB-336E6AA1818C}"/>
                </a:ext>
              </a:extLst>
            </p:cNvPr>
            <p:cNvSpPr txBox="1"/>
            <p:nvPr/>
          </p:nvSpPr>
          <p:spPr>
            <a:xfrm>
              <a:off x="87783" y="5939943"/>
              <a:ext cx="1693545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१५. ईंधन मिटर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29" name="officeArt object" descr="१६. स्पीड मिटर(विकल्प)">
              <a:extLst>
                <a:ext uri="{FF2B5EF4-FFF2-40B4-BE49-F238E27FC236}">
                  <a16:creationId xmlns:a16="http://schemas.microsoft.com/office/drawing/2014/main" id="{7F17C531-0594-FC95-10A6-8FAA35DD220A}"/>
                </a:ext>
              </a:extLst>
            </p:cNvPr>
            <p:cNvSpPr txBox="1"/>
            <p:nvPr/>
          </p:nvSpPr>
          <p:spPr>
            <a:xfrm>
              <a:off x="87783" y="6086247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१६. स्पीड मिटर(विकल्प)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0" name="officeArt object" descr="१७. हरन बटन">
              <a:extLst>
                <a:ext uri="{FF2B5EF4-FFF2-40B4-BE49-F238E27FC236}">
                  <a16:creationId xmlns:a16="http://schemas.microsoft.com/office/drawing/2014/main" id="{FFB70AD1-3F67-A9BD-9F42-BD4B642A4E49}"/>
                </a:ext>
              </a:extLst>
            </p:cNvPr>
            <p:cNvSpPr txBox="1"/>
            <p:nvPr/>
          </p:nvSpPr>
          <p:spPr>
            <a:xfrm>
              <a:off x="87783" y="6225236"/>
              <a:ext cx="1599822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१७. हरन बटन 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1" name="officeArt object" descr="१८. अगाडी पछाडी लिभर(टोक कनबर्टर साधन )">
              <a:extLst>
                <a:ext uri="{FF2B5EF4-FFF2-40B4-BE49-F238E27FC236}">
                  <a16:creationId xmlns:a16="http://schemas.microsoft.com/office/drawing/2014/main" id="{61222BBB-0EAD-8A4A-BBA6-0E5367786238}"/>
                </a:ext>
              </a:extLst>
            </p:cNvPr>
            <p:cNvSpPr txBox="1"/>
            <p:nvPr/>
          </p:nvSpPr>
          <p:spPr>
            <a:xfrm>
              <a:off x="87783" y="6371540"/>
              <a:ext cx="1521561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१८. अगाडी पछाडी लिभर(टोक कनबर्टर साधन 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2" name="officeArt object" descr="१९. अगाडी पछाडी लिभर(क्लच साधन)">
              <a:extLst>
                <a:ext uri="{FF2B5EF4-FFF2-40B4-BE49-F238E27FC236}">
                  <a16:creationId xmlns:a16="http://schemas.microsoft.com/office/drawing/2014/main" id="{2BD48E64-E2F2-D5D0-C656-198623A0031F}"/>
                </a:ext>
              </a:extLst>
            </p:cNvPr>
            <p:cNvSpPr txBox="1"/>
            <p:nvPr/>
          </p:nvSpPr>
          <p:spPr>
            <a:xfrm>
              <a:off x="87783" y="6517844"/>
              <a:ext cx="147767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१९. अगाडी पछाडी लिभर(क्लच साधन)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3" name="officeArt object" descr="२०. गियर (क्लच साधन )">
              <a:extLst>
                <a:ext uri="{FF2B5EF4-FFF2-40B4-BE49-F238E27FC236}">
                  <a16:creationId xmlns:a16="http://schemas.microsoft.com/office/drawing/2014/main" id="{9FFD8FD4-4988-888A-08E0-F56CF346D08A}"/>
                </a:ext>
              </a:extLst>
            </p:cNvPr>
            <p:cNvSpPr txBox="1"/>
            <p:nvPr/>
          </p:nvSpPr>
          <p:spPr>
            <a:xfrm>
              <a:off x="87783" y="6649517"/>
              <a:ext cx="2348179" cy="18669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२०. गियर (क्लच साधन 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34" name="officeArt object" descr="२१. कंबिनेशन सुइच(विनकर र लाइट सुइच)">
              <a:extLst>
                <a:ext uri="{FF2B5EF4-FFF2-40B4-BE49-F238E27FC236}">
                  <a16:creationId xmlns:a16="http://schemas.microsoft.com/office/drawing/2014/main" id="{EF7A01A2-FB1C-4C8D-889F-D3D3669631EB}"/>
                </a:ext>
              </a:extLst>
            </p:cNvPr>
            <p:cNvSpPr txBox="1"/>
            <p:nvPr/>
          </p:nvSpPr>
          <p:spPr>
            <a:xfrm>
              <a:off x="87783" y="6788506"/>
              <a:ext cx="1092700" cy="187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914400" algn="l"/>
                </a:tabLst>
              </a:pPr>
              <a:r>
                <a:rPr lang="en-US" sz="5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२१. कंबिनेशन सुइच(विनकर र लाइट सुइच)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テキスト ボックス 1"/>
          <p:cNvSpPr txBox="1"/>
          <p:nvPr/>
        </p:nvSpPr>
        <p:spPr>
          <a:xfrm>
            <a:off x="3055287" y="4893779"/>
            <a:ext cx="303342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२-३७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घुमाउरो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कुनामा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घुमाउदा</a:t>
            </a:r>
            <a:endParaRPr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  <p:pic>
        <p:nvPicPr>
          <p:cNvPr id="385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5" y="2133917"/>
            <a:ext cx="3689350" cy="2590165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६९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३० पेज</a:t>
            </a:r>
          </a:p>
        </p:txBody>
      </p:sp>
      <p:sp>
        <p:nvSpPr>
          <p:cNvPr id="38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>
              <a:defRPr sz="2400">
                <a:latin typeface="Meiryo UI"/>
                <a:ea typeface="Meiryo UI"/>
                <a:cs typeface="Meiryo UI"/>
                <a:sym typeface="Meiryo UI"/>
              </a:defRPr>
            </a:pPr>
            <a:r>
              <a:rPr dirty="0" err="1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गुडाउन</a:t>
            </a:r>
            <a:r>
              <a:rPr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solidFill>
                  <a:schemeClr val="tx1"/>
                </a:solidFill>
              </a:rPr>
              <a:t>सुरु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ड्राइभिङको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सञ्चालन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र </a:t>
            </a:r>
            <a:r>
              <a:rPr dirty="0" err="1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ज्ञान</a:t>
            </a:r>
            <a:endParaRPr dirty="0">
              <a:solidFill>
                <a:schemeClr val="tx1"/>
              </a:solidFill>
              <a:latin typeface="ＭＳ ゴシック"/>
              <a:ea typeface="ＭＳ ゴシック"/>
              <a:cs typeface="ＭＳ ゴシック"/>
              <a:sym typeface="ＭＳ ゴシック"/>
            </a:endParaRPr>
          </a:p>
        </p:txBody>
      </p:sp>
      <p:sp>
        <p:nvSpPr>
          <p:cNvPr id="388" name="テキスト ボックス 1"/>
          <p:cNvSpPr txBox="1"/>
          <p:nvPr/>
        </p:nvSpPr>
        <p:spPr>
          <a:xfrm>
            <a:off x="2717886" y="2018483"/>
            <a:ext cx="1578163" cy="30480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rPr dirty="0" err="1"/>
              <a:t>साधारण</a:t>
            </a:r>
            <a:r>
              <a:rPr dirty="0"/>
              <a:t> </a:t>
            </a:r>
            <a:r>
              <a:rPr dirty="0" err="1"/>
              <a:t>ट्रकको</a:t>
            </a:r>
            <a:r>
              <a:rPr dirty="0"/>
              <a:t> </a:t>
            </a:r>
            <a:r>
              <a:rPr dirty="0" err="1"/>
              <a:t>अवस्था</a:t>
            </a:r>
            <a:r>
              <a:rPr dirty="0"/>
              <a:t> </a:t>
            </a:r>
          </a:p>
        </p:txBody>
      </p:sp>
      <p:sp>
        <p:nvSpPr>
          <p:cNvPr id="389" name="テキスト ボックス 1"/>
          <p:cNvSpPr txBox="1"/>
          <p:nvPr/>
        </p:nvSpPr>
        <p:spPr>
          <a:xfrm>
            <a:off x="4529752" y="2032384"/>
            <a:ext cx="1992968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rPr dirty="0" err="1"/>
              <a:t>स्योभेल</a:t>
            </a:r>
            <a:r>
              <a:rPr dirty="0"/>
              <a:t> </a:t>
            </a:r>
            <a:r>
              <a:rPr dirty="0" err="1"/>
              <a:t>लोडरको</a:t>
            </a:r>
            <a:r>
              <a:rPr dirty="0"/>
              <a:t> </a:t>
            </a:r>
            <a:r>
              <a:rPr dirty="0" err="1"/>
              <a:t>अवस्था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図 1" descr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36" y="2005646"/>
            <a:ext cx="4302126" cy="2846706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テキスト ボックス 2"/>
          <p:cNvSpPr txBox="1"/>
          <p:nvPr/>
        </p:nvSpPr>
        <p:spPr>
          <a:xfrm>
            <a:off x="3055287" y="4885312"/>
            <a:ext cx="303342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२-३८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पार्किङ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गर्दाको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endParaRPr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  <p:sp>
        <p:nvSpPr>
          <p:cNvPr id="393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७१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३२ पेज</a:t>
            </a:r>
          </a:p>
        </p:txBody>
      </p:sp>
      <p:sp>
        <p:nvSpPr>
          <p:cNvPr id="39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अस्थायी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रोक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/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पार्किङको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सञ्चालन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र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ड्राइभिङ</a:t>
            </a:r>
            <a:r>
              <a:rPr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समाप्त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गर्दाको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ज्ञान</a:t>
            </a:r>
            <a:endParaRPr dirty="0">
              <a:latin typeface="ＭＳ ゴシック"/>
              <a:ea typeface="ＭＳ ゴシック"/>
              <a:cs typeface="ＭＳ ゴシック"/>
              <a:sym typeface="ＭＳ ゴシック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図 2" descr="図 2"/>
          <p:cNvPicPr>
            <a:picLocks noChangeAspect="1"/>
          </p:cNvPicPr>
          <p:nvPr/>
        </p:nvPicPr>
        <p:blipFill>
          <a:blip r:embed="rId2"/>
          <a:srcRect b="78296"/>
          <a:stretch>
            <a:fillRect/>
          </a:stretch>
        </p:blipFill>
        <p:spPr>
          <a:xfrm>
            <a:off x="857250" y="2542169"/>
            <a:ext cx="7429500" cy="243425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७२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३४ पेज</a:t>
            </a:r>
          </a:p>
        </p:txBody>
      </p:sp>
      <p:sp>
        <p:nvSpPr>
          <p:cNvPr id="39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20C191-7075-3337-4576-FA6E47245921}"/>
              </a:ext>
            </a:extLst>
          </p:cNvPr>
          <p:cNvSpPr txBox="1"/>
          <p:nvPr/>
        </p:nvSpPr>
        <p:spPr>
          <a:xfrm>
            <a:off x="4194048" y="2362939"/>
            <a:ext cx="4092702" cy="175432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(१) लापरवाही गरेर सवारी चलाउनु हुँदैन 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सवारी चलाउँदा समान रूपमा ध्यान दिनुस र सावधानीपूर्वक काम गर्नुस।क्षणभरको लापरवाहीले 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विपत्ति निम्त्याउन सक्छ।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図 2" descr="図 2"/>
          <p:cNvPicPr>
            <a:picLocks noChangeAspect="1"/>
          </p:cNvPicPr>
          <p:nvPr/>
        </p:nvPicPr>
        <p:blipFill>
          <a:blip r:embed="rId2"/>
          <a:srcRect t="21703" b="52861"/>
          <a:stretch>
            <a:fillRect/>
          </a:stretch>
        </p:blipFill>
        <p:spPr>
          <a:xfrm>
            <a:off x="947653" y="2174581"/>
            <a:ext cx="7429501" cy="2852824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७२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३४ पेज</a:t>
            </a:r>
          </a:p>
        </p:txBody>
      </p:sp>
      <p:sp>
        <p:nvSpPr>
          <p:cNvPr id="40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5EFE14-2637-D63E-0313-9AEC6826B019}"/>
              </a:ext>
            </a:extLst>
          </p:cNvPr>
          <p:cNvSpPr txBox="1"/>
          <p:nvPr/>
        </p:nvSpPr>
        <p:spPr>
          <a:xfrm>
            <a:off x="4291584" y="2629797"/>
            <a:ext cx="4242816" cy="189928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" panose="02040604050505020304" pitchFamily="18" charset="0"/>
                <a:sym typeface="Calibri"/>
              </a:rPr>
              <a:t>(२) विचलित भएर गाडी चलाउनु हुँदैन ।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" panose="02040604050505020304" pitchFamily="18" charset="0"/>
                <a:sym typeface="Calibri"/>
              </a:rPr>
              <a:t> विचलित ड्राइभिङले दुर्घटनाह निम्त्याउन सक्ने भएकोले यात्राको दिशा तर्फ ध्यान दिएर आफ्नो वरपर काम गरिरहेका मानिसको नजिक पर्दा सावधान रहनुस।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" panose="02040604050505020304" pitchFamily="18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4"/>
          </a:xfrm>
          <a:prstGeom prst="rect">
            <a:avLst/>
          </a:prstGeom>
        </p:spPr>
        <p:txBody>
          <a:bodyPr/>
          <a:lstStyle/>
          <a:p>
            <a:pPr>
              <a:defRPr sz="28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अध्याय १ स्योभेल लोडर आदिको परिभाषा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図 2" descr="図 2"/>
          <p:cNvPicPr>
            <a:picLocks noChangeAspect="1"/>
          </p:cNvPicPr>
          <p:nvPr/>
        </p:nvPicPr>
        <p:blipFill>
          <a:blip r:embed="rId2"/>
          <a:srcRect t="48552" b="23315"/>
          <a:stretch>
            <a:fillRect/>
          </a:stretch>
        </p:blipFill>
        <p:spPr>
          <a:xfrm>
            <a:off x="862011" y="1613648"/>
            <a:ext cx="7429501" cy="315531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७२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३४ पेज</a:t>
            </a:r>
          </a:p>
        </p:txBody>
      </p:sp>
      <p:sp>
        <p:nvSpPr>
          <p:cNvPr id="40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CB58AD-CB9D-75C7-4C50-3AE9C949F386}"/>
              </a:ext>
            </a:extLst>
          </p:cNvPr>
          <p:cNvSpPr txBox="1"/>
          <p:nvPr/>
        </p:nvSpPr>
        <p:spPr>
          <a:xfrm>
            <a:off x="1926336" y="2560320"/>
            <a:ext cx="1353312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शक्ति जाँच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B0006C-5213-A3FA-6C1F-A5C1EDFC8B7F}"/>
              </a:ext>
            </a:extLst>
          </p:cNvPr>
          <p:cNvSpPr txBox="1"/>
          <p:nvPr/>
        </p:nvSpPr>
        <p:spPr>
          <a:xfrm>
            <a:off x="4392741" y="2163271"/>
            <a:ext cx="3889248" cy="78205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(३) सडकको सतहको अवस्था र पुलको क्षमता पहिल्यै जाँच गर्नुस।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図 2" descr="図 2"/>
          <p:cNvPicPr>
            <a:picLocks noChangeAspect="1"/>
          </p:cNvPicPr>
          <p:nvPr/>
        </p:nvPicPr>
        <p:blipFill>
          <a:blip r:embed="rId2"/>
          <a:srcRect t="76556"/>
          <a:stretch>
            <a:fillRect/>
          </a:stretch>
        </p:blipFill>
        <p:spPr>
          <a:xfrm>
            <a:off x="862011" y="1967112"/>
            <a:ext cx="7429501" cy="2629407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テキスト ボックス 3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७२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३४ पेज</a:t>
            </a:r>
          </a:p>
        </p:txBody>
      </p:sp>
      <p:sp>
        <p:nvSpPr>
          <p:cNvPr id="410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B4F4F1-605E-7F6F-1F87-5C67306BA490}"/>
              </a:ext>
            </a:extLst>
          </p:cNvPr>
          <p:cNvSpPr txBox="1"/>
          <p:nvPr/>
        </p:nvSpPr>
        <p:spPr>
          <a:xfrm>
            <a:off x="4102608" y="2616471"/>
            <a:ext cx="4492752" cy="162505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(४) बकेट वा सवारी साधनमा मानिसलाई बोकेर सबारी 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गर्न हुन्न।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अकस्मात गाडी रोकिने सम्भावना हुँदा व्यक्तिगत चोटपटक लाग्ने कारण हुन सक्छ।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図 1" descr="図 1"/>
          <p:cNvPicPr>
            <a:picLocks noChangeAspect="1"/>
          </p:cNvPicPr>
          <p:nvPr/>
        </p:nvPicPr>
        <p:blipFill>
          <a:blip r:embed="rId2"/>
          <a:srcRect b="74375"/>
          <a:stretch>
            <a:fillRect/>
          </a:stretch>
        </p:blipFill>
        <p:spPr>
          <a:xfrm>
            <a:off x="837104" y="2320769"/>
            <a:ext cx="7229476" cy="2866699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३५ पेज</a:t>
            </a:r>
          </a:p>
        </p:txBody>
      </p:sp>
      <p:sp>
        <p:nvSpPr>
          <p:cNvPr id="41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9E0C32-899D-3F6E-015B-9D41B74AF650}"/>
              </a:ext>
            </a:extLst>
          </p:cNvPr>
          <p:cNvSpPr txBox="1"/>
          <p:nvPr/>
        </p:nvSpPr>
        <p:spPr>
          <a:xfrm>
            <a:off x="3925824" y="2575477"/>
            <a:ext cx="4381072" cy="212273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(५) बकेट लाई आवस्यकता भन्दा माथि उठाएर सवारी चलाउनु हुँदैन।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(चाहे लोड गरिएको होस् वा अनलोड गरिएको होस्)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बकेट लाई  तल राखेर आधारभूत दौडने मुद्रामा सवारी चलाउनुस।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図 1" descr="図 1"/>
          <p:cNvPicPr>
            <a:picLocks noChangeAspect="1"/>
          </p:cNvPicPr>
          <p:nvPr/>
        </p:nvPicPr>
        <p:blipFill>
          <a:blip r:embed="rId2"/>
          <a:srcRect t="26269" b="47200"/>
          <a:stretch>
            <a:fillRect/>
          </a:stretch>
        </p:blipFill>
        <p:spPr>
          <a:xfrm>
            <a:off x="962022" y="2134905"/>
            <a:ext cx="7229476" cy="2967942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३५ पेज</a:t>
            </a:r>
          </a:p>
        </p:txBody>
      </p:sp>
      <p:sp>
        <p:nvSpPr>
          <p:cNvPr id="41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7329F4-0A3B-8370-95C1-97B1B9C0F620}"/>
              </a:ext>
            </a:extLst>
          </p:cNvPr>
          <p:cNvSpPr txBox="1"/>
          <p:nvPr/>
        </p:nvSpPr>
        <p:spPr>
          <a:xfrm>
            <a:off x="4145280" y="2401824"/>
            <a:ext cx="4046218" cy="147732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(६) चिप्लन सक्ने  सडक सतहमा तीब्र गतिमा सवारी साधन चलाउने र उच्च गतिमा घुमाएर  अचानक ब्रेक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लगाउनबाट जोगाउनुस।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図 1" descr="図 1"/>
          <p:cNvPicPr>
            <a:picLocks noChangeAspect="1"/>
          </p:cNvPicPr>
          <p:nvPr/>
        </p:nvPicPr>
        <p:blipFill>
          <a:blip r:embed="rId2"/>
          <a:srcRect t="50996" b="23504"/>
          <a:stretch>
            <a:fillRect/>
          </a:stretch>
        </p:blipFill>
        <p:spPr>
          <a:xfrm>
            <a:off x="962022" y="2192518"/>
            <a:ext cx="7229476" cy="2852715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३५ पेज</a:t>
            </a:r>
          </a:p>
        </p:txBody>
      </p:sp>
      <p:sp>
        <p:nvSpPr>
          <p:cNvPr id="42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3374A-1B8F-871E-1D66-67D394357DE3}"/>
              </a:ext>
            </a:extLst>
          </p:cNvPr>
          <p:cNvSpPr txBox="1"/>
          <p:nvPr/>
        </p:nvSpPr>
        <p:spPr>
          <a:xfrm>
            <a:off x="4230624" y="2663541"/>
            <a:ext cx="4096512" cy="122895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(७) ठाडो उकालोमा समकोणमा सबारी चलाउन हुँदैन।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गाडी चिप्लिएर पल्टने डर हुनसक्छ।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図 1" descr="図 1"/>
          <p:cNvPicPr>
            <a:picLocks noChangeAspect="1"/>
          </p:cNvPicPr>
          <p:nvPr/>
        </p:nvPicPr>
        <p:blipFill>
          <a:blip r:embed="rId2"/>
          <a:srcRect t="78943"/>
          <a:stretch>
            <a:fillRect/>
          </a:stretch>
        </p:blipFill>
        <p:spPr>
          <a:xfrm>
            <a:off x="962022" y="2243738"/>
            <a:ext cx="7229476" cy="235567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३५ पेज</a:t>
            </a:r>
          </a:p>
        </p:txBody>
      </p:sp>
      <p:sp>
        <p:nvSpPr>
          <p:cNvPr id="42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F1366E-4D39-992C-0AE9-03219B63CC2F}"/>
              </a:ext>
            </a:extLst>
          </p:cNvPr>
          <p:cNvSpPr txBox="1"/>
          <p:nvPr/>
        </p:nvSpPr>
        <p:spPr>
          <a:xfrm>
            <a:off x="4230624" y="2485532"/>
            <a:ext cx="4218432" cy="122895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(८) आगोको प्रयोग गर्दा सावधान रहनुहोस्।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गाडी नजिकै आगो ल्याउदा आगलागी हुने खतरा हुन्छ ।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図 1" descr="図 1"/>
          <p:cNvPicPr>
            <a:picLocks noChangeAspect="1"/>
          </p:cNvPicPr>
          <p:nvPr/>
        </p:nvPicPr>
        <p:blipFill>
          <a:blip r:embed="rId2"/>
          <a:srcRect b="59352"/>
          <a:stretch>
            <a:fillRect/>
          </a:stretch>
        </p:blipFill>
        <p:spPr>
          <a:xfrm>
            <a:off x="942454" y="1452041"/>
            <a:ext cx="7415215" cy="4193077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७४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३६ पेज</a:t>
            </a:r>
          </a:p>
        </p:txBody>
      </p:sp>
      <p:sp>
        <p:nvSpPr>
          <p:cNvPr id="430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76AACA-D093-B845-6AA2-EECFA66F3D41}"/>
              </a:ext>
            </a:extLst>
          </p:cNvPr>
          <p:cNvSpPr txBox="1"/>
          <p:nvPr/>
        </p:nvSpPr>
        <p:spPr>
          <a:xfrm>
            <a:off x="4206240" y="1704364"/>
            <a:ext cx="4151429" cy="378516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(९) १  गाडी भित्र  बाहिर गर्दा सधैं गाडीमा हेरेर हंडल वा ग्रिपको प्रयोग गरी शरीरलाई सधैं ३ भंदा बढी ठाउँमा समात्नुस।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२  सवारी साधनमा उफ़्रेर चढ़ने र हामफाल्ने नगर्नुस।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३  सामान बोकेर चढ़ने ओर्लने नगर्नुस।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४  गल्तीले अपरेटिङ उपकरण नसमात्न सावधान रहनुस।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図 1" descr="図 1"/>
          <p:cNvPicPr>
            <a:picLocks noChangeAspect="1"/>
          </p:cNvPicPr>
          <p:nvPr/>
        </p:nvPicPr>
        <p:blipFill>
          <a:blip r:embed="rId2"/>
          <a:srcRect t="46373" b="30860"/>
          <a:stretch>
            <a:fillRect/>
          </a:stretch>
        </p:blipFill>
        <p:spPr>
          <a:xfrm>
            <a:off x="869154" y="2328261"/>
            <a:ext cx="7415214" cy="2348445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७४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३६ पेज</a:t>
            </a:r>
          </a:p>
        </p:txBody>
      </p:sp>
      <p:sp>
        <p:nvSpPr>
          <p:cNvPr id="43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FE03D6-0B19-CFBD-8046-2AA1CC5B82FE}"/>
              </a:ext>
            </a:extLst>
          </p:cNvPr>
          <p:cNvSpPr txBox="1"/>
          <p:nvPr/>
        </p:nvSpPr>
        <p:spPr>
          <a:xfrm>
            <a:off x="4291584" y="2648048"/>
            <a:ext cx="4267200" cy="1597636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(१०) अवरोधहरूबाट लागि सावधान रहनुहोस्।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अवरोधहरू भएको ठाउमा बकेट आदिले सवारी साधनहरू एकअर्कासँग नठोक्योस भन्नको लागी घुमाएर सबारी साधन चलाउनुस।</a:t>
            </a:r>
            <a:endParaRPr kumimoji="0" lang="hi-IN" altLang="ja-JP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図 1" descr="図 1"/>
          <p:cNvPicPr>
            <a:picLocks noChangeAspect="1"/>
          </p:cNvPicPr>
          <p:nvPr/>
        </p:nvPicPr>
        <p:blipFill>
          <a:blip r:embed="rId2"/>
          <a:srcRect t="74308"/>
          <a:stretch>
            <a:fillRect/>
          </a:stretch>
        </p:blipFill>
        <p:spPr>
          <a:xfrm>
            <a:off x="869154" y="2293737"/>
            <a:ext cx="7415214" cy="2650278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७४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३६ पेज</a:t>
            </a:r>
          </a:p>
        </p:txBody>
      </p:sp>
      <p:sp>
        <p:nvSpPr>
          <p:cNvPr id="43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BE314C-9E36-9FD1-465F-429FAD3582BF}"/>
              </a:ext>
            </a:extLst>
          </p:cNvPr>
          <p:cNvSpPr txBox="1"/>
          <p:nvPr/>
        </p:nvSpPr>
        <p:spPr>
          <a:xfrm>
            <a:off x="3967826" y="2413338"/>
            <a:ext cx="4292925" cy="203132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(११) रातको समयमा ड्राइभिङको गति लाई पालना गर्नुस।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रातमा परिप्रेक्ष्य वा जमिनको उचाइको बारेमा भ्रम सिर्जना  हुन सजिलो हुने भएकोले उज्यलो पुग्ने गतिमा सबारी साधन चलाउनुस।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図 1" descr="図 1"/>
          <p:cNvPicPr>
            <a:picLocks noChangeAspect="1"/>
          </p:cNvPicPr>
          <p:nvPr/>
        </p:nvPicPr>
        <p:blipFill>
          <a:blip r:embed="rId2"/>
          <a:srcRect b="79335"/>
          <a:stretch>
            <a:fillRect/>
          </a:stretch>
        </p:blipFill>
        <p:spPr>
          <a:xfrm>
            <a:off x="868084" y="2331817"/>
            <a:ext cx="7286626" cy="242106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७५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३७ पेज</a:t>
            </a:r>
          </a:p>
        </p:txBody>
      </p:sp>
      <p:sp>
        <p:nvSpPr>
          <p:cNvPr id="44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80EF50-C46A-F895-B4F8-D2DFF3E1046A}"/>
              </a:ext>
            </a:extLst>
          </p:cNvPr>
          <p:cNvSpPr txBox="1"/>
          <p:nvPr/>
        </p:nvSpPr>
        <p:spPr>
          <a:xfrm>
            <a:off x="4255008" y="2331817"/>
            <a:ext cx="4020908" cy="162505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(१२) उठाएको बकेटको तल व्यक्तिलाई प्रवेश गर्न नदिनुस।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बकेटको संचालन गर्दा व्यक्तिगत चोट लाग्न सक्छ।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" y="1759504"/>
            <a:ext cx="3352801" cy="2177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50" y="1626153"/>
            <a:ext cx="3308351" cy="244411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テキスト ボックス 5"/>
          <p:cNvSpPr txBox="1"/>
          <p:nvPr/>
        </p:nvSpPr>
        <p:spPr>
          <a:xfrm>
            <a:off x="570547" y="4929809"/>
            <a:ext cx="333524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१-१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स्योभेल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लोडर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(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रिची</a:t>
            </a:r>
            <a:r>
              <a:rPr lang="en-US"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/</a:t>
            </a:r>
            <a:r>
              <a:rPr lang="ne-NP"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रिच,Reach)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मेकानिजम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बिना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)</a:t>
            </a:r>
          </a:p>
        </p:txBody>
      </p:sp>
      <p:sp>
        <p:nvSpPr>
          <p:cNvPr id="103" name="テキスト ボックス 6"/>
          <p:cNvSpPr txBox="1"/>
          <p:nvPr/>
        </p:nvSpPr>
        <p:spPr>
          <a:xfrm>
            <a:off x="4733014" y="4929808"/>
            <a:ext cx="323043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१-२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स्योभेल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लोडर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(</a:t>
            </a:r>
            <a:r>
              <a:rPr lang="ne-NP" altLang="ja-JP"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(रिची/रिच,</a:t>
            </a:r>
            <a:r>
              <a:rPr lang="de-DE" altLang="ja-JP"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Reach)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मेकानिजम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सहित</a:t>
            </a:r>
            <a:r>
              <a:rPr dirty="0">
                <a:solidFill>
                  <a:schemeClr val="tx1"/>
                </a:solidFill>
                <a:latin typeface="ＭＳ 明朝"/>
                <a:ea typeface="ＭＳ 明朝"/>
                <a:cs typeface="ＭＳ 明朝"/>
                <a:sym typeface="ＭＳ 明朝"/>
              </a:rPr>
              <a:t>)</a:t>
            </a:r>
          </a:p>
        </p:txBody>
      </p:sp>
      <p:sp>
        <p:nvSpPr>
          <p:cNvPr id="10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स्योभेल लोडर आदिको परिभाषा र विशेषता</a:t>
            </a:r>
          </a:p>
        </p:txBody>
      </p:sp>
      <p:sp>
        <p:nvSpPr>
          <p:cNvPr id="105" name="テキスト ボックス 7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/>
            </a:pPr>
            <a:r>
              <a:t>पाठ  १३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५ पेज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図 1" descr="図 1"/>
          <p:cNvPicPr>
            <a:picLocks noChangeAspect="1"/>
          </p:cNvPicPr>
          <p:nvPr/>
        </p:nvPicPr>
        <p:blipFill>
          <a:blip r:embed="rId2"/>
          <a:srcRect t="26043" b="52707"/>
          <a:stretch>
            <a:fillRect/>
          </a:stretch>
        </p:blipFill>
        <p:spPr>
          <a:xfrm>
            <a:off x="933447" y="2282158"/>
            <a:ext cx="7286626" cy="2489598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७५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३७ पेज</a:t>
            </a:r>
          </a:p>
        </p:txBody>
      </p:sp>
      <p:sp>
        <p:nvSpPr>
          <p:cNvPr id="44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6D794F-2AB6-F4EE-A52B-54413814C3D5}"/>
              </a:ext>
            </a:extLst>
          </p:cNvPr>
          <p:cNvSpPr txBox="1"/>
          <p:nvPr/>
        </p:nvSpPr>
        <p:spPr>
          <a:xfrm>
            <a:off x="4059936" y="2272233"/>
            <a:ext cx="4437888" cy="2335007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(१३) गाडीको कार्यसम्पादनलाई पूर्ण रूपमा बुझ्नुहोस्।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थोक वस्तुहरू ओभरलोड हुने सम्भावना हुने भएकोले धेरै सामान (ओभरलोड) नगर्न सावधान रहनुस।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図 1" descr="図 1"/>
          <p:cNvPicPr>
            <a:picLocks noChangeAspect="1"/>
          </p:cNvPicPr>
          <p:nvPr/>
        </p:nvPicPr>
        <p:blipFill>
          <a:blip r:embed="rId2"/>
          <a:srcRect t="52147" b="24765"/>
          <a:stretch>
            <a:fillRect/>
          </a:stretch>
        </p:blipFill>
        <p:spPr>
          <a:xfrm>
            <a:off x="933447" y="2028585"/>
            <a:ext cx="7286626" cy="2704816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テキスト ボックス 2"/>
          <p:cNvSpPr txBox="1"/>
          <p:nvPr/>
        </p:nvSpPr>
        <p:spPr>
          <a:xfrm>
            <a:off x="5293359" y="6381561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७५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३७ पेज</a:t>
            </a:r>
          </a:p>
        </p:txBody>
      </p:sp>
      <p:sp>
        <p:nvSpPr>
          <p:cNvPr id="450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A738AB-1DBE-93F8-91AE-6E0DEE7488C7}"/>
              </a:ext>
            </a:extLst>
          </p:cNvPr>
          <p:cNvSpPr txBox="1"/>
          <p:nvPr/>
        </p:nvSpPr>
        <p:spPr>
          <a:xfrm>
            <a:off x="4084320" y="2642330"/>
            <a:ext cx="4135753" cy="147732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(१४)एका तर्फ मात्र नपर्ने गरी लोड गर्नुहोस्।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यदि लोड एकतर्फी छ भने बायाँ दायाँको स्थिरता खराब हुनेछ र सवारी साधन र हाइड्रोलिक प्रणालीमा समस्या हुनेछ।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図 1" descr="図 1"/>
          <p:cNvPicPr>
            <a:picLocks noChangeAspect="1"/>
          </p:cNvPicPr>
          <p:nvPr/>
        </p:nvPicPr>
        <p:blipFill>
          <a:blip r:embed="rId2"/>
          <a:srcRect t="75758"/>
          <a:stretch>
            <a:fillRect/>
          </a:stretch>
        </p:blipFill>
        <p:spPr>
          <a:xfrm>
            <a:off x="933447" y="1705854"/>
            <a:ext cx="7286626" cy="2840133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テキスト ボックス 2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७५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३७ पेज</a:t>
            </a:r>
          </a:p>
        </p:txBody>
      </p:sp>
      <p:sp>
        <p:nvSpPr>
          <p:cNvPr id="45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 ड्राइभिङ गर्दाको सावधानी</a:t>
            </a:r>
          </a:p>
        </p:txBody>
      </p:sp>
      <p:sp>
        <p:nvSpPr>
          <p:cNvPr id="455" name="उक्लने"/>
          <p:cNvSpPr txBox="1"/>
          <p:nvPr/>
        </p:nvSpPr>
        <p:spPr>
          <a:xfrm>
            <a:off x="933447" y="2119069"/>
            <a:ext cx="671086" cy="41148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उक्लने</a:t>
            </a:r>
            <a:r>
              <a:rPr dirty="0"/>
              <a:t> </a:t>
            </a:r>
          </a:p>
        </p:txBody>
      </p:sp>
      <p:sp>
        <p:nvSpPr>
          <p:cNvPr id="456" name="ओर्लने"/>
          <p:cNvSpPr txBox="1"/>
          <p:nvPr/>
        </p:nvSpPr>
        <p:spPr>
          <a:xfrm>
            <a:off x="3248126" y="3174064"/>
            <a:ext cx="612319" cy="41148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/>
              <a:t>ओर्लने</a:t>
            </a:r>
            <a:endParaRPr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985A17-61BF-EAFE-59B1-F05D3513FCAC}"/>
              </a:ext>
            </a:extLst>
          </p:cNvPr>
          <p:cNvSpPr txBox="1"/>
          <p:nvPr/>
        </p:nvSpPr>
        <p:spPr>
          <a:xfrm>
            <a:off x="4291584" y="2530550"/>
            <a:ext cx="4194048" cy="203132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(१५) उकालोमा सवारी चलाउँदा होसियार हुनुहोस्।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लोड गर्दा उकालोमा अगाडि र ओरालोमा  पछाडि सबारी चलाउनुस।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altLang="ja-JP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गाडी खाली हुँदा उकालोमा पछाडि र ओरालोमा अगाडि सबारी चलाउनुस।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4"/>
          </a:xfrm>
          <a:prstGeom prst="rect">
            <a:avLst/>
          </a:prstGeom>
        </p:spPr>
        <p:txBody>
          <a:bodyPr/>
          <a:lstStyle>
            <a:lvl1pPr defTabSz="484631">
              <a:defRPr sz="1483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भाग ३ कार्गो स्योभेल लोडर आदिको ह्यान्डलिङसँग सम्बन्धित उपकरणहरूको संरचना र ह्यान्डलिंग विधिहरू बारे ज्ञान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lvl1pPr>
          </a:lstStyle>
          <a:p>
            <a:r>
              <a:t>अध्याय १ संरचना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C93610D-D4E4-91A3-3E12-D42F915627BB}"/>
              </a:ext>
            </a:extLst>
          </p:cNvPr>
          <p:cNvGrpSpPr/>
          <p:nvPr/>
        </p:nvGrpSpPr>
        <p:grpSpPr>
          <a:xfrm>
            <a:off x="2225675" y="1730058"/>
            <a:ext cx="4692650" cy="3397885"/>
            <a:chOff x="0" y="0"/>
            <a:chExt cx="4692650" cy="3398112"/>
          </a:xfrm>
        </p:grpSpPr>
        <p:pic>
          <p:nvPicPr>
            <p:cNvPr id="3" name="officeArt object" descr="図 37">
              <a:extLst>
                <a:ext uri="{FF2B5EF4-FFF2-40B4-BE49-F238E27FC236}">
                  <a16:creationId xmlns:a16="http://schemas.microsoft.com/office/drawing/2014/main" id="{6A3FBBB5-4F2C-6A32-9AF2-79DB4548496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92650" cy="328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テキスト ボックス 1">
              <a:extLst>
                <a:ext uri="{FF2B5EF4-FFF2-40B4-BE49-F238E27FC236}">
                  <a16:creationId xmlns:a16="http://schemas.microsoft.com/office/drawing/2014/main" id="{3CB7D229-88B1-EFB3-816A-2B981CA29FF5}"/>
                </a:ext>
              </a:extLst>
            </p:cNvPr>
            <p:cNvSpPr txBox="1"/>
            <p:nvPr/>
          </p:nvSpPr>
          <p:spPr>
            <a:xfrm>
              <a:off x="753466" y="2750515"/>
              <a:ext cx="7200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१)</a:t>
              </a:r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明朝" panose="02020609040205080304" pitchFamily="17" charset="-128"/>
                  <a:cs typeface="ＭＳ 明朝" panose="02020609040205080304" pitchFamily="17" charset="-128"/>
                </a:rPr>
                <a:t>लिफ्ट आर्म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テキスト ボックス 1">
              <a:extLst>
                <a:ext uri="{FF2B5EF4-FFF2-40B4-BE49-F238E27FC236}">
                  <a16:creationId xmlns:a16="http://schemas.microsoft.com/office/drawing/2014/main" id="{7B06F3A2-2395-6EA5-2B1B-5C2EF472540B}"/>
                </a:ext>
              </a:extLst>
            </p:cNvPr>
            <p:cNvSpPr txBox="1"/>
            <p:nvPr/>
          </p:nvSpPr>
          <p:spPr>
            <a:xfrm>
              <a:off x="753466" y="3182112"/>
              <a:ext cx="1060704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७)</a:t>
              </a:r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明朝" panose="02020609040205080304" pitchFamily="17" charset="-128"/>
                  <a:cs typeface="ＭＳ 明朝" panose="02020609040205080304" pitchFamily="17" charset="-128"/>
                </a:rPr>
                <a:t>लिफ्ट सिलिण्डर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テキスト ボックス 1">
              <a:extLst>
                <a:ext uri="{FF2B5EF4-FFF2-40B4-BE49-F238E27FC236}">
                  <a16:creationId xmlns:a16="http://schemas.microsoft.com/office/drawing/2014/main" id="{FE23DE8A-9E34-188C-16E9-D9BDA3BF1DAD}"/>
                </a:ext>
              </a:extLst>
            </p:cNvPr>
            <p:cNvSpPr txBox="1"/>
            <p:nvPr/>
          </p:nvSpPr>
          <p:spPr>
            <a:xfrm>
              <a:off x="1470355" y="2750515"/>
              <a:ext cx="1558138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२) कनेकटिंग रड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テキスト ボックス 1">
              <a:extLst>
                <a:ext uri="{FF2B5EF4-FFF2-40B4-BE49-F238E27FC236}">
                  <a16:creationId xmlns:a16="http://schemas.microsoft.com/office/drawing/2014/main" id="{5DCAAE45-6540-39C2-E8C8-58E405E03050}"/>
                </a:ext>
              </a:extLst>
            </p:cNvPr>
            <p:cNvSpPr txBox="1"/>
            <p:nvPr/>
          </p:nvSpPr>
          <p:spPr>
            <a:xfrm>
              <a:off x="753466" y="2969971"/>
              <a:ext cx="719455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४)बकेट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テキスト ボックス 1">
              <a:extLst>
                <a:ext uri="{FF2B5EF4-FFF2-40B4-BE49-F238E27FC236}">
                  <a16:creationId xmlns:a16="http://schemas.microsoft.com/office/drawing/2014/main" id="{432C1C36-5D6B-3880-742A-0839F405270D}"/>
                </a:ext>
              </a:extLst>
            </p:cNvPr>
            <p:cNvSpPr txBox="1"/>
            <p:nvPr/>
          </p:nvSpPr>
          <p:spPr>
            <a:xfrm>
              <a:off x="1470355" y="2969971"/>
              <a:ext cx="1925726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५) डम्प सिलिण्डर ब्राकेट ब्राकेट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テキスト ボックス 1">
              <a:extLst>
                <a:ext uri="{FF2B5EF4-FFF2-40B4-BE49-F238E27FC236}">
                  <a16:creationId xmlns:a16="http://schemas.microsoft.com/office/drawing/2014/main" id="{245357B4-A0A9-F466-56F3-D2F7072FBFFF}"/>
                </a:ext>
              </a:extLst>
            </p:cNvPr>
            <p:cNvSpPr txBox="1"/>
            <p:nvPr/>
          </p:nvSpPr>
          <p:spPr>
            <a:xfrm>
              <a:off x="3255264" y="2955341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६) डम्प सिलिण्डर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テキスト ボックス 1">
              <a:extLst>
                <a:ext uri="{FF2B5EF4-FFF2-40B4-BE49-F238E27FC236}">
                  <a16:creationId xmlns:a16="http://schemas.microsoft.com/office/drawing/2014/main" id="{ECC12F79-473E-86DC-F5FC-2EA843BB033B}"/>
                </a:ext>
              </a:extLst>
            </p:cNvPr>
            <p:cNvSpPr txBox="1"/>
            <p:nvPr/>
          </p:nvSpPr>
          <p:spPr>
            <a:xfrm>
              <a:off x="3028493" y="2750515"/>
              <a:ext cx="1331366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३) बकेट ब्राकेट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  <p:sp>
        <p:nvSpPr>
          <p:cNvPr id="94" name="テキスト ボックス 1"/>
          <p:cNvSpPr txBox="1"/>
          <p:nvPr/>
        </p:nvSpPr>
        <p:spPr>
          <a:xfrm>
            <a:off x="3142179" y="5127843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rPr dirty="0" err="1"/>
              <a:t>चित्र</a:t>
            </a:r>
            <a:r>
              <a:rPr dirty="0"/>
              <a:t> ३-१ </a:t>
            </a:r>
            <a:r>
              <a:rPr dirty="0" err="1"/>
              <a:t>स्योभेल</a:t>
            </a:r>
            <a:r>
              <a:rPr dirty="0"/>
              <a:t> </a:t>
            </a:r>
            <a:r>
              <a:rPr dirty="0" err="1"/>
              <a:t>लोडर</a:t>
            </a:r>
            <a:r>
              <a:rPr dirty="0"/>
              <a:t> </a:t>
            </a:r>
            <a:r>
              <a:rPr dirty="0" err="1"/>
              <a:t>कार्य</a:t>
            </a:r>
            <a:r>
              <a:rPr dirty="0"/>
              <a:t> </a:t>
            </a:r>
            <a:r>
              <a:rPr dirty="0" err="1"/>
              <a:t>उपकरण</a:t>
            </a:r>
            <a:endParaRPr dirty="0"/>
          </a:p>
        </p:txBody>
      </p:sp>
      <p:sp>
        <p:nvSpPr>
          <p:cNvPr id="96" name="テキスト ボックス 5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७९/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३८ </a:t>
            </a:r>
          </a:p>
        </p:txBody>
      </p:sp>
      <p:sp>
        <p:nvSpPr>
          <p:cNvPr id="9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कार्गो ह्यान्डलिंग उपकरण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テキスト ボックス 1"/>
          <p:cNvSpPr txBox="1"/>
          <p:nvPr/>
        </p:nvSpPr>
        <p:spPr>
          <a:xfrm>
            <a:off x="2642328" y="5595044"/>
            <a:ext cx="4204366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३-२ रिची संयन्त्र जडित स्योभेल लोडर कार्य उपकरण</a:t>
            </a:r>
          </a:p>
        </p:txBody>
      </p:sp>
      <p:pic>
        <p:nvPicPr>
          <p:cNvPr id="107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71" y="2690715"/>
            <a:ext cx="4180842" cy="2755266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८१/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को पाना नं ३९</a:t>
            </a:r>
          </a:p>
        </p:txBody>
      </p:sp>
      <p:sp>
        <p:nvSpPr>
          <p:cNvPr id="109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कार्गो ह्यान्डलिंग उपकरण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5B88ED6-EB5E-04A4-5679-548F50B09332}"/>
              </a:ext>
            </a:extLst>
          </p:cNvPr>
          <p:cNvGrpSpPr/>
          <p:nvPr/>
        </p:nvGrpSpPr>
        <p:grpSpPr>
          <a:xfrm>
            <a:off x="553178" y="1869122"/>
            <a:ext cx="4178300" cy="3119756"/>
            <a:chOff x="0" y="0"/>
            <a:chExt cx="4178300" cy="3120135"/>
          </a:xfrm>
        </p:grpSpPr>
        <p:pic>
          <p:nvPicPr>
            <p:cNvPr id="3" name="officeArt object" descr="図 38">
              <a:extLst>
                <a:ext uri="{FF2B5EF4-FFF2-40B4-BE49-F238E27FC236}">
                  <a16:creationId xmlns:a16="http://schemas.microsoft.com/office/drawing/2014/main" id="{C70179C2-D0E9-A93F-3A63-4127BB547C3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178300" cy="2984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officeArt object" descr="テキスト ボックス 1">
              <a:extLst>
                <a:ext uri="{FF2B5EF4-FFF2-40B4-BE49-F238E27FC236}">
                  <a16:creationId xmlns:a16="http://schemas.microsoft.com/office/drawing/2014/main" id="{8236C7FE-AAEC-F64A-A2DA-F6DC63829A48}"/>
                </a:ext>
              </a:extLst>
            </p:cNvPr>
            <p:cNvSpPr txBox="1"/>
            <p:nvPr/>
          </p:nvSpPr>
          <p:spPr>
            <a:xfrm>
              <a:off x="204826" y="2479853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१) </a:t>
              </a:r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明朝" panose="02020609040205080304" pitchFamily="17" charset="-128"/>
                  <a:cs typeface="ＭＳ 明朝" panose="02020609040205080304" pitchFamily="17" charset="-128"/>
                </a:rPr>
                <a:t>लिफ्ट आर्म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5" name="officeArt object" descr="テキスト ボックス 1">
              <a:extLst>
                <a:ext uri="{FF2B5EF4-FFF2-40B4-BE49-F238E27FC236}">
                  <a16:creationId xmlns:a16="http://schemas.microsoft.com/office/drawing/2014/main" id="{4FE86F73-DFE8-7E84-5979-9BC757AFC6F5}"/>
                </a:ext>
              </a:extLst>
            </p:cNvPr>
            <p:cNvSpPr txBox="1"/>
            <p:nvPr/>
          </p:nvSpPr>
          <p:spPr>
            <a:xfrm>
              <a:off x="936346" y="2479853"/>
              <a:ext cx="1103731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२) कनेकटिंग रड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6" name="officeArt object" descr="テキスト ボックス 1">
              <a:extLst>
                <a:ext uri="{FF2B5EF4-FFF2-40B4-BE49-F238E27FC236}">
                  <a16:creationId xmlns:a16="http://schemas.microsoft.com/office/drawing/2014/main" id="{757B30A6-EBAF-C1FB-1A83-2983C964BF88}"/>
                </a:ext>
              </a:extLst>
            </p:cNvPr>
            <p:cNvSpPr txBox="1"/>
            <p:nvPr/>
          </p:nvSpPr>
          <p:spPr>
            <a:xfrm>
              <a:off x="1938528" y="2479853"/>
              <a:ext cx="885139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३) बकेट ब्राकेट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7" name="officeArt object" descr="テキスト ボックス 1">
              <a:extLst>
                <a:ext uri="{FF2B5EF4-FFF2-40B4-BE49-F238E27FC236}">
                  <a16:creationId xmlns:a16="http://schemas.microsoft.com/office/drawing/2014/main" id="{22B20910-051A-80A8-3EB8-977A7E509699}"/>
                </a:ext>
              </a:extLst>
            </p:cNvPr>
            <p:cNvSpPr txBox="1"/>
            <p:nvPr/>
          </p:nvSpPr>
          <p:spPr>
            <a:xfrm>
              <a:off x="2765146" y="2479853"/>
              <a:ext cx="1272845" cy="215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४) बकेट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8" name="officeArt object" descr="テキスト ボックス 1">
              <a:extLst>
                <a:ext uri="{FF2B5EF4-FFF2-40B4-BE49-F238E27FC236}">
                  <a16:creationId xmlns:a16="http://schemas.microsoft.com/office/drawing/2014/main" id="{D7BBC4B3-968D-B68A-A5E2-ED7B78787F55}"/>
                </a:ext>
              </a:extLst>
            </p:cNvPr>
            <p:cNvSpPr txBox="1"/>
            <p:nvPr/>
          </p:nvSpPr>
          <p:spPr>
            <a:xfrm>
              <a:off x="160935" y="2699309"/>
              <a:ext cx="109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५) डम्प सिलिन्डर ब्राकेट ब्राकेट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9" name="officeArt object" descr="テキスト ボックス 1">
              <a:extLst>
                <a:ext uri="{FF2B5EF4-FFF2-40B4-BE49-F238E27FC236}">
                  <a16:creationId xmlns:a16="http://schemas.microsoft.com/office/drawing/2014/main" id="{9D2288BF-77F0-9318-890A-5F156BB2A5BF}"/>
                </a:ext>
              </a:extLst>
            </p:cNvPr>
            <p:cNvSpPr txBox="1"/>
            <p:nvPr/>
          </p:nvSpPr>
          <p:spPr>
            <a:xfrm>
              <a:off x="1894637" y="2691994"/>
              <a:ext cx="2143049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७)</a:t>
              </a:r>
              <a:r>
                <a:rPr lang="ja-JP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明朝" panose="02020609040205080304" pitchFamily="17" charset="-128"/>
                  <a:cs typeface="ＭＳ 明朝" panose="02020609040205080304" pitchFamily="17" charset="-128"/>
                </a:rPr>
                <a:t>लिफ्ट </a:t>
              </a: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ＭＳ 明朝" panose="02020609040205080304" pitchFamily="17" charset="-128"/>
                  <a:ea typeface="游明朝" panose="02020400000000000000" pitchFamily="18" charset="-128"/>
                  <a:cs typeface="ＭＳ 明朝" panose="02020609040205080304" pitchFamily="17" charset="-128"/>
                </a:rPr>
                <a:t>सिलिण्डर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0" name="officeArt object" descr="テキスト ボックス 1">
              <a:extLst>
                <a:ext uri="{FF2B5EF4-FFF2-40B4-BE49-F238E27FC236}">
                  <a16:creationId xmlns:a16="http://schemas.microsoft.com/office/drawing/2014/main" id="{3294F5F6-8BC9-3827-1238-E8991073E9B9}"/>
                </a:ext>
              </a:extLst>
            </p:cNvPr>
            <p:cNvSpPr txBox="1"/>
            <p:nvPr/>
          </p:nvSpPr>
          <p:spPr>
            <a:xfrm>
              <a:off x="160935" y="2904135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८) रिच आर्म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1" name="officeArt object" descr="テキスト ボックス 1">
              <a:extLst>
                <a:ext uri="{FF2B5EF4-FFF2-40B4-BE49-F238E27FC236}">
                  <a16:creationId xmlns:a16="http://schemas.microsoft.com/office/drawing/2014/main" id="{B2C28936-765F-5971-8119-601D4ACBEE2B}"/>
                </a:ext>
              </a:extLst>
            </p:cNvPr>
            <p:cNvSpPr txBox="1"/>
            <p:nvPr/>
          </p:nvSpPr>
          <p:spPr>
            <a:xfrm>
              <a:off x="1250899" y="2904135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९) कनेकटिंग रड B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2" name="officeArt object" descr="テキスト ボックス 1">
              <a:extLst>
                <a:ext uri="{FF2B5EF4-FFF2-40B4-BE49-F238E27FC236}">
                  <a16:creationId xmlns:a16="http://schemas.microsoft.com/office/drawing/2014/main" id="{B77A2194-5579-76AF-5450-B4E631CCB37B}"/>
                </a:ext>
              </a:extLst>
            </p:cNvPr>
            <p:cNvSpPr txBox="1"/>
            <p:nvPr/>
          </p:nvSpPr>
          <p:spPr>
            <a:xfrm>
              <a:off x="1982419" y="2904135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१०) बेल क्रांक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3" name="officeArt object" descr="テキスト ボックス 1">
              <a:extLst>
                <a:ext uri="{FF2B5EF4-FFF2-40B4-BE49-F238E27FC236}">
                  <a16:creationId xmlns:a16="http://schemas.microsoft.com/office/drawing/2014/main" id="{21CBC799-A32C-CCD4-6EF7-053145C4B58E}"/>
                </a:ext>
              </a:extLst>
            </p:cNvPr>
            <p:cNvSpPr txBox="1"/>
            <p:nvPr/>
          </p:nvSpPr>
          <p:spPr>
            <a:xfrm>
              <a:off x="2713939" y="2904135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११) रिच </a:t>
              </a:r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ＭＳ 明朝" panose="02020609040205080304" pitchFamily="17" charset="-128"/>
                  <a:ea typeface="游明朝" panose="02020400000000000000" pitchFamily="18" charset="-128"/>
                  <a:cs typeface="ＭＳ 明朝" panose="02020609040205080304" pitchFamily="17" charset="-128"/>
                </a:rPr>
                <a:t>सिलिण्डर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  <p:sp>
          <p:nvSpPr>
            <p:cNvPr id="14" name="officeArt object" descr="テキスト ボックス 1">
              <a:extLst>
                <a:ext uri="{FF2B5EF4-FFF2-40B4-BE49-F238E27FC236}">
                  <a16:creationId xmlns:a16="http://schemas.microsoft.com/office/drawing/2014/main" id="{150ACBDB-34B7-18AD-B52A-6C1DF5232A4B}"/>
                </a:ext>
              </a:extLst>
            </p:cNvPr>
            <p:cNvSpPr txBox="1"/>
            <p:nvPr/>
          </p:nvSpPr>
          <p:spPr>
            <a:xfrm>
              <a:off x="1250899" y="2691994"/>
              <a:ext cx="732700" cy="2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en-US" sz="700">
                  <a:ln>
                    <a:noFill/>
                  </a:ln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rPr>
                <a:t>६) डम्प सिलिण्डर </a:t>
              </a:r>
              <a:endParaRPr lang="ja-JP" sz="18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endParaRPr>
            </a:p>
          </p:txBody>
        </p:sp>
      </p:grp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テキスト ボックス 1"/>
          <p:cNvSpPr txBox="1"/>
          <p:nvPr/>
        </p:nvSpPr>
        <p:spPr>
          <a:xfrm>
            <a:off x="738311" y="5302290"/>
            <a:ext cx="3366121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३-३ स्योभेल लोडर हाइड्रोलिक प्रणाली रेखाचित्र</a:t>
            </a:r>
          </a:p>
        </p:txBody>
      </p:sp>
      <p:pic>
        <p:nvPicPr>
          <p:cNvPr id="124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2" y="1577298"/>
            <a:ext cx="3852272" cy="290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図 3" descr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62" y="1400698"/>
            <a:ext cx="3039112" cy="35179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テキスト ボックス 4"/>
          <p:cNvSpPr txBox="1"/>
          <p:nvPr/>
        </p:nvSpPr>
        <p:spPr>
          <a:xfrm>
            <a:off x="5287783" y="5302288"/>
            <a:ext cx="3033425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३-४ हाइड्रोलिक पम्प</a:t>
            </a:r>
          </a:p>
        </p:txBody>
      </p:sp>
      <p:sp>
        <p:nvSpPr>
          <p:cNvPr id="127" name="テキスト ボックス 5"/>
          <p:cNvSpPr txBox="1"/>
          <p:nvPr/>
        </p:nvSpPr>
        <p:spPr>
          <a:xfrm>
            <a:off x="5073041" y="6390028"/>
            <a:ext cx="3892642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८२/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४१~४२</a:t>
            </a:r>
          </a:p>
        </p:txBody>
      </p:sp>
      <p:sp>
        <p:nvSpPr>
          <p:cNvPr id="12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हाइड्रोलिक प्रणाली</a:t>
            </a:r>
          </a:p>
        </p:txBody>
      </p:sp>
      <p:sp>
        <p:nvSpPr>
          <p:cNvPr id="129" name="テキスト ボックス 1"/>
          <p:cNvSpPr txBox="1"/>
          <p:nvPr/>
        </p:nvSpPr>
        <p:spPr>
          <a:xfrm>
            <a:off x="2078864" y="4129629"/>
            <a:ext cx="713284" cy="27050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900"/>
            </a:pPr>
            <a:r>
              <a:rPr dirty="0" err="1"/>
              <a:t>रिच</a:t>
            </a:r>
            <a:r>
              <a:rPr dirty="0"/>
              <a:t> </a:t>
            </a:r>
            <a:r>
              <a:rPr dirty="0" err="1">
                <a:latin typeface="游明朝"/>
                <a:ea typeface="游明朝"/>
                <a:cs typeface="游明朝"/>
                <a:sym typeface="游明朝"/>
              </a:rPr>
              <a:t>सिलिण्डर</a:t>
            </a:r>
            <a:endParaRPr dirty="0">
              <a:latin typeface="游明朝"/>
              <a:ea typeface="游明朝"/>
              <a:cs typeface="游明朝"/>
              <a:sym typeface="游明朝"/>
            </a:endParaRPr>
          </a:p>
        </p:txBody>
      </p:sp>
      <p:sp>
        <p:nvSpPr>
          <p:cNvPr id="130" name="テキスト ボックス 1"/>
          <p:cNvSpPr txBox="1"/>
          <p:nvPr/>
        </p:nvSpPr>
        <p:spPr>
          <a:xfrm>
            <a:off x="2298675" y="2421086"/>
            <a:ext cx="713284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रिच सिलिण्डर</a:t>
            </a:r>
          </a:p>
        </p:txBody>
      </p:sp>
      <p:sp>
        <p:nvSpPr>
          <p:cNvPr id="131" name="テキスト ボックス 1"/>
          <p:cNvSpPr txBox="1"/>
          <p:nvPr/>
        </p:nvSpPr>
        <p:spPr>
          <a:xfrm>
            <a:off x="4226212" y="3208278"/>
            <a:ext cx="236220" cy="8385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हाइड्रोलिक पम्प</a:t>
            </a:r>
          </a:p>
        </p:txBody>
      </p:sp>
      <p:sp>
        <p:nvSpPr>
          <p:cNvPr id="132" name="テキスト ボックス 1"/>
          <p:cNvSpPr txBox="1"/>
          <p:nvPr/>
        </p:nvSpPr>
        <p:spPr>
          <a:xfrm>
            <a:off x="5604373" y="2780917"/>
            <a:ext cx="236219" cy="7574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हाइड्रोलिक पम्प</a:t>
            </a:r>
          </a:p>
        </p:txBody>
      </p:sp>
      <p:sp>
        <p:nvSpPr>
          <p:cNvPr id="133" name="テキスト ボックス 1"/>
          <p:cNvSpPr txBox="1"/>
          <p:nvPr/>
        </p:nvSpPr>
        <p:spPr>
          <a:xfrm>
            <a:off x="533465" y="2689584"/>
            <a:ext cx="236220" cy="5868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डंप सिलिण्डर </a:t>
            </a:r>
          </a:p>
        </p:txBody>
      </p:sp>
      <p:sp>
        <p:nvSpPr>
          <p:cNvPr id="134" name="テキスト ボックス 1"/>
          <p:cNvSpPr txBox="1"/>
          <p:nvPr/>
        </p:nvSpPr>
        <p:spPr>
          <a:xfrm>
            <a:off x="1798744" y="1604686"/>
            <a:ext cx="641842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/>
            </a:lvl1pPr>
          </a:lstStyle>
          <a:p>
            <a:r>
              <a:t>ओईल ट्यांक </a:t>
            </a:r>
          </a:p>
        </p:txBody>
      </p:sp>
      <p:sp>
        <p:nvSpPr>
          <p:cNvPr id="135" name="テキスト ボックス 1"/>
          <p:cNvSpPr txBox="1"/>
          <p:nvPr/>
        </p:nvSpPr>
        <p:spPr>
          <a:xfrm>
            <a:off x="4127928" y="2241379"/>
            <a:ext cx="236219" cy="7574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ओईल फिल्टर </a:t>
            </a:r>
          </a:p>
        </p:txBody>
      </p:sp>
      <p:sp>
        <p:nvSpPr>
          <p:cNvPr id="136" name="テキスト ボックス 1"/>
          <p:cNvSpPr txBox="1"/>
          <p:nvPr/>
        </p:nvSpPr>
        <p:spPr>
          <a:xfrm>
            <a:off x="3255360" y="1708111"/>
            <a:ext cx="236219" cy="12229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कंट्रोल भल्भ (सिफ्ट भल्भ </a:t>
            </a:r>
          </a:p>
        </p:txBody>
      </p:sp>
      <p:sp>
        <p:nvSpPr>
          <p:cNvPr id="137" name="テキスト ボックス 1"/>
          <p:cNvSpPr txBox="1"/>
          <p:nvPr/>
        </p:nvSpPr>
        <p:spPr>
          <a:xfrm>
            <a:off x="7103706" y="1964213"/>
            <a:ext cx="1081435" cy="361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कंट्रोल भल्भ</a:t>
            </a:r>
          </a:p>
          <a:p>
            <a:pPr algn="ctr">
              <a:defRPr sz="700"/>
            </a:pPr>
            <a:r>
              <a:t> (सिफ्ट भल्भ)</a:t>
            </a:r>
          </a:p>
        </p:txBody>
      </p:sp>
      <p:sp>
        <p:nvSpPr>
          <p:cNvPr id="138" name="テキスト ボックス 1"/>
          <p:cNvSpPr txBox="1"/>
          <p:nvPr/>
        </p:nvSpPr>
        <p:spPr>
          <a:xfrm>
            <a:off x="1744347" y="2539068"/>
            <a:ext cx="236220" cy="7011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लिफ्ट </a:t>
            </a:r>
            <a:r>
              <a:rPr>
                <a:latin typeface="游明朝"/>
                <a:ea typeface="游明朝"/>
                <a:cs typeface="游明朝"/>
                <a:sym typeface="游明朝"/>
              </a:rPr>
              <a:t>सिलिण्डर</a:t>
            </a:r>
          </a:p>
        </p:txBody>
      </p:sp>
      <p:sp>
        <p:nvSpPr>
          <p:cNvPr id="139" name="テキスト ボックス 1"/>
          <p:cNvSpPr txBox="1"/>
          <p:nvPr/>
        </p:nvSpPr>
        <p:spPr>
          <a:xfrm>
            <a:off x="1247409" y="2526368"/>
            <a:ext cx="236219" cy="7011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लिफ्ट </a:t>
            </a:r>
            <a:r>
              <a:rPr>
                <a:latin typeface="游明朝"/>
                <a:ea typeface="游明朝"/>
                <a:cs typeface="游明朝"/>
                <a:sym typeface="游明朝"/>
              </a:rPr>
              <a:t>सिलिण्डर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テキスト ボックス 1"/>
          <p:cNvSpPr txBox="1"/>
          <p:nvPr/>
        </p:nvSpPr>
        <p:spPr>
          <a:xfrm>
            <a:off x="635440" y="5130840"/>
            <a:ext cx="3033427" cy="53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३-५ नियन्त्रण भल्भ</a:t>
            </a:r>
          </a:p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(डबल・ मानक प्रकार)</a:t>
            </a:r>
          </a:p>
        </p:txBody>
      </p:sp>
      <p:sp>
        <p:nvSpPr>
          <p:cNvPr id="142" name="テキスト ボックス 2"/>
          <p:cNvSpPr txBox="1"/>
          <p:nvPr/>
        </p:nvSpPr>
        <p:spPr>
          <a:xfrm>
            <a:off x="5069732" y="5130840"/>
            <a:ext cx="3033426" cy="53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३-६ नियन्त्रण भल्भ</a:t>
            </a:r>
          </a:p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(ट्रिपल ・ रिच प्रकार</a:t>
            </a:r>
          </a:p>
        </p:txBody>
      </p:sp>
      <p:pic>
        <p:nvPicPr>
          <p:cNvPr id="143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2" y="1430586"/>
            <a:ext cx="4032253" cy="3391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902" y="1649550"/>
            <a:ext cx="3886202" cy="282638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テキスト ボックス 5"/>
          <p:cNvSpPr txBox="1"/>
          <p:nvPr/>
        </p:nvSpPr>
        <p:spPr>
          <a:xfrm>
            <a:off x="5160721" y="6390028"/>
            <a:ext cx="3804961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८४/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४१~४२ </a:t>
            </a:r>
          </a:p>
        </p:txBody>
      </p:sp>
      <p:sp>
        <p:nvSpPr>
          <p:cNvPr id="14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हाइड्रोलिक प्रणाली</a:t>
            </a:r>
          </a:p>
        </p:txBody>
      </p:sp>
      <p:sp>
        <p:nvSpPr>
          <p:cNvPr id="147" name="テキスト ボックス 1"/>
          <p:cNvSpPr txBox="1"/>
          <p:nvPr/>
        </p:nvSpPr>
        <p:spPr>
          <a:xfrm>
            <a:off x="203766" y="2922090"/>
            <a:ext cx="732701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सेफ्टी भल्भ </a:t>
            </a:r>
          </a:p>
        </p:txBody>
      </p:sp>
      <p:sp>
        <p:nvSpPr>
          <p:cNvPr id="148" name="テキスト ボックス 1"/>
          <p:cNvSpPr txBox="1"/>
          <p:nvPr/>
        </p:nvSpPr>
        <p:spPr>
          <a:xfrm>
            <a:off x="633585" y="2246103"/>
            <a:ext cx="912701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लिफ्ट लिभर </a:t>
            </a:r>
          </a:p>
        </p:txBody>
      </p:sp>
      <p:sp>
        <p:nvSpPr>
          <p:cNvPr id="149" name="テキスト ボックス 1"/>
          <p:cNvSpPr txBox="1"/>
          <p:nvPr/>
        </p:nvSpPr>
        <p:spPr>
          <a:xfrm>
            <a:off x="877249" y="1974325"/>
            <a:ext cx="1003972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 dirty="0" err="1"/>
              <a:t>डंप</a:t>
            </a:r>
            <a:r>
              <a:rPr sz="1000" dirty="0"/>
              <a:t> </a:t>
            </a:r>
            <a:r>
              <a:rPr sz="1000" dirty="0" err="1"/>
              <a:t>लिभर</a:t>
            </a:r>
            <a:r>
              <a:rPr sz="1000" dirty="0"/>
              <a:t> </a:t>
            </a:r>
          </a:p>
        </p:txBody>
      </p:sp>
      <p:sp>
        <p:nvSpPr>
          <p:cNvPr id="150" name="テキスト ボックス 1"/>
          <p:cNvSpPr txBox="1"/>
          <p:nvPr/>
        </p:nvSpPr>
        <p:spPr>
          <a:xfrm>
            <a:off x="1840331" y="1751122"/>
            <a:ext cx="981806" cy="28130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बकेट झर्ने  </a:t>
            </a:r>
          </a:p>
        </p:txBody>
      </p:sp>
      <p:sp>
        <p:nvSpPr>
          <p:cNvPr id="151" name="テキスト ボックス 1"/>
          <p:cNvSpPr txBox="1"/>
          <p:nvPr/>
        </p:nvSpPr>
        <p:spPr>
          <a:xfrm>
            <a:off x="2687391" y="1475692"/>
            <a:ext cx="912702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बकेट अगाडी </a:t>
            </a:r>
          </a:p>
        </p:txBody>
      </p:sp>
      <p:sp>
        <p:nvSpPr>
          <p:cNvPr id="152" name="テキスト ボックス 1"/>
          <p:cNvSpPr txBox="1"/>
          <p:nvPr/>
        </p:nvSpPr>
        <p:spPr>
          <a:xfrm>
            <a:off x="3406579" y="2575820"/>
            <a:ext cx="912702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बकेट पछाडी </a:t>
            </a:r>
          </a:p>
        </p:txBody>
      </p:sp>
      <p:sp>
        <p:nvSpPr>
          <p:cNvPr id="153" name="テキスト ボックス 1"/>
          <p:cNvSpPr txBox="1"/>
          <p:nvPr/>
        </p:nvSpPr>
        <p:spPr>
          <a:xfrm>
            <a:off x="2921284" y="2922090"/>
            <a:ext cx="912702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pPr>
            <a:r>
              <a:t>बकेट उठ्ने</a:t>
            </a:r>
          </a:p>
        </p:txBody>
      </p:sp>
      <p:sp>
        <p:nvSpPr>
          <p:cNvPr id="154" name="テキスト ボックス 1"/>
          <p:cNvSpPr txBox="1"/>
          <p:nvPr/>
        </p:nvSpPr>
        <p:spPr>
          <a:xfrm>
            <a:off x="4712308" y="2044390"/>
            <a:ext cx="1003972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 dirty="0" err="1"/>
              <a:t>रिच</a:t>
            </a:r>
            <a:r>
              <a:rPr sz="1000" dirty="0"/>
              <a:t>  </a:t>
            </a:r>
            <a:r>
              <a:rPr sz="1000" dirty="0" err="1"/>
              <a:t>भल्भ</a:t>
            </a:r>
            <a:r>
              <a:rPr sz="1000" dirty="0"/>
              <a:t> </a:t>
            </a:r>
          </a:p>
        </p:txBody>
      </p:sp>
      <p:sp>
        <p:nvSpPr>
          <p:cNvPr id="155" name="テキスト ボックス 1"/>
          <p:cNvSpPr txBox="1"/>
          <p:nvPr/>
        </p:nvSpPr>
        <p:spPr>
          <a:xfrm>
            <a:off x="7884772" y="1834953"/>
            <a:ext cx="912702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सेफ्टी भल्भ </a:t>
            </a:r>
          </a:p>
        </p:txBody>
      </p:sp>
      <p:sp>
        <p:nvSpPr>
          <p:cNvPr id="156" name="テキスト ボックス 1"/>
          <p:cNvSpPr txBox="1"/>
          <p:nvPr/>
        </p:nvSpPr>
        <p:spPr>
          <a:xfrm>
            <a:off x="4297681" y="2582250"/>
            <a:ext cx="760302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लिफ्ट भल्भ </a:t>
            </a:r>
          </a:p>
        </p:txBody>
      </p:sp>
      <p:sp>
        <p:nvSpPr>
          <p:cNvPr id="157" name="テキスト ボックス 1"/>
          <p:cNvSpPr txBox="1"/>
          <p:nvPr/>
        </p:nvSpPr>
        <p:spPr>
          <a:xfrm>
            <a:off x="6003948" y="1560130"/>
            <a:ext cx="698041" cy="281306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游明朝"/>
                <a:ea typeface="游明朝"/>
                <a:cs typeface="游明朝"/>
                <a:sym typeface="游明朝"/>
              </a:defRPr>
            </a:lvl1pPr>
          </a:lstStyle>
          <a:p>
            <a:pPr>
              <a:defRPr sz="1800"/>
            </a:pPr>
            <a:r>
              <a:rPr sz="1000"/>
              <a:t>डंप भल्भ 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テキスト ボックス 1"/>
          <p:cNvSpPr txBox="1"/>
          <p:nvPr/>
        </p:nvSpPr>
        <p:spPr>
          <a:xfrm>
            <a:off x="544000" y="4776509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३-७ सेफ्टी भल्भको सञ्चालन</a:t>
            </a:r>
          </a:p>
        </p:txBody>
      </p:sp>
      <p:sp>
        <p:nvSpPr>
          <p:cNvPr id="160" name="テキスト ボックス 2"/>
          <p:cNvSpPr txBox="1"/>
          <p:nvPr/>
        </p:nvSpPr>
        <p:spPr>
          <a:xfrm>
            <a:off x="4640643" y="4879830"/>
            <a:ext cx="385237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३-८ न्यूट्रल अबस्थाको नियन्त्रण भल्भ सञ्चालन रेखाचित्र</a:t>
            </a:r>
          </a:p>
        </p:txBody>
      </p:sp>
      <p:pic>
        <p:nvPicPr>
          <p:cNvPr id="161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2" y="1466212"/>
            <a:ext cx="4429127" cy="2983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47" y="1116355"/>
            <a:ext cx="3714752" cy="355981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テキスト ボックス 5"/>
          <p:cNvSpPr txBox="1"/>
          <p:nvPr/>
        </p:nvSpPr>
        <p:spPr>
          <a:xfrm>
            <a:off x="5160721" y="6390028"/>
            <a:ext cx="3804961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८५/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४२~४३</a:t>
            </a:r>
          </a:p>
        </p:txBody>
      </p:sp>
      <p:sp>
        <p:nvSpPr>
          <p:cNvPr id="16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हाइड्रोलिक प्रणाली</a:t>
            </a:r>
          </a:p>
        </p:txBody>
      </p:sp>
      <p:sp>
        <p:nvSpPr>
          <p:cNvPr id="165" name="テキスト ボックス 1"/>
          <p:cNvSpPr txBox="1"/>
          <p:nvPr/>
        </p:nvSpPr>
        <p:spPr>
          <a:xfrm>
            <a:off x="1261678" y="1293374"/>
            <a:ext cx="620916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/>
            </a:lvl1pPr>
          </a:lstStyle>
          <a:p>
            <a:r>
              <a:t>सेफ्टी भल्भ </a:t>
            </a:r>
          </a:p>
        </p:txBody>
      </p:sp>
      <p:sp>
        <p:nvSpPr>
          <p:cNvPr id="166" name="テキスト ボックス 1"/>
          <p:cNvSpPr txBox="1"/>
          <p:nvPr/>
        </p:nvSpPr>
        <p:spPr>
          <a:xfrm>
            <a:off x="3134116" y="1522990"/>
            <a:ext cx="785609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डंप सिलिण्डर </a:t>
            </a:r>
          </a:p>
        </p:txBody>
      </p:sp>
      <p:sp>
        <p:nvSpPr>
          <p:cNvPr id="167" name="テキスト ボックス 1"/>
          <p:cNvSpPr txBox="1"/>
          <p:nvPr/>
        </p:nvSpPr>
        <p:spPr>
          <a:xfrm>
            <a:off x="2255316" y="2930312"/>
            <a:ext cx="994274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कंट्रोल भल्भ </a:t>
            </a:r>
          </a:p>
        </p:txBody>
      </p:sp>
      <p:sp>
        <p:nvSpPr>
          <p:cNvPr id="168" name="テキスト ボックス 1"/>
          <p:cNvSpPr txBox="1"/>
          <p:nvPr/>
        </p:nvSpPr>
        <p:spPr>
          <a:xfrm>
            <a:off x="295458" y="2815945"/>
            <a:ext cx="307339" cy="913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rPr dirty="0" err="1"/>
              <a:t>हाइड्रोलिक</a:t>
            </a:r>
            <a:r>
              <a:rPr dirty="0"/>
              <a:t> </a:t>
            </a:r>
            <a:r>
              <a:rPr dirty="0" err="1"/>
              <a:t>पम्प</a:t>
            </a:r>
            <a:endParaRPr dirty="0"/>
          </a:p>
        </p:txBody>
      </p:sp>
      <p:sp>
        <p:nvSpPr>
          <p:cNvPr id="169" name="テキスト ボックス 1"/>
          <p:cNvSpPr txBox="1"/>
          <p:nvPr/>
        </p:nvSpPr>
        <p:spPr>
          <a:xfrm>
            <a:off x="5700834" y="1228297"/>
            <a:ext cx="715961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डंप लिभर </a:t>
            </a:r>
          </a:p>
        </p:txBody>
      </p:sp>
      <p:sp>
        <p:nvSpPr>
          <p:cNvPr id="170" name="テキスト ボックス 1"/>
          <p:cNvSpPr txBox="1"/>
          <p:nvPr/>
        </p:nvSpPr>
        <p:spPr>
          <a:xfrm>
            <a:off x="7326362" y="1215597"/>
            <a:ext cx="785608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लिफ्ट लिभर </a:t>
            </a:r>
          </a:p>
        </p:txBody>
      </p:sp>
      <p:sp>
        <p:nvSpPr>
          <p:cNvPr id="171" name="テキスト ボックス 1"/>
          <p:cNvSpPr txBox="1"/>
          <p:nvPr/>
        </p:nvSpPr>
        <p:spPr>
          <a:xfrm>
            <a:off x="8373938" y="2362201"/>
            <a:ext cx="307339" cy="7289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सेफ्टी भल्भ </a:t>
            </a:r>
          </a:p>
        </p:txBody>
      </p:sp>
      <p:sp>
        <p:nvSpPr>
          <p:cNvPr id="172" name="テキスト ボックス 1"/>
          <p:cNvSpPr txBox="1"/>
          <p:nvPr/>
        </p:nvSpPr>
        <p:spPr>
          <a:xfrm>
            <a:off x="5879803" y="4431139"/>
            <a:ext cx="762001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/>
            </a:lvl1pPr>
          </a:lstStyle>
          <a:p>
            <a:r>
              <a:t>ओईल ट्यांक </a:t>
            </a:r>
          </a:p>
        </p:txBody>
      </p:sp>
      <p:sp>
        <p:nvSpPr>
          <p:cNvPr id="173" name="テキスト ボックス 1"/>
          <p:cNvSpPr txBox="1"/>
          <p:nvPr/>
        </p:nvSpPr>
        <p:spPr>
          <a:xfrm>
            <a:off x="8373938" y="3301539"/>
            <a:ext cx="307339" cy="8729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लिफ्ट </a:t>
            </a:r>
            <a:r>
              <a:rPr>
                <a:latin typeface="游明朝"/>
                <a:ea typeface="游明朝"/>
                <a:cs typeface="游明朝"/>
                <a:sym typeface="游明朝"/>
              </a:rPr>
              <a:t>सिलिण्डर </a:t>
            </a:r>
          </a:p>
        </p:txBody>
      </p:sp>
      <p:sp>
        <p:nvSpPr>
          <p:cNvPr id="174" name="テキスト ボックス 1"/>
          <p:cNvSpPr txBox="1"/>
          <p:nvPr/>
        </p:nvSpPr>
        <p:spPr>
          <a:xfrm>
            <a:off x="7514842" y="4085571"/>
            <a:ext cx="484848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पम्प  </a:t>
            </a:r>
          </a:p>
        </p:txBody>
      </p:sp>
      <p:sp>
        <p:nvSpPr>
          <p:cNvPr id="175" name="テキスト ボックス 1"/>
          <p:cNvSpPr txBox="1"/>
          <p:nvPr/>
        </p:nvSpPr>
        <p:spPr>
          <a:xfrm>
            <a:off x="8352094" y="1886846"/>
            <a:ext cx="307338" cy="390257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बन्द </a:t>
            </a:r>
          </a:p>
        </p:txBody>
      </p:sp>
      <p:sp>
        <p:nvSpPr>
          <p:cNvPr id="176" name="テキスト ボックス 1"/>
          <p:cNvSpPr txBox="1"/>
          <p:nvPr/>
        </p:nvSpPr>
        <p:spPr>
          <a:xfrm>
            <a:off x="5073690" y="3723536"/>
            <a:ext cx="307339" cy="39025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बन्द </a:t>
            </a:r>
          </a:p>
        </p:txBody>
      </p:sp>
      <p:sp>
        <p:nvSpPr>
          <p:cNvPr id="177" name="テキスト ボックス 1"/>
          <p:cNvSpPr txBox="1"/>
          <p:nvPr/>
        </p:nvSpPr>
        <p:spPr>
          <a:xfrm>
            <a:off x="4896635" y="4225545"/>
            <a:ext cx="785609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डंप सिलिण्डर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581" y="2231776"/>
            <a:ext cx="3481071" cy="220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テキスト ボックス 4"/>
          <p:cNvSpPr txBox="1"/>
          <p:nvPr/>
        </p:nvSpPr>
        <p:spPr>
          <a:xfrm>
            <a:off x="3241508" y="4899922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१-३ फोर्क लोडर</a:t>
            </a:r>
          </a:p>
        </p:txBody>
      </p:sp>
      <p:sp>
        <p:nvSpPr>
          <p:cNvPr id="109" name="テキスト ボックス 5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/>
            </a:pPr>
            <a:r>
              <a:t>पाठ  १४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५ पेज </a:t>
            </a:r>
          </a:p>
        </p:txBody>
      </p:sp>
      <p:sp>
        <p:nvSpPr>
          <p:cNvPr id="110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स्योभेल लोडर आदिको परिभाषा र विशेषता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テキスト ボックス 1"/>
          <p:cNvSpPr txBox="1"/>
          <p:nvPr/>
        </p:nvSpPr>
        <p:spPr>
          <a:xfrm>
            <a:off x="302892" y="5753023"/>
            <a:ext cx="468843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३-९ लिफ्ट उठाएको अ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व</a:t>
            </a:r>
            <a:r>
              <a:t>स्थाको नियन्त्रण भल्भको सञ्चालन रेखाचित्र</a:t>
            </a:r>
          </a:p>
        </p:txBody>
      </p:sp>
      <p:sp>
        <p:nvSpPr>
          <p:cNvPr id="180" name="テキスト ボックス 2"/>
          <p:cNvSpPr txBox="1"/>
          <p:nvPr/>
        </p:nvSpPr>
        <p:spPr>
          <a:xfrm>
            <a:off x="5242061" y="5764453"/>
            <a:ext cx="3033426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533400">
              <a:defRPr sz="1000">
                <a:uFill>
                  <a:solidFill>
                    <a:srgbClr val="000000"/>
                  </a:solidFill>
                </a:uFill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३-१० लिफ्ट</a:t>
            </a:r>
            <a:r>
              <a:rPr>
                <a:solidFill>
                  <a:srgbClr val="FF0000"/>
                </a:solidFill>
              </a:rPr>
              <a:t> </a:t>
            </a:r>
            <a:r>
              <a:t>सिलिण्डर</a:t>
            </a:r>
          </a:p>
        </p:txBody>
      </p:sp>
      <p:pic>
        <p:nvPicPr>
          <p:cNvPr id="181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06" y="1684109"/>
            <a:ext cx="2943862" cy="3121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19" y="1101497"/>
            <a:ext cx="1797052" cy="428625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テキスト ボックス 5"/>
          <p:cNvSpPr txBox="1"/>
          <p:nvPr/>
        </p:nvSpPr>
        <p:spPr>
          <a:xfrm>
            <a:off x="5196342" y="6390028"/>
            <a:ext cx="3769341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८६/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४३~४४</a:t>
            </a:r>
          </a:p>
        </p:txBody>
      </p:sp>
      <p:sp>
        <p:nvSpPr>
          <p:cNvPr id="18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हाइड्रोलिक प्रणाली</a:t>
            </a:r>
          </a:p>
        </p:txBody>
      </p:sp>
      <p:sp>
        <p:nvSpPr>
          <p:cNvPr id="185" name="テキスト ボックス 1"/>
          <p:cNvSpPr txBox="1"/>
          <p:nvPr/>
        </p:nvSpPr>
        <p:spPr>
          <a:xfrm>
            <a:off x="2478015" y="1578865"/>
            <a:ext cx="307339" cy="7267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पछाडी तान्ने </a:t>
            </a:r>
          </a:p>
        </p:txBody>
      </p:sp>
      <p:sp>
        <p:nvSpPr>
          <p:cNvPr id="186" name="テキスト ボックス 1"/>
          <p:cNvSpPr txBox="1"/>
          <p:nvPr/>
        </p:nvSpPr>
        <p:spPr>
          <a:xfrm>
            <a:off x="3102031" y="2126063"/>
            <a:ext cx="307339" cy="6689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>
              <a:defRPr sz="1000"/>
            </a:lvl1pPr>
          </a:lstStyle>
          <a:p>
            <a:r>
              <a:t>माथी उठ्नु</a:t>
            </a:r>
          </a:p>
        </p:txBody>
      </p:sp>
      <p:sp>
        <p:nvSpPr>
          <p:cNvPr id="187" name="テキスト ボックス 1"/>
          <p:cNvSpPr txBox="1"/>
          <p:nvPr/>
        </p:nvSpPr>
        <p:spPr>
          <a:xfrm>
            <a:off x="3239413" y="2908660"/>
            <a:ext cx="307339" cy="72291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सेफ्टी भल्भ </a:t>
            </a:r>
          </a:p>
        </p:txBody>
      </p:sp>
      <p:sp>
        <p:nvSpPr>
          <p:cNvPr id="188" name="テキスト ボックス 1"/>
          <p:cNvSpPr txBox="1"/>
          <p:nvPr/>
        </p:nvSpPr>
        <p:spPr>
          <a:xfrm>
            <a:off x="7205083" y="1152878"/>
            <a:ext cx="307339" cy="6525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डस्ट टूल </a:t>
            </a:r>
          </a:p>
        </p:txBody>
      </p:sp>
      <p:sp>
        <p:nvSpPr>
          <p:cNvPr id="189" name="テキスト ボックス 1"/>
          <p:cNvSpPr txBox="1"/>
          <p:nvPr/>
        </p:nvSpPr>
        <p:spPr>
          <a:xfrm>
            <a:off x="5856592" y="3462935"/>
            <a:ext cx="307339" cy="51117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पिस्टन </a:t>
            </a:r>
          </a:p>
        </p:txBody>
      </p:sp>
      <p:sp>
        <p:nvSpPr>
          <p:cNvPr id="190" name="テキスト ボックス 1"/>
          <p:cNvSpPr txBox="1"/>
          <p:nvPr/>
        </p:nvSpPr>
        <p:spPr>
          <a:xfrm>
            <a:off x="6962424" y="1604084"/>
            <a:ext cx="307339" cy="11964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पिस्टन रड गाइड </a:t>
            </a:r>
          </a:p>
        </p:txBody>
      </p:sp>
      <p:sp>
        <p:nvSpPr>
          <p:cNvPr id="191" name="テキスト ボックス 1"/>
          <p:cNvSpPr txBox="1"/>
          <p:nvPr/>
        </p:nvSpPr>
        <p:spPr>
          <a:xfrm>
            <a:off x="7246189" y="3132394"/>
            <a:ext cx="307339" cy="810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पिस्टन रड </a:t>
            </a:r>
          </a:p>
        </p:txBody>
      </p:sp>
      <p:sp>
        <p:nvSpPr>
          <p:cNvPr id="192" name="テキスト ボックス 1"/>
          <p:cNvSpPr txBox="1"/>
          <p:nvPr/>
        </p:nvSpPr>
        <p:spPr>
          <a:xfrm>
            <a:off x="6901942" y="3024220"/>
            <a:ext cx="307339" cy="9508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लिफ्ट सिलिण्डर</a:t>
            </a:r>
          </a:p>
        </p:txBody>
      </p:sp>
      <p:sp>
        <p:nvSpPr>
          <p:cNvPr id="193" name="テキスト ボックス 1"/>
          <p:cNvSpPr txBox="1"/>
          <p:nvPr/>
        </p:nvSpPr>
        <p:spPr>
          <a:xfrm>
            <a:off x="5644510" y="1218863"/>
            <a:ext cx="307339" cy="11964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लिफ्ट सिलिण्डर कभर </a:t>
            </a:r>
          </a:p>
        </p:txBody>
      </p:sp>
      <p:sp>
        <p:nvSpPr>
          <p:cNvPr id="194" name="テキスト ボックス 1"/>
          <p:cNvSpPr txBox="1"/>
          <p:nvPr/>
        </p:nvSpPr>
        <p:spPr>
          <a:xfrm>
            <a:off x="7112132" y="4091048"/>
            <a:ext cx="307339" cy="7070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स्टपर रिंग </a:t>
            </a:r>
          </a:p>
        </p:txBody>
      </p:sp>
      <p:sp>
        <p:nvSpPr>
          <p:cNvPr id="195" name="テキスト ボックス 1"/>
          <p:cNvSpPr txBox="1"/>
          <p:nvPr/>
        </p:nvSpPr>
        <p:spPr>
          <a:xfrm>
            <a:off x="6776070" y="4041526"/>
            <a:ext cx="307339" cy="7698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उयर  रिंग </a:t>
            </a:r>
          </a:p>
        </p:txBody>
      </p:sp>
      <p:sp>
        <p:nvSpPr>
          <p:cNvPr id="196" name="テキスト ボックス 1"/>
          <p:cNvSpPr txBox="1"/>
          <p:nvPr/>
        </p:nvSpPr>
        <p:spPr>
          <a:xfrm>
            <a:off x="5858483" y="4585042"/>
            <a:ext cx="307339" cy="10933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फ्लो रेग्युलेटर भल्भ  </a:t>
            </a:r>
          </a:p>
        </p:txBody>
      </p:sp>
      <p:sp>
        <p:nvSpPr>
          <p:cNvPr id="197" name="テキスト ボックス 1"/>
          <p:cNvSpPr txBox="1"/>
          <p:nvPr/>
        </p:nvSpPr>
        <p:spPr>
          <a:xfrm>
            <a:off x="5568483" y="3885396"/>
            <a:ext cx="307339" cy="8026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U रबर सिल</a:t>
            </a:r>
          </a:p>
        </p:txBody>
      </p:sp>
      <p:sp>
        <p:nvSpPr>
          <p:cNvPr id="198" name="テキスト ボックス 1"/>
          <p:cNvSpPr txBox="1"/>
          <p:nvPr/>
        </p:nvSpPr>
        <p:spPr>
          <a:xfrm>
            <a:off x="359059" y="4163174"/>
            <a:ext cx="307339" cy="39025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बन्द 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テキスト ボックス 1"/>
          <p:cNvSpPr txBox="1"/>
          <p:nvPr/>
        </p:nvSpPr>
        <p:spPr>
          <a:xfrm>
            <a:off x="3055286" y="4879877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चित्र ३-११ रिची र डम्प सिलिन्डर </a:t>
            </a:r>
          </a:p>
        </p:txBody>
      </p:sp>
      <p:pic>
        <p:nvPicPr>
          <p:cNvPr id="201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293620"/>
            <a:ext cx="4216400" cy="227076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८७/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४४ </a:t>
            </a:r>
          </a:p>
        </p:txBody>
      </p:sp>
      <p:sp>
        <p:nvSpPr>
          <p:cNvPr id="203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हाइड्रोलिक प्रणाली</a:t>
            </a:r>
          </a:p>
        </p:txBody>
      </p:sp>
      <p:sp>
        <p:nvSpPr>
          <p:cNvPr id="204" name="テキスト ボックス 1"/>
          <p:cNvSpPr txBox="1"/>
          <p:nvPr/>
        </p:nvSpPr>
        <p:spPr>
          <a:xfrm>
            <a:off x="5981127" y="2864833"/>
            <a:ext cx="635001" cy="3073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पिस्टन </a:t>
            </a:r>
          </a:p>
        </p:txBody>
      </p:sp>
      <p:sp>
        <p:nvSpPr>
          <p:cNvPr id="205" name="テキスト ボックス 1"/>
          <p:cNvSpPr txBox="1"/>
          <p:nvPr/>
        </p:nvSpPr>
        <p:spPr>
          <a:xfrm>
            <a:off x="5574577" y="2519865"/>
            <a:ext cx="1093314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पिस्टन  रिंग </a:t>
            </a:r>
          </a:p>
        </p:txBody>
      </p:sp>
      <p:sp>
        <p:nvSpPr>
          <p:cNvPr id="206" name="テキスト ボックス 1"/>
          <p:cNvSpPr txBox="1"/>
          <p:nvPr/>
        </p:nvSpPr>
        <p:spPr>
          <a:xfrm>
            <a:off x="4389568" y="2598133"/>
            <a:ext cx="432914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000"/>
            </a:lvl1pPr>
          </a:lstStyle>
          <a:p>
            <a:r>
              <a:t>स्टोपर </a:t>
            </a:r>
          </a:p>
        </p:txBody>
      </p:sp>
      <p:sp>
        <p:nvSpPr>
          <p:cNvPr id="207" name="テキスト ボックス 1"/>
          <p:cNvSpPr txBox="1"/>
          <p:nvPr/>
        </p:nvSpPr>
        <p:spPr>
          <a:xfrm>
            <a:off x="4862926" y="2585433"/>
            <a:ext cx="483714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होल्डर  </a:t>
            </a:r>
          </a:p>
        </p:txBody>
      </p:sp>
      <p:sp>
        <p:nvSpPr>
          <p:cNvPr id="208" name="テキスト ボックス 1"/>
          <p:cNvSpPr txBox="1"/>
          <p:nvPr/>
        </p:nvSpPr>
        <p:spPr>
          <a:xfrm>
            <a:off x="3586012" y="2877533"/>
            <a:ext cx="674213" cy="3073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U रबर सिल   </a:t>
            </a:r>
          </a:p>
        </p:txBody>
      </p:sp>
      <p:sp>
        <p:nvSpPr>
          <p:cNvPr id="209" name="テキスト ボックス 1"/>
          <p:cNvSpPr txBox="1"/>
          <p:nvPr/>
        </p:nvSpPr>
        <p:spPr>
          <a:xfrm>
            <a:off x="4300669" y="2947777"/>
            <a:ext cx="636113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सिलिण्डर  </a:t>
            </a:r>
          </a:p>
        </p:txBody>
      </p:sp>
      <p:sp>
        <p:nvSpPr>
          <p:cNvPr id="210" name="テキスト ボックス 1"/>
          <p:cNvSpPr txBox="1"/>
          <p:nvPr/>
        </p:nvSpPr>
        <p:spPr>
          <a:xfrm>
            <a:off x="2699417" y="3112144"/>
            <a:ext cx="846152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डस्ट टूल </a:t>
            </a:r>
          </a:p>
        </p:txBody>
      </p:sp>
      <p:sp>
        <p:nvSpPr>
          <p:cNvPr id="211" name="テキスト ボックス 1"/>
          <p:cNvSpPr txBox="1"/>
          <p:nvPr/>
        </p:nvSpPr>
        <p:spPr>
          <a:xfrm>
            <a:off x="3241234" y="4284188"/>
            <a:ext cx="1093314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पिस्टन रड  </a:t>
            </a:r>
          </a:p>
        </p:txBody>
      </p:sp>
      <p:sp>
        <p:nvSpPr>
          <p:cNvPr id="212" name="テキスト ボックス 1"/>
          <p:cNvSpPr txBox="1"/>
          <p:nvPr/>
        </p:nvSpPr>
        <p:spPr>
          <a:xfrm>
            <a:off x="5157882" y="2263460"/>
            <a:ext cx="674213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U रबर सिल   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テキスト ボックス 1"/>
          <p:cNvSpPr txBox="1"/>
          <p:nvPr/>
        </p:nvSpPr>
        <p:spPr>
          <a:xfrm>
            <a:off x="3055286" y="4879877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३-१२      हेड गार्ड</a:t>
            </a:r>
          </a:p>
        </p:txBody>
      </p:sp>
      <p:pic>
        <p:nvPicPr>
          <p:cNvPr id="215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65" y="999322"/>
            <a:ext cx="4349752" cy="3894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テキスト ボックス 4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८८/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४५ </a:t>
            </a:r>
          </a:p>
        </p:txBody>
      </p:sp>
      <p:sp>
        <p:nvSpPr>
          <p:cNvPr id="21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हेड गार्ड</a:t>
            </a:r>
          </a:p>
        </p:txBody>
      </p:sp>
      <p:sp>
        <p:nvSpPr>
          <p:cNvPr id="218" name="テキスト ボックス 1"/>
          <p:cNvSpPr txBox="1"/>
          <p:nvPr/>
        </p:nvSpPr>
        <p:spPr>
          <a:xfrm>
            <a:off x="5345962" y="902531"/>
            <a:ext cx="1103513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000"/>
            </a:pPr>
            <a:r>
              <a:rPr dirty="0"/>
              <a:t>        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हेड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गार्ड</a:t>
            </a:r>
            <a:endParaRPr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テキスト ボックス 1"/>
          <p:cNvSpPr txBox="1"/>
          <p:nvPr/>
        </p:nvSpPr>
        <p:spPr>
          <a:xfrm>
            <a:off x="702003" y="4776508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३-१३ प्यालेट फोर्क</a:t>
            </a:r>
          </a:p>
        </p:txBody>
      </p:sp>
      <p:pic>
        <p:nvPicPr>
          <p:cNvPr id="221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1" y="1553609"/>
            <a:ext cx="4006852" cy="274891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テキスト ボックス 3"/>
          <p:cNvSpPr txBox="1"/>
          <p:nvPr/>
        </p:nvSpPr>
        <p:spPr>
          <a:xfrm>
            <a:off x="5060341" y="4776509"/>
            <a:ext cx="3033425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३-१४ तिखो कोण डम्पिङ फोर्क </a:t>
            </a:r>
          </a:p>
        </p:txBody>
      </p:sp>
      <p:pic>
        <p:nvPicPr>
          <p:cNvPr id="223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1318024"/>
            <a:ext cx="4386582" cy="322008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テキスト ボックス 5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८९/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४६ </a:t>
            </a:r>
          </a:p>
        </p:txBody>
      </p:sp>
      <p:sp>
        <p:nvSpPr>
          <p:cNvPr id="225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 फोर्क लोडर</a:t>
            </a:r>
          </a:p>
        </p:txBody>
      </p:sp>
      <p:sp>
        <p:nvSpPr>
          <p:cNvPr id="226" name="テキスト ボックス 1"/>
          <p:cNvSpPr txBox="1"/>
          <p:nvPr/>
        </p:nvSpPr>
        <p:spPr>
          <a:xfrm>
            <a:off x="621596" y="4002869"/>
            <a:ext cx="3033424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फोर्क लिफ्टले जस्तै लोडिंग कार्य गर्न सक्ने </a:t>
            </a:r>
          </a:p>
        </p:txBody>
      </p:sp>
      <p:sp>
        <p:nvSpPr>
          <p:cNvPr id="227" name="テキスト ボックス 1"/>
          <p:cNvSpPr txBox="1"/>
          <p:nvPr/>
        </p:nvSpPr>
        <p:spPr>
          <a:xfrm>
            <a:off x="4524861" y="4006014"/>
            <a:ext cx="4449496" cy="5105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000"/>
            </a:pPr>
            <a:r>
              <a:t>फोर्क, फोर्क बार, ब्याक रेस्टलाई वेल्डिंग गरेर एकीकृत संरचनाले</a:t>
            </a:r>
            <a:r>
              <a:rPr>
                <a:solidFill>
                  <a:srgbClr val="FF0000"/>
                </a:solidFill>
              </a:rPr>
              <a:t> </a:t>
            </a:r>
            <a:r>
              <a:t>ब्याक रेस्टले फोर्क भंदा</a:t>
            </a:r>
            <a:r>
              <a:rPr>
                <a:solidFill>
                  <a:srgbClr val="FF0000"/>
                </a:solidFill>
              </a:rPr>
              <a:t> </a:t>
            </a:r>
            <a:r>
              <a:t>अगाडि </a:t>
            </a:r>
          </a:p>
          <a:p>
            <a:pPr>
              <a:defRPr sz="1000"/>
            </a:pPr>
            <a:r>
              <a:t>झुकाएको छ। काठ आदि कार्य प्रयोजनको लागी उपयुक्त छ।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テキスト ボックス 1"/>
          <p:cNvSpPr txBox="1"/>
          <p:nvPr/>
        </p:nvSpPr>
        <p:spPr>
          <a:xfrm>
            <a:off x="892531" y="4879877"/>
            <a:ext cx="3033426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३-१५ हिङ्ग्ड फोर्क</a:t>
            </a:r>
          </a:p>
        </p:txBody>
      </p:sp>
      <p:pic>
        <p:nvPicPr>
          <p:cNvPr id="230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5" y="1292654"/>
            <a:ext cx="4035232" cy="290563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テキスト ボックス 3"/>
          <p:cNvSpPr txBox="1"/>
          <p:nvPr/>
        </p:nvSpPr>
        <p:spPr>
          <a:xfrm>
            <a:off x="5163708" y="4879875"/>
            <a:ext cx="3033425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३-१६ लग फोर्क</a:t>
            </a:r>
          </a:p>
        </p:txBody>
      </p:sp>
      <p:pic>
        <p:nvPicPr>
          <p:cNvPr id="232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70" y="1325671"/>
            <a:ext cx="4059556" cy="287262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テキスト ボックス 5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९०/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४७ </a:t>
            </a:r>
          </a:p>
        </p:txBody>
      </p:sp>
      <p:sp>
        <p:nvSpPr>
          <p:cNvPr id="234" name="タイトル 1"/>
          <p:cNvSpPr txBox="1">
            <a:spLocks noGrp="1"/>
          </p:cNvSpPr>
          <p:nvPr>
            <p:ph type="title"/>
          </p:nvPr>
        </p:nvSpPr>
        <p:spPr>
          <a:xfrm>
            <a:off x="252412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 फोर्क लोडर</a:t>
            </a:r>
          </a:p>
        </p:txBody>
      </p:sp>
      <p:sp>
        <p:nvSpPr>
          <p:cNvPr id="235" name="テキスト ボックス 1"/>
          <p:cNvSpPr txBox="1"/>
          <p:nvPr/>
        </p:nvSpPr>
        <p:spPr>
          <a:xfrm>
            <a:off x="136642" y="3786676"/>
            <a:ext cx="4097069" cy="4114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800"/>
            </a:pPr>
            <a:r>
              <a:rPr dirty="0" err="1"/>
              <a:t>फोर्क</a:t>
            </a:r>
            <a:r>
              <a:rPr dirty="0"/>
              <a:t> र </a:t>
            </a:r>
            <a:r>
              <a:rPr dirty="0" err="1"/>
              <a:t>ब्याक</a:t>
            </a:r>
            <a:r>
              <a:rPr dirty="0"/>
              <a:t> </a:t>
            </a:r>
            <a:r>
              <a:rPr dirty="0" err="1"/>
              <a:t>रेस्टलाई</a:t>
            </a:r>
            <a:r>
              <a:rPr dirty="0"/>
              <a:t> </a:t>
            </a:r>
            <a:r>
              <a:rPr dirty="0" err="1"/>
              <a:t>हाइड्रोलिक</a:t>
            </a:r>
            <a:r>
              <a:rPr dirty="0"/>
              <a:t> </a:t>
            </a:r>
            <a:r>
              <a:rPr dirty="0" err="1"/>
              <a:t>सिलिण्डरको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सहायताले</a:t>
            </a:r>
            <a:r>
              <a:rPr dirty="0"/>
              <a:t> </a:t>
            </a:r>
            <a:r>
              <a:rPr dirty="0" err="1"/>
              <a:t>बंगाएको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छ।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फोर्कलाई</a:t>
            </a:r>
            <a:r>
              <a:rPr dirty="0"/>
              <a:t> </a:t>
            </a:r>
            <a:r>
              <a:rPr dirty="0" err="1"/>
              <a:t>नभाँची</a:t>
            </a:r>
            <a:r>
              <a:rPr dirty="0"/>
              <a:t> </a:t>
            </a:r>
            <a:r>
              <a:rPr dirty="0" err="1"/>
              <a:t>ब्याक</a:t>
            </a:r>
            <a:r>
              <a:rPr dirty="0"/>
              <a:t> </a:t>
            </a:r>
            <a:r>
              <a:rPr dirty="0" err="1"/>
              <a:t>रेस्टसंग</a:t>
            </a:r>
            <a:r>
              <a:rPr dirty="0"/>
              <a:t> </a:t>
            </a:r>
            <a:r>
              <a:rPr dirty="0" err="1"/>
              <a:t>ठाडो</a:t>
            </a:r>
            <a:r>
              <a:rPr dirty="0"/>
              <a:t> </a:t>
            </a:r>
            <a:r>
              <a:rPr dirty="0" err="1"/>
              <a:t>कोणमा</a:t>
            </a:r>
            <a:r>
              <a:rPr dirty="0"/>
              <a:t> </a:t>
            </a:r>
            <a:r>
              <a:rPr dirty="0" err="1"/>
              <a:t>प्रयोग</a:t>
            </a:r>
            <a:r>
              <a:rPr dirty="0"/>
              <a:t> </a:t>
            </a:r>
            <a:r>
              <a:rPr dirty="0" err="1"/>
              <a:t>गरेमा</a:t>
            </a:r>
            <a:r>
              <a:rPr dirty="0"/>
              <a:t>, </a:t>
            </a:r>
            <a:r>
              <a:rPr dirty="0" err="1"/>
              <a:t>सामान्य</a:t>
            </a:r>
            <a:r>
              <a:rPr dirty="0"/>
              <a:t> </a:t>
            </a:r>
            <a:r>
              <a:rPr dirty="0" err="1"/>
              <a:t>फोर्कको</a:t>
            </a:r>
            <a:r>
              <a:rPr dirty="0"/>
              <a:t> </a:t>
            </a:r>
            <a:r>
              <a:rPr dirty="0" err="1"/>
              <a:t>कार्य</a:t>
            </a:r>
            <a:r>
              <a:rPr dirty="0"/>
              <a:t> </a:t>
            </a:r>
            <a:r>
              <a:rPr dirty="0" err="1"/>
              <a:t>गर्न</a:t>
            </a:r>
            <a:r>
              <a:rPr dirty="0"/>
              <a:t> </a:t>
            </a:r>
            <a:r>
              <a:rPr dirty="0" err="1"/>
              <a:t>सकिने,दोहोरो</a:t>
            </a:r>
            <a:r>
              <a:rPr dirty="0"/>
              <a:t> </a:t>
            </a:r>
            <a:r>
              <a:rPr dirty="0" err="1"/>
              <a:t>भुमिका</a:t>
            </a:r>
            <a:r>
              <a:rPr dirty="0"/>
              <a:t> </a:t>
            </a:r>
            <a:r>
              <a:rPr dirty="0" err="1"/>
              <a:t>रहेको</a:t>
            </a:r>
            <a:r>
              <a:rPr dirty="0"/>
              <a:t> छ।</a:t>
            </a:r>
          </a:p>
        </p:txBody>
      </p:sp>
      <p:sp>
        <p:nvSpPr>
          <p:cNvPr id="236" name="テキスト ボックス 1"/>
          <p:cNvSpPr txBox="1"/>
          <p:nvPr/>
        </p:nvSpPr>
        <p:spPr>
          <a:xfrm>
            <a:off x="4684378" y="3786676"/>
            <a:ext cx="4009833" cy="4114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800"/>
            </a:pPr>
            <a:r>
              <a:t>फोर्कको माथीको भार लाई क्लाम्प आर्मले माथी बाट थिच्न सक्ने भएकोले लामो सामान लाई झर्न वा</a:t>
            </a:r>
            <a:r>
              <a:rPr>
                <a:solidFill>
                  <a:srgbClr val="FF0000"/>
                </a:solidFill>
              </a:rPr>
              <a:t> </a:t>
            </a:r>
            <a:r>
              <a:t>धलमल हुन बाट बचाउछ।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अध्याय २ प्रयोग विधि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テキスト ボックス 1"/>
          <p:cNvSpPr txBox="1"/>
          <p:nvPr/>
        </p:nvSpPr>
        <p:spPr>
          <a:xfrm>
            <a:off x="3055286" y="4879877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चित्र ३-२५ भार र साधनको स्थिरता</a:t>
            </a:r>
          </a:p>
        </p:txBody>
      </p:sp>
      <p:pic>
        <p:nvPicPr>
          <p:cNvPr id="241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142170"/>
            <a:ext cx="5429250" cy="257365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९८/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४९ </a:t>
            </a:r>
          </a:p>
        </p:txBody>
      </p:sp>
      <p:sp>
        <p:nvSpPr>
          <p:cNvPr id="243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 भार र साधनको स्थिरता</a:t>
            </a:r>
          </a:p>
        </p:txBody>
      </p:sp>
      <p:sp>
        <p:nvSpPr>
          <p:cNvPr id="244" name="テキスト ボックス 1"/>
          <p:cNvSpPr txBox="1"/>
          <p:nvPr/>
        </p:nvSpPr>
        <p:spPr>
          <a:xfrm>
            <a:off x="2461794" y="2189066"/>
            <a:ext cx="755512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rPr dirty="0" err="1"/>
              <a:t>लिफ्ट</a:t>
            </a:r>
            <a:r>
              <a:rPr dirty="0"/>
              <a:t> </a:t>
            </a:r>
            <a:r>
              <a:rPr dirty="0" err="1"/>
              <a:t>आर्म</a:t>
            </a:r>
            <a:r>
              <a:rPr dirty="0"/>
              <a:t> </a:t>
            </a:r>
          </a:p>
        </p:txBody>
      </p:sp>
      <p:sp>
        <p:nvSpPr>
          <p:cNvPr id="245" name="テキスト ボックス 1"/>
          <p:cNvSpPr txBox="1"/>
          <p:nvPr/>
        </p:nvSpPr>
        <p:spPr>
          <a:xfrm>
            <a:off x="1720898" y="3598135"/>
            <a:ext cx="969060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700"/>
            </a:pPr>
            <a:r>
              <a:t>रिच न्युनतम भएको अवस्था </a:t>
            </a:r>
          </a:p>
        </p:txBody>
      </p:sp>
      <p:sp>
        <p:nvSpPr>
          <p:cNvPr id="246" name="テキスト ボックス 1"/>
          <p:cNvSpPr txBox="1"/>
          <p:nvPr/>
        </p:nvSpPr>
        <p:spPr>
          <a:xfrm>
            <a:off x="4491328" y="3463925"/>
            <a:ext cx="1101144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700"/>
            </a:pPr>
            <a:r>
              <a:t>रिच अधिकतम भएको अवस्था </a:t>
            </a:r>
          </a:p>
        </p:txBody>
      </p:sp>
      <p:sp>
        <p:nvSpPr>
          <p:cNvPr id="247" name="テキスト ボックス 1"/>
          <p:cNvSpPr txBox="1"/>
          <p:nvPr/>
        </p:nvSpPr>
        <p:spPr>
          <a:xfrm>
            <a:off x="5031415" y="3721077"/>
            <a:ext cx="308068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/>
            </a:lvl1pPr>
          </a:lstStyle>
          <a:p>
            <a:r>
              <a:t>घट्ने </a:t>
            </a:r>
          </a:p>
        </p:txBody>
      </p:sp>
      <p:sp>
        <p:nvSpPr>
          <p:cNvPr id="248" name="テキスト ボックス 1"/>
          <p:cNvSpPr txBox="1"/>
          <p:nvPr/>
        </p:nvSpPr>
        <p:spPr>
          <a:xfrm>
            <a:off x="6529113" y="3682977"/>
            <a:ext cx="397340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00"/>
            </a:lvl1pPr>
          </a:lstStyle>
          <a:p>
            <a:r>
              <a:t>यथावत  </a:t>
            </a:r>
          </a:p>
        </p:txBody>
      </p:sp>
      <p:sp>
        <p:nvSpPr>
          <p:cNvPr id="249" name="テキスト ボックス 1"/>
          <p:cNvSpPr txBox="1"/>
          <p:nvPr/>
        </p:nvSpPr>
        <p:spPr>
          <a:xfrm>
            <a:off x="5221978" y="2189066"/>
            <a:ext cx="755512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लिफ्ट आर्म 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テキスト ボックス 1"/>
          <p:cNvSpPr txBox="1"/>
          <p:nvPr/>
        </p:nvSpPr>
        <p:spPr>
          <a:xfrm>
            <a:off x="948190" y="4907210"/>
            <a:ext cx="3033426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533400">
              <a:defRPr sz="1000">
                <a:uFill>
                  <a:solidFill>
                    <a:srgbClr val="000000"/>
                  </a:solidFill>
                </a:uFill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३-२६ दायाँ बायाँ विलक्षणता</a:t>
            </a:r>
          </a:p>
        </p:txBody>
      </p:sp>
      <p:pic>
        <p:nvPicPr>
          <p:cNvPr id="252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4" y="1702130"/>
            <a:ext cx="2743201" cy="310388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テキスト ボックス 3"/>
          <p:cNvSpPr txBox="1"/>
          <p:nvPr/>
        </p:nvSpPr>
        <p:spPr>
          <a:xfrm>
            <a:off x="5290927" y="4894880"/>
            <a:ext cx="3033426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चित्र ३-२७ गुरुत्वाकर्षणको केन्द्र रेखासँग मिलान</a:t>
            </a:r>
          </a:p>
        </p:txBody>
      </p:sp>
      <p:pic>
        <p:nvPicPr>
          <p:cNvPr id="254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377" y="1702130"/>
            <a:ext cx="2901952" cy="321183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テキスト ボックス 5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९९/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५० </a:t>
            </a:r>
          </a:p>
        </p:txBody>
      </p:sp>
      <p:sp>
        <p:nvSpPr>
          <p:cNvPr id="25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भार र साधनको स्थिरता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テキスト ボックス 1"/>
          <p:cNvSpPr txBox="1"/>
          <p:nvPr/>
        </p:nvSpPr>
        <p:spPr>
          <a:xfrm>
            <a:off x="3055286" y="4879877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३-२८ असमान सडक सतह</a:t>
            </a:r>
          </a:p>
        </p:txBody>
      </p:sp>
      <p:pic>
        <p:nvPicPr>
          <p:cNvPr id="259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60" y="2115047"/>
            <a:ext cx="4614879" cy="2305645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१००/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५२ </a:t>
            </a:r>
          </a:p>
        </p:txBody>
      </p:sp>
      <p:sp>
        <p:nvSpPr>
          <p:cNvPr id="261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कार्य विधि 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テキスト ボックス 1"/>
          <p:cNvSpPr txBox="1"/>
          <p:nvPr/>
        </p:nvSpPr>
        <p:spPr>
          <a:xfrm>
            <a:off x="1427367" y="4709057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३-२९  सीधा गरेको अवस्था</a:t>
            </a:r>
          </a:p>
        </p:txBody>
      </p:sp>
      <p:pic>
        <p:nvPicPr>
          <p:cNvPr id="264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テキスト ボックス 3"/>
          <p:cNvSpPr txBox="1"/>
          <p:nvPr/>
        </p:nvSpPr>
        <p:spPr>
          <a:xfrm>
            <a:off x="4384480" y="4693669"/>
            <a:ext cx="3332151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३-३० बाङ्गो गरेको अवस्था</a:t>
            </a:r>
          </a:p>
        </p:txBody>
      </p:sp>
      <p:sp>
        <p:nvSpPr>
          <p:cNvPr id="266" name="テキスト ボックス 4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१०१/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५३ </a:t>
            </a:r>
          </a:p>
        </p:txBody>
      </p:sp>
      <p:sp>
        <p:nvSpPr>
          <p:cNvPr id="26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कार्य विधि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テキスト ボックス 4"/>
          <p:cNvSpPr txBox="1"/>
          <p:nvPr/>
        </p:nvSpPr>
        <p:spPr>
          <a:xfrm>
            <a:off x="3241508" y="4899922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सन्दर्भ रेखाचित्र व्हील लोडर</a:t>
            </a:r>
          </a:p>
        </p:txBody>
      </p:sp>
      <p:sp>
        <p:nvSpPr>
          <p:cNvPr id="113" name="テキスト ボックス 5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/>
            </a:pPr>
            <a:r>
              <a:t>पाठ  छैन/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६ पेज </a:t>
            </a:r>
          </a:p>
        </p:txBody>
      </p:sp>
      <p:sp>
        <p:nvSpPr>
          <p:cNvPr id="114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Meiryo UI"/>
                <a:ea typeface="Meiryo UI"/>
                <a:cs typeface="Meiryo UI"/>
                <a:sym typeface="Meiryo UI"/>
              </a:defRPr>
            </a:lvl1pPr>
          </a:lstStyle>
          <a:p>
            <a:r>
              <a:t>स्योभेल लोडर आदिको परिभाषा र विशेषता</a:t>
            </a:r>
          </a:p>
        </p:txBody>
      </p:sp>
      <p:pic>
        <p:nvPicPr>
          <p:cNvPr id="115" name="図 6" descr="図 6"/>
          <p:cNvPicPr>
            <a:picLocks noChangeAspect="1"/>
          </p:cNvPicPr>
          <p:nvPr/>
        </p:nvPicPr>
        <p:blipFill>
          <a:blip r:embed="rId2"/>
          <a:srcRect l="7526" t="28356" r="33207" b="10552"/>
          <a:stretch>
            <a:fillRect/>
          </a:stretch>
        </p:blipFill>
        <p:spPr>
          <a:xfrm>
            <a:off x="2489200" y="1588669"/>
            <a:ext cx="4165601" cy="313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テキスト ボックス 1"/>
          <p:cNvSpPr txBox="1"/>
          <p:nvPr/>
        </p:nvSpPr>
        <p:spPr>
          <a:xfrm>
            <a:off x="3055286" y="4879877"/>
            <a:ext cx="3033427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३-३१    स्कूपिङ</a:t>
            </a:r>
          </a:p>
        </p:txBody>
      </p:sp>
      <p:pic>
        <p:nvPicPr>
          <p:cNvPr id="270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१०२/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५४ </a:t>
            </a:r>
          </a:p>
        </p:txBody>
      </p:sp>
      <p:sp>
        <p:nvSpPr>
          <p:cNvPr id="27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कार्य विधि 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テキスト ボックス 1"/>
          <p:cNvSpPr txBox="1"/>
          <p:nvPr/>
        </p:nvSpPr>
        <p:spPr>
          <a:xfrm>
            <a:off x="3055286" y="4891307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३-३२ कुनामा घुमाउने तारिका </a:t>
            </a:r>
          </a:p>
        </p:txBody>
      </p:sp>
      <p:pic>
        <p:nvPicPr>
          <p:cNvPr id="275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28" y="1996756"/>
            <a:ext cx="4904744" cy="2864488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१०३/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५५ </a:t>
            </a:r>
          </a:p>
        </p:txBody>
      </p:sp>
      <p:sp>
        <p:nvSpPr>
          <p:cNvPr id="27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कार्य विधि 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テキスト ボックス 1"/>
          <p:cNvSpPr txBox="1"/>
          <p:nvPr/>
        </p:nvSpPr>
        <p:spPr>
          <a:xfrm>
            <a:off x="3055286" y="4891307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३-३३ लोडिंग गर्दाको अवस्था </a:t>
            </a:r>
          </a:p>
        </p:txBody>
      </p:sp>
      <p:pic>
        <p:nvPicPr>
          <p:cNvPr id="280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2" cy="3230247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१०४/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५६</a:t>
            </a:r>
          </a:p>
        </p:txBody>
      </p:sp>
      <p:sp>
        <p:nvSpPr>
          <p:cNvPr id="28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कार्य विधि 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テキスト ボックス 1"/>
          <p:cNvSpPr txBox="1"/>
          <p:nvPr/>
        </p:nvSpPr>
        <p:spPr>
          <a:xfrm>
            <a:off x="1744646" y="6508233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३-३४ सामग्री लोड गर्दाको प्रक्रिया</a:t>
            </a:r>
          </a:p>
        </p:txBody>
      </p:sp>
      <p:pic>
        <p:nvPicPr>
          <p:cNvPr id="285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896008"/>
            <a:ext cx="4064002" cy="551688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१०५ 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५७ </a:t>
            </a:r>
          </a:p>
        </p:txBody>
      </p:sp>
      <p:sp>
        <p:nvSpPr>
          <p:cNvPr id="287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कार्य विधि </a:t>
            </a:r>
          </a:p>
        </p:txBody>
      </p:sp>
      <p:sp>
        <p:nvSpPr>
          <p:cNvPr id="288" name="テキスト ボックス 1"/>
          <p:cNvSpPr txBox="1"/>
          <p:nvPr/>
        </p:nvSpPr>
        <p:spPr>
          <a:xfrm>
            <a:off x="1638797" y="1248146"/>
            <a:ext cx="1349390" cy="3301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/>
            </a:pPr>
            <a:r>
              <a:rPr dirty="0" err="1"/>
              <a:t>कार्य</a:t>
            </a:r>
            <a:r>
              <a:rPr dirty="0"/>
              <a:t> </a:t>
            </a:r>
            <a:r>
              <a:rPr dirty="0" err="1"/>
              <a:t>लक्षित</a:t>
            </a:r>
            <a:r>
              <a:rPr dirty="0"/>
              <a:t> </a:t>
            </a:r>
            <a:r>
              <a:rPr dirty="0" err="1"/>
              <a:t>बस्तु</a:t>
            </a:r>
            <a:r>
              <a:rPr dirty="0"/>
              <a:t> </a:t>
            </a:r>
          </a:p>
        </p:txBody>
      </p:sp>
      <p:sp>
        <p:nvSpPr>
          <p:cNvPr id="289" name="テキスト ボックス 1"/>
          <p:cNvSpPr txBox="1"/>
          <p:nvPr/>
        </p:nvSpPr>
        <p:spPr>
          <a:xfrm>
            <a:off x="3785773" y="1248146"/>
            <a:ext cx="1349390" cy="3301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/>
            </a:pPr>
            <a:r>
              <a:t>कार्य लक्षित बस्तु </a:t>
            </a:r>
          </a:p>
        </p:txBody>
      </p:sp>
      <p:sp>
        <p:nvSpPr>
          <p:cNvPr id="290" name="テキスト ボックス 1"/>
          <p:cNvSpPr txBox="1"/>
          <p:nvPr/>
        </p:nvSpPr>
        <p:spPr>
          <a:xfrm>
            <a:off x="1792850" y="4287879"/>
            <a:ext cx="1349390" cy="3301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/>
            </a:pPr>
            <a:r>
              <a:t>कार्य लक्षित बस्तु </a:t>
            </a:r>
          </a:p>
        </p:txBody>
      </p:sp>
      <p:sp>
        <p:nvSpPr>
          <p:cNvPr id="291" name="テキスト ボックス 1"/>
          <p:cNvSpPr txBox="1"/>
          <p:nvPr/>
        </p:nvSpPr>
        <p:spPr>
          <a:xfrm>
            <a:off x="3811173" y="4313279"/>
            <a:ext cx="1349390" cy="3301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/>
            </a:pPr>
            <a:r>
              <a:t>कार्य लक्षित बस्तु 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テキスト ボックス 1"/>
          <p:cNvSpPr txBox="1"/>
          <p:nvPr/>
        </p:nvSpPr>
        <p:spPr>
          <a:xfrm>
            <a:off x="157479" y="6526057"/>
            <a:ext cx="5090162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  चित्र ३-३५  रिच</a:t>
            </a:r>
            <a:r>
              <a:rPr>
                <a:solidFill>
                  <a:srgbClr val="FF0000"/>
                </a:solidFill>
              </a:rPr>
              <a:t> </a:t>
            </a:r>
            <a:r>
              <a:t>मेकानिजम जडित स्योभेल लोडर र रिची मेकानिजम बिनाको स्योभेल लोडर</a:t>
            </a:r>
          </a:p>
        </p:txBody>
      </p:sp>
      <p:pic>
        <p:nvPicPr>
          <p:cNvPr id="294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19" y="847725"/>
            <a:ext cx="3837305" cy="558863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१०६/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५८ </a:t>
            </a:r>
          </a:p>
        </p:txBody>
      </p:sp>
      <p:sp>
        <p:nvSpPr>
          <p:cNvPr id="29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r>
              <a:t>कार्य विधि </a:t>
            </a:r>
          </a:p>
        </p:txBody>
      </p:sp>
      <p:sp>
        <p:nvSpPr>
          <p:cNvPr id="297" name="テキスト ボックス 1"/>
          <p:cNvSpPr txBox="1"/>
          <p:nvPr/>
        </p:nvSpPr>
        <p:spPr>
          <a:xfrm>
            <a:off x="1199310" y="825734"/>
            <a:ext cx="2367368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/>
            </a:pPr>
            <a:r>
              <a:rPr dirty="0"/>
              <a:t>  </a:t>
            </a:r>
            <a:r>
              <a:rPr dirty="0" err="1"/>
              <a:t>रिच</a:t>
            </a:r>
            <a:r>
              <a:rPr dirty="0"/>
              <a:t> </a:t>
            </a:r>
            <a:r>
              <a:rPr dirty="0" err="1"/>
              <a:t>मेकानिजम</a:t>
            </a:r>
            <a:r>
              <a:rPr dirty="0"/>
              <a:t> </a:t>
            </a:r>
            <a:r>
              <a:rPr dirty="0" err="1"/>
              <a:t>जडित</a:t>
            </a:r>
            <a:r>
              <a:rPr dirty="0"/>
              <a:t> </a:t>
            </a:r>
            <a:r>
              <a:rPr dirty="0" err="1"/>
              <a:t>स्योभेल</a:t>
            </a:r>
            <a:r>
              <a:rPr dirty="0"/>
              <a:t> </a:t>
            </a:r>
            <a:r>
              <a:rPr dirty="0" err="1"/>
              <a:t>लोडर</a:t>
            </a:r>
            <a:endParaRPr dirty="0"/>
          </a:p>
        </p:txBody>
      </p:sp>
      <p:sp>
        <p:nvSpPr>
          <p:cNvPr id="298" name="テキスト ボックス 1"/>
          <p:cNvSpPr txBox="1"/>
          <p:nvPr/>
        </p:nvSpPr>
        <p:spPr>
          <a:xfrm>
            <a:off x="1205323" y="3637362"/>
            <a:ext cx="2119400" cy="3073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 रिच मेकानिजम बिनाको स्योभेल लोडर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भाग ४ स्योभेल लोडर आदिको संचालनको लागि आवश्यक मेकानिक्स सम्बन्धित ज्ञान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अध्याय १ बल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テキスト ボックス 1"/>
          <p:cNvSpPr txBox="1"/>
          <p:nvPr/>
        </p:nvSpPr>
        <p:spPr>
          <a:xfrm>
            <a:off x="5043113" y="4662045"/>
            <a:ext cx="303342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४-९ बलको क्षण</a:t>
            </a:r>
          </a:p>
        </p:txBody>
      </p:sp>
      <p:sp>
        <p:nvSpPr>
          <p:cNvPr id="305" name="テキスト ボックス 2"/>
          <p:cNvSpPr txBox="1"/>
          <p:nvPr/>
        </p:nvSpPr>
        <p:spPr>
          <a:xfrm>
            <a:off x="528096" y="4662045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४-८ लिभर</a:t>
            </a:r>
          </a:p>
        </p:txBody>
      </p:sp>
      <p:pic>
        <p:nvPicPr>
          <p:cNvPr id="306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6" y="2128121"/>
            <a:ext cx="3704038" cy="2125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51" y="2370926"/>
            <a:ext cx="4698368" cy="187706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テキスト ボックス 5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११५/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६०</a:t>
            </a:r>
          </a:p>
        </p:txBody>
      </p:sp>
      <p:sp>
        <p:nvSpPr>
          <p:cNvPr id="309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 बलको क्षण</a:t>
            </a:r>
          </a:p>
        </p:txBody>
      </p:sp>
      <p:sp>
        <p:nvSpPr>
          <p:cNvPr id="310" name="आधार"/>
          <p:cNvSpPr txBox="1"/>
          <p:nvPr/>
        </p:nvSpPr>
        <p:spPr>
          <a:xfrm>
            <a:off x="1518340" y="3207155"/>
            <a:ext cx="475000" cy="2808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 defTabSz="533400">
              <a:defRPr sz="11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1100" dirty="0" err="1"/>
              <a:t>आधार</a:t>
            </a:r>
            <a:endParaRPr sz="1100" dirty="0"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テキスト ボックス 1"/>
          <p:cNvSpPr txBox="1"/>
          <p:nvPr/>
        </p:nvSpPr>
        <p:spPr>
          <a:xfrm>
            <a:off x="2301156" y="4999287"/>
            <a:ext cx="454168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४-१०   स्योभेल लोडरको कार्य गर्ने क्षण</a:t>
            </a:r>
          </a:p>
        </p:txBody>
      </p:sp>
      <p:pic>
        <p:nvPicPr>
          <p:cNvPr id="313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9" y="1380488"/>
            <a:ext cx="4704080" cy="3365503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११६/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६१ </a:t>
            </a:r>
          </a:p>
        </p:txBody>
      </p:sp>
      <p:sp>
        <p:nvSpPr>
          <p:cNvPr id="315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बलको क्षण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テキスト ボックス 1"/>
          <p:cNvSpPr txBox="1"/>
          <p:nvPr/>
        </p:nvSpPr>
        <p:spPr>
          <a:xfrm>
            <a:off x="3055285" y="5223934"/>
            <a:ext cx="303342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४-१२ ब्यालेन्स रडले सन्तुलन</a:t>
            </a:r>
          </a:p>
        </p:txBody>
      </p:sp>
      <p:pic>
        <p:nvPicPr>
          <p:cNvPr id="318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20" y="1375242"/>
            <a:ext cx="4465957" cy="3518535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११८/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६३ </a:t>
            </a:r>
          </a:p>
        </p:txBody>
      </p:sp>
      <p:sp>
        <p:nvSpPr>
          <p:cNvPr id="320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defTabSz="868680">
              <a:defRPr sz="2700">
                <a:latin typeface="Meiryo UI"/>
                <a:ea typeface="Meiryo UI"/>
                <a:cs typeface="Meiryo UI"/>
                <a:sym typeface="Meiryo UI"/>
              </a:defRPr>
            </a:pPr>
            <a:r>
              <a:t>बलको</a:t>
            </a: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 सन्तुलन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テキスト ボックス 1"/>
          <p:cNvSpPr txBox="1"/>
          <p:nvPr/>
        </p:nvSpPr>
        <p:spPr>
          <a:xfrm>
            <a:off x="691154" y="4747356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१-४ बकेट</a:t>
            </a:r>
          </a:p>
        </p:txBody>
      </p:sp>
      <p:pic>
        <p:nvPicPr>
          <p:cNvPr id="118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8" y="2082993"/>
            <a:ext cx="4074659" cy="2280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テキスト ボックス 3"/>
          <p:cNvSpPr txBox="1"/>
          <p:nvPr/>
        </p:nvSpPr>
        <p:spPr>
          <a:xfrm>
            <a:off x="5654094" y="4885855"/>
            <a:ext cx="303342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चित्र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१-५ I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प्रकार</a:t>
            </a:r>
            <a:r>
              <a:rPr dirty="0"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बकेट</a:t>
            </a:r>
            <a:endParaRPr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  <p:pic>
        <p:nvPicPr>
          <p:cNvPr id="120" name="図 4" descr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0" y="1699413"/>
            <a:ext cx="4806950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テキスト ボックス 5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200"/>
            </a:pPr>
            <a:r>
              <a:t>पाठ  १६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७ पेज </a:t>
            </a:r>
          </a:p>
        </p:txBody>
      </p:sp>
      <p:sp>
        <p:nvSpPr>
          <p:cNvPr id="12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मुख्य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निर्दिष्टीकरण</a:t>
            </a:r>
            <a:r>
              <a:rPr dirty="0">
                <a:latin typeface="ＭＳ ゴシック"/>
                <a:ea typeface="ＭＳ ゴシック"/>
                <a:cs typeface="ＭＳ ゴシック"/>
                <a:sym typeface="ＭＳ ゴシック"/>
              </a:rPr>
              <a:t> र </a:t>
            </a:r>
            <a:r>
              <a:rPr dirty="0" err="1">
                <a:latin typeface="ＭＳ ゴシック"/>
                <a:ea typeface="ＭＳ ゴシック"/>
                <a:cs typeface="ＭＳ ゴシック"/>
                <a:sym typeface="ＭＳ ゴシック"/>
              </a:rPr>
              <a:t>आयाम</a:t>
            </a:r>
            <a:r>
              <a:rPr lang="ne-NP" dirty="0">
                <a:latin typeface="ＭＳ ゴシック"/>
                <a:ea typeface="ＭＳ ゴシック"/>
                <a:cs typeface="ＭＳ ゴシック"/>
                <a:sym typeface="ＭＳ ゴシック"/>
              </a:rPr>
              <a:t>/</a:t>
            </a:r>
            <a:r>
              <a:rPr lang="ne-NP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  <a:sym typeface="ＭＳ ゴシック"/>
              </a:rPr>
              <a:t>dimension</a:t>
            </a:r>
            <a:endParaRPr dirty="0">
              <a:solidFill>
                <a:srgbClr val="FF0000"/>
              </a:solidFill>
              <a:latin typeface="ＭＳ ゴシック"/>
              <a:ea typeface="ＭＳ ゴシック"/>
              <a:cs typeface="ＭＳ ゴシック"/>
              <a:sym typeface="ＭＳ ゴシック"/>
            </a:endParaRPr>
          </a:p>
        </p:txBody>
      </p:sp>
      <p:sp>
        <p:nvSpPr>
          <p:cNvPr id="123" name="स्पिल गार्ड"/>
          <p:cNvSpPr txBox="1"/>
          <p:nvPr/>
        </p:nvSpPr>
        <p:spPr>
          <a:xfrm>
            <a:off x="1236399" y="2110644"/>
            <a:ext cx="719709" cy="333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100" dirty="0" err="1"/>
              <a:t>स्पिल</a:t>
            </a:r>
            <a:r>
              <a:rPr sz="1100" dirty="0"/>
              <a:t> </a:t>
            </a:r>
            <a:r>
              <a:rPr sz="1100" dirty="0" err="1"/>
              <a:t>गार्ड</a:t>
            </a:r>
            <a:r>
              <a:rPr dirty="0"/>
              <a:t> </a:t>
            </a:r>
          </a:p>
        </p:txBody>
      </p:sp>
      <p:sp>
        <p:nvSpPr>
          <p:cNvPr id="124" name="बकेट"/>
          <p:cNvSpPr txBox="1"/>
          <p:nvPr/>
        </p:nvSpPr>
        <p:spPr>
          <a:xfrm>
            <a:off x="318770" y="2670496"/>
            <a:ext cx="758053" cy="333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200" dirty="0" err="1"/>
              <a:t>बकेट</a:t>
            </a:r>
            <a:r>
              <a:rPr sz="1200" dirty="0"/>
              <a:t> </a:t>
            </a:r>
            <a:r>
              <a:rPr dirty="0"/>
              <a:t> </a:t>
            </a:r>
          </a:p>
        </p:txBody>
      </p:sp>
      <p:sp>
        <p:nvSpPr>
          <p:cNvPr id="125" name="बटम कटिंग एड्ज़"/>
          <p:cNvSpPr txBox="1"/>
          <p:nvPr/>
        </p:nvSpPr>
        <p:spPr>
          <a:xfrm>
            <a:off x="1049883" y="4114088"/>
            <a:ext cx="1625645" cy="333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200" dirty="0" err="1"/>
              <a:t>बटम</a:t>
            </a:r>
            <a:r>
              <a:rPr sz="1200" dirty="0"/>
              <a:t> </a:t>
            </a:r>
            <a:r>
              <a:rPr sz="1200" dirty="0" err="1"/>
              <a:t>कटिंग</a:t>
            </a:r>
            <a:r>
              <a:rPr sz="1200" dirty="0"/>
              <a:t> </a:t>
            </a:r>
            <a:r>
              <a:rPr sz="1200" dirty="0" err="1"/>
              <a:t>एड्ज़</a:t>
            </a:r>
            <a:r>
              <a:rPr sz="1200" dirty="0"/>
              <a:t> </a:t>
            </a:r>
            <a:r>
              <a:rPr dirty="0"/>
              <a:t> </a:t>
            </a:r>
          </a:p>
        </p:txBody>
      </p:sp>
      <p:sp>
        <p:nvSpPr>
          <p:cNvPr id="126" name="साइड  कटिंग एड्ज़"/>
          <p:cNvSpPr txBox="1"/>
          <p:nvPr/>
        </p:nvSpPr>
        <p:spPr>
          <a:xfrm>
            <a:off x="3110195" y="3631313"/>
            <a:ext cx="1226855" cy="3330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100" dirty="0" err="1"/>
              <a:t>साइड</a:t>
            </a:r>
            <a:r>
              <a:rPr sz="1100" dirty="0"/>
              <a:t>  </a:t>
            </a:r>
            <a:r>
              <a:rPr sz="1100" dirty="0" err="1"/>
              <a:t>कटिंग</a:t>
            </a:r>
            <a:r>
              <a:rPr sz="1100" dirty="0"/>
              <a:t> </a:t>
            </a:r>
            <a:r>
              <a:rPr sz="1100" dirty="0" err="1"/>
              <a:t>एड्ज़</a:t>
            </a:r>
            <a:r>
              <a:rPr sz="1100" dirty="0"/>
              <a:t> </a:t>
            </a:r>
            <a:r>
              <a:rPr dirty="0"/>
              <a:t> </a:t>
            </a:r>
          </a:p>
        </p:txBody>
      </p:sp>
      <p:sp>
        <p:nvSpPr>
          <p:cNvPr id="127" name="धारको अगडिको भाग"/>
          <p:cNvSpPr txBox="1"/>
          <p:nvPr/>
        </p:nvSpPr>
        <p:spPr>
          <a:xfrm>
            <a:off x="6195235" y="3284883"/>
            <a:ext cx="760784" cy="2539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600" dirty="0" err="1"/>
              <a:t>धारको</a:t>
            </a:r>
            <a:r>
              <a:rPr sz="600" dirty="0"/>
              <a:t> </a:t>
            </a:r>
            <a:r>
              <a:rPr sz="600" dirty="0" err="1"/>
              <a:t>अगडिको</a:t>
            </a:r>
            <a:r>
              <a:rPr sz="600" dirty="0"/>
              <a:t> </a:t>
            </a:r>
            <a:r>
              <a:rPr sz="600" dirty="0" err="1"/>
              <a:t>भाग</a:t>
            </a:r>
            <a:r>
              <a:rPr sz="600" dirty="0"/>
              <a:t> </a:t>
            </a:r>
            <a:r>
              <a:rPr sz="1000" dirty="0"/>
              <a:t> </a:t>
            </a:r>
          </a:p>
        </p:txBody>
      </p:sp>
      <p:sp>
        <p:nvSpPr>
          <p:cNvPr id="128" name="स्पिल गार्डको माथीको भाग"/>
          <p:cNvSpPr txBox="1"/>
          <p:nvPr/>
        </p:nvSpPr>
        <p:spPr>
          <a:xfrm>
            <a:off x="8103674" y="3039962"/>
            <a:ext cx="869788" cy="53860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100" dirty="0" err="1"/>
              <a:t>स्पिल</a:t>
            </a:r>
            <a:r>
              <a:rPr sz="1100" dirty="0"/>
              <a:t> </a:t>
            </a:r>
            <a:r>
              <a:rPr sz="1100" dirty="0" err="1"/>
              <a:t>गार्डको</a:t>
            </a:r>
            <a:r>
              <a:rPr sz="1100" dirty="0"/>
              <a:t> </a:t>
            </a:r>
            <a:endParaRPr lang="en-US" sz="1100" dirty="0"/>
          </a:p>
          <a:p>
            <a:r>
              <a:rPr sz="1100" dirty="0" err="1"/>
              <a:t>माथीको</a:t>
            </a:r>
            <a:r>
              <a:rPr sz="1100" dirty="0"/>
              <a:t> </a:t>
            </a:r>
            <a:r>
              <a:rPr sz="1100" dirty="0" err="1"/>
              <a:t>भाग</a:t>
            </a:r>
            <a:r>
              <a:rPr sz="1100" dirty="0"/>
              <a:t> 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अध्याय २ द्रव्यमान/वजन र गुरुत्वाकर्षण केन्द्र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テキスト ボックス 1"/>
          <p:cNvSpPr txBox="1"/>
          <p:nvPr/>
        </p:nvSpPr>
        <p:spPr>
          <a:xfrm>
            <a:off x="2515785" y="1370503"/>
            <a:ext cx="4112429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तालिका ४-१ विभिन्न वस्तुहरूको लागि एकाइ भोल्युम द्रव्यमान तालिका</a:t>
            </a:r>
          </a:p>
        </p:txBody>
      </p:sp>
      <p:sp>
        <p:nvSpPr>
          <p:cNvPr id="325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१२१/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६४ </a:t>
            </a:r>
          </a:p>
        </p:txBody>
      </p:sp>
      <p:sp>
        <p:nvSpPr>
          <p:cNvPr id="32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defTabSz="868680">
              <a:defRPr sz="27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द्रव्यमान/वजन</a:t>
            </a:r>
          </a:p>
        </p:txBody>
      </p:sp>
      <p:sp>
        <p:nvSpPr>
          <p:cNvPr id="356" name="テキスト ボックス 1"/>
          <p:cNvSpPr txBox="1"/>
          <p:nvPr/>
        </p:nvSpPr>
        <p:spPr>
          <a:xfrm>
            <a:off x="2314789" y="5372451"/>
            <a:ext cx="4514419" cy="282574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950"/>
            </a:lvl1pPr>
          </a:lstStyle>
          <a:p>
            <a:r>
              <a:t>(नोट) काठको द्रव्यमान हावामा सुकाएको द्रव्यमान, कोइला र कोकको स्पष्ट इकाई द्रव्यमान हो।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61F38EE-4BD8-F012-CCF8-334130E64503}"/>
              </a:ext>
            </a:extLst>
          </p:cNvPr>
          <p:cNvGraphicFramePr>
            <a:graphicFrameLocks noGrp="1"/>
          </p:cNvGraphicFramePr>
          <p:nvPr/>
        </p:nvGraphicFramePr>
        <p:xfrm>
          <a:off x="1843085" y="2018982"/>
          <a:ext cx="5457825" cy="28200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4737">
                  <a:extLst>
                    <a:ext uri="{9D8B030D-6E8A-4147-A177-3AD203B41FA5}">
                      <a16:colId xmlns:a16="http://schemas.microsoft.com/office/drawing/2014/main" val="3196707088"/>
                    </a:ext>
                  </a:extLst>
                </a:gridCol>
                <a:gridCol w="861294">
                  <a:extLst>
                    <a:ext uri="{9D8B030D-6E8A-4147-A177-3AD203B41FA5}">
                      <a16:colId xmlns:a16="http://schemas.microsoft.com/office/drawing/2014/main" val="1503237749"/>
                    </a:ext>
                  </a:extLst>
                </a:gridCol>
                <a:gridCol w="1005372">
                  <a:extLst>
                    <a:ext uri="{9D8B030D-6E8A-4147-A177-3AD203B41FA5}">
                      <a16:colId xmlns:a16="http://schemas.microsoft.com/office/drawing/2014/main" val="1497043069"/>
                    </a:ext>
                  </a:extLst>
                </a:gridCol>
                <a:gridCol w="862564">
                  <a:extLst>
                    <a:ext uri="{9D8B030D-6E8A-4147-A177-3AD203B41FA5}">
                      <a16:colId xmlns:a16="http://schemas.microsoft.com/office/drawing/2014/main" val="801248424"/>
                    </a:ext>
                  </a:extLst>
                </a:gridCol>
                <a:gridCol w="861929">
                  <a:extLst>
                    <a:ext uri="{9D8B030D-6E8A-4147-A177-3AD203B41FA5}">
                      <a16:colId xmlns:a16="http://schemas.microsoft.com/office/drawing/2014/main" val="3245565561"/>
                    </a:ext>
                  </a:extLst>
                </a:gridCol>
                <a:gridCol w="861929">
                  <a:extLst>
                    <a:ext uri="{9D8B030D-6E8A-4147-A177-3AD203B41FA5}">
                      <a16:colId xmlns:a16="http://schemas.microsoft.com/office/drawing/2014/main" val="541955130"/>
                    </a:ext>
                  </a:extLst>
                </a:gridCol>
              </a:tblGrid>
              <a:tr h="465455"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बस्तको प्रकार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प्रति </a:t>
                      </a:r>
                      <a:r>
                        <a:rPr lang="ja-JP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㎥</a:t>
                      </a:r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द्रव्यमान(t)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बस्तको प्रकार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प्रति </a:t>
                      </a:r>
                      <a:r>
                        <a:rPr lang="ja-JP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㎥</a:t>
                      </a:r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द्रव्यमान(t)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प्रति </a:t>
                      </a:r>
                      <a:r>
                        <a:rPr lang="ja-JP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㎥</a:t>
                      </a:r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द्रव्यमान(t)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प्रति </a:t>
                      </a:r>
                      <a:r>
                        <a:rPr lang="ja-JP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㎥</a:t>
                      </a:r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द्रव्यमान(t)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419023532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लिड 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११.४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कंक्रीट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२.३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अकागाशी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०.९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8568701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तामा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८.९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इट्टा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२.२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केयाकी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०.७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46640481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स्टील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७.८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माटो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२.०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बुना 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०.७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03267341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टिन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७.३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गिट्टी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१.७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चेस्टनट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०.६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16632895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काचो फलाम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७.२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बालुवा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१.८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अकामात्सु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०.५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88888766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जस्ता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७.१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कोइलाको थुप्रो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०.८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करामात्सु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०.५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73887242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सुँगुर फलाम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७.०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कोइला धुलो 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१.०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देवदार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०.४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6604646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एल्युमिनियम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२.७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कोक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०.५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हिनोकी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०.४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06129168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चिपचिपापन माटो 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२.६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पानी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१.०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किरी</a:t>
                      </a:r>
                      <a:endParaRPr lang="ja-JP" sz="1050" kern="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०.३</a:t>
                      </a:r>
                      <a:endParaRPr lang="ja-JP" sz="105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6177998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テキスト ボックス 1"/>
          <p:cNvSpPr txBox="1"/>
          <p:nvPr/>
        </p:nvSpPr>
        <p:spPr>
          <a:xfrm>
            <a:off x="2959871" y="1136582"/>
            <a:ext cx="3033426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तालिका ४-२ भोल्युमको संक्षिप्त सूत्र सूत्र</a:t>
            </a:r>
          </a:p>
        </p:txBody>
      </p:sp>
      <p:sp>
        <p:nvSpPr>
          <p:cNvPr id="391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१२२/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६५ </a:t>
            </a:r>
          </a:p>
        </p:txBody>
      </p:sp>
      <p:sp>
        <p:nvSpPr>
          <p:cNvPr id="39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द्रव्यमान/वजन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0B9A9FE-1AF6-800D-82B3-F9A84299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36" y="1598865"/>
            <a:ext cx="4197096" cy="4438429"/>
          </a:xfrm>
          <a:prstGeom prst="rect">
            <a:avLst/>
          </a:prstGeom>
        </p:spPr>
      </p:pic>
      <p:pic>
        <p:nvPicPr>
          <p:cNvPr id="2062" name="Picture 14" descr="図 461">
            <a:extLst>
              <a:ext uri="{FF2B5EF4-FFF2-40B4-BE49-F238E27FC236}">
                <a16:creationId xmlns:a16="http://schemas.microsoft.com/office/drawing/2014/main" id="{42EA790C-A1DE-1477-54F5-0D55421E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図 462">
            <a:extLst>
              <a:ext uri="{FF2B5EF4-FFF2-40B4-BE49-F238E27FC236}">
                <a16:creationId xmlns:a16="http://schemas.microsoft.com/office/drawing/2014/main" id="{6AA9B683-3CAC-AE85-32CB-554A3BF4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図 463">
            <a:extLst>
              <a:ext uri="{FF2B5EF4-FFF2-40B4-BE49-F238E27FC236}">
                <a16:creationId xmlns:a16="http://schemas.microsoft.com/office/drawing/2014/main" id="{66E2AF1E-25B5-9128-C554-F033A3D9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図 464">
            <a:extLst>
              <a:ext uri="{FF2B5EF4-FFF2-40B4-BE49-F238E27FC236}">
                <a16:creationId xmlns:a16="http://schemas.microsoft.com/office/drawing/2014/main" id="{4E8D2918-F9D4-F901-29C2-E0382EE7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図 465">
            <a:extLst>
              <a:ext uri="{FF2B5EF4-FFF2-40B4-BE49-F238E27FC236}">
                <a16:creationId xmlns:a16="http://schemas.microsoft.com/office/drawing/2014/main" id="{3A6950A8-3882-4323-3BB5-626C06D7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fficeArt object" descr="図 466">
            <a:extLst>
              <a:ext uri="{FF2B5EF4-FFF2-40B4-BE49-F238E27FC236}">
                <a16:creationId xmlns:a16="http://schemas.microsoft.com/office/drawing/2014/main" id="{E8600975-4F4E-6ADC-CB56-940AE9E9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テキスト ボックス 1"/>
          <p:cNvSpPr txBox="1"/>
          <p:nvPr/>
        </p:nvSpPr>
        <p:spPr>
          <a:xfrm>
            <a:off x="3055286" y="5121895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४-१५  गुरुत्वाकर्षण केन्द्र पत्ता लगाउने तारिका </a:t>
            </a:r>
          </a:p>
        </p:txBody>
      </p:sp>
      <p:pic>
        <p:nvPicPr>
          <p:cNvPr id="424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१२४/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६७ </a:t>
            </a:r>
          </a:p>
        </p:txBody>
      </p:sp>
      <p:sp>
        <p:nvSpPr>
          <p:cNvPr id="42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defTabSz="868680">
              <a:defRPr sz="27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गुरुत्वाकर्षण केन्द्र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テキスト ボックス 1"/>
          <p:cNvSpPr txBox="1"/>
          <p:nvPr/>
        </p:nvSpPr>
        <p:spPr>
          <a:xfrm>
            <a:off x="3055285" y="5622828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४-१६ वस्तुको स्थिरता</a:t>
            </a:r>
          </a:p>
        </p:txBody>
      </p:sp>
      <p:pic>
        <p:nvPicPr>
          <p:cNvPr id="429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89" y="1538287"/>
            <a:ext cx="4666617" cy="3781427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१२५/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६८ </a:t>
            </a:r>
          </a:p>
        </p:txBody>
      </p:sp>
      <p:sp>
        <p:nvSpPr>
          <p:cNvPr id="431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defTabSz="868680">
              <a:defRPr sz="27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वस्तुको स्थिरता</a:t>
            </a:r>
          </a:p>
        </p:txBody>
      </p:sp>
      <p:sp>
        <p:nvSpPr>
          <p:cNvPr id="432" name="テキスト ボックス 1"/>
          <p:cNvSpPr txBox="1"/>
          <p:nvPr/>
        </p:nvSpPr>
        <p:spPr>
          <a:xfrm>
            <a:off x="5720813" y="2139027"/>
            <a:ext cx="534342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स्थिर पट्टी </a:t>
            </a:r>
          </a:p>
        </p:txBody>
      </p:sp>
      <p:sp>
        <p:nvSpPr>
          <p:cNvPr id="433" name="テキスト ボックス 1"/>
          <p:cNvSpPr txBox="1"/>
          <p:nvPr/>
        </p:nvSpPr>
        <p:spPr>
          <a:xfrm>
            <a:off x="6382470" y="2151727"/>
            <a:ext cx="623356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पल्टिने </a:t>
            </a: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पट्टी </a:t>
            </a:r>
          </a:p>
        </p:txBody>
      </p:sp>
      <p:sp>
        <p:nvSpPr>
          <p:cNvPr id="434" name="テキスト ボックス 1"/>
          <p:cNvSpPr txBox="1"/>
          <p:nvPr/>
        </p:nvSpPr>
        <p:spPr>
          <a:xfrm>
            <a:off x="5209269" y="2506939"/>
            <a:ext cx="364489" cy="701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गुरुत्वाकर्षण केन्द्र</a:t>
            </a:r>
            <a:endParaRPr>
              <a:latin typeface="ＭＳ 明朝"/>
              <a:ea typeface="ＭＳ 明朝"/>
              <a:cs typeface="ＭＳ 明朝"/>
              <a:sym typeface="ＭＳ 明朝"/>
            </a:endParaRPr>
          </a:p>
          <a:p>
            <a:pPr algn="ctr">
              <a:defRPr sz="700"/>
            </a:pPr>
            <a:r>
              <a:t>होचो </a:t>
            </a:r>
          </a:p>
        </p:txBody>
      </p:sp>
      <p:sp>
        <p:nvSpPr>
          <p:cNvPr id="435" name="テキスト ボックス 1"/>
          <p:cNvSpPr txBox="1"/>
          <p:nvPr/>
        </p:nvSpPr>
        <p:spPr>
          <a:xfrm>
            <a:off x="6605854" y="2679631"/>
            <a:ext cx="236220" cy="35654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बढ्ने </a:t>
            </a:r>
          </a:p>
        </p:txBody>
      </p:sp>
      <p:sp>
        <p:nvSpPr>
          <p:cNvPr id="436" name="テキスト ボックス 1"/>
          <p:cNvSpPr txBox="1"/>
          <p:nvPr/>
        </p:nvSpPr>
        <p:spPr>
          <a:xfrm>
            <a:off x="4498318" y="3379442"/>
            <a:ext cx="984572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(क) स्थिर बसाई </a:t>
            </a:r>
          </a:p>
        </p:txBody>
      </p:sp>
      <p:sp>
        <p:nvSpPr>
          <p:cNvPr id="437" name="テキスト ボックス 1"/>
          <p:cNvSpPr txBox="1"/>
          <p:nvPr/>
        </p:nvSpPr>
        <p:spPr>
          <a:xfrm>
            <a:off x="4472740" y="5121450"/>
            <a:ext cx="1100889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(ख) अस्थिर बसाई </a:t>
            </a:r>
          </a:p>
        </p:txBody>
      </p:sp>
      <p:sp>
        <p:nvSpPr>
          <p:cNvPr id="438" name="テキスト ボックス 1"/>
          <p:cNvSpPr txBox="1"/>
          <p:nvPr/>
        </p:nvSpPr>
        <p:spPr>
          <a:xfrm>
            <a:off x="6398240" y="4408485"/>
            <a:ext cx="236219" cy="38194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घट्ने  </a:t>
            </a: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 </a:t>
            </a:r>
          </a:p>
        </p:txBody>
      </p:sp>
      <p:sp>
        <p:nvSpPr>
          <p:cNvPr id="439" name="テキスト ボックス 1"/>
          <p:cNvSpPr txBox="1"/>
          <p:nvPr/>
        </p:nvSpPr>
        <p:spPr>
          <a:xfrm>
            <a:off x="5213083" y="4150883"/>
            <a:ext cx="364489" cy="7447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गुरुत्वाकर्षण केन्द्र उच्च </a:t>
            </a:r>
          </a:p>
        </p:txBody>
      </p:sp>
      <p:sp>
        <p:nvSpPr>
          <p:cNvPr id="440" name="テキスト ボックス 1"/>
          <p:cNvSpPr txBox="1"/>
          <p:nvPr/>
        </p:nvSpPr>
        <p:spPr>
          <a:xfrm>
            <a:off x="5369674" y="3780347"/>
            <a:ext cx="534342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स्थिर पट्टी </a:t>
            </a:r>
          </a:p>
        </p:txBody>
      </p:sp>
      <p:sp>
        <p:nvSpPr>
          <p:cNvPr id="441" name="テキスト ボックス 1"/>
          <p:cNvSpPr txBox="1"/>
          <p:nvPr/>
        </p:nvSpPr>
        <p:spPr>
          <a:xfrm>
            <a:off x="6013494" y="3780347"/>
            <a:ext cx="623356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पल्टिने </a:t>
            </a: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पट्टी 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अध्याय ३ वस्तुको गति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テキスト ボックス 1"/>
          <p:cNvSpPr txBox="1"/>
          <p:nvPr/>
        </p:nvSpPr>
        <p:spPr>
          <a:xfrm>
            <a:off x="3031930" y="5983395"/>
            <a:ext cx="3593799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चित्र ४-२० अधिकतम स्थिर घर्षण बल र गतिको घर्षण बल</a:t>
            </a:r>
          </a:p>
        </p:txBody>
      </p:sp>
      <p:pic>
        <p:nvPicPr>
          <p:cNvPr id="446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37" y="1278155"/>
            <a:ext cx="4085593" cy="4554223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१३३/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 ६७ पेज</a:t>
            </a:r>
          </a:p>
        </p:txBody>
      </p:sp>
      <p:sp>
        <p:nvSpPr>
          <p:cNvPr id="44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defTabSz="868680">
              <a:defRPr sz="27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घर्षण</a:t>
            </a:r>
          </a:p>
        </p:txBody>
      </p:sp>
      <p:sp>
        <p:nvSpPr>
          <p:cNvPr id="449" name="テキスト ボックス 1"/>
          <p:cNvSpPr txBox="1"/>
          <p:nvPr/>
        </p:nvSpPr>
        <p:spPr>
          <a:xfrm>
            <a:off x="2489659" y="3640597"/>
            <a:ext cx="307339" cy="9186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>
            <a:lvl1pPr algn="ctr">
              <a:defRPr sz="1000"/>
            </a:lvl1pPr>
          </a:lstStyle>
          <a:p>
            <a:r>
              <a:t>घर्षण बल</a:t>
            </a:r>
          </a:p>
        </p:txBody>
      </p:sp>
      <p:sp>
        <p:nvSpPr>
          <p:cNvPr id="450" name="テキスト ボックス 1"/>
          <p:cNvSpPr txBox="1"/>
          <p:nvPr/>
        </p:nvSpPr>
        <p:spPr>
          <a:xfrm>
            <a:off x="3818500" y="3999743"/>
            <a:ext cx="510539" cy="8509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अधिकतम स्थिर</a:t>
            </a:r>
          </a:p>
          <a:p>
            <a:pPr algn="ctr">
              <a:defRPr sz="1000"/>
            </a:pPr>
            <a:r>
              <a:t>घर्षण बल</a:t>
            </a:r>
          </a:p>
        </p:txBody>
      </p:sp>
      <p:sp>
        <p:nvSpPr>
          <p:cNvPr id="451" name="テキスト ボックス 1"/>
          <p:cNvSpPr txBox="1"/>
          <p:nvPr/>
        </p:nvSpPr>
        <p:spPr>
          <a:xfrm>
            <a:off x="5028532" y="4093353"/>
            <a:ext cx="510539" cy="6573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eaVert"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गतिको</a:t>
            </a:r>
          </a:p>
          <a:p>
            <a:pPr algn="ctr">
              <a:defRPr sz="1000"/>
            </a:pPr>
            <a:r>
              <a:t>घर्षण बल</a:t>
            </a:r>
          </a:p>
        </p:txBody>
      </p:sp>
      <p:sp>
        <p:nvSpPr>
          <p:cNvPr id="452" name="テキスト ボックス 1"/>
          <p:cNvSpPr txBox="1"/>
          <p:nvPr/>
        </p:nvSpPr>
        <p:spPr>
          <a:xfrm>
            <a:off x="2700105" y="5280041"/>
            <a:ext cx="1546788" cy="30733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/>
            </a:pPr>
            <a:r>
              <a:t>वस्तुको </a:t>
            </a: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स्थिर अवस्था </a:t>
            </a:r>
          </a:p>
        </p:txBody>
      </p:sp>
      <p:sp>
        <p:nvSpPr>
          <p:cNvPr id="453" name="テキスト ボックス 1"/>
          <p:cNvSpPr txBox="1"/>
          <p:nvPr/>
        </p:nvSpPr>
        <p:spPr>
          <a:xfrm>
            <a:off x="4452982" y="5367036"/>
            <a:ext cx="1351427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700"/>
            </a:pPr>
            <a:r>
              <a:t>वस्तुको अ</a:t>
            </a: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स्थिर अवस्था </a:t>
            </a:r>
          </a:p>
        </p:txBody>
      </p:sp>
      <p:sp>
        <p:nvSpPr>
          <p:cNvPr id="454" name="テキスト ボックス 1"/>
          <p:cNvSpPr txBox="1"/>
          <p:nvPr/>
        </p:nvSpPr>
        <p:spPr>
          <a:xfrm>
            <a:off x="5384653" y="5108070"/>
            <a:ext cx="1255501" cy="23494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700"/>
            </a:lvl1pPr>
          </a:lstStyle>
          <a:p>
            <a:r>
              <a:t>वस्तुमा थपिएको बल 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भाग ५ सम्बन्धित नियम कानून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テキスト ボックス 1"/>
          <p:cNvSpPr txBox="1"/>
          <p:nvPr/>
        </p:nvSpPr>
        <p:spPr>
          <a:xfrm>
            <a:off x="2077372" y="4769775"/>
            <a:ext cx="5764697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चित्र ५-१ स्योभेल लोडर आदिको संचालन संग सम्बन्धित कानुनी प्रणाली</a:t>
            </a:r>
            <a:endParaRPr sz="1200"/>
          </a:p>
          <a:p>
            <a: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(सन्दर्भ) श्रम तथा कल्याण मन्त्रालय भवन निर्माण उद्योगको लागि स्वास्थ्य जोखिम मूल्याङ्कन पुस्तिका</a:t>
            </a:r>
          </a:p>
        </p:txBody>
      </p:sp>
      <p:sp>
        <p:nvSpPr>
          <p:cNvPr id="459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१४५/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नं७३ </a:t>
            </a:r>
          </a:p>
        </p:txBody>
      </p:sp>
      <p:sp>
        <p:nvSpPr>
          <p:cNvPr id="460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सम्बन्धित नियम कानून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5F34CCD-90C6-3519-A730-6A3309B66692}"/>
              </a:ext>
            </a:extLst>
          </p:cNvPr>
          <p:cNvGrpSpPr/>
          <p:nvPr/>
        </p:nvGrpSpPr>
        <p:grpSpPr>
          <a:xfrm>
            <a:off x="2017214" y="1373315"/>
            <a:ext cx="5824855" cy="3160395"/>
            <a:chOff x="85732" y="45504"/>
            <a:chExt cx="5825199" cy="316075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3BE2C7D-8230-6439-FB3F-06A0E6F61A2B}"/>
                </a:ext>
              </a:extLst>
            </p:cNvPr>
            <p:cNvGrpSpPr/>
            <p:nvPr/>
          </p:nvGrpSpPr>
          <p:grpSpPr>
            <a:xfrm>
              <a:off x="85732" y="45504"/>
              <a:ext cx="2232275" cy="3160750"/>
              <a:chOff x="85732" y="45504"/>
              <a:chExt cx="2232275" cy="3160750"/>
            </a:xfrm>
          </p:grpSpPr>
          <p:sp>
            <p:nvSpPr>
              <p:cNvPr id="16" name="二等辺三角形 15">
                <a:extLst>
                  <a:ext uri="{FF2B5EF4-FFF2-40B4-BE49-F238E27FC236}">
                    <a16:creationId xmlns:a16="http://schemas.microsoft.com/office/drawing/2014/main" id="{258E0ACC-7480-14F6-D1F9-25F39C459D27}"/>
                  </a:ext>
                </a:extLst>
              </p:cNvPr>
              <p:cNvSpPr/>
              <p:nvPr/>
            </p:nvSpPr>
            <p:spPr>
              <a:xfrm>
                <a:off x="85732" y="45504"/>
                <a:ext cx="2232275" cy="316074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台形 16">
                <a:extLst>
                  <a:ext uri="{FF2B5EF4-FFF2-40B4-BE49-F238E27FC236}">
                    <a16:creationId xmlns:a16="http://schemas.microsoft.com/office/drawing/2014/main" id="{E4A1A4E4-45F1-413C-84A9-A7030E5C3EEC}"/>
                  </a:ext>
                </a:extLst>
              </p:cNvPr>
              <p:cNvSpPr/>
              <p:nvPr/>
            </p:nvSpPr>
            <p:spPr>
              <a:xfrm>
                <a:off x="85733" y="1572944"/>
                <a:ext cx="2232274" cy="1633310"/>
              </a:xfrm>
              <a:prstGeom prst="trapezoid">
                <a:avLst>
                  <a:gd name="adj" fmla="val 3494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台形 17">
                <a:extLst>
                  <a:ext uri="{FF2B5EF4-FFF2-40B4-BE49-F238E27FC236}">
                    <a16:creationId xmlns:a16="http://schemas.microsoft.com/office/drawing/2014/main" id="{59DF535E-8BB9-9CFC-12A9-15C852AEECF7}"/>
                  </a:ext>
                </a:extLst>
              </p:cNvPr>
              <p:cNvSpPr/>
              <p:nvPr/>
            </p:nvSpPr>
            <p:spPr>
              <a:xfrm>
                <a:off x="648680" y="1186784"/>
                <a:ext cx="1106122" cy="386159"/>
              </a:xfrm>
              <a:prstGeom prst="trapezoid">
                <a:avLst>
                  <a:gd name="adj" fmla="val 3569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" name="台形 18">
                <a:extLst>
                  <a:ext uri="{FF2B5EF4-FFF2-40B4-BE49-F238E27FC236}">
                    <a16:creationId xmlns:a16="http://schemas.microsoft.com/office/drawing/2014/main" id="{18953870-51B2-0EFD-BBE1-B91912B8724C}"/>
                  </a:ext>
                </a:extLst>
              </p:cNvPr>
              <p:cNvSpPr/>
              <p:nvPr/>
            </p:nvSpPr>
            <p:spPr>
              <a:xfrm>
                <a:off x="784950" y="802519"/>
                <a:ext cx="834300" cy="386159"/>
              </a:xfrm>
              <a:prstGeom prst="trapezoid">
                <a:avLst>
                  <a:gd name="adj" fmla="val 3868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" name="テキスト ボックス 16">
                <a:extLst>
                  <a:ext uri="{FF2B5EF4-FFF2-40B4-BE49-F238E27FC236}">
                    <a16:creationId xmlns:a16="http://schemas.microsoft.com/office/drawing/2014/main" id="{9BC0F038-A409-D445-929D-2EB78BA2A631}"/>
                  </a:ext>
                </a:extLst>
              </p:cNvPr>
              <p:cNvSpPr txBox="1"/>
              <p:nvPr/>
            </p:nvSpPr>
            <p:spPr>
              <a:xfrm>
                <a:off x="929257" y="427193"/>
                <a:ext cx="501015" cy="3753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</a:rPr>
                  <a:t>कानून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ヒラギノ角ゴ ProN W3"/>
                </a:endParaRPr>
              </a:p>
            </p:txBody>
          </p:sp>
          <p:sp>
            <p:nvSpPr>
              <p:cNvPr id="21" name="テキスト ボックス 6">
                <a:extLst>
                  <a:ext uri="{FF2B5EF4-FFF2-40B4-BE49-F238E27FC236}">
                    <a16:creationId xmlns:a16="http://schemas.microsoft.com/office/drawing/2014/main" id="{CD78B9E2-A8CD-2C7B-9349-816709445F85}"/>
                  </a:ext>
                </a:extLst>
              </p:cNvPr>
              <p:cNvSpPr txBox="1"/>
              <p:nvPr/>
            </p:nvSpPr>
            <p:spPr>
              <a:xfrm>
                <a:off x="885365" y="718819"/>
                <a:ext cx="650240" cy="5200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1050"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सरकारी</a:t>
                </a:r>
                <a:r>
                  <a:rPr lang="en-US" sz="1050"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/>
                <a:r>
                  <a:rPr lang="en-US" sz="1050"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अध्यादेश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22" name="テキスト ボックス 6">
                <a:extLst>
                  <a:ext uri="{FF2B5EF4-FFF2-40B4-BE49-F238E27FC236}">
                    <a16:creationId xmlns:a16="http://schemas.microsoft.com/office/drawing/2014/main" id="{613A6A1B-665A-240E-1809-EDB3F2904757}"/>
                  </a:ext>
                </a:extLst>
              </p:cNvPr>
              <p:cNvSpPr txBox="1"/>
              <p:nvPr/>
            </p:nvSpPr>
            <p:spPr>
              <a:xfrm>
                <a:off x="813624" y="1110208"/>
                <a:ext cx="827405" cy="46273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600"/>
                  </a:lnSpc>
                </a:pPr>
                <a:r>
                  <a:rPr lang="en-US" sz="900"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मन्त्रिपरिषद्को</a:t>
                </a:r>
                <a:r>
                  <a:rPr lang="en-US" sz="900"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ts val="1600"/>
                  </a:lnSpc>
                </a:pPr>
                <a:r>
                  <a:rPr lang="en-US" sz="900"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अध्यादेश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23" name="テキスト ボックス 6">
                <a:extLst>
                  <a:ext uri="{FF2B5EF4-FFF2-40B4-BE49-F238E27FC236}">
                    <a16:creationId xmlns:a16="http://schemas.microsoft.com/office/drawing/2014/main" id="{7D28A9A1-613A-DE95-6988-D42B31051F12}"/>
                  </a:ext>
                </a:extLst>
              </p:cNvPr>
              <p:cNvSpPr txBox="1"/>
              <p:nvPr/>
            </p:nvSpPr>
            <p:spPr>
              <a:xfrm>
                <a:off x="992092" y="2247153"/>
                <a:ext cx="506095" cy="39250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</a:rPr>
                  <a:t>सुचीत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ヒラギノ角ゴ ProN W3"/>
                </a:endParaRP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F15A5EF-E039-18B8-C8F0-487F57A9E6AF}"/>
                </a:ext>
              </a:extLst>
            </p:cNvPr>
            <p:cNvGrpSpPr/>
            <p:nvPr/>
          </p:nvGrpSpPr>
          <p:grpSpPr>
            <a:xfrm>
              <a:off x="2049746" y="268859"/>
              <a:ext cx="3861185" cy="2910915"/>
              <a:chOff x="2049746" y="268859"/>
              <a:chExt cx="3861185" cy="2910915"/>
            </a:xfrm>
          </p:grpSpPr>
          <p:sp>
            <p:nvSpPr>
              <p:cNvPr id="5" name="テキスト ボックス 21">
                <a:extLst>
                  <a:ext uri="{FF2B5EF4-FFF2-40B4-BE49-F238E27FC236}">
                    <a16:creationId xmlns:a16="http://schemas.microsoft.com/office/drawing/2014/main" id="{0343DFEC-AB67-1E8B-D0F1-121E7F52D73F}"/>
                  </a:ext>
                </a:extLst>
              </p:cNvPr>
              <p:cNvSpPr txBox="1"/>
              <p:nvPr/>
            </p:nvSpPr>
            <p:spPr>
              <a:xfrm>
                <a:off x="2049746" y="268859"/>
                <a:ext cx="2310131" cy="3454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900"/>
                  </a:lnSpc>
                </a:pP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游明朝" panose="02020400000000000000" pitchFamily="18" charset="-128"/>
                  </a:rPr>
                  <a:t>श्रमिकको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  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游明朝" panose="02020400000000000000" pitchFamily="18" charset="-128"/>
                  </a:rPr>
                  <a:t>सुरक्षा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 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游明朝" panose="02020400000000000000" pitchFamily="18" charset="-128"/>
                  </a:rPr>
                  <a:t>र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 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游明朝" panose="02020400000000000000" pitchFamily="18" charset="-128"/>
                  </a:rPr>
                  <a:t>स्वास्थ्य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 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游明朝" panose="02020400000000000000" pitchFamily="18" charset="-128"/>
                  </a:rPr>
                  <a:t>सम्बन्धी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 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游明朝" panose="02020400000000000000" pitchFamily="18" charset="-128"/>
                  </a:rPr>
                  <a:t>कानून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(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游明朝" panose="02020400000000000000" pitchFamily="18" charset="-128"/>
                  </a:rPr>
                  <a:t>आनएइहो</a:t>
                </a:r>
                <a:r>
                  <a:rPr lang="en-US" sz="8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游明朝" panose="02020400000000000000" pitchFamily="18" charset="-128"/>
                    <a:cs typeface="游明朝" panose="02020400000000000000" pitchFamily="18" charset="-128"/>
                  </a:rPr>
                  <a:t>)</a:t>
                </a:r>
                <a:endParaRPr lang="ja-JP" sz="1050" kern="1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  <p:sp>
            <p:nvSpPr>
              <p:cNvPr id="6" name="テキスト ボックス 11">
                <a:extLst>
                  <a:ext uri="{FF2B5EF4-FFF2-40B4-BE49-F238E27FC236}">
                    <a16:creationId xmlns:a16="http://schemas.microsoft.com/office/drawing/2014/main" id="{F1FF8EBE-B890-20D5-6689-14612165CF96}"/>
                  </a:ext>
                </a:extLst>
              </p:cNvPr>
              <p:cNvSpPr txBox="1"/>
              <p:nvPr/>
            </p:nvSpPr>
            <p:spPr>
              <a:xfrm>
                <a:off x="2412538" y="733808"/>
                <a:ext cx="3184526" cy="3454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900"/>
                  </a:lnSpc>
                </a:pP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श्रमिकको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सुरक्षा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र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स्वास्थ्य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सम्बन्धी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कानून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कार्यान्वयनको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आदेश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आनएइरेइ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Meiryo UI" panose="020B060403050404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)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7" name="テキスト ボックス 11">
                <a:extLst>
                  <a:ext uri="{FF2B5EF4-FFF2-40B4-BE49-F238E27FC236}">
                    <a16:creationId xmlns:a16="http://schemas.microsoft.com/office/drawing/2014/main" id="{6C01D0D2-08E0-0FE0-A4D5-431249D43070}"/>
                  </a:ext>
                </a:extLst>
              </p:cNvPr>
              <p:cNvSpPr txBox="1"/>
              <p:nvPr/>
            </p:nvSpPr>
            <p:spPr>
              <a:xfrm>
                <a:off x="2747360" y="1198531"/>
                <a:ext cx="3163571" cy="34544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900"/>
                  </a:lnSpc>
                </a:pP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श्रमिकको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सुरक्षा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र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स्वास्थ्य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सम्बन्धी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कानून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कार्यान्वयनको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नियम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Meiryo UI" panose="020B0604030504040204" pitchFamily="50" charset="-128"/>
                    <a:cs typeface="ＭＳ Ｐゴシック" panose="020B0600070205080204" pitchFamily="50" charset="-128"/>
                  </a:rPr>
                  <a:t>आनएइहकी</a:t>
                </a:r>
                <a:r>
                  <a:rPr lang="en-US" sz="8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rPr>
                  <a:t>)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8" name="テキスト ボックス 11">
                <a:extLst>
                  <a:ext uri="{FF2B5EF4-FFF2-40B4-BE49-F238E27FC236}">
                    <a16:creationId xmlns:a16="http://schemas.microsoft.com/office/drawing/2014/main" id="{E7673859-20C7-9E49-A330-D1D96D517CE5}"/>
                  </a:ext>
                </a:extLst>
              </p:cNvPr>
              <p:cNvSpPr txBox="1"/>
              <p:nvPr/>
            </p:nvSpPr>
            <p:spPr>
              <a:xfrm>
                <a:off x="3132053" y="1659620"/>
                <a:ext cx="1689100" cy="3454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900"/>
                  </a:lnSpc>
                </a:pPr>
                <a:r>
                  <a:rPr lang="en-US" sz="1000"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स्योभेल लोडर आदिको संरचना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9" name="テキスト ボックス 11">
                <a:extLst>
                  <a:ext uri="{FF2B5EF4-FFF2-40B4-BE49-F238E27FC236}">
                    <a16:creationId xmlns:a16="http://schemas.microsoft.com/office/drawing/2014/main" id="{FF7BC2D6-ADF0-2669-AAE8-618A778B3F09}"/>
                  </a:ext>
                </a:extLst>
              </p:cNvPr>
              <p:cNvSpPr txBox="1"/>
              <p:nvPr/>
            </p:nvSpPr>
            <p:spPr>
              <a:xfrm>
                <a:off x="3133614" y="2232789"/>
                <a:ext cx="2216310" cy="37765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900"/>
                  </a:lnSpc>
                </a:pPr>
                <a:r>
                  <a:rPr lang="en-US" sz="1100"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स्योभेल लोडर आदिको ड्राइभिङ शिप  पाठ्यक्रम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10" name="テキスト ボックス 11">
                <a:extLst>
                  <a:ext uri="{FF2B5EF4-FFF2-40B4-BE49-F238E27FC236}">
                    <a16:creationId xmlns:a16="http://schemas.microsoft.com/office/drawing/2014/main" id="{75E3E281-E3DC-D33D-84E3-353DA57116AD}"/>
                  </a:ext>
                </a:extLst>
              </p:cNvPr>
              <p:cNvSpPr txBox="1"/>
              <p:nvPr/>
            </p:nvSpPr>
            <p:spPr>
              <a:xfrm>
                <a:off x="3133331" y="2834334"/>
                <a:ext cx="2063751" cy="3454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900"/>
                  </a:lnSpc>
                </a:pPr>
                <a:r>
                  <a:rPr lang="en-US" sz="1100">
                    <a:effectLst/>
                    <a:uFill>
                      <a:solidFill>
                        <a:srgbClr val="000000"/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सुरक्षा र स्वास्थ्य विशेष शिक्षा नियम</a:t>
                </a:r>
                <a:endParaRPr lang="ja-JP" sz="1200">
                  <a:effectLst/>
                  <a:uFill>
                    <a:solidFill>
                      <a:srgbClr val="000000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  <p:sp>
            <p:nvSpPr>
              <p:cNvPr id="11" name="フリーフォーム 277">
                <a:extLst>
                  <a:ext uri="{FF2B5EF4-FFF2-40B4-BE49-F238E27FC236}">
                    <a16:creationId xmlns:a16="http://schemas.microsoft.com/office/drawing/2014/main" id="{668B0DB4-D248-C100-E829-CC7A5009D8DB}"/>
                  </a:ext>
                </a:extLst>
              </p:cNvPr>
              <p:cNvSpPr/>
              <p:nvPr/>
            </p:nvSpPr>
            <p:spPr>
              <a:xfrm>
                <a:off x="2221487" y="617079"/>
                <a:ext cx="190734" cy="302930"/>
              </a:xfrm>
              <a:custGeom>
                <a:avLst/>
                <a:gdLst>
                  <a:gd name="connsiteX0" fmla="*/ 0 w 190734"/>
                  <a:gd name="connsiteY0" fmla="*/ 0 h 302930"/>
                  <a:gd name="connsiteX1" fmla="*/ 0 w 190734"/>
                  <a:gd name="connsiteY1" fmla="*/ 302930 h 302930"/>
                  <a:gd name="connsiteX2" fmla="*/ 190734 w 190734"/>
                  <a:gd name="connsiteY2" fmla="*/ 302930 h 30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734" h="302930">
                    <a:moveTo>
                      <a:pt x="0" y="0"/>
                    </a:moveTo>
                    <a:lnTo>
                      <a:pt x="0" y="302930"/>
                    </a:lnTo>
                    <a:lnTo>
                      <a:pt x="190734" y="302930"/>
                    </a:lnTo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2" name="フリーフォーム 278">
                <a:extLst>
                  <a:ext uri="{FF2B5EF4-FFF2-40B4-BE49-F238E27FC236}">
                    <a16:creationId xmlns:a16="http://schemas.microsoft.com/office/drawing/2014/main" id="{2E5A735C-1761-8C4B-99C2-F1F898FB0C0F}"/>
                  </a:ext>
                </a:extLst>
              </p:cNvPr>
              <p:cNvSpPr/>
              <p:nvPr/>
            </p:nvSpPr>
            <p:spPr>
              <a:xfrm>
                <a:off x="2557252" y="1079475"/>
                <a:ext cx="190500" cy="302895"/>
              </a:xfrm>
              <a:custGeom>
                <a:avLst/>
                <a:gdLst>
                  <a:gd name="connsiteX0" fmla="*/ 0 w 190734"/>
                  <a:gd name="connsiteY0" fmla="*/ 0 h 302930"/>
                  <a:gd name="connsiteX1" fmla="*/ 0 w 190734"/>
                  <a:gd name="connsiteY1" fmla="*/ 302930 h 302930"/>
                  <a:gd name="connsiteX2" fmla="*/ 190734 w 190734"/>
                  <a:gd name="connsiteY2" fmla="*/ 302930 h 30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734" h="302930">
                    <a:moveTo>
                      <a:pt x="0" y="0"/>
                    </a:moveTo>
                    <a:lnTo>
                      <a:pt x="0" y="302930"/>
                    </a:lnTo>
                    <a:lnTo>
                      <a:pt x="190734" y="302930"/>
                    </a:lnTo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3" name="フリーフォーム 279">
                <a:extLst>
                  <a:ext uri="{FF2B5EF4-FFF2-40B4-BE49-F238E27FC236}">
                    <a16:creationId xmlns:a16="http://schemas.microsoft.com/office/drawing/2014/main" id="{B8FE4981-E986-1249-84C0-958AF3EA3241}"/>
                  </a:ext>
                </a:extLst>
              </p:cNvPr>
              <p:cNvSpPr/>
              <p:nvPr/>
            </p:nvSpPr>
            <p:spPr>
              <a:xfrm>
                <a:off x="2943443" y="1546167"/>
                <a:ext cx="189865" cy="1464228"/>
              </a:xfrm>
              <a:custGeom>
                <a:avLst/>
                <a:gdLst>
                  <a:gd name="connsiteX0" fmla="*/ 0 w 190734"/>
                  <a:gd name="connsiteY0" fmla="*/ 0 h 302930"/>
                  <a:gd name="connsiteX1" fmla="*/ 0 w 190734"/>
                  <a:gd name="connsiteY1" fmla="*/ 302930 h 302930"/>
                  <a:gd name="connsiteX2" fmla="*/ 190734 w 190734"/>
                  <a:gd name="connsiteY2" fmla="*/ 302930 h 302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734" h="302930">
                    <a:moveTo>
                      <a:pt x="0" y="0"/>
                    </a:moveTo>
                    <a:lnTo>
                      <a:pt x="0" y="302930"/>
                    </a:lnTo>
                    <a:lnTo>
                      <a:pt x="190734" y="302930"/>
                    </a:lnTo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91A11901-C381-AF57-F9EE-13E6A138AD3E}"/>
                  </a:ext>
                </a:extLst>
              </p:cNvPr>
              <p:cNvCxnSpPr/>
              <p:nvPr/>
            </p:nvCxnSpPr>
            <p:spPr>
              <a:xfrm>
                <a:off x="2943241" y="1836973"/>
                <a:ext cx="1899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C8F0ED9B-915A-CD12-A1C5-D56B14CA382F}"/>
                  </a:ext>
                </a:extLst>
              </p:cNvPr>
              <p:cNvCxnSpPr/>
              <p:nvPr/>
            </p:nvCxnSpPr>
            <p:spPr>
              <a:xfrm>
                <a:off x="2943748" y="2408306"/>
                <a:ext cx="189865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खण्ड ६  प्रकोप उदाहरण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テキスト ボックス 1"/>
          <p:cNvSpPr txBox="1"/>
          <p:nvPr/>
        </p:nvSpPr>
        <p:spPr>
          <a:xfrm>
            <a:off x="4515601" y="884566"/>
            <a:ext cx="440436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तालिका १-२ बकेटको प्रकार र विशेषता</a:t>
            </a:r>
          </a:p>
        </p:txBody>
      </p:sp>
      <p:sp>
        <p:nvSpPr>
          <p:cNvPr id="131" name="テキスト ボックス 2"/>
          <p:cNvSpPr txBox="1"/>
          <p:nvPr/>
        </p:nvSpPr>
        <p:spPr>
          <a:xfrm>
            <a:off x="844823" y="4609630"/>
            <a:ext cx="30334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चित्र १-६ II प्रकार  बकेट</a:t>
            </a:r>
          </a:p>
        </p:txBody>
      </p:sp>
      <p:sp>
        <p:nvSpPr>
          <p:cNvPr id="134" name="テキスト ボックス 5"/>
          <p:cNvSpPr txBox="1"/>
          <p:nvPr/>
        </p:nvSpPr>
        <p:spPr>
          <a:xfrm>
            <a:off x="5293359" y="6390028"/>
            <a:ext cx="3672323" cy="31432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/>
            </a:pPr>
            <a:r>
              <a:t>पाठ  १८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पेज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पुरक पाठ ८～९ पेज </a:t>
            </a:r>
          </a:p>
        </p:txBody>
      </p:sp>
      <p:sp>
        <p:nvSpPr>
          <p:cNvPr id="135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400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Meiryo UI"/>
                <a:ea typeface="Meiryo UI"/>
                <a:cs typeface="Meiryo UI"/>
                <a:sym typeface="Meiryo UI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मुख्य निर्दिष्टीकरण र आयाम</a:t>
            </a:r>
          </a:p>
        </p:txBody>
      </p:sp>
      <p:pic>
        <p:nvPicPr>
          <p:cNvPr id="3" name="officeArt object" descr="図 8">
            <a:extLst>
              <a:ext uri="{FF2B5EF4-FFF2-40B4-BE49-F238E27FC236}">
                <a16:creationId xmlns:a16="http://schemas.microsoft.com/office/drawing/2014/main" id="{8136AD9A-3099-5F0D-4D89-7FD2F71A47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261" y="1962537"/>
            <a:ext cx="4452620" cy="19748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officeArt object" descr="स्पिल गार्डको मथिल्लो भाग">
            <a:extLst>
              <a:ext uri="{FF2B5EF4-FFF2-40B4-BE49-F238E27FC236}">
                <a16:creationId xmlns:a16="http://schemas.microsoft.com/office/drawing/2014/main" id="{94FA9F2C-36CA-73D4-8BA2-2A51E0A169F7}"/>
              </a:ext>
            </a:extLst>
          </p:cNvPr>
          <p:cNvSpPr txBox="1"/>
          <p:nvPr/>
        </p:nvSpPr>
        <p:spPr>
          <a:xfrm>
            <a:off x="3043036" y="2209171"/>
            <a:ext cx="1423670" cy="29337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tabLst>
                <a:tab pos="914400" algn="l"/>
              </a:tabLst>
            </a:pPr>
            <a:r>
              <a:rPr lang="en-US" sz="900" dirty="0" err="1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स्पिल</a:t>
            </a:r>
            <a:r>
              <a:rPr lang="en-US" sz="900" dirty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 </a:t>
            </a:r>
            <a:r>
              <a:rPr lang="en-US" sz="900" dirty="0" err="1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गार्डको</a:t>
            </a:r>
            <a:r>
              <a:rPr lang="en-US" sz="900" dirty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 </a:t>
            </a:r>
            <a:r>
              <a:rPr lang="en-US" sz="900" dirty="0" err="1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मथिल्लो</a:t>
            </a:r>
            <a:r>
              <a:rPr lang="en-US" sz="900" dirty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 </a:t>
            </a:r>
            <a:r>
              <a:rPr lang="en-US" sz="900" dirty="0" err="1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भाग</a:t>
            </a:r>
            <a:endParaRPr lang="ja-JP" sz="1800" dirty="0">
              <a:ln>
                <a:noFill/>
              </a:ln>
              <a:solidFill>
                <a:srgbClr val="00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游明朝" panose="02020400000000000000" pitchFamily="18" charset="-128"/>
            </a:endParaRPr>
          </a:p>
        </p:txBody>
      </p:sp>
      <p:sp>
        <p:nvSpPr>
          <p:cNvPr id="5" name="officeArt object" descr="पहाड आकारको धारको टुप्पो">
            <a:extLst>
              <a:ext uri="{FF2B5EF4-FFF2-40B4-BE49-F238E27FC236}">
                <a16:creationId xmlns:a16="http://schemas.microsoft.com/office/drawing/2014/main" id="{5BF7C430-6CC9-5986-A058-9CD222C38CB3}"/>
              </a:ext>
            </a:extLst>
          </p:cNvPr>
          <p:cNvSpPr txBox="1"/>
          <p:nvPr/>
        </p:nvSpPr>
        <p:spPr>
          <a:xfrm>
            <a:off x="56631" y="2988062"/>
            <a:ext cx="1454150" cy="29337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>
              <a:tabLst>
                <a:tab pos="914400" algn="l"/>
              </a:tabLst>
            </a:pPr>
            <a:r>
              <a:rPr lang="en-US" sz="9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पहाड आकारको धारको टुप्पो</a:t>
            </a:r>
            <a:endParaRPr lang="ja-JP" sz="1800">
              <a:ln>
                <a:noFill/>
              </a:ln>
              <a:solidFill>
                <a:srgbClr val="00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游明朝" panose="02020400000000000000" pitchFamily="18" charset="-128"/>
            </a:endParaRPr>
          </a:p>
        </p:txBody>
      </p:sp>
      <p:sp>
        <p:nvSpPr>
          <p:cNvPr id="6" name="officeArt object" descr="यो अनुमानित धारको…">
            <a:extLst>
              <a:ext uri="{FF2B5EF4-FFF2-40B4-BE49-F238E27FC236}">
                <a16:creationId xmlns:a16="http://schemas.microsoft.com/office/drawing/2014/main" id="{524C8856-3AE5-C4B5-5ABD-E283569EDA53}"/>
              </a:ext>
            </a:extLst>
          </p:cNvPr>
          <p:cNvSpPr txBox="1"/>
          <p:nvPr/>
        </p:nvSpPr>
        <p:spPr>
          <a:xfrm>
            <a:off x="55361" y="3276987"/>
            <a:ext cx="1246505" cy="49022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>
              <a:tabLst>
                <a:tab pos="914400" algn="l"/>
              </a:tabLst>
            </a:pPr>
            <a:r>
              <a:rPr lang="en-US" sz="11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यो अनुमानित धारको</a:t>
            </a:r>
            <a:endParaRPr lang="ja-JP" sz="1800">
              <a:ln>
                <a:noFill/>
              </a:ln>
              <a:solidFill>
                <a:srgbClr val="00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游明朝" panose="02020400000000000000" pitchFamily="18" charset="-128"/>
            </a:endParaRPr>
          </a:p>
          <a:p>
            <a:pPr>
              <a:tabLst>
                <a:tab pos="914400" algn="l"/>
              </a:tabLst>
            </a:pPr>
            <a:r>
              <a:rPr lang="en-US" sz="110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टुप्पोको अघिल्लो भाग </a:t>
            </a:r>
            <a:endParaRPr lang="ja-JP" sz="1800">
              <a:ln>
                <a:noFill/>
              </a:ln>
              <a:solidFill>
                <a:srgbClr val="00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游明朝" panose="02020400000000000000" pitchFamily="18" charset="-128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2724041-95EB-54CF-DD4E-777A06181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26796"/>
              </p:ext>
            </p:extLst>
          </p:nvPr>
        </p:nvGraphicFramePr>
        <p:xfrm>
          <a:off x="4449467" y="1253239"/>
          <a:ext cx="4516215" cy="41224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52106">
                  <a:extLst>
                    <a:ext uri="{9D8B030D-6E8A-4147-A177-3AD203B41FA5}">
                      <a16:colId xmlns:a16="http://schemas.microsoft.com/office/drawing/2014/main" val="3995616696"/>
                    </a:ext>
                  </a:extLst>
                </a:gridCol>
                <a:gridCol w="1277893">
                  <a:extLst>
                    <a:ext uri="{9D8B030D-6E8A-4147-A177-3AD203B41FA5}">
                      <a16:colId xmlns:a16="http://schemas.microsoft.com/office/drawing/2014/main" val="4122298071"/>
                    </a:ext>
                  </a:extLst>
                </a:gridCol>
                <a:gridCol w="2386216">
                  <a:extLst>
                    <a:ext uri="{9D8B030D-6E8A-4147-A177-3AD203B41FA5}">
                      <a16:colId xmlns:a16="http://schemas.microsoft.com/office/drawing/2014/main" val="1006616793"/>
                    </a:ext>
                  </a:extLst>
                </a:gridCol>
              </a:tblGrid>
              <a:tr h="276390">
                <a:tc gridSpan="2">
                  <a:txBody>
                    <a:bodyPr/>
                    <a:lstStyle/>
                    <a:p>
                      <a:pPr marR="3810" algn="ctr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ja-JP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बकेटको  प्रकार</a:t>
                      </a:r>
                      <a:endParaRPr lang="ja-JP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42481" marR="45667" marT="42481" marB="4248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ts val="21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tabLst>
                          <a:tab pos="802005" algn="l"/>
                          <a:tab pos="1106805" algn="l"/>
                          <a:tab pos="1411605" algn="l"/>
                        </a:tabLst>
                      </a:pPr>
                      <a:r>
                        <a:rPr lang="ja-JP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संरचनात्मक सुविधाहरू</a:t>
                      </a:r>
                      <a:endParaRPr lang="ja-JP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96643" marR="42481" marT="42481" marB="42481"/>
                </a:tc>
                <a:extLst>
                  <a:ext uri="{0D108BD9-81ED-4DB2-BD59-A6C34878D82A}">
                    <a16:rowId xmlns:a16="http://schemas.microsoft.com/office/drawing/2014/main" val="95317048"/>
                  </a:ext>
                </a:extLst>
              </a:tr>
              <a:tr h="1297176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</a:pP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ja-JP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tabLst>
                          <a:tab pos="450850" algn="l"/>
                        </a:tabLst>
                      </a:pP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Ⅰ I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प्रकार</a:t>
                      </a:r>
                      <a:endParaRPr lang="ja-JP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tabLst>
                          <a:tab pos="450850" algn="l"/>
                        </a:tabLst>
                      </a:pP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मानक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बकेट</a:t>
                      </a:r>
                      <a:endParaRPr lang="ja-JP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42481" marR="42481" marT="42481" marB="42481"/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ja-JP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42481" marR="42481" marT="42481" marB="42481"/>
                </a:tc>
                <a:tc>
                  <a:txBody>
                    <a:bodyPr/>
                    <a:lstStyle/>
                    <a:p>
                      <a:pPr marL="39370" marR="38100">
                        <a:lnSpc>
                          <a:spcPct val="7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सबैभन्दा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सामान्य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आकार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भएको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सीधा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किनारा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भएको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र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पञ्जा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नभएको।यो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साना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आकारका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वस्तुहरू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ह्यान्डल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गर्न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उपयुक्त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भएकोले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बालुवा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बजरी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माटो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आदि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खनेर</a:t>
                      </a:r>
                      <a:r>
                        <a:rPr lang="en-US" sz="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निकाल्ने</a:t>
                      </a:r>
                      <a:r>
                        <a:rPr lang="en-US" sz="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कार्य</a:t>
                      </a:r>
                      <a:r>
                        <a:rPr lang="en-US" sz="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गर्न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लागी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उपयुक्त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हुन्छ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।</a:t>
                      </a:r>
                      <a:endParaRPr lang="ja-JP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75403" marR="74341" marT="42481" marB="42481"/>
                </a:tc>
                <a:extLst>
                  <a:ext uri="{0D108BD9-81ED-4DB2-BD59-A6C34878D82A}">
                    <a16:rowId xmlns:a16="http://schemas.microsoft.com/office/drawing/2014/main" val="4079619144"/>
                  </a:ext>
                </a:extLst>
              </a:tr>
              <a:tr h="836867"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ja-JP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/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II प्रकार</a:t>
                      </a:r>
                      <a:endParaRPr lang="ja-JP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42481" marR="42481" marT="42481" marB="42481"/>
                </a:tc>
                <a:tc>
                  <a:txBody>
                    <a:bodyPr/>
                    <a:lstStyle/>
                    <a:p>
                      <a:pPr marL="73660"/>
                      <a:endParaRPr lang="en-US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104077" marR="42481" marT="42481" marB="42481"/>
                </a:tc>
                <a:tc>
                  <a:txBody>
                    <a:bodyPr/>
                    <a:lstStyle/>
                    <a:p>
                      <a:pPr marL="35560" marR="41910" algn="just">
                        <a:lnSpc>
                          <a:spcPct val="8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 प्रकारको बकेट जस्तै, यो साना आकारका वस्तुहरू ह्यान्डल गर्न उपयुक्त छ तर अझ राम्रो </a:t>
                      </a:r>
                      <a:r>
                        <a:rPr lang="en-US" sz="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खनेर निकाल्ने कार्य</a:t>
                      </a: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गर्नको  लागि किनारामा पहाड जस्तो हुन्छ।</a:t>
                      </a:r>
                      <a:endParaRPr lang="ja-JP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72217" marR="77527" marT="42481" marB="42481"/>
                </a:tc>
                <a:extLst>
                  <a:ext uri="{0D108BD9-81ED-4DB2-BD59-A6C34878D82A}">
                    <a16:rowId xmlns:a16="http://schemas.microsoft.com/office/drawing/2014/main" val="1536191909"/>
                  </a:ext>
                </a:extLst>
              </a:tr>
              <a:tr h="836867"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ja-JP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/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III प्रकार </a:t>
                      </a:r>
                      <a:endParaRPr lang="ja-JP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42481" marR="42481" marT="42481" marB="42481"/>
                </a:tc>
                <a:tc>
                  <a:txBody>
                    <a:bodyPr/>
                    <a:lstStyle/>
                    <a:p>
                      <a:pPr marL="97155"/>
                      <a:endParaRPr lang="en-US" sz="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ＭＳ 明朝" panose="02020609040205080304" pitchFamily="17" charset="-128"/>
                        <a:ea typeface="Arial Unicode MS"/>
                        <a:cs typeface="ＭＳ 明朝" panose="02020609040205080304" pitchFamily="17" charset="-128"/>
                      </a:endParaRPr>
                    </a:p>
                  </a:txBody>
                  <a:tcPr marL="123725" marR="42481" marT="42481" marB="42481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8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 प्रकारको सीधा किनारामा नंग्रा जोडिएको बकेट हो र  यो ठूला आकारका वस्तुहरू ह्यान्डल गर्न उपयुक्त भएकोले गिट्टी आदि </a:t>
                      </a:r>
                      <a:r>
                        <a:rPr lang="en-US" sz="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खनेर निकाल्ने कार्य </a:t>
                      </a: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गर्न उपयुक्त हुन्छ।</a:t>
                      </a:r>
                      <a:endParaRPr lang="ja-JP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72217" marR="42481" marT="42481" marB="42481"/>
                </a:tc>
                <a:extLst>
                  <a:ext uri="{0D108BD9-81ED-4DB2-BD59-A6C34878D82A}">
                    <a16:rowId xmlns:a16="http://schemas.microsoft.com/office/drawing/2014/main" val="1301681373"/>
                  </a:ext>
                </a:extLst>
              </a:tr>
              <a:tr h="836867"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ja-JP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spcBef>
                          <a:spcPts val="5"/>
                        </a:spcBef>
                      </a:pPr>
                      <a:r>
                        <a:rPr lang="en-US" sz="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IV प्रकार </a:t>
                      </a:r>
                      <a:endParaRPr lang="ja-JP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42481" marR="42481" marT="42481" marB="42481"/>
                </a:tc>
                <a:tc>
                  <a:txBody>
                    <a:bodyPr/>
                    <a:lstStyle/>
                    <a:p>
                      <a:pPr marL="104140"/>
                      <a:endParaRPr lang="en-US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129566" marR="42481" marT="42481" marB="42481"/>
                </a:tc>
                <a:tc>
                  <a:txBody>
                    <a:bodyPr/>
                    <a:lstStyle/>
                    <a:p>
                      <a:pPr marL="35560" marR="41910" algn="just">
                        <a:lnSpc>
                          <a:spcPct val="8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II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प्रकारमा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पहाड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जस्तो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किनारामा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नंग्राहरु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जोडिएको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बकेट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भएकोले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ठूला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दाना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भएका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वस्तुहरूको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राम्रो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संग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</a:t>
                      </a:r>
                      <a:endParaRPr lang="ja-JP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35560" marR="41910" algn="just">
                        <a:lnSpc>
                          <a:spcPct val="8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खनेर</a:t>
                      </a:r>
                      <a:r>
                        <a:rPr lang="en-US" sz="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निकाल्ने</a:t>
                      </a:r>
                      <a:r>
                        <a:rPr lang="en-US" sz="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कार्य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सम्पादनको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लागि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उपयुक्त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हुन्छ</a:t>
                      </a: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।</a:t>
                      </a:r>
                      <a:endParaRPr lang="ja-JP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72217" marR="77527" marT="42481" marB="42481"/>
                </a:tc>
                <a:extLst>
                  <a:ext uri="{0D108BD9-81ED-4DB2-BD59-A6C34878D82A}">
                    <a16:rowId xmlns:a16="http://schemas.microsoft.com/office/drawing/2014/main" val="2797105157"/>
                  </a:ext>
                </a:extLst>
              </a:tr>
            </a:tbl>
          </a:graphicData>
        </a:graphic>
      </p:graphicFrame>
      <p:grpSp>
        <p:nvGrpSpPr>
          <p:cNvPr id="8" name="officeArt object" descr="グループ化 396">
            <a:extLst>
              <a:ext uri="{FF2B5EF4-FFF2-40B4-BE49-F238E27FC236}">
                <a16:creationId xmlns:a16="http://schemas.microsoft.com/office/drawing/2014/main" id="{3EE511B4-00A5-05AA-DAE9-AB50D92AD1F4}"/>
              </a:ext>
            </a:extLst>
          </p:cNvPr>
          <p:cNvGrpSpPr/>
          <p:nvPr/>
        </p:nvGrpSpPr>
        <p:grpSpPr>
          <a:xfrm>
            <a:off x="5404953" y="1629310"/>
            <a:ext cx="952367" cy="783999"/>
            <a:chOff x="0" y="0"/>
            <a:chExt cx="1176141" cy="969323"/>
          </a:xfrm>
        </p:grpSpPr>
        <p:sp>
          <p:nvSpPr>
            <p:cNvPr id="9" name="docshape150">
              <a:extLst>
                <a:ext uri="{FF2B5EF4-FFF2-40B4-BE49-F238E27FC236}">
                  <a16:creationId xmlns:a16="http://schemas.microsoft.com/office/drawing/2014/main" id="{4C38AB1F-4CF1-6D41-D848-18FBDEB5D4A9}"/>
                </a:ext>
              </a:extLst>
            </p:cNvPr>
            <p:cNvSpPr/>
            <p:nvPr/>
          </p:nvSpPr>
          <p:spPr>
            <a:xfrm>
              <a:off x="-1" y="0"/>
              <a:ext cx="1176142" cy="96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61" y="0"/>
                  </a:moveTo>
                  <a:lnTo>
                    <a:pt x="4569" y="131"/>
                  </a:lnTo>
                  <a:lnTo>
                    <a:pt x="4177" y="394"/>
                  </a:lnTo>
                  <a:lnTo>
                    <a:pt x="3785" y="590"/>
                  </a:lnTo>
                  <a:lnTo>
                    <a:pt x="2947" y="3116"/>
                  </a:lnTo>
                  <a:lnTo>
                    <a:pt x="1230" y="8151"/>
                  </a:lnTo>
                  <a:lnTo>
                    <a:pt x="811" y="9414"/>
                  </a:lnTo>
                  <a:lnTo>
                    <a:pt x="406" y="10693"/>
                  </a:lnTo>
                  <a:lnTo>
                    <a:pt x="0" y="11956"/>
                  </a:lnTo>
                  <a:lnTo>
                    <a:pt x="7421" y="16745"/>
                  </a:lnTo>
                  <a:lnTo>
                    <a:pt x="13328" y="20534"/>
                  </a:lnTo>
                  <a:lnTo>
                    <a:pt x="13463" y="20534"/>
                  </a:lnTo>
                  <a:lnTo>
                    <a:pt x="13801" y="20829"/>
                  </a:lnTo>
                  <a:lnTo>
                    <a:pt x="14571" y="21305"/>
                  </a:lnTo>
                  <a:lnTo>
                    <a:pt x="14896" y="21600"/>
                  </a:lnTo>
                  <a:lnTo>
                    <a:pt x="15842" y="20944"/>
                  </a:lnTo>
                  <a:lnTo>
                    <a:pt x="16734" y="20173"/>
                  </a:lnTo>
                  <a:lnTo>
                    <a:pt x="17626" y="19369"/>
                  </a:lnTo>
                  <a:lnTo>
                    <a:pt x="18532" y="18599"/>
                  </a:lnTo>
                  <a:lnTo>
                    <a:pt x="19248" y="17910"/>
                  </a:lnTo>
                  <a:lnTo>
                    <a:pt x="19991" y="17188"/>
                  </a:lnTo>
                  <a:lnTo>
                    <a:pt x="20694" y="16417"/>
                  </a:lnTo>
                  <a:lnTo>
                    <a:pt x="21235" y="15532"/>
                  </a:lnTo>
                  <a:lnTo>
                    <a:pt x="21532" y="14482"/>
                  </a:lnTo>
                  <a:lnTo>
                    <a:pt x="21600" y="13121"/>
                  </a:lnTo>
                  <a:lnTo>
                    <a:pt x="21303" y="11907"/>
                  </a:lnTo>
                  <a:lnTo>
                    <a:pt x="20775" y="10775"/>
                  </a:lnTo>
                  <a:lnTo>
                    <a:pt x="20181" y="9693"/>
                  </a:lnTo>
                  <a:lnTo>
                    <a:pt x="19667" y="8561"/>
                  </a:lnTo>
                  <a:lnTo>
                    <a:pt x="18694" y="7971"/>
                  </a:lnTo>
                  <a:lnTo>
                    <a:pt x="18572" y="7561"/>
                  </a:lnTo>
                  <a:lnTo>
                    <a:pt x="18491" y="7364"/>
                  </a:lnTo>
                  <a:lnTo>
                    <a:pt x="18369" y="7184"/>
                  </a:lnTo>
                  <a:lnTo>
                    <a:pt x="18126" y="7069"/>
                  </a:lnTo>
                  <a:lnTo>
                    <a:pt x="17856" y="7036"/>
                  </a:lnTo>
                  <a:lnTo>
                    <a:pt x="17585" y="7085"/>
                  </a:lnTo>
                  <a:lnTo>
                    <a:pt x="17342" y="7233"/>
                  </a:lnTo>
                  <a:lnTo>
                    <a:pt x="13030" y="4723"/>
                  </a:lnTo>
                  <a:lnTo>
                    <a:pt x="12625" y="3871"/>
                  </a:lnTo>
                  <a:lnTo>
                    <a:pt x="12206" y="3756"/>
                  </a:lnTo>
                  <a:lnTo>
                    <a:pt x="11989" y="3805"/>
                  </a:lnTo>
                  <a:lnTo>
                    <a:pt x="11814" y="3936"/>
                  </a:lnTo>
                  <a:lnTo>
                    <a:pt x="10814" y="3362"/>
                  </a:lnTo>
                  <a:lnTo>
                    <a:pt x="8813" y="2231"/>
                  </a:lnTo>
                  <a:lnTo>
                    <a:pt x="7826" y="1640"/>
                  </a:lnTo>
                  <a:lnTo>
                    <a:pt x="6840" y="1033"/>
                  </a:lnTo>
                  <a:lnTo>
                    <a:pt x="6826" y="853"/>
                  </a:lnTo>
                  <a:lnTo>
                    <a:pt x="6785" y="656"/>
                  </a:lnTo>
                  <a:lnTo>
                    <a:pt x="6718" y="476"/>
                  </a:lnTo>
                  <a:lnTo>
                    <a:pt x="6623" y="312"/>
                  </a:lnTo>
                  <a:lnTo>
                    <a:pt x="6326" y="66"/>
                  </a:lnTo>
                  <a:lnTo>
                    <a:pt x="6015" y="66"/>
                  </a:lnTo>
                  <a:lnTo>
                    <a:pt x="5677" y="164"/>
                  </a:lnTo>
                  <a:lnTo>
                    <a:pt x="5353" y="230"/>
                  </a:lnTo>
                  <a:lnTo>
                    <a:pt x="4961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docshape151">
              <a:extLst>
                <a:ext uri="{FF2B5EF4-FFF2-40B4-BE49-F238E27FC236}">
                  <a16:creationId xmlns:a16="http://schemas.microsoft.com/office/drawing/2014/main" id="{E0CADBC6-1DBA-4BF7-5FEB-8157F388DA35}"/>
                </a:ext>
              </a:extLst>
            </p:cNvPr>
            <p:cNvSpPr/>
            <p:nvPr/>
          </p:nvSpPr>
          <p:spPr>
            <a:xfrm>
              <a:off x="218594" y="7360"/>
              <a:ext cx="847146" cy="9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72" y="1056"/>
                  </a:moveTo>
                  <a:lnTo>
                    <a:pt x="3716" y="838"/>
                  </a:lnTo>
                  <a:lnTo>
                    <a:pt x="3678" y="654"/>
                  </a:lnTo>
                  <a:lnTo>
                    <a:pt x="3566" y="436"/>
                  </a:lnTo>
                  <a:lnTo>
                    <a:pt x="3378" y="251"/>
                  </a:lnTo>
                  <a:lnTo>
                    <a:pt x="3134" y="117"/>
                  </a:lnTo>
                  <a:lnTo>
                    <a:pt x="2890" y="50"/>
                  </a:lnTo>
                  <a:lnTo>
                    <a:pt x="3209" y="302"/>
                  </a:lnTo>
                  <a:lnTo>
                    <a:pt x="3378" y="637"/>
                  </a:lnTo>
                  <a:lnTo>
                    <a:pt x="3472" y="1022"/>
                  </a:lnTo>
                  <a:lnTo>
                    <a:pt x="3528" y="1391"/>
                  </a:lnTo>
                  <a:lnTo>
                    <a:pt x="3734" y="1257"/>
                  </a:lnTo>
                  <a:lnTo>
                    <a:pt x="3772" y="1056"/>
                  </a:lnTo>
                  <a:close/>
                  <a:moveTo>
                    <a:pt x="21600" y="8781"/>
                  </a:moveTo>
                  <a:lnTo>
                    <a:pt x="21412" y="8781"/>
                  </a:lnTo>
                  <a:lnTo>
                    <a:pt x="21394" y="8747"/>
                  </a:lnTo>
                  <a:lnTo>
                    <a:pt x="21281" y="8630"/>
                  </a:lnTo>
                  <a:lnTo>
                    <a:pt x="21281" y="8613"/>
                  </a:lnTo>
                  <a:lnTo>
                    <a:pt x="21093" y="8513"/>
                  </a:lnTo>
                  <a:lnTo>
                    <a:pt x="20887" y="8429"/>
                  </a:lnTo>
                  <a:lnTo>
                    <a:pt x="20436" y="8261"/>
                  </a:lnTo>
                  <a:lnTo>
                    <a:pt x="20211" y="8312"/>
                  </a:lnTo>
                  <a:lnTo>
                    <a:pt x="20005" y="8462"/>
                  </a:lnTo>
                  <a:lnTo>
                    <a:pt x="19836" y="8613"/>
                  </a:lnTo>
                  <a:lnTo>
                    <a:pt x="19048" y="8211"/>
                  </a:lnTo>
                  <a:lnTo>
                    <a:pt x="18729" y="8077"/>
                  </a:lnTo>
                  <a:lnTo>
                    <a:pt x="18391" y="7960"/>
                  </a:lnTo>
                  <a:lnTo>
                    <a:pt x="18053" y="7792"/>
                  </a:lnTo>
                  <a:lnTo>
                    <a:pt x="17772" y="7591"/>
                  </a:lnTo>
                  <a:lnTo>
                    <a:pt x="17959" y="7658"/>
                  </a:lnTo>
                  <a:lnTo>
                    <a:pt x="18109" y="7390"/>
                  </a:lnTo>
                  <a:lnTo>
                    <a:pt x="18147" y="7289"/>
                  </a:lnTo>
                  <a:lnTo>
                    <a:pt x="15370" y="6100"/>
                  </a:lnTo>
                  <a:lnTo>
                    <a:pt x="13981" y="5480"/>
                  </a:lnTo>
                  <a:lnTo>
                    <a:pt x="13662" y="5329"/>
                  </a:lnTo>
                  <a:lnTo>
                    <a:pt x="12630" y="4826"/>
                  </a:lnTo>
                  <a:lnTo>
                    <a:pt x="12536" y="4977"/>
                  </a:lnTo>
                  <a:lnTo>
                    <a:pt x="12386" y="5128"/>
                  </a:lnTo>
                  <a:lnTo>
                    <a:pt x="12198" y="5228"/>
                  </a:lnTo>
                  <a:lnTo>
                    <a:pt x="12029" y="5329"/>
                  </a:lnTo>
                  <a:lnTo>
                    <a:pt x="11766" y="5228"/>
                  </a:lnTo>
                  <a:lnTo>
                    <a:pt x="11504" y="5144"/>
                  </a:lnTo>
                  <a:lnTo>
                    <a:pt x="11260" y="5044"/>
                  </a:lnTo>
                  <a:lnTo>
                    <a:pt x="11091" y="4927"/>
                  </a:lnTo>
                  <a:lnTo>
                    <a:pt x="11053" y="4893"/>
                  </a:lnTo>
                  <a:lnTo>
                    <a:pt x="11241" y="4893"/>
                  </a:lnTo>
                  <a:lnTo>
                    <a:pt x="11466" y="4960"/>
                  </a:lnTo>
                  <a:lnTo>
                    <a:pt x="11673" y="5061"/>
                  </a:lnTo>
                  <a:lnTo>
                    <a:pt x="11842" y="5161"/>
                  </a:lnTo>
                  <a:lnTo>
                    <a:pt x="11785" y="4893"/>
                  </a:lnTo>
                  <a:lnTo>
                    <a:pt x="11710" y="4558"/>
                  </a:lnTo>
                  <a:lnTo>
                    <a:pt x="11598" y="4340"/>
                  </a:lnTo>
                  <a:lnTo>
                    <a:pt x="11410" y="4173"/>
                  </a:lnTo>
                  <a:lnTo>
                    <a:pt x="11166" y="4072"/>
                  </a:lnTo>
                  <a:lnTo>
                    <a:pt x="10884" y="4055"/>
                  </a:lnTo>
                  <a:lnTo>
                    <a:pt x="10584" y="4055"/>
                  </a:lnTo>
                  <a:lnTo>
                    <a:pt x="10397" y="4223"/>
                  </a:lnTo>
                  <a:lnTo>
                    <a:pt x="10284" y="4424"/>
                  </a:lnTo>
                  <a:lnTo>
                    <a:pt x="10509" y="4524"/>
                  </a:lnTo>
                  <a:lnTo>
                    <a:pt x="10716" y="4625"/>
                  </a:lnTo>
                  <a:lnTo>
                    <a:pt x="10903" y="4742"/>
                  </a:lnTo>
                  <a:lnTo>
                    <a:pt x="11016" y="4927"/>
                  </a:lnTo>
                  <a:lnTo>
                    <a:pt x="10415" y="4642"/>
                  </a:lnTo>
                  <a:lnTo>
                    <a:pt x="10153" y="4474"/>
                  </a:lnTo>
                  <a:lnTo>
                    <a:pt x="9946" y="4290"/>
                  </a:lnTo>
                  <a:lnTo>
                    <a:pt x="9984" y="4290"/>
                  </a:lnTo>
                  <a:lnTo>
                    <a:pt x="10059" y="4256"/>
                  </a:lnTo>
                  <a:lnTo>
                    <a:pt x="10059" y="4323"/>
                  </a:lnTo>
                  <a:lnTo>
                    <a:pt x="10134" y="4256"/>
                  </a:lnTo>
                  <a:lnTo>
                    <a:pt x="10472" y="3921"/>
                  </a:lnTo>
                  <a:lnTo>
                    <a:pt x="9195" y="3351"/>
                  </a:lnTo>
                  <a:lnTo>
                    <a:pt x="5292" y="1709"/>
                  </a:lnTo>
                  <a:lnTo>
                    <a:pt x="4992" y="1558"/>
                  </a:lnTo>
                  <a:lnTo>
                    <a:pt x="4016" y="1123"/>
                  </a:lnTo>
                  <a:lnTo>
                    <a:pt x="3978" y="1290"/>
                  </a:lnTo>
                  <a:lnTo>
                    <a:pt x="3753" y="1391"/>
                  </a:lnTo>
                  <a:lnTo>
                    <a:pt x="3528" y="1558"/>
                  </a:lnTo>
                  <a:lnTo>
                    <a:pt x="3303" y="1558"/>
                  </a:lnTo>
                  <a:lnTo>
                    <a:pt x="3284" y="1525"/>
                  </a:lnTo>
                  <a:lnTo>
                    <a:pt x="3247" y="1357"/>
                  </a:lnTo>
                  <a:lnTo>
                    <a:pt x="3228" y="1123"/>
                  </a:lnTo>
                  <a:lnTo>
                    <a:pt x="3190" y="888"/>
                  </a:lnTo>
                  <a:lnTo>
                    <a:pt x="3078" y="687"/>
                  </a:lnTo>
                  <a:lnTo>
                    <a:pt x="3078" y="821"/>
                  </a:lnTo>
                  <a:lnTo>
                    <a:pt x="2965" y="788"/>
                  </a:lnTo>
                  <a:lnTo>
                    <a:pt x="2777" y="721"/>
                  </a:lnTo>
                  <a:lnTo>
                    <a:pt x="2928" y="553"/>
                  </a:lnTo>
                  <a:lnTo>
                    <a:pt x="2965" y="486"/>
                  </a:lnTo>
                  <a:lnTo>
                    <a:pt x="3078" y="519"/>
                  </a:lnTo>
                  <a:lnTo>
                    <a:pt x="3040" y="486"/>
                  </a:lnTo>
                  <a:lnTo>
                    <a:pt x="2946" y="369"/>
                  </a:lnTo>
                  <a:lnTo>
                    <a:pt x="2759" y="251"/>
                  </a:lnTo>
                  <a:lnTo>
                    <a:pt x="2552" y="184"/>
                  </a:lnTo>
                  <a:lnTo>
                    <a:pt x="2327" y="168"/>
                  </a:lnTo>
                  <a:lnTo>
                    <a:pt x="2046" y="235"/>
                  </a:lnTo>
                  <a:lnTo>
                    <a:pt x="1802" y="369"/>
                  </a:lnTo>
                  <a:lnTo>
                    <a:pt x="1614" y="570"/>
                  </a:lnTo>
                  <a:lnTo>
                    <a:pt x="1501" y="771"/>
                  </a:lnTo>
                  <a:lnTo>
                    <a:pt x="3190" y="1424"/>
                  </a:lnTo>
                  <a:lnTo>
                    <a:pt x="3228" y="1525"/>
                  </a:lnTo>
                  <a:lnTo>
                    <a:pt x="2684" y="1408"/>
                  </a:lnTo>
                  <a:lnTo>
                    <a:pt x="2158" y="1207"/>
                  </a:lnTo>
                  <a:lnTo>
                    <a:pt x="1651" y="972"/>
                  </a:lnTo>
                  <a:lnTo>
                    <a:pt x="1201" y="737"/>
                  </a:lnTo>
                  <a:lnTo>
                    <a:pt x="1689" y="201"/>
                  </a:lnTo>
                  <a:lnTo>
                    <a:pt x="1220" y="0"/>
                  </a:lnTo>
                  <a:lnTo>
                    <a:pt x="788" y="117"/>
                  </a:lnTo>
                  <a:lnTo>
                    <a:pt x="357" y="335"/>
                  </a:lnTo>
                  <a:lnTo>
                    <a:pt x="0" y="503"/>
                  </a:lnTo>
                  <a:lnTo>
                    <a:pt x="20436" y="9149"/>
                  </a:lnTo>
                  <a:lnTo>
                    <a:pt x="21337" y="8747"/>
                  </a:lnTo>
                  <a:lnTo>
                    <a:pt x="21225" y="8932"/>
                  </a:lnTo>
                  <a:lnTo>
                    <a:pt x="20999" y="9066"/>
                  </a:lnTo>
                  <a:lnTo>
                    <a:pt x="20737" y="9166"/>
                  </a:lnTo>
                  <a:lnTo>
                    <a:pt x="20474" y="9283"/>
                  </a:lnTo>
                  <a:lnTo>
                    <a:pt x="15219" y="7122"/>
                  </a:lnTo>
                  <a:lnTo>
                    <a:pt x="2777" y="1793"/>
                  </a:lnTo>
                  <a:lnTo>
                    <a:pt x="3434" y="2798"/>
                  </a:lnTo>
                  <a:lnTo>
                    <a:pt x="3791" y="3988"/>
                  </a:lnTo>
                  <a:lnTo>
                    <a:pt x="3791" y="5178"/>
                  </a:lnTo>
                  <a:lnTo>
                    <a:pt x="3397" y="6284"/>
                  </a:lnTo>
                  <a:lnTo>
                    <a:pt x="18654" y="13138"/>
                  </a:lnTo>
                  <a:lnTo>
                    <a:pt x="19085" y="12199"/>
                  </a:lnTo>
                  <a:lnTo>
                    <a:pt x="19874" y="10272"/>
                  </a:lnTo>
                  <a:lnTo>
                    <a:pt x="20286" y="9317"/>
                  </a:lnTo>
                  <a:lnTo>
                    <a:pt x="20361" y="9351"/>
                  </a:lnTo>
                  <a:lnTo>
                    <a:pt x="20399" y="9384"/>
                  </a:lnTo>
                  <a:lnTo>
                    <a:pt x="20399" y="9485"/>
                  </a:lnTo>
                  <a:lnTo>
                    <a:pt x="15426" y="21600"/>
                  </a:lnTo>
                  <a:lnTo>
                    <a:pt x="16815" y="20695"/>
                  </a:lnTo>
                  <a:lnTo>
                    <a:pt x="16890" y="20393"/>
                  </a:lnTo>
                  <a:lnTo>
                    <a:pt x="20981" y="10456"/>
                  </a:lnTo>
                  <a:lnTo>
                    <a:pt x="21300" y="9635"/>
                  </a:lnTo>
                  <a:lnTo>
                    <a:pt x="21431" y="9317"/>
                  </a:lnTo>
                  <a:lnTo>
                    <a:pt x="21431" y="9283"/>
                  </a:lnTo>
                  <a:lnTo>
                    <a:pt x="21469" y="9216"/>
                  </a:lnTo>
                  <a:lnTo>
                    <a:pt x="21600" y="878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docshape152">
              <a:extLst>
                <a:ext uri="{FF2B5EF4-FFF2-40B4-BE49-F238E27FC236}">
                  <a16:creationId xmlns:a16="http://schemas.microsoft.com/office/drawing/2014/main" id="{019B0778-5A9E-761A-3524-FE1BCD8EF1C0}"/>
                </a:ext>
              </a:extLst>
            </p:cNvPr>
            <p:cNvSpPr/>
            <p:nvPr/>
          </p:nvSpPr>
          <p:spPr>
            <a:xfrm>
              <a:off x="302499" y="28704"/>
              <a:ext cx="26497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0" y="0"/>
                  </a:moveTo>
                  <a:lnTo>
                    <a:pt x="3600" y="5040"/>
                  </a:lnTo>
                  <a:lnTo>
                    <a:pt x="0" y="10800"/>
                  </a:lnTo>
                  <a:lnTo>
                    <a:pt x="6000" y="12240"/>
                  </a:lnTo>
                  <a:lnTo>
                    <a:pt x="7200" y="16560"/>
                  </a:lnTo>
                  <a:lnTo>
                    <a:pt x="10800" y="21600"/>
                  </a:lnTo>
                  <a:lnTo>
                    <a:pt x="18000" y="14400"/>
                  </a:lnTo>
                  <a:lnTo>
                    <a:pt x="21600" y="14400"/>
                  </a:lnTo>
                  <a:lnTo>
                    <a:pt x="20400" y="6480"/>
                  </a:lnTo>
                  <a:lnTo>
                    <a:pt x="15600" y="720"/>
                  </a:lnTo>
                  <a:lnTo>
                    <a:pt x="900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docshape153">
              <a:extLst>
                <a:ext uri="{FF2B5EF4-FFF2-40B4-BE49-F238E27FC236}">
                  <a16:creationId xmlns:a16="http://schemas.microsoft.com/office/drawing/2014/main" id="{13470F55-1208-A82F-EBA3-BC58B288D48C}"/>
                </a:ext>
              </a:extLst>
            </p:cNvPr>
            <p:cNvSpPr/>
            <p:nvPr/>
          </p:nvSpPr>
          <p:spPr>
            <a:xfrm>
              <a:off x="7360" y="31648"/>
              <a:ext cx="821386" cy="9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" y="11652"/>
                  </a:moveTo>
                  <a:lnTo>
                    <a:pt x="39" y="11652"/>
                  </a:lnTo>
                  <a:lnTo>
                    <a:pt x="58" y="11652"/>
                  </a:lnTo>
                  <a:close/>
                  <a:moveTo>
                    <a:pt x="6406" y="516"/>
                  </a:moveTo>
                  <a:lnTo>
                    <a:pt x="6174" y="310"/>
                  </a:lnTo>
                  <a:lnTo>
                    <a:pt x="5748" y="172"/>
                  </a:lnTo>
                  <a:lnTo>
                    <a:pt x="5419" y="0"/>
                  </a:lnTo>
                  <a:lnTo>
                    <a:pt x="5187" y="413"/>
                  </a:lnTo>
                  <a:lnTo>
                    <a:pt x="58" y="11652"/>
                  </a:lnTo>
                  <a:lnTo>
                    <a:pt x="155" y="11618"/>
                  </a:lnTo>
                  <a:lnTo>
                    <a:pt x="581" y="11394"/>
                  </a:lnTo>
                  <a:lnTo>
                    <a:pt x="1045" y="11222"/>
                  </a:lnTo>
                  <a:lnTo>
                    <a:pt x="1471" y="11015"/>
                  </a:lnTo>
                  <a:lnTo>
                    <a:pt x="1781" y="10723"/>
                  </a:lnTo>
                  <a:lnTo>
                    <a:pt x="6194" y="895"/>
                  </a:lnTo>
                  <a:lnTo>
                    <a:pt x="6406" y="516"/>
                  </a:lnTo>
                  <a:close/>
                  <a:moveTo>
                    <a:pt x="9310" y="4096"/>
                  </a:moveTo>
                  <a:lnTo>
                    <a:pt x="9135" y="2909"/>
                  </a:lnTo>
                  <a:lnTo>
                    <a:pt x="8710" y="2117"/>
                  </a:lnTo>
                  <a:lnTo>
                    <a:pt x="8187" y="1411"/>
                  </a:lnTo>
                  <a:lnTo>
                    <a:pt x="7490" y="861"/>
                  </a:lnTo>
                  <a:lnTo>
                    <a:pt x="6542" y="551"/>
                  </a:lnTo>
                  <a:lnTo>
                    <a:pt x="5419" y="3098"/>
                  </a:lnTo>
                  <a:lnTo>
                    <a:pt x="3097" y="8175"/>
                  </a:lnTo>
                  <a:lnTo>
                    <a:pt x="2516" y="9432"/>
                  </a:lnTo>
                  <a:lnTo>
                    <a:pt x="1974" y="10723"/>
                  </a:lnTo>
                  <a:lnTo>
                    <a:pt x="3426" y="9931"/>
                  </a:lnTo>
                  <a:lnTo>
                    <a:pt x="4839" y="9105"/>
                  </a:lnTo>
                  <a:lnTo>
                    <a:pt x="6252" y="8210"/>
                  </a:lnTo>
                  <a:lnTo>
                    <a:pt x="7606" y="7229"/>
                  </a:lnTo>
                  <a:lnTo>
                    <a:pt x="8497" y="6299"/>
                  </a:lnTo>
                  <a:lnTo>
                    <a:pt x="9077" y="5249"/>
                  </a:lnTo>
                  <a:lnTo>
                    <a:pt x="9310" y="4096"/>
                  </a:lnTo>
                  <a:close/>
                  <a:moveTo>
                    <a:pt x="18290" y="4320"/>
                  </a:moveTo>
                  <a:lnTo>
                    <a:pt x="18194" y="3855"/>
                  </a:lnTo>
                  <a:lnTo>
                    <a:pt x="17981" y="3632"/>
                  </a:lnTo>
                  <a:lnTo>
                    <a:pt x="17748" y="3459"/>
                  </a:lnTo>
                  <a:lnTo>
                    <a:pt x="17477" y="3356"/>
                  </a:lnTo>
                  <a:lnTo>
                    <a:pt x="17148" y="3373"/>
                  </a:lnTo>
                  <a:lnTo>
                    <a:pt x="17071" y="3477"/>
                  </a:lnTo>
                  <a:lnTo>
                    <a:pt x="17265" y="3442"/>
                  </a:lnTo>
                  <a:lnTo>
                    <a:pt x="17303" y="3477"/>
                  </a:lnTo>
                  <a:lnTo>
                    <a:pt x="17652" y="3700"/>
                  </a:lnTo>
                  <a:lnTo>
                    <a:pt x="17865" y="3993"/>
                  </a:lnTo>
                  <a:lnTo>
                    <a:pt x="17961" y="4337"/>
                  </a:lnTo>
                  <a:lnTo>
                    <a:pt x="18019" y="4681"/>
                  </a:lnTo>
                  <a:lnTo>
                    <a:pt x="18232" y="4509"/>
                  </a:lnTo>
                  <a:lnTo>
                    <a:pt x="18290" y="4320"/>
                  </a:lnTo>
                  <a:close/>
                  <a:moveTo>
                    <a:pt x="21600" y="20498"/>
                  </a:moveTo>
                  <a:lnTo>
                    <a:pt x="3755" y="12358"/>
                  </a:lnTo>
                  <a:lnTo>
                    <a:pt x="2594" y="11755"/>
                  </a:lnTo>
                  <a:lnTo>
                    <a:pt x="1548" y="11204"/>
                  </a:lnTo>
                  <a:lnTo>
                    <a:pt x="852" y="11549"/>
                  </a:lnTo>
                  <a:lnTo>
                    <a:pt x="503" y="11669"/>
                  </a:lnTo>
                  <a:lnTo>
                    <a:pt x="155" y="11755"/>
                  </a:lnTo>
                  <a:lnTo>
                    <a:pt x="39" y="11652"/>
                  </a:lnTo>
                  <a:lnTo>
                    <a:pt x="0" y="11755"/>
                  </a:lnTo>
                  <a:lnTo>
                    <a:pt x="19471" y="20877"/>
                  </a:lnTo>
                  <a:lnTo>
                    <a:pt x="21174" y="21600"/>
                  </a:lnTo>
                  <a:lnTo>
                    <a:pt x="21523" y="20774"/>
                  </a:lnTo>
                  <a:lnTo>
                    <a:pt x="21600" y="2049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docshape154">
              <a:extLst>
                <a:ext uri="{FF2B5EF4-FFF2-40B4-BE49-F238E27FC236}">
                  <a16:creationId xmlns:a16="http://schemas.microsoft.com/office/drawing/2014/main" id="{4710C8FD-351F-76D8-8716-5DE874B6F23E}"/>
                </a:ext>
              </a:extLst>
            </p:cNvPr>
            <p:cNvSpPr/>
            <p:nvPr/>
          </p:nvSpPr>
          <p:spPr>
            <a:xfrm>
              <a:off x="644743" y="195042"/>
              <a:ext cx="19137" cy="1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2" y="0"/>
                  </a:moveTo>
                  <a:lnTo>
                    <a:pt x="6646" y="1800"/>
                  </a:lnTo>
                  <a:lnTo>
                    <a:pt x="0" y="7200"/>
                  </a:lnTo>
                  <a:lnTo>
                    <a:pt x="1662" y="19800"/>
                  </a:lnTo>
                  <a:lnTo>
                    <a:pt x="9969" y="21600"/>
                  </a:lnTo>
                  <a:lnTo>
                    <a:pt x="16615" y="19800"/>
                  </a:lnTo>
                  <a:lnTo>
                    <a:pt x="21600" y="16200"/>
                  </a:lnTo>
                  <a:lnTo>
                    <a:pt x="21600" y="9000"/>
                  </a:lnTo>
                  <a:lnTo>
                    <a:pt x="19938" y="1800"/>
                  </a:lnTo>
                  <a:lnTo>
                    <a:pt x="13292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docshape155">
              <a:extLst>
                <a:ext uri="{FF2B5EF4-FFF2-40B4-BE49-F238E27FC236}">
                  <a16:creationId xmlns:a16="http://schemas.microsoft.com/office/drawing/2014/main" id="{46A40B18-51B3-31DA-6F00-ADD2D2D120D7}"/>
                </a:ext>
              </a:extLst>
            </p:cNvPr>
            <p:cNvSpPr/>
            <p:nvPr/>
          </p:nvSpPr>
          <p:spPr>
            <a:xfrm>
              <a:off x="75808" y="292195"/>
              <a:ext cx="1092973" cy="61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2" y="14434"/>
                  </a:moveTo>
                  <a:lnTo>
                    <a:pt x="16364" y="14331"/>
                  </a:lnTo>
                  <a:lnTo>
                    <a:pt x="3767" y="2913"/>
                  </a:lnTo>
                  <a:lnTo>
                    <a:pt x="1891" y="5258"/>
                  </a:lnTo>
                  <a:lnTo>
                    <a:pt x="945" y="6418"/>
                  </a:lnTo>
                  <a:lnTo>
                    <a:pt x="0" y="7526"/>
                  </a:lnTo>
                  <a:lnTo>
                    <a:pt x="145" y="7733"/>
                  </a:lnTo>
                  <a:lnTo>
                    <a:pt x="233" y="7887"/>
                  </a:lnTo>
                  <a:lnTo>
                    <a:pt x="378" y="8042"/>
                  </a:lnTo>
                  <a:lnTo>
                    <a:pt x="12960" y="19564"/>
                  </a:lnTo>
                  <a:lnTo>
                    <a:pt x="14982" y="21342"/>
                  </a:lnTo>
                  <a:lnTo>
                    <a:pt x="16422" y="14434"/>
                  </a:lnTo>
                  <a:close/>
                  <a:moveTo>
                    <a:pt x="17222" y="10542"/>
                  </a:moveTo>
                  <a:lnTo>
                    <a:pt x="5367" y="0"/>
                  </a:lnTo>
                  <a:lnTo>
                    <a:pt x="5076" y="747"/>
                  </a:lnTo>
                  <a:lnTo>
                    <a:pt x="4727" y="1443"/>
                  </a:lnTo>
                  <a:lnTo>
                    <a:pt x="4349" y="2114"/>
                  </a:lnTo>
                  <a:lnTo>
                    <a:pt x="3942" y="2706"/>
                  </a:lnTo>
                  <a:lnTo>
                    <a:pt x="4000" y="2810"/>
                  </a:lnTo>
                  <a:lnTo>
                    <a:pt x="16480" y="14074"/>
                  </a:lnTo>
                  <a:lnTo>
                    <a:pt x="16873" y="12321"/>
                  </a:lnTo>
                  <a:lnTo>
                    <a:pt x="17062" y="11444"/>
                  </a:lnTo>
                  <a:lnTo>
                    <a:pt x="17222" y="10542"/>
                  </a:lnTo>
                  <a:close/>
                  <a:moveTo>
                    <a:pt x="17498" y="2268"/>
                  </a:moveTo>
                  <a:lnTo>
                    <a:pt x="17469" y="2191"/>
                  </a:lnTo>
                  <a:lnTo>
                    <a:pt x="17411" y="2191"/>
                  </a:lnTo>
                  <a:lnTo>
                    <a:pt x="17498" y="2268"/>
                  </a:lnTo>
                  <a:close/>
                  <a:moveTo>
                    <a:pt x="17542" y="2320"/>
                  </a:moveTo>
                  <a:lnTo>
                    <a:pt x="17498" y="2268"/>
                  </a:lnTo>
                  <a:lnTo>
                    <a:pt x="17498" y="2294"/>
                  </a:lnTo>
                  <a:lnTo>
                    <a:pt x="17527" y="2346"/>
                  </a:lnTo>
                  <a:lnTo>
                    <a:pt x="17542" y="2320"/>
                  </a:lnTo>
                  <a:close/>
                  <a:moveTo>
                    <a:pt x="18080" y="2500"/>
                  </a:moveTo>
                  <a:lnTo>
                    <a:pt x="18022" y="2242"/>
                  </a:lnTo>
                  <a:lnTo>
                    <a:pt x="17993" y="1985"/>
                  </a:lnTo>
                  <a:lnTo>
                    <a:pt x="17818" y="1572"/>
                  </a:lnTo>
                  <a:lnTo>
                    <a:pt x="17542" y="1366"/>
                  </a:lnTo>
                  <a:lnTo>
                    <a:pt x="17236" y="1392"/>
                  </a:lnTo>
                  <a:lnTo>
                    <a:pt x="16975" y="1650"/>
                  </a:lnTo>
                  <a:lnTo>
                    <a:pt x="16960" y="1830"/>
                  </a:lnTo>
                  <a:lnTo>
                    <a:pt x="17047" y="1959"/>
                  </a:lnTo>
                  <a:lnTo>
                    <a:pt x="17178" y="2062"/>
                  </a:lnTo>
                  <a:lnTo>
                    <a:pt x="17295" y="2139"/>
                  </a:lnTo>
                  <a:lnTo>
                    <a:pt x="17265" y="2036"/>
                  </a:lnTo>
                  <a:lnTo>
                    <a:pt x="17353" y="1882"/>
                  </a:lnTo>
                  <a:lnTo>
                    <a:pt x="17469" y="1727"/>
                  </a:lnTo>
                  <a:lnTo>
                    <a:pt x="17615" y="1675"/>
                  </a:lnTo>
                  <a:lnTo>
                    <a:pt x="17702" y="1882"/>
                  </a:lnTo>
                  <a:lnTo>
                    <a:pt x="17542" y="2320"/>
                  </a:lnTo>
                  <a:lnTo>
                    <a:pt x="18051" y="2810"/>
                  </a:lnTo>
                  <a:lnTo>
                    <a:pt x="18080" y="2500"/>
                  </a:lnTo>
                  <a:close/>
                  <a:moveTo>
                    <a:pt x="18415" y="2371"/>
                  </a:moveTo>
                  <a:lnTo>
                    <a:pt x="18371" y="2088"/>
                  </a:lnTo>
                  <a:lnTo>
                    <a:pt x="18342" y="1830"/>
                  </a:lnTo>
                  <a:lnTo>
                    <a:pt x="18240" y="1521"/>
                  </a:lnTo>
                  <a:lnTo>
                    <a:pt x="18080" y="1263"/>
                  </a:lnTo>
                  <a:lnTo>
                    <a:pt x="17876" y="1108"/>
                  </a:lnTo>
                  <a:lnTo>
                    <a:pt x="17644" y="1057"/>
                  </a:lnTo>
                  <a:lnTo>
                    <a:pt x="17891" y="1366"/>
                  </a:lnTo>
                  <a:lnTo>
                    <a:pt x="18095" y="1753"/>
                  </a:lnTo>
                  <a:lnTo>
                    <a:pt x="18225" y="2217"/>
                  </a:lnTo>
                  <a:lnTo>
                    <a:pt x="18225" y="2810"/>
                  </a:lnTo>
                  <a:lnTo>
                    <a:pt x="18284" y="2810"/>
                  </a:lnTo>
                  <a:lnTo>
                    <a:pt x="18400" y="2629"/>
                  </a:lnTo>
                  <a:lnTo>
                    <a:pt x="18415" y="2371"/>
                  </a:lnTo>
                  <a:close/>
                  <a:moveTo>
                    <a:pt x="21600" y="12011"/>
                  </a:moveTo>
                  <a:lnTo>
                    <a:pt x="21556" y="10156"/>
                  </a:lnTo>
                  <a:lnTo>
                    <a:pt x="21236" y="8429"/>
                  </a:lnTo>
                  <a:lnTo>
                    <a:pt x="20727" y="6856"/>
                  </a:lnTo>
                  <a:lnTo>
                    <a:pt x="20160" y="5310"/>
                  </a:lnTo>
                  <a:lnTo>
                    <a:pt x="19651" y="3789"/>
                  </a:lnTo>
                  <a:lnTo>
                    <a:pt x="19578" y="4305"/>
                  </a:lnTo>
                  <a:lnTo>
                    <a:pt x="19462" y="4820"/>
                  </a:lnTo>
                  <a:lnTo>
                    <a:pt x="19345" y="5310"/>
                  </a:lnTo>
                  <a:lnTo>
                    <a:pt x="19258" y="5800"/>
                  </a:lnTo>
                  <a:lnTo>
                    <a:pt x="16058" y="21600"/>
                  </a:lnTo>
                  <a:lnTo>
                    <a:pt x="16945" y="20440"/>
                  </a:lnTo>
                  <a:lnTo>
                    <a:pt x="17891" y="19332"/>
                  </a:lnTo>
                  <a:lnTo>
                    <a:pt x="18836" y="18172"/>
                  </a:lnTo>
                  <a:lnTo>
                    <a:pt x="19753" y="16935"/>
                  </a:lnTo>
                  <a:lnTo>
                    <a:pt x="20553" y="15543"/>
                  </a:lnTo>
                  <a:lnTo>
                    <a:pt x="21178" y="13945"/>
                  </a:lnTo>
                  <a:lnTo>
                    <a:pt x="21600" y="1201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" name="officeArt object" descr="グループ化 387">
            <a:extLst>
              <a:ext uri="{FF2B5EF4-FFF2-40B4-BE49-F238E27FC236}">
                <a16:creationId xmlns:a16="http://schemas.microsoft.com/office/drawing/2014/main" id="{6BB9DA43-5136-AE9D-AC6E-9DD05713BA91}"/>
              </a:ext>
            </a:extLst>
          </p:cNvPr>
          <p:cNvGrpSpPr/>
          <p:nvPr/>
        </p:nvGrpSpPr>
        <p:grpSpPr>
          <a:xfrm>
            <a:off x="5458387" y="2911545"/>
            <a:ext cx="907472" cy="730883"/>
            <a:chOff x="0" y="0"/>
            <a:chExt cx="1175860" cy="945653"/>
          </a:xfrm>
        </p:grpSpPr>
        <p:sp>
          <p:nvSpPr>
            <p:cNvPr id="16" name="docshape157">
              <a:extLst>
                <a:ext uri="{FF2B5EF4-FFF2-40B4-BE49-F238E27FC236}">
                  <a16:creationId xmlns:a16="http://schemas.microsoft.com/office/drawing/2014/main" id="{04EAD45F-C538-A427-EC4F-5535CAB1938F}"/>
                </a:ext>
              </a:extLst>
            </p:cNvPr>
            <p:cNvSpPr/>
            <p:nvPr/>
          </p:nvSpPr>
          <p:spPr>
            <a:xfrm>
              <a:off x="-1" y="-1"/>
              <a:ext cx="1175862" cy="94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32" y="0"/>
                  </a:moveTo>
                  <a:lnTo>
                    <a:pt x="5486" y="103"/>
                  </a:lnTo>
                  <a:lnTo>
                    <a:pt x="5224" y="378"/>
                  </a:lnTo>
                  <a:lnTo>
                    <a:pt x="4823" y="103"/>
                  </a:lnTo>
                  <a:lnTo>
                    <a:pt x="4408" y="172"/>
                  </a:lnTo>
                  <a:lnTo>
                    <a:pt x="4008" y="395"/>
                  </a:lnTo>
                  <a:lnTo>
                    <a:pt x="3621" y="584"/>
                  </a:lnTo>
                  <a:lnTo>
                    <a:pt x="470" y="10499"/>
                  </a:lnTo>
                  <a:lnTo>
                    <a:pt x="0" y="10774"/>
                  </a:lnTo>
                  <a:lnTo>
                    <a:pt x="5293" y="18043"/>
                  </a:lnTo>
                  <a:lnTo>
                    <a:pt x="13985" y="21463"/>
                  </a:lnTo>
                  <a:lnTo>
                    <a:pt x="14676" y="21600"/>
                  </a:lnTo>
                  <a:lnTo>
                    <a:pt x="15754" y="20999"/>
                  </a:lnTo>
                  <a:lnTo>
                    <a:pt x="16791" y="20346"/>
                  </a:lnTo>
                  <a:lnTo>
                    <a:pt x="17827" y="19675"/>
                  </a:lnTo>
                  <a:lnTo>
                    <a:pt x="18878" y="18971"/>
                  </a:lnTo>
                  <a:lnTo>
                    <a:pt x="20066" y="18060"/>
                  </a:lnTo>
                  <a:lnTo>
                    <a:pt x="21075" y="16806"/>
                  </a:lnTo>
                  <a:lnTo>
                    <a:pt x="21434" y="15826"/>
                  </a:lnTo>
                  <a:lnTo>
                    <a:pt x="21600" y="14778"/>
                  </a:lnTo>
                  <a:lnTo>
                    <a:pt x="21572" y="13730"/>
                  </a:lnTo>
                  <a:lnTo>
                    <a:pt x="21337" y="12716"/>
                  </a:lnTo>
                  <a:lnTo>
                    <a:pt x="20812" y="11616"/>
                  </a:lnTo>
                  <a:lnTo>
                    <a:pt x="20204" y="10534"/>
                  </a:lnTo>
                  <a:lnTo>
                    <a:pt x="19486" y="9606"/>
                  </a:lnTo>
                  <a:lnTo>
                    <a:pt x="18601" y="9039"/>
                  </a:lnTo>
                  <a:lnTo>
                    <a:pt x="18504" y="8489"/>
                  </a:lnTo>
                  <a:lnTo>
                    <a:pt x="18421" y="8214"/>
                  </a:lnTo>
                  <a:lnTo>
                    <a:pt x="18256" y="7973"/>
                  </a:lnTo>
                  <a:lnTo>
                    <a:pt x="17993" y="7784"/>
                  </a:lnTo>
                  <a:lnTo>
                    <a:pt x="17703" y="7801"/>
                  </a:lnTo>
                  <a:lnTo>
                    <a:pt x="17399" y="7905"/>
                  </a:lnTo>
                  <a:lnTo>
                    <a:pt x="17095" y="7990"/>
                  </a:lnTo>
                  <a:lnTo>
                    <a:pt x="15989" y="7303"/>
                  </a:lnTo>
                  <a:lnTo>
                    <a:pt x="14911" y="6599"/>
                  </a:lnTo>
                  <a:lnTo>
                    <a:pt x="13833" y="5877"/>
                  </a:lnTo>
                  <a:lnTo>
                    <a:pt x="12728" y="5155"/>
                  </a:lnTo>
                  <a:lnTo>
                    <a:pt x="12617" y="5224"/>
                  </a:lnTo>
                  <a:lnTo>
                    <a:pt x="12562" y="4932"/>
                  </a:lnTo>
                  <a:lnTo>
                    <a:pt x="12479" y="4674"/>
                  </a:lnTo>
                  <a:lnTo>
                    <a:pt x="11885" y="3901"/>
                  </a:lnTo>
                  <a:lnTo>
                    <a:pt x="11678" y="3832"/>
                  </a:lnTo>
                  <a:lnTo>
                    <a:pt x="11456" y="3884"/>
                  </a:lnTo>
                  <a:lnTo>
                    <a:pt x="11235" y="4090"/>
                  </a:lnTo>
                  <a:lnTo>
                    <a:pt x="11014" y="4055"/>
                  </a:lnTo>
                  <a:lnTo>
                    <a:pt x="10793" y="3918"/>
                  </a:lnTo>
                  <a:lnTo>
                    <a:pt x="10572" y="3849"/>
                  </a:lnTo>
                  <a:lnTo>
                    <a:pt x="10461" y="3695"/>
                  </a:lnTo>
                  <a:lnTo>
                    <a:pt x="10337" y="3609"/>
                  </a:lnTo>
                  <a:lnTo>
                    <a:pt x="10213" y="3540"/>
                  </a:lnTo>
                  <a:lnTo>
                    <a:pt x="10074" y="3437"/>
                  </a:lnTo>
                  <a:lnTo>
                    <a:pt x="10074" y="3540"/>
                  </a:lnTo>
                  <a:lnTo>
                    <a:pt x="10959" y="4158"/>
                  </a:lnTo>
                  <a:lnTo>
                    <a:pt x="10848" y="4296"/>
                  </a:lnTo>
                  <a:lnTo>
                    <a:pt x="10738" y="4605"/>
                  </a:lnTo>
                  <a:lnTo>
                    <a:pt x="10572" y="4640"/>
                  </a:lnTo>
                  <a:lnTo>
                    <a:pt x="10959" y="4915"/>
                  </a:lnTo>
                  <a:lnTo>
                    <a:pt x="11332" y="5189"/>
                  </a:lnTo>
                  <a:lnTo>
                    <a:pt x="11719" y="5430"/>
                  </a:lnTo>
                  <a:lnTo>
                    <a:pt x="12120" y="5568"/>
                  </a:lnTo>
                  <a:lnTo>
                    <a:pt x="11857" y="5379"/>
                  </a:lnTo>
                  <a:lnTo>
                    <a:pt x="11595" y="5207"/>
                  </a:lnTo>
                  <a:lnTo>
                    <a:pt x="11318" y="5035"/>
                  </a:lnTo>
                  <a:lnTo>
                    <a:pt x="11042" y="4915"/>
                  </a:lnTo>
                  <a:lnTo>
                    <a:pt x="10821" y="4640"/>
                  </a:lnTo>
                  <a:lnTo>
                    <a:pt x="11069" y="4296"/>
                  </a:lnTo>
                  <a:lnTo>
                    <a:pt x="11194" y="4227"/>
                  </a:lnTo>
                  <a:lnTo>
                    <a:pt x="11346" y="4210"/>
                  </a:lnTo>
                  <a:lnTo>
                    <a:pt x="11498" y="4227"/>
                  </a:lnTo>
                  <a:lnTo>
                    <a:pt x="11650" y="4262"/>
                  </a:lnTo>
                  <a:lnTo>
                    <a:pt x="11926" y="4554"/>
                  </a:lnTo>
                  <a:lnTo>
                    <a:pt x="12051" y="4915"/>
                  </a:lnTo>
                  <a:lnTo>
                    <a:pt x="12092" y="5327"/>
                  </a:lnTo>
                  <a:lnTo>
                    <a:pt x="12175" y="5739"/>
                  </a:lnTo>
                  <a:lnTo>
                    <a:pt x="12230" y="5739"/>
                  </a:lnTo>
                  <a:lnTo>
                    <a:pt x="12382" y="5688"/>
                  </a:lnTo>
                  <a:lnTo>
                    <a:pt x="12521" y="5585"/>
                  </a:lnTo>
                  <a:lnTo>
                    <a:pt x="12631" y="5430"/>
                  </a:lnTo>
                  <a:lnTo>
                    <a:pt x="12700" y="5293"/>
                  </a:lnTo>
                  <a:lnTo>
                    <a:pt x="16957" y="8059"/>
                  </a:lnTo>
                  <a:lnTo>
                    <a:pt x="16722" y="8540"/>
                  </a:lnTo>
                  <a:lnTo>
                    <a:pt x="18214" y="9554"/>
                  </a:lnTo>
                  <a:lnTo>
                    <a:pt x="18352" y="9485"/>
                  </a:lnTo>
                  <a:lnTo>
                    <a:pt x="18504" y="9434"/>
                  </a:lnTo>
                  <a:lnTo>
                    <a:pt x="18615" y="9348"/>
                  </a:lnTo>
                  <a:lnTo>
                    <a:pt x="18629" y="9107"/>
                  </a:lnTo>
                  <a:lnTo>
                    <a:pt x="19513" y="9726"/>
                  </a:lnTo>
                  <a:lnTo>
                    <a:pt x="19320" y="9863"/>
                  </a:lnTo>
                  <a:lnTo>
                    <a:pt x="19085" y="10001"/>
                  </a:lnTo>
                  <a:lnTo>
                    <a:pt x="18836" y="10121"/>
                  </a:lnTo>
                  <a:lnTo>
                    <a:pt x="18601" y="10207"/>
                  </a:lnTo>
                  <a:lnTo>
                    <a:pt x="18173" y="11633"/>
                  </a:lnTo>
                  <a:lnTo>
                    <a:pt x="17952" y="12321"/>
                  </a:lnTo>
                  <a:lnTo>
                    <a:pt x="17689" y="12974"/>
                  </a:lnTo>
                  <a:lnTo>
                    <a:pt x="6537" y="5310"/>
                  </a:lnTo>
                  <a:lnTo>
                    <a:pt x="6550" y="4726"/>
                  </a:lnTo>
                  <a:lnTo>
                    <a:pt x="6537" y="4124"/>
                  </a:lnTo>
                  <a:lnTo>
                    <a:pt x="6440" y="3557"/>
                  </a:lnTo>
                  <a:lnTo>
                    <a:pt x="6274" y="3007"/>
                  </a:lnTo>
                  <a:lnTo>
                    <a:pt x="6177" y="2767"/>
                  </a:lnTo>
                  <a:lnTo>
                    <a:pt x="6039" y="2543"/>
                  </a:lnTo>
                  <a:lnTo>
                    <a:pt x="5915" y="2320"/>
                  </a:lnTo>
                  <a:lnTo>
                    <a:pt x="5832" y="2045"/>
                  </a:lnTo>
                  <a:lnTo>
                    <a:pt x="5860" y="2079"/>
                  </a:lnTo>
                  <a:lnTo>
                    <a:pt x="16694" y="9021"/>
                  </a:lnTo>
                  <a:lnTo>
                    <a:pt x="16639" y="8884"/>
                  </a:lnTo>
                  <a:lnTo>
                    <a:pt x="4312" y="962"/>
                  </a:lnTo>
                  <a:lnTo>
                    <a:pt x="3897" y="619"/>
                  </a:lnTo>
                  <a:lnTo>
                    <a:pt x="4201" y="481"/>
                  </a:lnTo>
                  <a:lnTo>
                    <a:pt x="4505" y="258"/>
                  </a:lnTo>
                  <a:lnTo>
                    <a:pt x="4809" y="189"/>
                  </a:lnTo>
                  <a:lnTo>
                    <a:pt x="5086" y="481"/>
                  </a:lnTo>
                  <a:lnTo>
                    <a:pt x="4892" y="705"/>
                  </a:lnTo>
                  <a:lnTo>
                    <a:pt x="4823" y="842"/>
                  </a:lnTo>
                  <a:lnTo>
                    <a:pt x="4837" y="997"/>
                  </a:lnTo>
                  <a:lnTo>
                    <a:pt x="5238" y="1237"/>
                  </a:lnTo>
                  <a:lnTo>
                    <a:pt x="5638" y="1512"/>
                  </a:lnTo>
                  <a:lnTo>
                    <a:pt x="6039" y="1753"/>
                  </a:lnTo>
                  <a:lnTo>
                    <a:pt x="6440" y="1907"/>
                  </a:lnTo>
                  <a:lnTo>
                    <a:pt x="6578" y="1787"/>
                  </a:lnTo>
                  <a:lnTo>
                    <a:pt x="6716" y="1718"/>
                  </a:lnTo>
                  <a:lnTo>
                    <a:pt x="6827" y="1632"/>
                  </a:lnTo>
                  <a:lnTo>
                    <a:pt x="6855" y="1426"/>
                  </a:lnTo>
                  <a:lnTo>
                    <a:pt x="9992" y="3471"/>
                  </a:lnTo>
                  <a:lnTo>
                    <a:pt x="9231" y="2870"/>
                  </a:lnTo>
                  <a:lnTo>
                    <a:pt x="8402" y="2337"/>
                  </a:lnTo>
                  <a:lnTo>
                    <a:pt x="7545" y="1804"/>
                  </a:lnTo>
                  <a:lnTo>
                    <a:pt x="6744" y="1186"/>
                  </a:lnTo>
                  <a:lnTo>
                    <a:pt x="6661" y="722"/>
                  </a:lnTo>
                  <a:lnTo>
                    <a:pt x="6592" y="498"/>
                  </a:lnTo>
                  <a:lnTo>
                    <a:pt x="6468" y="292"/>
                  </a:lnTo>
                  <a:lnTo>
                    <a:pt x="6177" y="69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docshape158">
              <a:extLst>
                <a:ext uri="{FF2B5EF4-FFF2-40B4-BE49-F238E27FC236}">
                  <a16:creationId xmlns:a16="http://schemas.microsoft.com/office/drawing/2014/main" id="{0F1C0B8B-CEE2-1DFB-0821-70E026299A67}"/>
                </a:ext>
              </a:extLst>
            </p:cNvPr>
            <p:cNvSpPr/>
            <p:nvPr/>
          </p:nvSpPr>
          <p:spPr>
            <a:xfrm>
              <a:off x="270079" y="8275"/>
              <a:ext cx="91783" cy="6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6" y="15120"/>
                  </a:moveTo>
                  <a:lnTo>
                    <a:pt x="16289" y="12960"/>
                  </a:lnTo>
                  <a:lnTo>
                    <a:pt x="15226" y="10080"/>
                  </a:lnTo>
                  <a:lnTo>
                    <a:pt x="13987" y="6960"/>
                  </a:lnTo>
                  <a:lnTo>
                    <a:pt x="12039" y="4320"/>
                  </a:lnTo>
                  <a:lnTo>
                    <a:pt x="9561" y="3120"/>
                  </a:lnTo>
                  <a:lnTo>
                    <a:pt x="5311" y="3120"/>
                  </a:lnTo>
                  <a:lnTo>
                    <a:pt x="5666" y="4560"/>
                  </a:lnTo>
                  <a:lnTo>
                    <a:pt x="4603" y="5520"/>
                  </a:lnTo>
                  <a:lnTo>
                    <a:pt x="3895" y="4560"/>
                  </a:lnTo>
                  <a:lnTo>
                    <a:pt x="2125" y="5520"/>
                  </a:lnTo>
                  <a:lnTo>
                    <a:pt x="1062" y="8400"/>
                  </a:lnTo>
                  <a:lnTo>
                    <a:pt x="0" y="9840"/>
                  </a:lnTo>
                  <a:lnTo>
                    <a:pt x="16289" y="21120"/>
                  </a:lnTo>
                  <a:lnTo>
                    <a:pt x="16289" y="17280"/>
                  </a:lnTo>
                  <a:lnTo>
                    <a:pt x="16466" y="15120"/>
                  </a:lnTo>
                  <a:close/>
                  <a:moveTo>
                    <a:pt x="21600" y="18720"/>
                  </a:moveTo>
                  <a:lnTo>
                    <a:pt x="21423" y="14880"/>
                  </a:lnTo>
                  <a:lnTo>
                    <a:pt x="20184" y="10800"/>
                  </a:lnTo>
                  <a:lnTo>
                    <a:pt x="19475" y="6720"/>
                  </a:lnTo>
                  <a:lnTo>
                    <a:pt x="17882" y="3360"/>
                  </a:lnTo>
                  <a:lnTo>
                    <a:pt x="15580" y="1200"/>
                  </a:lnTo>
                  <a:lnTo>
                    <a:pt x="12748" y="0"/>
                  </a:lnTo>
                  <a:lnTo>
                    <a:pt x="9915" y="240"/>
                  </a:lnTo>
                  <a:lnTo>
                    <a:pt x="15226" y="3840"/>
                  </a:lnTo>
                  <a:lnTo>
                    <a:pt x="17528" y="7920"/>
                  </a:lnTo>
                  <a:lnTo>
                    <a:pt x="17882" y="12240"/>
                  </a:lnTo>
                  <a:lnTo>
                    <a:pt x="17882" y="17040"/>
                  </a:lnTo>
                  <a:lnTo>
                    <a:pt x="18767" y="21600"/>
                  </a:lnTo>
                  <a:lnTo>
                    <a:pt x="21600" y="187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docshape159">
              <a:extLst>
                <a:ext uri="{FF2B5EF4-FFF2-40B4-BE49-F238E27FC236}">
                  <a16:creationId xmlns:a16="http://schemas.microsoft.com/office/drawing/2014/main" id="{62C7EC1B-14F9-1B80-F317-70AA78502F44}"/>
                </a:ext>
              </a:extLst>
            </p:cNvPr>
            <p:cNvSpPr/>
            <p:nvPr/>
          </p:nvSpPr>
          <p:spPr>
            <a:xfrm>
              <a:off x="297914" y="30844"/>
              <a:ext cx="19561" cy="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15" y="0"/>
                  </a:moveTo>
                  <a:lnTo>
                    <a:pt x="9969" y="0"/>
                  </a:lnTo>
                  <a:lnTo>
                    <a:pt x="3323" y="3927"/>
                  </a:lnTo>
                  <a:lnTo>
                    <a:pt x="0" y="13745"/>
                  </a:lnTo>
                  <a:lnTo>
                    <a:pt x="6646" y="21600"/>
                  </a:lnTo>
                  <a:lnTo>
                    <a:pt x="11631" y="19636"/>
                  </a:lnTo>
                  <a:lnTo>
                    <a:pt x="16615" y="21600"/>
                  </a:lnTo>
                  <a:lnTo>
                    <a:pt x="21600" y="18655"/>
                  </a:lnTo>
                  <a:lnTo>
                    <a:pt x="21600" y="4909"/>
                  </a:lnTo>
                  <a:lnTo>
                    <a:pt x="16615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docshape160">
              <a:extLst>
                <a:ext uri="{FF2B5EF4-FFF2-40B4-BE49-F238E27FC236}">
                  <a16:creationId xmlns:a16="http://schemas.microsoft.com/office/drawing/2014/main" id="{25A74A4A-AFD0-06CF-FF74-0A7B8043F9F8}"/>
                </a:ext>
              </a:extLst>
            </p:cNvPr>
            <p:cNvSpPr/>
            <p:nvPr/>
          </p:nvSpPr>
          <p:spPr>
            <a:xfrm>
              <a:off x="36863" y="34606"/>
              <a:ext cx="641721" cy="42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84" y="770"/>
                  </a:moveTo>
                  <a:lnTo>
                    <a:pt x="6305" y="501"/>
                  </a:lnTo>
                  <a:lnTo>
                    <a:pt x="6052" y="308"/>
                  </a:lnTo>
                  <a:lnTo>
                    <a:pt x="5774" y="116"/>
                  </a:lnTo>
                  <a:lnTo>
                    <a:pt x="5470" y="0"/>
                  </a:lnTo>
                  <a:lnTo>
                    <a:pt x="0" y="21600"/>
                  </a:lnTo>
                  <a:lnTo>
                    <a:pt x="1469" y="20522"/>
                  </a:lnTo>
                  <a:lnTo>
                    <a:pt x="2228" y="17711"/>
                  </a:lnTo>
                  <a:lnTo>
                    <a:pt x="2963" y="14862"/>
                  </a:lnTo>
                  <a:lnTo>
                    <a:pt x="5090" y="6391"/>
                  </a:lnTo>
                  <a:lnTo>
                    <a:pt x="5824" y="3581"/>
                  </a:lnTo>
                  <a:lnTo>
                    <a:pt x="6584" y="770"/>
                  </a:lnTo>
                  <a:close/>
                  <a:moveTo>
                    <a:pt x="10483" y="7970"/>
                  </a:moveTo>
                  <a:lnTo>
                    <a:pt x="10053" y="5275"/>
                  </a:lnTo>
                  <a:lnTo>
                    <a:pt x="9116" y="2926"/>
                  </a:lnTo>
                  <a:lnTo>
                    <a:pt x="9167" y="2772"/>
                  </a:lnTo>
                  <a:lnTo>
                    <a:pt x="6786" y="924"/>
                  </a:lnTo>
                  <a:lnTo>
                    <a:pt x="1773" y="20445"/>
                  </a:lnTo>
                  <a:lnTo>
                    <a:pt x="3520" y="19251"/>
                  </a:lnTo>
                  <a:lnTo>
                    <a:pt x="5292" y="18135"/>
                  </a:lnTo>
                  <a:lnTo>
                    <a:pt x="7014" y="16864"/>
                  </a:lnTo>
                  <a:lnTo>
                    <a:pt x="8635" y="15324"/>
                  </a:lnTo>
                  <a:lnTo>
                    <a:pt x="8913" y="14824"/>
                  </a:lnTo>
                  <a:lnTo>
                    <a:pt x="9192" y="14361"/>
                  </a:lnTo>
                  <a:lnTo>
                    <a:pt x="9471" y="13861"/>
                  </a:lnTo>
                  <a:lnTo>
                    <a:pt x="9749" y="13283"/>
                  </a:lnTo>
                  <a:lnTo>
                    <a:pt x="10408" y="10742"/>
                  </a:lnTo>
                  <a:lnTo>
                    <a:pt x="10483" y="7970"/>
                  </a:lnTo>
                  <a:close/>
                  <a:moveTo>
                    <a:pt x="21600" y="10396"/>
                  </a:moveTo>
                  <a:lnTo>
                    <a:pt x="21347" y="9395"/>
                  </a:lnTo>
                  <a:lnTo>
                    <a:pt x="21119" y="8355"/>
                  </a:lnTo>
                  <a:lnTo>
                    <a:pt x="20739" y="7547"/>
                  </a:lnTo>
                  <a:lnTo>
                    <a:pt x="20030" y="7239"/>
                  </a:lnTo>
                  <a:lnTo>
                    <a:pt x="20942" y="8317"/>
                  </a:lnTo>
                  <a:lnTo>
                    <a:pt x="21347" y="10704"/>
                  </a:lnTo>
                  <a:lnTo>
                    <a:pt x="21397" y="10550"/>
                  </a:lnTo>
                  <a:lnTo>
                    <a:pt x="21549" y="10550"/>
                  </a:lnTo>
                  <a:lnTo>
                    <a:pt x="21600" y="1039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docshape161">
              <a:extLst>
                <a:ext uri="{FF2B5EF4-FFF2-40B4-BE49-F238E27FC236}">
                  <a16:creationId xmlns:a16="http://schemas.microsoft.com/office/drawing/2014/main" id="{D4484800-6602-1428-E98A-C6D705082DA8}"/>
                </a:ext>
              </a:extLst>
            </p:cNvPr>
            <p:cNvSpPr/>
            <p:nvPr/>
          </p:nvSpPr>
          <p:spPr>
            <a:xfrm>
              <a:off x="615389" y="197857"/>
              <a:ext cx="19561" cy="2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0"/>
                  </a:moveTo>
                  <a:lnTo>
                    <a:pt x="3323" y="771"/>
                  </a:lnTo>
                  <a:lnTo>
                    <a:pt x="0" y="9257"/>
                  </a:lnTo>
                  <a:lnTo>
                    <a:pt x="3323" y="21600"/>
                  </a:lnTo>
                  <a:lnTo>
                    <a:pt x="16615" y="12343"/>
                  </a:lnTo>
                  <a:lnTo>
                    <a:pt x="21600" y="12343"/>
                  </a:lnTo>
                  <a:lnTo>
                    <a:pt x="19108" y="4629"/>
                  </a:lnTo>
                  <a:lnTo>
                    <a:pt x="11631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docshape162">
              <a:extLst>
                <a:ext uri="{FF2B5EF4-FFF2-40B4-BE49-F238E27FC236}">
                  <a16:creationId xmlns:a16="http://schemas.microsoft.com/office/drawing/2014/main" id="{A7F43183-2042-2C83-A55B-A9CA8FADA05C}"/>
                </a:ext>
              </a:extLst>
            </p:cNvPr>
            <p:cNvSpPr/>
            <p:nvPr/>
          </p:nvSpPr>
          <p:spPr>
            <a:xfrm>
              <a:off x="94038" y="242996"/>
              <a:ext cx="910297" cy="64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4" y="16187"/>
                  </a:moveTo>
                  <a:lnTo>
                    <a:pt x="9818" y="8498"/>
                  </a:lnTo>
                  <a:lnTo>
                    <a:pt x="4177" y="3971"/>
                  </a:lnTo>
                  <a:lnTo>
                    <a:pt x="2035" y="5337"/>
                  </a:lnTo>
                  <a:lnTo>
                    <a:pt x="1000" y="6020"/>
                  </a:lnTo>
                  <a:lnTo>
                    <a:pt x="0" y="6728"/>
                  </a:lnTo>
                  <a:lnTo>
                    <a:pt x="17673" y="21600"/>
                  </a:lnTo>
                  <a:lnTo>
                    <a:pt x="18065" y="20234"/>
                  </a:lnTo>
                  <a:lnTo>
                    <a:pt x="18440" y="18894"/>
                  </a:lnTo>
                  <a:lnTo>
                    <a:pt x="18797" y="17553"/>
                  </a:lnTo>
                  <a:lnTo>
                    <a:pt x="19154" y="16187"/>
                  </a:lnTo>
                  <a:close/>
                  <a:moveTo>
                    <a:pt x="19547" y="14771"/>
                  </a:moveTo>
                  <a:lnTo>
                    <a:pt x="9961" y="6981"/>
                  </a:lnTo>
                  <a:lnTo>
                    <a:pt x="5052" y="3060"/>
                  </a:lnTo>
                  <a:lnTo>
                    <a:pt x="4409" y="3819"/>
                  </a:lnTo>
                  <a:lnTo>
                    <a:pt x="18369" y="15277"/>
                  </a:lnTo>
                  <a:lnTo>
                    <a:pt x="19226" y="15934"/>
                  </a:lnTo>
                  <a:lnTo>
                    <a:pt x="19333" y="15631"/>
                  </a:lnTo>
                  <a:lnTo>
                    <a:pt x="19440" y="15353"/>
                  </a:lnTo>
                  <a:lnTo>
                    <a:pt x="19529" y="15049"/>
                  </a:lnTo>
                  <a:lnTo>
                    <a:pt x="19547" y="14771"/>
                  </a:lnTo>
                  <a:close/>
                  <a:moveTo>
                    <a:pt x="20493" y="11179"/>
                  </a:moveTo>
                  <a:lnTo>
                    <a:pt x="16316" y="7790"/>
                  </a:lnTo>
                  <a:lnTo>
                    <a:pt x="6194" y="0"/>
                  </a:lnTo>
                  <a:lnTo>
                    <a:pt x="6052" y="759"/>
                  </a:lnTo>
                  <a:lnTo>
                    <a:pt x="5855" y="1467"/>
                  </a:lnTo>
                  <a:lnTo>
                    <a:pt x="5587" y="2150"/>
                  </a:lnTo>
                  <a:lnTo>
                    <a:pt x="5230" y="2807"/>
                  </a:lnTo>
                  <a:lnTo>
                    <a:pt x="10032" y="6728"/>
                  </a:lnTo>
                  <a:lnTo>
                    <a:pt x="14852" y="10648"/>
                  </a:lnTo>
                  <a:lnTo>
                    <a:pt x="17262" y="12570"/>
                  </a:lnTo>
                  <a:lnTo>
                    <a:pt x="19654" y="14467"/>
                  </a:lnTo>
                  <a:lnTo>
                    <a:pt x="19904" y="13658"/>
                  </a:lnTo>
                  <a:lnTo>
                    <a:pt x="20136" y="12823"/>
                  </a:lnTo>
                  <a:lnTo>
                    <a:pt x="20333" y="12014"/>
                  </a:lnTo>
                  <a:lnTo>
                    <a:pt x="20493" y="11179"/>
                  </a:lnTo>
                  <a:close/>
                  <a:moveTo>
                    <a:pt x="21172" y="5539"/>
                  </a:moveTo>
                  <a:lnTo>
                    <a:pt x="21118" y="5236"/>
                  </a:lnTo>
                  <a:lnTo>
                    <a:pt x="21082" y="4527"/>
                  </a:lnTo>
                  <a:lnTo>
                    <a:pt x="20993" y="4224"/>
                  </a:lnTo>
                  <a:lnTo>
                    <a:pt x="20672" y="3844"/>
                  </a:lnTo>
                  <a:lnTo>
                    <a:pt x="20261" y="3718"/>
                  </a:lnTo>
                  <a:lnTo>
                    <a:pt x="19851" y="3895"/>
                  </a:lnTo>
                  <a:lnTo>
                    <a:pt x="19601" y="4350"/>
                  </a:lnTo>
                  <a:lnTo>
                    <a:pt x="19976" y="4654"/>
                  </a:lnTo>
                  <a:lnTo>
                    <a:pt x="20368" y="5008"/>
                  </a:lnTo>
                  <a:lnTo>
                    <a:pt x="20761" y="5337"/>
                  </a:lnTo>
                  <a:lnTo>
                    <a:pt x="21172" y="5539"/>
                  </a:lnTo>
                  <a:close/>
                  <a:moveTo>
                    <a:pt x="21600" y="5311"/>
                  </a:moveTo>
                  <a:lnTo>
                    <a:pt x="21546" y="5033"/>
                  </a:lnTo>
                  <a:lnTo>
                    <a:pt x="21457" y="4704"/>
                  </a:lnTo>
                  <a:lnTo>
                    <a:pt x="21457" y="4376"/>
                  </a:lnTo>
                  <a:lnTo>
                    <a:pt x="21368" y="4097"/>
                  </a:lnTo>
                  <a:lnTo>
                    <a:pt x="21225" y="3844"/>
                  </a:lnTo>
                  <a:lnTo>
                    <a:pt x="21029" y="3667"/>
                  </a:lnTo>
                  <a:lnTo>
                    <a:pt x="20797" y="3566"/>
                  </a:lnTo>
                  <a:lnTo>
                    <a:pt x="21118" y="3946"/>
                  </a:lnTo>
                  <a:lnTo>
                    <a:pt x="21279" y="4452"/>
                  </a:lnTo>
                  <a:lnTo>
                    <a:pt x="21368" y="5008"/>
                  </a:lnTo>
                  <a:lnTo>
                    <a:pt x="21493" y="5539"/>
                  </a:lnTo>
                  <a:lnTo>
                    <a:pt x="21600" y="531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2" name="docshape163" descr="docshape163">
              <a:extLst>
                <a:ext uri="{FF2B5EF4-FFF2-40B4-BE49-F238E27FC236}">
                  <a16:creationId xmlns:a16="http://schemas.microsoft.com/office/drawing/2014/main" id="{1AE71050-69D4-3B0A-014C-E57559DE4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056" y="367127"/>
              <a:ext cx="94040" cy="78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docshape164">
              <a:extLst>
                <a:ext uri="{FF2B5EF4-FFF2-40B4-BE49-F238E27FC236}">
                  <a16:creationId xmlns:a16="http://schemas.microsoft.com/office/drawing/2014/main" id="{F05A41AF-C8EA-32B3-3748-255AA26574AF}"/>
                </a:ext>
              </a:extLst>
            </p:cNvPr>
            <p:cNvSpPr/>
            <p:nvPr/>
          </p:nvSpPr>
          <p:spPr>
            <a:xfrm>
              <a:off x="13541" y="431825"/>
              <a:ext cx="1155549" cy="5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2" y="19862"/>
                  </a:moveTo>
                  <a:lnTo>
                    <a:pt x="15005" y="19089"/>
                  </a:lnTo>
                  <a:lnTo>
                    <a:pt x="14456" y="18477"/>
                  </a:lnTo>
                  <a:lnTo>
                    <a:pt x="14006" y="17737"/>
                  </a:lnTo>
                  <a:lnTo>
                    <a:pt x="1772" y="1159"/>
                  </a:lnTo>
                  <a:lnTo>
                    <a:pt x="1209" y="676"/>
                  </a:lnTo>
                  <a:lnTo>
                    <a:pt x="1041" y="837"/>
                  </a:lnTo>
                  <a:lnTo>
                    <a:pt x="858" y="998"/>
                  </a:lnTo>
                  <a:lnTo>
                    <a:pt x="689" y="1191"/>
                  </a:lnTo>
                  <a:lnTo>
                    <a:pt x="534" y="1449"/>
                  </a:lnTo>
                  <a:lnTo>
                    <a:pt x="647" y="1481"/>
                  </a:lnTo>
                  <a:lnTo>
                    <a:pt x="675" y="1674"/>
                  </a:lnTo>
                  <a:lnTo>
                    <a:pt x="703" y="1931"/>
                  </a:lnTo>
                  <a:lnTo>
                    <a:pt x="5583" y="14228"/>
                  </a:lnTo>
                  <a:lnTo>
                    <a:pt x="6708" y="15001"/>
                  </a:lnTo>
                  <a:lnTo>
                    <a:pt x="7805" y="15773"/>
                  </a:lnTo>
                  <a:lnTo>
                    <a:pt x="8902" y="16610"/>
                  </a:lnTo>
                  <a:lnTo>
                    <a:pt x="9984" y="17447"/>
                  </a:lnTo>
                  <a:lnTo>
                    <a:pt x="9928" y="17576"/>
                  </a:lnTo>
                  <a:lnTo>
                    <a:pt x="8888" y="16804"/>
                  </a:lnTo>
                  <a:lnTo>
                    <a:pt x="6778" y="15323"/>
                  </a:lnTo>
                  <a:lnTo>
                    <a:pt x="5752" y="14454"/>
                  </a:lnTo>
                  <a:lnTo>
                    <a:pt x="5639" y="14743"/>
                  </a:lnTo>
                  <a:lnTo>
                    <a:pt x="534" y="1835"/>
                  </a:lnTo>
                  <a:lnTo>
                    <a:pt x="408" y="1545"/>
                  </a:lnTo>
                  <a:lnTo>
                    <a:pt x="267" y="1481"/>
                  </a:lnTo>
                  <a:lnTo>
                    <a:pt x="127" y="1577"/>
                  </a:lnTo>
                  <a:lnTo>
                    <a:pt x="0" y="1835"/>
                  </a:lnTo>
                  <a:lnTo>
                    <a:pt x="5217" y="15001"/>
                  </a:lnTo>
                  <a:lnTo>
                    <a:pt x="14203" y="21536"/>
                  </a:lnTo>
                  <a:lnTo>
                    <a:pt x="14400" y="21600"/>
                  </a:lnTo>
                  <a:lnTo>
                    <a:pt x="14611" y="21568"/>
                  </a:lnTo>
                  <a:lnTo>
                    <a:pt x="14794" y="21471"/>
                  </a:lnTo>
                  <a:lnTo>
                    <a:pt x="14963" y="21214"/>
                  </a:lnTo>
                  <a:lnTo>
                    <a:pt x="11250" y="18542"/>
                  </a:lnTo>
                  <a:lnTo>
                    <a:pt x="10927" y="18284"/>
                  </a:lnTo>
                  <a:lnTo>
                    <a:pt x="10603" y="18091"/>
                  </a:lnTo>
                  <a:lnTo>
                    <a:pt x="10280" y="17834"/>
                  </a:lnTo>
                  <a:lnTo>
                    <a:pt x="10013" y="17447"/>
                  </a:lnTo>
                  <a:lnTo>
                    <a:pt x="14400" y="20570"/>
                  </a:lnTo>
                  <a:lnTo>
                    <a:pt x="14569" y="20538"/>
                  </a:lnTo>
                  <a:lnTo>
                    <a:pt x="14766" y="20666"/>
                  </a:lnTo>
                  <a:lnTo>
                    <a:pt x="14977" y="20860"/>
                  </a:lnTo>
                  <a:lnTo>
                    <a:pt x="15159" y="21085"/>
                  </a:lnTo>
                  <a:lnTo>
                    <a:pt x="15342" y="19862"/>
                  </a:lnTo>
                  <a:close/>
                  <a:moveTo>
                    <a:pt x="21600" y="7855"/>
                  </a:moveTo>
                  <a:lnTo>
                    <a:pt x="21361" y="5698"/>
                  </a:lnTo>
                  <a:lnTo>
                    <a:pt x="20911" y="3670"/>
                  </a:lnTo>
                  <a:lnTo>
                    <a:pt x="20306" y="1770"/>
                  </a:lnTo>
                  <a:lnTo>
                    <a:pt x="19631" y="0"/>
                  </a:lnTo>
                  <a:lnTo>
                    <a:pt x="19139" y="515"/>
                  </a:lnTo>
                  <a:lnTo>
                    <a:pt x="18914" y="773"/>
                  </a:lnTo>
                  <a:lnTo>
                    <a:pt x="18703" y="901"/>
                  </a:lnTo>
                  <a:lnTo>
                    <a:pt x="18323" y="3412"/>
                  </a:lnTo>
                  <a:lnTo>
                    <a:pt x="17930" y="5923"/>
                  </a:lnTo>
                  <a:lnTo>
                    <a:pt x="17508" y="8434"/>
                  </a:lnTo>
                  <a:lnTo>
                    <a:pt x="15820" y="18413"/>
                  </a:lnTo>
                  <a:lnTo>
                    <a:pt x="15413" y="20892"/>
                  </a:lnTo>
                  <a:lnTo>
                    <a:pt x="16312" y="19797"/>
                  </a:lnTo>
                  <a:lnTo>
                    <a:pt x="19519" y="322"/>
                  </a:lnTo>
                  <a:lnTo>
                    <a:pt x="19575" y="322"/>
                  </a:lnTo>
                  <a:lnTo>
                    <a:pt x="19575" y="837"/>
                  </a:lnTo>
                  <a:lnTo>
                    <a:pt x="16481" y="19604"/>
                  </a:lnTo>
                  <a:lnTo>
                    <a:pt x="17311" y="18574"/>
                  </a:lnTo>
                  <a:lnTo>
                    <a:pt x="18183" y="17608"/>
                  </a:lnTo>
                  <a:lnTo>
                    <a:pt x="19055" y="16610"/>
                  </a:lnTo>
                  <a:lnTo>
                    <a:pt x="19884" y="15452"/>
                  </a:lnTo>
                  <a:lnTo>
                    <a:pt x="20602" y="14100"/>
                  </a:lnTo>
                  <a:lnTo>
                    <a:pt x="21164" y="12361"/>
                  </a:lnTo>
                  <a:lnTo>
                    <a:pt x="21530" y="10172"/>
                  </a:lnTo>
                  <a:lnTo>
                    <a:pt x="21600" y="785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060" name="officeArt object" descr="image13.png">
            <a:extLst>
              <a:ext uri="{FF2B5EF4-FFF2-40B4-BE49-F238E27FC236}">
                <a16:creationId xmlns:a16="http://schemas.microsoft.com/office/drawing/2014/main" id="{FC01158D-8E11-2C1F-3BB0-1C080064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3" y="3764669"/>
            <a:ext cx="879056" cy="6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officeArt object" descr="グループ化 346">
            <a:extLst>
              <a:ext uri="{FF2B5EF4-FFF2-40B4-BE49-F238E27FC236}">
                <a16:creationId xmlns:a16="http://schemas.microsoft.com/office/drawing/2014/main" id="{1BCBA79B-7AC8-F3A1-E354-AE343813629A}"/>
              </a:ext>
            </a:extLst>
          </p:cNvPr>
          <p:cNvGrpSpPr/>
          <p:nvPr/>
        </p:nvGrpSpPr>
        <p:grpSpPr>
          <a:xfrm>
            <a:off x="5431286" y="4670972"/>
            <a:ext cx="961674" cy="650585"/>
            <a:chOff x="0" y="0"/>
            <a:chExt cx="1135969" cy="951718"/>
          </a:xfrm>
        </p:grpSpPr>
        <p:sp>
          <p:nvSpPr>
            <p:cNvPr id="25" name="docshape166">
              <a:extLst>
                <a:ext uri="{FF2B5EF4-FFF2-40B4-BE49-F238E27FC236}">
                  <a16:creationId xmlns:a16="http://schemas.microsoft.com/office/drawing/2014/main" id="{A726A446-52BD-C8F6-4233-43EE79556600}"/>
                </a:ext>
              </a:extLst>
            </p:cNvPr>
            <p:cNvSpPr/>
            <p:nvPr/>
          </p:nvSpPr>
          <p:spPr>
            <a:xfrm>
              <a:off x="-1" y="0"/>
              <a:ext cx="1135971" cy="95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5" y="0"/>
                  </a:moveTo>
                  <a:lnTo>
                    <a:pt x="4193" y="148"/>
                  </a:lnTo>
                  <a:lnTo>
                    <a:pt x="3890" y="263"/>
                  </a:lnTo>
                  <a:lnTo>
                    <a:pt x="3614" y="412"/>
                  </a:lnTo>
                  <a:lnTo>
                    <a:pt x="3421" y="659"/>
                  </a:lnTo>
                  <a:lnTo>
                    <a:pt x="745" y="10092"/>
                  </a:lnTo>
                  <a:lnTo>
                    <a:pt x="552" y="10520"/>
                  </a:lnTo>
                  <a:lnTo>
                    <a:pt x="938" y="11146"/>
                  </a:lnTo>
                  <a:lnTo>
                    <a:pt x="441" y="11442"/>
                  </a:lnTo>
                  <a:lnTo>
                    <a:pt x="207" y="11491"/>
                  </a:lnTo>
                  <a:lnTo>
                    <a:pt x="166" y="11722"/>
                  </a:lnTo>
                  <a:lnTo>
                    <a:pt x="193" y="12035"/>
                  </a:lnTo>
                  <a:lnTo>
                    <a:pt x="166" y="12298"/>
                  </a:lnTo>
                  <a:lnTo>
                    <a:pt x="0" y="12298"/>
                  </a:lnTo>
                  <a:lnTo>
                    <a:pt x="124" y="12430"/>
                  </a:lnTo>
                  <a:lnTo>
                    <a:pt x="290" y="12479"/>
                  </a:lnTo>
                  <a:lnTo>
                    <a:pt x="469" y="12496"/>
                  </a:lnTo>
                  <a:lnTo>
                    <a:pt x="634" y="12595"/>
                  </a:lnTo>
                  <a:lnTo>
                    <a:pt x="1352" y="12199"/>
                  </a:lnTo>
                  <a:lnTo>
                    <a:pt x="1572" y="12166"/>
                  </a:lnTo>
                  <a:lnTo>
                    <a:pt x="1738" y="12348"/>
                  </a:lnTo>
                  <a:lnTo>
                    <a:pt x="1890" y="12644"/>
                  </a:lnTo>
                  <a:lnTo>
                    <a:pt x="2041" y="12891"/>
                  </a:lnTo>
                  <a:lnTo>
                    <a:pt x="1517" y="13220"/>
                  </a:lnTo>
                  <a:lnTo>
                    <a:pt x="1448" y="13451"/>
                  </a:lnTo>
                  <a:lnTo>
                    <a:pt x="1393" y="13714"/>
                  </a:lnTo>
                  <a:lnTo>
                    <a:pt x="1379" y="14010"/>
                  </a:lnTo>
                  <a:lnTo>
                    <a:pt x="1434" y="14274"/>
                  </a:lnTo>
                  <a:lnTo>
                    <a:pt x="1572" y="14175"/>
                  </a:lnTo>
                  <a:lnTo>
                    <a:pt x="1917" y="14224"/>
                  </a:lnTo>
                  <a:lnTo>
                    <a:pt x="2179" y="14076"/>
                  </a:lnTo>
                  <a:lnTo>
                    <a:pt x="2414" y="13879"/>
                  </a:lnTo>
                  <a:lnTo>
                    <a:pt x="2703" y="13763"/>
                  </a:lnTo>
                  <a:lnTo>
                    <a:pt x="3352" y="14620"/>
                  </a:lnTo>
                  <a:lnTo>
                    <a:pt x="3172" y="14735"/>
                  </a:lnTo>
                  <a:lnTo>
                    <a:pt x="3007" y="14883"/>
                  </a:lnTo>
                  <a:lnTo>
                    <a:pt x="2841" y="15015"/>
                  </a:lnTo>
                  <a:lnTo>
                    <a:pt x="2662" y="15080"/>
                  </a:lnTo>
                  <a:lnTo>
                    <a:pt x="2607" y="15541"/>
                  </a:lnTo>
                  <a:lnTo>
                    <a:pt x="2593" y="15755"/>
                  </a:lnTo>
                  <a:lnTo>
                    <a:pt x="2607" y="15937"/>
                  </a:lnTo>
                  <a:lnTo>
                    <a:pt x="2966" y="15953"/>
                  </a:lnTo>
                  <a:lnTo>
                    <a:pt x="3324" y="15920"/>
                  </a:lnTo>
                  <a:lnTo>
                    <a:pt x="3655" y="15788"/>
                  </a:lnTo>
                  <a:lnTo>
                    <a:pt x="3959" y="15541"/>
                  </a:lnTo>
                  <a:lnTo>
                    <a:pt x="4676" y="16562"/>
                  </a:lnTo>
                  <a:lnTo>
                    <a:pt x="4179" y="16924"/>
                  </a:lnTo>
                  <a:lnTo>
                    <a:pt x="4152" y="17122"/>
                  </a:lnTo>
                  <a:lnTo>
                    <a:pt x="4097" y="17352"/>
                  </a:lnTo>
                  <a:lnTo>
                    <a:pt x="4055" y="17566"/>
                  </a:lnTo>
                  <a:lnTo>
                    <a:pt x="4041" y="17813"/>
                  </a:lnTo>
                  <a:lnTo>
                    <a:pt x="4069" y="17978"/>
                  </a:lnTo>
                  <a:lnTo>
                    <a:pt x="4234" y="17978"/>
                  </a:lnTo>
                  <a:lnTo>
                    <a:pt x="4317" y="18044"/>
                  </a:lnTo>
                  <a:lnTo>
                    <a:pt x="4290" y="17879"/>
                  </a:lnTo>
                  <a:lnTo>
                    <a:pt x="4607" y="17945"/>
                  </a:lnTo>
                  <a:lnTo>
                    <a:pt x="4897" y="17846"/>
                  </a:lnTo>
                  <a:lnTo>
                    <a:pt x="5172" y="17665"/>
                  </a:lnTo>
                  <a:lnTo>
                    <a:pt x="5421" y="17451"/>
                  </a:lnTo>
                  <a:lnTo>
                    <a:pt x="5655" y="17780"/>
                  </a:lnTo>
                  <a:lnTo>
                    <a:pt x="5959" y="17995"/>
                  </a:lnTo>
                  <a:lnTo>
                    <a:pt x="6634" y="18291"/>
                  </a:lnTo>
                  <a:lnTo>
                    <a:pt x="6579" y="18357"/>
                  </a:lnTo>
                  <a:lnTo>
                    <a:pt x="6552" y="18357"/>
                  </a:lnTo>
                  <a:lnTo>
                    <a:pt x="6331" y="18505"/>
                  </a:lnTo>
                  <a:lnTo>
                    <a:pt x="6317" y="18768"/>
                  </a:lnTo>
                  <a:lnTo>
                    <a:pt x="6400" y="19065"/>
                  </a:lnTo>
                  <a:lnTo>
                    <a:pt x="6428" y="19361"/>
                  </a:lnTo>
                  <a:lnTo>
                    <a:pt x="6290" y="19394"/>
                  </a:lnTo>
                  <a:lnTo>
                    <a:pt x="6538" y="19345"/>
                  </a:lnTo>
                  <a:lnTo>
                    <a:pt x="7103" y="19262"/>
                  </a:lnTo>
                  <a:lnTo>
                    <a:pt x="7379" y="19213"/>
                  </a:lnTo>
                  <a:lnTo>
                    <a:pt x="7462" y="19048"/>
                  </a:lnTo>
                  <a:lnTo>
                    <a:pt x="7600" y="18933"/>
                  </a:lnTo>
                  <a:lnTo>
                    <a:pt x="7779" y="18834"/>
                  </a:lnTo>
                  <a:lnTo>
                    <a:pt x="7903" y="18686"/>
                  </a:lnTo>
                  <a:lnTo>
                    <a:pt x="8952" y="19048"/>
                  </a:lnTo>
                  <a:lnTo>
                    <a:pt x="8979" y="18982"/>
                  </a:lnTo>
                  <a:lnTo>
                    <a:pt x="9034" y="18982"/>
                  </a:lnTo>
                  <a:lnTo>
                    <a:pt x="9007" y="18916"/>
                  </a:lnTo>
                  <a:lnTo>
                    <a:pt x="8303" y="18670"/>
                  </a:lnTo>
                  <a:lnTo>
                    <a:pt x="8097" y="18554"/>
                  </a:lnTo>
                  <a:lnTo>
                    <a:pt x="8841" y="17764"/>
                  </a:lnTo>
                  <a:lnTo>
                    <a:pt x="8579" y="17682"/>
                  </a:lnTo>
                  <a:lnTo>
                    <a:pt x="8290" y="17583"/>
                  </a:lnTo>
                  <a:lnTo>
                    <a:pt x="8014" y="17484"/>
                  </a:lnTo>
                  <a:lnTo>
                    <a:pt x="7766" y="17336"/>
                  </a:lnTo>
                  <a:lnTo>
                    <a:pt x="6772" y="18192"/>
                  </a:lnTo>
                  <a:lnTo>
                    <a:pt x="6428" y="18060"/>
                  </a:lnTo>
                  <a:lnTo>
                    <a:pt x="6069" y="17929"/>
                  </a:lnTo>
                  <a:lnTo>
                    <a:pt x="5752" y="17715"/>
                  </a:lnTo>
                  <a:lnTo>
                    <a:pt x="5531" y="17352"/>
                  </a:lnTo>
                  <a:lnTo>
                    <a:pt x="5738" y="17155"/>
                  </a:lnTo>
                  <a:lnTo>
                    <a:pt x="5972" y="16974"/>
                  </a:lnTo>
                  <a:lnTo>
                    <a:pt x="6166" y="16776"/>
                  </a:lnTo>
                  <a:lnTo>
                    <a:pt x="6276" y="16529"/>
                  </a:lnTo>
                  <a:lnTo>
                    <a:pt x="6110" y="16430"/>
                  </a:lnTo>
                  <a:lnTo>
                    <a:pt x="5959" y="16233"/>
                  </a:lnTo>
                  <a:lnTo>
                    <a:pt x="5821" y="16019"/>
                  </a:lnTo>
                  <a:lnTo>
                    <a:pt x="5697" y="15838"/>
                  </a:lnTo>
                  <a:lnTo>
                    <a:pt x="4786" y="16463"/>
                  </a:lnTo>
                  <a:lnTo>
                    <a:pt x="4428" y="15970"/>
                  </a:lnTo>
                  <a:lnTo>
                    <a:pt x="4248" y="15706"/>
                  </a:lnTo>
                  <a:lnTo>
                    <a:pt x="4124" y="15443"/>
                  </a:lnTo>
                  <a:lnTo>
                    <a:pt x="4924" y="14817"/>
                  </a:lnTo>
                  <a:lnTo>
                    <a:pt x="4331" y="14027"/>
                  </a:lnTo>
                  <a:lnTo>
                    <a:pt x="3421" y="14587"/>
                  </a:lnTo>
                  <a:lnTo>
                    <a:pt x="2841" y="13665"/>
                  </a:lnTo>
                  <a:lnTo>
                    <a:pt x="3062" y="13533"/>
                  </a:lnTo>
                  <a:lnTo>
                    <a:pt x="3476" y="13270"/>
                  </a:lnTo>
                  <a:lnTo>
                    <a:pt x="3669" y="13105"/>
                  </a:lnTo>
                  <a:lnTo>
                    <a:pt x="3531" y="12924"/>
                  </a:lnTo>
                  <a:lnTo>
                    <a:pt x="3172" y="12380"/>
                  </a:lnTo>
                  <a:lnTo>
                    <a:pt x="3228" y="12315"/>
                  </a:lnTo>
                  <a:lnTo>
                    <a:pt x="2979" y="12249"/>
                  </a:lnTo>
                  <a:lnTo>
                    <a:pt x="2814" y="12463"/>
                  </a:lnTo>
                  <a:lnTo>
                    <a:pt x="2607" y="12595"/>
                  </a:lnTo>
                  <a:lnTo>
                    <a:pt x="2179" y="12825"/>
                  </a:lnTo>
                  <a:lnTo>
                    <a:pt x="1683" y="12035"/>
                  </a:lnTo>
                  <a:lnTo>
                    <a:pt x="2510" y="11393"/>
                  </a:lnTo>
                  <a:lnTo>
                    <a:pt x="2359" y="11277"/>
                  </a:lnTo>
                  <a:lnTo>
                    <a:pt x="2207" y="11096"/>
                  </a:lnTo>
                  <a:lnTo>
                    <a:pt x="2083" y="10882"/>
                  </a:lnTo>
                  <a:lnTo>
                    <a:pt x="1986" y="10685"/>
                  </a:lnTo>
                  <a:lnTo>
                    <a:pt x="1655" y="10751"/>
                  </a:lnTo>
                  <a:lnTo>
                    <a:pt x="1297" y="10998"/>
                  </a:lnTo>
                  <a:lnTo>
                    <a:pt x="979" y="11080"/>
                  </a:lnTo>
                  <a:lnTo>
                    <a:pt x="745" y="10652"/>
                  </a:lnTo>
                  <a:lnTo>
                    <a:pt x="1903" y="9993"/>
                  </a:lnTo>
                  <a:lnTo>
                    <a:pt x="7697" y="13813"/>
                  </a:lnTo>
                  <a:lnTo>
                    <a:pt x="11559" y="16381"/>
                  </a:lnTo>
                  <a:lnTo>
                    <a:pt x="13476" y="17682"/>
                  </a:lnTo>
                  <a:lnTo>
                    <a:pt x="15379" y="18982"/>
                  </a:lnTo>
                  <a:lnTo>
                    <a:pt x="15600" y="19048"/>
                  </a:lnTo>
                  <a:lnTo>
                    <a:pt x="15572" y="19015"/>
                  </a:lnTo>
                  <a:lnTo>
                    <a:pt x="14621" y="18357"/>
                  </a:lnTo>
                  <a:lnTo>
                    <a:pt x="12703" y="17056"/>
                  </a:lnTo>
                  <a:lnTo>
                    <a:pt x="3986" y="11228"/>
                  </a:lnTo>
                  <a:lnTo>
                    <a:pt x="2069" y="9927"/>
                  </a:lnTo>
                  <a:lnTo>
                    <a:pt x="2841" y="9450"/>
                  </a:lnTo>
                  <a:lnTo>
                    <a:pt x="4428" y="8561"/>
                  </a:lnTo>
                  <a:lnTo>
                    <a:pt x="5200" y="8100"/>
                  </a:lnTo>
                  <a:lnTo>
                    <a:pt x="12083" y="12545"/>
                  </a:lnTo>
                  <a:lnTo>
                    <a:pt x="12979" y="13171"/>
                  </a:lnTo>
                  <a:lnTo>
                    <a:pt x="13890" y="13796"/>
                  </a:lnTo>
                  <a:lnTo>
                    <a:pt x="14786" y="14405"/>
                  </a:lnTo>
                  <a:lnTo>
                    <a:pt x="15697" y="14998"/>
                  </a:lnTo>
                  <a:lnTo>
                    <a:pt x="16593" y="15558"/>
                  </a:lnTo>
                  <a:lnTo>
                    <a:pt x="16593" y="15492"/>
                  </a:lnTo>
                  <a:lnTo>
                    <a:pt x="14703" y="14224"/>
                  </a:lnTo>
                  <a:lnTo>
                    <a:pt x="7214" y="9269"/>
                  </a:lnTo>
                  <a:lnTo>
                    <a:pt x="5338" y="8001"/>
                  </a:lnTo>
                  <a:lnTo>
                    <a:pt x="5972" y="7409"/>
                  </a:lnTo>
                  <a:lnTo>
                    <a:pt x="6524" y="7705"/>
                  </a:lnTo>
                  <a:lnTo>
                    <a:pt x="7062" y="8034"/>
                  </a:lnTo>
                  <a:lnTo>
                    <a:pt x="7586" y="8380"/>
                  </a:lnTo>
                  <a:lnTo>
                    <a:pt x="8124" y="8709"/>
                  </a:lnTo>
                  <a:lnTo>
                    <a:pt x="16717" y="14307"/>
                  </a:lnTo>
                  <a:lnTo>
                    <a:pt x="16938" y="14340"/>
                  </a:lnTo>
                  <a:lnTo>
                    <a:pt x="16910" y="14274"/>
                  </a:lnTo>
                  <a:lnTo>
                    <a:pt x="6855" y="7820"/>
                  </a:lnTo>
                  <a:lnTo>
                    <a:pt x="6083" y="7244"/>
                  </a:lnTo>
                  <a:lnTo>
                    <a:pt x="6290" y="6898"/>
                  </a:lnTo>
                  <a:lnTo>
                    <a:pt x="6469" y="6536"/>
                  </a:lnTo>
                  <a:lnTo>
                    <a:pt x="6800" y="5812"/>
                  </a:lnTo>
                  <a:lnTo>
                    <a:pt x="7766" y="6421"/>
                  </a:lnTo>
                  <a:lnTo>
                    <a:pt x="9710" y="7623"/>
                  </a:lnTo>
                  <a:lnTo>
                    <a:pt x="14566" y="10685"/>
                  </a:lnTo>
                  <a:lnTo>
                    <a:pt x="17490" y="12529"/>
                  </a:lnTo>
                  <a:lnTo>
                    <a:pt x="17490" y="12463"/>
                  </a:lnTo>
                  <a:lnTo>
                    <a:pt x="17517" y="12430"/>
                  </a:lnTo>
                  <a:lnTo>
                    <a:pt x="6828" y="5713"/>
                  </a:lnTo>
                  <a:lnTo>
                    <a:pt x="6772" y="5548"/>
                  </a:lnTo>
                  <a:lnTo>
                    <a:pt x="6897" y="4709"/>
                  </a:lnTo>
                  <a:lnTo>
                    <a:pt x="6814" y="3852"/>
                  </a:lnTo>
                  <a:lnTo>
                    <a:pt x="6593" y="3013"/>
                  </a:lnTo>
                  <a:lnTo>
                    <a:pt x="6290" y="2272"/>
                  </a:lnTo>
                  <a:lnTo>
                    <a:pt x="7807" y="3161"/>
                  </a:lnTo>
                  <a:lnTo>
                    <a:pt x="9324" y="4099"/>
                  </a:lnTo>
                  <a:lnTo>
                    <a:pt x="18055" y="9565"/>
                  </a:lnTo>
                  <a:lnTo>
                    <a:pt x="18276" y="9746"/>
                  </a:lnTo>
                  <a:lnTo>
                    <a:pt x="15807" y="19641"/>
                  </a:lnTo>
                  <a:lnTo>
                    <a:pt x="15503" y="19756"/>
                  </a:lnTo>
                  <a:lnTo>
                    <a:pt x="15172" y="19723"/>
                  </a:lnTo>
                  <a:lnTo>
                    <a:pt x="14855" y="19624"/>
                  </a:lnTo>
                  <a:lnTo>
                    <a:pt x="14538" y="19542"/>
                  </a:lnTo>
                  <a:lnTo>
                    <a:pt x="13600" y="20448"/>
                  </a:lnTo>
                  <a:lnTo>
                    <a:pt x="13310" y="20382"/>
                  </a:lnTo>
                  <a:lnTo>
                    <a:pt x="13021" y="20283"/>
                  </a:lnTo>
                  <a:lnTo>
                    <a:pt x="12772" y="20151"/>
                  </a:lnTo>
                  <a:lnTo>
                    <a:pt x="12579" y="19987"/>
                  </a:lnTo>
                  <a:lnTo>
                    <a:pt x="13062" y="19575"/>
                  </a:lnTo>
                  <a:lnTo>
                    <a:pt x="13283" y="19345"/>
                  </a:lnTo>
                  <a:lnTo>
                    <a:pt x="13421" y="19098"/>
                  </a:lnTo>
                  <a:lnTo>
                    <a:pt x="12386" y="18900"/>
                  </a:lnTo>
                  <a:lnTo>
                    <a:pt x="12069" y="19147"/>
                  </a:lnTo>
                  <a:lnTo>
                    <a:pt x="11752" y="19493"/>
                  </a:lnTo>
                  <a:lnTo>
                    <a:pt x="11421" y="19756"/>
                  </a:lnTo>
                  <a:lnTo>
                    <a:pt x="11186" y="19657"/>
                  </a:lnTo>
                  <a:lnTo>
                    <a:pt x="10952" y="19608"/>
                  </a:lnTo>
                  <a:lnTo>
                    <a:pt x="10717" y="19526"/>
                  </a:lnTo>
                  <a:lnTo>
                    <a:pt x="10538" y="19361"/>
                  </a:lnTo>
                  <a:lnTo>
                    <a:pt x="11352" y="18538"/>
                  </a:lnTo>
                  <a:lnTo>
                    <a:pt x="10138" y="18192"/>
                  </a:lnTo>
                  <a:lnTo>
                    <a:pt x="9834" y="18472"/>
                  </a:lnTo>
                  <a:lnTo>
                    <a:pt x="9503" y="18735"/>
                  </a:lnTo>
                  <a:lnTo>
                    <a:pt x="9186" y="19015"/>
                  </a:lnTo>
                  <a:lnTo>
                    <a:pt x="8910" y="19377"/>
                  </a:lnTo>
                  <a:lnTo>
                    <a:pt x="8966" y="19575"/>
                  </a:lnTo>
                  <a:lnTo>
                    <a:pt x="8966" y="20003"/>
                  </a:lnTo>
                  <a:lnTo>
                    <a:pt x="9021" y="20201"/>
                  </a:lnTo>
                  <a:lnTo>
                    <a:pt x="9697" y="19970"/>
                  </a:lnTo>
                  <a:lnTo>
                    <a:pt x="10041" y="19805"/>
                  </a:lnTo>
                  <a:lnTo>
                    <a:pt x="10345" y="19542"/>
                  </a:lnTo>
                  <a:lnTo>
                    <a:pt x="10828" y="19674"/>
                  </a:lnTo>
                  <a:lnTo>
                    <a:pt x="11076" y="19773"/>
                  </a:lnTo>
                  <a:lnTo>
                    <a:pt x="11310" y="19888"/>
                  </a:lnTo>
                  <a:lnTo>
                    <a:pt x="11255" y="19954"/>
                  </a:lnTo>
                  <a:lnTo>
                    <a:pt x="11117" y="19987"/>
                  </a:lnTo>
                  <a:lnTo>
                    <a:pt x="11145" y="20151"/>
                  </a:lnTo>
                  <a:lnTo>
                    <a:pt x="11200" y="20365"/>
                  </a:lnTo>
                  <a:lnTo>
                    <a:pt x="11186" y="20596"/>
                  </a:lnTo>
                  <a:lnTo>
                    <a:pt x="11186" y="20777"/>
                  </a:lnTo>
                  <a:lnTo>
                    <a:pt x="11338" y="20843"/>
                  </a:lnTo>
                  <a:lnTo>
                    <a:pt x="11476" y="20744"/>
                  </a:lnTo>
                  <a:lnTo>
                    <a:pt x="11655" y="20662"/>
                  </a:lnTo>
                  <a:lnTo>
                    <a:pt x="12028" y="20546"/>
                  </a:lnTo>
                  <a:lnTo>
                    <a:pt x="12028" y="20448"/>
                  </a:lnTo>
                  <a:lnTo>
                    <a:pt x="11876" y="20415"/>
                  </a:lnTo>
                  <a:lnTo>
                    <a:pt x="11724" y="20448"/>
                  </a:lnTo>
                  <a:lnTo>
                    <a:pt x="11572" y="20513"/>
                  </a:lnTo>
                  <a:lnTo>
                    <a:pt x="11421" y="20546"/>
                  </a:lnTo>
                  <a:lnTo>
                    <a:pt x="11228" y="20546"/>
                  </a:lnTo>
                  <a:lnTo>
                    <a:pt x="11310" y="20250"/>
                  </a:lnTo>
                  <a:lnTo>
                    <a:pt x="11255" y="20085"/>
                  </a:lnTo>
                  <a:lnTo>
                    <a:pt x="11697" y="19707"/>
                  </a:lnTo>
                  <a:lnTo>
                    <a:pt x="12138" y="19229"/>
                  </a:lnTo>
                  <a:lnTo>
                    <a:pt x="12621" y="18966"/>
                  </a:lnTo>
                  <a:lnTo>
                    <a:pt x="13172" y="19196"/>
                  </a:lnTo>
                  <a:lnTo>
                    <a:pt x="12910" y="19476"/>
                  </a:lnTo>
                  <a:lnTo>
                    <a:pt x="12607" y="19756"/>
                  </a:lnTo>
                  <a:lnTo>
                    <a:pt x="12028" y="20283"/>
                  </a:lnTo>
                  <a:lnTo>
                    <a:pt x="12083" y="20382"/>
                  </a:lnTo>
                  <a:lnTo>
                    <a:pt x="12193" y="20382"/>
                  </a:lnTo>
                  <a:lnTo>
                    <a:pt x="12303" y="20217"/>
                  </a:lnTo>
                  <a:lnTo>
                    <a:pt x="12386" y="20151"/>
                  </a:lnTo>
                  <a:lnTo>
                    <a:pt x="13490" y="20579"/>
                  </a:lnTo>
                  <a:lnTo>
                    <a:pt x="13297" y="20678"/>
                  </a:lnTo>
                  <a:lnTo>
                    <a:pt x="13338" y="20925"/>
                  </a:lnTo>
                  <a:lnTo>
                    <a:pt x="13352" y="21172"/>
                  </a:lnTo>
                  <a:lnTo>
                    <a:pt x="13379" y="21402"/>
                  </a:lnTo>
                  <a:lnTo>
                    <a:pt x="13490" y="21600"/>
                  </a:lnTo>
                  <a:lnTo>
                    <a:pt x="13572" y="21435"/>
                  </a:lnTo>
                  <a:lnTo>
                    <a:pt x="13862" y="21353"/>
                  </a:lnTo>
                  <a:lnTo>
                    <a:pt x="14124" y="21238"/>
                  </a:lnTo>
                  <a:lnTo>
                    <a:pt x="14386" y="21057"/>
                  </a:lnTo>
                  <a:lnTo>
                    <a:pt x="14621" y="20826"/>
                  </a:lnTo>
                  <a:lnTo>
                    <a:pt x="15048" y="21024"/>
                  </a:lnTo>
                  <a:lnTo>
                    <a:pt x="15269" y="21106"/>
                  </a:lnTo>
                  <a:lnTo>
                    <a:pt x="15503" y="21188"/>
                  </a:lnTo>
                  <a:lnTo>
                    <a:pt x="16510" y="20530"/>
                  </a:lnTo>
                  <a:lnTo>
                    <a:pt x="17503" y="19789"/>
                  </a:lnTo>
                  <a:lnTo>
                    <a:pt x="18483" y="18999"/>
                  </a:lnTo>
                  <a:lnTo>
                    <a:pt x="20400" y="17352"/>
                  </a:lnTo>
                  <a:lnTo>
                    <a:pt x="21310" y="15854"/>
                  </a:lnTo>
                  <a:lnTo>
                    <a:pt x="21600" y="14027"/>
                  </a:lnTo>
                  <a:lnTo>
                    <a:pt x="21462" y="12874"/>
                  </a:lnTo>
                  <a:lnTo>
                    <a:pt x="21048" y="11887"/>
                  </a:lnTo>
                  <a:lnTo>
                    <a:pt x="20483" y="10981"/>
                  </a:lnTo>
                  <a:lnTo>
                    <a:pt x="19848" y="10109"/>
                  </a:lnTo>
                  <a:lnTo>
                    <a:pt x="19269" y="9220"/>
                  </a:lnTo>
                  <a:lnTo>
                    <a:pt x="18497" y="8693"/>
                  </a:lnTo>
                  <a:lnTo>
                    <a:pt x="18428" y="8265"/>
                  </a:lnTo>
                  <a:lnTo>
                    <a:pt x="18317" y="7837"/>
                  </a:lnTo>
                  <a:lnTo>
                    <a:pt x="18138" y="7458"/>
                  </a:lnTo>
                  <a:lnTo>
                    <a:pt x="17807" y="7195"/>
                  </a:lnTo>
                  <a:lnTo>
                    <a:pt x="17545" y="7162"/>
                  </a:lnTo>
                  <a:lnTo>
                    <a:pt x="17283" y="7260"/>
                  </a:lnTo>
                  <a:lnTo>
                    <a:pt x="17034" y="7441"/>
                  </a:lnTo>
                  <a:lnTo>
                    <a:pt x="16814" y="7655"/>
                  </a:lnTo>
                  <a:lnTo>
                    <a:pt x="15752" y="6980"/>
                  </a:lnTo>
                  <a:lnTo>
                    <a:pt x="13628" y="5696"/>
                  </a:lnTo>
                  <a:lnTo>
                    <a:pt x="12579" y="5071"/>
                  </a:lnTo>
                  <a:lnTo>
                    <a:pt x="12497" y="4709"/>
                  </a:lnTo>
                  <a:lnTo>
                    <a:pt x="12414" y="4313"/>
                  </a:lnTo>
                  <a:lnTo>
                    <a:pt x="12290" y="3968"/>
                  </a:lnTo>
                  <a:lnTo>
                    <a:pt x="12055" y="3688"/>
                  </a:lnTo>
                  <a:lnTo>
                    <a:pt x="11766" y="3589"/>
                  </a:lnTo>
                  <a:lnTo>
                    <a:pt x="11490" y="3638"/>
                  </a:lnTo>
                  <a:lnTo>
                    <a:pt x="11214" y="3770"/>
                  </a:lnTo>
                  <a:lnTo>
                    <a:pt x="10952" y="3918"/>
                  </a:lnTo>
                  <a:lnTo>
                    <a:pt x="10000" y="3359"/>
                  </a:lnTo>
                  <a:lnTo>
                    <a:pt x="9062" y="2749"/>
                  </a:lnTo>
                  <a:lnTo>
                    <a:pt x="8110" y="2157"/>
                  </a:lnTo>
                  <a:lnTo>
                    <a:pt x="7145" y="1597"/>
                  </a:lnTo>
                  <a:lnTo>
                    <a:pt x="6897" y="1432"/>
                  </a:lnTo>
                  <a:lnTo>
                    <a:pt x="6621" y="1268"/>
                  </a:lnTo>
                  <a:lnTo>
                    <a:pt x="6414" y="1021"/>
                  </a:lnTo>
                  <a:lnTo>
                    <a:pt x="6372" y="659"/>
                  </a:lnTo>
                  <a:lnTo>
                    <a:pt x="6234" y="395"/>
                  </a:lnTo>
                  <a:lnTo>
                    <a:pt x="6041" y="214"/>
                  </a:lnTo>
                  <a:lnTo>
                    <a:pt x="5807" y="99"/>
                  </a:lnTo>
                  <a:lnTo>
                    <a:pt x="5559" y="66"/>
                  </a:lnTo>
                  <a:lnTo>
                    <a:pt x="5283" y="263"/>
                  </a:lnTo>
                  <a:lnTo>
                    <a:pt x="5007" y="230"/>
                  </a:lnTo>
                  <a:lnTo>
                    <a:pt x="4731" y="99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docshape167">
              <a:extLst>
                <a:ext uri="{FF2B5EF4-FFF2-40B4-BE49-F238E27FC236}">
                  <a16:creationId xmlns:a16="http://schemas.microsoft.com/office/drawing/2014/main" id="{58C09959-F320-E7F6-B7B2-8889119F3992}"/>
                </a:ext>
              </a:extLst>
            </p:cNvPr>
            <p:cNvSpPr/>
            <p:nvPr/>
          </p:nvSpPr>
          <p:spPr>
            <a:xfrm>
              <a:off x="39896" y="7979"/>
              <a:ext cx="961150" cy="45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5" y="1765"/>
                  </a:moveTo>
                  <a:lnTo>
                    <a:pt x="3326" y="865"/>
                  </a:lnTo>
                  <a:lnTo>
                    <a:pt x="0" y="21600"/>
                  </a:lnTo>
                  <a:lnTo>
                    <a:pt x="1109" y="20492"/>
                  </a:lnTo>
                  <a:lnTo>
                    <a:pt x="1549" y="17792"/>
                  </a:lnTo>
                  <a:lnTo>
                    <a:pt x="2413" y="12427"/>
                  </a:lnTo>
                  <a:lnTo>
                    <a:pt x="3260" y="7096"/>
                  </a:lnTo>
                  <a:lnTo>
                    <a:pt x="4075" y="1765"/>
                  </a:lnTo>
                  <a:close/>
                  <a:moveTo>
                    <a:pt x="6325" y="2735"/>
                  </a:moveTo>
                  <a:lnTo>
                    <a:pt x="6260" y="1696"/>
                  </a:lnTo>
                  <a:lnTo>
                    <a:pt x="6146" y="1177"/>
                  </a:lnTo>
                  <a:lnTo>
                    <a:pt x="5966" y="727"/>
                  </a:lnTo>
                  <a:lnTo>
                    <a:pt x="5738" y="450"/>
                  </a:lnTo>
                  <a:lnTo>
                    <a:pt x="5461" y="381"/>
                  </a:lnTo>
                  <a:lnTo>
                    <a:pt x="5282" y="485"/>
                  </a:lnTo>
                  <a:lnTo>
                    <a:pt x="5086" y="658"/>
                  </a:lnTo>
                  <a:lnTo>
                    <a:pt x="4923" y="900"/>
                  </a:lnTo>
                  <a:lnTo>
                    <a:pt x="4858" y="1281"/>
                  </a:lnTo>
                  <a:lnTo>
                    <a:pt x="5217" y="1662"/>
                  </a:lnTo>
                  <a:lnTo>
                    <a:pt x="5592" y="2077"/>
                  </a:lnTo>
                  <a:lnTo>
                    <a:pt x="5950" y="2458"/>
                  </a:lnTo>
                  <a:lnTo>
                    <a:pt x="6325" y="2735"/>
                  </a:lnTo>
                  <a:close/>
                  <a:moveTo>
                    <a:pt x="6619" y="2458"/>
                  </a:moveTo>
                  <a:lnTo>
                    <a:pt x="6553" y="2112"/>
                  </a:lnTo>
                  <a:lnTo>
                    <a:pt x="6521" y="1800"/>
                  </a:lnTo>
                  <a:lnTo>
                    <a:pt x="6456" y="1454"/>
                  </a:lnTo>
                  <a:lnTo>
                    <a:pt x="6358" y="1142"/>
                  </a:lnTo>
                  <a:lnTo>
                    <a:pt x="6423" y="658"/>
                  </a:lnTo>
                  <a:lnTo>
                    <a:pt x="6178" y="450"/>
                  </a:lnTo>
                  <a:lnTo>
                    <a:pt x="5983" y="312"/>
                  </a:lnTo>
                  <a:lnTo>
                    <a:pt x="6244" y="762"/>
                  </a:lnTo>
                  <a:lnTo>
                    <a:pt x="6358" y="1350"/>
                  </a:lnTo>
                  <a:lnTo>
                    <a:pt x="6423" y="2008"/>
                  </a:lnTo>
                  <a:lnTo>
                    <a:pt x="6553" y="2596"/>
                  </a:lnTo>
                  <a:lnTo>
                    <a:pt x="6619" y="2458"/>
                  </a:lnTo>
                  <a:close/>
                  <a:moveTo>
                    <a:pt x="21600" y="19073"/>
                  </a:moveTo>
                  <a:lnTo>
                    <a:pt x="21290" y="18727"/>
                  </a:lnTo>
                  <a:lnTo>
                    <a:pt x="20981" y="18277"/>
                  </a:lnTo>
                  <a:lnTo>
                    <a:pt x="20671" y="18173"/>
                  </a:lnTo>
                  <a:lnTo>
                    <a:pt x="20394" y="18831"/>
                  </a:lnTo>
                  <a:lnTo>
                    <a:pt x="18535" y="16685"/>
                  </a:lnTo>
                  <a:lnTo>
                    <a:pt x="18535" y="16477"/>
                  </a:lnTo>
                  <a:lnTo>
                    <a:pt x="18633" y="16269"/>
                  </a:lnTo>
                  <a:lnTo>
                    <a:pt x="18666" y="16269"/>
                  </a:lnTo>
                  <a:lnTo>
                    <a:pt x="18731" y="16062"/>
                  </a:lnTo>
                  <a:lnTo>
                    <a:pt x="18829" y="15785"/>
                  </a:lnTo>
                  <a:lnTo>
                    <a:pt x="18698" y="15577"/>
                  </a:lnTo>
                  <a:lnTo>
                    <a:pt x="17443" y="14400"/>
                  </a:lnTo>
                  <a:lnTo>
                    <a:pt x="16188" y="13085"/>
                  </a:lnTo>
                  <a:lnTo>
                    <a:pt x="14965" y="11735"/>
                  </a:lnTo>
                  <a:lnTo>
                    <a:pt x="13742" y="10419"/>
                  </a:lnTo>
                  <a:lnTo>
                    <a:pt x="13384" y="10973"/>
                  </a:lnTo>
                  <a:lnTo>
                    <a:pt x="12927" y="10385"/>
                  </a:lnTo>
                  <a:lnTo>
                    <a:pt x="12014" y="9346"/>
                  </a:lnTo>
                  <a:lnTo>
                    <a:pt x="11574" y="8688"/>
                  </a:lnTo>
                  <a:lnTo>
                    <a:pt x="11770" y="8481"/>
                  </a:lnTo>
                  <a:lnTo>
                    <a:pt x="11803" y="8273"/>
                  </a:lnTo>
                  <a:lnTo>
                    <a:pt x="11966" y="8065"/>
                  </a:lnTo>
                  <a:lnTo>
                    <a:pt x="11868" y="7858"/>
                  </a:lnTo>
                  <a:lnTo>
                    <a:pt x="10613" y="6612"/>
                  </a:lnTo>
                  <a:lnTo>
                    <a:pt x="9357" y="5296"/>
                  </a:lnTo>
                  <a:lnTo>
                    <a:pt x="6912" y="2562"/>
                  </a:lnTo>
                  <a:lnTo>
                    <a:pt x="6749" y="2977"/>
                  </a:lnTo>
                  <a:lnTo>
                    <a:pt x="6635" y="2977"/>
                  </a:lnTo>
                  <a:lnTo>
                    <a:pt x="6504" y="3358"/>
                  </a:lnTo>
                  <a:lnTo>
                    <a:pt x="6390" y="3358"/>
                  </a:lnTo>
                  <a:lnTo>
                    <a:pt x="4565" y="1281"/>
                  </a:lnTo>
                  <a:lnTo>
                    <a:pt x="4842" y="381"/>
                  </a:lnTo>
                  <a:lnTo>
                    <a:pt x="4532" y="0"/>
                  </a:lnTo>
                  <a:lnTo>
                    <a:pt x="4173" y="104"/>
                  </a:lnTo>
                  <a:lnTo>
                    <a:pt x="3815" y="415"/>
                  </a:lnTo>
                  <a:lnTo>
                    <a:pt x="3489" y="658"/>
                  </a:lnTo>
                  <a:lnTo>
                    <a:pt x="3880" y="1142"/>
                  </a:lnTo>
                  <a:lnTo>
                    <a:pt x="4711" y="2008"/>
                  </a:lnTo>
                  <a:lnTo>
                    <a:pt x="5086" y="2458"/>
                  </a:lnTo>
                  <a:lnTo>
                    <a:pt x="5119" y="2458"/>
                  </a:lnTo>
                  <a:lnTo>
                    <a:pt x="20850" y="19765"/>
                  </a:lnTo>
                  <a:lnTo>
                    <a:pt x="21600" y="1907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docshape168">
              <a:extLst>
                <a:ext uri="{FF2B5EF4-FFF2-40B4-BE49-F238E27FC236}">
                  <a16:creationId xmlns:a16="http://schemas.microsoft.com/office/drawing/2014/main" id="{8CC9F602-545C-3E3A-8960-872196070C2F}"/>
                </a:ext>
              </a:extLst>
            </p:cNvPr>
            <p:cNvSpPr/>
            <p:nvPr/>
          </p:nvSpPr>
          <p:spPr>
            <a:xfrm>
              <a:off x="280728" y="28290"/>
              <a:ext cx="18861" cy="1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15" y="0"/>
                  </a:moveTo>
                  <a:lnTo>
                    <a:pt x="11631" y="0"/>
                  </a:lnTo>
                  <a:lnTo>
                    <a:pt x="3323" y="3927"/>
                  </a:lnTo>
                  <a:lnTo>
                    <a:pt x="0" y="11782"/>
                  </a:lnTo>
                  <a:lnTo>
                    <a:pt x="6646" y="19636"/>
                  </a:lnTo>
                  <a:lnTo>
                    <a:pt x="13292" y="15709"/>
                  </a:lnTo>
                  <a:lnTo>
                    <a:pt x="21600" y="21600"/>
                  </a:lnTo>
                  <a:lnTo>
                    <a:pt x="21600" y="9818"/>
                  </a:lnTo>
                  <a:lnTo>
                    <a:pt x="19938" y="5891"/>
                  </a:lnTo>
                  <a:lnTo>
                    <a:pt x="16615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docshape169">
              <a:extLst>
                <a:ext uri="{FF2B5EF4-FFF2-40B4-BE49-F238E27FC236}">
                  <a16:creationId xmlns:a16="http://schemas.microsoft.com/office/drawing/2014/main" id="{9C80420D-C816-4E6D-8234-2CE8E3D8EAE8}"/>
                </a:ext>
              </a:extLst>
            </p:cNvPr>
            <p:cNvSpPr/>
            <p:nvPr/>
          </p:nvSpPr>
          <p:spPr>
            <a:xfrm>
              <a:off x="99379" y="47150"/>
              <a:ext cx="549851" cy="38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31" y="7542"/>
                  </a:moveTo>
                  <a:lnTo>
                    <a:pt x="9546" y="5205"/>
                  </a:lnTo>
                  <a:lnTo>
                    <a:pt x="8862" y="3238"/>
                  </a:lnTo>
                  <a:lnTo>
                    <a:pt x="7722" y="1926"/>
                  </a:lnTo>
                  <a:lnTo>
                    <a:pt x="5101" y="0"/>
                  </a:lnTo>
                  <a:lnTo>
                    <a:pt x="0" y="21600"/>
                  </a:lnTo>
                  <a:lnTo>
                    <a:pt x="3733" y="19264"/>
                  </a:lnTo>
                  <a:lnTo>
                    <a:pt x="5557" y="17911"/>
                  </a:lnTo>
                  <a:lnTo>
                    <a:pt x="7295" y="16313"/>
                  </a:lnTo>
                  <a:lnTo>
                    <a:pt x="8834" y="14263"/>
                  </a:lnTo>
                  <a:lnTo>
                    <a:pt x="9603" y="12132"/>
                  </a:lnTo>
                  <a:lnTo>
                    <a:pt x="10031" y="9837"/>
                  </a:lnTo>
                  <a:lnTo>
                    <a:pt x="10031" y="7542"/>
                  </a:lnTo>
                  <a:close/>
                  <a:moveTo>
                    <a:pt x="21059" y="10083"/>
                  </a:moveTo>
                  <a:lnTo>
                    <a:pt x="21059" y="9673"/>
                  </a:lnTo>
                  <a:lnTo>
                    <a:pt x="20973" y="9304"/>
                  </a:lnTo>
                  <a:lnTo>
                    <a:pt x="20859" y="8976"/>
                  </a:lnTo>
                  <a:lnTo>
                    <a:pt x="20888" y="8607"/>
                  </a:lnTo>
                  <a:lnTo>
                    <a:pt x="20603" y="7992"/>
                  </a:lnTo>
                  <a:lnTo>
                    <a:pt x="20204" y="7542"/>
                  </a:lnTo>
                  <a:lnTo>
                    <a:pt x="19719" y="7296"/>
                  </a:lnTo>
                  <a:lnTo>
                    <a:pt x="18893" y="7296"/>
                  </a:lnTo>
                  <a:lnTo>
                    <a:pt x="18551" y="7787"/>
                  </a:lnTo>
                  <a:lnTo>
                    <a:pt x="18494" y="8197"/>
                  </a:lnTo>
                  <a:lnTo>
                    <a:pt x="19121" y="8771"/>
                  </a:lnTo>
                  <a:lnTo>
                    <a:pt x="19776" y="9263"/>
                  </a:lnTo>
                  <a:lnTo>
                    <a:pt x="20432" y="9714"/>
                  </a:lnTo>
                  <a:lnTo>
                    <a:pt x="21059" y="10083"/>
                  </a:lnTo>
                  <a:close/>
                  <a:moveTo>
                    <a:pt x="21600" y="9386"/>
                  </a:moveTo>
                  <a:lnTo>
                    <a:pt x="21572" y="8935"/>
                  </a:lnTo>
                  <a:lnTo>
                    <a:pt x="21401" y="7951"/>
                  </a:lnTo>
                  <a:lnTo>
                    <a:pt x="21173" y="7378"/>
                  </a:lnTo>
                  <a:lnTo>
                    <a:pt x="20774" y="6968"/>
                  </a:lnTo>
                  <a:lnTo>
                    <a:pt x="20346" y="6804"/>
                  </a:lnTo>
                  <a:lnTo>
                    <a:pt x="19976" y="6886"/>
                  </a:lnTo>
                  <a:lnTo>
                    <a:pt x="20033" y="6886"/>
                  </a:lnTo>
                  <a:lnTo>
                    <a:pt x="20603" y="7296"/>
                  </a:lnTo>
                  <a:lnTo>
                    <a:pt x="21002" y="7992"/>
                  </a:lnTo>
                  <a:lnTo>
                    <a:pt x="21258" y="8853"/>
                  </a:lnTo>
                  <a:lnTo>
                    <a:pt x="21401" y="9755"/>
                  </a:lnTo>
                  <a:lnTo>
                    <a:pt x="21600" y="938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docshape170">
              <a:extLst>
                <a:ext uri="{FF2B5EF4-FFF2-40B4-BE49-F238E27FC236}">
                  <a16:creationId xmlns:a16="http://schemas.microsoft.com/office/drawing/2014/main" id="{11ECD900-E48F-9E89-4A6A-52FAED1093D9}"/>
                </a:ext>
              </a:extLst>
            </p:cNvPr>
            <p:cNvSpPr/>
            <p:nvPr/>
          </p:nvSpPr>
          <p:spPr>
            <a:xfrm>
              <a:off x="593373" y="188602"/>
              <a:ext cx="20312" cy="1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0"/>
                  </a:moveTo>
                  <a:lnTo>
                    <a:pt x="7714" y="6646"/>
                  </a:lnTo>
                  <a:lnTo>
                    <a:pt x="0" y="13292"/>
                  </a:lnTo>
                  <a:lnTo>
                    <a:pt x="9257" y="16615"/>
                  </a:lnTo>
                  <a:lnTo>
                    <a:pt x="16971" y="21600"/>
                  </a:lnTo>
                  <a:lnTo>
                    <a:pt x="18514" y="16615"/>
                  </a:lnTo>
                  <a:lnTo>
                    <a:pt x="21600" y="9969"/>
                  </a:lnTo>
                  <a:lnTo>
                    <a:pt x="20829" y="4985"/>
                  </a:lnTo>
                  <a:lnTo>
                    <a:pt x="16971" y="4154"/>
                  </a:lnTo>
                  <a:lnTo>
                    <a:pt x="12343" y="3323"/>
                  </a:lnTo>
                  <a:lnTo>
                    <a:pt x="7714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docshape171">
              <a:extLst>
                <a:ext uri="{FF2B5EF4-FFF2-40B4-BE49-F238E27FC236}">
                  <a16:creationId xmlns:a16="http://schemas.microsoft.com/office/drawing/2014/main" id="{DA47123A-D6C8-2089-EA61-46C90F65FD9B}"/>
                </a:ext>
              </a:extLst>
            </p:cNvPr>
            <p:cNvSpPr/>
            <p:nvPr/>
          </p:nvSpPr>
          <p:spPr>
            <a:xfrm>
              <a:off x="877003" y="324251"/>
              <a:ext cx="86323" cy="68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6" y="21600"/>
                  </a:moveTo>
                  <a:lnTo>
                    <a:pt x="13795" y="8272"/>
                  </a:lnTo>
                  <a:lnTo>
                    <a:pt x="11980" y="5974"/>
                  </a:lnTo>
                  <a:lnTo>
                    <a:pt x="9983" y="4596"/>
                  </a:lnTo>
                  <a:lnTo>
                    <a:pt x="7624" y="3906"/>
                  </a:lnTo>
                  <a:lnTo>
                    <a:pt x="5082" y="4136"/>
                  </a:lnTo>
                  <a:lnTo>
                    <a:pt x="3630" y="5974"/>
                  </a:lnTo>
                  <a:lnTo>
                    <a:pt x="726" y="6894"/>
                  </a:lnTo>
                  <a:lnTo>
                    <a:pt x="0" y="10111"/>
                  </a:lnTo>
                  <a:lnTo>
                    <a:pt x="5808" y="14247"/>
                  </a:lnTo>
                  <a:lnTo>
                    <a:pt x="6534" y="13328"/>
                  </a:lnTo>
                  <a:lnTo>
                    <a:pt x="8350" y="15855"/>
                  </a:lnTo>
                  <a:lnTo>
                    <a:pt x="10891" y="17923"/>
                  </a:lnTo>
                  <a:lnTo>
                    <a:pt x="13795" y="19532"/>
                  </a:lnTo>
                  <a:lnTo>
                    <a:pt x="16336" y="21600"/>
                  </a:lnTo>
                  <a:close/>
                  <a:moveTo>
                    <a:pt x="21600" y="16774"/>
                  </a:moveTo>
                  <a:lnTo>
                    <a:pt x="21418" y="13557"/>
                  </a:lnTo>
                  <a:lnTo>
                    <a:pt x="20148" y="9881"/>
                  </a:lnTo>
                  <a:lnTo>
                    <a:pt x="19240" y="6434"/>
                  </a:lnTo>
                  <a:lnTo>
                    <a:pt x="17244" y="2987"/>
                  </a:lnTo>
                  <a:lnTo>
                    <a:pt x="14339" y="689"/>
                  </a:lnTo>
                  <a:lnTo>
                    <a:pt x="11254" y="0"/>
                  </a:lnTo>
                  <a:lnTo>
                    <a:pt x="7987" y="1838"/>
                  </a:lnTo>
                  <a:lnTo>
                    <a:pt x="10528" y="1838"/>
                  </a:lnTo>
                  <a:lnTo>
                    <a:pt x="13432" y="3906"/>
                  </a:lnTo>
                  <a:lnTo>
                    <a:pt x="15792" y="6894"/>
                  </a:lnTo>
                  <a:lnTo>
                    <a:pt x="17244" y="10800"/>
                  </a:lnTo>
                  <a:lnTo>
                    <a:pt x="18151" y="14706"/>
                  </a:lnTo>
                  <a:lnTo>
                    <a:pt x="19240" y="15626"/>
                  </a:lnTo>
                  <a:lnTo>
                    <a:pt x="17788" y="19302"/>
                  </a:lnTo>
                  <a:lnTo>
                    <a:pt x="19603" y="18843"/>
                  </a:lnTo>
                  <a:lnTo>
                    <a:pt x="21600" y="1677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docshape172">
              <a:extLst>
                <a:ext uri="{FF2B5EF4-FFF2-40B4-BE49-F238E27FC236}">
                  <a16:creationId xmlns:a16="http://schemas.microsoft.com/office/drawing/2014/main" id="{4BDD4AE6-4FA9-078B-881D-F4AAB97CE482}"/>
                </a:ext>
              </a:extLst>
            </p:cNvPr>
            <p:cNvSpPr/>
            <p:nvPr/>
          </p:nvSpPr>
          <p:spPr>
            <a:xfrm>
              <a:off x="905293" y="348189"/>
              <a:ext cx="17411" cy="1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0"/>
                  </a:moveTo>
                  <a:lnTo>
                    <a:pt x="0" y="3323"/>
                  </a:lnTo>
                  <a:lnTo>
                    <a:pt x="0" y="13292"/>
                  </a:lnTo>
                  <a:lnTo>
                    <a:pt x="9000" y="21600"/>
                  </a:lnTo>
                  <a:lnTo>
                    <a:pt x="16200" y="9969"/>
                  </a:lnTo>
                  <a:lnTo>
                    <a:pt x="21600" y="8308"/>
                  </a:lnTo>
                  <a:lnTo>
                    <a:pt x="18000" y="1662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docshape173">
              <a:extLst>
                <a:ext uri="{FF2B5EF4-FFF2-40B4-BE49-F238E27FC236}">
                  <a16:creationId xmlns:a16="http://schemas.microsoft.com/office/drawing/2014/main" id="{F55FC866-F265-3853-D20C-5FA124B88679}"/>
                </a:ext>
              </a:extLst>
            </p:cNvPr>
            <p:cNvSpPr/>
            <p:nvPr/>
          </p:nvSpPr>
          <p:spPr>
            <a:xfrm>
              <a:off x="821873" y="414926"/>
              <a:ext cx="307568" cy="50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89" y="0"/>
                  </a:moveTo>
                  <a:lnTo>
                    <a:pt x="10800" y="556"/>
                  </a:lnTo>
                  <a:lnTo>
                    <a:pt x="10138" y="742"/>
                  </a:lnTo>
                  <a:lnTo>
                    <a:pt x="0" y="21538"/>
                  </a:lnTo>
                  <a:lnTo>
                    <a:pt x="408" y="21600"/>
                  </a:lnTo>
                  <a:lnTo>
                    <a:pt x="1223" y="21260"/>
                  </a:lnTo>
                  <a:lnTo>
                    <a:pt x="2191" y="20951"/>
                  </a:lnTo>
                  <a:lnTo>
                    <a:pt x="2955" y="20549"/>
                  </a:lnTo>
                  <a:lnTo>
                    <a:pt x="3260" y="19931"/>
                  </a:lnTo>
                  <a:lnTo>
                    <a:pt x="12889" y="0"/>
                  </a:lnTo>
                  <a:close/>
                  <a:moveTo>
                    <a:pt x="21600" y="8374"/>
                  </a:moveTo>
                  <a:lnTo>
                    <a:pt x="20581" y="6057"/>
                  </a:lnTo>
                  <a:lnTo>
                    <a:pt x="18543" y="3894"/>
                  </a:lnTo>
                  <a:lnTo>
                    <a:pt x="15894" y="1916"/>
                  </a:lnTo>
                  <a:lnTo>
                    <a:pt x="13194" y="62"/>
                  </a:lnTo>
                  <a:lnTo>
                    <a:pt x="12634" y="1421"/>
                  </a:lnTo>
                  <a:lnTo>
                    <a:pt x="3566" y="20302"/>
                  </a:lnTo>
                  <a:lnTo>
                    <a:pt x="5400" y="19746"/>
                  </a:lnTo>
                  <a:lnTo>
                    <a:pt x="8253" y="18479"/>
                  </a:lnTo>
                  <a:lnTo>
                    <a:pt x="11360" y="17274"/>
                  </a:lnTo>
                  <a:lnTo>
                    <a:pt x="14417" y="16038"/>
                  </a:lnTo>
                  <a:lnTo>
                    <a:pt x="17270" y="14647"/>
                  </a:lnTo>
                  <a:lnTo>
                    <a:pt x="19613" y="12948"/>
                  </a:lnTo>
                  <a:lnTo>
                    <a:pt x="21142" y="10877"/>
                  </a:lnTo>
                  <a:lnTo>
                    <a:pt x="21600" y="837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33" name="docshape174" descr="docshape174">
              <a:extLst>
                <a:ext uri="{FF2B5EF4-FFF2-40B4-BE49-F238E27FC236}">
                  <a16:creationId xmlns:a16="http://schemas.microsoft.com/office/drawing/2014/main" id="{1F69FCFA-8AAA-3459-D167-863C40CF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58" y="477310"/>
              <a:ext cx="433788" cy="364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" name="docshape175">
              <a:extLst>
                <a:ext uri="{FF2B5EF4-FFF2-40B4-BE49-F238E27FC236}">
                  <a16:creationId xmlns:a16="http://schemas.microsoft.com/office/drawing/2014/main" id="{0DC6768D-AA05-0317-A323-AB57C947A99F}"/>
                </a:ext>
              </a:extLst>
            </p:cNvPr>
            <p:cNvSpPr/>
            <p:nvPr/>
          </p:nvSpPr>
          <p:spPr>
            <a:xfrm>
              <a:off x="473683" y="808090"/>
              <a:ext cx="351092" cy="12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1" y="1623"/>
                  </a:moveTo>
                  <a:lnTo>
                    <a:pt x="3615" y="0"/>
                  </a:lnTo>
                  <a:lnTo>
                    <a:pt x="223" y="6992"/>
                  </a:lnTo>
                  <a:lnTo>
                    <a:pt x="0" y="8490"/>
                  </a:lnTo>
                  <a:lnTo>
                    <a:pt x="446" y="9988"/>
                  </a:lnTo>
                  <a:lnTo>
                    <a:pt x="446" y="11487"/>
                  </a:lnTo>
                  <a:lnTo>
                    <a:pt x="2231" y="10488"/>
                  </a:lnTo>
                  <a:lnTo>
                    <a:pt x="3838" y="8116"/>
                  </a:lnTo>
                  <a:lnTo>
                    <a:pt x="5221" y="4869"/>
                  </a:lnTo>
                  <a:lnTo>
                    <a:pt x="6471" y="1623"/>
                  </a:lnTo>
                  <a:close/>
                  <a:moveTo>
                    <a:pt x="20261" y="11986"/>
                  </a:moveTo>
                  <a:lnTo>
                    <a:pt x="17940" y="10238"/>
                  </a:lnTo>
                  <a:lnTo>
                    <a:pt x="16869" y="12985"/>
                  </a:lnTo>
                  <a:lnTo>
                    <a:pt x="15664" y="15357"/>
                  </a:lnTo>
                  <a:lnTo>
                    <a:pt x="14727" y="18104"/>
                  </a:lnTo>
                  <a:lnTo>
                    <a:pt x="14549" y="21600"/>
                  </a:lnTo>
                  <a:lnTo>
                    <a:pt x="16200" y="20476"/>
                  </a:lnTo>
                  <a:lnTo>
                    <a:pt x="17583" y="17979"/>
                  </a:lnTo>
                  <a:lnTo>
                    <a:pt x="18833" y="14858"/>
                  </a:lnTo>
                  <a:lnTo>
                    <a:pt x="20261" y="11986"/>
                  </a:lnTo>
                  <a:close/>
                  <a:moveTo>
                    <a:pt x="21600" y="12486"/>
                  </a:moveTo>
                  <a:lnTo>
                    <a:pt x="20797" y="13110"/>
                  </a:lnTo>
                  <a:lnTo>
                    <a:pt x="20038" y="14608"/>
                  </a:lnTo>
                  <a:lnTo>
                    <a:pt x="19324" y="16481"/>
                  </a:lnTo>
                  <a:lnTo>
                    <a:pt x="18655" y="18229"/>
                  </a:lnTo>
                  <a:lnTo>
                    <a:pt x="20886" y="19477"/>
                  </a:lnTo>
                  <a:lnTo>
                    <a:pt x="21600" y="1248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5" name="大かっこ 34">
            <a:extLst>
              <a:ext uri="{FF2B5EF4-FFF2-40B4-BE49-F238E27FC236}">
                <a16:creationId xmlns:a16="http://schemas.microsoft.com/office/drawing/2014/main" id="{516F8FA8-37DF-C3B7-72FC-4D7649AD9ABF}"/>
              </a:ext>
            </a:extLst>
          </p:cNvPr>
          <p:cNvSpPr/>
          <p:nvPr/>
        </p:nvSpPr>
        <p:spPr>
          <a:xfrm>
            <a:off x="6839143" y="2056548"/>
            <a:ext cx="2035175" cy="784000"/>
          </a:xfrm>
          <a:prstGeom prst="bracketPair">
            <a:avLst>
              <a:gd name="adj" fmla="val 88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कम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विशिष्ट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गुरुत्वाकर्षण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(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चिप्स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भएका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वस्तुहरूको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लागि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एउटै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आकार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ठूलो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क्षमताको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साथ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प्रयोग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गर्न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सकिन्छ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।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(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विशेष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800" kern="100" spc="-5" dirty="0" err="1">
                <a:solidFill>
                  <a:srgbClr val="231F20"/>
                </a:solidFill>
                <a:effectLst/>
                <a:latin typeface="Nirmala UI" panose="020B0502040204020203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उत्पादन</a:t>
            </a:r>
            <a:r>
              <a:rPr lang="en-US" sz="800" kern="100" spc="-5" dirty="0">
                <a:solidFill>
                  <a:srgbClr val="231F20"/>
                </a:solidFill>
                <a:effectLst/>
                <a:latin typeface="ＭＳ 明朝" panose="02020609040205080304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sz="9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テキスト ボックス 1"/>
          <p:cNvSpPr txBox="1"/>
          <p:nvPr/>
        </p:nvSpPr>
        <p:spPr>
          <a:xfrm>
            <a:off x="3055286" y="5100035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१ डिलबाट खसेको</a:t>
            </a:r>
          </a:p>
        </p:txBody>
      </p:sp>
      <p:sp>
        <p:nvSpPr>
          <p:cNvPr id="477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२१८/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९१ </a:t>
            </a:r>
          </a:p>
        </p:txBody>
      </p:sp>
      <p:sp>
        <p:nvSpPr>
          <p:cNvPr id="47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defTabSz="868680">
              <a:defRPr sz="27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१ डिलबाट खसेको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7F6A80-551F-AC4F-2E0F-D82C4B909D61}"/>
              </a:ext>
            </a:extLst>
          </p:cNvPr>
          <p:cNvGrpSpPr/>
          <p:nvPr/>
        </p:nvGrpSpPr>
        <p:grpSpPr>
          <a:xfrm>
            <a:off x="1936305" y="1603693"/>
            <a:ext cx="5612765" cy="3162935"/>
            <a:chOff x="0" y="0"/>
            <a:chExt cx="5612998" cy="3162935"/>
          </a:xfrm>
        </p:grpSpPr>
        <p:pic>
          <p:nvPicPr>
            <p:cNvPr id="3" name="officeArt object" descr="図 365">
              <a:extLst>
                <a:ext uri="{FF2B5EF4-FFF2-40B4-BE49-F238E27FC236}">
                  <a16:creationId xmlns:a16="http://schemas.microsoft.com/office/drawing/2014/main" id="{02859CF8-DCA2-D106-89AF-2A8332298DD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395595" cy="3162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74DC7D2-C93A-F2AA-2306-E1F9C06655C4}"/>
                </a:ext>
              </a:extLst>
            </p:cNvPr>
            <p:cNvGrpSpPr/>
            <p:nvPr/>
          </p:nvGrpSpPr>
          <p:grpSpPr>
            <a:xfrm>
              <a:off x="168249" y="319430"/>
              <a:ext cx="5444749" cy="2722863"/>
              <a:chOff x="0" y="0"/>
              <a:chExt cx="5444749" cy="2722863"/>
            </a:xfrm>
          </p:grpSpPr>
          <p:sp>
            <p:nvSpPr>
              <p:cNvPr id="5" name="officeArt object" descr="テキスト ボックス 1">
                <a:extLst>
                  <a:ext uri="{FF2B5EF4-FFF2-40B4-BE49-F238E27FC236}">
                    <a16:creationId xmlns:a16="http://schemas.microsoft.com/office/drawing/2014/main" id="{70E4D7D0-FF68-D084-6787-CFA1C8E08C99}"/>
                  </a:ext>
                </a:extLst>
              </p:cNvPr>
              <p:cNvSpPr txBox="1"/>
              <p:nvPr/>
            </p:nvSpPr>
            <p:spPr>
              <a:xfrm>
                <a:off x="0" y="9754"/>
                <a:ext cx="828546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ヒラギノ角ゴ ProN W3"/>
                    <a:cs typeface="ＭＳ 明朝" panose="02020609040205080304" pitchFamily="17" charset="-128"/>
                  </a:rPr>
                  <a:t>दुर्घटना स्थल स्केच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6" name="officeArt object" descr="テキスト ボックス 1">
                <a:extLst>
                  <a:ext uri="{FF2B5EF4-FFF2-40B4-BE49-F238E27FC236}">
                    <a16:creationId xmlns:a16="http://schemas.microsoft.com/office/drawing/2014/main" id="{43DB4ADD-3E9E-36AE-C2EF-3A064C83A470}"/>
                  </a:ext>
                </a:extLst>
              </p:cNvPr>
              <p:cNvSpPr txBox="1"/>
              <p:nvPr/>
            </p:nvSpPr>
            <p:spPr>
              <a:xfrm rot="901019">
                <a:off x="637947" y="930098"/>
                <a:ext cx="433705" cy="20781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बाटो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7" name="officeArt object" descr="テキスト ボックス 1">
                <a:extLst>
                  <a:ext uri="{FF2B5EF4-FFF2-40B4-BE49-F238E27FC236}">
                    <a16:creationId xmlns:a16="http://schemas.microsoft.com/office/drawing/2014/main" id="{CFD5BAA2-2B4D-AC8C-997B-D69B2C3CBF8A}"/>
                  </a:ext>
                </a:extLst>
              </p:cNvPr>
              <p:cNvSpPr txBox="1"/>
              <p:nvPr/>
            </p:nvSpPr>
            <p:spPr>
              <a:xfrm rot="1685365">
                <a:off x="238506" y="1136600"/>
                <a:ext cx="839801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सवारी साधनको बाटो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8" name="officeArt object" descr="テキスト ボックス 1">
                <a:extLst>
                  <a:ext uri="{FF2B5EF4-FFF2-40B4-BE49-F238E27FC236}">
                    <a16:creationId xmlns:a16="http://schemas.microsoft.com/office/drawing/2014/main" id="{4ED73FF4-E148-A049-8D0E-75E645A25D92}"/>
                  </a:ext>
                </a:extLst>
              </p:cNvPr>
              <p:cNvSpPr txBox="1"/>
              <p:nvPr/>
            </p:nvSpPr>
            <p:spPr>
              <a:xfrm>
                <a:off x="980237" y="1092404"/>
                <a:ext cx="1251803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दुर्घटना भारी मेसिन रोकिएको स्थान 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9" name="officeArt object" descr="テキスト ボックス 1">
                <a:extLst>
                  <a:ext uri="{FF2B5EF4-FFF2-40B4-BE49-F238E27FC236}">
                    <a16:creationId xmlns:a16="http://schemas.microsoft.com/office/drawing/2014/main" id="{C855629C-91AF-4CAA-B81B-BBE1DE9634EB}"/>
                  </a:ext>
                </a:extLst>
              </p:cNvPr>
              <p:cNvSpPr txBox="1"/>
              <p:nvPr/>
            </p:nvSpPr>
            <p:spPr>
              <a:xfrm rot="20480357">
                <a:off x="326289" y="2470862"/>
                <a:ext cx="1008546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ब्लक भण्डार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0" name="officeArt object" descr="テキスト ボックス 1">
                <a:extLst>
                  <a:ext uri="{FF2B5EF4-FFF2-40B4-BE49-F238E27FC236}">
                    <a16:creationId xmlns:a16="http://schemas.microsoft.com/office/drawing/2014/main" id="{CDCD3E26-E0FB-FF51-C988-A0ED4964B1DD}"/>
                  </a:ext>
                </a:extLst>
              </p:cNvPr>
              <p:cNvSpPr txBox="1"/>
              <p:nvPr/>
            </p:nvSpPr>
            <p:spPr>
              <a:xfrm rot="19202689">
                <a:off x="2092147" y="1408786"/>
                <a:ext cx="780070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निर्माणाधीन सडक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1" name="officeArt object" descr="テキスト ボックス 1">
                <a:extLst>
                  <a:ext uri="{FF2B5EF4-FFF2-40B4-BE49-F238E27FC236}">
                    <a16:creationId xmlns:a16="http://schemas.microsoft.com/office/drawing/2014/main" id="{9DD7C9E0-E06C-FC6F-EE93-D0859E4B4959}"/>
                  </a:ext>
                </a:extLst>
              </p:cNvPr>
              <p:cNvSpPr txBox="1"/>
              <p:nvPr/>
            </p:nvSpPr>
            <p:spPr>
              <a:xfrm>
                <a:off x="1923898" y="2211629"/>
                <a:ext cx="1031443" cy="321869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निर्माणाधीन सडकको निर्माण सामाग्रीको भण्डार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2" name="officeArt object" descr="テキスト ボックス 1">
                <a:extLst>
                  <a:ext uri="{FF2B5EF4-FFF2-40B4-BE49-F238E27FC236}">
                    <a16:creationId xmlns:a16="http://schemas.microsoft.com/office/drawing/2014/main" id="{E46BCBDB-80A0-ECB4-2C3E-301E06706D09}"/>
                  </a:ext>
                </a:extLst>
              </p:cNvPr>
              <p:cNvSpPr txBox="1"/>
              <p:nvPr/>
            </p:nvSpPr>
            <p:spPr>
              <a:xfrm>
                <a:off x="3730752" y="1494740"/>
                <a:ext cx="648546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ヒラギノ角ゴ ProN W3"/>
                    <a:cs typeface="ＭＳ 明朝" panose="02020609040205080304" pitchFamily="17" charset="-128"/>
                  </a:rPr>
                  <a:t>अस्थायी बाटो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3" name="officeArt object" descr="テキスト ボックス 1">
                <a:extLst>
                  <a:ext uri="{FF2B5EF4-FFF2-40B4-BE49-F238E27FC236}">
                    <a16:creationId xmlns:a16="http://schemas.microsoft.com/office/drawing/2014/main" id="{210BF63E-4832-93C0-CB8E-A6BB8B543B4E}"/>
                  </a:ext>
                </a:extLst>
              </p:cNvPr>
              <p:cNvSpPr txBox="1"/>
              <p:nvPr/>
            </p:nvSpPr>
            <p:spPr>
              <a:xfrm>
                <a:off x="3906317" y="938784"/>
                <a:ext cx="828546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ヒラギノ角ゴ ProN W3"/>
                    <a:cs typeface="ＭＳ 明朝" panose="02020609040205080304" pitchFamily="17" charset="-128"/>
                  </a:rPr>
                  <a:t>क्रस खण्डको चित्र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4" name="officeArt object" descr="テキスト ボックス 1">
                <a:extLst>
                  <a:ext uri="{FF2B5EF4-FFF2-40B4-BE49-F238E27FC236}">
                    <a16:creationId xmlns:a16="http://schemas.microsoft.com/office/drawing/2014/main" id="{BDD27380-3D29-0118-C8B1-F21050065E69}"/>
                  </a:ext>
                </a:extLst>
              </p:cNvPr>
              <p:cNvSpPr txBox="1"/>
              <p:nvPr/>
            </p:nvSpPr>
            <p:spPr>
              <a:xfrm rot="19357932">
                <a:off x="3577133" y="0"/>
                <a:ext cx="1022916" cy="20531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tabLst>
                    <a:tab pos="914400" algn="l"/>
                  </a:tabLst>
                </a:pPr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कामदारको बासस्थान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5" name="officeArt object" descr="テキスト ボックス 1">
                <a:extLst>
                  <a:ext uri="{FF2B5EF4-FFF2-40B4-BE49-F238E27FC236}">
                    <a16:creationId xmlns:a16="http://schemas.microsoft.com/office/drawing/2014/main" id="{FF878C6E-37C6-DE57-DFBE-7C62A8A14223}"/>
                  </a:ext>
                </a:extLst>
              </p:cNvPr>
              <p:cNvSpPr txBox="1"/>
              <p:nvPr/>
            </p:nvSpPr>
            <p:spPr>
              <a:xfrm rot="20672392">
                <a:off x="718414" y="1762659"/>
                <a:ext cx="780070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निर्माणाधीन स्थल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6" name="officeArt object" descr="テキスト ボックス 1">
                <a:extLst>
                  <a:ext uri="{FF2B5EF4-FFF2-40B4-BE49-F238E27FC236}">
                    <a16:creationId xmlns:a16="http://schemas.microsoft.com/office/drawing/2014/main" id="{D0B3F959-CCCA-B247-924A-D6C10708EFB6}"/>
                  </a:ext>
                </a:extLst>
              </p:cNvPr>
              <p:cNvSpPr txBox="1"/>
              <p:nvPr/>
            </p:nvSpPr>
            <p:spPr>
              <a:xfrm>
                <a:off x="5010912" y="1414272"/>
                <a:ext cx="433837" cy="25200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r>
                  <a:rPr lang="en-US" sz="7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ヒラギノ角ゴ ProN W3"/>
                    <a:cs typeface="ヒラギノ角ゴ ProN W3"/>
                  </a:rPr>
                  <a:t>पहाड </a:t>
                </a:r>
                <a:endParaRPr lang="ja-JP" sz="18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  <p:sp>
            <p:nvSpPr>
              <p:cNvPr id="17" name="テキスト ボックス 1">
                <a:extLst>
                  <a:ext uri="{FF2B5EF4-FFF2-40B4-BE49-F238E27FC236}">
                    <a16:creationId xmlns:a16="http://schemas.microsoft.com/office/drawing/2014/main" id="{30CB2B4A-BC62-69F6-8644-386A160EBCAE}"/>
                  </a:ext>
                </a:extLst>
              </p:cNvPr>
              <p:cNvSpPr txBox="1"/>
              <p:nvPr/>
            </p:nvSpPr>
            <p:spPr>
              <a:xfrm rot="20179663">
                <a:off x="1196797" y="1859280"/>
                <a:ext cx="780071" cy="25200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</a:ln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val="1"/>
                </a:ext>
              </a:extLst>
            </p:spPr>
            <p:txBody>
              <a:bodyPr lIns="45718" tIns="45718" rIns="45718" bIns="45718" anchor="ctr"/>
              <a:lstStyle/>
              <a:p>
                <a:pPr algn="just" fontAlgn="base" hangingPunct="0"/>
                <a:r>
                  <a:rPr lang="en-US" sz="7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ＭＳ 明朝" panose="02020609040205080304" pitchFamily="17" charset="-128"/>
                    <a:cs typeface="游明朝" panose="02020400000000000000" pitchFamily="18" charset="-128"/>
                  </a:rPr>
                  <a:t>निर्माणाधीन</a:t>
                </a:r>
                <a:r>
                  <a:rPr lang="en-US" sz="7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en-US" sz="7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Nirmala UI" panose="020B0502040204020203" pitchFamily="34" charset="0"/>
                    <a:ea typeface="ＭＳ 明朝" panose="02020609040205080304" pitchFamily="17" charset="-128"/>
                    <a:cs typeface="游明朝" panose="02020400000000000000" pitchFamily="18" charset="-128"/>
                  </a:rPr>
                  <a:t>स्थल</a:t>
                </a:r>
                <a:r>
                  <a:rPr lang="en-US" sz="700" kern="10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ヒラギノ角ゴ ProN W3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endParaRPr lang="ja-JP" sz="1050" kern="10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游明朝" panose="02020400000000000000" pitchFamily="18" charset="-128"/>
                  <a:ea typeface="游明朝" panose="02020400000000000000" pitchFamily="18" charset="-128"/>
                  <a:cs typeface="游明朝" panose="02020400000000000000" pitchFamily="18" charset="-128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テキスト ボックス 1"/>
          <p:cNvSpPr txBox="1"/>
          <p:nvPr/>
        </p:nvSpPr>
        <p:spPr>
          <a:xfrm>
            <a:off x="2697689" y="5112894"/>
            <a:ext cx="3748620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२ कम्पनको कारण फोर्क लोडरबाट खसेको</a:t>
            </a:r>
          </a:p>
        </p:txBody>
      </p:sp>
      <p:pic>
        <p:nvPicPr>
          <p:cNvPr id="494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75" y="2186303"/>
            <a:ext cx="3092450" cy="2485392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२२०/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९३ </a:t>
            </a:r>
          </a:p>
        </p:txBody>
      </p:sp>
      <p:sp>
        <p:nvSpPr>
          <p:cNvPr id="49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18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२ कम्पनको कारण फोर्क लोडरबाट खसेको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テキスト ボックス 1"/>
          <p:cNvSpPr txBox="1"/>
          <p:nvPr/>
        </p:nvSpPr>
        <p:spPr>
          <a:xfrm>
            <a:off x="1722118" y="5235676"/>
            <a:ext cx="5699761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३ कार्गोको अवस्थामा जाँच गर्दा ब्याक गरेको फोर्क लोडरले किचेको </a:t>
            </a:r>
          </a:p>
        </p:txBody>
      </p:sp>
      <p:pic>
        <p:nvPicPr>
          <p:cNvPr id="499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45" y="2217735"/>
            <a:ext cx="3496310" cy="2422527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テキスト ボックス 4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२२२/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९५ </a:t>
            </a:r>
          </a:p>
        </p:txBody>
      </p:sp>
      <p:sp>
        <p:nvSpPr>
          <p:cNvPr id="501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३ कार्गोको अवस्थामा जाँच गर्दा ब्याक गरेको फोर्क लोडरले किचेको </a:t>
            </a: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テキスト ボックス 1"/>
          <p:cNvSpPr txBox="1"/>
          <p:nvPr/>
        </p:nvSpPr>
        <p:spPr>
          <a:xfrm>
            <a:off x="2450155" y="5257108"/>
            <a:ext cx="4243688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उदाहरण ४ स्टार्ट अप निरीक्षणको क्रममा स्योभेल लोडरले किचेको </a:t>
            </a:r>
          </a:p>
        </p:txBody>
      </p:sp>
      <p:pic>
        <p:nvPicPr>
          <p:cNvPr id="504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10" y="2174875"/>
            <a:ext cx="3787778" cy="2508250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२२४/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९७ </a:t>
            </a:r>
          </a:p>
        </p:txBody>
      </p:sp>
      <p:sp>
        <p:nvSpPr>
          <p:cNvPr id="506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2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४ स्टार्टअप निरीक्षणको क्रममा स्योभेल लोडरले किचेको 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テキスト ボックス 1"/>
          <p:cNvSpPr txBox="1"/>
          <p:nvPr/>
        </p:nvSpPr>
        <p:spPr>
          <a:xfrm>
            <a:off x="2632050" y="5683828"/>
            <a:ext cx="3879896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उदाहरण ५ स्योभेल लोडर भागेर किचेको </a:t>
            </a:r>
          </a:p>
        </p:txBody>
      </p:sp>
      <p:pic>
        <p:nvPicPr>
          <p:cNvPr id="509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28123"/>
            <a:ext cx="4419600" cy="3080387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テキスト ボックス 4"/>
          <p:cNvSpPr txBox="1"/>
          <p:nvPr/>
        </p:nvSpPr>
        <p:spPr>
          <a:xfrm>
            <a:off x="3593839" y="4571625"/>
            <a:ext cx="303342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प्रकोप घटना स्थितिको नक्शा</a:t>
            </a:r>
          </a:p>
        </p:txBody>
      </p:sp>
      <p:sp>
        <p:nvSpPr>
          <p:cNvPr id="511" name="テキスト ボックス 5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२२५/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९९ </a:t>
            </a:r>
          </a:p>
        </p:txBody>
      </p:sp>
      <p:sp>
        <p:nvSpPr>
          <p:cNvPr id="512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>
              <a:defRPr sz="2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उदाहरण ५ स्योभेल लोडर गुडेर किचेको </a:t>
            </a:r>
          </a:p>
        </p:txBody>
      </p:sp>
      <p:sp>
        <p:nvSpPr>
          <p:cNvPr id="513" name="テキスト ボックス 4"/>
          <p:cNvSpPr txBox="1"/>
          <p:nvPr/>
        </p:nvSpPr>
        <p:spPr>
          <a:xfrm>
            <a:off x="5311775" y="3294182"/>
            <a:ext cx="590859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defRPr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sz="700"/>
              <a:t>योजना</a:t>
            </a:r>
            <a:r>
              <a:rPr sz="700">
                <a:latin typeface="ＭＳ 明朝"/>
                <a:ea typeface="ＭＳ 明朝"/>
                <a:cs typeface="ＭＳ 明朝"/>
                <a:sym typeface="ＭＳ 明朝"/>
              </a:rPr>
              <a:t> नक्शा</a:t>
            </a:r>
          </a:p>
        </p:txBody>
      </p:sp>
      <p:sp>
        <p:nvSpPr>
          <p:cNvPr id="514" name="テキスト ボックス 4"/>
          <p:cNvSpPr txBox="1"/>
          <p:nvPr/>
        </p:nvSpPr>
        <p:spPr>
          <a:xfrm>
            <a:off x="3149012" y="1727699"/>
            <a:ext cx="570389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RC पर्खाल </a:t>
            </a:r>
          </a:p>
        </p:txBody>
      </p:sp>
      <p:sp>
        <p:nvSpPr>
          <p:cNvPr id="515" name="テキスト ボックス 4"/>
          <p:cNvSpPr txBox="1"/>
          <p:nvPr/>
        </p:nvSpPr>
        <p:spPr>
          <a:xfrm>
            <a:off x="2808620" y="2404055"/>
            <a:ext cx="905310" cy="252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कंक्रीट ब्लकको पर्खाल   </a:t>
            </a:r>
          </a:p>
        </p:txBody>
      </p:sp>
      <p:sp>
        <p:nvSpPr>
          <p:cNvPr id="516" name="テキスト ボックス 4"/>
          <p:cNvSpPr txBox="1"/>
          <p:nvPr/>
        </p:nvSpPr>
        <p:spPr>
          <a:xfrm>
            <a:off x="4547768" y="2134048"/>
            <a:ext cx="725311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नया निर्माण स्थल </a:t>
            </a:r>
          </a:p>
        </p:txBody>
      </p:sp>
      <p:sp>
        <p:nvSpPr>
          <p:cNvPr id="517" name="テキスト ボックス 4"/>
          <p:cNvSpPr txBox="1"/>
          <p:nvPr/>
        </p:nvSpPr>
        <p:spPr>
          <a:xfrm>
            <a:off x="3558926" y="2953610"/>
            <a:ext cx="781685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A लडेको ठाउ  </a:t>
            </a:r>
          </a:p>
        </p:txBody>
      </p:sp>
      <p:sp>
        <p:nvSpPr>
          <p:cNvPr id="518" name="テキスト ボックス 4"/>
          <p:cNvSpPr txBox="1"/>
          <p:nvPr/>
        </p:nvSpPr>
        <p:spPr>
          <a:xfrm>
            <a:off x="1831114" y="2941853"/>
            <a:ext cx="1322280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tabLst>
                <a:tab pos="914400" algn="l"/>
              </a:tabLst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स्योभेल लोडर ठोकिएको गेटको पिलर</a:t>
            </a:r>
          </a:p>
        </p:txBody>
      </p:sp>
      <p:sp>
        <p:nvSpPr>
          <p:cNvPr id="519" name="テキスト ボックス 4"/>
          <p:cNvSpPr txBox="1"/>
          <p:nvPr/>
        </p:nvSpPr>
        <p:spPr>
          <a:xfrm>
            <a:off x="3372906" y="4065222"/>
            <a:ext cx="905310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स्लोप लगभग ११ डिग्री    </a:t>
            </a:r>
          </a:p>
        </p:txBody>
      </p:sp>
      <p:sp>
        <p:nvSpPr>
          <p:cNvPr id="520" name="テキスト ボックス 4"/>
          <p:cNvSpPr txBox="1"/>
          <p:nvPr/>
        </p:nvSpPr>
        <p:spPr>
          <a:xfrm>
            <a:off x="4358621" y="1778614"/>
            <a:ext cx="1052805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tabLst>
                <a:tab pos="914400" algn="l"/>
              </a:tabLst>
              <a:defRPr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sz="700"/>
              <a:t>उत्खनन क्षेत्रफल (७.५X ३.५)</a:t>
            </a:r>
          </a:p>
        </p:txBody>
      </p:sp>
      <p:sp>
        <p:nvSpPr>
          <p:cNvPr id="521" name="テキスト ボックス 4"/>
          <p:cNvSpPr txBox="1"/>
          <p:nvPr/>
        </p:nvSpPr>
        <p:spPr>
          <a:xfrm>
            <a:off x="4382528" y="2481873"/>
            <a:ext cx="709058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कंक्रीट ब्लक   </a:t>
            </a:r>
          </a:p>
        </p:txBody>
      </p:sp>
      <p:sp>
        <p:nvSpPr>
          <p:cNvPr id="522" name="テキスト ボックス 4"/>
          <p:cNvSpPr txBox="1"/>
          <p:nvPr/>
        </p:nvSpPr>
        <p:spPr>
          <a:xfrm>
            <a:off x="5369569" y="2609440"/>
            <a:ext cx="725311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/>
            </a:pPr>
            <a:r>
              <a:rPr sz="700"/>
              <a:t>A ले रोकेको स्थान   </a:t>
            </a:r>
          </a:p>
        </p:txBody>
      </p:sp>
      <p:sp>
        <p:nvSpPr>
          <p:cNvPr id="523" name="テキスト ボックス 4"/>
          <p:cNvSpPr txBox="1"/>
          <p:nvPr/>
        </p:nvSpPr>
        <p:spPr>
          <a:xfrm>
            <a:off x="5553075" y="4117292"/>
            <a:ext cx="590859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defRPr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sz="700"/>
              <a:t>साइड </a:t>
            </a:r>
            <a:r>
              <a:rPr sz="700">
                <a:latin typeface="ＭＳ 明朝"/>
                <a:ea typeface="ＭＳ 明朝"/>
                <a:cs typeface="ＭＳ 明朝"/>
                <a:sym typeface="ＭＳ 明朝"/>
              </a:rPr>
              <a:t>नक्शा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テキスト ボックス 1"/>
          <p:cNvSpPr txBox="1"/>
          <p:nvPr/>
        </p:nvSpPr>
        <p:spPr>
          <a:xfrm>
            <a:off x="2189601" y="5236153"/>
            <a:ext cx="4764798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उदाहरण ७ गोलो स्टिल लोड गर्ने क्रममा चालकको सिट र आर्मको बीचमा च्यापिएको </a:t>
            </a:r>
          </a:p>
        </p:txBody>
      </p:sp>
      <p:pic>
        <p:nvPicPr>
          <p:cNvPr id="526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२२९/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१०१ </a:t>
            </a:r>
          </a:p>
        </p:txBody>
      </p:sp>
      <p:sp>
        <p:nvSpPr>
          <p:cNvPr id="528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defTabSz="457200">
              <a:lnSpc>
                <a:spcPct val="100000"/>
              </a:lnSpc>
              <a:defRPr sz="18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उदाहरण ७ गोलो स्टिल लोड गर्ने क्रममा चालकको सिट र आर्मको बीचमा च्यापिएको 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テキスト ボックス 1"/>
          <p:cNvSpPr txBox="1"/>
          <p:nvPr/>
        </p:nvSpPr>
        <p:spPr>
          <a:xfrm>
            <a:off x="2499316" y="5021612"/>
            <a:ext cx="4145368" cy="304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2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उदारण ८ बडी र खडा गरिएको पाताको बारको बीचमा अड़किएको</a:t>
            </a:r>
          </a:p>
        </p:txBody>
      </p:sp>
      <p:pic>
        <p:nvPicPr>
          <p:cNvPr id="531" name="図 2" descr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346006"/>
            <a:ext cx="2997200" cy="2165988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テキスト ボックス 3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२३१/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१०३</a:t>
            </a:r>
          </a:p>
        </p:txBody>
      </p:sp>
      <p:sp>
        <p:nvSpPr>
          <p:cNvPr id="533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>
              <a:defRPr sz="2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उदारण ८ बडी र खडा गरिएको पाताको बारको बीचमा अड़किएको</a:t>
            </a: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テキスト ボックス 1"/>
          <p:cNvSpPr txBox="1"/>
          <p:nvPr/>
        </p:nvSpPr>
        <p:spPr>
          <a:xfrm>
            <a:off x="2360913" y="5885760"/>
            <a:ext cx="4586388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उदारण ९   स्योभेल लोडरको आर्मले टाउको च्यापेको</a:t>
            </a:r>
          </a:p>
        </p:txBody>
      </p:sp>
      <p:sp>
        <p:nvSpPr>
          <p:cNvPr id="536" name="テキスト ボックス 2"/>
          <p:cNvSpPr txBox="1"/>
          <p:nvPr/>
        </p:nvSpPr>
        <p:spPr>
          <a:xfrm>
            <a:off x="400875" y="5202735"/>
            <a:ext cx="303342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प्रकोप घटना रेखाचित्र (साइड दृश्य)</a:t>
            </a:r>
          </a:p>
        </p:txBody>
      </p:sp>
      <p:sp>
        <p:nvSpPr>
          <p:cNvPr id="537" name="テキスト ボックス 3"/>
          <p:cNvSpPr txBox="1"/>
          <p:nvPr/>
        </p:nvSpPr>
        <p:spPr>
          <a:xfrm>
            <a:off x="5076244" y="5139124"/>
            <a:ext cx="303342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प्रकोप घटना रेखाचित्र (योजना दृश्य)</a:t>
            </a:r>
          </a:p>
        </p:txBody>
      </p:sp>
      <p:pic>
        <p:nvPicPr>
          <p:cNvPr id="538" name="図 4" descr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7" y="2160460"/>
            <a:ext cx="4298952" cy="2206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図 5" descr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07" y="1994091"/>
            <a:ext cx="4254502" cy="2539367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テキスト ボックス 6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२३३/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१०६ </a:t>
            </a:r>
          </a:p>
        </p:txBody>
      </p:sp>
      <p:sp>
        <p:nvSpPr>
          <p:cNvPr id="541" name="タイトル 1"/>
          <p:cNvSpPr txBox="1">
            <a:spLocks noGrp="1"/>
          </p:cNvSpPr>
          <p:nvPr>
            <p:ph type="title"/>
          </p:nvPr>
        </p:nvSpPr>
        <p:spPr>
          <a:xfrm>
            <a:off x="257174" y="257175"/>
            <a:ext cx="8639176" cy="59055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>
              <a:defRPr sz="2000"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उदारण ९   स्योभेल लोडरको आर्मले टाउको च्यापेको</a:t>
            </a:r>
          </a:p>
        </p:txBody>
      </p:sp>
      <p:sp>
        <p:nvSpPr>
          <p:cNvPr id="542" name="テキスト ボックス 2"/>
          <p:cNvSpPr txBox="1"/>
          <p:nvPr/>
        </p:nvSpPr>
        <p:spPr>
          <a:xfrm>
            <a:off x="1991642" y="2171408"/>
            <a:ext cx="1025981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tabLst>
                <a:tab pos="914400" algn="l"/>
              </a:tabLst>
              <a:defRPr sz="700">
                <a:uFill>
                  <a:solidFill>
                    <a:srgbClr val="000000"/>
                  </a:solidFill>
                </a:uFill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स्योभेल संचालन लिभर </a:t>
            </a:r>
          </a:p>
        </p:txBody>
      </p:sp>
      <p:sp>
        <p:nvSpPr>
          <p:cNvPr id="543" name="テキスト ボックス 2"/>
          <p:cNvSpPr txBox="1"/>
          <p:nvPr/>
        </p:nvSpPr>
        <p:spPr>
          <a:xfrm>
            <a:off x="2744995" y="2464461"/>
            <a:ext cx="575818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पि</a:t>
            </a:r>
            <a:r>
              <a:rPr>
                <a:latin typeface="ＭＳ 明朝"/>
                <a:ea typeface="ＭＳ 明朝"/>
                <a:cs typeface="ＭＳ 明朝"/>
                <a:sym typeface="ＭＳ 明朝"/>
              </a:rPr>
              <a:t>डित(पक्ष)  </a:t>
            </a:r>
          </a:p>
        </p:txBody>
      </p:sp>
      <p:sp>
        <p:nvSpPr>
          <p:cNvPr id="544" name="テキスト ボックス 2"/>
          <p:cNvSpPr txBox="1"/>
          <p:nvPr/>
        </p:nvSpPr>
        <p:spPr>
          <a:xfrm>
            <a:off x="3919949" y="2775823"/>
            <a:ext cx="653290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लिफ्ट आर्म </a:t>
            </a:r>
          </a:p>
        </p:txBody>
      </p:sp>
      <p:sp>
        <p:nvSpPr>
          <p:cNvPr id="545" name="テキスト ボックス 2"/>
          <p:cNvSpPr txBox="1"/>
          <p:nvPr/>
        </p:nvSpPr>
        <p:spPr>
          <a:xfrm>
            <a:off x="3910259" y="3126238"/>
            <a:ext cx="672670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स्योभेल  </a:t>
            </a:r>
          </a:p>
        </p:txBody>
      </p:sp>
      <p:sp>
        <p:nvSpPr>
          <p:cNvPr id="546" name="テキスト ボックス 2"/>
          <p:cNvSpPr txBox="1"/>
          <p:nvPr/>
        </p:nvSpPr>
        <p:spPr>
          <a:xfrm>
            <a:off x="2713982" y="2724023"/>
            <a:ext cx="819887" cy="396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tabLst>
                <a:tab pos="914400" algn="l"/>
              </a:tabLst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चालकको सीट मुनिको  </a:t>
            </a:r>
          </a:p>
          <a:p>
            <a:pPr algn="ctr" defTabSz="533400">
              <a:tabLst>
                <a:tab pos="914400" algn="l"/>
              </a:tabLst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खुट्टा राख्ने पाता  </a:t>
            </a:r>
          </a:p>
        </p:txBody>
      </p:sp>
      <p:sp>
        <p:nvSpPr>
          <p:cNvPr id="548" name="テキスト ボックス 2"/>
          <p:cNvSpPr txBox="1"/>
          <p:nvPr/>
        </p:nvSpPr>
        <p:spPr>
          <a:xfrm>
            <a:off x="5450000" y="3685137"/>
            <a:ext cx="950699" cy="3570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dirty="0" err="1"/>
              <a:t>लिफ्ट</a:t>
            </a:r>
            <a:r>
              <a:rPr dirty="0"/>
              <a:t> </a:t>
            </a:r>
            <a:r>
              <a:rPr dirty="0" err="1"/>
              <a:t>आर्म</a:t>
            </a:r>
            <a:r>
              <a:rPr dirty="0"/>
              <a:t> </a:t>
            </a:r>
            <a:r>
              <a:rPr dirty="0" err="1"/>
              <a:t>माथी</a:t>
            </a:r>
            <a:r>
              <a:rPr dirty="0"/>
              <a:t> </a:t>
            </a:r>
            <a:r>
              <a:rPr dirty="0" err="1"/>
              <a:t>तल</a:t>
            </a:r>
            <a:r>
              <a:rPr dirty="0"/>
              <a:t> </a:t>
            </a:r>
          </a:p>
          <a:p>
            <a: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dirty="0" err="1"/>
              <a:t>संचालन</a:t>
            </a:r>
            <a:r>
              <a:rPr dirty="0"/>
              <a:t> </a:t>
            </a:r>
            <a:r>
              <a:rPr dirty="0" err="1"/>
              <a:t>गर्ने</a:t>
            </a:r>
            <a:r>
              <a:rPr dirty="0"/>
              <a:t> </a:t>
            </a:r>
            <a:r>
              <a:rPr dirty="0" err="1"/>
              <a:t>लिभर</a:t>
            </a:r>
            <a:r>
              <a:rPr dirty="0"/>
              <a:t> </a:t>
            </a:r>
          </a:p>
        </p:txBody>
      </p:sp>
      <p:sp>
        <p:nvSpPr>
          <p:cNvPr id="549" name="テキスト ボックス 2"/>
          <p:cNvSpPr txBox="1"/>
          <p:nvPr/>
        </p:nvSpPr>
        <p:spPr>
          <a:xfrm>
            <a:off x="8349787" y="1929499"/>
            <a:ext cx="487884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स्योभेल  </a:t>
            </a:r>
          </a:p>
        </p:txBody>
      </p:sp>
      <p:sp>
        <p:nvSpPr>
          <p:cNvPr id="550" name="テキスト ボックス 2"/>
          <p:cNvSpPr txBox="1"/>
          <p:nvPr/>
        </p:nvSpPr>
        <p:spPr>
          <a:xfrm>
            <a:off x="8022538" y="3835683"/>
            <a:ext cx="660404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लिफ्ट आर्म </a:t>
            </a:r>
          </a:p>
        </p:txBody>
      </p:sp>
      <p:sp>
        <p:nvSpPr>
          <p:cNvPr id="551" name="テキスト ボックス 2"/>
          <p:cNvSpPr txBox="1"/>
          <p:nvPr/>
        </p:nvSpPr>
        <p:spPr>
          <a:xfrm>
            <a:off x="5886210" y="2794433"/>
            <a:ext cx="609478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चालकको सीट  </a:t>
            </a:r>
          </a:p>
        </p:txBody>
      </p:sp>
      <p:sp>
        <p:nvSpPr>
          <p:cNvPr id="552" name="テキスト ボックス 2"/>
          <p:cNvSpPr txBox="1"/>
          <p:nvPr/>
        </p:nvSpPr>
        <p:spPr>
          <a:xfrm>
            <a:off x="7108549" y="3848383"/>
            <a:ext cx="667885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r>
              <a:t>फलामको टुक्रा   </a:t>
            </a:r>
          </a:p>
        </p:txBody>
      </p:sp>
      <p:sp>
        <p:nvSpPr>
          <p:cNvPr id="553" name="テキスト ボックス 2"/>
          <p:cNvSpPr txBox="1"/>
          <p:nvPr/>
        </p:nvSpPr>
        <p:spPr>
          <a:xfrm>
            <a:off x="7271756" y="4167739"/>
            <a:ext cx="816695" cy="396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tabLst>
                <a:tab pos="914400" algn="l"/>
              </a:tabLst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चालकको सीट मुनिको  </a:t>
            </a:r>
          </a:p>
          <a:p>
            <a:pPr algn="ctr" defTabSz="533400">
              <a:tabLst>
                <a:tab pos="914400" algn="l"/>
              </a:tabLst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t>खुट्टा राख्ने पाता  </a:t>
            </a:r>
          </a:p>
        </p:txBody>
      </p:sp>
      <p:sp>
        <p:nvSpPr>
          <p:cNvPr id="547" name="テキスト ボックス 2"/>
          <p:cNvSpPr txBox="1"/>
          <p:nvPr/>
        </p:nvSpPr>
        <p:spPr>
          <a:xfrm>
            <a:off x="6049533" y="3508305"/>
            <a:ext cx="487884" cy="252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algn="ctr" defTabSz="533400">
              <a:defRPr sz="700"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  <a:r>
              <a:rPr dirty="0" err="1"/>
              <a:t>पि</a:t>
            </a:r>
            <a:r>
              <a:rPr dirty="0" err="1">
                <a:latin typeface="ＭＳ 明朝"/>
                <a:ea typeface="ＭＳ 明朝"/>
                <a:cs typeface="ＭＳ 明朝"/>
                <a:sym typeface="ＭＳ 明朝"/>
              </a:rPr>
              <a:t>डित</a:t>
            </a:r>
            <a:endParaRPr dirty="0">
              <a:latin typeface="ＭＳ 明朝"/>
              <a:ea typeface="ＭＳ 明朝"/>
              <a:cs typeface="ＭＳ 明朝"/>
              <a:sym typeface="ＭＳ 明朝"/>
            </a:endParaRP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テキスト ボックス 1"/>
          <p:cNvSpPr txBox="1"/>
          <p:nvPr/>
        </p:nvSpPr>
        <p:spPr>
          <a:xfrm>
            <a:off x="1342248" y="5855161"/>
            <a:ext cx="6260201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5334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 sz="1000">
                <a:uFill>
                  <a:solidFill>
                    <a:srgbClr val="000000"/>
                  </a:solidFill>
                </a:uFill>
                <a:latin typeface="ＭＳ 明朝"/>
                <a:ea typeface="ＭＳ 明朝"/>
                <a:cs typeface="ＭＳ 明朝"/>
                <a:sym typeface="ＭＳ 明朝"/>
              </a:defRPr>
            </a:pPr>
            <a:r>
              <a:t>उदारण  १०   स्योभेलले ​​उठाइएको कंक्रीट ब्लक खसेर क्षतिग्रस्त भएको</a:t>
            </a:r>
          </a:p>
        </p:txBody>
      </p:sp>
      <p:sp>
        <p:nvSpPr>
          <p:cNvPr id="556" name="テキスト ボックス 2"/>
          <p:cNvSpPr txBox="1"/>
          <p:nvPr/>
        </p:nvSpPr>
        <p:spPr>
          <a:xfrm>
            <a:off x="2924485" y="5322764"/>
            <a:ext cx="3304553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latin typeface="ＭＳ 明朝"/>
                <a:ea typeface="ＭＳ 明朝"/>
                <a:cs typeface="ＭＳ 明朝"/>
                <a:sym typeface="ＭＳ 明朝"/>
              </a:defRPr>
            </a:lvl1pPr>
          </a:lstStyle>
          <a:p>
            <a:r>
              <a:t>बकेटले ब्लकलाई उठारहेको अवस्थाको रेखाचित्र</a:t>
            </a:r>
          </a:p>
        </p:txBody>
      </p:sp>
      <p:pic>
        <p:nvPicPr>
          <p:cNvPr id="557" name="図 3" descr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59" y="893444"/>
            <a:ext cx="3664781" cy="4329675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テキスト ボックス 4"/>
          <p:cNvSpPr txBox="1"/>
          <p:nvPr/>
        </p:nvSpPr>
        <p:spPr>
          <a:xfrm>
            <a:off x="5293359" y="6390028"/>
            <a:ext cx="3672323" cy="3143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200">
                <a:latin typeface="+mj-lt"/>
                <a:ea typeface="+mj-ea"/>
                <a:cs typeface="+mj-cs"/>
                <a:sym typeface="Calibri"/>
              </a:defRPr>
            </a:pPr>
            <a:r>
              <a:t>पाठको पाना नं २३५/ 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पुरक पाठको पाना नं १०८ </a:t>
            </a:r>
          </a:p>
        </p:txBody>
      </p:sp>
      <p:grpSp>
        <p:nvGrpSpPr>
          <p:cNvPr id="561" name="タイトル 1"/>
          <p:cNvGrpSpPr/>
          <p:nvPr/>
        </p:nvGrpSpPr>
        <p:grpSpPr>
          <a:xfrm>
            <a:off x="257174" y="257174"/>
            <a:ext cx="8639176" cy="590554"/>
            <a:chOff x="0" y="0"/>
            <a:chExt cx="8639175" cy="590553"/>
          </a:xfrm>
        </p:grpSpPr>
        <p:sp>
          <p:nvSpPr>
            <p:cNvPr id="559" name="四角形"/>
            <p:cNvSpPr/>
            <p:nvPr/>
          </p:nvSpPr>
          <p:spPr>
            <a:xfrm>
              <a:off x="0" y="-1"/>
              <a:ext cx="8639176" cy="590554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>
                <a:lnSpc>
                  <a:spcPct val="9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560" name="उदारण  १०   स्योभेलले   उठाइएको कंक्रीट ब्लक खसेर क्षतिग्रस्त भएर"/>
            <p:cNvSpPr txBox="1"/>
            <p:nvPr/>
          </p:nvSpPr>
          <p:spPr>
            <a:xfrm>
              <a:off x="50481" y="4762"/>
              <a:ext cx="8538213" cy="581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defTabSz="914400">
                <a:lnSpc>
                  <a:spcPct val="90000"/>
                </a:lnSpc>
                <a:defRPr sz="2000">
                  <a:latin typeface="ＭＳ 明朝"/>
                  <a:ea typeface="ＭＳ 明朝"/>
                  <a:cs typeface="ＭＳ 明朝"/>
                  <a:sym typeface="ＭＳ 明朝"/>
                </a:defRPr>
              </a:pPr>
              <a:r>
                <a:t>उदारण  १०   स्योभेलले ​​उठाइएको कंक्रीट ब्लक खसेर क्षतिग्रस्त भएको</a:t>
              </a:r>
            </a:p>
          </p:txBody>
        </p:sp>
      </p:grpSp>
      <p:sp>
        <p:nvSpPr>
          <p:cNvPr id="562" name="テキスト ボックス 2"/>
          <p:cNvSpPr txBox="1"/>
          <p:nvPr/>
        </p:nvSpPr>
        <p:spPr>
          <a:xfrm>
            <a:off x="2609827" y="1773072"/>
            <a:ext cx="908517" cy="318769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100"/>
            </a:lvl1pPr>
          </a:lstStyle>
          <a:p>
            <a:r>
              <a:rPr dirty="0" err="1"/>
              <a:t>कंक्रीट</a:t>
            </a:r>
            <a:r>
              <a:rPr dirty="0"/>
              <a:t> </a:t>
            </a:r>
            <a:r>
              <a:rPr dirty="0" err="1"/>
              <a:t>ब्लक</a:t>
            </a:r>
            <a:r>
              <a:rPr dirty="0"/>
              <a:t> </a:t>
            </a:r>
          </a:p>
        </p:txBody>
      </p:sp>
      <p:sp>
        <p:nvSpPr>
          <p:cNvPr id="2" name="officeArt object" descr="テキスト ボックス 2">
            <a:extLst>
              <a:ext uri="{FF2B5EF4-FFF2-40B4-BE49-F238E27FC236}">
                <a16:creationId xmlns:a16="http://schemas.microsoft.com/office/drawing/2014/main" id="{4326350C-21E6-ECA7-FE66-451A0361D3CB}"/>
              </a:ext>
            </a:extLst>
          </p:cNvPr>
          <p:cNvSpPr txBox="1"/>
          <p:nvPr/>
        </p:nvSpPr>
        <p:spPr>
          <a:xfrm>
            <a:off x="3242119" y="3196920"/>
            <a:ext cx="552450" cy="28130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/>
            <a:r>
              <a:rPr lang="en-US" sz="11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ヒラギノ角ゴ ProN W3"/>
                <a:ea typeface="ヒラギノ角ゴ ProN W3"/>
                <a:cs typeface="ヒラギノ角ゴ ProN W3"/>
              </a:rPr>
              <a:t>बकेट </a:t>
            </a:r>
            <a:endParaRPr lang="ja-JP" sz="18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タイトル 1"/>
          <p:cNvSpPr txBox="1">
            <a:spLocks noGrp="1"/>
          </p:cNvSpPr>
          <p:nvPr>
            <p:ph type="ctrTitle"/>
          </p:nvPr>
        </p:nvSpPr>
        <p:spPr>
          <a:xfrm>
            <a:off x="685800" y="2908299"/>
            <a:ext cx="7772400" cy="601664"/>
          </a:xfrm>
          <a:prstGeom prst="rect">
            <a:avLst/>
          </a:prstGeom>
        </p:spPr>
        <p:txBody>
          <a:bodyPr/>
          <a:lstStyle>
            <a:lvl1pPr defTabSz="539495">
              <a:defRPr sz="1651">
                <a:latin typeface="ＭＳ ゴシック"/>
                <a:ea typeface="ＭＳ ゴシック"/>
                <a:cs typeface="ＭＳ ゴシック"/>
                <a:sym typeface="ＭＳ ゴシック"/>
              </a:defRPr>
            </a:lvl1pPr>
          </a:lstStyle>
          <a:p>
            <a:pPr>
              <a:defRPr>
                <a:latin typeface="ＭＳ Ｐゴシック"/>
                <a:ea typeface="ＭＳ Ｐゴシック"/>
                <a:cs typeface="ＭＳ Ｐゴシック"/>
                <a:sym typeface="ＭＳ Ｐゴシック"/>
              </a:defRPr>
            </a:pPr>
            <a:r>
              <a:rPr>
                <a:latin typeface="ＭＳ ゴシック"/>
                <a:ea typeface="ＭＳ ゴシック"/>
                <a:cs typeface="ＭＳ ゴシック"/>
                <a:sym typeface="ＭＳ ゴシック"/>
              </a:rPr>
              <a:t>भाग २  स्योभेल लोडर आदिको यात्रासँग सम्बन्धित उपकरणहरूको संरचना र ह्यान्डलिङ विधि बारेको ज्ञान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3418</Words>
  <Application>Microsoft Office PowerPoint</Application>
  <PresentationFormat>画面に合わせる (4:3)</PresentationFormat>
  <Paragraphs>706</Paragraphs>
  <Slides>88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102" baseType="lpstr">
      <vt:lpstr>Arial Unicode MS</vt:lpstr>
      <vt:lpstr>Meiryo UI</vt:lpstr>
      <vt:lpstr>ＭＳ Ｐゴシック</vt:lpstr>
      <vt:lpstr>ＭＳ ゴシック</vt:lpstr>
      <vt:lpstr>ＭＳ 明朝</vt:lpstr>
      <vt:lpstr>ヒラギノ角ゴ ProN W3</vt:lpstr>
      <vt:lpstr>游明朝</vt:lpstr>
      <vt:lpstr>Arial</vt:lpstr>
      <vt:lpstr>Calibri</vt:lpstr>
      <vt:lpstr>Calibri Light</vt:lpstr>
      <vt:lpstr>Century</vt:lpstr>
      <vt:lpstr>Helvetica</vt:lpstr>
      <vt:lpstr>Nirmala UI</vt:lpstr>
      <vt:lpstr>Office テーマ</vt:lpstr>
      <vt:lpstr>स्योभेल लोडर आदिको ड्राइभिङ सीप प्रशिक्षण पूरक पाठ  प्रशिक्षणको लागी  पावर पोइन्ट दस्ताबेज</vt:lpstr>
      <vt:lpstr>भाग १ सामान्य नियम</vt:lpstr>
      <vt:lpstr>अध्याय १ स्योभेल लोडर आदिको परिभाषा</vt:lpstr>
      <vt:lpstr>स्योभेल लोडर आदिको परिभाषा र विशेषता</vt:lpstr>
      <vt:lpstr>स्योभेल लोडर आदिको परिभाषा र विशेषता</vt:lpstr>
      <vt:lpstr>स्योभेल लोडर आदिको परिभाषा र विशेषता</vt:lpstr>
      <vt:lpstr>मुख्य निर्दिष्टीकरण र आयाम/dimension</vt:lpstr>
      <vt:lpstr>मुख्य निर्दिष्टीकरण र आयाम</vt:lpstr>
      <vt:lpstr>भाग २  स्योभेल लोडर आदिको यात्रासँग सम्बन्धित उपकरणहरूको संरचना र ह्यान्डलिङ विधि बारेको ज्ञान</vt:lpstr>
      <vt:lpstr>अध्याय १ संरचना</vt:lpstr>
      <vt:lpstr>पावर मेसिन</vt:lpstr>
      <vt:lpstr>पावर मेसिन</vt:lpstr>
      <vt:lpstr>पावर मेसिन</vt:lpstr>
      <vt:lpstr>PowerPoint プレゼンテーション</vt:lpstr>
      <vt:lpstr>नियन्त्रण यन्त्र</vt:lpstr>
      <vt:lpstr>नियन्त्रण यन्त्र</vt:lpstr>
      <vt:lpstr>नियन्त्रण यन्त्र</vt:lpstr>
      <vt:lpstr>ब्रेकिङ यन्त्र </vt:lpstr>
      <vt:lpstr>ब्रेकिङ यन्त्र</vt:lpstr>
      <vt:lpstr>ब्रेकिङ यन्त्र</vt:lpstr>
      <vt:lpstr>अध्याय २ प्रयोग विधि</vt:lpstr>
      <vt:lpstr>काम शुरु गर्नु अघिको ज्ञान</vt:lpstr>
      <vt:lpstr>नियमित स्व-निरीक्षण </vt:lpstr>
      <vt:lpstr>स्टार्टको सञ्चालन र ज्ञान</vt:lpstr>
      <vt:lpstr>गुडाउन सुरु, ड्राइभिङको सञ्चालन र ज्ञान</vt:lpstr>
      <vt:lpstr>गुडाउन सुरु, ड्राइभिङको सञ्चालन र ज्ञान</vt:lpstr>
      <vt:lpstr>अस्थायी रोक/पार्किङको सञ्चालन र ड्राइभिङ समाप्त गर्दाको ज्ञान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 ड्राइभिङ गर्दाको सावधानी</vt:lpstr>
      <vt:lpstr>भाग ३ कार्गो स्योभेल लोडर आदिको ह्यान्डलिङसँग सम्बन्धित उपकरणहरूको संरचना र ह्यान्डलिंग विधिहरू बारे ज्ञान</vt:lpstr>
      <vt:lpstr>अध्याय १ संरचना</vt:lpstr>
      <vt:lpstr>कार्गो ह्यान्डलिंग उपकरण</vt:lpstr>
      <vt:lpstr>कार्गो ह्यान्डलिंग उपकरण</vt:lpstr>
      <vt:lpstr>हाइड्रोलिक प्रणाली</vt:lpstr>
      <vt:lpstr>हाइड्रोलिक प्रणाली</vt:lpstr>
      <vt:lpstr>हाइड्रोलिक प्रणाली</vt:lpstr>
      <vt:lpstr>हाइड्रोलिक प्रणाली</vt:lpstr>
      <vt:lpstr>हाइड्रोलिक प्रणाली</vt:lpstr>
      <vt:lpstr>हेड गार्ड</vt:lpstr>
      <vt:lpstr> फोर्क लोडर</vt:lpstr>
      <vt:lpstr> फोर्क लोडर</vt:lpstr>
      <vt:lpstr>अध्याय २ प्रयोग विधि </vt:lpstr>
      <vt:lpstr> भार र साधनको स्थिरता</vt:lpstr>
      <vt:lpstr>भार र साधनको स्थिरता</vt:lpstr>
      <vt:lpstr>कार्य विधि </vt:lpstr>
      <vt:lpstr>कार्य विधि </vt:lpstr>
      <vt:lpstr>कार्य विधि </vt:lpstr>
      <vt:lpstr>कार्य विधि </vt:lpstr>
      <vt:lpstr>कार्य विधि </vt:lpstr>
      <vt:lpstr>कार्य विधि </vt:lpstr>
      <vt:lpstr>कार्य विधि </vt:lpstr>
      <vt:lpstr>भाग ४ स्योभेल लोडर आदिको संचालनको लागि आवश्यक मेकानिक्स सम्बन्धित ज्ञान</vt:lpstr>
      <vt:lpstr>अध्याय १ बल</vt:lpstr>
      <vt:lpstr> बलको क्षण</vt:lpstr>
      <vt:lpstr>बलको क्षण</vt:lpstr>
      <vt:lpstr>बलको सन्तुलन</vt:lpstr>
      <vt:lpstr>अध्याय २ द्रव्यमान/वजन र गुरुत्वाकर्षण केन्द्र</vt:lpstr>
      <vt:lpstr>द्रव्यमान/वजन</vt:lpstr>
      <vt:lpstr>द्रव्यमान/वजन</vt:lpstr>
      <vt:lpstr>गुरुत्वाकर्षण केन्द्र</vt:lpstr>
      <vt:lpstr>वस्तुको स्थिरता</vt:lpstr>
      <vt:lpstr>अध्याय ३ वस्तुको गति</vt:lpstr>
      <vt:lpstr>घर्षण</vt:lpstr>
      <vt:lpstr>भाग ५ सम्बन्धित नियम कानून</vt:lpstr>
      <vt:lpstr>सम्बन्धित नियम कानून</vt:lpstr>
      <vt:lpstr>खण्ड ६  प्रकोप उदाहरण</vt:lpstr>
      <vt:lpstr>उदाहरण १ डिलबाट खसेको</vt:lpstr>
      <vt:lpstr>उदाहरण २ कम्पनको कारण फोर्क लोडरबाट खसेको</vt:lpstr>
      <vt:lpstr>उदाहरण ३ कार्गोको अवस्थामा जाँच गर्दा ब्याक गरेको फोर्क लोडरले किचेको </vt:lpstr>
      <vt:lpstr>उदाहरण ४ स्टार्टअप निरीक्षणको क्रममा स्योभेल लोडरले किचेको </vt:lpstr>
      <vt:lpstr>उदाहरण ५ स्योभेल लोडर गुडेर किचेको </vt:lpstr>
      <vt:lpstr>उदाहरण ७ गोलो स्टिल लोड गर्ने क्रममा चालकको सिट र आर्मको बीचमा च्यापिएको </vt:lpstr>
      <vt:lpstr>उदारण ८ बडी र खडा गरिएको पाताको बारको बीचमा अड़किएको</vt:lpstr>
      <vt:lpstr>उदारण ९   स्योभेल लोडरको आर्मले टाउको च्यापेको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स्योभेल लोडर आदिको ड्राइभिङ सीप प्रशिक्षण पूरक पाठ  प्रशिक्षणको लागी  पावर पोइन्ट दस्ताबेज</dc:title>
  <dc:creator>b-D12</dc:creator>
  <cp:lastModifiedBy>伸恵 金原</cp:lastModifiedBy>
  <cp:revision>18</cp:revision>
  <dcterms:modified xsi:type="dcterms:W3CDTF">2023-02-12T08:05:19Z</dcterms:modified>
</cp:coreProperties>
</file>