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319" r:id="rId2"/>
    <p:sldId id="321" r:id="rId3"/>
    <p:sldId id="335" r:id="rId4"/>
    <p:sldId id="256" r:id="rId5"/>
    <p:sldId id="257" r:id="rId6"/>
    <p:sldId id="343" r:id="rId7"/>
    <p:sldId id="258" r:id="rId8"/>
    <p:sldId id="259" r:id="rId9"/>
    <p:sldId id="333" r:id="rId10"/>
    <p:sldId id="336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337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345" r:id="rId30"/>
    <p:sldId id="346" r:id="rId31"/>
    <p:sldId id="344" r:id="rId32"/>
    <p:sldId id="277" r:id="rId33"/>
    <p:sldId id="347" r:id="rId34"/>
    <p:sldId id="348" r:id="rId35"/>
    <p:sldId id="349" r:id="rId36"/>
    <p:sldId id="278" r:id="rId37"/>
    <p:sldId id="350" r:id="rId38"/>
    <p:sldId id="351" r:id="rId39"/>
    <p:sldId id="279" r:id="rId40"/>
    <p:sldId id="352" r:id="rId41"/>
    <p:sldId id="353" r:id="rId42"/>
    <p:sldId id="354" r:id="rId43"/>
    <p:sldId id="334" r:id="rId44"/>
    <p:sldId id="338" r:id="rId45"/>
    <p:sldId id="355" r:id="rId46"/>
    <p:sldId id="356" r:id="rId47"/>
    <p:sldId id="357" r:id="rId48"/>
    <p:sldId id="358" r:id="rId49"/>
    <p:sldId id="359" r:id="rId50"/>
    <p:sldId id="360" r:id="rId51"/>
    <p:sldId id="361" r:id="rId52"/>
    <p:sldId id="362" r:id="rId53"/>
    <p:sldId id="363" r:id="rId54"/>
    <p:sldId id="364" r:id="rId55"/>
    <p:sldId id="365" r:id="rId56"/>
    <p:sldId id="366" r:id="rId57"/>
    <p:sldId id="367" r:id="rId58"/>
    <p:sldId id="368" r:id="rId59"/>
    <p:sldId id="369" r:id="rId60"/>
    <p:sldId id="370" r:id="rId61"/>
    <p:sldId id="371" r:id="rId62"/>
    <p:sldId id="372" r:id="rId63"/>
    <p:sldId id="373" r:id="rId64"/>
    <p:sldId id="374" r:id="rId65"/>
    <p:sldId id="375" r:id="rId66"/>
    <p:sldId id="376" r:id="rId67"/>
    <p:sldId id="377" r:id="rId68"/>
    <p:sldId id="378" r:id="rId69"/>
    <p:sldId id="379" r:id="rId70"/>
    <p:sldId id="380" r:id="rId71"/>
    <p:sldId id="381" r:id="rId72"/>
    <p:sldId id="382" r:id="rId73"/>
    <p:sldId id="383" r:id="rId74"/>
    <p:sldId id="384" r:id="rId75"/>
    <p:sldId id="385" r:id="rId76"/>
    <p:sldId id="386" r:id="rId77"/>
    <p:sldId id="387" r:id="rId78"/>
    <p:sldId id="388" r:id="rId79"/>
    <p:sldId id="389" r:id="rId80"/>
    <p:sldId id="390" r:id="rId81"/>
    <p:sldId id="391" r:id="rId82"/>
    <p:sldId id="392" r:id="rId83"/>
    <p:sldId id="393" r:id="rId84"/>
    <p:sldId id="394" r:id="rId85"/>
    <p:sldId id="395" r:id="rId86"/>
    <p:sldId id="396" r:id="rId87"/>
    <p:sldId id="397" r:id="rId88"/>
    <p:sldId id="398" r:id="rId8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235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594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460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25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203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725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343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310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1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284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372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0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672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58788" y="2905994"/>
            <a:ext cx="7226423" cy="1046011"/>
          </a:xfrm>
        </p:spPr>
        <p:txBody>
          <a:bodyPr anchor="ctr">
            <a:noAutofit/>
          </a:bodyPr>
          <a:lstStyle/>
          <a:p>
            <a:r>
              <a:rPr lang="pt-BR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Material complementar do curso de treinamento de habilidades para pá carregadeira e outros maquinários</a:t>
            </a:r>
            <a:br>
              <a:rPr lang="pt-BR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pt-BR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pt-BR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pt-BR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Material para o curso em Power Point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6196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pt-BR" altLang="zh-TW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Capítulo 1 </a:t>
            </a:r>
            <a:br>
              <a:rPr lang="pt-BR" altLang="zh-TW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pt-BR" altLang="zh-TW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Estrutura</a:t>
            </a: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5352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03743" y="4265223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200" dirty="0" err="1"/>
              <a:t>Figura</a:t>
            </a:r>
            <a:r>
              <a:rPr lang="en-US" sz="1200" dirty="0"/>
              <a:t> 2-1 </a:t>
            </a:r>
            <a:r>
              <a:rPr lang="en-US" sz="1200" dirty="0" err="1"/>
              <a:t>Estrutura</a:t>
            </a:r>
            <a:r>
              <a:rPr lang="en-US" sz="1200" dirty="0"/>
              <a:t> do motor</a:t>
            </a:r>
            <a:endParaRPr kumimoji="1" lang="ja-JP" altLang="en-US" sz="1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295568" y="4265224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sz="1200" dirty="0"/>
              <a:t>Figura 2-2 Parte externa do motor</a:t>
            </a:r>
            <a:endParaRPr kumimoji="1" lang="ja-JP" altLang="en-US" sz="1200" dirty="0"/>
          </a:p>
        </p:txBody>
      </p:sp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31" y="1919935"/>
            <a:ext cx="3702121" cy="227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22" y="1919934"/>
            <a:ext cx="3512019" cy="22704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4857751" y="6390028"/>
            <a:ext cx="410793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Pág.31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Pág.11 e 12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Motor principal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Text Box 246">
            <a:extLst>
              <a:ext uri="{FF2B5EF4-FFF2-40B4-BE49-F238E27FC236}">
                <a16:creationId xmlns:a16="http://schemas.microsoft.com/office/drawing/2014/main" id="{CFDFDDBB-B361-C541-E59D-BA0B23C59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494" y="2331327"/>
            <a:ext cx="530497" cy="1095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/>
            <a:r>
              <a:rPr lang="pt-BR" sz="500" kern="10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Ventilador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Text Box 248">
            <a:extLst>
              <a:ext uri="{FF2B5EF4-FFF2-40B4-BE49-F238E27FC236}">
                <a16:creationId xmlns:a16="http://schemas.microsoft.com/office/drawing/2014/main" id="{91C5EBBF-91A3-B87E-6AEC-7A292A56A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624" y="2678274"/>
            <a:ext cx="718805" cy="8754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/>
            <a:r>
              <a:rPr lang="pt-BR" sz="500" kern="10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Bomba de água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4" name="Text Box 251">
            <a:extLst>
              <a:ext uri="{FF2B5EF4-FFF2-40B4-BE49-F238E27FC236}">
                <a16:creationId xmlns:a16="http://schemas.microsoft.com/office/drawing/2014/main" id="{298D4030-AF39-B1F7-95EA-1979F91A2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57" y="2945039"/>
            <a:ext cx="641372" cy="907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/>
            <a:r>
              <a:rPr lang="pt-BR" sz="500" kern="10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Correia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5" name="Text Box 252">
            <a:extLst>
              <a:ext uri="{FF2B5EF4-FFF2-40B4-BE49-F238E27FC236}">
                <a16:creationId xmlns:a16="http://schemas.microsoft.com/office/drawing/2014/main" id="{B7C2B83C-927A-FABE-AE8B-8B1EEEF21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31" y="3285986"/>
            <a:ext cx="870515" cy="1775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/>
            <a:r>
              <a:rPr lang="pt-BR" sz="500" kern="10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Embreagem de cronometragem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6" name="Text Box 253">
            <a:extLst>
              <a:ext uri="{FF2B5EF4-FFF2-40B4-BE49-F238E27FC236}">
                <a16:creationId xmlns:a16="http://schemas.microsoft.com/office/drawing/2014/main" id="{FAFA8AC4-DA4A-2034-BC2B-B137210B0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37" y="3682610"/>
            <a:ext cx="1047347" cy="908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/>
            <a:r>
              <a:rPr lang="pt-BR" sz="500" kern="10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Atuador de marcha lenta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7" name="Text Box 254">
            <a:extLst>
              <a:ext uri="{FF2B5EF4-FFF2-40B4-BE49-F238E27FC236}">
                <a16:creationId xmlns:a16="http://schemas.microsoft.com/office/drawing/2014/main" id="{675DDC5D-A883-4FFB-C608-5E8060B5E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624" y="3976176"/>
            <a:ext cx="1047347" cy="14718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/>
            <a:r>
              <a:rPr lang="pt-BR" sz="500" kern="10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Engrenagembomba direção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1" name="Text Box 273">
            <a:extLst>
              <a:ext uri="{FF2B5EF4-FFF2-40B4-BE49-F238E27FC236}">
                <a16:creationId xmlns:a16="http://schemas.microsoft.com/office/drawing/2014/main" id="{213F0422-7198-A638-E7F9-91157E994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5787" y="2966490"/>
            <a:ext cx="657146" cy="2847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/>
            <a:r>
              <a:rPr lang="pt-BR" sz="500" kern="100">
                <a:effectLst/>
                <a:latin typeface="Arial" panose="020B060402020202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Entrada de água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2" name="Text Box 274">
            <a:extLst>
              <a:ext uri="{FF2B5EF4-FFF2-40B4-BE49-F238E27FC236}">
                <a16:creationId xmlns:a16="http://schemas.microsoft.com/office/drawing/2014/main" id="{84032CF2-50AB-B981-216A-3F661F8D5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5787" y="2720291"/>
            <a:ext cx="573336" cy="1924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/>
            <a:r>
              <a:rPr lang="pt-BR" sz="500" kern="100">
                <a:effectLst/>
                <a:latin typeface="Arial" panose="020B060402020202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Ventilador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3" name="Text Box 275">
            <a:extLst>
              <a:ext uri="{FF2B5EF4-FFF2-40B4-BE49-F238E27FC236}">
                <a16:creationId xmlns:a16="http://schemas.microsoft.com/office/drawing/2014/main" id="{7DF53CCD-0DDA-1305-BDDA-9537D8177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7310" y="3598496"/>
            <a:ext cx="716194" cy="1924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/>
            <a:r>
              <a:rPr lang="pt-BR" sz="500" kern="100">
                <a:effectLst/>
                <a:latin typeface="Arial" panose="020B060402020202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Correia do ventilador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4" name="Text Box 276">
            <a:extLst>
              <a:ext uri="{FF2B5EF4-FFF2-40B4-BE49-F238E27FC236}">
                <a16:creationId xmlns:a16="http://schemas.microsoft.com/office/drawing/2014/main" id="{785F899C-EEBD-6AB9-4128-D5FAF6D3A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4053" y="3991924"/>
            <a:ext cx="531431" cy="1924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/>
            <a:r>
              <a:rPr lang="pt-BR" sz="500" kern="100">
                <a:effectLst/>
                <a:latin typeface="Arial" panose="020B060402020202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Cárter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5" name="Text Box 277">
            <a:extLst>
              <a:ext uri="{FF2B5EF4-FFF2-40B4-BE49-F238E27FC236}">
                <a16:creationId xmlns:a16="http://schemas.microsoft.com/office/drawing/2014/main" id="{8A03F1F0-60D7-22BD-A239-1841C9E90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495" y="3285986"/>
            <a:ext cx="473018" cy="2266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/>
            <a:r>
              <a:rPr lang="pt-BR" sz="500" kern="100">
                <a:effectLst/>
                <a:latin typeface="Arial" panose="020B060402020202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Motor de arranque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6" name="Text Box 278">
            <a:extLst>
              <a:ext uri="{FF2B5EF4-FFF2-40B4-BE49-F238E27FC236}">
                <a16:creationId xmlns:a16="http://schemas.microsoft.com/office/drawing/2014/main" id="{356DA251-1BF0-8BDE-7A67-1327A1DC9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2922" y="2545985"/>
            <a:ext cx="473018" cy="177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/>
            <a:r>
              <a:rPr lang="pt-BR" sz="500" kern="100">
                <a:effectLst/>
                <a:latin typeface="Arial" panose="020B060402020202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Governador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7" name="Text Box 279">
            <a:extLst>
              <a:ext uri="{FF2B5EF4-FFF2-40B4-BE49-F238E27FC236}">
                <a16:creationId xmlns:a16="http://schemas.microsoft.com/office/drawing/2014/main" id="{935C4777-4951-3AE1-3801-A95ADF47C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330" y="2263091"/>
            <a:ext cx="599368" cy="177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/>
            <a:r>
              <a:rPr lang="pt-BR" sz="500" kern="100">
                <a:effectLst/>
                <a:latin typeface="Arial" panose="020B060402020202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Carburador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8" name="Text Box 280">
            <a:extLst>
              <a:ext uri="{FF2B5EF4-FFF2-40B4-BE49-F238E27FC236}">
                <a16:creationId xmlns:a16="http://schemas.microsoft.com/office/drawing/2014/main" id="{2CC78A7A-B73A-1DA7-7990-86995F102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0967" y="2037348"/>
            <a:ext cx="650797" cy="2030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/>
            <a:r>
              <a:rPr lang="pt-BR" sz="500" kern="100">
                <a:effectLst/>
                <a:latin typeface="Arial" panose="020B060402020202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Entrada de ar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9" name="Text Box 281">
            <a:extLst>
              <a:ext uri="{FF2B5EF4-FFF2-40B4-BE49-F238E27FC236}">
                <a16:creationId xmlns:a16="http://schemas.microsoft.com/office/drawing/2014/main" id="{8D704F59-479B-D746-DD10-6B6577228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2554" y="1972624"/>
            <a:ext cx="1039370" cy="1714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/>
            <a:r>
              <a:rPr lang="pt-BR" sz="600" kern="1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Coletor de escape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0" name="Text Box 282">
            <a:extLst>
              <a:ext uri="{FF2B5EF4-FFF2-40B4-BE49-F238E27FC236}">
                <a16:creationId xmlns:a16="http://schemas.microsoft.com/office/drawing/2014/main" id="{C267393F-B12D-BF84-4C2A-9E326704C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2922" y="2727639"/>
            <a:ext cx="600003" cy="2527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/>
            <a:r>
              <a:rPr lang="pt-BR" sz="600" kern="100">
                <a:effectLst/>
                <a:latin typeface="Arial" panose="020B060402020202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Escape de admissão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1" name="Text Box 283">
            <a:extLst>
              <a:ext uri="{FF2B5EF4-FFF2-40B4-BE49-F238E27FC236}">
                <a16:creationId xmlns:a16="http://schemas.microsoft.com/office/drawing/2014/main" id="{41D9AB50-D114-49D0-BDE0-012B9D117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7446" y="3851908"/>
            <a:ext cx="940322" cy="2298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/>
            <a:r>
              <a:rPr lang="pt-BR" sz="500" kern="100">
                <a:effectLst/>
                <a:latin typeface="Arial" panose="020B060402020202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PTO (Tomadas de Força)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3" name="Text Box 233">
            <a:extLst>
              <a:ext uri="{FF2B5EF4-FFF2-40B4-BE49-F238E27FC236}">
                <a16:creationId xmlns:a16="http://schemas.microsoft.com/office/drawing/2014/main" id="{A31F28B0-A998-12A4-B33A-C154AABC3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6315" y="2297512"/>
            <a:ext cx="661640" cy="1004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/>
            <a:r>
              <a:rPr lang="pt-BR" sz="5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Cabeça do cilindro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4" name="Text Box 236">
            <a:extLst>
              <a:ext uri="{FF2B5EF4-FFF2-40B4-BE49-F238E27FC236}">
                <a16:creationId xmlns:a16="http://schemas.microsoft.com/office/drawing/2014/main" id="{97FC5E6D-F12F-CF41-E523-B8C5FA019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604" y="3332769"/>
            <a:ext cx="694024" cy="1799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/>
            <a:r>
              <a:rPr lang="pt-BR" sz="500" kern="10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Biela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5" name="Text Box 237">
            <a:extLst>
              <a:ext uri="{FF2B5EF4-FFF2-40B4-BE49-F238E27FC236}">
                <a16:creationId xmlns:a16="http://schemas.microsoft.com/office/drawing/2014/main" id="{28D582D4-E234-C196-BE6B-D67F4A0D8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1688" y="3895026"/>
            <a:ext cx="743551" cy="1150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/>
            <a:r>
              <a:rPr lang="pt-BR" sz="500" kern="10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Virabrequim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6" name="Text Box 239">
            <a:extLst>
              <a:ext uri="{FF2B5EF4-FFF2-40B4-BE49-F238E27FC236}">
                <a16:creationId xmlns:a16="http://schemas.microsoft.com/office/drawing/2014/main" id="{25A68BBA-EB97-19B2-D47E-ABA8A6708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280" y="2999618"/>
            <a:ext cx="604493" cy="844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/>
            <a:r>
              <a:rPr lang="pt-BR" sz="500" kern="10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Árvore de came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7" name="Text Box 249">
            <a:extLst>
              <a:ext uri="{FF2B5EF4-FFF2-40B4-BE49-F238E27FC236}">
                <a16:creationId xmlns:a16="http://schemas.microsoft.com/office/drawing/2014/main" id="{30206D5B-AB48-04CE-47A8-15954BF0E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280" y="2854575"/>
            <a:ext cx="665450" cy="727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/>
            <a:r>
              <a:rPr lang="pt-BR" sz="500" kern="10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Volante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8" name="Text Box 250">
            <a:extLst>
              <a:ext uri="{FF2B5EF4-FFF2-40B4-BE49-F238E27FC236}">
                <a16:creationId xmlns:a16="http://schemas.microsoft.com/office/drawing/2014/main" id="{93DE3211-952A-153B-61B3-F8FEF1D6D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0768" y="4072512"/>
            <a:ext cx="743551" cy="1118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/>
            <a:r>
              <a:rPr lang="pt-BR" sz="5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Bomba de óleo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9" name="Text Box 256">
            <a:extLst>
              <a:ext uri="{FF2B5EF4-FFF2-40B4-BE49-F238E27FC236}">
                <a16:creationId xmlns:a16="http://schemas.microsoft.com/office/drawing/2014/main" id="{7C646CD3-D603-95BB-D4D6-6A4975A51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133" y="2641408"/>
            <a:ext cx="822519" cy="10946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/>
            <a:r>
              <a:rPr lang="pt-BR" sz="500" kern="10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Bloco de cilindros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8" name="Text Box 234">
            <a:extLst>
              <a:ext uri="{FF2B5EF4-FFF2-40B4-BE49-F238E27FC236}">
                <a16:creationId xmlns:a16="http://schemas.microsoft.com/office/drawing/2014/main" id="{6DA4F374-6471-F461-D8A8-BB6B95085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280" y="3157148"/>
            <a:ext cx="401320" cy="941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/>
            <a:r>
              <a:rPr lang="pt-BR" sz="500" kern="10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Pistão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2" name="Text Box 238"/>
          <p:cNvSpPr txBox="1">
            <a:spLocks noChangeArrowheads="1"/>
          </p:cNvSpPr>
          <p:nvPr/>
        </p:nvSpPr>
        <p:spPr bwMode="auto">
          <a:xfrm>
            <a:off x="1611632" y="1955505"/>
            <a:ext cx="400442" cy="709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500" kern="1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Válvula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0" name="Text Box 255"/>
          <p:cNvSpPr txBox="1">
            <a:spLocks noChangeArrowheads="1"/>
          </p:cNvSpPr>
          <p:nvPr/>
        </p:nvSpPr>
        <p:spPr bwMode="auto">
          <a:xfrm>
            <a:off x="2012074" y="1961975"/>
            <a:ext cx="625221" cy="709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500" kern="1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Haste de pressão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1" name="Text Box 257"/>
          <p:cNvSpPr txBox="1">
            <a:spLocks noChangeArrowheads="1"/>
          </p:cNvSpPr>
          <p:nvPr/>
        </p:nvSpPr>
        <p:spPr bwMode="auto">
          <a:xfrm>
            <a:off x="2693462" y="1949072"/>
            <a:ext cx="919341" cy="100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500" kern="1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Capa da cabeça do cilindro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650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13702" y="4738193"/>
            <a:ext cx="3461076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sz="1200" dirty="0"/>
              <a:t>Figura 2-3  Figura dos 4 estágios do motor a gasolina</a:t>
            </a:r>
          </a:p>
        </p:txBody>
      </p:sp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149" y="1695960"/>
            <a:ext cx="4207497" cy="24570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Pág.33 do material</a:t>
            </a:r>
            <a:r>
              <a:rPr lang="en-US" altLang="ja-JP" sz="1200" dirty="0">
                <a:solidFill>
                  <a:prstClr val="black"/>
                </a:solidFill>
              </a:rPr>
              <a:t>/Pág.12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Motor principal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Text Box 40"/>
          <p:cNvSpPr txBox="1">
            <a:spLocks noChangeArrowheads="1"/>
          </p:cNvSpPr>
          <p:nvPr/>
        </p:nvSpPr>
        <p:spPr bwMode="auto">
          <a:xfrm>
            <a:off x="3448685" y="3702768"/>
            <a:ext cx="579120" cy="1173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6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Ad</a:t>
            </a:r>
            <a:r>
              <a:rPr lang="en-US" sz="6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missão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" name="Text Box 41"/>
          <p:cNvSpPr txBox="1">
            <a:spLocks noChangeArrowheads="1"/>
          </p:cNvSpPr>
          <p:nvPr/>
        </p:nvSpPr>
        <p:spPr bwMode="auto">
          <a:xfrm>
            <a:off x="4308475" y="3676826"/>
            <a:ext cx="525145" cy="1456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6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Co</a:t>
            </a:r>
            <a:r>
              <a:rPr lang="pt-BR" sz="6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mpressão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Text Box 42"/>
          <p:cNvSpPr txBox="1">
            <a:spLocks noChangeArrowheads="1"/>
          </p:cNvSpPr>
          <p:nvPr/>
        </p:nvSpPr>
        <p:spPr bwMode="auto">
          <a:xfrm>
            <a:off x="5013007" y="3676826"/>
            <a:ext cx="560705" cy="18587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5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E</a:t>
            </a:r>
            <a:r>
              <a:rPr lang="pt-BR" sz="5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xplosão ou combustão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Text Box 43"/>
          <p:cNvSpPr txBox="1">
            <a:spLocks noChangeArrowheads="1"/>
          </p:cNvSpPr>
          <p:nvPr/>
        </p:nvSpPr>
        <p:spPr bwMode="auto">
          <a:xfrm>
            <a:off x="5916315" y="3700312"/>
            <a:ext cx="454025" cy="1198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6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E</a:t>
            </a:r>
            <a:r>
              <a:rPr lang="pt-BR" sz="6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scape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4215765" y="3881839"/>
            <a:ext cx="1505585" cy="1758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7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A</a:t>
            </a:r>
            <a:r>
              <a:rPr lang="pt-BR" sz="7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ponta os sentidos do pistão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Text Box 45"/>
          <p:cNvSpPr txBox="1">
            <a:spLocks noChangeArrowheads="1"/>
          </p:cNvSpPr>
          <p:nvPr/>
        </p:nvSpPr>
        <p:spPr bwMode="auto">
          <a:xfrm>
            <a:off x="2477149" y="3056522"/>
            <a:ext cx="923911" cy="3136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8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Biela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2612390" y="3522281"/>
            <a:ext cx="782320" cy="2343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7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Virabrequim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4" name="Text Box 47"/>
          <p:cNvSpPr txBox="1">
            <a:spLocks noChangeArrowheads="1"/>
          </p:cNvSpPr>
          <p:nvPr/>
        </p:nvSpPr>
        <p:spPr bwMode="auto">
          <a:xfrm>
            <a:off x="2238693" y="1901632"/>
            <a:ext cx="1107440" cy="1645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7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Válvula de admissão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5" name="Text Box 48"/>
          <p:cNvSpPr txBox="1">
            <a:spLocks noChangeArrowheads="1"/>
          </p:cNvSpPr>
          <p:nvPr/>
        </p:nvSpPr>
        <p:spPr bwMode="auto">
          <a:xfrm>
            <a:off x="4949191" y="1704838"/>
            <a:ext cx="843280" cy="1515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6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Válvula de ignição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6" name="Text Box 49"/>
          <p:cNvSpPr txBox="1">
            <a:spLocks noChangeArrowheads="1"/>
          </p:cNvSpPr>
          <p:nvPr/>
        </p:nvSpPr>
        <p:spPr bwMode="auto">
          <a:xfrm>
            <a:off x="6474778" y="1970217"/>
            <a:ext cx="892175" cy="1571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7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Válvula de escape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7" name="Rectangle 259"/>
          <p:cNvSpPr>
            <a:spLocks noChangeArrowheads="1"/>
          </p:cNvSpPr>
          <p:nvPr/>
        </p:nvSpPr>
        <p:spPr bwMode="auto">
          <a:xfrm>
            <a:off x="3169603" y="2077845"/>
            <a:ext cx="176530" cy="61296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pt-BR"/>
          </a:p>
        </p:txBody>
      </p:sp>
      <p:sp>
        <p:nvSpPr>
          <p:cNvPr id="18" name="Rectangle 260"/>
          <p:cNvSpPr>
            <a:spLocks noChangeArrowheads="1"/>
          </p:cNvSpPr>
          <p:nvPr/>
        </p:nvSpPr>
        <p:spPr bwMode="auto">
          <a:xfrm>
            <a:off x="6474778" y="2143122"/>
            <a:ext cx="176530" cy="680849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pt-BR"/>
          </a:p>
        </p:txBody>
      </p:sp>
      <p:sp>
        <p:nvSpPr>
          <p:cNvPr id="19" name="Rectangle 259"/>
          <p:cNvSpPr>
            <a:spLocks noChangeArrowheads="1"/>
          </p:cNvSpPr>
          <p:nvPr/>
        </p:nvSpPr>
        <p:spPr bwMode="auto">
          <a:xfrm>
            <a:off x="3169603" y="1767881"/>
            <a:ext cx="176530" cy="12173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pt-BR"/>
          </a:p>
        </p:txBody>
      </p:sp>
      <p:sp>
        <p:nvSpPr>
          <p:cNvPr id="20" name="Rectangle 260"/>
          <p:cNvSpPr>
            <a:spLocks noChangeArrowheads="1"/>
          </p:cNvSpPr>
          <p:nvPr/>
        </p:nvSpPr>
        <p:spPr bwMode="auto">
          <a:xfrm>
            <a:off x="6474778" y="1772644"/>
            <a:ext cx="176530" cy="189703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2982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35932" y="5016305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sz="1200" dirty="0"/>
              <a:t>Figura 2-4 Parte externa do motor a diesel</a:t>
            </a:r>
          </a:p>
        </p:txBody>
      </p:sp>
      <p:pic>
        <p:nvPicPr>
          <p:cNvPr id="3" name="図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373" y="1558593"/>
            <a:ext cx="4946830" cy="29994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Pág.34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Pág.14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Motor principal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Text Box 60"/>
          <p:cNvSpPr txBox="1">
            <a:spLocks noChangeArrowheads="1"/>
          </p:cNvSpPr>
          <p:nvPr/>
        </p:nvSpPr>
        <p:spPr bwMode="auto">
          <a:xfrm>
            <a:off x="5388609" y="3921701"/>
            <a:ext cx="826454" cy="1828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500" kern="1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Bocal de injeção de combustível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" name="Text Box 261"/>
          <p:cNvSpPr txBox="1">
            <a:spLocks noChangeArrowheads="1"/>
          </p:cNvSpPr>
          <p:nvPr/>
        </p:nvSpPr>
        <p:spPr bwMode="auto">
          <a:xfrm>
            <a:off x="6104275" y="2314873"/>
            <a:ext cx="588010" cy="113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500" kern="1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Ventilador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Text Box 262"/>
          <p:cNvSpPr txBox="1">
            <a:spLocks noChangeArrowheads="1"/>
          </p:cNvSpPr>
          <p:nvPr/>
        </p:nvSpPr>
        <p:spPr bwMode="auto">
          <a:xfrm>
            <a:off x="5626098" y="3714056"/>
            <a:ext cx="674689" cy="1197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500" kern="1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Correia ventilador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9" name="Text Box 263"/>
          <p:cNvSpPr txBox="1">
            <a:spLocks noChangeArrowheads="1"/>
          </p:cNvSpPr>
          <p:nvPr/>
        </p:nvSpPr>
        <p:spPr bwMode="auto">
          <a:xfrm>
            <a:off x="5132862" y="1561365"/>
            <a:ext cx="661670" cy="180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500" kern="1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/>
            </a:r>
            <a:br>
              <a:rPr lang="pt-BR" sz="500" kern="1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</a:br>
            <a:r>
              <a:rPr lang="pt-BR" sz="500" kern="1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Bomba injetora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Text Box 264"/>
          <p:cNvSpPr txBox="1">
            <a:spLocks noChangeArrowheads="1"/>
          </p:cNvSpPr>
          <p:nvPr/>
        </p:nvSpPr>
        <p:spPr bwMode="auto">
          <a:xfrm>
            <a:off x="5009397" y="4414378"/>
            <a:ext cx="588010" cy="109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500" kern="100">
                <a:effectLst/>
                <a:latin typeface="Arial" panose="020B060402020202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Cárter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Text Box 265"/>
          <p:cNvSpPr txBox="1">
            <a:spLocks noChangeArrowheads="1"/>
          </p:cNvSpPr>
          <p:nvPr/>
        </p:nvSpPr>
        <p:spPr bwMode="auto">
          <a:xfrm>
            <a:off x="3354703" y="4365679"/>
            <a:ext cx="783909" cy="1063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500" kern="100">
                <a:effectLst/>
                <a:latin typeface="Arial" panose="020B060402020202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Filtro de óleo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Text Box 266"/>
          <p:cNvSpPr txBox="1">
            <a:spLocks noChangeArrowheads="1"/>
          </p:cNvSpPr>
          <p:nvPr/>
        </p:nvSpPr>
        <p:spPr bwMode="auto">
          <a:xfrm>
            <a:off x="2273299" y="1922996"/>
            <a:ext cx="751205" cy="1248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500" kern="1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Filtro de combustível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Text Box 267"/>
          <p:cNvSpPr txBox="1">
            <a:spLocks noChangeArrowheads="1"/>
          </p:cNvSpPr>
          <p:nvPr/>
        </p:nvSpPr>
        <p:spPr bwMode="auto">
          <a:xfrm>
            <a:off x="2273299" y="4098541"/>
            <a:ext cx="876935" cy="2671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500" kern="1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Carcaça volante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4" name="Text Box 268"/>
          <p:cNvSpPr txBox="1">
            <a:spLocks noChangeArrowheads="1"/>
          </p:cNvSpPr>
          <p:nvPr/>
        </p:nvSpPr>
        <p:spPr bwMode="auto">
          <a:xfrm>
            <a:off x="2057378" y="2996355"/>
            <a:ext cx="629285" cy="1239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500" kern="100">
                <a:effectLst/>
                <a:latin typeface="Arial" panose="020B060402020202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Governador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5" name="Text Box 269"/>
          <p:cNvSpPr txBox="1">
            <a:spLocks noChangeArrowheads="1"/>
          </p:cNvSpPr>
          <p:nvPr/>
        </p:nvSpPr>
        <p:spPr bwMode="auto">
          <a:xfrm>
            <a:off x="2172927" y="2314874"/>
            <a:ext cx="1027473" cy="2425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500" kern="1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Válvula de solenoide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6" name="Text Box 270"/>
          <p:cNvSpPr txBox="1">
            <a:spLocks noChangeArrowheads="1"/>
          </p:cNvSpPr>
          <p:nvPr/>
        </p:nvSpPr>
        <p:spPr bwMode="auto">
          <a:xfrm>
            <a:off x="3871191" y="1777358"/>
            <a:ext cx="791297" cy="1294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500" kern="1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Entrada de ar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7" name="Text Box 271"/>
          <p:cNvSpPr txBox="1">
            <a:spLocks noChangeArrowheads="1"/>
          </p:cNvSpPr>
          <p:nvPr/>
        </p:nvSpPr>
        <p:spPr bwMode="auto">
          <a:xfrm>
            <a:off x="5898831" y="1651509"/>
            <a:ext cx="1157372" cy="12584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500" kern="1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Saída de água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8" name="Text Box 272"/>
          <p:cNvSpPr txBox="1">
            <a:spLocks noChangeArrowheads="1"/>
          </p:cNvSpPr>
          <p:nvPr/>
        </p:nvSpPr>
        <p:spPr bwMode="auto">
          <a:xfrm>
            <a:off x="5867123" y="1922996"/>
            <a:ext cx="1062315" cy="1248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500" kern="100">
                <a:effectLst/>
                <a:latin typeface="Arial" panose="020B060402020202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Entrada de água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473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11708" y="5350581"/>
            <a:ext cx="3124863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pt-BR" sz="1200" dirty="0"/>
              <a:t>Figura 2-24  Redutor de velocidade de direção</a:t>
            </a:r>
          </a:p>
          <a:p>
            <a:pPr algn="ctr"/>
            <a:r>
              <a:rPr lang="ja-JP" altLang="en-US" sz="1200" dirty="0"/>
              <a:t>（</a:t>
            </a:r>
            <a:r>
              <a:rPr lang="pt-BR" altLang="ja-JP" sz="1200" dirty="0"/>
              <a:t>Tipo recirculação de esferas</a:t>
            </a:r>
            <a:r>
              <a:rPr lang="ja-JP" altLang="en-US" sz="1200" dirty="0"/>
              <a:t>）</a:t>
            </a: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83760" y="1273107"/>
            <a:ext cx="3980760" cy="370436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Pág.52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Pág.15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57174" y="257176"/>
            <a:ext cx="8639175" cy="5905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/>
              <a:t>Dispositivo de operação 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Text Box 66"/>
          <p:cNvSpPr txBox="1">
            <a:spLocks noChangeArrowheads="1"/>
          </p:cNvSpPr>
          <p:nvPr/>
        </p:nvSpPr>
        <p:spPr bwMode="auto">
          <a:xfrm>
            <a:off x="4371761" y="4618164"/>
            <a:ext cx="1295614" cy="2308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9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E</a:t>
            </a:r>
            <a:r>
              <a:rPr lang="en-US" sz="9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ixo sem fim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" name="Text Box 67"/>
          <p:cNvSpPr txBox="1">
            <a:spLocks noChangeArrowheads="1"/>
          </p:cNvSpPr>
          <p:nvPr/>
        </p:nvSpPr>
        <p:spPr bwMode="auto">
          <a:xfrm>
            <a:off x="5479732" y="2846300"/>
            <a:ext cx="1084788" cy="2308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9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E</a:t>
            </a:r>
            <a:r>
              <a:rPr lang="en-US" sz="9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ixo setor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Text Box 68"/>
          <p:cNvSpPr txBox="1">
            <a:spLocks noChangeArrowheads="1"/>
          </p:cNvSpPr>
          <p:nvPr/>
        </p:nvSpPr>
        <p:spPr bwMode="auto">
          <a:xfrm>
            <a:off x="2263457" y="2369175"/>
            <a:ext cx="1311275" cy="2308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9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Capa e</a:t>
            </a:r>
            <a:r>
              <a:rPr lang="pt-BR" sz="9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ngrenagem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9" name="Text Box 69"/>
          <p:cNvSpPr txBox="1">
            <a:spLocks noChangeArrowheads="1"/>
          </p:cNvSpPr>
          <p:nvPr/>
        </p:nvSpPr>
        <p:spPr bwMode="auto">
          <a:xfrm>
            <a:off x="5416971" y="2402777"/>
            <a:ext cx="1210310" cy="2308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9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Porca e</a:t>
            </a:r>
            <a:r>
              <a:rPr lang="pt-BR" sz="9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sférica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521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78710" y="5240664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200" dirty="0" err="1"/>
              <a:t>Figura</a:t>
            </a:r>
            <a:r>
              <a:rPr lang="en-US" sz="1200" dirty="0"/>
              <a:t> 2-25  </a:t>
            </a:r>
            <a:r>
              <a:rPr lang="en-US" sz="1200" dirty="0" err="1"/>
              <a:t>Estilo</a:t>
            </a:r>
            <a:r>
              <a:rPr lang="en-US" sz="1200" dirty="0"/>
              <a:t> semi-integral</a:t>
            </a:r>
            <a:endParaRPr lang="pt-BR" sz="1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306042" y="1264478"/>
            <a:ext cx="2870200" cy="3846830"/>
          </a:xfrm>
          <a:prstGeom prst="rect">
            <a:avLst/>
          </a:prstGeom>
        </p:spPr>
      </p:pic>
      <p:pic>
        <p:nvPicPr>
          <p:cNvPr id="4" name="図 3"/>
          <p:cNvPicPr/>
          <p:nvPr/>
        </p:nvPicPr>
        <p:blipFill>
          <a:blip r:embed="rId3"/>
          <a:stretch>
            <a:fillRect/>
          </a:stretch>
        </p:blipFill>
        <p:spPr>
          <a:xfrm>
            <a:off x="4905844" y="1264478"/>
            <a:ext cx="3473450" cy="428498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74433" y="5789691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200" dirty="0"/>
              <a:t> Figura2-26	  </a:t>
            </a:r>
            <a:r>
              <a:rPr lang="en-US" sz="1200" dirty="0" err="1"/>
              <a:t>Estilo</a:t>
            </a:r>
            <a:r>
              <a:rPr lang="en-US" sz="1200" dirty="0"/>
              <a:t> </a:t>
            </a:r>
            <a:r>
              <a:rPr lang="en-US" sz="1200" dirty="0" err="1"/>
              <a:t>lincado</a:t>
            </a:r>
            <a:endParaRPr lang="ja-JP" altLang="en-US" sz="1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905845" y="6390028"/>
            <a:ext cx="405983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Pág.53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Pág.16 e 17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Dispositivo de operação 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Text Box 105"/>
          <p:cNvSpPr txBox="1">
            <a:spLocks noChangeArrowheads="1"/>
          </p:cNvSpPr>
          <p:nvPr/>
        </p:nvSpPr>
        <p:spPr bwMode="auto">
          <a:xfrm>
            <a:off x="2987676" y="4491038"/>
            <a:ext cx="1111250" cy="12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l">
              <a:spcAft>
                <a:spcPts val="0"/>
              </a:spcAft>
            </a:pPr>
            <a:r>
              <a:rPr lang="pt-BR" sz="6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Arial" panose="020B0604020202020204" pitchFamily="34" charset="0"/>
              </a:rPr>
              <a:t>Capa frontal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9" name="Text Box 104"/>
          <p:cNvSpPr txBox="1">
            <a:spLocks noChangeArrowheads="1"/>
          </p:cNvSpPr>
          <p:nvPr/>
        </p:nvSpPr>
        <p:spPr bwMode="auto">
          <a:xfrm>
            <a:off x="2968624" y="4316003"/>
            <a:ext cx="948690" cy="151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l">
              <a:spcAft>
                <a:spcPts val="0"/>
              </a:spcAft>
            </a:pPr>
            <a:r>
              <a:rPr lang="pt-BR" sz="6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Arial" panose="020B0604020202020204" pitchFamily="34" charset="0"/>
              </a:rPr>
              <a:t> Válvula </a:t>
            </a:r>
            <a:r>
              <a:rPr lang="pt-BR" sz="600" kern="100" dirty="0" err="1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Arial" panose="020B0604020202020204" pitchFamily="34" charset="0"/>
              </a:rPr>
              <a:t>spool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Text Box 103"/>
          <p:cNvSpPr txBox="1">
            <a:spLocks noChangeArrowheads="1"/>
          </p:cNvSpPr>
          <p:nvPr/>
        </p:nvSpPr>
        <p:spPr bwMode="auto">
          <a:xfrm>
            <a:off x="2959420" y="4145761"/>
            <a:ext cx="681990" cy="17024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l">
              <a:spcAft>
                <a:spcPts val="0"/>
              </a:spcAft>
            </a:pPr>
            <a:r>
              <a:rPr lang="pt-BR" sz="6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Arial" panose="020B0604020202020204" pitchFamily="34" charset="0"/>
              </a:rPr>
              <a:t> Bucha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Text Box 73"/>
          <p:cNvSpPr txBox="1">
            <a:spLocks noChangeArrowheads="1"/>
          </p:cNvSpPr>
          <p:nvPr/>
        </p:nvSpPr>
        <p:spPr bwMode="auto">
          <a:xfrm>
            <a:off x="2959420" y="3967961"/>
            <a:ext cx="837565" cy="1611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Arial" panose="020B0604020202020204" pitchFamily="34" charset="0"/>
              </a:rPr>
              <a:t> Anel  O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Text Box 102"/>
          <p:cNvSpPr txBox="1">
            <a:spLocks noChangeArrowheads="1"/>
          </p:cNvSpPr>
          <p:nvPr/>
        </p:nvSpPr>
        <p:spPr bwMode="auto">
          <a:xfrm>
            <a:off x="2959420" y="3816736"/>
            <a:ext cx="1013460" cy="16084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l">
              <a:spcAft>
                <a:spcPts val="0"/>
              </a:spcAft>
            </a:pPr>
            <a:r>
              <a:rPr lang="pt-BR" sz="6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Arial" panose="020B0604020202020204" pitchFamily="34" charset="0"/>
              </a:rPr>
              <a:t> Selo do óleo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Text Box 79"/>
          <p:cNvSpPr txBox="1">
            <a:spLocks noChangeArrowheads="1"/>
          </p:cNvSpPr>
          <p:nvPr/>
        </p:nvSpPr>
        <p:spPr bwMode="auto">
          <a:xfrm>
            <a:off x="2942275" y="3660456"/>
            <a:ext cx="1398270" cy="14211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l">
              <a:spcAft>
                <a:spcPts val="0"/>
              </a:spcAft>
            </a:pPr>
            <a:r>
              <a:rPr lang="pt-BR" sz="6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Arial" panose="020B0604020202020204" pitchFamily="34" charset="0"/>
              </a:rPr>
              <a:t> Rolamento de agulhas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6" name="Text Box 79"/>
          <p:cNvSpPr txBox="1">
            <a:spLocks noChangeArrowheads="1"/>
          </p:cNvSpPr>
          <p:nvPr/>
        </p:nvSpPr>
        <p:spPr bwMode="auto">
          <a:xfrm>
            <a:off x="2968624" y="3478315"/>
            <a:ext cx="1398270" cy="18587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r>
              <a:rPr lang="pt-BR" sz="600" kern="100" dirty="0">
                <a:latin typeface="Meiryo" panose="020B0604030504040204" pitchFamily="34" charset="-128"/>
                <a:ea typeface="游明朝" panose="02020400000000000000" pitchFamily="18" charset="-128"/>
                <a:cs typeface="Arial" panose="020B0604020202020204" pitchFamily="34" charset="0"/>
              </a:rPr>
              <a:t>Porca com esferas recirculares</a:t>
            </a:r>
            <a:endParaRPr lang="pt-BR" sz="105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7" name="Text Box 101"/>
          <p:cNvSpPr txBox="1">
            <a:spLocks noChangeArrowheads="1"/>
          </p:cNvSpPr>
          <p:nvPr/>
        </p:nvSpPr>
        <p:spPr bwMode="auto">
          <a:xfrm>
            <a:off x="2968946" y="3312701"/>
            <a:ext cx="1398270" cy="1448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l">
              <a:spcAft>
                <a:spcPts val="0"/>
              </a:spcAft>
            </a:pPr>
            <a:r>
              <a:rPr lang="pt-BR" sz="6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Arial" panose="020B0604020202020204" pitchFamily="34" charset="0"/>
              </a:rPr>
              <a:t>Esfera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8" name="Text Box 92"/>
          <p:cNvSpPr txBox="1">
            <a:spLocks noChangeArrowheads="1"/>
          </p:cNvSpPr>
          <p:nvPr/>
        </p:nvSpPr>
        <p:spPr bwMode="auto">
          <a:xfrm>
            <a:off x="2968624" y="3138489"/>
            <a:ext cx="1398270" cy="14087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l">
              <a:spcAft>
                <a:spcPts val="0"/>
              </a:spcAft>
            </a:pPr>
            <a:r>
              <a:rPr lang="pt-BR" sz="6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Arial" panose="020B0604020202020204" pitchFamily="34" charset="0"/>
              </a:rPr>
              <a:t> Sem-fim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9" name="Text Box 77"/>
          <p:cNvSpPr txBox="1">
            <a:spLocks noChangeArrowheads="1"/>
          </p:cNvSpPr>
          <p:nvPr/>
        </p:nvSpPr>
        <p:spPr bwMode="auto">
          <a:xfrm>
            <a:off x="2964183" y="2952750"/>
            <a:ext cx="1398270" cy="125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l">
              <a:spcAft>
                <a:spcPts val="0"/>
              </a:spcAft>
            </a:pPr>
            <a:r>
              <a:rPr lang="pt-BR" sz="6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Arial" panose="020B0604020202020204" pitchFamily="34" charset="0"/>
              </a:rPr>
              <a:t> Caixa de direção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0" name="Text Box 80"/>
          <p:cNvSpPr txBox="1">
            <a:spLocks noChangeArrowheads="1"/>
          </p:cNvSpPr>
          <p:nvPr/>
        </p:nvSpPr>
        <p:spPr bwMode="auto">
          <a:xfrm>
            <a:off x="2968624" y="2789848"/>
            <a:ext cx="681990" cy="14520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l">
              <a:spcAft>
                <a:spcPts val="0"/>
              </a:spcAft>
            </a:pPr>
            <a:r>
              <a:rPr lang="pt-BR" sz="6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Arial" panose="020B0604020202020204" pitchFamily="34" charset="0"/>
              </a:rPr>
              <a:t> Anel ``O´´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1" name="Text Box 78"/>
          <p:cNvSpPr txBox="1">
            <a:spLocks noChangeArrowheads="1"/>
          </p:cNvSpPr>
          <p:nvPr/>
        </p:nvSpPr>
        <p:spPr bwMode="auto">
          <a:xfrm>
            <a:off x="2970853" y="2602938"/>
            <a:ext cx="1398270" cy="1508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l">
              <a:spcAft>
                <a:spcPts val="0"/>
              </a:spcAft>
            </a:pPr>
            <a:r>
              <a:rPr lang="pt-BR" sz="6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Arial" panose="020B0604020202020204" pitchFamily="34" charset="0"/>
              </a:rPr>
              <a:t>Rolamento de agulhas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2" name="Text Box 100"/>
          <p:cNvSpPr txBox="1">
            <a:spLocks noChangeArrowheads="1"/>
          </p:cNvSpPr>
          <p:nvPr/>
        </p:nvSpPr>
        <p:spPr bwMode="auto">
          <a:xfrm>
            <a:off x="2977523" y="2437132"/>
            <a:ext cx="1398270" cy="16715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l">
              <a:spcAft>
                <a:spcPts val="0"/>
              </a:spcAft>
            </a:pPr>
            <a:r>
              <a:rPr lang="pt-BR" sz="6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Arial" panose="020B0604020202020204" pitchFamily="34" charset="0"/>
              </a:rPr>
              <a:t>Tampão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3" name="Text Box 99"/>
          <p:cNvSpPr txBox="1">
            <a:spLocks noChangeArrowheads="1"/>
          </p:cNvSpPr>
          <p:nvPr/>
        </p:nvSpPr>
        <p:spPr bwMode="auto">
          <a:xfrm>
            <a:off x="2987676" y="2259748"/>
            <a:ext cx="1398270" cy="1376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l">
              <a:spcAft>
                <a:spcPts val="0"/>
              </a:spcAft>
            </a:pPr>
            <a:r>
              <a:rPr lang="pt-BR" sz="6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Arial" panose="020B0604020202020204" pitchFamily="34" charset="0"/>
              </a:rPr>
              <a:t>Capa traseira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4" name="Text Box 76"/>
          <p:cNvSpPr txBox="1">
            <a:spLocks noChangeArrowheads="1"/>
          </p:cNvSpPr>
          <p:nvPr/>
        </p:nvSpPr>
        <p:spPr bwMode="auto">
          <a:xfrm>
            <a:off x="2968624" y="2091899"/>
            <a:ext cx="1398270" cy="12351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l">
              <a:spcAft>
                <a:spcPts val="0"/>
              </a:spcAft>
            </a:pPr>
            <a:r>
              <a:rPr lang="pt-BR" sz="6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Arial" panose="020B0604020202020204" pitchFamily="34" charset="0"/>
              </a:rPr>
              <a:t>Eixo da direção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5" name="Text Box 75"/>
          <p:cNvSpPr txBox="1">
            <a:spLocks noChangeArrowheads="1"/>
          </p:cNvSpPr>
          <p:nvPr/>
        </p:nvSpPr>
        <p:spPr bwMode="auto">
          <a:xfrm>
            <a:off x="2959420" y="1904791"/>
            <a:ext cx="1398270" cy="1816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l">
              <a:spcAft>
                <a:spcPts val="0"/>
              </a:spcAft>
            </a:pPr>
            <a:r>
              <a:rPr lang="pt-BR" sz="6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Arial" panose="020B0604020202020204" pitchFamily="34" charset="0"/>
              </a:rPr>
              <a:t>Coluna de direção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6" name="Text Box 74"/>
          <p:cNvSpPr txBox="1">
            <a:spLocks noChangeArrowheads="1"/>
          </p:cNvSpPr>
          <p:nvPr/>
        </p:nvSpPr>
        <p:spPr bwMode="auto">
          <a:xfrm>
            <a:off x="2942275" y="1720928"/>
            <a:ext cx="1398270" cy="19748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l">
              <a:spcAft>
                <a:spcPts val="0"/>
              </a:spcAft>
            </a:pPr>
            <a:r>
              <a:rPr lang="pt-BR" sz="6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pt-BR" sz="600" kern="100" dirty="0" err="1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Arial" panose="020B0604020202020204" pitchFamily="34" charset="0"/>
              </a:rPr>
              <a:t>Busha</a:t>
            </a:r>
            <a:r>
              <a:rPr lang="pt-BR" sz="6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Arial" panose="020B0604020202020204" pitchFamily="34" charset="0"/>
              </a:rPr>
              <a:t> da coluna de direção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7" name="Text Box 295"/>
          <p:cNvSpPr txBox="1">
            <a:spLocks noChangeArrowheads="1"/>
          </p:cNvSpPr>
          <p:nvPr/>
        </p:nvSpPr>
        <p:spPr bwMode="auto">
          <a:xfrm>
            <a:off x="2556996" y="3660457"/>
            <a:ext cx="240665" cy="5305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eaVert" wrap="square" lIns="0" tIns="0" rIns="0" bIns="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pt-BR" sz="7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Para o reservatório</a:t>
            </a:r>
            <a:endParaRPr lang="pt-BR" sz="7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8" name="Text Box 294"/>
          <p:cNvSpPr txBox="1">
            <a:spLocks noChangeArrowheads="1"/>
          </p:cNvSpPr>
          <p:nvPr/>
        </p:nvSpPr>
        <p:spPr bwMode="auto">
          <a:xfrm>
            <a:off x="2614613" y="4399232"/>
            <a:ext cx="154460" cy="64901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eaVert" wrap="square" lIns="0" tIns="0" rIns="0" bIns="0" anchor="ctr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Da bo</a:t>
            </a:r>
            <a:r>
              <a:rPr lang="pt-BR" sz="6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mba</a:t>
            </a:r>
            <a:endParaRPr lang="pt-BR" sz="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9" name="Text Box 70"/>
          <p:cNvSpPr txBox="1">
            <a:spLocks noChangeArrowheads="1"/>
          </p:cNvSpPr>
          <p:nvPr/>
        </p:nvSpPr>
        <p:spPr bwMode="auto">
          <a:xfrm>
            <a:off x="1039763" y="4042446"/>
            <a:ext cx="594504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                       </a:t>
            </a:r>
            <a:r>
              <a:rPr lang="en-US" sz="800" kern="100" dirty="0" err="1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C</a:t>
            </a:r>
            <a:r>
              <a:rPr lang="en-US" sz="800" kern="100" dirty="0" err="1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ilindro</a:t>
            </a:r>
            <a:endParaRPr lang="en-US" sz="800" kern="100" dirty="0">
              <a:effectLst/>
              <a:latin typeface="Meiryo" panose="020B0604030504040204" pitchFamily="34" charset="-128"/>
              <a:ea typeface="游明朝" panose="02020400000000000000" pitchFamily="18" charset="-128"/>
              <a:cs typeface="MS Mincho" panose="02020609040205080304" pitchFamily="49" charset="-128"/>
            </a:endParaRPr>
          </a:p>
          <a:p>
            <a:pPr algn="ctr">
              <a:spcAft>
                <a:spcPts val="0"/>
              </a:spcAft>
            </a:pPr>
            <a:endParaRPr lang="en-US" sz="800" kern="100" dirty="0">
              <a:latin typeface="Meiryo" panose="020B0604030504040204" pitchFamily="34" charset="-128"/>
              <a:ea typeface="游明朝" panose="02020400000000000000" pitchFamily="18" charset="-128"/>
              <a:cs typeface="MS Mincho" panose="02020609040205080304" pitchFamily="49" charset="-128"/>
            </a:endParaRPr>
          </a:p>
          <a:p>
            <a:pPr algn="ctr">
              <a:spcAft>
                <a:spcPts val="0"/>
              </a:spcAft>
            </a:pPr>
            <a:r>
              <a:rPr lang="en-US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                                                                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0" name="Text Box 89"/>
          <p:cNvSpPr txBox="1">
            <a:spLocks noChangeArrowheads="1"/>
          </p:cNvSpPr>
          <p:nvPr/>
        </p:nvSpPr>
        <p:spPr bwMode="auto">
          <a:xfrm>
            <a:off x="6502221" y="4372925"/>
            <a:ext cx="667385" cy="13575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7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Reforçador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1" name="Text Box 93"/>
          <p:cNvSpPr txBox="1">
            <a:spLocks noChangeArrowheads="1"/>
          </p:cNvSpPr>
          <p:nvPr/>
        </p:nvSpPr>
        <p:spPr bwMode="auto">
          <a:xfrm>
            <a:off x="6502221" y="4508678"/>
            <a:ext cx="757555" cy="1676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7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Barra da direção</a:t>
            </a:r>
            <a:endParaRPr lang="pt-BR" sz="7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2" name="Text Box 95"/>
          <p:cNvSpPr txBox="1">
            <a:spLocks noChangeArrowheads="1"/>
          </p:cNvSpPr>
          <p:nvPr/>
        </p:nvSpPr>
        <p:spPr bwMode="auto">
          <a:xfrm>
            <a:off x="6502221" y="4677397"/>
            <a:ext cx="797560" cy="17220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7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Barra da direção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3" name="Text Box 97"/>
          <p:cNvSpPr txBox="1">
            <a:spLocks noChangeArrowheads="1"/>
          </p:cNvSpPr>
          <p:nvPr/>
        </p:nvSpPr>
        <p:spPr bwMode="auto">
          <a:xfrm>
            <a:off x="6488884" y="4851361"/>
            <a:ext cx="791845" cy="12620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7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Arruela elástica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4" name="Text Box 81"/>
          <p:cNvSpPr txBox="1">
            <a:spLocks noChangeArrowheads="1"/>
          </p:cNvSpPr>
          <p:nvPr/>
        </p:nvSpPr>
        <p:spPr bwMode="auto">
          <a:xfrm>
            <a:off x="6492695" y="5008657"/>
            <a:ext cx="667385" cy="133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7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Arruela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5" name="Text Box 90"/>
          <p:cNvSpPr txBox="1">
            <a:spLocks noChangeArrowheads="1"/>
          </p:cNvSpPr>
          <p:nvPr/>
        </p:nvSpPr>
        <p:spPr bwMode="auto">
          <a:xfrm>
            <a:off x="6488884" y="5191834"/>
            <a:ext cx="667385" cy="1365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7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Tra</a:t>
            </a:r>
            <a:r>
              <a:rPr lang="pt-BR" sz="7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va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6" name="Text Box 85"/>
          <p:cNvSpPr txBox="1">
            <a:spLocks noChangeArrowheads="1"/>
          </p:cNvSpPr>
          <p:nvPr/>
        </p:nvSpPr>
        <p:spPr bwMode="auto">
          <a:xfrm>
            <a:off x="6497458" y="5328364"/>
            <a:ext cx="667385" cy="14672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7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Mola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7" name="Text Box 88"/>
          <p:cNvSpPr txBox="1">
            <a:spLocks noChangeArrowheads="1"/>
          </p:cNvSpPr>
          <p:nvPr/>
        </p:nvSpPr>
        <p:spPr bwMode="auto">
          <a:xfrm>
            <a:off x="7507439" y="4355123"/>
            <a:ext cx="871855" cy="1454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7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Ta</a:t>
            </a:r>
            <a:r>
              <a:rPr lang="pt-BR" sz="7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mpão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8" name="Text Box 96"/>
          <p:cNvSpPr txBox="1">
            <a:spLocks noChangeArrowheads="1"/>
          </p:cNvSpPr>
          <p:nvPr/>
        </p:nvSpPr>
        <p:spPr bwMode="auto">
          <a:xfrm>
            <a:off x="7507121" y="4500564"/>
            <a:ext cx="892175" cy="15324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7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Barra da direção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9" name="Text Box 83"/>
          <p:cNvSpPr txBox="1">
            <a:spLocks noChangeArrowheads="1"/>
          </p:cNvSpPr>
          <p:nvPr/>
        </p:nvSpPr>
        <p:spPr bwMode="auto">
          <a:xfrm>
            <a:off x="7504716" y="4687200"/>
            <a:ext cx="667385" cy="1408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7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Mola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0" name="Text Box 91"/>
          <p:cNvSpPr txBox="1">
            <a:spLocks noChangeArrowheads="1"/>
          </p:cNvSpPr>
          <p:nvPr/>
        </p:nvSpPr>
        <p:spPr bwMode="auto">
          <a:xfrm>
            <a:off x="7496319" y="4863171"/>
            <a:ext cx="667385" cy="1222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7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Tra</a:t>
            </a:r>
            <a:r>
              <a:rPr lang="pt-BR" sz="7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va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1" name="Text Box 82"/>
          <p:cNvSpPr txBox="1">
            <a:spLocks noChangeArrowheads="1"/>
          </p:cNvSpPr>
          <p:nvPr/>
        </p:nvSpPr>
        <p:spPr bwMode="auto">
          <a:xfrm>
            <a:off x="7504716" y="5019763"/>
            <a:ext cx="667385" cy="1211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7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Arruela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2" name="Text Box 98"/>
          <p:cNvSpPr txBox="1">
            <a:spLocks noChangeArrowheads="1"/>
          </p:cNvSpPr>
          <p:nvPr/>
        </p:nvSpPr>
        <p:spPr bwMode="auto">
          <a:xfrm>
            <a:off x="7502358" y="5171045"/>
            <a:ext cx="959485" cy="15819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l">
              <a:spcAft>
                <a:spcPts val="0"/>
              </a:spcAft>
            </a:pPr>
            <a:r>
              <a:rPr lang="pt-BR" sz="7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Arruela elástica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3" name="Text Box 87"/>
          <p:cNvSpPr txBox="1">
            <a:spLocks noChangeArrowheads="1"/>
          </p:cNvSpPr>
          <p:nvPr/>
        </p:nvSpPr>
        <p:spPr bwMode="auto">
          <a:xfrm>
            <a:off x="7507121" y="5328364"/>
            <a:ext cx="909320" cy="17167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7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Ta</a:t>
            </a:r>
            <a:r>
              <a:rPr lang="pt-BR" sz="7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mpão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572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87908" y="5179622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sz="1200" dirty="0"/>
              <a:t>Figura2-27  Integralmente hidráulico</a:t>
            </a:r>
            <a:endParaRPr lang="ja-JP" altLang="en-US" sz="1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735" y="1463040"/>
            <a:ext cx="4747785" cy="340106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 54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Pág.18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Dispositivo de operação 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Text Box 107"/>
          <p:cNvSpPr txBox="1">
            <a:spLocks noChangeArrowheads="1"/>
          </p:cNvSpPr>
          <p:nvPr/>
        </p:nvSpPr>
        <p:spPr bwMode="auto">
          <a:xfrm>
            <a:off x="1704340" y="1795145"/>
            <a:ext cx="782320" cy="2197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8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Arial" panose="020B0604020202020204" pitchFamily="34" charset="0"/>
              </a:rPr>
              <a:t>Roda traseira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" name="Text Box 109"/>
          <p:cNvSpPr txBox="1">
            <a:spLocks noChangeArrowheads="1"/>
          </p:cNvSpPr>
          <p:nvPr/>
        </p:nvSpPr>
        <p:spPr bwMode="auto">
          <a:xfrm>
            <a:off x="3553460" y="2504757"/>
            <a:ext cx="522605" cy="1336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Arial" panose="020B0604020202020204" pitchFamily="34" charset="0"/>
              </a:rPr>
              <a:t>Esquerda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Text Box 106"/>
          <p:cNvSpPr txBox="1">
            <a:spLocks noChangeArrowheads="1"/>
          </p:cNvSpPr>
          <p:nvPr/>
        </p:nvSpPr>
        <p:spPr bwMode="auto">
          <a:xfrm>
            <a:off x="5152072" y="2014855"/>
            <a:ext cx="535305" cy="12890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8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Arial" panose="020B0604020202020204" pitchFamily="34" charset="0"/>
              </a:rPr>
              <a:t>Volante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9" name="Text Box 109"/>
          <p:cNvSpPr txBox="1">
            <a:spLocks noChangeArrowheads="1"/>
          </p:cNvSpPr>
          <p:nvPr/>
        </p:nvSpPr>
        <p:spPr bwMode="auto">
          <a:xfrm>
            <a:off x="4422377" y="2838132"/>
            <a:ext cx="522605" cy="1336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Arial" panose="020B0604020202020204" pitchFamily="34" charset="0"/>
              </a:rPr>
              <a:t>Esquerda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Text Box 113"/>
          <p:cNvSpPr txBox="1">
            <a:spLocks noChangeArrowheads="1"/>
          </p:cNvSpPr>
          <p:nvPr/>
        </p:nvSpPr>
        <p:spPr bwMode="auto">
          <a:xfrm>
            <a:off x="5741797" y="2449512"/>
            <a:ext cx="1178116" cy="3886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8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Arial" panose="020B0604020202020204" pitchFamily="34" charset="0"/>
              </a:rPr>
              <a:t>Válvula de direção hidráulica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Text Box 111"/>
          <p:cNvSpPr txBox="1">
            <a:spLocks noChangeArrowheads="1"/>
          </p:cNvSpPr>
          <p:nvPr/>
        </p:nvSpPr>
        <p:spPr bwMode="auto">
          <a:xfrm>
            <a:off x="5848668" y="3271531"/>
            <a:ext cx="1071245" cy="2197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8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Arial" panose="020B0604020202020204" pitchFamily="34" charset="0"/>
              </a:rPr>
              <a:t>Bomba hidráulica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Text Box 112"/>
          <p:cNvSpPr txBox="1">
            <a:spLocks noChangeArrowheads="1"/>
          </p:cNvSpPr>
          <p:nvPr/>
        </p:nvSpPr>
        <p:spPr bwMode="auto">
          <a:xfrm>
            <a:off x="2036127" y="3651884"/>
            <a:ext cx="1090295" cy="2914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8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Arial" panose="020B0604020202020204" pitchFamily="34" charset="0"/>
              </a:rPr>
              <a:t>Cilindro de direção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Text Box 108"/>
          <p:cNvSpPr txBox="1">
            <a:spLocks noChangeArrowheads="1"/>
          </p:cNvSpPr>
          <p:nvPr/>
        </p:nvSpPr>
        <p:spPr bwMode="auto">
          <a:xfrm>
            <a:off x="1730271" y="4338954"/>
            <a:ext cx="782320" cy="2197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8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Arial" panose="020B0604020202020204" pitchFamily="34" charset="0"/>
              </a:rPr>
              <a:t>Roda traseira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947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783108" y="5027222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sz="1200" dirty="0"/>
              <a:t>Figura 2-28  Link de arraste e Tirante </a:t>
            </a:r>
            <a:endParaRPr lang="ja-JP" altLang="en-US" sz="1200" dirty="0">
              <a:latin typeface="+mn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420302" y="1920875"/>
            <a:ext cx="4322445" cy="271145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Pág.55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Pág.19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Dispositivo de operação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Text Box 114"/>
          <p:cNvSpPr txBox="1">
            <a:spLocks noChangeArrowheads="1"/>
          </p:cNvSpPr>
          <p:nvPr/>
        </p:nvSpPr>
        <p:spPr bwMode="auto">
          <a:xfrm>
            <a:off x="5106669" y="2274094"/>
            <a:ext cx="1201420" cy="2308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9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Link de arraste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" name="Text Box 115"/>
          <p:cNvSpPr txBox="1">
            <a:spLocks noChangeArrowheads="1"/>
          </p:cNvSpPr>
          <p:nvPr/>
        </p:nvSpPr>
        <p:spPr bwMode="auto">
          <a:xfrm>
            <a:off x="2369184" y="3837303"/>
            <a:ext cx="1294130" cy="3200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9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Braço de controle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Text Box 116"/>
          <p:cNvSpPr txBox="1">
            <a:spLocks noChangeArrowheads="1"/>
          </p:cNvSpPr>
          <p:nvPr/>
        </p:nvSpPr>
        <p:spPr bwMode="auto">
          <a:xfrm>
            <a:off x="3496944" y="4227513"/>
            <a:ext cx="1294130" cy="3200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900" kern="100" dirty="0" err="1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Tirate</a:t>
            </a:r>
            <a:r>
              <a:rPr lang="pt-BR" sz="9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 de direção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468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052638" y="5253101"/>
            <a:ext cx="5091112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sz="1200" dirty="0"/>
              <a:t>Figura 2-29  Freio de pé (Exemplo de freio sistema a tambor sem o servo freio)</a:t>
            </a:r>
            <a:endParaRPr lang="ja-JP" altLang="en-US" sz="1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32368" y="1272485"/>
            <a:ext cx="4491355" cy="326644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Pág.56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Pág.20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Sistema de frenagem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Text Box 127"/>
          <p:cNvSpPr txBox="1">
            <a:spLocks noChangeArrowheads="1"/>
          </p:cNvSpPr>
          <p:nvPr/>
        </p:nvSpPr>
        <p:spPr bwMode="auto">
          <a:xfrm>
            <a:off x="3972255" y="3324063"/>
            <a:ext cx="1105534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9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Para o </a:t>
            </a:r>
            <a:r>
              <a:rPr lang="pt-BR" sz="9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freio de estacionamento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" name="Text Box 128"/>
          <p:cNvSpPr txBox="1">
            <a:spLocks noChangeArrowheads="1"/>
          </p:cNvSpPr>
          <p:nvPr/>
        </p:nvSpPr>
        <p:spPr bwMode="auto">
          <a:xfrm>
            <a:off x="3886200" y="1604960"/>
            <a:ext cx="1105534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9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Para o </a:t>
            </a:r>
            <a:r>
              <a:rPr lang="pt-BR" sz="9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freio de estacionamento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Text Box 117"/>
          <p:cNvSpPr txBox="1">
            <a:spLocks noChangeArrowheads="1"/>
          </p:cNvSpPr>
          <p:nvPr/>
        </p:nvSpPr>
        <p:spPr bwMode="auto">
          <a:xfrm>
            <a:off x="4051934" y="4090441"/>
            <a:ext cx="1038860" cy="3200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900" kern="100" dirty="0" err="1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C</a:t>
            </a:r>
            <a:r>
              <a:rPr lang="en-US" sz="900" kern="100" dirty="0" err="1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ilindro</a:t>
            </a:r>
            <a:r>
              <a:rPr lang="en-US" sz="9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 </a:t>
            </a:r>
            <a:r>
              <a:rPr lang="en-US" sz="900" kern="100" dirty="0" err="1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mestre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9" name="Text Box 118"/>
          <p:cNvSpPr txBox="1">
            <a:spLocks noChangeArrowheads="1"/>
          </p:cNvSpPr>
          <p:nvPr/>
        </p:nvSpPr>
        <p:spPr bwMode="auto">
          <a:xfrm>
            <a:off x="2627954" y="4076279"/>
            <a:ext cx="579755" cy="21336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9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Pedal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Text Box 119"/>
          <p:cNvSpPr txBox="1">
            <a:spLocks noChangeArrowheads="1"/>
          </p:cNvSpPr>
          <p:nvPr/>
        </p:nvSpPr>
        <p:spPr bwMode="auto">
          <a:xfrm>
            <a:off x="2643187" y="4304248"/>
            <a:ext cx="1078236" cy="2308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9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C</a:t>
            </a:r>
            <a:r>
              <a:rPr lang="pt-BR" sz="9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ilindro de roda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Text Box 120"/>
          <p:cNvSpPr txBox="1">
            <a:spLocks noChangeArrowheads="1"/>
          </p:cNvSpPr>
          <p:nvPr/>
        </p:nvSpPr>
        <p:spPr bwMode="auto">
          <a:xfrm>
            <a:off x="5477508" y="4085173"/>
            <a:ext cx="887095" cy="247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9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Tubulaç</a:t>
            </a:r>
            <a:r>
              <a:rPr lang="pt-BR" sz="9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ão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Text Box 121"/>
          <p:cNvSpPr txBox="1">
            <a:spLocks noChangeArrowheads="1"/>
          </p:cNvSpPr>
          <p:nvPr/>
        </p:nvSpPr>
        <p:spPr bwMode="auto">
          <a:xfrm>
            <a:off x="5486094" y="4290819"/>
            <a:ext cx="1404620" cy="3200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9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Re</a:t>
            </a:r>
            <a:r>
              <a:rPr lang="pt-BR" sz="9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servatório de fluído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Text Box 122"/>
          <p:cNvSpPr txBox="1">
            <a:spLocks noChangeArrowheads="1"/>
          </p:cNvSpPr>
          <p:nvPr/>
        </p:nvSpPr>
        <p:spPr bwMode="auto">
          <a:xfrm>
            <a:off x="4051934" y="4302832"/>
            <a:ext cx="1201420" cy="3200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9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Sapata de </a:t>
            </a:r>
            <a:r>
              <a:rPr lang="pt-BR" sz="9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freio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07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95475" y="5096690"/>
            <a:ext cx="5600699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pt-BR" sz="1200" dirty="0"/>
              <a:t>Figura 2-30 </a:t>
            </a:r>
            <a:br>
              <a:rPr lang="pt-BR" sz="1200" dirty="0"/>
            </a:br>
            <a:r>
              <a:rPr lang="pt-BR" sz="1200" dirty="0"/>
              <a:t>Exemplo de dispositivo que aumenta a força da frenagem (servo freio a vácuo) </a:t>
            </a: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50770" y="2038985"/>
            <a:ext cx="4442460" cy="278003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>
                <a:solidFill>
                  <a:prstClr val="black"/>
                </a:solidFill>
              </a:rPr>
              <a:t>Pág.57 do material / Pág.21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Sistema de frenagem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Text Box 123"/>
          <p:cNvSpPr txBox="1">
            <a:spLocks noChangeArrowheads="1"/>
          </p:cNvSpPr>
          <p:nvPr/>
        </p:nvSpPr>
        <p:spPr bwMode="auto">
          <a:xfrm>
            <a:off x="4670743" y="3268799"/>
            <a:ext cx="1049655" cy="2154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800" kern="100" dirty="0" err="1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C</a:t>
            </a:r>
            <a:r>
              <a:rPr lang="en-US" sz="800" kern="100" dirty="0" err="1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ilindro</a:t>
            </a:r>
            <a:r>
              <a:rPr lang="en-US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 </a:t>
            </a:r>
            <a:r>
              <a:rPr lang="en-US" sz="800" kern="100" dirty="0" err="1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mestre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" name="Text Box 124"/>
          <p:cNvSpPr txBox="1">
            <a:spLocks noChangeArrowheads="1"/>
          </p:cNvSpPr>
          <p:nvPr/>
        </p:nvSpPr>
        <p:spPr bwMode="auto">
          <a:xfrm>
            <a:off x="4651691" y="4200207"/>
            <a:ext cx="995680" cy="3200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C</a:t>
            </a:r>
            <a:r>
              <a:rPr lang="pt-BR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ilindro de roda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Text Box 125"/>
          <p:cNvSpPr txBox="1">
            <a:spLocks noChangeArrowheads="1"/>
          </p:cNvSpPr>
          <p:nvPr/>
        </p:nvSpPr>
        <p:spPr bwMode="auto">
          <a:xfrm>
            <a:off x="5519737" y="2843212"/>
            <a:ext cx="949325" cy="3200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Pedal de </a:t>
            </a:r>
            <a:r>
              <a:rPr lang="pt-BR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freio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9" name="Text Box 126"/>
          <p:cNvSpPr txBox="1">
            <a:spLocks noChangeArrowheads="1"/>
          </p:cNvSpPr>
          <p:nvPr/>
        </p:nvSpPr>
        <p:spPr bwMode="auto">
          <a:xfrm>
            <a:off x="4008755" y="3471227"/>
            <a:ext cx="467996" cy="3385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Fre</a:t>
            </a:r>
            <a:r>
              <a:rPr lang="pt-BR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io servo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Text Box 129"/>
          <p:cNvSpPr txBox="1">
            <a:spLocks noChangeArrowheads="1"/>
          </p:cNvSpPr>
          <p:nvPr/>
        </p:nvSpPr>
        <p:spPr bwMode="auto">
          <a:xfrm>
            <a:off x="5834698" y="3880167"/>
            <a:ext cx="1240790" cy="3200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Re</a:t>
            </a:r>
            <a:r>
              <a:rPr lang="pt-BR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servatório de ar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Text Box 130"/>
          <p:cNvSpPr txBox="1">
            <a:spLocks noChangeArrowheads="1"/>
          </p:cNvSpPr>
          <p:nvPr/>
        </p:nvSpPr>
        <p:spPr bwMode="auto">
          <a:xfrm>
            <a:off x="3906838" y="2004291"/>
            <a:ext cx="1009650" cy="2154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Válvula de APU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Text Box 131"/>
          <p:cNvSpPr txBox="1">
            <a:spLocks noChangeArrowheads="1"/>
          </p:cNvSpPr>
          <p:nvPr/>
        </p:nvSpPr>
        <p:spPr bwMode="auto">
          <a:xfrm>
            <a:off x="5531677" y="2470266"/>
            <a:ext cx="969010" cy="20534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Bomba de ar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881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rmAutofit/>
          </a:bodyPr>
          <a:lstStyle/>
          <a:p>
            <a:r>
              <a:rPr kumimoji="1" lang="en-US" altLang="ja-JP" sz="36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Parte</a:t>
            </a:r>
            <a:r>
              <a:rPr kumimoji="1" lang="zh-TW" altLang="pt-BR" sz="3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zh-TW" sz="3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</a:t>
            </a:r>
            <a:r>
              <a:rPr kumimoji="1" lang="zh-TW" altLang="pt-BR" sz="3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Regras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Gerais</a:t>
            </a:r>
            <a:endParaRPr kumimoji="1" lang="ja-JP" altLang="en-US" sz="36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956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57363" y="5767114"/>
            <a:ext cx="5372100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sz="1200" dirty="0"/>
              <a:t>Figura 2-31  Freio a expansão interna (utilizando o freio de estacionamento junto)</a:t>
            </a:r>
            <a:endParaRPr lang="ja-JP" altLang="en-US" sz="1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854545" y="1277642"/>
            <a:ext cx="3472180" cy="405955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Pág.58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Pág.22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Sistema de frenagem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Text Box 132"/>
          <p:cNvSpPr txBox="1">
            <a:spLocks noChangeArrowheads="1"/>
          </p:cNvSpPr>
          <p:nvPr/>
        </p:nvSpPr>
        <p:spPr bwMode="auto">
          <a:xfrm>
            <a:off x="4237997" y="1614992"/>
            <a:ext cx="1610359" cy="2308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9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Ala</a:t>
            </a:r>
            <a:r>
              <a:rPr lang="pt-BR" sz="9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vanca do freio de mão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" name="Text Box 133"/>
          <p:cNvSpPr txBox="1">
            <a:spLocks noChangeArrowheads="1"/>
          </p:cNvSpPr>
          <p:nvPr/>
        </p:nvSpPr>
        <p:spPr bwMode="auto">
          <a:xfrm>
            <a:off x="5228175" y="1291022"/>
            <a:ext cx="1098550" cy="2308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9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Fre</a:t>
            </a:r>
            <a:r>
              <a:rPr lang="pt-BR" sz="9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io acionado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Text Box 134"/>
          <p:cNvSpPr txBox="1">
            <a:spLocks noChangeArrowheads="1"/>
          </p:cNvSpPr>
          <p:nvPr/>
        </p:nvSpPr>
        <p:spPr bwMode="auto">
          <a:xfrm>
            <a:off x="3341162" y="1832587"/>
            <a:ext cx="1249473" cy="2308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9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Fre</a:t>
            </a:r>
            <a:r>
              <a:rPr lang="pt-BR" sz="9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io não acionado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9" name="Group 299"/>
          <p:cNvGrpSpPr>
            <a:grpSpLocks/>
          </p:cNvGrpSpPr>
          <p:nvPr/>
        </p:nvGrpSpPr>
        <p:grpSpPr bwMode="auto">
          <a:xfrm>
            <a:off x="2823210" y="3000692"/>
            <a:ext cx="3448050" cy="2304415"/>
            <a:chOff x="2715" y="5897"/>
            <a:chExt cx="5430" cy="3629"/>
          </a:xfrm>
        </p:grpSpPr>
        <p:sp>
          <p:nvSpPr>
            <p:cNvPr id="10" name="Text Box 135"/>
            <p:cNvSpPr txBox="1">
              <a:spLocks noChangeArrowheads="1"/>
            </p:cNvSpPr>
            <p:nvPr/>
          </p:nvSpPr>
          <p:spPr bwMode="auto">
            <a:xfrm>
              <a:off x="6145" y="6707"/>
              <a:ext cx="2000" cy="3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pt-BR" sz="900" kern="100" dirty="0">
                  <a:effectLst/>
                  <a:latin typeface="Meiryo" panose="020B0604030504040204" pitchFamily="34" charset="-128"/>
                  <a:ea typeface="游明朝" panose="02020400000000000000" pitchFamily="18" charset="-128"/>
                  <a:cs typeface="Times New Roman" panose="02020603050405020304" pitchFamily="18" charset="0"/>
                </a:rPr>
                <a:t>Cabo (e</a:t>
              </a:r>
              <a:r>
                <a:rPr lang="pt-BR" sz="900" kern="100" dirty="0">
                  <a:effectLst/>
                  <a:latin typeface="Meiryo" panose="020B0604030504040204" pitchFamily="34" charset="-128"/>
                  <a:ea typeface="游明朝" panose="02020400000000000000" pitchFamily="18" charset="-128"/>
                  <a:cs typeface="MS Mincho" panose="02020609040205080304" pitchFamily="49" charset="-128"/>
                </a:rPr>
                <a:t>squerdo)</a:t>
              </a:r>
              <a:endParaRPr lang="pt-BR" sz="10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136"/>
            <p:cNvSpPr txBox="1">
              <a:spLocks noChangeArrowheads="1"/>
            </p:cNvSpPr>
            <p:nvPr/>
          </p:nvSpPr>
          <p:spPr bwMode="auto">
            <a:xfrm>
              <a:off x="4569" y="5897"/>
              <a:ext cx="1830" cy="3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pt-BR" sz="900" kern="100" dirty="0">
                  <a:effectLst/>
                  <a:latin typeface="Meiryo" panose="020B0604030504040204" pitchFamily="34" charset="-128"/>
                  <a:ea typeface="游明朝" panose="02020400000000000000" pitchFamily="18" charset="-128"/>
                  <a:cs typeface="Times New Roman" panose="02020603050405020304" pitchFamily="18" charset="0"/>
                </a:rPr>
                <a:t>Cabo (d</a:t>
              </a:r>
              <a:r>
                <a:rPr lang="pt-BR" sz="900" kern="100" dirty="0">
                  <a:effectLst/>
                  <a:latin typeface="Meiryo" panose="020B0604030504040204" pitchFamily="34" charset="-128"/>
                  <a:ea typeface="游明朝" panose="02020400000000000000" pitchFamily="18" charset="-128"/>
                  <a:cs typeface="MS Mincho" panose="02020609040205080304" pitchFamily="49" charset="-128"/>
                </a:rPr>
                <a:t>ireito)</a:t>
              </a:r>
              <a:endParaRPr lang="pt-BR" sz="10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137"/>
            <p:cNvSpPr txBox="1">
              <a:spLocks noChangeArrowheads="1"/>
            </p:cNvSpPr>
            <p:nvPr/>
          </p:nvSpPr>
          <p:spPr bwMode="auto">
            <a:xfrm>
              <a:off x="2715" y="7155"/>
              <a:ext cx="3343" cy="5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pt-BR" sz="900" kern="100" dirty="0">
                  <a:effectLst/>
                  <a:latin typeface="Meiryo" panose="020B0604030504040204" pitchFamily="34" charset="-128"/>
                  <a:ea typeface="游明朝" panose="02020400000000000000" pitchFamily="18" charset="-128"/>
                  <a:cs typeface="Times New Roman" panose="02020603050405020304" pitchFamily="18" charset="0"/>
                </a:rPr>
                <a:t>C</a:t>
              </a:r>
              <a:r>
                <a:rPr lang="pt-BR" sz="900" kern="100" dirty="0">
                  <a:effectLst/>
                  <a:latin typeface="Meiryo" panose="020B0604030504040204" pitchFamily="34" charset="-128"/>
                  <a:ea typeface="游明朝" panose="02020400000000000000" pitchFamily="18" charset="-128"/>
                  <a:cs typeface="MS Mincho" panose="02020609040205080304" pitchFamily="49" charset="-128"/>
                </a:rPr>
                <a:t>ilindro de roda (acionado pelo freio de pé)</a:t>
              </a:r>
              <a:endParaRPr lang="pt-BR" sz="10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138"/>
            <p:cNvSpPr txBox="1">
              <a:spLocks noChangeArrowheads="1"/>
            </p:cNvSpPr>
            <p:nvPr/>
          </p:nvSpPr>
          <p:spPr bwMode="auto">
            <a:xfrm>
              <a:off x="3024" y="9162"/>
              <a:ext cx="1859" cy="3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pt-BR" sz="900" kern="100" dirty="0">
                  <a:effectLst/>
                  <a:latin typeface="Meiryo" panose="020B0604030504040204" pitchFamily="34" charset="-128"/>
                  <a:ea typeface="游明朝" panose="02020400000000000000" pitchFamily="18" charset="-128"/>
                  <a:cs typeface="Times New Roman" panose="02020603050405020304" pitchFamily="18" charset="0"/>
                </a:rPr>
                <a:t>Ta</a:t>
              </a:r>
              <a:r>
                <a:rPr lang="pt-BR" sz="900" kern="100" dirty="0">
                  <a:effectLst/>
                  <a:latin typeface="Meiryo" panose="020B0604030504040204" pitchFamily="34" charset="-128"/>
                  <a:ea typeface="游明朝" panose="02020400000000000000" pitchFamily="18" charset="-128"/>
                  <a:cs typeface="MS Mincho" panose="02020609040205080304" pitchFamily="49" charset="-128"/>
                </a:rPr>
                <a:t>mbor</a:t>
              </a:r>
              <a:endParaRPr lang="pt-BR" sz="10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139"/>
            <p:cNvSpPr txBox="1">
              <a:spLocks noChangeArrowheads="1"/>
            </p:cNvSpPr>
            <p:nvPr/>
          </p:nvSpPr>
          <p:spPr bwMode="auto">
            <a:xfrm>
              <a:off x="2901" y="7936"/>
              <a:ext cx="1841" cy="5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pt-BR" sz="900" kern="100" dirty="0">
                  <a:effectLst/>
                  <a:latin typeface="Meiryo" panose="020B0604030504040204" pitchFamily="34" charset="-128"/>
                  <a:ea typeface="游明朝" panose="02020400000000000000" pitchFamily="18" charset="-128"/>
                  <a:cs typeface="MS Mincho" panose="02020609040205080304" pitchFamily="49" charset="-128"/>
                </a:rPr>
                <a:t>Lona de freio</a:t>
              </a:r>
              <a:endParaRPr lang="pt-BR" sz="10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5534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pt-BR" sz="3600" dirty="0"/>
              <a:t>Capítulo 2</a:t>
            </a:r>
            <a:br>
              <a:rPr lang="pt-BR" sz="3600" dirty="0"/>
            </a:br>
            <a:r>
              <a:rPr lang="pt-BR" sz="3600" dirty="0"/>
              <a:t>   Forma de manuseio </a:t>
            </a:r>
            <a:endParaRPr kumimoji="1" lang="ja-JP" alt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1812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438398" y="1033739"/>
            <a:ext cx="4105274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sz="1200" dirty="0"/>
              <a:t>Tabela 2-1  Lista de inspeção a ser realizada antes da operação</a:t>
            </a: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43944" y="1310737"/>
            <a:ext cx="5242560" cy="507929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Pág.62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Pág.24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Conhecimentos necessários antes iniciar a operação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Text Box 138"/>
          <p:cNvSpPr txBox="1">
            <a:spLocks noChangeArrowheads="1"/>
          </p:cNvSpPr>
          <p:nvPr/>
        </p:nvSpPr>
        <p:spPr bwMode="auto">
          <a:xfrm>
            <a:off x="1814511" y="1473563"/>
            <a:ext cx="1180465" cy="2308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900" dirty="0"/>
              <a:t>Item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" name="Text Box 138"/>
          <p:cNvSpPr txBox="1">
            <a:spLocks noChangeArrowheads="1"/>
          </p:cNvSpPr>
          <p:nvPr/>
        </p:nvSpPr>
        <p:spPr bwMode="auto">
          <a:xfrm>
            <a:off x="1871665" y="1823529"/>
            <a:ext cx="1180465" cy="2154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800" dirty="0"/>
              <a:t>Parte </a:t>
            </a:r>
            <a:r>
              <a:rPr lang="en-US" sz="800" dirty="0" err="1"/>
              <a:t>externa</a:t>
            </a:r>
            <a:endParaRPr lang="pt-BR" sz="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Text Box 138"/>
          <p:cNvSpPr txBox="1">
            <a:spLocks noChangeArrowheads="1"/>
          </p:cNvSpPr>
          <p:nvPr/>
        </p:nvSpPr>
        <p:spPr bwMode="auto">
          <a:xfrm>
            <a:off x="1833562" y="2160976"/>
            <a:ext cx="1218568" cy="2154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800" dirty="0"/>
              <a:t>Pneu</a:t>
            </a:r>
            <a:endParaRPr lang="pt-BR" sz="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9" name="Text Box 138"/>
          <p:cNvSpPr txBox="1">
            <a:spLocks noChangeArrowheads="1"/>
          </p:cNvSpPr>
          <p:nvPr/>
        </p:nvSpPr>
        <p:spPr bwMode="auto">
          <a:xfrm>
            <a:off x="3262461" y="1411400"/>
            <a:ext cx="1078949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900" dirty="0"/>
              <a:t>Antes de ligar o motor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Text Box 138"/>
          <p:cNvSpPr txBox="1">
            <a:spLocks noChangeArrowheads="1"/>
          </p:cNvSpPr>
          <p:nvPr/>
        </p:nvSpPr>
        <p:spPr bwMode="auto">
          <a:xfrm>
            <a:off x="3160944" y="2124247"/>
            <a:ext cx="1180465" cy="3385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800" dirty="0"/>
              <a:t>Pressão de ar do pneu e danos no pneu</a:t>
            </a:r>
            <a:endParaRPr lang="pt-BR" sz="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Text Box 138"/>
          <p:cNvSpPr txBox="1">
            <a:spLocks noChangeArrowheads="1"/>
          </p:cNvSpPr>
          <p:nvPr/>
        </p:nvSpPr>
        <p:spPr bwMode="auto">
          <a:xfrm>
            <a:off x="3160945" y="1823529"/>
            <a:ext cx="1180465" cy="24622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500" dirty="0"/>
              <a:t>Vazamento de água ou óleo das partes</a:t>
            </a:r>
            <a:endParaRPr lang="pt-BR" sz="5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Text Box 138"/>
          <p:cNvSpPr txBox="1">
            <a:spLocks noChangeArrowheads="1"/>
          </p:cNvSpPr>
          <p:nvPr/>
        </p:nvSpPr>
        <p:spPr bwMode="auto">
          <a:xfrm>
            <a:off x="4531046" y="1399194"/>
            <a:ext cx="1218713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900" dirty="0"/>
              <a:t>Após ligar o motor, já dentro do veículo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4" name="Text Box 138"/>
          <p:cNvSpPr txBox="1">
            <a:spLocks noChangeArrowheads="1"/>
          </p:cNvSpPr>
          <p:nvPr/>
        </p:nvSpPr>
        <p:spPr bwMode="auto">
          <a:xfrm>
            <a:off x="5980917" y="1411400"/>
            <a:ext cx="1005587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900" dirty="0"/>
              <a:t>Dirigindo em velocidade baixa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5" name="Text Box 138"/>
          <p:cNvSpPr txBox="1">
            <a:spLocks noChangeArrowheads="1"/>
          </p:cNvSpPr>
          <p:nvPr/>
        </p:nvSpPr>
        <p:spPr bwMode="auto">
          <a:xfrm>
            <a:off x="1833562" y="2570128"/>
            <a:ext cx="1218568" cy="3385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800" dirty="0"/>
              <a:t>Dispositivo de indicação de direção e lâmpada</a:t>
            </a:r>
            <a:endParaRPr lang="pt-BR" sz="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6" name="Text Box 138"/>
          <p:cNvSpPr txBox="1">
            <a:spLocks noChangeArrowheads="1"/>
          </p:cNvSpPr>
          <p:nvPr/>
        </p:nvSpPr>
        <p:spPr bwMode="auto">
          <a:xfrm>
            <a:off x="3141892" y="2570128"/>
            <a:ext cx="1218568" cy="3385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800" dirty="0"/>
              <a:t>Sujeira ou danificação da lente</a:t>
            </a:r>
            <a:endParaRPr lang="pt-BR" sz="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7" name="Text Box 138"/>
          <p:cNvSpPr txBox="1">
            <a:spLocks noChangeArrowheads="1"/>
          </p:cNvSpPr>
          <p:nvPr/>
        </p:nvSpPr>
        <p:spPr bwMode="auto">
          <a:xfrm>
            <a:off x="4454914" y="2570128"/>
            <a:ext cx="1218568" cy="3385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800" dirty="0" err="1"/>
              <a:t>Funcioname</a:t>
            </a:r>
            <a:r>
              <a:rPr lang="pt-BR" sz="800" dirty="0"/>
              <a:t> </a:t>
            </a:r>
            <a:r>
              <a:rPr lang="pt-BR" sz="800" dirty="0" err="1"/>
              <a:t>to</a:t>
            </a:r>
            <a:r>
              <a:rPr lang="pt-BR" sz="800" dirty="0"/>
              <a:t> de todas as </a:t>
            </a:r>
            <a:r>
              <a:rPr lang="pt-BR" sz="800" dirty="0" err="1"/>
              <a:t>lampadas</a:t>
            </a:r>
            <a:endParaRPr lang="pt-BR" sz="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8" name="Text Box 138"/>
          <p:cNvSpPr txBox="1">
            <a:spLocks noChangeArrowheads="1"/>
          </p:cNvSpPr>
          <p:nvPr/>
        </p:nvSpPr>
        <p:spPr bwMode="auto">
          <a:xfrm>
            <a:off x="1871664" y="2984996"/>
            <a:ext cx="1180465" cy="2154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800" dirty="0"/>
              <a:t>Retrovisor</a:t>
            </a:r>
            <a:endParaRPr lang="pt-BR" sz="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9" name="Text Box 138"/>
          <p:cNvSpPr txBox="1">
            <a:spLocks noChangeArrowheads="1"/>
          </p:cNvSpPr>
          <p:nvPr/>
        </p:nvSpPr>
        <p:spPr bwMode="auto">
          <a:xfrm>
            <a:off x="3156181" y="2984996"/>
            <a:ext cx="1180465" cy="2154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800" dirty="0" err="1"/>
              <a:t>Sujeira</a:t>
            </a:r>
            <a:r>
              <a:rPr lang="en-US" sz="800" dirty="0"/>
              <a:t> </a:t>
            </a:r>
            <a:r>
              <a:rPr lang="en-US" sz="800" dirty="0" err="1"/>
              <a:t>ou</a:t>
            </a:r>
            <a:r>
              <a:rPr lang="en-US" sz="800" dirty="0"/>
              <a:t> </a:t>
            </a:r>
            <a:r>
              <a:rPr lang="en-US" sz="800" dirty="0" err="1"/>
              <a:t>danos</a:t>
            </a:r>
            <a:endParaRPr lang="pt-BR" sz="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0" name="Text Box 138"/>
          <p:cNvSpPr txBox="1">
            <a:spLocks noChangeArrowheads="1"/>
          </p:cNvSpPr>
          <p:nvPr/>
        </p:nvSpPr>
        <p:spPr bwMode="auto">
          <a:xfrm>
            <a:off x="4473965" y="2995303"/>
            <a:ext cx="1429877" cy="18466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600" dirty="0"/>
              <a:t>Se está espelhando a parte de trás</a:t>
            </a:r>
            <a:endParaRPr lang="pt-BR" sz="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1" name="Text Box 138"/>
          <p:cNvSpPr txBox="1">
            <a:spLocks noChangeArrowheads="1"/>
          </p:cNvSpPr>
          <p:nvPr/>
        </p:nvSpPr>
        <p:spPr bwMode="auto">
          <a:xfrm>
            <a:off x="1866903" y="3265657"/>
            <a:ext cx="1180465" cy="18466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600" dirty="0"/>
              <a:t>Dispositivo de alerta (</a:t>
            </a:r>
            <a:r>
              <a:rPr lang="pt-BR" sz="600" dirty="0" err="1"/>
              <a:t>busina</a:t>
            </a:r>
            <a:r>
              <a:rPr lang="pt-BR" sz="600" dirty="0"/>
              <a:t>)</a:t>
            </a:r>
            <a:endParaRPr lang="pt-BR" sz="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2" name="Text Box 138"/>
          <p:cNvSpPr txBox="1">
            <a:spLocks noChangeArrowheads="1"/>
          </p:cNvSpPr>
          <p:nvPr/>
        </p:nvSpPr>
        <p:spPr bwMode="auto">
          <a:xfrm>
            <a:off x="4473965" y="3263972"/>
            <a:ext cx="1180465" cy="2154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800" dirty="0"/>
              <a:t>Se </a:t>
            </a:r>
            <a:r>
              <a:rPr lang="en-US" sz="800" dirty="0" err="1"/>
              <a:t>funciona</a:t>
            </a:r>
            <a:r>
              <a:rPr lang="en-US" sz="800" dirty="0"/>
              <a:t> (</a:t>
            </a:r>
            <a:r>
              <a:rPr lang="en-US" sz="800" dirty="0" err="1"/>
              <a:t>toca</a:t>
            </a:r>
            <a:r>
              <a:rPr lang="en-US" sz="800" dirty="0"/>
              <a:t>)</a:t>
            </a:r>
            <a:endParaRPr lang="pt-BR" sz="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3" name="Text Box 138"/>
          <p:cNvSpPr txBox="1">
            <a:spLocks noChangeArrowheads="1"/>
          </p:cNvSpPr>
          <p:nvPr/>
        </p:nvSpPr>
        <p:spPr bwMode="auto">
          <a:xfrm>
            <a:off x="1802665" y="3526045"/>
            <a:ext cx="1244703" cy="2154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800" dirty="0" err="1"/>
              <a:t>Medidores</a:t>
            </a:r>
            <a:endParaRPr lang="pt-BR" sz="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4" name="Text Box 138"/>
          <p:cNvSpPr txBox="1">
            <a:spLocks noChangeArrowheads="1"/>
          </p:cNvSpPr>
          <p:nvPr/>
        </p:nvSpPr>
        <p:spPr bwMode="auto">
          <a:xfrm>
            <a:off x="4473965" y="3541433"/>
            <a:ext cx="1244703" cy="18466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600" dirty="0" err="1"/>
              <a:t>Funcioanemento</a:t>
            </a:r>
            <a:r>
              <a:rPr lang="en-US" sz="600" dirty="0"/>
              <a:t> de </a:t>
            </a:r>
            <a:r>
              <a:rPr lang="en-US" sz="600" dirty="0" err="1"/>
              <a:t>cada</a:t>
            </a:r>
            <a:r>
              <a:rPr lang="en-US" sz="600" dirty="0"/>
              <a:t> </a:t>
            </a:r>
            <a:r>
              <a:rPr lang="en-US" sz="600" dirty="0" err="1"/>
              <a:t>medidor</a:t>
            </a:r>
            <a:endParaRPr lang="pt-BR" sz="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5" name="Text Box 138"/>
          <p:cNvSpPr txBox="1">
            <a:spLocks noChangeArrowheads="1"/>
          </p:cNvSpPr>
          <p:nvPr/>
        </p:nvSpPr>
        <p:spPr bwMode="auto">
          <a:xfrm>
            <a:off x="1826478" y="3781792"/>
            <a:ext cx="1244703" cy="2154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800" dirty="0" err="1"/>
              <a:t>Combustível</a:t>
            </a:r>
            <a:endParaRPr lang="pt-BR" sz="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6" name="Text Box 138"/>
          <p:cNvSpPr txBox="1">
            <a:spLocks noChangeArrowheads="1"/>
          </p:cNvSpPr>
          <p:nvPr/>
        </p:nvSpPr>
        <p:spPr bwMode="auto">
          <a:xfrm>
            <a:off x="4454914" y="3781792"/>
            <a:ext cx="1398199" cy="2154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800" dirty="0" err="1"/>
              <a:t>Quantidade</a:t>
            </a:r>
            <a:r>
              <a:rPr lang="en-US" sz="800" dirty="0"/>
              <a:t> de </a:t>
            </a:r>
            <a:r>
              <a:rPr lang="en-US" sz="800" dirty="0" err="1"/>
              <a:t>combustível</a:t>
            </a:r>
            <a:endParaRPr lang="pt-BR" sz="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7" name="Text Box 138"/>
          <p:cNvSpPr txBox="1">
            <a:spLocks noChangeArrowheads="1"/>
          </p:cNvSpPr>
          <p:nvPr/>
        </p:nvSpPr>
        <p:spPr bwMode="auto">
          <a:xfrm>
            <a:off x="1834783" y="4038837"/>
            <a:ext cx="1244703" cy="2154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800" dirty="0"/>
              <a:t>Motor</a:t>
            </a:r>
            <a:endParaRPr lang="pt-BR" sz="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8" name="Text Box 138"/>
          <p:cNvSpPr txBox="1">
            <a:spLocks noChangeArrowheads="1"/>
          </p:cNvSpPr>
          <p:nvPr/>
        </p:nvSpPr>
        <p:spPr bwMode="auto">
          <a:xfrm>
            <a:off x="4454914" y="4068317"/>
            <a:ext cx="1244703" cy="18466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600" dirty="0"/>
              <a:t>Barulho anormal, cor da fumaça</a:t>
            </a:r>
            <a:endParaRPr lang="pt-BR" sz="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9" name="Text Box 138"/>
          <p:cNvSpPr txBox="1">
            <a:spLocks noChangeArrowheads="1"/>
          </p:cNvSpPr>
          <p:nvPr/>
        </p:nvSpPr>
        <p:spPr bwMode="auto">
          <a:xfrm>
            <a:off x="1820494" y="4322841"/>
            <a:ext cx="1244703" cy="2154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800" dirty="0"/>
              <a:t>Embreagem</a:t>
            </a:r>
            <a:endParaRPr lang="pt-BR" sz="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0" name="Text Box 138"/>
          <p:cNvSpPr txBox="1">
            <a:spLocks noChangeArrowheads="1"/>
          </p:cNvSpPr>
          <p:nvPr/>
        </p:nvSpPr>
        <p:spPr bwMode="auto">
          <a:xfrm>
            <a:off x="4454913" y="4322841"/>
            <a:ext cx="1244703" cy="2154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800" dirty="0"/>
              <a:t>Movimento do pedal</a:t>
            </a:r>
            <a:endParaRPr lang="pt-BR" sz="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1" name="Text Box 138"/>
          <p:cNvSpPr txBox="1">
            <a:spLocks noChangeArrowheads="1"/>
          </p:cNvSpPr>
          <p:nvPr/>
        </p:nvSpPr>
        <p:spPr bwMode="auto">
          <a:xfrm>
            <a:off x="5962646" y="4351286"/>
            <a:ext cx="976317" cy="1692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500" dirty="0"/>
              <a:t>Movimento da embreagem</a:t>
            </a:r>
            <a:endParaRPr lang="pt-BR" sz="3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2" name="Text Box 138"/>
          <p:cNvSpPr txBox="1">
            <a:spLocks noChangeArrowheads="1"/>
          </p:cNvSpPr>
          <p:nvPr/>
        </p:nvSpPr>
        <p:spPr bwMode="auto">
          <a:xfrm>
            <a:off x="1843543" y="4588114"/>
            <a:ext cx="1244703" cy="2154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800" dirty="0"/>
              <a:t>Freio de pé</a:t>
            </a:r>
            <a:endParaRPr lang="pt-BR" sz="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3" name="Text Box 138"/>
          <p:cNvSpPr txBox="1">
            <a:spLocks noChangeArrowheads="1"/>
          </p:cNvSpPr>
          <p:nvPr/>
        </p:nvSpPr>
        <p:spPr bwMode="auto">
          <a:xfrm>
            <a:off x="4454913" y="4600726"/>
            <a:ext cx="1364862" cy="20005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700" dirty="0"/>
              <a:t>Afundamento do pedal de freio</a:t>
            </a:r>
            <a:endParaRPr lang="pt-BR" sz="5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5" name="Text Box 138"/>
          <p:cNvSpPr txBox="1">
            <a:spLocks noChangeArrowheads="1"/>
          </p:cNvSpPr>
          <p:nvPr/>
        </p:nvSpPr>
        <p:spPr bwMode="auto">
          <a:xfrm>
            <a:off x="5962646" y="4620590"/>
            <a:ext cx="928692" cy="18466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600" dirty="0"/>
              <a:t>Funcionamento do freio</a:t>
            </a:r>
            <a:endParaRPr lang="pt-BR" sz="3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6" name="Text Box 138"/>
          <p:cNvSpPr txBox="1">
            <a:spLocks noChangeArrowheads="1"/>
          </p:cNvSpPr>
          <p:nvPr/>
        </p:nvSpPr>
        <p:spPr bwMode="auto">
          <a:xfrm>
            <a:off x="1820493" y="4907391"/>
            <a:ext cx="1244703" cy="2154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800" dirty="0"/>
              <a:t>Freio de estacionamento</a:t>
            </a:r>
            <a:endParaRPr lang="pt-BR" sz="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7" name="Text Box 138"/>
          <p:cNvSpPr txBox="1">
            <a:spLocks noChangeArrowheads="1"/>
          </p:cNvSpPr>
          <p:nvPr/>
        </p:nvSpPr>
        <p:spPr bwMode="auto">
          <a:xfrm>
            <a:off x="4441845" y="4883997"/>
            <a:ext cx="1461997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600" dirty="0"/>
              <a:t>Distância de movimento da alavanca ao puxar, funcionamento do freio de estacionamento</a:t>
            </a:r>
            <a:endParaRPr lang="pt-BR" sz="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8" name="Text Box 138"/>
          <p:cNvSpPr txBox="1">
            <a:spLocks noChangeArrowheads="1"/>
          </p:cNvSpPr>
          <p:nvPr/>
        </p:nvSpPr>
        <p:spPr bwMode="auto">
          <a:xfrm>
            <a:off x="1814511" y="5292112"/>
            <a:ext cx="1244703" cy="2154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800" dirty="0"/>
              <a:t>Direção</a:t>
            </a:r>
            <a:endParaRPr lang="pt-BR" sz="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9" name="Text Box 138"/>
          <p:cNvSpPr txBox="1">
            <a:spLocks noChangeArrowheads="1"/>
          </p:cNvSpPr>
          <p:nvPr/>
        </p:nvSpPr>
        <p:spPr bwMode="auto">
          <a:xfrm>
            <a:off x="4480788" y="5313847"/>
            <a:ext cx="1346449" cy="3385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800" dirty="0"/>
              <a:t>Movimento do volante, defeito</a:t>
            </a:r>
            <a:endParaRPr lang="pt-BR" sz="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0" name="Text Box 138"/>
          <p:cNvSpPr txBox="1">
            <a:spLocks noChangeArrowheads="1"/>
          </p:cNvSpPr>
          <p:nvPr/>
        </p:nvSpPr>
        <p:spPr bwMode="auto">
          <a:xfrm>
            <a:off x="5980917" y="5347318"/>
            <a:ext cx="910421" cy="2154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800" dirty="0"/>
              <a:t>Virar, ser puxado</a:t>
            </a:r>
            <a:endParaRPr lang="pt-BR" sz="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1" name="Text Box 138"/>
          <p:cNvSpPr txBox="1">
            <a:spLocks noChangeArrowheads="1"/>
          </p:cNvSpPr>
          <p:nvPr/>
        </p:nvSpPr>
        <p:spPr bwMode="auto">
          <a:xfrm>
            <a:off x="1814511" y="5768940"/>
            <a:ext cx="1244703" cy="2154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800" dirty="0" err="1"/>
              <a:t>Dispositivo</a:t>
            </a:r>
            <a:r>
              <a:rPr lang="en-US" sz="800" dirty="0"/>
              <a:t> de </a:t>
            </a:r>
            <a:r>
              <a:rPr lang="en-US" sz="800" dirty="0" err="1"/>
              <a:t>carga</a:t>
            </a:r>
            <a:endParaRPr lang="pt-BR" sz="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2" name="Text Box 138"/>
          <p:cNvSpPr txBox="1">
            <a:spLocks noChangeArrowheads="1"/>
          </p:cNvSpPr>
          <p:nvPr/>
        </p:nvSpPr>
        <p:spPr bwMode="auto">
          <a:xfrm>
            <a:off x="4454913" y="5740148"/>
            <a:ext cx="1448929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700" dirty="0"/>
              <a:t>Funcionamento do dispositivo de carga, </a:t>
            </a:r>
            <a:r>
              <a:rPr lang="pt-BR" sz="700" dirty="0" err="1"/>
              <a:t>elevamento</a:t>
            </a:r>
            <a:r>
              <a:rPr lang="pt-BR" sz="700" dirty="0"/>
              <a:t> da caçamba, </a:t>
            </a:r>
            <a:r>
              <a:rPr lang="pt-BR" sz="700" dirty="0" err="1"/>
              <a:t>descida,movimento</a:t>
            </a:r>
            <a:r>
              <a:rPr lang="pt-BR" sz="700" dirty="0"/>
              <a:t> de alcance do braço de despejo</a:t>
            </a:r>
            <a:endParaRPr lang="pt-BR" sz="5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005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97830" y="2050906"/>
            <a:ext cx="5757862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pt-BR" sz="1200" dirty="0"/>
              <a:t>Tabela 2-2   </a:t>
            </a:r>
            <a:br>
              <a:rPr lang="pt-BR" sz="1200" dirty="0"/>
            </a:br>
            <a:r>
              <a:rPr lang="pt-BR" sz="1200" dirty="0"/>
              <a:t>Inspeção voluntária ao reutilizar a pá carregadeira que esteve parada ( sem ser utilizada)</a:t>
            </a:r>
            <a:endParaRPr lang="ja-JP" altLang="en-US" sz="1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44586" y="2618395"/>
            <a:ext cx="4756150" cy="90360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Pág.63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Pág.25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Inspeção periódica voluntária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Text Box 138"/>
          <p:cNvSpPr txBox="1">
            <a:spLocks noChangeArrowheads="1"/>
          </p:cNvSpPr>
          <p:nvPr/>
        </p:nvSpPr>
        <p:spPr bwMode="auto">
          <a:xfrm>
            <a:off x="2743198" y="2678731"/>
            <a:ext cx="1647827" cy="2154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800" dirty="0"/>
              <a:t>Tempo que ficou parada</a:t>
            </a:r>
            <a:endParaRPr lang="pt-BR" sz="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" name="Text Box 138"/>
          <p:cNvSpPr txBox="1">
            <a:spLocks noChangeArrowheads="1"/>
          </p:cNvSpPr>
          <p:nvPr/>
        </p:nvSpPr>
        <p:spPr bwMode="auto">
          <a:xfrm>
            <a:off x="2533648" y="2954511"/>
            <a:ext cx="1857377" cy="2154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800" dirty="0"/>
              <a:t>Mais de um mês, menos de um ano</a:t>
            </a:r>
            <a:endParaRPr lang="pt-BR" sz="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Text Box 138"/>
          <p:cNvSpPr txBox="1">
            <a:spLocks noChangeArrowheads="1"/>
          </p:cNvSpPr>
          <p:nvPr/>
        </p:nvSpPr>
        <p:spPr bwMode="auto">
          <a:xfrm>
            <a:off x="2490785" y="3229002"/>
            <a:ext cx="1857377" cy="2154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800" dirty="0"/>
              <a:t>Acima de um ano</a:t>
            </a:r>
            <a:endParaRPr lang="pt-BR" sz="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9" name="Text Box 138"/>
          <p:cNvSpPr txBox="1">
            <a:spLocks noChangeArrowheads="1"/>
          </p:cNvSpPr>
          <p:nvPr/>
        </p:nvSpPr>
        <p:spPr bwMode="auto">
          <a:xfrm>
            <a:off x="4722661" y="2686425"/>
            <a:ext cx="2378075" cy="20005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700" dirty="0" err="1"/>
              <a:t>Isnpeção</a:t>
            </a:r>
            <a:r>
              <a:rPr lang="pt-BR" sz="700" dirty="0"/>
              <a:t> voluntária que deverá ser feita antes do seu uso</a:t>
            </a:r>
            <a:endParaRPr lang="pt-BR" sz="5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Text Box 138"/>
          <p:cNvSpPr txBox="1">
            <a:spLocks noChangeArrowheads="1"/>
          </p:cNvSpPr>
          <p:nvPr/>
        </p:nvSpPr>
        <p:spPr bwMode="auto">
          <a:xfrm>
            <a:off x="4751233" y="2951579"/>
            <a:ext cx="2297113" cy="2154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800" dirty="0"/>
              <a:t>Enquadra-se na </a:t>
            </a:r>
            <a:r>
              <a:rPr lang="pt-BR" sz="800" dirty="0" err="1"/>
              <a:t>isnpeção</a:t>
            </a:r>
            <a:r>
              <a:rPr lang="pt-BR" sz="800" dirty="0"/>
              <a:t> periódica mensal</a:t>
            </a:r>
            <a:endParaRPr lang="pt-BR" sz="5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Text Box 138"/>
          <p:cNvSpPr txBox="1">
            <a:spLocks noChangeArrowheads="1"/>
          </p:cNvSpPr>
          <p:nvPr/>
        </p:nvSpPr>
        <p:spPr bwMode="auto">
          <a:xfrm>
            <a:off x="4751232" y="3229002"/>
            <a:ext cx="2297113" cy="2154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800" dirty="0"/>
              <a:t>Enquadra-se na inspeção periódica anual</a:t>
            </a:r>
            <a:endParaRPr lang="pt-BR" sz="5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840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91156" y="2956924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sz="1200" dirty="0"/>
              <a:t>Figura 2-33  Ligando motor a gasolina</a:t>
            </a: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6431" y="1296478"/>
            <a:ext cx="4780280" cy="145859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269239" y="4286693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sz="1200" dirty="0"/>
              <a:t>Figura 2-34  Ligando motor a diesel (1)</a:t>
            </a:r>
            <a:endParaRPr lang="ja-JP" altLang="en-US" sz="1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5260" y="6157515"/>
            <a:ext cx="3254075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sz="1200" dirty="0"/>
              <a:t>Figura 2-35  Ligando motor a diesel (2)</a:t>
            </a:r>
          </a:p>
        </p:txBody>
      </p:sp>
      <p:pic>
        <p:nvPicPr>
          <p:cNvPr id="6" name="図 5"/>
          <p:cNvPicPr/>
          <p:nvPr/>
        </p:nvPicPr>
        <p:blipFill>
          <a:blip r:embed="rId3"/>
          <a:stretch>
            <a:fillRect/>
          </a:stretch>
        </p:blipFill>
        <p:spPr>
          <a:xfrm>
            <a:off x="4197984" y="2755073"/>
            <a:ext cx="4698365" cy="1531620"/>
          </a:xfrm>
          <a:prstGeom prst="rect">
            <a:avLst/>
          </a:prstGeom>
        </p:spPr>
      </p:pic>
      <p:pic>
        <p:nvPicPr>
          <p:cNvPr id="7" name="図 6"/>
          <p:cNvPicPr/>
          <p:nvPr/>
        </p:nvPicPr>
        <p:blipFill>
          <a:blip r:embed="rId4"/>
          <a:stretch>
            <a:fillRect/>
          </a:stretch>
        </p:blipFill>
        <p:spPr>
          <a:xfrm>
            <a:off x="156431" y="4533046"/>
            <a:ext cx="4657090" cy="134747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Pág.65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Pág.72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Conhecimentos necessários antes de ligar a máquina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Text Box 140"/>
          <p:cNvSpPr txBox="1">
            <a:spLocks noChangeArrowheads="1"/>
          </p:cNvSpPr>
          <p:nvPr/>
        </p:nvSpPr>
        <p:spPr bwMode="auto">
          <a:xfrm>
            <a:off x="2546571" y="2228005"/>
            <a:ext cx="2508250" cy="5001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>
              <a:spcAft>
                <a:spcPts val="0"/>
              </a:spcAft>
            </a:pPr>
            <a:r>
              <a:rPr lang="pt-BR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Motor a </a:t>
            </a:r>
            <a:r>
              <a:rPr lang="pt-BR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gasolina</a:t>
            </a:r>
            <a:br>
              <a:rPr lang="pt-BR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</a:br>
            <a:r>
              <a:rPr lang="pt-BR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Colocar a chave e virar até o ponto ``ON´´</a:t>
            </a:r>
          </a:p>
          <a:p>
            <a:pPr>
              <a:spcAft>
                <a:spcPts val="0"/>
              </a:spcAft>
            </a:pP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Text Box 141"/>
          <p:cNvSpPr txBox="1">
            <a:spLocks noChangeArrowheads="1"/>
          </p:cNvSpPr>
          <p:nvPr/>
        </p:nvSpPr>
        <p:spPr bwMode="auto">
          <a:xfrm>
            <a:off x="6547166" y="3643940"/>
            <a:ext cx="2349183" cy="64275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pt-BR" sz="7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Motor a </a:t>
            </a:r>
            <a:r>
              <a:rPr lang="pt-BR" sz="7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diesel (com lâmpada de pré-aquecimento)</a:t>
            </a:r>
            <a:br>
              <a:rPr lang="pt-BR" sz="7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</a:br>
            <a:r>
              <a:rPr lang="pt-BR" sz="7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Virar a chave até o ponto ``GLOW´´ e acender a lâmpada de sinal do pré-aquecimento</a:t>
            </a:r>
            <a:r>
              <a:rPr lang="pt-BR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/>
            </a:r>
            <a:br>
              <a:rPr lang="pt-BR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</a:b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Text Box 142"/>
          <p:cNvSpPr txBox="1">
            <a:spLocks noChangeArrowheads="1"/>
          </p:cNvSpPr>
          <p:nvPr/>
        </p:nvSpPr>
        <p:spPr bwMode="auto">
          <a:xfrm>
            <a:off x="5023473" y="4040340"/>
            <a:ext cx="1616393" cy="19028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pt-BR" sz="6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lâmpada de sinal do pré-aquecimento</a:t>
            </a:r>
            <a:r>
              <a:rPr lang="pt-BR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/>
            </a:r>
            <a:br>
              <a:rPr lang="pt-BR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</a:b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Text Box 143"/>
          <p:cNvSpPr txBox="1">
            <a:spLocks noChangeArrowheads="1"/>
          </p:cNvSpPr>
          <p:nvPr/>
        </p:nvSpPr>
        <p:spPr bwMode="auto">
          <a:xfrm>
            <a:off x="2292571" y="5058077"/>
            <a:ext cx="2520950" cy="8375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pt-BR" sz="7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Motor a </a:t>
            </a:r>
            <a:r>
              <a:rPr lang="pt-BR" sz="7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diesel (com lâmpada de pré-aquecimento)</a:t>
            </a:r>
            <a:br>
              <a:rPr lang="pt-BR" sz="7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</a:br>
            <a:r>
              <a:rPr lang="pt-BR" sz="7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Há modelos que acendem automaticamente a lâmpada de sinal do pré-aquecimento ao virar a chave até o ponto ``ON´´</a:t>
            </a:r>
            <a:r>
              <a:rPr lang="pt-BR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/>
            </a:r>
            <a:br>
              <a:rPr lang="pt-BR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</a:b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4" name="Text Box 142"/>
          <p:cNvSpPr txBox="1">
            <a:spLocks noChangeArrowheads="1"/>
          </p:cNvSpPr>
          <p:nvPr/>
        </p:nvSpPr>
        <p:spPr bwMode="auto">
          <a:xfrm>
            <a:off x="1084885" y="5690227"/>
            <a:ext cx="1616393" cy="19028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pt-BR" sz="6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lâmpada de sinal do pré-aquecimento</a:t>
            </a:r>
            <a:r>
              <a:rPr lang="pt-BR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/>
            </a:r>
            <a:br>
              <a:rPr lang="pt-BR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</a:b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100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25425" y="6213055"/>
            <a:ext cx="5206050" cy="63094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sz="1200" dirty="0"/>
              <a:t> </a:t>
            </a:r>
          </a:p>
          <a:p>
            <a:r>
              <a:rPr lang="pt-BR" sz="1100" dirty="0"/>
              <a:t>Figura 2-36 Cabine do motorista (veículo com embreagem, com torque)</a:t>
            </a:r>
          </a:p>
          <a:p>
            <a:endParaRPr lang="ja-JP" altLang="en-US" sz="1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Pág.67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Pág.29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Conhecimentos necessários antes de partir com o veículo e dirigir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Caixa de Texto 2"/>
          <p:cNvSpPr txBox="1">
            <a:spLocks noChangeArrowheads="1"/>
          </p:cNvSpPr>
          <p:nvPr/>
        </p:nvSpPr>
        <p:spPr bwMode="auto">
          <a:xfrm>
            <a:off x="3785235" y="6172835"/>
            <a:ext cx="1302385" cy="180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>
                <a:effectLst/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Pedal de freio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2050" name="図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994410"/>
            <a:ext cx="4848225" cy="540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 de Texto 2"/>
          <p:cNvSpPr txBox="1">
            <a:spLocks noChangeArrowheads="1"/>
          </p:cNvSpPr>
          <p:nvPr/>
        </p:nvSpPr>
        <p:spPr bwMode="auto">
          <a:xfrm>
            <a:off x="3108959" y="5501485"/>
            <a:ext cx="1302385" cy="1044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>
                <a:effectLst/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Pedal de freio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9" name="Caixa de Texto 2"/>
          <p:cNvSpPr txBox="1">
            <a:spLocks noChangeArrowheads="1"/>
          </p:cNvSpPr>
          <p:nvPr/>
        </p:nvSpPr>
        <p:spPr bwMode="auto">
          <a:xfrm>
            <a:off x="3096260" y="5390197"/>
            <a:ext cx="1302385" cy="7810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 dirty="0">
                <a:effectLst/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Pedal de aceleração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Caixa de Texto 2"/>
          <p:cNvSpPr txBox="1">
            <a:spLocks noChangeArrowheads="1"/>
          </p:cNvSpPr>
          <p:nvPr/>
        </p:nvSpPr>
        <p:spPr bwMode="auto">
          <a:xfrm>
            <a:off x="3091180" y="5159692"/>
            <a:ext cx="1302385" cy="180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 dirty="0">
                <a:effectLst/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Freio de estacionamento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Caixa de Texto 2"/>
          <p:cNvSpPr txBox="1">
            <a:spLocks noChangeArrowheads="1"/>
          </p:cNvSpPr>
          <p:nvPr/>
        </p:nvSpPr>
        <p:spPr bwMode="auto">
          <a:xfrm>
            <a:off x="464819" y="4164965"/>
            <a:ext cx="2255520" cy="190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 dirty="0">
                <a:effectLst/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Luz advertência </a:t>
            </a:r>
            <a:r>
              <a:rPr lang="pt-BR" sz="600" kern="100" dirty="0" err="1">
                <a:effectLst/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sedimentador</a:t>
            </a:r>
            <a:r>
              <a:rPr lang="pt-BR" sz="600" kern="100" dirty="0">
                <a:effectLst/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(motor a diesel)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Caixa de Texto 2"/>
          <p:cNvSpPr txBox="1">
            <a:spLocks noChangeArrowheads="1"/>
          </p:cNvSpPr>
          <p:nvPr/>
        </p:nvSpPr>
        <p:spPr bwMode="auto">
          <a:xfrm>
            <a:off x="3094990" y="5268116"/>
            <a:ext cx="1302385" cy="9287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 dirty="0">
                <a:effectLst/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Caixa de fusível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Caixa de Texto 2"/>
          <p:cNvSpPr txBox="1">
            <a:spLocks noChangeArrowheads="1"/>
          </p:cNvSpPr>
          <p:nvPr/>
        </p:nvSpPr>
        <p:spPr bwMode="auto">
          <a:xfrm>
            <a:off x="467042" y="3825085"/>
            <a:ext cx="1302385" cy="16954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 dirty="0">
                <a:effectLst/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Botão de partida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4" name="Caixa de Texto 2"/>
          <p:cNvSpPr txBox="1">
            <a:spLocks noChangeArrowheads="1"/>
          </p:cNvSpPr>
          <p:nvPr/>
        </p:nvSpPr>
        <p:spPr bwMode="auto">
          <a:xfrm>
            <a:off x="457199" y="3938433"/>
            <a:ext cx="1866900" cy="1204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 dirty="0">
                <a:effectLst/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Indicador de condução (ascende ao conduzir)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5" name="Caixa de Texto 2"/>
          <p:cNvSpPr txBox="1">
            <a:spLocks noChangeArrowheads="1"/>
          </p:cNvSpPr>
          <p:nvPr/>
        </p:nvSpPr>
        <p:spPr bwMode="auto">
          <a:xfrm>
            <a:off x="464819" y="4038601"/>
            <a:ext cx="2255520" cy="1177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 dirty="0">
                <a:effectLst/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Indicador de modo ``GLOW´´ (motor a diesel)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6" name="Caixa de Texto 2"/>
          <p:cNvSpPr txBox="1">
            <a:spLocks noChangeArrowheads="1"/>
          </p:cNvSpPr>
          <p:nvPr/>
        </p:nvSpPr>
        <p:spPr bwMode="auto">
          <a:xfrm>
            <a:off x="464820" y="4388012"/>
            <a:ext cx="2255520" cy="1988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 dirty="0">
                <a:effectLst/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Luz advertência água de refrigeração (opcional)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7" name="Caixa de Texto 2"/>
          <p:cNvSpPr txBox="1">
            <a:spLocks noChangeArrowheads="1"/>
          </p:cNvSpPr>
          <p:nvPr/>
        </p:nvSpPr>
        <p:spPr bwMode="auto">
          <a:xfrm>
            <a:off x="467042" y="4278232"/>
            <a:ext cx="2255520" cy="1097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 dirty="0">
                <a:effectLst/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Luz advertência fluído bateria (opcional)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8" name="Caixa de Texto 2"/>
          <p:cNvSpPr txBox="1">
            <a:spLocks noChangeArrowheads="1"/>
          </p:cNvSpPr>
          <p:nvPr/>
        </p:nvSpPr>
        <p:spPr bwMode="auto">
          <a:xfrm>
            <a:off x="464820" y="4825608"/>
            <a:ext cx="2255520" cy="190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 dirty="0">
                <a:effectLst/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Luz advertência recarregar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9" name="Caixa de Texto 2"/>
          <p:cNvSpPr txBox="1">
            <a:spLocks noChangeArrowheads="1"/>
          </p:cNvSpPr>
          <p:nvPr/>
        </p:nvSpPr>
        <p:spPr bwMode="auto">
          <a:xfrm>
            <a:off x="457835" y="5500694"/>
            <a:ext cx="2255520" cy="95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>
                <a:effectLst/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Medidor de combustível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0" name="Caixa de Texto 2"/>
          <p:cNvSpPr txBox="1">
            <a:spLocks noChangeArrowheads="1"/>
          </p:cNvSpPr>
          <p:nvPr/>
        </p:nvSpPr>
        <p:spPr bwMode="auto">
          <a:xfrm>
            <a:off x="460057" y="4598198"/>
            <a:ext cx="2255520" cy="2230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 dirty="0">
                <a:effectLst/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Luz advertência elemento filtro (opcional)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1" name="Caixa de Texto 2"/>
          <p:cNvSpPr txBox="1">
            <a:spLocks noChangeArrowheads="1"/>
          </p:cNvSpPr>
          <p:nvPr/>
        </p:nvSpPr>
        <p:spPr bwMode="auto">
          <a:xfrm>
            <a:off x="450531" y="4499212"/>
            <a:ext cx="2255520" cy="10565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 dirty="0">
                <a:effectLst/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Luz advertência quantidade combustível  (opcional)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2" name="Caixa de Texto 2"/>
          <p:cNvSpPr txBox="1">
            <a:spLocks noChangeArrowheads="1"/>
          </p:cNvSpPr>
          <p:nvPr/>
        </p:nvSpPr>
        <p:spPr bwMode="auto">
          <a:xfrm>
            <a:off x="471805" y="5385597"/>
            <a:ext cx="2255520" cy="11018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 dirty="0">
                <a:effectLst/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Indicador mecânico de temperatura do óleo conversor (torque)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3" name="Caixa de Texto 2"/>
          <p:cNvSpPr txBox="1">
            <a:spLocks noChangeArrowheads="1"/>
          </p:cNvSpPr>
          <p:nvPr/>
        </p:nvSpPr>
        <p:spPr bwMode="auto">
          <a:xfrm>
            <a:off x="464820" y="5267568"/>
            <a:ext cx="2255520" cy="11167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 dirty="0">
                <a:effectLst/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Medidor de temperatura da água do motor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4" name="Caixa de Texto 2"/>
          <p:cNvSpPr txBox="1">
            <a:spLocks noChangeArrowheads="1"/>
          </p:cNvSpPr>
          <p:nvPr/>
        </p:nvSpPr>
        <p:spPr bwMode="auto">
          <a:xfrm>
            <a:off x="464820" y="5145030"/>
            <a:ext cx="2255520" cy="1046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>
                <a:effectLst/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Horímetro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5" name="Caixa de Texto 2"/>
          <p:cNvSpPr txBox="1">
            <a:spLocks noChangeArrowheads="1"/>
          </p:cNvSpPr>
          <p:nvPr/>
        </p:nvSpPr>
        <p:spPr bwMode="auto">
          <a:xfrm>
            <a:off x="464820" y="5036421"/>
            <a:ext cx="2255520" cy="10160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 dirty="0">
                <a:effectLst/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Luz advertência quantidade fluído </a:t>
            </a:r>
            <a:r>
              <a:rPr lang="pt-BR" sz="600" kern="100" dirty="0" err="1">
                <a:effectLst/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fo</a:t>
            </a:r>
            <a:r>
              <a:rPr lang="pt-BR" sz="600" kern="100" dirty="0">
                <a:effectLst/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freio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6" name="Caixa de Texto 2"/>
          <p:cNvSpPr txBox="1">
            <a:spLocks noChangeArrowheads="1"/>
          </p:cNvSpPr>
          <p:nvPr/>
        </p:nvSpPr>
        <p:spPr bwMode="auto">
          <a:xfrm>
            <a:off x="464820" y="4939498"/>
            <a:ext cx="2255520" cy="998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 dirty="0">
                <a:effectLst/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Luz advertência quantidade óleo hidráulico do motor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7" name="Caixa de Texto 2"/>
          <p:cNvSpPr txBox="1">
            <a:spLocks noChangeArrowheads="1"/>
          </p:cNvSpPr>
          <p:nvPr/>
        </p:nvSpPr>
        <p:spPr bwMode="auto">
          <a:xfrm>
            <a:off x="462280" y="6169989"/>
            <a:ext cx="2316480" cy="22888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l">
              <a:spcAft>
                <a:spcPts val="0"/>
              </a:spcAft>
            </a:pPr>
            <a:r>
              <a:rPr lang="pt-BR" sz="600" kern="100">
                <a:effectLst/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Conjunto de botões (botão de indicador de direção e luz)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8" name="Caixa de Texto 2"/>
          <p:cNvSpPr txBox="1">
            <a:spLocks noChangeArrowheads="1"/>
          </p:cNvSpPr>
          <p:nvPr/>
        </p:nvSpPr>
        <p:spPr bwMode="auto">
          <a:xfrm>
            <a:off x="456565" y="6056549"/>
            <a:ext cx="2415540" cy="981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 dirty="0">
                <a:effectLst/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Alavanca de velocidade/ aumentar e abaixar (veículo com embreagem)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9" name="Caixa de Texto 2"/>
          <p:cNvSpPr txBox="1">
            <a:spLocks noChangeArrowheads="1"/>
          </p:cNvSpPr>
          <p:nvPr/>
        </p:nvSpPr>
        <p:spPr bwMode="auto">
          <a:xfrm>
            <a:off x="455930" y="5936638"/>
            <a:ext cx="2255520" cy="108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 dirty="0">
                <a:effectLst/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Alavanca de avanço e ré (veículo com embreagem)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0" name="Caixa de Texto 2"/>
          <p:cNvSpPr txBox="1">
            <a:spLocks noChangeArrowheads="1"/>
          </p:cNvSpPr>
          <p:nvPr/>
        </p:nvSpPr>
        <p:spPr bwMode="auto">
          <a:xfrm>
            <a:off x="461645" y="5827044"/>
            <a:ext cx="2255520" cy="10291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 dirty="0">
                <a:effectLst/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Alavanca de avanço e ré (veículo com torque)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1" name="Caixa de Texto 2"/>
          <p:cNvSpPr txBox="1">
            <a:spLocks noChangeArrowheads="1"/>
          </p:cNvSpPr>
          <p:nvPr/>
        </p:nvSpPr>
        <p:spPr bwMode="auto">
          <a:xfrm>
            <a:off x="461645" y="5726430"/>
            <a:ext cx="2255520" cy="11168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 dirty="0">
                <a:effectLst/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Botão buzina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2" name="Caixa de Texto 2"/>
          <p:cNvSpPr txBox="1">
            <a:spLocks noChangeArrowheads="1"/>
          </p:cNvSpPr>
          <p:nvPr/>
        </p:nvSpPr>
        <p:spPr bwMode="auto">
          <a:xfrm>
            <a:off x="464820" y="5607050"/>
            <a:ext cx="2255520" cy="876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>
                <a:effectLst/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Velocímetro (opcional)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3" name="Caixa de Texto 2"/>
          <p:cNvSpPr txBox="1">
            <a:spLocks noChangeArrowheads="1"/>
          </p:cNvSpPr>
          <p:nvPr/>
        </p:nvSpPr>
        <p:spPr bwMode="auto">
          <a:xfrm>
            <a:off x="3101022" y="6273487"/>
            <a:ext cx="1615440" cy="1226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 dirty="0">
                <a:effectLst/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Alavanca de trava de inclinação do volante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4" name="Caixa de Texto 2"/>
          <p:cNvSpPr txBox="1">
            <a:spLocks noChangeArrowheads="1"/>
          </p:cNvSpPr>
          <p:nvPr/>
        </p:nvSpPr>
        <p:spPr bwMode="auto">
          <a:xfrm>
            <a:off x="3101022" y="6159040"/>
            <a:ext cx="1569720" cy="1093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 dirty="0">
                <a:effectLst/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Alavanca despejo (com sistema de alcance)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5" name="Caixa de Texto 2"/>
          <p:cNvSpPr txBox="1">
            <a:spLocks noChangeArrowheads="1"/>
          </p:cNvSpPr>
          <p:nvPr/>
        </p:nvSpPr>
        <p:spPr bwMode="auto">
          <a:xfrm>
            <a:off x="3091179" y="6048572"/>
            <a:ext cx="1534796" cy="1087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 dirty="0">
                <a:effectLst/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Alavanca de alcance (com sistema de alcance)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6" name="Caixa de Texto 2"/>
          <p:cNvSpPr txBox="1">
            <a:spLocks noChangeArrowheads="1"/>
          </p:cNvSpPr>
          <p:nvPr/>
        </p:nvSpPr>
        <p:spPr bwMode="auto">
          <a:xfrm>
            <a:off x="3091179" y="5934723"/>
            <a:ext cx="1589406" cy="96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 dirty="0">
                <a:effectLst/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Alavanca de despejo (sem sistema de alcance)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7" name="Caixa de Texto 2"/>
          <p:cNvSpPr txBox="1">
            <a:spLocks noChangeArrowheads="1"/>
          </p:cNvSpPr>
          <p:nvPr/>
        </p:nvSpPr>
        <p:spPr bwMode="auto">
          <a:xfrm>
            <a:off x="3091179" y="5818981"/>
            <a:ext cx="1302385" cy="10414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>
                <a:effectLst/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Alavanca de elevação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8" name="Caixa de Texto 2"/>
          <p:cNvSpPr txBox="1">
            <a:spLocks noChangeArrowheads="1"/>
          </p:cNvSpPr>
          <p:nvPr/>
        </p:nvSpPr>
        <p:spPr bwMode="auto">
          <a:xfrm>
            <a:off x="3104736" y="5699119"/>
            <a:ext cx="1600200" cy="1074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 dirty="0">
                <a:effectLst/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Pedal embreagem (veículo com embreagem)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9" name="Caixa de Texto 2"/>
          <p:cNvSpPr txBox="1">
            <a:spLocks noChangeArrowheads="1"/>
          </p:cNvSpPr>
          <p:nvPr/>
        </p:nvSpPr>
        <p:spPr bwMode="auto">
          <a:xfrm>
            <a:off x="3107055" y="5604262"/>
            <a:ext cx="1592580" cy="988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 dirty="0">
                <a:effectLst/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Pedal de aproximação (veículo com torque)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0" name="Rectangle 6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1810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893778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sz="1200" dirty="0"/>
              <a:t>Figura 2-37  Manobra em curva</a:t>
            </a:r>
            <a:endParaRPr lang="ja-JP" altLang="en-US" sz="1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727325" y="2133917"/>
            <a:ext cx="3689350" cy="259016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Pág.69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Pág.30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Conhecimentos necessários antes de partir com o veículo e dirigir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Text Box 300"/>
          <p:cNvSpPr txBox="1">
            <a:spLocks noChangeArrowheads="1"/>
          </p:cNvSpPr>
          <p:nvPr/>
        </p:nvSpPr>
        <p:spPr bwMode="auto">
          <a:xfrm>
            <a:off x="2543175" y="2089020"/>
            <a:ext cx="1756437" cy="2154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No </a:t>
            </a:r>
            <a:r>
              <a:rPr lang="en-US" sz="800" kern="100" dirty="0" err="1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caso</a:t>
            </a:r>
            <a:r>
              <a:rPr lang="en-US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 de </a:t>
            </a:r>
            <a:r>
              <a:rPr lang="en-US" sz="800" kern="100" dirty="0" err="1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ca</a:t>
            </a:r>
            <a:r>
              <a:rPr lang="en-US" sz="800" kern="100" dirty="0" err="1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minhão</a:t>
            </a:r>
            <a:r>
              <a:rPr lang="en-US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 </a:t>
            </a:r>
            <a:r>
              <a:rPr lang="en-US" sz="800" kern="100" dirty="0" err="1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comum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" name="Text Box 301"/>
          <p:cNvSpPr txBox="1">
            <a:spLocks noChangeArrowheads="1"/>
          </p:cNvSpPr>
          <p:nvPr/>
        </p:nvSpPr>
        <p:spPr bwMode="auto">
          <a:xfrm>
            <a:off x="4634243" y="2069969"/>
            <a:ext cx="1619250" cy="2154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No </a:t>
            </a:r>
            <a:r>
              <a:rPr lang="en-US" sz="800" kern="100" dirty="0" err="1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caso</a:t>
            </a:r>
            <a:r>
              <a:rPr lang="en-US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 de </a:t>
            </a:r>
            <a:r>
              <a:rPr lang="en-US" sz="800" kern="100" dirty="0" err="1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pá</a:t>
            </a:r>
            <a:r>
              <a:rPr lang="en-US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" kern="100" dirty="0" err="1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carregadeira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181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2"/>
          <a:stretch>
            <a:fillRect/>
          </a:stretch>
        </p:blipFill>
        <p:spPr>
          <a:xfrm>
            <a:off x="2420937" y="2005647"/>
            <a:ext cx="4302125" cy="284670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009568" y="4893779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sz="1200" dirty="0"/>
              <a:t>Figura 2-38  Estado de estacionamento</a:t>
            </a:r>
            <a:endParaRPr lang="ja-JP" altLang="en-US" sz="1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Pág.71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Pág.32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 fontScale="90000"/>
          </a:bodyPr>
          <a:lstStyle/>
          <a:p>
            <a:r>
              <a:rPr lang="pt-BR" sz="2400" b="1" dirty="0"/>
              <a:t>Conhecimentos necessários para parada, estacionamento e ao encerrar a operação com do maquinário</a:t>
            </a:r>
          </a:p>
        </p:txBody>
      </p:sp>
    </p:spTree>
    <p:extLst>
      <p:ext uri="{BB962C8B-B14F-4D97-AF65-F5344CB8AC3E}">
        <p14:creationId xmlns:p14="http://schemas.microsoft.com/office/powerpoint/2010/main" val="2304177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b="78296"/>
          <a:stretch/>
        </p:blipFill>
        <p:spPr>
          <a:xfrm>
            <a:off x="862011" y="2559103"/>
            <a:ext cx="7429500" cy="243425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Pág.72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Pág.34 do material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Cuidados ao dirigir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424363" y="2600325"/>
            <a:ext cx="3724275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(1) Não dirigir distraído.</a:t>
            </a:r>
          </a:p>
          <a:p>
            <a:r>
              <a:rPr lang="pt-BR" dirty="0"/>
              <a:t>Dirigir com total atenção e realizar a operação com cautela. Um desvio de atenção pode causar acidente.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1720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t="21703" b="52861"/>
          <a:stretch/>
        </p:blipFill>
        <p:spPr>
          <a:xfrm>
            <a:off x="947654" y="2174582"/>
            <a:ext cx="7429500" cy="285282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Pág.72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Pág.34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Cuidados ao dirigir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433888" y="2509838"/>
            <a:ext cx="4010025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(2) Não se distrair.</a:t>
            </a:r>
          </a:p>
          <a:p>
            <a:r>
              <a:rPr lang="pt-BR" dirty="0"/>
              <a:t>Dirigir distraído com atenção voltada à outras coisas pode causar um acidente. Deverá prestar atenção para a direção que está dirigindo e alertar a aproximação do veículo às pessoas que estão trabalhando ao redor.  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641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877849AA-1AD2-D7B6-A88A-8DCB12E4C39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395548"/>
            <a:ext cx="770242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4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4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4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4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4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4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4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4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4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4325" algn="r"/>
              </a:tabLst>
            </a:pPr>
            <a:r>
              <a:rPr kumimoji="0" lang="en-US" altLang="ja-JP" sz="3600" b="0" i="0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メイリオ" panose="020B0604030504040204" pitchFamily="50" charset="-128"/>
                <a:cs typeface="Arial" panose="020B0604020202020204" pitchFamily="34" charset="0"/>
              </a:rPr>
              <a:t>Cap</a:t>
            </a:r>
            <a:r>
              <a:rPr kumimoji="0" lang="pt-BR" altLang="ja-JP" sz="3600" b="0" i="0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メイリオ" panose="020B0604030504040204" pitchFamily="50" charset="-128"/>
                <a:cs typeface="Arial" panose="020B0604020202020204" pitchFamily="34" charset="0"/>
              </a:rPr>
              <a:t>ítulo</a:t>
            </a:r>
            <a:r>
              <a:rPr kumimoji="0" lang="pt-BR" altLang="ja-JP" sz="3600" b="0" i="0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メイリオ" panose="020B0604030504040204" pitchFamily="50" charset="-128"/>
                <a:cs typeface="Arial" panose="020B0604020202020204" pitchFamily="34" charset="0"/>
              </a:rPr>
              <a:t> 1 </a:t>
            </a:r>
            <a:br>
              <a:rPr kumimoji="0" lang="pt-BR" altLang="ja-JP" sz="3600" b="0" i="0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メイリオ" panose="020B0604030504040204" pitchFamily="50" charset="-128"/>
                <a:cs typeface="Arial" panose="020B0604020202020204" pitchFamily="34" charset="0"/>
              </a:rPr>
            </a:br>
            <a:r>
              <a:rPr kumimoji="0" lang="pt-BR" altLang="ja-JP" sz="3600" b="0" i="0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メイリオ" panose="020B0604030504040204" pitchFamily="50" charset="-128"/>
                <a:cs typeface="Arial" panose="020B0604020202020204" pitchFamily="34" charset="0"/>
              </a:rPr>
              <a:t>Conhecimentos básicos da pá carregadeira e outros maquinários</a:t>
            </a:r>
            <a:endParaRPr kumimoji="0" lang="ja-JP" altLang="en-US" sz="3600" b="0" i="0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2903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t="48552" b="23315"/>
          <a:stretch/>
        </p:blipFill>
        <p:spPr>
          <a:xfrm>
            <a:off x="862011" y="1613648"/>
            <a:ext cx="7429500" cy="315531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Pág.72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Pág.34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Cuidados ao dirigir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200525" y="2095500"/>
            <a:ext cx="436721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(3) Deverá verificar antecipadamente o estado da estrada que vai dirigir e a resistência da ponte.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7564AF-EBC8-1228-A7E3-81543D66F297}"/>
              </a:ext>
            </a:extLst>
          </p:cNvPr>
          <p:cNvSpPr txBox="1"/>
          <p:nvPr/>
        </p:nvSpPr>
        <p:spPr>
          <a:xfrm>
            <a:off x="1943100" y="2528580"/>
            <a:ext cx="1308100" cy="4960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altLang="ja-JP" sz="1100" b="0" i="0" u="none" strike="noStrike" baseline="0" dirty="0">
                <a:solidFill>
                  <a:srgbClr val="000000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Comprobación de resistencia	</a:t>
            </a:r>
          </a:p>
          <a:p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945330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t="76556"/>
          <a:stretch/>
        </p:blipFill>
        <p:spPr>
          <a:xfrm>
            <a:off x="862011" y="1967113"/>
            <a:ext cx="7429500" cy="262940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Pág.72 do material </a:t>
            </a:r>
            <a:r>
              <a:rPr lang="en-US" altLang="ja-JP" sz="1200" dirty="0">
                <a:solidFill>
                  <a:prstClr val="black"/>
                </a:solidFill>
              </a:rPr>
              <a:t>/ </a:t>
            </a:r>
            <a:r>
              <a:rPr lang="pt-BR" altLang="ja-JP" sz="1200" dirty="0">
                <a:solidFill>
                  <a:prstClr val="black"/>
                </a:solidFill>
              </a:rPr>
              <a:t>Pág.34 do material 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Cuidados ao dirigir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224338" y="2641234"/>
            <a:ext cx="4357687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(4) Não carregar ninguém sobre a caçamba ou veículo. Isso pode causar acidente envolvendo a pessoa caso fizer uma parada repentina.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069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b="74375"/>
          <a:stretch/>
        </p:blipFill>
        <p:spPr>
          <a:xfrm>
            <a:off x="837104" y="2320769"/>
            <a:ext cx="7229475" cy="286669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Pág.73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Pág.35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Cuidados ao dirigir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090988" y="2362200"/>
            <a:ext cx="4395787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(5)Não dirigir com a caçamba erguida mais do que o necessário. Independentemente se está carregando carga ou não, deverá correr com a caçamba baixa conforme a  posição básica de operação determinada.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48617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26269" b="47201"/>
          <a:stretch/>
        </p:blipFill>
        <p:spPr>
          <a:xfrm>
            <a:off x="962023" y="2134906"/>
            <a:ext cx="7229475" cy="296794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Pág.73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Pág.35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Cuidados ao dirigir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224338" y="2505075"/>
            <a:ext cx="436245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/>
              <a:t>(6) Evitar de dirigir em velocidade alta, manobra de curva em alta velocidade ou  frenagem repentina quando o chão estiver liso.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82470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50996" b="23504"/>
          <a:stretch/>
        </p:blipFill>
        <p:spPr>
          <a:xfrm>
            <a:off x="962023" y="2192519"/>
            <a:ext cx="7229475" cy="285271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Pág.73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Pág.35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Cuidados ao dirigir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262438" y="2438400"/>
            <a:ext cx="4491037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(7)Não dirigir em ângulo reto contra o solo na rampa. Corre o risco de o veículo deslizar de lado e capotar.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80173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78943"/>
          <a:stretch/>
        </p:blipFill>
        <p:spPr>
          <a:xfrm>
            <a:off x="962023" y="2243738"/>
            <a:ext cx="7229475" cy="235567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Pág.73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Pág.35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Cuidados ao dirigir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276725" y="2066925"/>
            <a:ext cx="43053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(8)Tomar cuidado com fogos. Pode causar incêndio no veículo caso aproximar qualquer coisa relacionado a fogo.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53906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b="59352"/>
          <a:stretch/>
        </p:blipFill>
        <p:spPr>
          <a:xfrm>
            <a:off x="942455" y="1452042"/>
            <a:ext cx="7415213" cy="419307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>
                <a:solidFill>
                  <a:prstClr val="black"/>
                </a:solidFill>
              </a:rPr>
              <a:t>Pág.74 do material / Pág.36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Cuidados ao dirigir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167188" y="1519238"/>
            <a:ext cx="4729161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(9)</a:t>
            </a:r>
            <a:r>
              <a:rPr lang="ja-JP" altLang="pt-BR" dirty="0"/>
              <a:t>①</a:t>
            </a:r>
            <a:r>
              <a:rPr lang="pt-BR" dirty="0"/>
              <a:t> Quando for subir ou descer o veículo, o corpo deverá estar virado para o veículo, sempre utilizando o escorre mão ou escada para apoiar o corpo em mais de três pontos.</a:t>
            </a:r>
            <a:br>
              <a:rPr lang="pt-BR" dirty="0"/>
            </a:br>
            <a:endParaRPr lang="pt-BR" dirty="0"/>
          </a:p>
          <a:p>
            <a:r>
              <a:rPr lang="ja-JP" altLang="pt-BR" dirty="0"/>
              <a:t>②</a:t>
            </a:r>
            <a:r>
              <a:rPr lang="pt-BR" dirty="0"/>
              <a:t>Não é para subir ou descer o veículo pulando.</a:t>
            </a:r>
          </a:p>
          <a:p>
            <a:r>
              <a:rPr lang="pt-BR" dirty="0"/>
              <a:t> </a:t>
            </a:r>
          </a:p>
          <a:p>
            <a:r>
              <a:rPr lang="ja-JP" altLang="pt-BR" dirty="0"/>
              <a:t>③</a:t>
            </a:r>
            <a:r>
              <a:rPr lang="pt-BR" dirty="0"/>
              <a:t>Não é para subir ou descer o    veículo segurando objeto nas mãos.</a:t>
            </a:r>
          </a:p>
          <a:p>
            <a:r>
              <a:rPr lang="pt-BR" dirty="0"/>
              <a:t> </a:t>
            </a:r>
          </a:p>
          <a:p>
            <a:r>
              <a:rPr lang="ja-JP" altLang="pt-BR" dirty="0"/>
              <a:t>④</a:t>
            </a:r>
            <a:r>
              <a:rPr lang="pt-BR" dirty="0"/>
              <a:t>Tomar cuidado para não acabar segurando nos dispositivos de operação.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58190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46374" b="30860"/>
          <a:stretch/>
        </p:blipFill>
        <p:spPr>
          <a:xfrm>
            <a:off x="869154" y="2328262"/>
            <a:ext cx="7415213" cy="234844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Pág.74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Pág.36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Cuidados ao dirigir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00488" y="2552700"/>
            <a:ext cx="4891087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(10)Tomar cuidado com obstáculos. Ao operar em locais com obstáculos, deverá dirigir e/ou girar o veículo sem acertar os objetos ao redor com a caçamba.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25441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74308"/>
          <a:stretch/>
        </p:blipFill>
        <p:spPr>
          <a:xfrm>
            <a:off x="869154" y="2293737"/>
            <a:ext cx="7415213" cy="265027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Pág.74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Pág.36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Cuidados ao dirigir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229100" y="2538413"/>
            <a:ext cx="473658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(11) Obedecer a velocidade estabelecida para horário noturno. De noite perdemos a noção de distância e velocidade. Portanto, é necessário que dirija na velocidade conforme a iluminação do veículo.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67642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b="79335"/>
          <a:stretch/>
        </p:blipFill>
        <p:spPr>
          <a:xfrm>
            <a:off x="868085" y="2331818"/>
            <a:ext cx="7286625" cy="242106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Pág.75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Pág.37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Cuidados ao dirigir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181475" y="2224088"/>
            <a:ext cx="4214813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(12) Não deixar que ninguém entre sob a caçamba erguida. Pode causar um acidente envolvendo a pessoa caso a caçamba entrar em movimento.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9905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524828" y="1759504"/>
            <a:ext cx="3352800" cy="2177415"/>
          </a:xfrm>
          <a:prstGeom prst="rect">
            <a:avLst/>
          </a:prstGeom>
        </p:spPr>
      </p:pic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95551" y="1626153"/>
            <a:ext cx="3308350" cy="244411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4828" y="4745143"/>
            <a:ext cx="3426686" cy="83099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pt-BR" altLang="ja-JP" dirty="0">
                <a:latin typeface="Arial" panose="020B0604020202020204" pitchFamily="34" charset="0"/>
                <a:cs typeface="Arial" panose="020B0604020202020204" pitchFamily="34" charset="0"/>
              </a:rPr>
              <a:t>Figura 1-1 </a:t>
            </a:r>
            <a:r>
              <a:rPr lang="pt-BR" kern="1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Pá carregadeira</a:t>
            </a:r>
            <a:br>
              <a:rPr lang="pt-BR" kern="1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</a:br>
            <a:r>
              <a:rPr lang="pt-BR" kern="1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 (sem mecanismo de alcance)</a:t>
            </a:r>
          </a:p>
          <a:p>
            <a:endParaRPr kumimoji="1" lang="ja-JP" altLang="en-US" sz="1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87294" y="4745142"/>
            <a:ext cx="3321870" cy="83099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pt-BR" altLang="ja-JP" dirty="0">
                <a:latin typeface="Arial" panose="020B0604020202020204" pitchFamily="34" charset="0"/>
                <a:cs typeface="Arial" panose="020B0604020202020204" pitchFamily="34" charset="0"/>
              </a:rPr>
              <a:t>Figura 1-2 </a:t>
            </a:r>
            <a:r>
              <a:rPr lang="pt-BR" kern="1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Pá carregadeira</a:t>
            </a:r>
            <a:br>
              <a:rPr lang="pt-BR" kern="1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</a:br>
            <a:r>
              <a:rPr lang="pt-BR" kern="1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 (com mecanismo de alcance)</a:t>
            </a:r>
          </a:p>
          <a:p>
            <a:endParaRPr kumimoji="1" lang="ja-JP" altLang="en-US" sz="12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Definição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pá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carregadeira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outros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maquinários</a:t>
            </a:r>
            <a:endParaRPr kumimoji="1" lang="ja-JP" altLang="en-US" sz="22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Pág.13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Pág.4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161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26043" b="52707"/>
          <a:stretch/>
        </p:blipFill>
        <p:spPr>
          <a:xfrm>
            <a:off x="933448" y="2282158"/>
            <a:ext cx="7286625" cy="248959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Pág.75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Pág.37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Cuidados ao dirigir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305300" y="2324100"/>
            <a:ext cx="4386263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(13) É necessário que tenha conhecimento suficiente da capacidade do veículo. Deverá tomar cuidado ao carregar materiais soltos, pois a tendência é de acabar carregando mais do que o permitido. 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15755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52147" b="24766"/>
          <a:stretch/>
        </p:blipFill>
        <p:spPr>
          <a:xfrm>
            <a:off x="933448" y="2028585"/>
            <a:ext cx="7286625" cy="270481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Pág.75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Pág.37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Cuidados ao dirigir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371975" y="2838450"/>
            <a:ext cx="384809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(14) Não carregar peso em um lado só. Quando carrega peso apenas em um lado, afeta a estabilidade dos dois lados (direita e esquerda) e sobrecarrega o veículo e o sistema hidráulico.</a:t>
            </a:r>
          </a:p>
        </p:txBody>
      </p:sp>
    </p:spTree>
    <p:extLst>
      <p:ext uri="{BB962C8B-B14F-4D97-AF65-F5344CB8AC3E}">
        <p14:creationId xmlns:p14="http://schemas.microsoft.com/office/powerpoint/2010/main" val="8793101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75758"/>
          <a:stretch/>
        </p:blipFill>
        <p:spPr>
          <a:xfrm>
            <a:off x="933448" y="1705855"/>
            <a:ext cx="7286625" cy="284013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Pág.75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Pág.37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Cuidados ao dirigir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343400" y="2390775"/>
            <a:ext cx="4138613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(15)Tomar cuidado ao dirigir em rampa. Quando estiver carregando carga na rampa, é para subir de frente a subida e descer de ré a descida. Ao contrário, quando não estiver carregando carga deverá subir de ré e descer de frente.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76599" y="3305177"/>
            <a:ext cx="519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800" dirty="0"/>
              <a:t>Descida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81087" y="2175331"/>
            <a:ext cx="519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800" dirty="0"/>
              <a:t>Subida</a:t>
            </a:r>
          </a:p>
        </p:txBody>
      </p:sp>
    </p:spTree>
    <p:extLst>
      <p:ext uri="{BB962C8B-B14F-4D97-AF65-F5344CB8AC3E}">
        <p14:creationId xmlns:p14="http://schemas.microsoft.com/office/powerpoint/2010/main" val="33941049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3955864"/>
            <a:ext cx="7772400" cy="601663"/>
          </a:xfrm>
        </p:spPr>
        <p:txBody>
          <a:bodyPr>
            <a:noAutofit/>
          </a:bodyPr>
          <a:lstStyle/>
          <a:p>
            <a:r>
              <a:rPr lang="en-US" sz="3200" dirty="0"/>
              <a:t>Parte 3 </a:t>
            </a:r>
            <a:br>
              <a:rPr lang="en-US" sz="3200" dirty="0"/>
            </a:br>
            <a:r>
              <a:rPr lang="en-US" sz="3200" dirty="0"/>
              <a:t> </a:t>
            </a:r>
            <a:r>
              <a:rPr lang="en-US" sz="3200" dirty="0" err="1"/>
              <a:t>Conhecimentos</a:t>
            </a:r>
            <a:r>
              <a:rPr lang="en-US" sz="3200" dirty="0"/>
              <a:t> </a:t>
            </a:r>
            <a:r>
              <a:rPr lang="en-US" sz="3200" dirty="0" err="1"/>
              <a:t>relacionados</a:t>
            </a:r>
            <a:r>
              <a:rPr lang="en-US" sz="3200" dirty="0"/>
              <a:t> a </a:t>
            </a:r>
            <a:r>
              <a:rPr lang="en-US" sz="3200" dirty="0" err="1"/>
              <a:t>estrutura</a:t>
            </a:r>
            <a:r>
              <a:rPr lang="en-US" sz="3200" dirty="0"/>
              <a:t> do </a:t>
            </a:r>
            <a:r>
              <a:rPr lang="en-US" sz="3200" dirty="0" err="1"/>
              <a:t>dispositivo</a:t>
            </a:r>
            <a:r>
              <a:rPr lang="en-US" sz="3200" dirty="0"/>
              <a:t> de </a:t>
            </a:r>
            <a:r>
              <a:rPr lang="en-US" sz="3200" dirty="0" err="1"/>
              <a:t>carga</a:t>
            </a:r>
            <a:r>
              <a:rPr lang="en-US" sz="3200" dirty="0"/>
              <a:t> e forma de </a:t>
            </a:r>
            <a:r>
              <a:rPr lang="en-US" sz="3200" dirty="0" err="1"/>
              <a:t>seu</a:t>
            </a:r>
            <a:r>
              <a:rPr lang="en-US" sz="3200" dirty="0"/>
              <a:t> </a:t>
            </a:r>
            <a:r>
              <a:rPr lang="en-US" sz="3200" dirty="0" err="1"/>
              <a:t>manuseamento</a:t>
            </a:r>
            <a:r>
              <a:rPr lang="en-US" sz="3200" dirty="0"/>
              <a:t> </a:t>
            </a:r>
            <a:r>
              <a:rPr lang="en-US" sz="3200" dirty="0" err="1"/>
              <a:t>ao</a:t>
            </a:r>
            <a:r>
              <a:rPr lang="en-US" sz="3200" dirty="0"/>
              <a:t> </a:t>
            </a:r>
            <a:r>
              <a:rPr lang="en-US" sz="3200" dirty="0" err="1"/>
              <a:t>utilizar</a:t>
            </a:r>
            <a:r>
              <a:rPr lang="en-US" sz="3200" dirty="0"/>
              <a:t> </a:t>
            </a:r>
            <a:r>
              <a:rPr lang="en-US" sz="3200" dirty="0" err="1"/>
              <a:t>pá</a:t>
            </a:r>
            <a:r>
              <a:rPr lang="en-US" sz="3200" dirty="0"/>
              <a:t> </a:t>
            </a:r>
            <a:r>
              <a:rPr lang="en-US" sz="3200" dirty="0" err="1"/>
              <a:t>carregadeira</a:t>
            </a:r>
            <a:r>
              <a:rPr lang="en-US" sz="3200" dirty="0"/>
              <a:t> </a:t>
            </a:r>
            <a:r>
              <a:rPr lang="en-US" sz="3200" dirty="0" err="1"/>
              <a:t>ou</a:t>
            </a:r>
            <a:r>
              <a:rPr lang="en-US" sz="3200" dirty="0"/>
              <a:t> outros </a:t>
            </a:r>
            <a:r>
              <a:rPr lang="en-US" sz="3200" dirty="0" err="1"/>
              <a:t>maquinários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16527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en-US" sz="3600" dirty="0"/>
              <a:t>Capítulo1</a:t>
            </a:r>
            <a:br>
              <a:rPr lang="en-US" sz="3600" dirty="0"/>
            </a:br>
            <a:r>
              <a:rPr lang="en-US" sz="3600" dirty="0"/>
              <a:t> </a:t>
            </a:r>
            <a:r>
              <a:rPr lang="en-US" sz="3600" dirty="0" err="1"/>
              <a:t>Estrutura</a:t>
            </a:r>
            <a:endParaRPr kumimoji="1" lang="ja-JP" alt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55159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400935" y="5201440"/>
            <a:ext cx="431473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sz="1200" dirty="0"/>
              <a:t>Figura 3-1  Dispositivos operacionais da pá carregadeira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Pág.79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Pág.38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Dispositivo de carga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28" name="図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60" y="1321881"/>
            <a:ext cx="5591175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52"/>
          <p:cNvSpPr txBox="1">
            <a:spLocks noChangeArrowheads="1"/>
          </p:cNvSpPr>
          <p:nvPr/>
        </p:nvSpPr>
        <p:spPr bwMode="auto">
          <a:xfrm>
            <a:off x="1494155" y="4491990"/>
            <a:ext cx="906780" cy="16319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l">
              <a:spcAft>
                <a:spcPts val="0"/>
              </a:spcAft>
            </a:pPr>
            <a:r>
              <a:rPr lang="en-US" sz="6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B</a:t>
            </a:r>
            <a:r>
              <a:rPr lang="en-US" sz="6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raço de le</a:t>
            </a:r>
            <a:r>
              <a:rPr lang="en-US" sz="6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vantamento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Text Box 153"/>
          <p:cNvSpPr txBox="1">
            <a:spLocks noChangeArrowheads="1"/>
          </p:cNvSpPr>
          <p:nvPr/>
        </p:nvSpPr>
        <p:spPr bwMode="auto">
          <a:xfrm>
            <a:off x="2593975" y="4463604"/>
            <a:ext cx="1520825" cy="1526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7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Biela A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Text Box 154"/>
          <p:cNvSpPr txBox="1">
            <a:spLocks noChangeArrowheads="1"/>
          </p:cNvSpPr>
          <p:nvPr/>
        </p:nvSpPr>
        <p:spPr bwMode="auto">
          <a:xfrm>
            <a:off x="4401185" y="4478020"/>
            <a:ext cx="1228725" cy="16319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7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 Suporte caçamba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Text Box 155"/>
          <p:cNvSpPr txBox="1">
            <a:spLocks noChangeArrowheads="1"/>
          </p:cNvSpPr>
          <p:nvPr/>
        </p:nvSpPr>
        <p:spPr bwMode="auto">
          <a:xfrm>
            <a:off x="5935980" y="4492625"/>
            <a:ext cx="757555" cy="1714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7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Caçamba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4" name="Text Box 156"/>
          <p:cNvSpPr txBox="1">
            <a:spLocks noChangeArrowheads="1"/>
          </p:cNvSpPr>
          <p:nvPr/>
        </p:nvSpPr>
        <p:spPr bwMode="auto">
          <a:xfrm>
            <a:off x="1494155" y="4641215"/>
            <a:ext cx="1678940" cy="1727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6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 </a:t>
            </a:r>
            <a:r>
              <a:rPr lang="en-US" sz="600" kern="100" dirty="0" err="1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Suporte</a:t>
            </a:r>
            <a:r>
              <a:rPr lang="en-US" sz="6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 de </a:t>
            </a:r>
            <a:r>
              <a:rPr lang="en-US" sz="600" kern="100" dirty="0" err="1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cilindro</a:t>
            </a:r>
            <a:r>
              <a:rPr lang="en-US" sz="6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 da </a:t>
            </a:r>
            <a:r>
              <a:rPr lang="en-US" sz="600" kern="100" dirty="0" err="1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caçamba</a:t>
            </a:r>
            <a:r>
              <a:rPr lang="en-US" sz="6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 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5" name="Text Box 157"/>
          <p:cNvSpPr txBox="1">
            <a:spLocks noChangeArrowheads="1"/>
          </p:cNvSpPr>
          <p:nvPr/>
        </p:nvSpPr>
        <p:spPr bwMode="auto">
          <a:xfrm>
            <a:off x="3433445" y="4648200"/>
            <a:ext cx="967740" cy="1407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700" kern="100" dirty="0" err="1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Cilindro</a:t>
            </a:r>
            <a:r>
              <a:rPr lang="en-US" sz="7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 de </a:t>
            </a:r>
            <a:r>
              <a:rPr lang="en-US" sz="700" kern="100" dirty="0" err="1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despejo</a:t>
            </a:r>
            <a:r>
              <a:rPr lang="en-US" sz="7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 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6" name="Text Box 158"/>
          <p:cNvSpPr txBox="1">
            <a:spLocks noChangeArrowheads="1"/>
          </p:cNvSpPr>
          <p:nvPr/>
        </p:nvSpPr>
        <p:spPr bwMode="auto">
          <a:xfrm>
            <a:off x="4697730" y="4655185"/>
            <a:ext cx="1375410" cy="14668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7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Cilindro de levantamento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7" name="Text Box 159"/>
          <p:cNvSpPr txBox="1">
            <a:spLocks noChangeArrowheads="1"/>
          </p:cNvSpPr>
          <p:nvPr/>
        </p:nvSpPr>
        <p:spPr bwMode="auto">
          <a:xfrm>
            <a:off x="1494155" y="4813935"/>
            <a:ext cx="906780" cy="16065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7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Braço de alcance 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8" name="Text Box 160"/>
          <p:cNvSpPr txBox="1">
            <a:spLocks noChangeArrowheads="1"/>
          </p:cNvSpPr>
          <p:nvPr/>
        </p:nvSpPr>
        <p:spPr bwMode="auto">
          <a:xfrm>
            <a:off x="2600960" y="4813935"/>
            <a:ext cx="1520825" cy="1727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7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Biela B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9" name="Text Box 161"/>
          <p:cNvSpPr txBox="1">
            <a:spLocks noChangeArrowheads="1"/>
          </p:cNvSpPr>
          <p:nvPr/>
        </p:nvSpPr>
        <p:spPr bwMode="auto">
          <a:xfrm>
            <a:off x="4404995" y="4806950"/>
            <a:ext cx="897255" cy="17970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7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Braço de controle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0" name="Text Box 162"/>
          <p:cNvSpPr txBox="1">
            <a:spLocks noChangeArrowheads="1"/>
          </p:cNvSpPr>
          <p:nvPr/>
        </p:nvSpPr>
        <p:spPr bwMode="auto">
          <a:xfrm>
            <a:off x="5521325" y="4818380"/>
            <a:ext cx="1452245" cy="1714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7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C</a:t>
            </a:r>
            <a:r>
              <a:rPr lang="pt-BR" sz="7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ilindro de alcance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auto">
          <a:xfrm>
            <a:off x="0" y="4133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6202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90750" y="5608944"/>
            <a:ext cx="47016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sz="1200" dirty="0"/>
              <a:t>Figura 3-2  Dispositivo de operação da pá carregadeira com alcance</a:t>
            </a:r>
            <a:endParaRPr lang="ja-JP" altLang="en-US" sz="1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4486971" y="2690716"/>
            <a:ext cx="4180840" cy="275526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Pág.81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Pág.39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Dispositivo de carga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/>
          <p:cNvPicPr/>
          <p:nvPr/>
        </p:nvPicPr>
        <p:blipFill>
          <a:blip r:embed="rId3"/>
          <a:stretch>
            <a:fillRect/>
          </a:stretch>
        </p:blipFill>
        <p:spPr>
          <a:xfrm>
            <a:off x="452623" y="2273242"/>
            <a:ext cx="3048253" cy="1046337"/>
          </a:xfrm>
          <a:prstGeom prst="rect">
            <a:avLst/>
          </a:prstGeom>
        </p:spPr>
      </p:pic>
      <p:pic>
        <p:nvPicPr>
          <p:cNvPr id="2049" name="図 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50" y="1394957"/>
            <a:ext cx="4165103" cy="273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53"/>
          <p:cNvSpPr txBox="1">
            <a:spLocks noChangeArrowheads="1"/>
          </p:cNvSpPr>
          <p:nvPr/>
        </p:nvSpPr>
        <p:spPr bwMode="auto">
          <a:xfrm>
            <a:off x="1474172" y="3733639"/>
            <a:ext cx="1222946" cy="1287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700" kern="100" dirty="0" err="1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Biela</a:t>
            </a:r>
            <a:r>
              <a:rPr lang="en-US" sz="7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 A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Text Box 154"/>
          <p:cNvSpPr txBox="1">
            <a:spLocks noChangeArrowheads="1"/>
          </p:cNvSpPr>
          <p:nvPr/>
        </p:nvSpPr>
        <p:spPr bwMode="auto">
          <a:xfrm>
            <a:off x="2798604" y="3734571"/>
            <a:ext cx="988059" cy="10162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7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 </a:t>
            </a:r>
            <a:r>
              <a:rPr lang="en-US" sz="700" kern="100" dirty="0" err="1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Suporte</a:t>
            </a:r>
            <a:r>
              <a:rPr lang="en-US" sz="7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 </a:t>
            </a:r>
            <a:r>
              <a:rPr lang="en-US" sz="700" kern="100" dirty="0" err="1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caçamba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Text Box 155"/>
          <p:cNvSpPr txBox="1">
            <a:spLocks noChangeArrowheads="1"/>
          </p:cNvSpPr>
          <p:nvPr/>
        </p:nvSpPr>
        <p:spPr bwMode="auto">
          <a:xfrm>
            <a:off x="3942682" y="3740942"/>
            <a:ext cx="609175" cy="10772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700" kern="100" dirty="0" err="1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Caçamba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Text Box 156"/>
          <p:cNvSpPr txBox="1">
            <a:spLocks noChangeArrowheads="1"/>
          </p:cNvSpPr>
          <p:nvPr/>
        </p:nvSpPr>
        <p:spPr bwMode="auto">
          <a:xfrm>
            <a:off x="645658" y="3862402"/>
            <a:ext cx="1257283" cy="11140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6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 </a:t>
            </a:r>
            <a:r>
              <a:rPr lang="en-US" sz="600" kern="100" dirty="0" err="1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Suporte</a:t>
            </a:r>
            <a:r>
              <a:rPr lang="en-US" sz="6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 de </a:t>
            </a:r>
            <a:r>
              <a:rPr lang="en-US" sz="600" kern="100" dirty="0" err="1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cilindro</a:t>
            </a:r>
            <a:r>
              <a:rPr lang="en-US" sz="6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 da </a:t>
            </a:r>
            <a:r>
              <a:rPr lang="en-US" sz="600" kern="100" dirty="0" err="1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caçamba</a:t>
            </a:r>
            <a:r>
              <a:rPr lang="en-US" sz="6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 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6" name="Text Box 159"/>
          <p:cNvSpPr txBox="1">
            <a:spLocks noChangeArrowheads="1"/>
          </p:cNvSpPr>
          <p:nvPr/>
        </p:nvSpPr>
        <p:spPr bwMode="auto">
          <a:xfrm>
            <a:off x="645658" y="3988650"/>
            <a:ext cx="680634" cy="851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600" kern="100" dirty="0" err="1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Braço</a:t>
            </a:r>
            <a:r>
              <a:rPr lang="en-US" sz="6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 de </a:t>
            </a:r>
            <a:r>
              <a:rPr lang="en-US" sz="600" kern="100" dirty="0" err="1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alcance</a:t>
            </a:r>
            <a:r>
              <a:rPr lang="en-US" sz="6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 </a:t>
            </a:r>
            <a:endParaRPr lang="pt-BR" sz="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7" name="Text Box 160"/>
          <p:cNvSpPr txBox="1">
            <a:spLocks noChangeArrowheads="1"/>
          </p:cNvSpPr>
          <p:nvPr/>
        </p:nvSpPr>
        <p:spPr bwMode="auto">
          <a:xfrm>
            <a:off x="1474172" y="3992854"/>
            <a:ext cx="1202353" cy="12615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700" kern="100" dirty="0" err="1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Biela</a:t>
            </a:r>
            <a:r>
              <a:rPr lang="en-US" sz="7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 B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9" name="Text Box 162"/>
          <p:cNvSpPr txBox="1">
            <a:spLocks noChangeArrowheads="1"/>
          </p:cNvSpPr>
          <p:nvPr/>
        </p:nvSpPr>
        <p:spPr bwMode="auto">
          <a:xfrm>
            <a:off x="3642962" y="3989127"/>
            <a:ext cx="1167799" cy="10772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7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C</a:t>
            </a:r>
            <a:r>
              <a:rPr lang="pt-BR" sz="7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ilindro de alcance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0"/>
            <a:ext cx="7352998" cy="17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0" y="457199"/>
            <a:ext cx="73529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0" y="4133849"/>
            <a:ext cx="73529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" name="Text Box 152"/>
          <p:cNvSpPr txBox="1">
            <a:spLocks noChangeArrowheads="1"/>
          </p:cNvSpPr>
          <p:nvPr/>
        </p:nvSpPr>
        <p:spPr bwMode="auto">
          <a:xfrm>
            <a:off x="645658" y="3692450"/>
            <a:ext cx="680634" cy="16995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l">
              <a:spcAft>
                <a:spcPts val="0"/>
              </a:spcAft>
            </a:pPr>
            <a:r>
              <a:rPr lang="en-US" sz="6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B</a:t>
            </a:r>
            <a:r>
              <a:rPr lang="en-US" sz="6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raço de le</a:t>
            </a:r>
            <a:r>
              <a:rPr lang="en-US" sz="6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vantamento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4" name="Text Box 157"/>
          <p:cNvSpPr txBox="1">
            <a:spLocks noChangeArrowheads="1"/>
          </p:cNvSpPr>
          <p:nvPr/>
        </p:nvSpPr>
        <p:spPr bwMode="auto">
          <a:xfrm>
            <a:off x="2085645" y="3863884"/>
            <a:ext cx="759353" cy="11944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600" kern="100" dirty="0" err="1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Cilindro</a:t>
            </a:r>
            <a:r>
              <a:rPr lang="en-US" sz="6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 de </a:t>
            </a:r>
            <a:r>
              <a:rPr lang="en-US" sz="600" kern="100" dirty="0" err="1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despejo</a:t>
            </a:r>
            <a:r>
              <a:rPr lang="en-US" sz="6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 </a:t>
            </a:r>
            <a:endParaRPr lang="pt-BR" sz="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5" name="Text Box 158"/>
          <p:cNvSpPr txBox="1">
            <a:spLocks noChangeArrowheads="1"/>
          </p:cNvSpPr>
          <p:nvPr/>
        </p:nvSpPr>
        <p:spPr bwMode="auto">
          <a:xfrm>
            <a:off x="3001578" y="3867164"/>
            <a:ext cx="1375410" cy="8571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7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Cilindro de levantamento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6" name="Text Box 161"/>
          <p:cNvSpPr txBox="1">
            <a:spLocks noChangeArrowheads="1"/>
          </p:cNvSpPr>
          <p:nvPr/>
        </p:nvSpPr>
        <p:spPr bwMode="auto">
          <a:xfrm>
            <a:off x="2799339" y="3997472"/>
            <a:ext cx="701537" cy="993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6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Braço de controle</a:t>
            </a:r>
            <a:endParaRPr lang="pt-BR" sz="10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2359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12058" y="4855204"/>
            <a:ext cx="3719748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sz="1200" dirty="0"/>
              <a:t>Figura 3-3  Sistema hidráulico da pá carregadeira</a:t>
            </a:r>
          </a:p>
        </p:txBody>
      </p:sp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5433363" y="1400699"/>
            <a:ext cx="3039110" cy="35179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02263" y="5333073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sz="1200" dirty="0"/>
              <a:t>Figura 3-4  Bomba de pressão hidráulica 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73041" y="6390028"/>
            <a:ext cx="389264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Pág.82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Pág.40 e 41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Sistema hidráulico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073" name="図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644566"/>
            <a:ext cx="4557615" cy="312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66"/>
          <p:cNvSpPr txBox="1">
            <a:spLocks noChangeArrowheads="1"/>
          </p:cNvSpPr>
          <p:nvPr/>
        </p:nvSpPr>
        <p:spPr bwMode="auto">
          <a:xfrm>
            <a:off x="1967230" y="4455408"/>
            <a:ext cx="1416050" cy="162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C</a:t>
            </a:r>
            <a:r>
              <a:rPr lang="pt-BR" sz="6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ilindro de de alcance 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Text Box 167"/>
          <p:cNvSpPr txBox="1">
            <a:spLocks noChangeArrowheads="1"/>
          </p:cNvSpPr>
          <p:nvPr/>
        </p:nvSpPr>
        <p:spPr bwMode="auto">
          <a:xfrm>
            <a:off x="1285875" y="2749659"/>
            <a:ext cx="900430" cy="62864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C</a:t>
            </a:r>
            <a:r>
              <a:rPr lang="pt-BR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ilindro de levantamento 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Text Box 168"/>
          <p:cNvSpPr txBox="1">
            <a:spLocks noChangeArrowheads="1"/>
          </p:cNvSpPr>
          <p:nvPr/>
        </p:nvSpPr>
        <p:spPr bwMode="auto">
          <a:xfrm>
            <a:off x="2576854" y="2480370"/>
            <a:ext cx="551816" cy="3036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6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C</a:t>
            </a:r>
            <a:r>
              <a:rPr lang="pt-BR" sz="6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ilindro de alcance 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4" name="Text Box 169"/>
          <p:cNvSpPr txBox="1">
            <a:spLocks noChangeArrowheads="1"/>
          </p:cNvSpPr>
          <p:nvPr/>
        </p:nvSpPr>
        <p:spPr bwMode="auto">
          <a:xfrm>
            <a:off x="1657668" y="1685574"/>
            <a:ext cx="1069975" cy="18466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>
              <a:spcAft>
                <a:spcPts val="0"/>
              </a:spcAft>
            </a:pPr>
            <a:r>
              <a:rPr lang="pt-BR" sz="6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Reservatório</a:t>
            </a:r>
            <a:r>
              <a:rPr lang="pt-BR" sz="6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 de óleo 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5" name="Text Box 170"/>
          <p:cNvSpPr txBox="1">
            <a:spLocks noChangeArrowheads="1"/>
          </p:cNvSpPr>
          <p:nvPr/>
        </p:nvSpPr>
        <p:spPr bwMode="auto">
          <a:xfrm>
            <a:off x="3604603" y="1922950"/>
            <a:ext cx="571500" cy="86106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Válvula de controle 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6" name="Text Box 171"/>
          <p:cNvSpPr txBox="1">
            <a:spLocks noChangeArrowheads="1"/>
          </p:cNvSpPr>
          <p:nvPr/>
        </p:nvSpPr>
        <p:spPr bwMode="auto">
          <a:xfrm>
            <a:off x="4661878" y="2313793"/>
            <a:ext cx="725170" cy="94043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Filtro de óleo 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6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hidráulico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7" name="Text Box 172"/>
          <p:cNvSpPr txBox="1">
            <a:spLocks noChangeArrowheads="1"/>
          </p:cNvSpPr>
          <p:nvPr/>
        </p:nvSpPr>
        <p:spPr bwMode="auto">
          <a:xfrm>
            <a:off x="4770434" y="3479252"/>
            <a:ext cx="568796" cy="62324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6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Bomba de pressão hidráulica</a:t>
            </a:r>
          </a:p>
          <a:p>
            <a:pPr algn="l">
              <a:spcAft>
                <a:spcPts val="0"/>
              </a:spcAft>
            </a:pPr>
            <a:endParaRPr lang="pt-BR" sz="600" kern="100" dirty="0">
              <a:latin typeface="Meiryo" panose="020B0604030504040204" pitchFamily="34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0" y="3705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1" name="Text Box 164"/>
          <p:cNvSpPr txBox="1">
            <a:spLocks noChangeArrowheads="1"/>
          </p:cNvSpPr>
          <p:nvPr/>
        </p:nvSpPr>
        <p:spPr bwMode="auto">
          <a:xfrm>
            <a:off x="257174" y="2952750"/>
            <a:ext cx="498330" cy="52015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6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C</a:t>
            </a:r>
            <a:r>
              <a:rPr lang="pt-BR" sz="6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ilindro de despejo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2" name="Text Box 173"/>
          <p:cNvSpPr txBox="1">
            <a:spLocks noChangeArrowheads="1"/>
          </p:cNvSpPr>
          <p:nvPr/>
        </p:nvSpPr>
        <p:spPr bwMode="auto">
          <a:xfrm>
            <a:off x="5273913" y="2902969"/>
            <a:ext cx="674220" cy="74635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Bomba de pressão hidráulica</a:t>
            </a:r>
          </a:p>
          <a:p>
            <a:pPr algn="ctr">
              <a:spcAft>
                <a:spcPts val="0"/>
              </a:spcAft>
            </a:pP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3" name="Text Box 174"/>
          <p:cNvSpPr txBox="1">
            <a:spLocks noChangeArrowheads="1"/>
          </p:cNvSpPr>
          <p:nvPr/>
        </p:nvSpPr>
        <p:spPr bwMode="auto">
          <a:xfrm>
            <a:off x="7019593" y="1890328"/>
            <a:ext cx="1193259" cy="5118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Válvula de controle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34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89722" y="5166706"/>
            <a:ext cx="3124863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sz="1200" dirty="0"/>
              <a:t>Figura 3-5  Válvula de controle</a:t>
            </a:r>
          </a:p>
          <a:p>
            <a:r>
              <a:rPr lang="pt-BR" sz="1200" dirty="0"/>
              <a:t>(Duas vias. Modelo padrão)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50955" y="5166706"/>
            <a:ext cx="3124863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sz="1200" dirty="0"/>
              <a:t>Figura 3-6  Válvula de controle</a:t>
            </a:r>
            <a:br>
              <a:rPr lang="pt-BR" sz="1200" dirty="0"/>
            </a:br>
            <a:r>
              <a:rPr lang="pt-BR" sz="1200" dirty="0"/>
              <a:t>(Três vias. Modelo de alcance)</a:t>
            </a:r>
          </a:p>
        </p:txBody>
      </p:sp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348614" y="1430586"/>
            <a:ext cx="4032250" cy="3391535"/>
          </a:xfrm>
          <a:prstGeom prst="rect">
            <a:avLst/>
          </a:prstGeom>
        </p:spPr>
      </p:pic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4460902" y="1649550"/>
            <a:ext cx="3886200" cy="282638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933951" y="6390028"/>
            <a:ext cx="403173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Pág.84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Pág.41 e 42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Sistema hidráulico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Text Box 176"/>
          <p:cNvSpPr txBox="1">
            <a:spLocks noChangeArrowheads="1"/>
          </p:cNvSpPr>
          <p:nvPr/>
        </p:nvSpPr>
        <p:spPr bwMode="auto">
          <a:xfrm>
            <a:off x="348613" y="2952243"/>
            <a:ext cx="715011" cy="3385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8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Válvula de segurança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Text Box 177"/>
          <p:cNvSpPr txBox="1">
            <a:spLocks noChangeArrowheads="1"/>
          </p:cNvSpPr>
          <p:nvPr/>
        </p:nvSpPr>
        <p:spPr bwMode="auto">
          <a:xfrm>
            <a:off x="188595" y="2297142"/>
            <a:ext cx="1538605" cy="31051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Alavanca de levantamento 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Text Box 178"/>
          <p:cNvSpPr txBox="1">
            <a:spLocks noChangeArrowheads="1"/>
          </p:cNvSpPr>
          <p:nvPr/>
        </p:nvSpPr>
        <p:spPr bwMode="auto">
          <a:xfrm>
            <a:off x="768350" y="1993082"/>
            <a:ext cx="1233170" cy="2743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Alavanca de despejo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Text Box 179"/>
          <p:cNvSpPr txBox="1">
            <a:spLocks noChangeArrowheads="1"/>
          </p:cNvSpPr>
          <p:nvPr/>
        </p:nvSpPr>
        <p:spPr bwMode="auto">
          <a:xfrm>
            <a:off x="1727200" y="1689234"/>
            <a:ext cx="1137920" cy="31051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8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   Descer caçamba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Text Box 180"/>
          <p:cNvSpPr txBox="1">
            <a:spLocks noChangeArrowheads="1"/>
          </p:cNvSpPr>
          <p:nvPr/>
        </p:nvSpPr>
        <p:spPr bwMode="auto">
          <a:xfrm>
            <a:off x="2409507" y="1376317"/>
            <a:ext cx="1951355" cy="31051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Deitar caçamba para frente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4" name="Text Box 181"/>
          <p:cNvSpPr txBox="1">
            <a:spLocks noChangeArrowheads="1"/>
          </p:cNvSpPr>
          <p:nvPr/>
        </p:nvSpPr>
        <p:spPr bwMode="auto">
          <a:xfrm>
            <a:off x="3324225" y="2581160"/>
            <a:ext cx="962025" cy="3385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>
              <a:spcAft>
                <a:spcPts val="0"/>
              </a:spcAft>
            </a:pPr>
            <a:r>
              <a:rPr lang="pt-BR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Deitar caçamba para trás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7975" y="2907484"/>
            <a:ext cx="1438275" cy="31051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Levantar caçamba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3352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 Box 184"/>
          <p:cNvSpPr txBox="1">
            <a:spLocks noChangeArrowheads="1"/>
          </p:cNvSpPr>
          <p:nvPr/>
        </p:nvSpPr>
        <p:spPr bwMode="auto">
          <a:xfrm>
            <a:off x="7813371" y="1821896"/>
            <a:ext cx="1067461" cy="3385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>
              <a:spcAft>
                <a:spcPts val="0"/>
              </a:spcAft>
            </a:pPr>
            <a:r>
              <a:rPr lang="pt-BR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Válvula de segurança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1" name="Text Box 185"/>
          <p:cNvSpPr txBox="1">
            <a:spLocks noChangeArrowheads="1"/>
          </p:cNvSpPr>
          <p:nvPr/>
        </p:nvSpPr>
        <p:spPr bwMode="auto">
          <a:xfrm>
            <a:off x="5759450" y="1621231"/>
            <a:ext cx="1377315" cy="25844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Válvula de despejo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2" name="Text Box 186"/>
          <p:cNvSpPr txBox="1">
            <a:spLocks noChangeArrowheads="1"/>
          </p:cNvSpPr>
          <p:nvPr/>
        </p:nvSpPr>
        <p:spPr bwMode="auto">
          <a:xfrm>
            <a:off x="5079669" y="1974208"/>
            <a:ext cx="715645" cy="3385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Válvula de alcance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3" name="Text Box 187"/>
          <p:cNvSpPr txBox="1">
            <a:spLocks noChangeArrowheads="1"/>
          </p:cNvSpPr>
          <p:nvPr/>
        </p:nvSpPr>
        <p:spPr bwMode="auto">
          <a:xfrm>
            <a:off x="4252113" y="2568930"/>
            <a:ext cx="865173" cy="3385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r">
              <a:spcAft>
                <a:spcPts val="0"/>
              </a:spcAft>
            </a:pPr>
            <a:r>
              <a:rPr lang="pt-BR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Válvula de levantamento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9828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11150" y="4790411"/>
            <a:ext cx="3556000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sz="1200" dirty="0"/>
              <a:t>Figura 3-7  (Funcionamento da válvula de segurança)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375150" y="4698076"/>
            <a:ext cx="4590531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pt-BR" sz="1200" dirty="0"/>
              <a:t>Figura 3-8  </a:t>
            </a:r>
            <a:br>
              <a:rPr lang="pt-BR" sz="1200" dirty="0"/>
            </a:br>
            <a:r>
              <a:rPr lang="pt-BR" sz="1200" dirty="0"/>
              <a:t>Funcionamento da válvula de controle quando estiver no ponto neutro</a:t>
            </a:r>
          </a:p>
        </p:txBody>
      </p:sp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1072" y="1404329"/>
            <a:ext cx="4429125" cy="2983865"/>
          </a:xfrm>
          <a:prstGeom prst="rect">
            <a:avLst/>
          </a:prstGeom>
        </p:spPr>
      </p:pic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4980747" y="1116356"/>
            <a:ext cx="3714750" cy="355981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980747" y="6390028"/>
            <a:ext cx="398493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Pág.85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Pág.42 e 43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Sistema hidráulico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Text Box 188"/>
          <p:cNvSpPr txBox="1">
            <a:spLocks noChangeArrowheads="1"/>
          </p:cNvSpPr>
          <p:nvPr/>
        </p:nvSpPr>
        <p:spPr bwMode="auto">
          <a:xfrm>
            <a:off x="924395" y="1249941"/>
            <a:ext cx="1610360" cy="3200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8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Válvula de segurança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9" name="Text Box 189"/>
          <p:cNvSpPr txBox="1">
            <a:spLocks noChangeArrowheads="1"/>
          </p:cNvSpPr>
          <p:nvPr/>
        </p:nvSpPr>
        <p:spPr bwMode="auto">
          <a:xfrm>
            <a:off x="3107525" y="1467111"/>
            <a:ext cx="1632585" cy="3200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8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Cilindro de despejo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Text Box 190"/>
          <p:cNvSpPr txBox="1">
            <a:spLocks noChangeArrowheads="1"/>
          </p:cNvSpPr>
          <p:nvPr/>
        </p:nvSpPr>
        <p:spPr bwMode="auto">
          <a:xfrm>
            <a:off x="19050" y="3033021"/>
            <a:ext cx="607530" cy="67710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r">
              <a:spcAft>
                <a:spcPts val="0"/>
              </a:spcAft>
            </a:pPr>
            <a:r>
              <a:rPr lang="pt-BR" sz="7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Bomba de pressão hidráulica</a:t>
            </a:r>
          </a:p>
          <a:p>
            <a:pPr algn="r">
              <a:spcAft>
                <a:spcPts val="0"/>
              </a:spcAft>
            </a:pPr>
            <a:endParaRPr lang="pt-BR" sz="1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Text Box 191"/>
          <p:cNvSpPr txBox="1">
            <a:spLocks noChangeArrowheads="1"/>
          </p:cNvSpPr>
          <p:nvPr/>
        </p:nvSpPr>
        <p:spPr bwMode="auto">
          <a:xfrm>
            <a:off x="2011515" y="2894591"/>
            <a:ext cx="1611630" cy="3200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8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Válvula de controle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Text Box 192"/>
          <p:cNvSpPr txBox="1">
            <a:spLocks noChangeArrowheads="1"/>
          </p:cNvSpPr>
          <p:nvPr/>
        </p:nvSpPr>
        <p:spPr bwMode="auto">
          <a:xfrm>
            <a:off x="5716912" y="1221965"/>
            <a:ext cx="778195" cy="3077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r">
              <a:spcAft>
                <a:spcPts val="0"/>
              </a:spcAft>
            </a:pPr>
            <a:r>
              <a:rPr lang="pt-BR" sz="7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Alavanca de despejo</a:t>
            </a:r>
            <a:endParaRPr lang="pt-BR" sz="1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Text Box 193"/>
          <p:cNvSpPr txBox="1">
            <a:spLocks noChangeArrowheads="1"/>
          </p:cNvSpPr>
          <p:nvPr/>
        </p:nvSpPr>
        <p:spPr bwMode="auto">
          <a:xfrm>
            <a:off x="7335355" y="1240042"/>
            <a:ext cx="884388" cy="3077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>
              <a:spcAft>
                <a:spcPts val="0"/>
              </a:spcAft>
            </a:pPr>
            <a:r>
              <a:rPr lang="pt-BR" sz="7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Alavanca de levantamento</a:t>
            </a:r>
            <a:endParaRPr lang="pt-BR" sz="1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4" name="Text Box 194"/>
          <p:cNvSpPr txBox="1">
            <a:spLocks noChangeArrowheads="1"/>
          </p:cNvSpPr>
          <p:nvPr/>
        </p:nvSpPr>
        <p:spPr bwMode="auto">
          <a:xfrm>
            <a:off x="4890289" y="3739885"/>
            <a:ext cx="540867" cy="3770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Parada</a:t>
            </a:r>
          </a:p>
          <a:p>
            <a:pPr algn="just">
              <a:spcAft>
                <a:spcPts val="0"/>
              </a:spcAft>
            </a:pP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5" name="Text Box 195"/>
          <p:cNvSpPr txBox="1">
            <a:spLocks noChangeArrowheads="1"/>
          </p:cNvSpPr>
          <p:nvPr/>
        </p:nvSpPr>
        <p:spPr bwMode="auto">
          <a:xfrm>
            <a:off x="8326797" y="3258062"/>
            <a:ext cx="737400" cy="115316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pt-BR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/>
            </a:r>
            <a:br>
              <a:rPr lang="pt-BR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</a:br>
            <a:r>
              <a:rPr lang="pt-BR" sz="6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Cilindro de levantamento</a:t>
            </a:r>
            <a:endParaRPr lang="pt-BR" sz="9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6" name="Text Box 196"/>
          <p:cNvSpPr txBox="1">
            <a:spLocks noChangeArrowheads="1"/>
          </p:cNvSpPr>
          <p:nvPr/>
        </p:nvSpPr>
        <p:spPr bwMode="auto">
          <a:xfrm>
            <a:off x="8333147" y="2475273"/>
            <a:ext cx="569552" cy="46418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pt-BR" sz="6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Válvula de segurança</a:t>
            </a:r>
            <a:endParaRPr lang="pt-BR" sz="9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7" name="Text Box 197"/>
          <p:cNvSpPr txBox="1">
            <a:spLocks noChangeArrowheads="1"/>
          </p:cNvSpPr>
          <p:nvPr/>
        </p:nvSpPr>
        <p:spPr bwMode="auto">
          <a:xfrm>
            <a:off x="8333147" y="2021976"/>
            <a:ext cx="460275" cy="3231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Parada</a:t>
            </a:r>
          </a:p>
          <a:p>
            <a:pPr algn="just">
              <a:spcAft>
                <a:spcPts val="0"/>
              </a:spcAft>
            </a:pPr>
            <a:endParaRPr lang="pt-BR" sz="9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8" name="Text Box 198"/>
          <p:cNvSpPr txBox="1">
            <a:spLocks noChangeArrowheads="1"/>
          </p:cNvSpPr>
          <p:nvPr/>
        </p:nvSpPr>
        <p:spPr bwMode="auto">
          <a:xfrm>
            <a:off x="5060994" y="4172838"/>
            <a:ext cx="609559" cy="5219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7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Cilindro de despejo</a:t>
            </a:r>
            <a:endParaRPr lang="pt-BR" sz="1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9" name="Text Box 199"/>
          <p:cNvSpPr txBox="1">
            <a:spLocks noChangeArrowheads="1"/>
          </p:cNvSpPr>
          <p:nvPr/>
        </p:nvSpPr>
        <p:spPr bwMode="auto">
          <a:xfrm>
            <a:off x="5872545" y="4411222"/>
            <a:ext cx="797330" cy="3077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7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Reservatório de óleo </a:t>
            </a:r>
            <a:endParaRPr lang="pt-BR" sz="1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0" name="Text Box 200"/>
          <p:cNvSpPr txBox="1">
            <a:spLocks noChangeArrowheads="1"/>
          </p:cNvSpPr>
          <p:nvPr/>
        </p:nvSpPr>
        <p:spPr bwMode="auto">
          <a:xfrm>
            <a:off x="7486636" y="4152777"/>
            <a:ext cx="581825" cy="25844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Bomba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962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2839582" y="2231777"/>
            <a:ext cx="3481070" cy="220345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195789" y="4867656"/>
            <a:ext cx="3672322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Figura 1-3 máquina com garfo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Pág.14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Pág.5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 fontScale="90000"/>
          </a:bodyPr>
          <a:lstStyle/>
          <a:p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Definição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pá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carregadeira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outros </a:t>
            </a: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maquinários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26491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6385" y="4954851"/>
            <a:ext cx="4270376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pt-BR" sz="1200" dirty="0"/>
              <a:t>Figura 3-9  </a:t>
            </a:r>
            <a:br>
              <a:rPr lang="pt-BR" sz="1200" dirty="0"/>
            </a:br>
            <a:r>
              <a:rPr lang="pt-BR" sz="1200" dirty="0"/>
              <a:t>Funcionamento da válvula de controle quando estiver elevando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22994" y="5424572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sz="1200" dirty="0"/>
              <a:t>Figura 3-10  Cilindro de levantamento</a:t>
            </a:r>
          </a:p>
        </p:txBody>
      </p:sp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481606" y="1684110"/>
            <a:ext cx="2943860" cy="3121025"/>
          </a:xfrm>
          <a:prstGeom prst="rect">
            <a:avLst/>
          </a:prstGeom>
        </p:spPr>
      </p:pic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5674719" y="1101497"/>
            <a:ext cx="1797050" cy="428625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074921" y="6390028"/>
            <a:ext cx="38907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Pág.86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Pág.43 e 44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Sistema hidráulico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Text Box 201"/>
          <p:cNvSpPr txBox="1">
            <a:spLocks noChangeArrowheads="1"/>
          </p:cNvSpPr>
          <p:nvPr/>
        </p:nvSpPr>
        <p:spPr bwMode="auto">
          <a:xfrm>
            <a:off x="2376487" y="1632902"/>
            <a:ext cx="504825" cy="7327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8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Puxar para trás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9" name="Text Box 202"/>
          <p:cNvSpPr txBox="1">
            <a:spLocks noChangeArrowheads="1"/>
          </p:cNvSpPr>
          <p:nvPr/>
        </p:nvSpPr>
        <p:spPr bwMode="auto">
          <a:xfrm>
            <a:off x="103822" y="4117657"/>
            <a:ext cx="546100" cy="3200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8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Parada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Text Box 203"/>
          <p:cNvSpPr txBox="1">
            <a:spLocks noChangeArrowheads="1"/>
          </p:cNvSpPr>
          <p:nvPr/>
        </p:nvSpPr>
        <p:spPr bwMode="auto">
          <a:xfrm>
            <a:off x="3090227" y="2298382"/>
            <a:ext cx="540385" cy="3200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8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Subir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Text Box 204"/>
          <p:cNvSpPr txBox="1">
            <a:spLocks noChangeArrowheads="1"/>
          </p:cNvSpPr>
          <p:nvPr/>
        </p:nvSpPr>
        <p:spPr bwMode="auto">
          <a:xfrm>
            <a:off x="3226235" y="3031262"/>
            <a:ext cx="1555115" cy="42354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8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Válvula de segurança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Text Box 205"/>
          <p:cNvSpPr txBox="1">
            <a:spLocks noChangeArrowheads="1"/>
          </p:cNvSpPr>
          <p:nvPr/>
        </p:nvSpPr>
        <p:spPr bwMode="auto">
          <a:xfrm>
            <a:off x="7195986" y="3119112"/>
            <a:ext cx="1125220" cy="744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Haste de pistão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4" name="Text Box 206"/>
          <p:cNvSpPr txBox="1">
            <a:spLocks noChangeArrowheads="1"/>
          </p:cNvSpPr>
          <p:nvPr/>
        </p:nvSpPr>
        <p:spPr bwMode="auto">
          <a:xfrm>
            <a:off x="6964363" y="3335021"/>
            <a:ext cx="1710690" cy="6464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Cilindro de levantamento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5" name="Text Box 210"/>
          <p:cNvSpPr txBox="1">
            <a:spLocks noChangeArrowheads="1"/>
          </p:cNvSpPr>
          <p:nvPr/>
        </p:nvSpPr>
        <p:spPr bwMode="auto">
          <a:xfrm>
            <a:off x="7164547" y="1201234"/>
            <a:ext cx="512762" cy="83248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Vedação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6" name="Text Box 211"/>
          <p:cNvSpPr txBox="1">
            <a:spLocks noChangeArrowheads="1"/>
          </p:cNvSpPr>
          <p:nvPr/>
        </p:nvSpPr>
        <p:spPr bwMode="auto">
          <a:xfrm>
            <a:off x="7027228" y="1711642"/>
            <a:ext cx="1390015" cy="11293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Guia haste de pistão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7" name="Text Box 212"/>
          <p:cNvSpPr txBox="1">
            <a:spLocks noChangeArrowheads="1"/>
          </p:cNvSpPr>
          <p:nvPr/>
        </p:nvSpPr>
        <p:spPr bwMode="auto">
          <a:xfrm>
            <a:off x="7081012" y="3931280"/>
            <a:ext cx="1315085" cy="97599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Tampa de cilindro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8" name="Text Box 213"/>
          <p:cNvSpPr txBox="1">
            <a:spLocks noChangeArrowheads="1"/>
          </p:cNvSpPr>
          <p:nvPr/>
        </p:nvSpPr>
        <p:spPr bwMode="auto">
          <a:xfrm>
            <a:off x="6932772" y="4067667"/>
            <a:ext cx="1315085" cy="7734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Anel guia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9" name="Rectangle 302"/>
          <p:cNvSpPr>
            <a:spLocks noChangeArrowheads="1"/>
          </p:cNvSpPr>
          <p:nvPr/>
        </p:nvSpPr>
        <p:spPr bwMode="auto">
          <a:xfrm>
            <a:off x="7027228" y="1546356"/>
            <a:ext cx="124460" cy="1422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pt-BR"/>
          </a:p>
        </p:txBody>
      </p:sp>
      <p:sp>
        <p:nvSpPr>
          <p:cNvPr id="20" name="Rectangle 302"/>
          <p:cNvSpPr>
            <a:spLocks noChangeArrowheads="1"/>
          </p:cNvSpPr>
          <p:nvPr/>
        </p:nvSpPr>
        <p:spPr bwMode="auto">
          <a:xfrm>
            <a:off x="6990446" y="3192781"/>
            <a:ext cx="124460" cy="1422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pt-BR"/>
          </a:p>
        </p:txBody>
      </p:sp>
      <p:sp>
        <p:nvSpPr>
          <p:cNvPr id="21" name="Text Box 207"/>
          <p:cNvSpPr txBox="1">
            <a:spLocks noChangeArrowheads="1"/>
          </p:cNvSpPr>
          <p:nvPr/>
        </p:nvSpPr>
        <p:spPr bwMode="auto">
          <a:xfrm>
            <a:off x="5727786" y="3503104"/>
            <a:ext cx="457200" cy="5118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endParaRPr lang="pt-BR" sz="600" kern="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pt-BR" sz="600" kern="100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pt-BR" sz="600" kern="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pt-BR" sz="600" kern="100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pt-BR" sz="600" kern="1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Pistão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2" name="Text Box 208"/>
          <p:cNvSpPr txBox="1">
            <a:spLocks noChangeArrowheads="1"/>
          </p:cNvSpPr>
          <p:nvPr/>
        </p:nvSpPr>
        <p:spPr bwMode="auto">
          <a:xfrm>
            <a:off x="5074920" y="4616541"/>
            <a:ext cx="1129071" cy="76390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>
              <a:spcAft>
                <a:spcPts val="0"/>
              </a:spcAft>
            </a:pPr>
            <a:r>
              <a:rPr lang="pt-BR" sz="600" kern="1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Válvula de controle do fluxo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3" name="Text Box 209"/>
          <p:cNvSpPr txBox="1">
            <a:spLocks noChangeArrowheads="1"/>
          </p:cNvSpPr>
          <p:nvPr/>
        </p:nvSpPr>
        <p:spPr bwMode="auto">
          <a:xfrm>
            <a:off x="4651893" y="1148397"/>
            <a:ext cx="1335405" cy="131000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600" kern="1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pt-BR" sz="600" kern="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pt-BR" sz="600" kern="100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pt-BR" sz="600" kern="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600" kern="1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Capa do cilindro de levantamento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4" name="Text Box 214"/>
          <p:cNvSpPr txBox="1">
            <a:spLocks noChangeArrowheads="1"/>
          </p:cNvSpPr>
          <p:nvPr/>
        </p:nvSpPr>
        <p:spPr bwMode="auto">
          <a:xfrm>
            <a:off x="5154813" y="4138184"/>
            <a:ext cx="832485" cy="47835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Vedação de pistão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5" name="Rectangle 302"/>
          <p:cNvSpPr>
            <a:spLocks noChangeArrowheads="1"/>
          </p:cNvSpPr>
          <p:nvPr/>
        </p:nvSpPr>
        <p:spPr bwMode="auto">
          <a:xfrm>
            <a:off x="5777507" y="3981450"/>
            <a:ext cx="124460" cy="1422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79917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893777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sz="1200" dirty="0"/>
              <a:t>Figura 3-11  Alcance e cilindro de despejo</a:t>
            </a: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463800" y="2293620"/>
            <a:ext cx="4216400" cy="227076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Pág.87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Pág.44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Sistema hidráulico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Text Box 215"/>
          <p:cNvSpPr txBox="1">
            <a:spLocks noChangeArrowheads="1"/>
          </p:cNvSpPr>
          <p:nvPr/>
        </p:nvSpPr>
        <p:spPr bwMode="auto">
          <a:xfrm>
            <a:off x="3106102" y="4251960"/>
            <a:ext cx="1307148" cy="2154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800" kern="10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Haste de pistão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" name="Text Box 216"/>
          <p:cNvSpPr txBox="1">
            <a:spLocks noChangeArrowheads="1"/>
          </p:cNvSpPr>
          <p:nvPr/>
        </p:nvSpPr>
        <p:spPr bwMode="auto">
          <a:xfrm>
            <a:off x="4172267" y="2972405"/>
            <a:ext cx="725569" cy="20005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7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Arial" panose="020B0604020202020204" pitchFamily="34" charset="0"/>
              </a:rPr>
              <a:t>Cilindro 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Text Box 217"/>
          <p:cNvSpPr txBox="1">
            <a:spLocks noChangeArrowheads="1"/>
          </p:cNvSpPr>
          <p:nvPr/>
        </p:nvSpPr>
        <p:spPr bwMode="auto">
          <a:xfrm>
            <a:off x="5854383" y="2948607"/>
            <a:ext cx="790575" cy="20005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7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Arial" panose="020B0604020202020204" pitchFamily="34" charset="0"/>
              </a:rPr>
              <a:t>Pistão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9" name="Text Box 219"/>
          <p:cNvSpPr txBox="1">
            <a:spLocks noChangeArrowheads="1"/>
          </p:cNvSpPr>
          <p:nvPr/>
        </p:nvSpPr>
        <p:spPr bwMode="auto">
          <a:xfrm>
            <a:off x="2692401" y="3149496"/>
            <a:ext cx="953372" cy="20005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r">
              <a:spcAft>
                <a:spcPts val="0"/>
              </a:spcAft>
            </a:pPr>
            <a:r>
              <a:rPr lang="pt-BR" sz="7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Arial" panose="020B0604020202020204" pitchFamily="34" charset="0"/>
              </a:rPr>
              <a:t>Vedação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Text Box 220"/>
          <p:cNvSpPr txBox="1">
            <a:spLocks noChangeArrowheads="1"/>
          </p:cNvSpPr>
          <p:nvPr/>
        </p:nvSpPr>
        <p:spPr bwMode="auto">
          <a:xfrm>
            <a:off x="5557202" y="2646982"/>
            <a:ext cx="1177290" cy="20005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7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Arial" panose="020B0604020202020204" pitchFamily="34" charset="0"/>
              </a:rPr>
              <a:t>Anel de pistão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Text Box 221"/>
          <p:cNvSpPr txBox="1">
            <a:spLocks noChangeArrowheads="1"/>
          </p:cNvSpPr>
          <p:nvPr/>
        </p:nvSpPr>
        <p:spPr bwMode="auto">
          <a:xfrm>
            <a:off x="3516790" y="2948607"/>
            <a:ext cx="807085" cy="24861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700" kern="100" dirty="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Arial" panose="020B0604020202020204" pitchFamily="34" charset="0"/>
              </a:rPr>
              <a:t>Vedação de pistão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Text Box 222"/>
          <p:cNvSpPr txBox="1">
            <a:spLocks noChangeArrowheads="1"/>
          </p:cNvSpPr>
          <p:nvPr/>
        </p:nvSpPr>
        <p:spPr bwMode="auto">
          <a:xfrm>
            <a:off x="4969827" y="2403142"/>
            <a:ext cx="1069340" cy="20005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7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Arial" panose="020B0604020202020204" pitchFamily="34" charset="0"/>
              </a:rPr>
              <a:t>Vedação de pistão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Text Box 223"/>
          <p:cNvSpPr txBox="1">
            <a:spLocks noChangeArrowheads="1"/>
          </p:cNvSpPr>
          <p:nvPr/>
        </p:nvSpPr>
        <p:spPr bwMode="auto">
          <a:xfrm>
            <a:off x="4377810" y="2735609"/>
            <a:ext cx="646271" cy="2819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pt-BR" sz="6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Arial" panose="020B0604020202020204" pitchFamily="34" charset="0"/>
              </a:rPr>
              <a:t>     Tampa 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4" name="Text Box 305"/>
          <p:cNvSpPr txBox="1">
            <a:spLocks noChangeArrowheads="1"/>
          </p:cNvSpPr>
          <p:nvPr/>
        </p:nvSpPr>
        <p:spPr bwMode="auto">
          <a:xfrm>
            <a:off x="4825523" y="2565097"/>
            <a:ext cx="600710" cy="2819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Arial" panose="020B0604020202020204" pitchFamily="34" charset="0"/>
              </a:rPr>
              <a:t>      Suporte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0987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893776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sz="1200" dirty="0"/>
              <a:t>Figura 3-12 Protetor de cabeça</a:t>
            </a:r>
            <a:endParaRPr lang="ja-JP" altLang="en-US" sz="1200" dirty="0"/>
          </a:p>
        </p:txBody>
      </p:sp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2341465" y="999322"/>
            <a:ext cx="4349750" cy="389445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Pág.88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Pág.45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Protetor de cabeça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Text Box 224"/>
          <p:cNvSpPr txBox="1">
            <a:spLocks noChangeArrowheads="1"/>
          </p:cNvSpPr>
          <p:nvPr/>
        </p:nvSpPr>
        <p:spPr bwMode="auto">
          <a:xfrm>
            <a:off x="5293360" y="1076985"/>
            <a:ext cx="1339215" cy="3803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9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Protetor de cabeça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05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6184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56285" y="4790408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sz="1200" dirty="0"/>
              <a:t>Figura 3-13  Garfo </a:t>
            </a:r>
            <a:r>
              <a:rPr lang="pt-BR" sz="1200" dirty="0" err="1"/>
              <a:t>palete</a:t>
            </a:r>
            <a:endParaRPr lang="pt-BR" sz="1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15292" y="1553609"/>
            <a:ext cx="4006850" cy="274891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014621" y="4790410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sz="1200" dirty="0"/>
              <a:t>Figura 3-14  Garfo de despejo pontudo</a:t>
            </a:r>
          </a:p>
        </p:txBody>
      </p:sp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71999" y="1318025"/>
            <a:ext cx="4386580" cy="322008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Pág.89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Pág.46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Maquinários com garfo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Text Box 225"/>
          <p:cNvSpPr txBox="1">
            <a:spLocks noChangeArrowheads="1"/>
          </p:cNvSpPr>
          <p:nvPr/>
        </p:nvSpPr>
        <p:spPr bwMode="auto">
          <a:xfrm>
            <a:off x="1073811" y="4155204"/>
            <a:ext cx="2289810" cy="2946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8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Pode operar a</a:t>
            </a:r>
            <a:r>
              <a:rPr lang="pt-BR" sz="8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 carga igual a empilhadeira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9" name="Text Box 226"/>
          <p:cNvSpPr txBox="1">
            <a:spLocks noChangeArrowheads="1"/>
          </p:cNvSpPr>
          <p:nvPr/>
        </p:nvSpPr>
        <p:spPr bwMode="auto">
          <a:xfrm>
            <a:off x="4571999" y="4152981"/>
            <a:ext cx="4427220" cy="593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8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O </a:t>
            </a:r>
            <a:r>
              <a:rPr lang="pt-BR" sz="8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garfo, barra de garfo e o encosto são soldados para que tenha uma estrutura única e o encosto é um pouco inclinado para frente voltado para o garfo. É ideal para carregar materiais de madeira ou madeira crua. 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0793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46813" y="4893776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sz="1200" dirty="0"/>
              <a:t>Figura 3-15  Garfo articulado</a:t>
            </a: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91495" y="1292654"/>
            <a:ext cx="4035232" cy="290563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117988" y="4893775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sz="1200" dirty="0"/>
              <a:t>Figura 3-16 Garfo para toras</a:t>
            </a:r>
          </a:p>
        </p:txBody>
      </p:sp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4628570" y="1325673"/>
            <a:ext cx="4059554" cy="287261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Pág.90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Pág.47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Maquinários com garfo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Text Box 231"/>
          <p:cNvSpPr txBox="1">
            <a:spLocks noChangeArrowheads="1"/>
          </p:cNvSpPr>
          <p:nvPr/>
        </p:nvSpPr>
        <p:spPr bwMode="auto">
          <a:xfrm>
            <a:off x="138466" y="3893570"/>
            <a:ext cx="3961627" cy="434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8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O </a:t>
            </a:r>
            <a:r>
              <a:rPr lang="pt-BR" sz="8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grafo e o encosto é dobrável através do cilindro hidráulico. Ele é considerado multiúso, pois se utilizá-lo sem dobrar o garfo e o encosto reto, ele pode exercer a função de um garfo comum.  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Text Box 230"/>
          <p:cNvSpPr txBox="1">
            <a:spLocks noChangeArrowheads="1"/>
          </p:cNvSpPr>
          <p:nvPr/>
        </p:nvSpPr>
        <p:spPr bwMode="auto">
          <a:xfrm>
            <a:off x="4671084" y="3884692"/>
            <a:ext cx="4105910" cy="41084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8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A braçade</a:t>
            </a:r>
            <a:r>
              <a:rPr lang="pt-BR" sz="800" kern="100">
                <a:effectLst/>
                <a:latin typeface="Meiryo" panose="020B0604030504040204" pitchFamily="34" charset="-128"/>
                <a:ea typeface="游明朝" panose="02020400000000000000" pitchFamily="18" charset="-128"/>
                <a:cs typeface="MS Mincho" panose="02020609040205080304" pitchFamily="49" charset="-128"/>
              </a:rPr>
              <a:t>ira segura a carga que está em cima do garfo e evita que objetos extensos caiam ou percam o equilíbrio. 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7944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pt-BR" sz="3600" dirty="0"/>
              <a:t>Capítulo 2  </a:t>
            </a:r>
            <a:br>
              <a:rPr lang="pt-BR" sz="3600" dirty="0"/>
            </a:br>
            <a:r>
              <a:rPr lang="pt-BR" sz="3600" dirty="0"/>
              <a:t>Forma de manuseamento </a:t>
            </a:r>
            <a:endParaRPr kumimoji="1" lang="ja-JP" alt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10721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667000" y="4893778"/>
            <a:ext cx="3467431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sz="1200" dirty="0"/>
              <a:t>Figura 3-25   Peso da carga e estabilidade do veículo</a:t>
            </a:r>
            <a:endParaRPr lang="ja-JP" altLang="en-US" sz="1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857375" y="2142172"/>
            <a:ext cx="5429250" cy="257365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Pág.98 do material </a:t>
            </a:r>
            <a:r>
              <a:rPr lang="en-US" altLang="ja-JP" sz="1200" dirty="0">
                <a:solidFill>
                  <a:prstClr val="black"/>
                </a:solidFill>
              </a:rPr>
              <a:t>/ </a:t>
            </a:r>
            <a:r>
              <a:rPr lang="pt-BR" altLang="ja-JP" sz="1200" dirty="0">
                <a:solidFill>
                  <a:prstClr val="black"/>
                </a:solidFill>
              </a:rPr>
              <a:t>Pág.49 do material 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Peso da carga e estabilidade do veículo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Text Box 306"/>
          <p:cNvSpPr txBox="1">
            <a:spLocks noChangeArrowheads="1"/>
          </p:cNvSpPr>
          <p:nvPr/>
        </p:nvSpPr>
        <p:spPr bwMode="auto">
          <a:xfrm>
            <a:off x="5269561" y="2302593"/>
            <a:ext cx="864870" cy="9233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b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600" kern="1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Braço</a:t>
            </a:r>
            <a:r>
              <a:rPr lang="en-US" sz="600" kern="1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de </a:t>
            </a:r>
            <a:r>
              <a:rPr lang="en-US" sz="600" kern="1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levantamento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" name="Text Box 307"/>
          <p:cNvSpPr txBox="1">
            <a:spLocks noChangeArrowheads="1"/>
          </p:cNvSpPr>
          <p:nvPr/>
        </p:nvSpPr>
        <p:spPr bwMode="auto">
          <a:xfrm>
            <a:off x="2425065" y="2296243"/>
            <a:ext cx="864870" cy="9233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b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600" kern="1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Braço</a:t>
            </a:r>
            <a:r>
              <a:rPr lang="en-US" sz="600" kern="1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de </a:t>
            </a:r>
            <a:r>
              <a:rPr lang="en-US" sz="600" kern="1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levantamento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Text Box 309"/>
          <p:cNvSpPr txBox="1">
            <a:spLocks noChangeArrowheads="1"/>
          </p:cNvSpPr>
          <p:nvPr/>
        </p:nvSpPr>
        <p:spPr bwMode="auto">
          <a:xfrm>
            <a:off x="4848860" y="3511784"/>
            <a:ext cx="726440" cy="204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600" kern="1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Alcance máximo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9" name="Text Box 310"/>
          <p:cNvSpPr txBox="1">
            <a:spLocks noChangeArrowheads="1"/>
          </p:cNvSpPr>
          <p:nvPr/>
        </p:nvSpPr>
        <p:spPr bwMode="auto">
          <a:xfrm>
            <a:off x="4979670" y="3764538"/>
            <a:ext cx="627380" cy="180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b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Diminuição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Text Box 311"/>
          <p:cNvSpPr txBox="1">
            <a:spLocks noChangeArrowheads="1"/>
          </p:cNvSpPr>
          <p:nvPr/>
        </p:nvSpPr>
        <p:spPr bwMode="auto">
          <a:xfrm>
            <a:off x="6565583" y="3764537"/>
            <a:ext cx="407035" cy="180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b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Constante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Text Box 308"/>
          <p:cNvSpPr txBox="1">
            <a:spLocks noChangeArrowheads="1"/>
          </p:cNvSpPr>
          <p:nvPr/>
        </p:nvSpPr>
        <p:spPr bwMode="auto">
          <a:xfrm>
            <a:off x="2067560" y="3698617"/>
            <a:ext cx="643890" cy="9233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b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600" kern="1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Alcance mínimo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2644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95300" y="4909681"/>
            <a:ext cx="3911600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sz="1200" dirty="0"/>
              <a:t>Figura 3-26  Peso desuniforme dos lados direito e esquerdo</a:t>
            </a: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93304" y="1702131"/>
            <a:ext cx="2743200" cy="310388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054378" y="4909681"/>
            <a:ext cx="3124863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pt-BR" sz="1200" dirty="0"/>
              <a:t>Figura 3-27  </a:t>
            </a:r>
            <a:br>
              <a:rPr lang="pt-BR" sz="1200" dirty="0"/>
            </a:br>
            <a:r>
              <a:rPr lang="pt-BR" sz="1200" dirty="0"/>
              <a:t>Alinhamento do centro de gravidade da carga com a linha central do veículo</a:t>
            </a:r>
          </a:p>
        </p:txBody>
      </p:sp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5054378" y="1702131"/>
            <a:ext cx="2901950" cy="321183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Pág.99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Pág.50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Peso da carga e estabilidade do veículo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08308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893777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sz="1200" dirty="0"/>
              <a:t>Figura 3-28  Área com muito buraco e relevo</a:t>
            </a: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64561" y="2115047"/>
            <a:ext cx="4614876" cy="230564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Pág.100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Pág.52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Forma de operar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7535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381649" y="4722956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sz="1200" dirty="0"/>
              <a:t>Figura 3-29  Reto </a:t>
            </a:r>
            <a:endParaRPr lang="ja-JP" altLang="en-US" sz="1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804946" y="1351722"/>
            <a:ext cx="5403132" cy="334045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083215" y="4721512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sz="1200" dirty="0"/>
              <a:t>Figura 3-30 Diagonal</a:t>
            </a:r>
            <a:endParaRPr lang="ja-JP" altLang="en-US" sz="1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Pág.101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Pág.53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Forma de operar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9171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296955" y="4867656"/>
            <a:ext cx="6046237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Figura demonstrativa de pá carregadora de rodas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23927" y="6390028"/>
            <a:ext cx="414175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Não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consta</a:t>
            </a:r>
            <a:r>
              <a:rPr lang="en-US" altLang="ja-JP" sz="1200" dirty="0">
                <a:solidFill>
                  <a:prstClr val="black"/>
                </a:solidFill>
              </a:rPr>
              <a:t> no material / Pág.6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 fontScale="90000"/>
          </a:bodyPr>
          <a:lstStyle/>
          <a:p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Definição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pá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carregadeira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outros </a:t>
            </a: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maquinários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/>
          <p:cNvPicPr/>
          <p:nvPr/>
        </p:nvPicPr>
        <p:blipFill rotWithShape="1">
          <a:blip r:embed="rId2"/>
          <a:srcRect l="7526" t="28356" r="33208" b="10552"/>
          <a:stretch/>
        </p:blipFill>
        <p:spPr bwMode="auto">
          <a:xfrm>
            <a:off x="2489200" y="1588670"/>
            <a:ext cx="4165600" cy="3133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252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403268" y="4887426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sz="1200" dirty="0"/>
              <a:t>Figura 3-31  Escavação</a:t>
            </a: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350" y="2140267"/>
            <a:ext cx="4559300" cy="257746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Pág.102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Pág.54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Forma de operar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55897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161968" y="5046177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sz="1200" dirty="0"/>
              <a:t>Figura 3-32  Forma de manobrar em curva</a:t>
            </a: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119630" y="1996757"/>
            <a:ext cx="4904740" cy="286448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Pág.103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Pág.55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Forma de operar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36222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893776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sz="1200" dirty="0"/>
              <a:t>Figura 3-33  Ao despejar</a:t>
            </a: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78074" y="1567386"/>
            <a:ext cx="4387850" cy="323024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Pág.104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Pág.56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Forma de operar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3183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98928" y="6510703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sz="1200" dirty="0"/>
              <a:t>Figura 3-34  Formas de carregara carga</a:t>
            </a:r>
            <a:endParaRPr lang="ja-JP" altLang="en-US" sz="1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29360" y="896008"/>
            <a:ext cx="4064000" cy="551688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Pág.105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Pág.57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Forma de operar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14463" y="1266259"/>
            <a:ext cx="1957387" cy="2154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ja-JP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Objeto de referência para operação</a:t>
            </a: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706813" y="1266259"/>
            <a:ext cx="1957387" cy="2154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ja-JP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Objeto de referência para operação</a:t>
            </a: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490663" y="4314259"/>
            <a:ext cx="1957387" cy="2154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ja-JP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Objeto de referência para operação</a:t>
            </a: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845097" y="4307909"/>
            <a:ext cx="1957387" cy="2154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ja-JP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Objeto de referência para operação</a:t>
            </a: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6894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1761" y="6372694"/>
            <a:ext cx="5181599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pt-BR" sz="1200" dirty="0"/>
              <a:t>Figura 3-35 </a:t>
            </a:r>
            <a:br>
              <a:rPr lang="pt-BR" sz="1200" dirty="0"/>
            </a:br>
            <a:r>
              <a:rPr lang="pt-BR" sz="1200" dirty="0"/>
              <a:t> Pá carregadeira com mecanismo de alcance e sem mecanismo de alcance</a:t>
            </a: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959719" y="847725"/>
            <a:ext cx="3837305" cy="558863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Pág.106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Pág.58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Forma de operar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3950" y="873125"/>
            <a:ext cx="3003550" cy="2905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ja-JP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Pá carregadeira com mecanismo de alcance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168400" y="3642042"/>
            <a:ext cx="3317875" cy="3238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ja-JP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Pá carregadeira sem o mecanismo de alcance</a:t>
            </a: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968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3682739"/>
            <a:ext cx="7772400" cy="601663"/>
          </a:xfrm>
        </p:spPr>
        <p:txBody>
          <a:bodyPr>
            <a:noAutofit/>
          </a:bodyPr>
          <a:lstStyle/>
          <a:p>
            <a:r>
              <a:rPr lang="en-US" sz="3200" dirty="0"/>
              <a:t>Parte 4 </a:t>
            </a:r>
            <a:br>
              <a:rPr lang="en-US" sz="3200" dirty="0"/>
            </a:br>
            <a:r>
              <a:rPr lang="en-US" sz="3200" dirty="0"/>
              <a:t> </a:t>
            </a:r>
            <a:r>
              <a:rPr lang="en-US" sz="3200" dirty="0" err="1"/>
              <a:t>Conhecimentos</a:t>
            </a:r>
            <a:r>
              <a:rPr lang="en-US" sz="3200" dirty="0"/>
              <a:t> </a:t>
            </a:r>
            <a:r>
              <a:rPr lang="en-US" sz="3200" dirty="0" err="1"/>
              <a:t>necessários</a:t>
            </a:r>
            <a:r>
              <a:rPr lang="en-US" sz="3200" dirty="0"/>
              <a:t> </a:t>
            </a:r>
            <a:r>
              <a:rPr lang="en-US" sz="3200" dirty="0" err="1"/>
              <a:t>relacionados</a:t>
            </a:r>
            <a:r>
              <a:rPr lang="en-US" sz="3200" dirty="0"/>
              <a:t> à </a:t>
            </a:r>
            <a:r>
              <a:rPr lang="en-US" sz="3200" dirty="0" err="1"/>
              <a:t>mecânica</a:t>
            </a:r>
            <a:r>
              <a:rPr lang="en-US" sz="3200" dirty="0"/>
              <a:t> e </a:t>
            </a:r>
            <a:r>
              <a:rPr lang="en-US" sz="3200" dirty="0" err="1"/>
              <a:t>ao</a:t>
            </a:r>
            <a:r>
              <a:rPr lang="en-US" sz="3200" dirty="0"/>
              <a:t> </a:t>
            </a:r>
            <a:r>
              <a:rPr lang="en-US" sz="3200" dirty="0" err="1"/>
              <a:t>manuseio</a:t>
            </a:r>
            <a:r>
              <a:rPr lang="en-US" sz="3200" dirty="0"/>
              <a:t> da </a:t>
            </a:r>
            <a:r>
              <a:rPr lang="en-US" sz="3200" dirty="0" err="1"/>
              <a:t>pá</a:t>
            </a:r>
            <a:r>
              <a:rPr lang="en-US" sz="3200" dirty="0"/>
              <a:t> </a:t>
            </a:r>
            <a:r>
              <a:rPr lang="en-US" sz="3200" dirty="0" err="1"/>
              <a:t>carregadeira</a:t>
            </a:r>
            <a:r>
              <a:rPr lang="en-US" sz="3200" dirty="0"/>
              <a:t> </a:t>
            </a:r>
            <a:r>
              <a:rPr lang="en-US" sz="3200" dirty="0" err="1"/>
              <a:t>ou</a:t>
            </a:r>
            <a:r>
              <a:rPr lang="en-US" sz="3200" dirty="0"/>
              <a:t> outros </a:t>
            </a:r>
            <a:r>
              <a:rPr lang="en-US" sz="3200" dirty="0" err="1"/>
              <a:t>maquinários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28789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en-US" sz="3600" dirty="0" err="1"/>
              <a:t>Capítulo</a:t>
            </a:r>
            <a:r>
              <a:rPr lang="en-US" sz="3600" dirty="0"/>
              <a:t>  1</a:t>
            </a:r>
            <a:br>
              <a:rPr lang="en-US" sz="3600" dirty="0"/>
            </a:br>
            <a:r>
              <a:rPr lang="en-US" sz="3600" dirty="0" err="1"/>
              <a:t>Força</a:t>
            </a:r>
            <a:endParaRPr kumimoji="1" lang="ja-JP" alt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66334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997393" y="4664513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200" dirty="0" err="1"/>
              <a:t>Figura</a:t>
            </a:r>
            <a:r>
              <a:rPr lang="en-US" sz="1200" dirty="0"/>
              <a:t> 4-9  </a:t>
            </a:r>
            <a:r>
              <a:rPr lang="en-US" sz="1200" dirty="0" err="1"/>
              <a:t>Força</a:t>
            </a:r>
            <a:r>
              <a:rPr lang="en-US" sz="1200" dirty="0"/>
              <a:t> de </a:t>
            </a:r>
            <a:r>
              <a:rPr lang="en-US" sz="1200" dirty="0" err="1"/>
              <a:t>momento</a:t>
            </a:r>
            <a:endParaRPr lang="pt-BR" sz="1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82378" y="4664514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sz="1200" dirty="0"/>
              <a:t>Figura 4-8  Alavanca</a:t>
            </a:r>
            <a:endParaRPr lang="ja-JP" altLang="en-US" sz="1200" dirty="0"/>
          </a:p>
        </p:txBody>
      </p:sp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406786" y="2128121"/>
            <a:ext cx="3704038" cy="2125828"/>
          </a:xfrm>
          <a:prstGeom prst="rect">
            <a:avLst/>
          </a:prstGeom>
        </p:spPr>
      </p:pic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4274252" y="2370926"/>
            <a:ext cx="4698365" cy="187706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Pág.115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Pág.60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Momento da força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593643" y="3059504"/>
            <a:ext cx="608012" cy="4999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ja-JP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Ponto de apoio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1659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255437" y="5001756"/>
            <a:ext cx="463312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sz="1200" dirty="0"/>
              <a:t>Figura 4-10  Momento que trabalha na pá carregadeira</a:t>
            </a:r>
            <a:endParaRPr lang="ja-JP" altLang="en-US" sz="1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19959" y="1380490"/>
            <a:ext cx="4704080" cy="33655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Pág.116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Pág.61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Momento da força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629676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6" y="5226404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sz="1200" dirty="0"/>
              <a:t>Figura 4-12  Equilíbrio com a vara</a:t>
            </a:r>
            <a:endParaRPr lang="ja-JP" altLang="en-US" sz="1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39021" y="1375242"/>
            <a:ext cx="4465955" cy="351853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Pág.118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Pág.63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Equilíbrio de forças paralelas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2563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45435" y="4715091"/>
            <a:ext cx="312486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altLang="ja-JP" dirty="0"/>
              <a:t>Figura 1-4 Caçamba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0539" y="2082993"/>
            <a:ext cx="4074657" cy="228069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060916" y="4853589"/>
            <a:ext cx="3672321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pt-BR" sz="1800" kern="1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Figura 1-5  Caçamba modelo I</a:t>
            </a:r>
          </a:p>
        </p:txBody>
      </p:sp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4337050" y="1713257"/>
            <a:ext cx="4806950" cy="30480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Pág.16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Pág.7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3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Especificação</a:t>
            </a:r>
            <a:r>
              <a:rPr lang="en-US" sz="3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principal e </a:t>
            </a:r>
            <a:r>
              <a:rPr lang="en-US" sz="3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medidas</a:t>
            </a:r>
            <a:endParaRPr kumimoji="1" lang="ja-JP" altLang="en-US" sz="30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7F7F935D-543B-1796-A602-04FDE2768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82" y="2014792"/>
            <a:ext cx="2088944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/>
            <a:r>
              <a:rPr lang="pt-BR" sz="900" kern="100" dirty="0">
                <a:solidFill>
                  <a:srgbClr val="4D5156"/>
                </a:solidFill>
                <a:effectLst/>
                <a:latin typeface="メイリオ" panose="020B0604030504040204" pitchFamily="50" charset="-128"/>
                <a:ea typeface="游明朝" panose="02020400000000000000" pitchFamily="18" charset="-128"/>
                <a:cs typeface="Arial" panose="020B0604020202020204" pitchFamily="34" charset="0"/>
              </a:rPr>
              <a:t>Protetor de derramamento de caçamba (</a:t>
            </a:r>
            <a:r>
              <a:rPr lang="pt-BR" sz="900" b="1" i="0" kern="100" dirty="0" err="1">
                <a:solidFill>
                  <a:srgbClr val="5F6368"/>
                </a:solidFill>
                <a:effectLst/>
                <a:latin typeface="メイリオ" panose="020B0604030504040204" pitchFamily="50" charset="-128"/>
                <a:ea typeface="游明朝" panose="02020400000000000000" pitchFamily="18" charset="-128"/>
                <a:cs typeface="Arial" panose="020B0604020202020204" pitchFamily="34" charset="0"/>
              </a:rPr>
              <a:t>spillguard</a:t>
            </a:r>
            <a:r>
              <a:rPr lang="pt-BR" sz="900" kern="100" dirty="0">
                <a:solidFill>
                  <a:srgbClr val="4D5156"/>
                </a:solidFill>
                <a:effectLst/>
                <a:latin typeface="メイリオ" panose="020B0604030504040204" pitchFamily="50" charset="-128"/>
                <a:ea typeface="游明朝" panose="02020400000000000000" pitchFamily="18" charset="-128"/>
                <a:cs typeface="Arial" panose="020B0604020202020204" pitchFamily="34" charset="0"/>
              </a:rPr>
              <a:t>)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Text Box 32">
            <a:extLst>
              <a:ext uri="{FF2B5EF4-FFF2-40B4-BE49-F238E27FC236}">
                <a16:creationId xmlns:a16="http://schemas.microsoft.com/office/drawing/2014/main" id="{5122FAC8-E6F9-F0A3-E4BA-67A7EE292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419" y="4201621"/>
            <a:ext cx="1924050" cy="2308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just"/>
            <a:r>
              <a:rPr lang="pt-BR" sz="900" kern="100">
                <a:effectLst/>
                <a:latin typeface="メイリオ" panose="020B0604030504040204" pitchFamily="50" charset="-128"/>
                <a:ea typeface="游明朝" panose="02020400000000000000" pitchFamily="18" charset="-128"/>
                <a:cs typeface="ＭＳ 明朝" panose="02020609040205080304" pitchFamily="17" charset="-128"/>
              </a:rPr>
              <a:t>Lâmina inferior da caçamba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Text Box 33">
            <a:extLst>
              <a:ext uri="{FF2B5EF4-FFF2-40B4-BE49-F238E27FC236}">
                <a16:creationId xmlns:a16="http://schemas.microsoft.com/office/drawing/2014/main" id="{3AB408AA-06D7-CECB-2B4B-665A579B6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67" y="2774622"/>
            <a:ext cx="815487" cy="2308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/>
            <a:r>
              <a:rPr lang="pt-BR" sz="900" kern="100" dirty="0">
                <a:solidFill>
                  <a:srgbClr val="4D5156"/>
                </a:solidFill>
                <a:effectLst/>
                <a:latin typeface="メイリオ" panose="020B0604030504040204" pitchFamily="50" charset="-128"/>
                <a:ea typeface="游明朝" panose="02020400000000000000" pitchFamily="18" charset="-128"/>
                <a:cs typeface="Arial" panose="020B0604020202020204" pitchFamily="34" charset="0"/>
              </a:rPr>
              <a:t>caçamba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Text Box 34">
            <a:extLst>
              <a:ext uri="{FF2B5EF4-FFF2-40B4-BE49-F238E27FC236}">
                <a16:creationId xmlns:a16="http://schemas.microsoft.com/office/drawing/2014/main" id="{98862B35-46FF-C807-3977-0F41D8FD2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8634" y="3639012"/>
            <a:ext cx="1146562" cy="3731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pt-BR" sz="900" kern="100" dirty="0">
                <a:effectLst/>
                <a:latin typeface="メイリオ" panose="020B0604030504040204" pitchFamily="50" charset="-128"/>
                <a:ea typeface="游明朝" panose="02020400000000000000" pitchFamily="18" charset="-128"/>
                <a:cs typeface="ＭＳ 明朝" panose="02020609040205080304" pitchFamily="17" charset="-128"/>
              </a:rPr>
              <a:t>Lâmina lateral da caçamba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Text Box 35">
            <a:extLst>
              <a:ext uri="{FF2B5EF4-FFF2-40B4-BE49-F238E27FC236}">
                <a16:creationId xmlns:a16="http://schemas.microsoft.com/office/drawing/2014/main" id="{18EE17D2-ABBD-B937-C725-88B3AD330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6953" y="3088433"/>
            <a:ext cx="637700" cy="4453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pt-BR" sz="900" kern="100" dirty="0">
                <a:effectLst/>
                <a:latin typeface="メイリオ" panose="020B0604030504040204" pitchFamily="50" charset="-128"/>
                <a:ea typeface="游明朝" panose="02020400000000000000" pitchFamily="18" charset="-128"/>
                <a:cs typeface="Arial" panose="020B0604020202020204" pitchFamily="34" charset="0"/>
              </a:rPr>
              <a:t>Beira da lâmina</a:t>
            </a:r>
            <a:endParaRPr lang="pt-BR" sz="9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Text Box 36">
            <a:extLst>
              <a:ext uri="{FF2B5EF4-FFF2-40B4-BE49-F238E27FC236}">
                <a16:creationId xmlns:a16="http://schemas.microsoft.com/office/drawing/2014/main" id="{BD21D5B6-7B7B-92F7-CBAF-A11C5C23D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5665" y="2631232"/>
            <a:ext cx="960017" cy="96534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pt-BR" sz="900" kern="100" dirty="0">
                <a:effectLst/>
                <a:latin typeface="メイリオ" panose="020B0604030504040204" pitchFamily="50" charset="-128"/>
                <a:ea typeface="游明朝" panose="02020400000000000000" pitchFamily="18" charset="-128"/>
                <a:cs typeface="Arial" panose="020B0604020202020204" pitchFamily="34" charset="0"/>
              </a:rPr>
              <a:t>Beira superior do protetor</a:t>
            </a:r>
            <a:r>
              <a:rPr lang="pt-BR" sz="900" kern="100" dirty="0">
                <a:solidFill>
                  <a:srgbClr val="4D5156"/>
                </a:solidFill>
                <a:effectLst/>
                <a:latin typeface="メイリオ" panose="020B0604030504040204" pitchFamily="50" charset="-128"/>
                <a:ea typeface="游明朝" panose="02020400000000000000" pitchFamily="18" charset="-128"/>
                <a:cs typeface="Arial" panose="020B0604020202020204" pitchFamily="34" charset="0"/>
              </a:rPr>
              <a:t> de derramamento da caçamba (</a:t>
            </a:r>
            <a:r>
              <a:rPr lang="pt-BR" sz="900" b="1" i="0" kern="100" dirty="0" err="1">
                <a:solidFill>
                  <a:srgbClr val="5F6368"/>
                </a:solidFill>
                <a:effectLst/>
                <a:latin typeface="メイリオ" panose="020B0604030504040204" pitchFamily="50" charset="-128"/>
                <a:ea typeface="游明朝" panose="02020400000000000000" pitchFamily="18" charset="-128"/>
                <a:cs typeface="Arial" panose="020B0604020202020204" pitchFamily="34" charset="0"/>
              </a:rPr>
              <a:t>spillguard</a:t>
            </a:r>
            <a:r>
              <a:rPr lang="pt-BR" sz="900" kern="100" dirty="0">
                <a:solidFill>
                  <a:srgbClr val="4D5156"/>
                </a:solidFill>
                <a:effectLst/>
                <a:latin typeface="メイリオ" panose="020B0604030504040204" pitchFamily="50" charset="-128"/>
                <a:ea typeface="游明朝" panose="02020400000000000000" pitchFamily="18" charset="-128"/>
                <a:cs typeface="Arial" panose="020B0604020202020204" pitchFamily="34" charset="0"/>
              </a:rPr>
              <a:t>) </a:t>
            </a:r>
            <a:endParaRPr lang="pt-BR" sz="9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pt-BR" sz="1050" kern="100" dirty="0"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ＭＳ 明朝" panose="02020609040205080304" pitchFamily="17" charset="-128"/>
              </a:rPr>
              <a:t> 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2226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pt-BR" sz="3600" dirty="0"/>
              <a:t>Capítulo 2 </a:t>
            </a:r>
            <a:br>
              <a:rPr lang="pt-BR" sz="3600" dirty="0"/>
            </a:br>
            <a:r>
              <a:rPr lang="pt-BR" sz="3600" dirty="0"/>
              <a:t>Massa, peso e centro de gravidade</a:t>
            </a:r>
            <a:endParaRPr kumimoji="1" lang="ja-JP" alt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499453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895268" y="987057"/>
            <a:ext cx="3530932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sz="1200" dirty="0"/>
              <a:t>Tabela 4-1  Tabela de massa </a:t>
            </a:r>
            <a:r>
              <a:rPr lang="pt-BR" sz="1200" dirty="0" err="1"/>
              <a:t>volúmica</a:t>
            </a:r>
            <a:r>
              <a:rPr lang="pt-BR" sz="1200" dirty="0"/>
              <a:t> de cada objeto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Pág.121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Pág.64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Massa e peso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/>
          </p:nvPr>
        </p:nvGraphicFramePr>
        <p:xfrm>
          <a:off x="1761153" y="1528604"/>
          <a:ext cx="6197303" cy="3593901"/>
        </p:xfrm>
        <a:graphic>
          <a:graphicData uri="http://schemas.openxmlformats.org/drawingml/2006/table">
            <a:tbl>
              <a:tblPr firstRow="1" firstCol="1" bandRow="1"/>
              <a:tblGrid>
                <a:gridCol w="1141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8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87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87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8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t-BR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</a:b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Objeto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massa por metro cúbico (t)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Objeto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massa por metro cúbico (t)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t-BR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</a:b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Objeto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massa por metro cúbico (t)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5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Chumbo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11.4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Concreto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2.3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Quercus rubra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0.9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Cobre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8.9</a:t>
                      </a:r>
                      <a:endParaRPr lang="pt-BR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Tijolo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2.2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Zelkova serrata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0.7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5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Aço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7.8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Terra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2.0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Faia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0.7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5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Estanho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7.3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Cascalho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1.7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Castanheira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0.6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Ferro fundido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7.2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Areia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1.8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Pinheiro vermelho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</a:b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0.5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5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Zinco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7.1</a:t>
                      </a:r>
                      <a:endParaRPr lang="pt-BR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Carvão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0.8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Lariço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0.5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5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Ferro gusa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7.0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Pó de calcário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1.0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Cedro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0.4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5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Alumínio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2.7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Coque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0.5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Falso cipreste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     0.4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62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Barro/argila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2.6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Água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1.0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Paulóvnia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0.3</a:t>
                      </a:r>
                      <a:endParaRPr lang="pt-BR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Retângulo 10"/>
          <p:cNvSpPr/>
          <p:nvPr/>
        </p:nvSpPr>
        <p:spPr>
          <a:xfrm>
            <a:off x="1761153" y="5258589"/>
            <a:ext cx="631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kern="100" dirty="0">
                <a:latin typeface="Meiryo" panose="020B0604030504040204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Observação: o peso da madeira é o peso de quando ela secar naturalmente e o peso do carvão e coque é a densidade aparente.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40725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859003" y="969639"/>
            <a:ext cx="3435515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sz="1200" dirty="0"/>
              <a:t>Figura 4-2  Equação simples para calcular o volume</a:t>
            </a:r>
            <a:endParaRPr lang="ja-JP" altLang="en-US" sz="1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Pág.122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Pág.65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Massa e peso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9" name="Tabela 18"/>
          <p:cNvGraphicFramePr>
            <a:graphicFrameLocks noGrp="1"/>
          </p:cNvGraphicFramePr>
          <p:nvPr>
            <p:extLst/>
          </p:nvPr>
        </p:nvGraphicFramePr>
        <p:xfrm>
          <a:off x="1796097" y="1552734"/>
          <a:ext cx="5208905" cy="4600417"/>
        </p:xfrm>
        <a:graphic>
          <a:graphicData uri="http://schemas.openxmlformats.org/drawingml/2006/table">
            <a:tbl>
              <a:tblPr firstRow="1" firstCol="1" bandRow="1"/>
              <a:tblGrid>
                <a:gridCol w="784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6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61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Forma do </a:t>
                      </a:r>
                      <a:r>
                        <a:rPr lang="en-US" sz="900" kern="100" dirty="0" err="1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objeto</a:t>
                      </a:r>
                      <a:endParaRPr lang="pt-BR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Equação simples para calcular o volume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Forma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 err="1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Ilustração</a:t>
                      </a:r>
                      <a:endParaRPr lang="pt-BR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Paralelepípedo retangular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Comprimento x largura x altura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5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Cilindro circular 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(Diâmetro)</a:t>
                      </a:r>
                      <a:r>
                        <a:rPr lang="en-US" sz="900" kern="100" baseline="300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 x altura x 0,8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5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    Disco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(Diâmetro)</a:t>
                      </a:r>
                      <a:r>
                        <a:rPr lang="en-US" sz="900" kern="100" baseline="300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 x espessura x 0,8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Esfera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 (Diâmetro)</a:t>
                      </a:r>
                      <a:r>
                        <a:rPr lang="en-US" sz="900" kern="100" baseline="300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 3</a:t>
                      </a: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 x 0,5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65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Esfera sem pedaço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800" kern="100" dirty="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 (Altura)</a:t>
                      </a:r>
                      <a:r>
                        <a:rPr lang="pt-BR" sz="800" kern="100" baseline="30000" dirty="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pt-BR" sz="800" kern="100" dirty="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 x (Diâmetro x 3 – Altura x 2) x 0,5</a:t>
                      </a:r>
                      <a:endParaRPr lang="pt-BR" sz="10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65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Cone circular</a:t>
                      </a:r>
                      <a:endParaRPr lang="pt-BR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900" kern="100" dirty="0" err="1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Diâmetro</a:t>
                      </a:r>
                      <a:r>
                        <a:rPr lang="en-US" sz="900" kern="100" dirty="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900" kern="100" baseline="30000" dirty="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en-US" sz="900" kern="100" dirty="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US" sz="900" kern="100" dirty="0" err="1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Altura</a:t>
                      </a:r>
                      <a:r>
                        <a:rPr lang="en-US" sz="900" kern="100" dirty="0">
                          <a:effectLst/>
                          <a:latin typeface="Meiryo" panose="020B0604030504040204" pitchFamily="34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 x 0,3</a:t>
                      </a:r>
                      <a:endParaRPr lang="pt-BR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261" name="図 4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5" y="2144718"/>
            <a:ext cx="943763" cy="73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8" name="図 4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069" y="2988198"/>
            <a:ext cx="613575" cy="58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5" name="図 4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338" y="3717927"/>
            <a:ext cx="557606" cy="54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3" name="図 46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275" y="4340664"/>
            <a:ext cx="636181" cy="41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0" name="図 46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644" y="4850525"/>
            <a:ext cx="858243" cy="55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7" name="図 46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644" y="5524500"/>
            <a:ext cx="574278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61"/>
          <p:cNvSpPr txBox="1">
            <a:spLocks noChangeArrowheads="1"/>
          </p:cNvSpPr>
          <p:nvPr/>
        </p:nvSpPr>
        <p:spPr bwMode="auto">
          <a:xfrm>
            <a:off x="3556000" y="5664199"/>
            <a:ext cx="442913" cy="149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ja-JP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Altura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118644" y="6003131"/>
            <a:ext cx="380206" cy="9921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ja-JP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Diâmetro</a:t>
            </a:r>
            <a:endParaRPr kumimoji="0" lang="pt-BR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63"/>
          <p:cNvSpPr txBox="1">
            <a:spLocks noChangeArrowheads="1"/>
          </p:cNvSpPr>
          <p:nvPr/>
        </p:nvSpPr>
        <p:spPr bwMode="auto">
          <a:xfrm>
            <a:off x="3194844" y="5277987"/>
            <a:ext cx="380206" cy="135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ja-JP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Diâmetro</a:t>
            </a:r>
            <a:endParaRPr kumimoji="0" lang="pt-BR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 Box 61"/>
          <p:cNvSpPr txBox="1">
            <a:spLocks noChangeArrowheads="1"/>
          </p:cNvSpPr>
          <p:nvPr/>
        </p:nvSpPr>
        <p:spPr bwMode="auto">
          <a:xfrm>
            <a:off x="3692922" y="4853699"/>
            <a:ext cx="442913" cy="149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ja-JP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Altura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3618707" y="4479732"/>
            <a:ext cx="380206" cy="1748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ja-JP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Diâmetro</a:t>
            </a:r>
            <a:endParaRPr kumimoji="0" lang="pt-BR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 Box 61"/>
          <p:cNvSpPr txBox="1">
            <a:spLocks noChangeArrowheads="1"/>
          </p:cNvSpPr>
          <p:nvPr/>
        </p:nvSpPr>
        <p:spPr bwMode="auto">
          <a:xfrm>
            <a:off x="3618707" y="3942940"/>
            <a:ext cx="442913" cy="149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ja-JP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Altura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Box 63"/>
          <p:cNvSpPr txBox="1">
            <a:spLocks noChangeArrowheads="1"/>
          </p:cNvSpPr>
          <p:nvPr/>
        </p:nvSpPr>
        <p:spPr bwMode="auto">
          <a:xfrm>
            <a:off x="3194844" y="3675459"/>
            <a:ext cx="380206" cy="1748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ja-JP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Diâmetro</a:t>
            </a:r>
            <a:endParaRPr kumimoji="0" lang="pt-BR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 Box 61"/>
          <p:cNvSpPr txBox="1">
            <a:spLocks noChangeArrowheads="1"/>
          </p:cNvSpPr>
          <p:nvPr/>
        </p:nvSpPr>
        <p:spPr bwMode="auto">
          <a:xfrm>
            <a:off x="3540920" y="3270194"/>
            <a:ext cx="442913" cy="149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ja-JP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Altura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 Box 63"/>
          <p:cNvSpPr txBox="1">
            <a:spLocks noChangeArrowheads="1"/>
          </p:cNvSpPr>
          <p:nvPr/>
        </p:nvSpPr>
        <p:spPr bwMode="auto">
          <a:xfrm>
            <a:off x="3215680" y="2958979"/>
            <a:ext cx="380206" cy="1748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ja-JP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Diâmetro</a:t>
            </a:r>
            <a:endParaRPr kumimoji="0" lang="pt-BR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Box 61"/>
          <p:cNvSpPr txBox="1">
            <a:spLocks noChangeArrowheads="1"/>
          </p:cNvSpPr>
          <p:nvPr/>
        </p:nvSpPr>
        <p:spPr bwMode="auto">
          <a:xfrm>
            <a:off x="3656814" y="2277653"/>
            <a:ext cx="442913" cy="149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ja-JP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Altura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Box 61"/>
          <p:cNvSpPr txBox="1">
            <a:spLocks noChangeArrowheads="1"/>
          </p:cNvSpPr>
          <p:nvPr/>
        </p:nvSpPr>
        <p:spPr bwMode="auto">
          <a:xfrm>
            <a:off x="3595886" y="2546050"/>
            <a:ext cx="442913" cy="149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ja-JP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Largura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 Box 61"/>
          <p:cNvSpPr txBox="1">
            <a:spLocks noChangeArrowheads="1"/>
          </p:cNvSpPr>
          <p:nvPr/>
        </p:nvSpPr>
        <p:spPr bwMode="auto">
          <a:xfrm>
            <a:off x="2794000" y="2700035"/>
            <a:ext cx="618141" cy="1477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ja-JP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Comprimento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21819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451100" y="5124365"/>
            <a:ext cx="3930650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sz="1200" dirty="0"/>
              <a:t>Figura 4-15  Como descobrir o ponto centro de gravidade</a:t>
            </a:r>
            <a:endParaRPr lang="ja-JP" altLang="en-US" sz="1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717800" y="1934845"/>
            <a:ext cx="3708400" cy="298831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Pág.124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Pág.67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Centro de gravidade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616885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7" y="5625297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sz="1200" dirty="0"/>
              <a:t>Figura 4-16  Estabilidade de um corpo</a:t>
            </a:r>
            <a:endParaRPr lang="ja-JP" altLang="en-US" sz="1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38692" y="1538287"/>
            <a:ext cx="4666615" cy="378142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Pág.125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Pág.68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sz="2400" dirty="0"/>
              <a:t>Estabilidade dos corpos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629282" y="9527981"/>
            <a:ext cx="958389" cy="273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ja-JP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(B) Instável</a:t>
            </a: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105400" y="4432300"/>
            <a:ext cx="511810" cy="422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ja-JP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Centro de gravidade alta</a:t>
            </a: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346825" y="4432300"/>
            <a:ext cx="481013" cy="273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ja-JP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Descer</a:t>
            </a: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242560" y="3769519"/>
            <a:ext cx="673100" cy="317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ja-JP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Lado de equilíbrio</a:t>
            </a: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023033" y="3859637"/>
            <a:ext cx="804805" cy="1698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ja-JP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Lado do tombo</a:t>
            </a: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500563" y="3361984"/>
            <a:ext cx="1031875" cy="1743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ja-JP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(A) Estável</a:t>
            </a: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944110" y="2888158"/>
            <a:ext cx="635000" cy="31224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ja-JP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Centro de gravidade baixa</a:t>
            </a: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159830" y="2736850"/>
            <a:ext cx="380669" cy="1703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ja-JP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Grande</a:t>
            </a:r>
            <a:endParaRPr kumimoji="0" lang="pt-BR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6587332" y="2615108"/>
            <a:ext cx="481012" cy="273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ja-JP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Subir</a:t>
            </a: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6425435" y="2212307"/>
            <a:ext cx="479872" cy="1931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ja-JP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Lado do tombo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667416" y="2206256"/>
            <a:ext cx="595312" cy="273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ja-JP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Lado de equilíbrio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5956795" y="4264416"/>
            <a:ext cx="406070" cy="1703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Pequeno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366260" y="5127454"/>
            <a:ext cx="1212850" cy="273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ja-JP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(B) Instável</a:t>
            </a: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10978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en-US" sz="2800" dirty="0" err="1"/>
              <a:t>Movimento</a:t>
            </a:r>
            <a:r>
              <a:rPr lang="en-US" sz="2800" dirty="0"/>
              <a:t> de um </a:t>
            </a:r>
            <a:r>
              <a:rPr lang="en-US" sz="2800" dirty="0" err="1"/>
              <a:t>corpo</a:t>
            </a: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930761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099799" y="5895742"/>
            <a:ext cx="4614739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pt-BR" sz="1200" b="1" dirty="0"/>
              <a:t> Figura 4-20</a:t>
            </a:r>
            <a:br>
              <a:rPr lang="pt-BR" sz="1200" b="1" dirty="0"/>
            </a:br>
            <a:r>
              <a:rPr lang="pt-BR" sz="1200" b="1" dirty="0"/>
              <a:t>                 Força de atrito estático máxima e Força do atrito dinâmico</a:t>
            </a: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40138" y="1278156"/>
            <a:ext cx="4085590" cy="455422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Pág.133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Pág.70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pt-BR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Atrito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132013" y="3584965"/>
            <a:ext cx="698500" cy="9382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ja-JP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Força do atrito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821657" y="4072731"/>
            <a:ext cx="496343" cy="7445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ja-JP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Força de atrito estático máxima</a:t>
            </a:r>
            <a:endParaRPr kumimoji="0" 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016555" y="4072730"/>
            <a:ext cx="698500" cy="6905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ja-JP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Força do atrito dinâmico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612571" y="5354638"/>
            <a:ext cx="1705429" cy="239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ja-JP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Objeto parado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436870" y="5354639"/>
            <a:ext cx="1450975" cy="2252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ja-JP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Objto em moviento</a:t>
            </a: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346065" y="5108770"/>
            <a:ext cx="1450975" cy="239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ja-JP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Força aplicada no objeto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76955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59A1B7C-7CED-03CA-A5EC-7BF22358995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144618" y="2670523"/>
            <a:ext cx="685476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4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4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4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4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4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4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4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4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4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4325" algn="r"/>
              </a:tabLst>
            </a:pPr>
            <a:r>
              <a:rPr kumimoji="0" lang="pt-BR" altLang="pt-BR" sz="3200" b="0" i="0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ゴシック" panose="020B0609070205080204" pitchFamily="49" charset="-128"/>
              </a:rPr>
              <a:t>Parte5 </a:t>
            </a:r>
            <a:br>
              <a:rPr kumimoji="0" lang="pt-BR" altLang="pt-BR" sz="3200" b="0" i="0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ゴシック" panose="020B0609070205080204" pitchFamily="49" charset="-128"/>
              </a:rPr>
            </a:br>
            <a:r>
              <a:rPr kumimoji="0" lang="pt-BR" altLang="pt-BR" sz="3200" b="0" i="0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ゴシック" panose="020B0609070205080204" pitchFamily="49" charset="-128"/>
              </a:rPr>
              <a:t>Leis e regulamentos relacionados</a:t>
            </a:r>
            <a:endParaRPr kumimoji="0" lang="pt-BR" altLang="pt-BR" sz="3200" b="0" i="0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086273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8318" y="5757064"/>
            <a:ext cx="8639174" cy="5078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Figura 5-1 </a:t>
            </a:r>
            <a:b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</a:b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 Sistema legal referente a regulamentos sobre habilidade de p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á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 carregadeira e outros maquin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á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rios</a:t>
            </a:r>
            <a:endParaRPr kumimoji="0" lang="en-US" alt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ＭＳ Ｐゴシック" panose="020B0600070205080204" pitchFamily="50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 (Refer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ência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___WRD_EMBED_SUB_39"/>
              </a:rPr>
              <a:t>) M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anual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___WRD_EMBED_SUB_39"/>
              </a:rPr>
              <a:t> d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e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___WRD_EMBED_SUB_39"/>
              </a:rPr>
              <a:t> 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Avalia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ç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ão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___WRD_EMBED_SUB_39"/>
              </a:rPr>
              <a:t> d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e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___WRD_EMBED_SUB_39"/>
              </a:rPr>
              <a:t> 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Risco,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___WRD_EMBED_SUB_39"/>
              </a:rPr>
              <a:t> 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e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___WRD_EMBED_SUB_39"/>
              </a:rPr>
              <a:t>d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i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ç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ão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___WRD_EMBED_SUB_39"/>
              </a:rPr>
              <a:t> d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o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___WRD_EMBED_SUB_39"/>
              </a:rPr>
              <a:t> M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inist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é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___WRD_EMBED_SUB_39"/>
              </a:rPr>
              <a:t>r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io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___WRD_EMBED_SUB_39"/>
              </a:rPr>
              <a:t> d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a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___WRD_EMBED_SUB_39"/>
              </a:rPr>
              <a:t> 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Sa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ú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___WRD_EMBED_SUB_39"/>
              </a:rPr>
              <a:t>d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e,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___WRD_EMBED_SUB_39"/>
              </a:rPr>
              <a:t> 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T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___WRD_EMBED_SUB_39"/>
              </a:rPr>
              <a:t>r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abalho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___WRD_EMBED_SUB_39"/>
              </a:rPr>
              <a:t> 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e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___WRD_EMBED_SUB_39"/>
              </a:rPr>
              <a:t> 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Bem-Esta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___WRD_EMBED_SUB_39"/>
              </a:rPr>
              <a:t>r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,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___WRD_EMBED_SUB_39"/>
              </a:rPr>
              <a:t> 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pa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___WRD_EMBED_SUB_39"/>
              </a:rPr>
              <a:t>r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a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___WRD_EMBED_SUB_39"/>
              </a:rPr>
              <a:t> 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a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___WRD_EMBED_SUB_39"/>
              </a:rPr>
              <a:t> 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In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___WRD_EMBED_SUB_39"/>
              </a:rPr>
              <a:t>d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ú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st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___WRD_EMBED_SUB_39"/>
              </a:rPr>
              <a:t>r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ia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___WRD_EMBED_SUB_39"/>
              </a:rPr>
              <a:t> d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e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___WRD_EMBED_SUB_39"/>
              </a:rPr>
              <a:t> M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anuten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ç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ão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___WRD_EMBED_SUB_39"/>
              </a:rPr>
              <a:t> d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e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___WRD_EMBED_SUB_39"/>
              </a:rPr>
              <a:t> 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E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___WRD_EMBED_SUB_39"/>
              </a:rPr>
              <a:t>d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if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í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cios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Pág.145</a:t>
            </a:r>
            <a:r>
              <a:rPr lang="ja-JP" altLang="pt-BR" sz="1200" dirty="0">
                <a:solidFill>
                  <a:prstClr val="black"/>
                </a:solidFill>
              </a:rPr>
              <a:t> </a:t>
            </a:r>
            <a:r>
              <a:rPr lang="pt-BR" altLang="ja-JP" sz="1200" dirty="0">
                <a:solidFill>
                  <a:prstClr val="black"/>
                </a:solidFill>
              </a:rPr>
              <a:t>do</a:t>
            </a:r>
            <a:r>
              <a:rPr lang="ja-JP" altLang="pt-BR" sz="1200" dirty="0">
                <a:solidFill>
                  <a:prstClr val="black"/>
                </a:solidFill>
              </a:rPr>
              <a:t> </a:t>
            </a:r>
            <a:r>
              <a:rPr lang="pt-BR" altLang="ja-JP" sz="1200" dirty="0">
                <a:solidFill>
                  <a:prstClr val="black"/>
                </a:solidFill>
              </a:rPr>
              <a:t>material</a:t>
            </a:r>
            <a:r>
              <a:rPr lang="ja-JP" altLang="pt-BR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>
                <a:solidFill>
                  <a:prstClr val="black"/>
                </a:solidFill>
              </a:rPr>
              <a:t>/ Pág.73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0" lang="pt-BR" altLang="pt-BR" sz="2400" b="0" i="0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ゴシック" panose="020B0609070205080204" pitchFamily="49" charset="-128"/>
              </a:rPr>
              <a:t>Leis e regulamentos relacionados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6" name="キャンバス 282">
            <a:extLst>
              <a:ext uri="{FF2B5EF4-FFF2-40B4-BE49-F238E27FC236}">
                <a16:creationId xmlns:a16="http://schemas.microsoft.com/office/drawing/2014/main" id="{A9D492CA-7CDC-2E48-AEF4-8EB84C18314E}"/>
              </a:ext>
            </a:extLst>
          </p:cNvPr>
          <p:cNvGrpSpPr>
            <a:grpSpLocks/>
          </p:cNvGrpSpPr>
          <p:nvPr/>
        </p:nvGrpSpPr>
        <p:grpSpPr bwMode="auto">
          <a:xfrm>
            <a:off x="1487893" y="1107939"/>
            <a:ext cx="10859373" cy="4433887"/>
            <a:chOff x="1583" y="6907"/>
            <a:chExt cx="14510" cy="5067"/>
          </a:xfrm>
        </p:grpSpPr>
        <p:sp>
          <p:nvSpPr>
            <p:cNvPr id="7" name="AutoShape 21">
              <a:extLst>
                <a:ext uri="{FF2B5EF4-FFF2-40B4-BE49-F238E27FC236}">
                  <a16:creationId xmlns:a16="http://schemas.microsoft.com/office/drawing/2014/main" id="{0AC908C5-4789-78C1-801D-EA4EB2D469A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83" y="6924"/>
              <a:ext cx="14510" cy="5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8" name="二等辺三角形 263">
              <a:extLst>
                <a:ext uri="{FF2B5EF4-FFF2-40B4-BE49-F238E27FC236}">
                  <a16:creationId xmlns:a16="http://schemas.microsoft.com/office/drawing/2014/main" id="{78038C4A-8D97-40E9-D0A5-AF3EEBF36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6" y="6907"/>
              <a:ext cx="3515" cy="4978"/>
            </a:xfrm>
            <a:prstGeom prst="triangle">
              <a:avLst>
                <a:gd name="adj" fmla="val 50000"/>
              </a:avLst>
            </a:prstGeom>
            <a:solidFill>
              <a:srgbClr val="DEEAF6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台形 264">
              <a:extLst>
                <a:ext uri="{FF2B5EF4-FFF2-40B4-BE49-F238E27FC236}">
                  <a16:creationId xmlns:a16="http://schemas.microsoft.com/office/drawing/2014/main" id="{1872F0AA-43FC-6E64-1F30-6AA2ACE76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" y="9312"/>
              <a:ext cx="3515" cy="2573"/>
            </a:xfrm>
            <a:custGeom>
              <a:avLst/>
              <a:gdLst>
                <a:gd name="T0" fmla="*/ 0 w 2232274"/>
                <a:gd name="T1" fmla="*/ 1633310 h 1633310"/>
                <a:gd name="T2" fmla="*/ 570760 w 2232274"/>
                <a:gd name="T3" fmla="*/ 0 h 1633310"/>
                <a:gd name="T4" fmla="*/ 1661514 w 2232274"/>
                <a:gd name="T5" fmla="*/ 0 h 1633310"/>
                <a:gd name="T6" fmla="*/ 2232274 w 2232274"/>
                <a:gd name="T7" fmla="*/ 1633310 h 1633310"/>
                <a:gd name="T8" fmla="*/ 0 w 2232274"/>
                <a:gd name="T9" fmla="*/ 1633310 h 1633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32274" h="1633310">
                  <a:moveTo>
                    <a:pt x="0" y="1633310"/>
                  </a:moveTo>
                  <a:lnTo>
                    <a:pt x="570760" y="0"/>
                  </a:lnTo>
                  <a:lnTo>
                    <a:pt x="1661514" y="0"/>
                  </a:lnTo>
                  <a:lnTo>
                    <a:pt x="2232274" y="1633310"/>
                  </a:lnTo>
                  <a:lnTo>
                    <a:pt x="0" y="1633310"/>
                  </a:lnTo>
                  <a:close/>
                </a:path>
              </a:pathLst>
            </a:custGeom>
            <a:solidFill>
              <a:srgbClr val="2E74B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台形 265">
              <a:extLst>
                <a:ext uri="{FF2B5EF4-FFF2-40B4-BE49-F238E27FC236}">
                  <a16:creationId xmlns:a16="http://schemas.microsoft.com/office/drawing/2014/main" id="{852EA42E-F7F7-2DA5-98EC-51368EFAF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" y="8704"/>
              <a:ext cx="1742" cy="608"/>
            </a:xfrm>
            <a:custGeom>
              <a:avLst/>
              <a:gdLst>
                <a:gd name="T0" fmla="*/ 0 w 1106122"/>
                <a:gd name="T1" fmla="*/ 386159 h 386159"/>
                <a:gd name="T2" fmla="*/ 137851 w 1106122"/>
                <a:gd name="T3" fmla="*/ 0 h 386159"/>
                <a:gd name="T4" fmla="*/ 968271 w 1106122"/>
                <a:gd name="T5" fmla="*/ 0 h 386159"/>
                <a:gd name="T6" fmla="*/ 1106122 w 1106122"/>
                <a:gd name="T7" fmla="*/ 386159 h 386159"/>
                <a:gd name="T8" fmla="*/ 0 w 1106122"/>
                <a:gd name="T9" fmla="*/ 386159 h 386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6122" h="386159">
                  <a:moveTo>
                    <a:pt x="0" y="386159"/>
                  </a:moveTo>
                  <a:lnTo>
                    <a:pt x="137851" y="0"/>
                  </a:lnTo>
                  <a:lnTo>
                    <a:pt x="968271" y="0"/>
                  </a:lnTo>
                  <a:lnTo>
                    <a:pt x="1106122" y="386159"/>
                  </a:lnTo>
                  <a:lnTo>
                    <a:pt x="0" y="386159"/>
                  </a:lnTo>
                  <a:close/>
                </a:path>
              </a:pathLst>
            </a:custGeom>
            <a:solidFill>
              <a:srgbClr val="9CC2E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台形 266">
              <a:extLst>
                <a:ext uri="{FF2B5EF4-FFF2-40B4-BE49-F238E27FC236}">
                  <a16:creationId xmlns:a16="http://schemas.microsoft.com/office/drawing/2014/main" id="{DD0839A8-7B2D-CC2A-9F1C-0491DA90B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" y="8099"/>
              <a:ext cx="1314" cy="608"/>
            </a:xfrm>
            <a:custGeom>
              <a:avLst/>
              <a:gdLst>
                <a:gd name="T0" fmla="*/ 0 w 834300"/>
                <a:gd name="T1" fmla="*/ 386159 h 386159"/>
                <a:gd name="T2" fmla="*/ 149397 w 834300"/>
                <a:gd name="T3" fmla="*/ 0 h 386159"/>
                <a:gd name="T4" fmla="*/ 684903 w 834300"/>
                <a:gd name="T5" fmla="*/ 0 h 386159"/>
                <a:gd name="T6" fmla="*/ 834300 w 834300"/>
                <a:gd name="T7" fmla="*/ 386159 h 386159"/>
                <a:gd name="T8" fmla="*/ 0 w 834300"/>
                <a:gd name="T9" fmla="*/ 386159 h 386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4300" h="386159">
                  <a:moveTo>
                    <a:pt x="0" y="386159"/>
                  </a:moveTo>
                  <a:lnTo>
                    <a:pt x="149397" y="0"/>
                  </a:lnTo>
                  <a:lnTo>
                    <a:pt x="684903" y="0"/>
                  </a:lnTo>
                  <a:lnTo>
                    <a:pt x="834300" y="386159"/>
                  </a:lnTo>
                  <a:lnTo>
                    <a:pt x="0" y="386159"/>
                  </a:lnTo>
                  <a:close/>
                </a:path>
              </a:pathLst>
            </a:custGeom>
            <a:solidFill>
              <a:srgbClr val="BDD6EE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テキスト ボックス 267">
              <a:extLst>
                <a:ext uri="{FF2B5EF4-FFF2-40B4-BE49-F238E27FC236}">
                  <a16:creationId xmlns:a16="http://schemas.microsoft.com/office/drawing/2014/main" id="{69DA6750-7743-D11A-E4DF-C6A88AB720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8" y="7668"/>
              <a:ext cx="1152" cy="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pt-B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ＭＳ Ｐゴシック" panose="020B0600070205080204" pitchFamily="50" charset="-128"/>
                </a:rPr>
                <a:t>     Lei</a:t>
              </a:r>
              <a:endParaRPr kumimoji="0" lang="en-US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テキスト ボックス 6">
              <a:extLst>
                <a:ext uri="{FF2B5EF4-FFF2-40B4-BE49-F238E27FC236}">
                  <a16:creationId xmlns:a16="http://schemas.microsoft.com/office/drawing/2014/main" id="{98F70ADE-0BB3-C2CF-ED6A-FEE46080B3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2" y="8781"/>
              <a:ext cx="1347" cy="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pt-BR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Portaria</a:t>
              </a:r>
              <a:r>
                <a:rPr kumimoji="0" lang="en-US" alt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 ministerial</a:t>
              </a:r>
              <a:endParaRPr kumimoji="0" lang="en-US" altLang="pt-B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テキスト ボックス 6">
              <a:extLst>
                <a:ext uri="{FF2B5EF4-FFF2-40B4-BE49-F238E27FC236}">
                  <a16:creationId xmlns:a16="http://schemas.microsoft.com/office/drawing/2014/main" id="{836B3EFD-E37B-318D-4896-A8B7D3FCB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7" y="8231"/>
              <a:ext cx="1087" cy="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ＭＳ Ｐゴシック" panose="020B0600070205080204" pitchFamily="50" charset="-128"/>
                </a:rPr>
                <a:t>Ordem do gabinete</a:t>
              </a:r>
              <a:endPara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Text Box 13">
              <a:extLst>
                <a:ext uri="{FF2B5EF4-FFF2-40B4-BE49-F238E27FC236}">
                  <a16:creationId xmlns:a16="http://schemas.microsoft.com/office/drawing/2014/main" id="{80F1F445-68EC-1D37-625B-DE7FFEA051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9" y="7259"/>
              <a:ext cx="3515" cy="544"/>
            </a:xfrm>
            <a:prstGeom prst="rect">
              <a:avLst/>
            </a:prstGeom>
            <a:solidFill>
              <a:srgbClr val="DEEAF6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0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ＭＳ Ｐゴシック" panose="020B0600070205080204" pitchFamily="50" charset="-128"/>
                </a:rPr>
                <a:t>Lei de seguran</a:t>
              </a:r>
              <a:r>
                <a:rPr kumimoji="0" lang="pt-BR" altLang="pt-BR" sz="10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游明朝" panose="02020400000000000000" pitchFamily="18" charset="-128"/>
                  <a:ea typeface="メイリオ" panose="020B0604030504040204" pitchFamily="50" charset="-128"/>
                  <a:cs typeface="ＭＳ Ｐゴシック" panose="020B0600070205080204" pitchFamily="50" charset="-128"/>
                </a:rPr>
                <a:t>ç</a:t>
              </a:r>
              <a:r>
                <a:rPr kumimoji="0" lang="pt-BR" altLang="pt-BR" sz="10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ＭＳ Ｐゴシック" panose="020B0600070205080204" pitchFamily="50" charset="-128"/>
                </a:rPr>
                <a:t>a e sa</a:t>
              </a:r>
              <a:r>
                <a:rPr kumimoji="0" lang="pt-BR" altLang="pt-BR" sz="10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游明朝" panose="02020400000000000000" pitchFamily="18" charset="-128"/>
                  <a:ea typeface="メイリオ" panose="020B0604030504040204" pitchFamily="50" charset="-128"/>
                  <a:cs typeface="ＭＳ Ｐゴシック" panose="020B0600070205080204" pitchFamily="50" charset="-128"/>
                </a:rPr>
                <a:t>ú</a:t>
              </a:r>
              <a:r>
                <a:rPr kumimoji="0" lang="pt-BR" altLang="pt-BR" sz="10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ＭＳ Ｐゴシック" panose="020B0600070205080204" pitchFamily="50" charset="-128"/>
                </a:rPr>
                <a:t>de ocupacional</a:t>
              </a:r>
              <a:endParaRPr kumimoji="0" lang="pt-BR" altLang="pt-B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Text Box 12">
              <a:extLst>
                <a:ext uri="{FF2B5EF4-FFF2-40B4-BE49-F238E27FC236}">
                  <a16:creationId xmlns:a16="http://schemas.microsoft.com/office/drawing/2014/main" id="{9CA87ECB-CBD9-9DD8-9547-BBD498F052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0" y="7927"/>
              <a:ext cx="4380" cy="608"/>
            </a:xfrm>
            <a:prstGeom prst="rect">
              <a:avLst/>
            </a:prstGeom>
            <a:solidFill>
              <a:srgbClr val="BDD6EE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ＭＳ Ｐゴシック" panose="020B0600070205080204" pitchFamily="50" charset="-128"/>
                </a:rPr>
                <a:t>Portaria de aplicação da Lei de segurança e saúde ocupacional </a:t>
              </a:r>
              <a:br>
                <a:rPr kumimoji="0" lang="pt-BR" alt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ＭＳ Ｐゴシック" panose="020B0600070205080204" pitchFamily="50" charset="-128"/>
                </a:rPr>
              </a:br>
              <a:r>
                <a:rPr kumimoji="0" lang="pt-BR" alt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ＭＳ Ｐゴシック" panose="020B0600070205080204" pitchFamily="50" charset="-128"/>
                </a:rPr>
                <a:t>(Portaria de segurança e saúde)</a:t>
              </a:r>
              <a:endParaRPr kumimoji="0" lang="en-US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ＭＳ Ｐゴシック" panose="020B0600070205080204" pitchFamily="50" charset="-128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ext Box 11">
              <a:extLst>
                <a:ext uri="{FF2B5EF4-FFF2-40B4-BE49-F238E27FC236}">
                  <a16:creationId xmlns:a16="http://schemas.microsoft.com/office/drawing/2014/main" id="{20E70283-0003-9324-1B47-E3EECB9DB8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8" y="8610"/>
              <a:ext cx="3852" cy="657"/>
            </a:xfrm>
            <a:prstGeom prst="rect">
              <a:avLst/>
            </a:prstGeom>
            <a:solidFill>
              <a:srgbClr val="9CC2E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ＭＳ Ｐゴシック" panose="020B0600070205080204" pitchFamily="50" charset="-128"/>
                </a:rPr>
                <a:t>Normas de aplica</a:t>
              </a:r>
              <a:r>
                <a:rPr kumimoji="0" lang="pt-BR" alt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游明朝" panose="02020400000000000000" pitchFamily="18" charset="-128"/>
                  <a:ea typeface="メイリオ" panose="020B0604030504040204" pitchFamily="50" charset="-128"/>
                  <a:cs typeface="ＭＳ 明朝" panose="02020609040205080304" pitchFamily="17" charset="-128"/>
                </a:rPr>
                <a:t>ç</a:t>
              </a:r>
              <a:r>
                <a:rPr kumimoji="0" lang="pt-BR" alt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ＭＳ 明朝" panose="02020609040205080304" pitchFamily="17" charset="-128"/>
                </a:rPr>
                <a:t>ão</a:t>
              </a:r>
              <a:r>
                <a:rPr kumimoji="0" lang="pt-BR" alt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___WRD_EMBED_SUB_39"/>
                </a:rPr>
                <a:t> d</a:t>
              </a:r>
              <a:r>
                <a:rPr kumimoji="0" lang="pt-BR" alt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ＭＳ 明朝" panose="02020609040205080304" pitchFamily="17" charset="-128"/>
                </a:rPr>
                <a:t>a</a:t>
              </a:r>
              <a:r>
                <a:rPr kumimoji="0" lang="pt-BR" alt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___WRD_EMBED_SUB_39"/>
                </a:rPr>
                <a:t> </a:t>
              </a:r>
              <a:r>
                <a:rPr kumimoji="0" lang="pt-BR" alt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ＭＳ 明朝" panose="02020609040205080304" pitchFamily="17" charset="-128"/>
                </a:rPr>
                <a:t>Lei</a:t>
              </a:r>
              <a:r>
                <a:rPr kumimoji="0" lang="pt-BR" alt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___WRD_EMBED_SUB_39"/>
                </a:rPr>
                <a:t> d</a:t>
              </a:r>
              <a:r>
                <a:rPr kumimoji="0" lang="pt-BR" alt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ＭＳ 明朝" panose="02020609040205080304" pitchFamily="17" charset="-128"/>
                </a:rPr>
                <a:t>e</a:t>
              </a:r>
              <a:r>
                <a:rPr kumimoji="0" lang="pt-BR" alt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___WRD_EMBED_SUB_39"/>
                </a:rPr>
                <a:t> </a:t>
              </a:r>
              <a:r>
                <a:rPr kumimoji="0" lang="pt-BR" alt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ＭＳ 明朝" panose="02020609040205080304" pitchFamily="17" charset="-128"/>
                </a:rPr>
                <a:t>Segu</a:t>
              </a:r>
              <a:r>
                <a:rPr kumimoji="0" lang="pt-BR" alt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___WRD_EMBED_SUB_39"/>
                </a:rPr>
                <a:t>r</a:t>
              </a:r>
              <a:r>
                <a:rPr kumimoji="0" lang="pt-BR" alt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ＭＳ 明朝" panose="02020609040205080304" pitchFamily="17" charset="-128"/>
                </a:rPr>
                <a:t>an</a:t>
              </a:r>
              <a:r>
                <a:rPr kumimoji="0" lang="pt-BR" alt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游明朝" panose="02020400000000000000" pitchFamily="18" charset="-128"/>
                  <a:ea typeface="メイリオ" panose="020B0604030504040204" pitchFamily="50" charset="-128"/>
                  <a:cs typeface="ＭＳ 明朝" panose="02020609040205080304" pitchFamily="17" charset="-128"/>
                </a:rPr>
                <a:t>ç</a:t>
              </a:r>
              <a:r>
                <a:rPr kumimoji="0" lang="pt-BR" alt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ＭＳ 明朝" panose="02020609040205080304" pitchFamily="17" charset="-128"/>
                </a:rPr>
                <a:t>a</a:t>
              </a:r>
              <a:r>
                <a:rPr kumimoji="0" lang="pt-BR" alt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___WRD_EMBED_SUB_39"/>
                </a:rPr>
                <a:t> </a:t>
              </a:r>
              <a:r>
                <a:rPr kumimoji="0" lang="pt-BR" alt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ＭＳ 明朝" panose="02020609040205080304" pitchFamily="17" charset="-128"/>
                </a:rPr>
                <a:t>e</a:t>
              </a:r>
              <a:r>
                <a:rPr kumimoji="0" lang="pt-BR" alt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___WRD_EMBED_SUB_39"/>
                </a:rPr>
                <a:t> </a:t>
              </a:r>
              <a:r>
                <a:rPr kumimoji="0" lang="pt-BR" alt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ＭＳ 明朝" panose="02020609040205080304" pitchFamily="17" charset="-128"/>
                </a:rPr>
                <a:t>Sa</a:t>
              </a:r>
              <a:r>
                <a:rPr kumimoji="0" lang="pt-BR" alt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游明朝" panose="02020400000000000000" pitchFamily="18" charset="-128"/>
                  <a:ea typeface="メイリオ" panose="020B0604030504040204" pitchFamily="50" charset="-128"/>
                  <a:cs typeface="ＭＳ 明朝" panose="02020609040205080304" pitchFamily="17" charset="-128"/>
                </a:rPr>
                <a:t>ú</a:t>
              </a:r>
              <a:r>
                <a:rPr kumimoji="0" lang="pt-BR" alt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___WRD_EMBED_SUB_39"/>
                </a:rPr>
                <a:t>d</a:t>
              </a:r>
              <a:r>
                <a:rPr kumimoji="0" lang="pt-BR" alt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ＭＳ 明朝" panose="02020609040205080304" pitchFamily="17" charset="-128"/>
                </a:rPr>
                <a:t>e</a:t>
              </a:r>
              <a:r>
                <a:rPr kumimoji="0" lang="pt-BR" alt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___WRD_EMBED_SUB_39"/>
                </a:rPr>
                <a:t> </a:t>
              </a:r>
              <a:r>
                <a:rPr kumimoji="0" lang="pt-BR" alt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ＭＳ 明朝" panose="02020609040205080304" pitchFamily="17" charset="-128"/>
                </a:rPr>
                <a:t>Ocupacional</a:t>
              </a:r>
              <a:r>
                <a:rPr kumimoji="0" lang="pt-BR" alt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___WRD_EMBED_SUB_39"/>
                </a:rPr>
                <a:t> (</a:t>
              </a:r>
              <a:r>
                <a:rPr kumimoji="0" lang="pt-BR" alt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ＭＳ 明朝" panose="02020609040205080304" pitchFamily="17" charset="-128"/>
                </a:rPr>
                <a:t>No</a:t>
              </a:r>
              <a:r>
                <a:rPr kumimoji="0" lang="pt-BR" alt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___WRD_EMBED_SUB_39"/>
                </a:rPr>
                <a:t>r</a:t>
              </a:r>
              <a:r>
                <a:rPr kumimoji="0" lang="pt-BR" alt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ＭＳ 明朝" panose="02020609040205080304" pitchFamily="17" charset="-128"/>
                </a:rPr>
                <a:t>mas</a:t>
              </a:r>
              <a:r>
                <a:rPr kumimoji="0" lang="pt-BR" alt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___WRD_EMBED_SUB_39"/>
                </a:rPr>
                <a:t> d</a:t>
              </a:r>
              <a:r>
                <a:rPr kumimoji="0" lang="pt-BR" alt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ＭＳ 明朝" panose="02020609040205080304" pitchFamily="17" charset="-128"/>
                </a:rPr>
                <a:t>e</a:t>
              </a:r>
              <a:r>
                <a:rPr kumimoji="0" lang="pt-BR" alt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___WRD_EMBED_SUB_39"/>
                </a:rPr>
                <a:t> </a:t>
              </a:r>
              <a:r>
                <a:rPr kumimoji="0" lang="pt-BR" alt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ＭＳ 明朝" panose="02020609040205080304" pitchFamily="17" charset="-128"/>
                </a:rPr>
                <a:t>Segu</a:t>
              </a:r>
              <a:r>
                <a:rPr kumimoji="0" lang="pt-BR" alt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___WRD_EMBED_SUB_39"/>
                </a:rPr>
                <a:t>r</a:t>
              </a:r>
              <a:r>
                <a:rPr kumimoji="0" lang="pt-BR" alt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ＭＳ 明朝" panose="02020609040205080304" pitchFamily="17" charset="-128"/>
                </a:rPr>
                <a:t>an</a:t>
              </a:r>
              <a:r>
                <a:rPr kumimoji="0" lang="pt-BR" alt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游明朝" panose="02020400000000000000" pitchFamily="18" charset="-128"/>
                  <a:ea typeface="メイリオ" panose="020B0604030504040204" pitchFamily="50" charset="-128"/>
                  <a:cs typeface="ＭＳ 明朝" panose="02020609040205080304" pitchFamily="17" charset="-128"/>
                </a:rPr>
                <a:t>ç</a:t>
              </a:r>
              <a:r>
                <a:rPr kumimoji="0" lang="pt-BR" alt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ＭＳ 明朝" panose="02020609040205080304" pitchFamily="17" charset="-128"/>
                </a:rPr>
                <a:t>a</a:t>
              </a:r>
              <a:r>
                <a:rPr kumimoji="0" lang="pt-BR" alt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___WRD_EMBED_SUB_39"/>
                </a:rPr>
                <a:t> </a:t>
              </a:r>
              <a:r>
                <a:rPr kumimoji="0" lang="pt-BR" alt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ＭＳ 明朝" panose="02020609040205080304" pitchFamily="17" charset="-128"/>
                </a:rPr>
                <a:t>e</a:t>
              </a:r>
              <a:r>
                <a:rPr kumimoji="0" lang="pt-BR" alt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___WRD_EMBED_SUB_39"/>
                </a:rPr>
                <a:t> </a:t>
              </a:r>
              <a:r>
                <a:rPr kumimoji="0" lang="pt-BR" alt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ＭＳ 明朝" panose="02020609040205080304" pitchFamily="17" charset="-128"/>
                </a:rPr>
                <a:t>Sa</a:t>
              </a:r>
              <a:r>
                <a:rPr kumimoji="0" lang="pt-BR" alt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游明朝" panose="02020400000000000000" pitchFamily="18" charset="-128"/>
                  <a:ea typeface="メイリオ" panose="020B0604030504040204" pitchFamily="50" charset="-128"/>
                  <a:cs typeface="ＭＳ 明朝" panose="02020609040205080304" pitchFamily="17" charset="-128"/>
                </a:rPr>
                <a:t>ú</a:t>
              </a:r>
              <a:r>
                <a:rPr kumimoji="0" lang="pt-BR" alt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___WRD_EMBED_SUB_39"/>
                </a:rPr>
                <a:t>d</a:t>
              </a:r>
              <a:r>
                <a:rPr kumimoji="0" lang="pt-BR" alt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ＭＳ 明朝" panose="02020609040205080304" pitchFamily="17" charset="-128"/>
                </a:rPr>
                <a:t>e</a:t>
              </a:r>
              <a:r>
                <a:rPr kumimoji="0" lang="pt-BR" alt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___WRD_EMBED_SUB_39"/>
                </a:rPr>
                <a:t>)</a:t>
              </a:r>
              <a:endParaRPr kumimoji="0" lang="en-US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ＭＳ Ｐゴシック" panose="020B0600070205080204" pitchFamily="50" charset="-128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Text Box 10">
              <a:extLst>
                <a:ext uri="{FF2B5EF4-FFF2-40B4-BE49-F238E27FC236}">
                  <a16:creationId xmlns:a16="http://schemas.microsoft.com/office/drawing/2014/main" id="{2688F1B2-DD6E-98FD-2636-B7F5B860A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4" y="9422"/>
              <a:ext cx="3723" cy="598"/>
            </a:xfrm>
            <a:prstGeom prst="rect">
              <a:avLst/>
            </a:prstGeom>
            <a:solidFill>
              <a:srgbClr val="2E74B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ＭＳ Ｐゴシック" panose="020B0600070205080204" pitchFamily="50" charset="-128"/>
                </a:rPr>
                <a:t>Padrões estruturais da pá carregadeira e outros maquinários</a:t>
              </a:r>
              <a:endParaRPr kumimoji="0" lang="en-US" altLang="pt-BR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ＭＳ Ｐゴシック" panose="020B0600070205080204" pitchFamily="50" charset="-128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Text Box 9">
              <a:extLst>
                <a:ext uri="{FF2B5EF4-FFF2-40B4-BE49-F238E27FC236}">
                  <a16:creationId xmlns:a16="http://schemas.microsoft.com/office/drawing/2014/main" id="{736A16B8-C027-A4F5-F9BD-E352B46D0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6" y="10208"/>
              <a:ext cx="2681" cy="947"/>
            </a:xfrm>
            <a:prstGeom prst="rect">
              <a:avLst/>
            </a:prstGeom>
            <a:solidFill>
              <a:srgbClr val="2E74B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ＭＳ Ｐゴシック" panose="020B0600070205080204" pitchFamily="50" charset="-128"/>
                </a:rPr>
                <a:t>Regulamentos de treinamentos de habilidade de condução de pá carregadeira e outros maquinários</a:t>
              </a:r>
              <a:endParaRPr kumimoji="0" lang="en-US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ＭＳ Ｐゴシック" panose="020B0600070205080204" pitchFamily="50" charset="-128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Text Box 8">
              <a:extLst>
                <a:ext uri="{FF2B5EF4-FFF2-40B4-BE49-F238E27FC236}">
                  <a16:creationId xmlns:a16="http://schemas.microsoft.com/office/drawing/2014/main" id="{5705174D-B08C-C650-04B8-D67F3E7B9B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6" y="11300"/>
              <a:ext cx="3919" cy="544"/>
            </a:xfrm>
            <a:prstGeom prst="rect">
              <a:avLst/>
            </a:prstGeom>
            <a:solidFill>
              <a:srgbClr val="2E74B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pt-BR" altLang="pt-BR" sz="110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ＭＳ Ｐゴシック" panose="020B0600070205080204" pitchFamily="50" charset="-128"/>
                </a:rPr>
                <a:t>Regulamentos de educação especial sobre segurança e saúde</a:t>
              </a:r>
              <a:endParaRPr kumimoji="0" lang="en-US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ＭＳ Ｐゴシック" panose="020B0600070205080204" pitchFamily="50" charset="-128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フリーフォーム 277">
              <a:extLst>
                <a:ext uri="{FF2B5EF4-FFF2-40B4-BE49-F238E27FC236}">
                  <a16:creationId xmlns:a16="http://schemas.microsoft.com/office/drawing/2014/main" id="{F71FAF0C-779B-08D6-7D81-65961DC71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9" y="7807"/>
              <a:ext cx="301" cy="477"/>
            </a:xfrm>
            <a:custGeom>
              <a:avLst/>
              <a:gdLst>
                <a:gd name="T0" fmla="*/ 0 w 190734"/>
                <a:gd name="T1" fmla="*/ 0 h 302930"/>
                <a:gd name="T2" fmla="*/ 0 w 190734"/>
                <a:gd name="T3" fmla="*/ 302930 h 302930"/>
                <a:gd name="T4" fmla="*/ 190734 w 190734"/>
                <a:gd name="T5" fmla="*/ 302930 h 3029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0734" h="302930">
                  <a:moveTo>
                    <a:pt x="0" y="0"/>
                  </a:moveTo>
                  <a:lnTo>
                    <a:pt x="0" y="302930"/>
                  </a:lnTo>
                  <a:lnTo>
                    <a:pt x="190734" y="302930"/>
                  </a:lnTo>
                </a:path>
              </a:pathLst>
            </a:custGeom>
            <a:noFill/>
            <a:ln w="19050">
              <a:solidFill>
                <a:srgbClr val="4472C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フリーフォーム 278">
              <a:extLst>
                <a:ext uri="{FF2B5EF4-FFF2-40B4-BE49-F238E27FC236}">
                  <a16:creationId xmlns:a16="http://schemas.microsoft.com/office/drawing/2014/main" id="{D6B8C0A6-05A2-83EB-5F4B-8C852BC7D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8" y="8535"/>
              <a:ext cx="300" cy="477"/>
            </a:xfrm>
            <a:custGeom>
              <a:avLst/>
              <a:gdLst>
                <a:gd name="T0" fmla="*/ 0 w 190734"/>
                <a:gd name="T1" fmla="*/ 0 h 302930"/>
                <a:gd name="T2" fmla="*/ 0 w 190734"/>
                <a:gd name="T3" fmla="*/ 302895 h 302930"/>
                <a:gd name="T4" fmla="*/ 190500 w 190734"/>
                <a:gd name="T5" fmla="*/ 302895 h 3029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0734" h="302930">
                  <a:moveTo>
                    <a:pt x="0" y="0"/>
                  </a:moveTo>
                  <a:lnTo>
                    <a:pt x="0" y="302930"/>
                  </a:lnTo>
                  <a:lnTo>
                    <a:pt x="190734" y="302930"/>
                  </a:lnTo>
                </a:path>
              </a:pathLst>
            </a:custGeom>
            <a:noFill/>
            <a:ln w="19050">
              <a:solidFill>
                <a:srgbClr val="4472C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フリーフォーム 279">
              <a:extLst>
                <a:ext uri="{FF2B5EF4-FFF2-40B4-BE49-F238E27FC236}">
                  <a16:creationId xmlns:a16="http://schemas.microsoft.com/office/drawing/2014/main" id="{4C4D00BB-7E4B-FC45-3DA2-9C97652E0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6" y="9270"/>
              <a:ext cx="299" cy="2306"/>
            </a:xfrm>
            <a:custGeom>
              <a:avLst/>
              <a:gdLst>
                <a:gd name="T0" fmla="*/ 0 w 190734"/>
                <a:gd name="T1" fmla="*/ 0 h 302930"/>
                <a:gd name="T2" fmla="*/ 0 w 190734"/>
                <a:gd name="T3" fmla="*/ 1464228 h 302930"/>
                <a:gd name="T4" fmla="*/ 189865 w 190734"/>
                <a:gd name="T5" fmla="*/ 1464228 h 3029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0734" h="302930">
                  <a:moveTo>
                    <a:pt x="0" y="0"/>
                  </a:moveTo>
                  <a:lnTo>
                    <a:pt x="0" y="302930"/>
                  </a:lnTo>
                  <a:lnTo>
                    <a:pt x="190734" y="302930"/>
                  </a:lnTo>
                </a:path>
              </a:pathLst>
            </a:custGeom>
            <a:noFill/>
            <a:ln w="19050">
              <a:solidFill>
                <a:srgbClr val="4472C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直線コネクタ 280">
              <a:extLst>
                <a:ext uri="{FF2B5EF4-FFF2-40B4-BE49-F238E27FC236}">
                  <a16:creationId xmlns:a16="http://schemas.microsoft.com/office/drawing/2014/main" id="{544FF87A-889A-60C1-3C61-18EC17B0E1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9728"/>
              <a:ext cx="299" cy="0"/>
            </a:xfrm>
            <a:prstGeom prst="line">
              <a:avLst/>
            </a:prstGeom>
            <a:noFill/>
            <a:ln w="19050">
              <a:solidFill>
                <a:srgbClr val="4472C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直線コネクタ 281">
              <a:extLst>
                <a:ext uri="{FF2B5EF4-FFF2-40B4-BE49-F238E27FC236}">
                  <a16:creationId xmlns:a16="http://schemas.microsoft.com/office/drawing/2014/main" id="{77A16F64-0554-476C-6AB1-43D427AE39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7" y="10628"/>
              <a:ext cx="299" cy="0"/>
            </a:xfrm>
            <a:prstGeom prst="line">
              <a:avLst/>
            </a:prstGeom>
            <a:noFill/>
            <a:ln w="19050">
              <a:solidFill>
                <a:srgbClr val="4472C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" name="テキスト ボックス 6">
              <a:extLst>
                <a:ext uri="{FF2B5EF4-FFF2-40B4-BE49-F238E27FC236}">
                  <a16:creationId xmlns:a16="http://schemas.microsoft.com/office/drawing/2014/main" id="{687FB7AE-ED5C-40B5-82BB-8386A6194D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0" y="10321"/>
              <a:ext cx="2101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ＭＳ Ｐゴシック" panose="020B0600070205080204" pitchFamily="50" charset="-128"/>
                </a:rPr>
                <a:t>Anúncio oficial  / notificação</a:t>
              </a:r>
              <a:r>
                <a:rPr kumimoji="0" lang="pt-BR" altLang="pt-BR" sz="1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/>
              </a:r>
              <a:br>
                <a:rPr kumimoji="0" lang="pt-BR" altLang="pt-BR" sz="1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</a:br>
              <a:r>
                <a:rPr kumimoji="0" lang="pt-BR" altLang="pt-BR" sz="1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/>
              </a:r>
              <a:br>
                <a:rPr kumimoji="0" lang="pt-BR" altLang="pt-BR" sz="1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</a:b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7" name="正方形/長方形 10">
            <a:extLst>
              <a:ext uri="{FF2B5EF4-FFF2-40B4-BE49-F238E27FC236}">
                <a16:creationId xmlns:a16="http://schemas.microsoft.com/office/drawing/2014/main" id="{46941D73-AC8F-E6BB-D13D-2EEDEBA8F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0460" y="999897"/>
            <a:ext cx="7188740" cy="460795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920108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kumimoji="1" lang="pt-BR" altLang="ja-JP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Parte</a:t>
            </a:r>
            <a:r>
              <a:rPr kumimoji="1" lang="zh-TW" altLang="pt-BR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1" lang="pt-BR" altLang="zh-TW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kumimoji="1" lang="zh-TW" altLang="pt-BR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1" lang="pt-BR" altLang="zh-TW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kumimoji="1" lang="pt-BR" altLang="zh-TW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1" lang="pt-BR" altLang="zh-TW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Casos de acidentes</a:t>
            </a:r>
            <a:endParaRPr kumimoji="1" lang="ja-JP" alt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3218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469882" y="908775"/>
            <a:ext cx="4495800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sz="1200" kern="1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Tabela 1-2 Modelos de caçamba e suas características</a:t>
            </a:r>
          </a:p>
          <a:p>
            <a:endParaRPr kumimoji="1" lang="ja-JP" altLang="en-US" sz="1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99104" y="4608142"/>
            <a:ext cx="3124863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pt-BR" sz="1400" kern="100" dirty="0">
                <a:effectLst/>
                <a:latin typeface="メイリオ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Figura 1-6  Caçamba modelo II</a:t>
            </a:r>
            <a:endParaRPr lang="pt-BR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925237"/>
            <a:ext cx="4452620" cy="1974850"/>
          </a:xfrm>
          <a:prstGeom prst="rect">
            <a:avLst/>
          </a:prstGeom>
        </p:spPr>
      </p:pic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4469882" y="1175466"/>
            <a:ext cx="4495800" cy="516382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683967" y="6390028"/>
            <a:ext cx="428171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Pág.18 do material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Pág</a:t>
            </a:r>
            <a:r>
              <a:rPr lang="en-US" altLang="ja-JP" sz="1200" dirty="0">
                <a:solidFill>
                  <a:prstClr val="black"/>
                </a:solidFill>
              </a:rPr>
              <a:t>. 8 e 9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Especificação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principal e </a:t>
            </a: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medidas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Text Box 37">
            <a:extLst>
              <a:ext uri="{FF2B5EF4-FFF2-40B4-BE49-F238E27FC236}">
                <a16:creationId xmlns:a16="http://schemas.microsoft.com/office/drawing/2014/main" id="{36A8C7D0-1723-D535-7041-34C6F4D34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920" y="3068424"/>
            <a:ext cx="960755" cy="2000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just"/>
            <a:r>
              <a:rPr lang="pt-BR" sz="700" kern="100" dirty="0">
                <a:effectLst/>
                <a:latin typeface="メイリオ" panose="020B0604030504040204" pitchFamily="50" charset="-128"/>
                <a:ea typeface="游明朝" panose="02020400000000000000" pitchFamily="18" charset="-128"/>
                <a:cs typeface="Arial" panose="020B0604020202020204" pitchFamily="34" charset="0"/>
              </a:rPr>
              <a:t>Lâmina triangular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Text Box 38">
            <a:extLst>
              <a:ext uri="{FF2B5EF4-FFF2-40B4-BE49-F238E27FC236}">
                <a16:creationId xmlns:a16="http://schemas.microsoft.com/office/drawing/2014/main" id="{28C8502E-59CE-5A72-403A-2DF9F4245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14" y="1800311"/>
            <a:ext cx="1054359" cy="660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pt-BR" sz="800" kern="100">
                <a:effectLst/>
                <a:latin typeface="メイリオ" panose="020B0604030504040204" pitchFamily="50" charset="-128"/>
                <a:ea typeface="游明朝" panose="02020400000000000000" pitchFamily="18" charset="-128"/>
                <a:cs typeface="Arial" panose="020B0604020202020204" pitchFamily="34" charset="0"/>
              </a:rPr>
              <a:t>Beira superior do protetor</a:t>
            </a:r>
            <a:r>
              <a:rPr lang="pt-BR" sz="800" kern="100">
                <a:solidFill>
                  <a:srgbClr val="4D5156"/>
                </a:solidFill>
                <a:effectLst/>
                <a:latin typeface="メイリオ" panose="020B0604030504040204" pitchFamily="50" charset="-128"/>
                <a:ea typeface="游明朝" panose="02020400000000000000" pitchFamily="18" charset="-128"/>
                <a:cs typeface="Arial" panose="020B0604020202020204" pitchFamily="34" charset="0"/>
              </a:rPr>
              <a:t> de derramamento da caçamba (</a:t>
            </a:r>
            <a:r>
              <a:rPr lang="pt-BR" sz="800" b="1" i="0" kern="100">
                <a:solidFill>
                  <a:srgbClr val="5F6368"/>
                </a:solidFill>
                <a:effectLst/>
                <a:latin typeface="メイリオ" panose="020B0604030504040204" pitchFamily="50" charset="-128"/>
                <a:ea typeface="游明朝" panose="02020400000000000000" pitchFamily="18" charset="-128"/>
                <a:cs typeface="Arial" panose="020B0604020202020204" pitchFamily="34" charset="0"/>
              </a:rPr>
              <a:t>spillguard</a:t>
            </a:r>
            <a:r>
              <a:rPr lang="pt-BR" sz="800" kern="100">
                <a:solidFill>
                  <a:srgbClr val="4D5156"/>
                </a:solidFill>
                <a:effectLst/>
                <a:latin typeface="メイリオ" panose="020B0604030504040204" pitchFamily="50" charset="-128"/>
                <a:ea typeface="游明朝" panose="02020400000000000000" pitchFamily="18" charset="-128"/>
                <a:cs typeface="Arial" panose="020B0604020202020204" pitchFamily="34" charset="0"/>
              </a:rPr>
              <a:t>) 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ctr"/>
            <a:r>
              <a:rPr lang="pt-BR" sz="1050" kern="100"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ＭＳ 明朝" panose="02020609040205080304" pitchFamily="17" charset="-128"/>
              </a:rPr>
              <a:t> </a:t>
            </a:r>
            <a:endParaRPr lang="pt-BR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Text Box 39">
            <a:extLst>
              <a:ext uri="{FF2B5EF4-FFF2-40B4-BE49-F238E27FC236}">
                <a16:creationId xmlns:a16="http://schemas.microsoft.com/office/drawing/2014/main" id="{BDBED2C0-4581-7DFB-FCF2-1DCF128FE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656" y="3415848"/>
            <a:ext cx="1137298" cy="4154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just"/>
            <a:r>
              <a:rPr lang="pt-BR" sz="700" kern="100" dirty="0">
                <a:effectLst/>
                <a:latin typeface="メイリオ" panose="020B0604030504040204" pitchFamily="50" charset="-128"/>
                <a:ea typeface="游明朝" panose="02020400000000000000" pitchFamily="18" charset="-128"/>
                <a:cs typeface="Arial" panose="020B0604020202020204" pitchFamily="34" charset="0"/>
              </a:rPr>
              <a:t>É para considerar que esta linha imaginária é a beira da lâmina</a:t>
            </a:r>
            <a:endParaRPr lang="pt-BR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1FC89A3-80C5-F0C7-7641-9DA23321A202}"/>
              </a:ext>
            </a:extLst>
          </p:cNvPr>
          <p:cNvSpPr txBox="1"/>
          <p:nvPr/>
        </p:nvSpPr>
        <p:spPr>
          <a:xfrm>
            <a:off x="4469882" y="1763488"/>
            <a:ext cx="823478" cy="5539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>
                <a:solidFill>
                  <a:srgbClr val="231F20"/>
                </a:solidFill>
                <a:effectLst/>
                <a:latin typeface="メイリオ" panose="020B0604030504040204" pitchFamily="50" charset="-128"/>
                <a:cs typeface="Times New Roman" panose="02020603050405020304" pitchFamily="18" charset="0"/>
              </a:rPr>
              <a:t>Modelo</a:t>
            </a:r>
            <a:r>
              <a:rPr lang="en-US" sz="1000" dirty="0">
                <a:solidFill>
                  <a:srgbClr val="231F20"/>
                </a:solidFill>
                <a:effectLst/>
                <a:latin typeface="メイリオ" panose="020B0604030504040204" pitchFamily="50" charset="-128"/>
                <a:cs typeface="Times New Roman" panose="02020603050405020304" pitchFamily="18" charset="0"/>
              </a:rPr>
              <a:t> I</a:t>
            </a:r>
            <a:br>
              <a:rPr lang="en-US" sz="1000" dirty="0">
                <a:solidFill>
                  <a:srgbClr val="231F20"/>
                </a:solidFill>
                <a:effectLst/>
                <a:latin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lang="en-US" sz="1000" dirty="0" err="1">
                <a:solidFill>
                  <a:srgbClr val="231F20"/>
                </a:solidFill>
                <a:effectLst/>
                <a:latin typeface="メイリオ" panose="020B0604030504040204" pitchFamily="50" charset="-128"/>
                <a:cs typeface="Times New Roman" panose="02020603050405020304" pitchFamily="18" charset="0"/>
              </a:rPr>
              <a:t>Caçamba</a:t>
            </a:r>
            <a:r>
              <a:rPr lang="en-US" sz="1000" dirty="0">
                <a:solidFill>
                  <a:srgbClr val="231F20"/>
                </a:solidFill>
                <a:effectLst/>
                <a:latin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231F20"/>
                </a:solidFill>
                <a:effectLst/>
                <a:latin typeface="メイリオ" panose="020B0604030504040204" pitchFamily="50" charset="-128"/>
                <a:cs typeface="Times New Roman" panose="02020603050405020304" pitchFamily="18" charset="0"/>
              </a:rPr>
              <a:t>comum</a:t>
            </a:r>
            <a:endParaRPr lang="pt-BR" sz="10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0401A35-B1B9-3528-8217-2FF3749A0368}"/>
              </a:ext>
            </a:extLst>
          </p:cNvPr>
          <p:cNvSpPr txBox="1"/>
          <p:nvPr/>
        </p:nvSpPr>
        <p:spPr>
          <a:xfrm>
            <a:off x="4469882" y="3063769"/>
            <a:ext cx="823478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>
                <a:solidFill>
                  <a:srgbClr val="231F20"/>
                </a:solidFill>
                <a:effectLst/>
                <a:latin typeface="メイリオ" panose="020B0604030504040204" pitchFamily="50" charset="-128"/>
                <a:cs typeface="Times New Roman" panose="02020603050405020304" pitchFamily="18" charset="0"/>
              </a:rPr>
              <a:t>Modelo</a:t>
            </a:r>
            <a:r>
              <a:rPr lang="en-US" sz="1000" dirty="0">
                <a:solidFill>
                  <a:srgbClr val="231F20"/>
                </a:solidFill>
                <a:effectLst/>
                <a:latin typeface="メイリオ" panose="020B0604030504040204" pitchFamily="50" charset="-128"/>
                <a:cs typeface="Times New Roman" panose="02020603050405020304" pitchFamily="18" charset="0"/>
              </a:rPr>
              <a:t> I</a:t>
            </a:r>
            <a:r>
              <a:rPr lang="pt-BR" altLang="ja-JP" sz="1000" dirty="0">
                <a:solidFill>
                  <a:srgbClr val="231F20"/>
                </a:solidFill>
                <a:latin typeface="メイリオ" panose="020B0604030504040204" pitchFamily="50" charset="-128"/>
                <a:cs typeface="Times New Roman" panose="02020603050405020304" pitchFamily="18" charset="0"/>
              </a:rPr>
              <a:t>I</a:t>
            </a:r>
            <a:endParaRPr lang="pt-BR" sz="10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F56FC03-9E67-54C7-2607-E01D809CCA25}"/>
              </a:ext>
            </a:extLst>
          </p:cNvPr>
          <p:cNvSpPr txBox="1"/>
          <p:nvPr/>
        </p:nvSpPr>
        <p:spPr>
          <a:xfrm>
            <a:off x="4469882" y="4357256"/>
            <a:ext cx="823478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>
                <a:solidFill>
                  <a:srgbClr val="231F20"/>
                </a:solidFill>
                <a:effectLst/>
                <a:latin typeface="メイリオ" panose="020B0604030504040204" pitchFamily="50" charset="-128"/>
                <a:cs typeface="Times New Roman" panose="02020603050405020304" pitchFamily="18" charset="0"/>
              </a:rPr>
              <a:t>Modelo</a:t>
            </a:r>
            <a:r>
              <a:rPr lang="en-US" sz="1000" dirty="0">
                <a:solidFill>
                  <a:srgbClr val="231F20"/>
                </a:solidFill>
                <a:effectLst/>
                <a:latin typeface="メイリオ" panose="020B0604030504040204" pitchFamily="50" charset="-128"/>
                <a:cs typeface="Times New Roman" panose="02020603050405020304" pitchFamily="18" charset="0"/>
              </a:rPr>
              <a:t> I</a:t>
            </a:r>
            <a:r>
              <a:rPr lang="pt-BR" altLang="ja-JP" sz="1000" dirty="0">
                <a:solidFill>
                  <a:srgbClr val="231F20"/>
                </a:solidFill>
                <a:latin typeface="メイリオ" panose="020B0604030504040204" pitchFamily="50" charset="-128"/>
                <a:cs typeface="Times New Roman" panose="02020603050405020304" pitchFamily="18" charset="0"/>
              </a:rPr>
              <a:t>II</a:t>
            </a:r>
            <a:endParaRPr lang="pt-BR" sz="10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4CDCC8C-EE9D-96A9-96DC-24FC03900016}"/>
              </a:ext>
            </a:extLst>
          </p:cNvPr>
          <p:cNvSpPr txBox="1"/>
          <p:nvPr/>
        </p:nvSpPr>
        <p:spPr>
          <a:xfrm>
            <a:off x="4452620" y="5527632"/>
            <a:ext cx="823478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>
                <a:solidFill>
                  <a:srgbClr val="231F20"/>
                </a:solidFill>
                <a:effectLst/>
                <a:latin typeface="メイリオ" panose="020B0604030504040204" pitchFamily="50" charset="-128"/>
                <a:cs typeface="Times New Roman" panose="02020603050405020304" pitchFamily="18" charset="0"/>
              </a:rPr>
              <a:t>Modelo</a:t>
            </a:r>
            <a:r>
              <a:rPr lang="en-US" sz="1000" dirty="0">
                <a:solidFill>
                  <a:srgbClr val="231F20"/>
                </a:solidFill>
                <a:effectLst/>
                <a:latin typeface="メイリオ" panose="020B0604030504040204" pitchFamily="50" charset="-128"/>
                <a:cs typeface="Times New Roman" panose="02020603050405020304" pitchFamily="18" charset="0"/>
              </a:rPr>
              <a:t> I</a:t>
            </a:r>
            <a:r>
              <a:rPr lang="pt-BR" altLang="ja-JP" sz="1000" dirty="0">
                <a:solidFill>
                  <a:srgbClr val="231F20"/>
                </a:solidFill>
                <a:effectLst/>
                <a:latin typeface="メイリオ" panose="020B0604030504040204" pitchFamily="50" charset="-128"/>
                <a:cs typeface="Times New Roman" panose="02020603050405020304" pitchFamily="18" charset="0"/>
              </a:rPr>
              <a:t>V</a:t>
            </a:r>
            <a:endParaRPr lang="pt-BR" sz="10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07637C9-A77B-FDE8-BA0C-86083F91599D}"/>
              </a:ext>
            </a:extLst>
          </p:cNvPr>
          <p:cNvSpPr txBox="1"/>
          <p:nvPr/>
        </p:nvSpPr>
        <p:spPr>
          <a:xfrm>
            <a:off x="4864359" y="1202594"/>
            <a:ext cx="1517780" cy="2308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900" dirty="0"/>
              <a:t>M</a:t>
            </a:r>
            <a:r>
              <a:rPr lang="pt-BR" altLang="ja-JP" sz="900" dirty="0" err="1"/>
              <a:t>odelos</a:t>
            </a:r>
            <a:r>
              <a:rPr lang="pt-BR" altLang="ja-JP" sz="900" dirty="0"/>
              <a:t> de caçamba</a:t>
            </a:r>
            <a:endParaRPr lang="pt-BR" sz="900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06B3765-B5D9-0889-80E2-8AD5A18A77AC}"/>
              </a:ext>
            </a:extLst>
          </p:cNvPr>
          <p:cNvSpPr txBox="1"/>
          <p:nvPr/>
        </p:nvSpPr>
        <p:spPr>
          <a:xfrm>
            <a:off x="7050834" y="1205702"/>
            <a:ext cx="1517780" cy="2308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/>
              <a:t>Característica</a:t>
            </a:r>
            <a:r>
              <a:rPr lang="en-US" sz="900" dirty="0"/>
              <a:t> </a:t>
            </a:r>
            <a:r>
              <a:rPr lang="en-US" sz="900" dirty="0" err="1"/>
              <a:t>estruturalc</a:t>
            </a:r>
            <a:endParaRPr lang="pt-BR" sz="900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4066FC6-935E-0981-7B58-FB221BC26F22}"/>
              </a:ext>
            </a:extLst>
          </p:cNvPr>
          <p:cNvSpPr txBox="1"/>
          <p:nvPr/>
        </p:nvSpPr>
        <p:spPr>
          <a:xfrm>
            <a:off x="6699119" y="1487276"/>
            <a:ext cx="2197230" cy="109799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39370" marR="38100">
              <a:lnSpc>
                <a:spcPct val="75000"/>
              </a:lnSpc>
              <a:spcBef>
                <a:spcPts val="240"/>
              </a:spcBef>
              <a:spcAft>
                <a:spcPts val="0"/>
              </a:spcAft>
            </a:pPr>
            <a:r>
              <a:rPr lang="pt-BR" sz="900" dirty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Modelo mais comum. A lâmina é reta e não tem dentes. Ideal para escavação de grãos pequenos como areia, brita e terra.</a:t>
            </a:r>
          </a:p>
          <a:p>
            <a:pPr marL="39370" marR="38100">
              <a:lnSpc>
                <a:spcPct val="75000"/>
              </a:lnSpc>
              <a:spcBef>
                <a:spcPts val="240"/>
              </a:spcBef>
              <a:spcAft>
                <a:spcPts val="0"/>
              </a:spcAft>
            </a:pPr>
            <a:endParaRPr lang="pt-BR" sz="800" dirty="0">
              <a:solidFill>
                <a:srgbClr val="231F20"/>
              </a:solidFill>
              <a:latin typeface="メイリオ" panose="020B0604030504040204" pitchFamily="50" charset="-128"/>
            </a:endParaRPr>
          </a:p>
          <a:p>
            <a:pPr marL="39370" marR="38100">
              <a:lnSpc>
                <a:spcPct val="75000"/>
              </a:lnSpc>
              <a:spcBef>
                <a:spcPts val="240"/>
              </a:spcBef>
              <a:spcAft>
                <a:spcPts val="0"/>
              </a:spcAft>
            </a:pPr>
            <a:endParaRPr lang="pt-BR" sz="800" dirty="0">
              <a:solidFill>
                <a:srgbClr val="231F20"/>
              </a:solidFill>
              <a:effectLst/>
              <a:latin typeface="メイリオ" panose="020B0604030504040204" pitchFamily="50" charset="-128"/>
            </a:endParaRPr>
          </a:p>
          <a:p>
            <a:pPr marL="39370" marR="38100">
              <a:lnSpc>
                <a:spcPct val="75000"/>
              </a:lnSpc>
              <a:spcBef>
                <a:spcPts val="240"/>
              </a:spcBef>
              <a:spcAft>
                <a:spcPts val="0"/>
              </a:spcAft>
            </a:pPr>
            <a:endParaRPr lang="pt-BR" sz="800" dirty="0">
              <a:solidFill>
                <a:srgbClr val="231F20"/>
              </a:solidFill>
              <a:latin typeface="メイリオ" panose="020B0604030504040204" pitchFamily="50" charset="-128"/>
            </a:endParaRPr>
          </a:p>
          <a:p>
            <a:pPr marL="39370" marR="38100">
              <a:lnSpc>
                <a:spcPct val="75000"/>
              </a:lnSpc>
              <a:spcBef>
                <a:spcPts val="240"/>
              </a:spcBef>
              <a:spcAft>
                <a:spcPts val="0"/>
              </a:spcAft>
            </a:pPr>
            <a:endParaRPr lang="pt-BR" sz="800" dirty="0">
              <a:solidFill>
                <a:srgbClr val="231F20"/>
              </a:solidFill>
              <a:effectLst/>
              <a:latin typeface="メイリオ" panose="020B0604030504040204" pitchFamily="50" charset="-128"/>
            </a:endParaRPr>
          </a:p>
          <a:p>
            <a:pPr marL="39370" marR="38100">
              <a:lnSpc>
                <a:spcPct val="75000"/>
              </a:lnSpc>
              <a:spcBef>
                <a:spcPts val="240"/>
              </a:spcBef>
              <a:spcAft>
                <a:spcPts val="0"/>
              </a:spcAft>
            </a:pPr>
            <a:endParaRPr lang="pt-BR" sz="800" dirty="0">
              <a:effectLst/>
              <a:latin typeface="Arial Unicode MS"/>
            </a:endParaRPr>
          </a:p>
        </p:txBody>
      </p:sp>
      <p:sp>
        <p:nvSpPr>
          <p:cNvPr id="24" name="大かっこ 403">
            <a:extLst>
              <a:ext uri="{FF2B5EF4-FFF2-40B4-BE49-F238E27FC236}">
                <a16:creationId xmlns:a16="http://schemas.microsoft.com/office/drawing/2014/main" id="{25688067-B104-3D05-C552-A95D8CC94CF4}"/>
              </a:ext>
            </a:extLst>
          </p:cNvPr>
          <p:cNvSpPr>
            <a:spLocks/>
          </p:cNvSpPr>
          <p:nvPr/>
        </p:nvSpPr>
        <p:spPr>
          <a:xfrm>
            <a:off x="6890418" y="1990554"/>
            <a:ext cx="1563121" cy="563467"/>
          </a:xfrm>
          <a:prstGeom prst="bracketPair">
            <a:avLst>
              <a:gd name="adj" fmla="val 887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pt-BR" sz="800" kern="1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Para materiais que ocupam o mesmo espaço mas são mais leves, pode ser utilizado uma caçamba do mesmo modelo mas maior. (modelo especial)</a:t>
            </a:r>
            <a:endParaRPr lang="pt-BR" sz="800" kern="100" dirty="0">
              <a:effectLst/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F21298D9-05A8-D6FE-9D0E-A7F40F8DC3F0}"/>
              </a:ext>
            </a:extLst>
          </p:cNvPr>
          <p:cNvSpPr txBox="1"/>
          <p:nvPr/>
        </p:nvSpPr>
        <p:spPr>
          <a:xfrm>
            <a:off x="6699119" y="2687611"/>
            <a:ext cx="2108977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endParaRPr lang="pt-BR" sz="1000" dirty="0">
              <a:solidFill>
                <a:srgbClr val="231F2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000" dirty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Igual a caçamba do modelo I, é voltada para escavação de materiais de grãos pequenos, porém, possui uma lâmina triangular para melhor escavação.</a:t>
            </a: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9040B183-3BB8-55D3-0720-79FDF8F34ED1}"/>
              </a:ext>
            </a:extLst>
          </p:cNvPr>
          <p:cNvSpPr txBox="1"/>
          <p:nvPr/>
        </p:nvSpPr>
        <p:spPr>
          <a:xfrm>
            <a:off x="6699119" y="3902816"/>
            <a:ext cx="2108977" cy="86177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endParaRPr lang="pt-BR" sz="1000" dirty="0">
              <a:solidFill>
                <a:srgbClr val="231F2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000" dirty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Acrescentando dentes na lâmina reta da caçamba do modelo I. Facilita a escavação de grãos maiores como brita.</a:t>
            </a: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D40435B7-7537-8287-477B-8A49CC40DB9D}"/>
              </a:ext>
            </a:extLst>
          </p:cNvPr>
          <p:cNvSpPr txBox="1"/>
          <p:nvPr/>
        </p:nvSpPr>
        <p:spPr>
          <a:xfrm>
            <a:off x="6699118" y="5102389"/>
            <a:ext cx="2197230" cy="86177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endParaRPr lang="pt-BR" sz="1000" dirty="0">
              <a:solidFill>
                <a:srgbClr val="231F2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0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000" dirty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 melhor escavação, pode acrescentar dentes na lâmina triangular da caçamba do modelo II.</a:t>
            </a: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22729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674336" y="5911219"/>
            <a:ext cx="3561094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altLang="ja-JP" b="1" dirty="0"/>
              <a:t>Caso1     Queda do encostamento</a:t>
            </a:r>
            <a:endParaRPr lang="ja-JP" altLang="en-US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Pág.218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Pág.91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Caso 1 Queda do encostamento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128" name="図 365">
            <a:extLst>
              <a:ext uri="{FF2B5EF4-FFF2-40B4-BE49-F238E27FC236}">
                <a16:creationId xmlns:a16="http://schemas.microsoft.com/office/drawing/2014/main" id="{C156A058-4482-DA82-8AD0-76B5F6F77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37" y="1304926"/>
            <a:ext cx="7440638" cy="435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42">
            <a:extLst>
              <a:ext uri="{FF2B5EF4-FFF2-40B4-BE49-F238E27FC236}">
                <a16:creationId xmlns:a16="http://schemas.microsoft.com/office/drawing/2014/main" id="{0FCF4964-FF1D-BE38-2B06-5474A0F0F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1990" y="1551693"/>
            <a:ext cx="1985685" cy="9220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Ca</a:t>
            </a:r>
            <a:r>
              <a:rPr kumimoji="0" lang="pt-BR" altLang="pt-B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minho do alojamento dos funcion</a:t>
            </a:r>
            <a:r>
              <a:rPr kumimoji="0" lang="pt-BR" altLang="pt-B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á</a:t>
            </a:r>
            <a:r>
              <a:rPr kumimoji="0" lang="pt-BR" altLang="pt-B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rios</a:t>
            </a:r>
            <a:endParaRPr kumimoji="0" lang="pt-BR" altLang="pt-BR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33">
            <a:extLst>
              <a:ext uri="{FF2B5EF4-FFF2-40B4-BE49-F238E27FC236}">
                <a16:creationId xmlns:a16="http://schemas.microsoft.com/office/drawing/2014/main" id="{8498C2DC-7F0C-D595-DCFE-DE0B8483D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799" y="1606551"/>
            <a:ext cx="1985685" cy="4001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P</a:t>
            </a:r>
            <a:r>
              <a:rPr kumimoji="0" lang="pt-BR" altLang="pt-BR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lanta do local de acidente</a:t>
            </a:r>
            <a:endParaRPr kumimoji="0" lang="pt-BR" altLang="pt-B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 Box 40">
            <a:extLst>
              <a:ext uri="{FF2B5EF4-FFF2-40B4-BE49-F238E27FC236}">
                <a16:creationId xmlns:a16="http://schemas.microsoft.com/office/drawing/2014/main" id="{8DAD1B96-D6B4-3053-E719-A5553EAC8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0403" y="3043566"/>
            <a:ext cx="990983" cy="1702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8000" tIns="0" rIns="18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Percur</a:t>
            </a:r>
            <a: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ç</a:t>
            </a:r>
            <a: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o para dirigir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 Box 41">
            <a:extLst>
              <a:ext uri="{FF2B5EF4-FFF2-40B4-BE49-F238E27FC236}">
                <a16:creationId xmlns:a16="http://schemas.microsoft.com/office/drawing/2014/main" id="{99691242-B995-AEC8-683F-E38F64B536BD}"/>
              </a:ext>
            </a:extLst>
          </p:cNvPr>
          <p:cNvSpPr txBox="1">
            <a:spLocks noChangeArrowheads="1"/>
          </p:cNvSpPr>
          <p:nvPr/>
        </p:nvSpPr>
        <p:spPr bwMode="auto">
          <a:xfrm rot="2281149">
            <a:off x="1853258" y="3378814"/>
            <a:ext cx="970531" cy="252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8000" tIns="0" rIns="18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Percur</a:t>
            </a:r>
            <a:r>
              <a:rPr kumimoji="0" lang="pt-BR" altLang="pt-B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ç</a:t>
            </a:r>
            <a:r>
              <a:rPr kumimoji="0" lang="pt-BR" altLang="pt-B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o do ve</a:t>
            </a:r>
            <a:r>
              <a:rPr kumimoji="0" lang="pt-BR" altLang="pt-B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í</a:t>
            </a:r>
            <a:r>
              <a:rPr kumimoji="0" lang="pt-BR" altLang="pt-B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culo</a:t>
            </a:r>
            <a:endParaRPr kumimoji="0" lang="pt-BR" alt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Box 34">
            <a:extLst>
              <a:ext uri="{FF2B5EF4-FFF2-40B4-BE49-F238E27FC236}">
                <a16:creationId xmlns:a16="http://schemas.microsoft.com/office/drawing/2014/main" id="{EE5422F4-B101-B755-3CE6-56C91FA1DFA6}"/>
              </a:ext>
            </a:extLst>
          </p:cNvPr>
          <p:cNvSpPr txBox="1">
            <a:spLocks noChangeArrowheads="1"/>
          </p:cNvSpPr>
          <p:nvPr/>
        </p:nvSpPr>
        <p:spPr bwMode="auto">
          <a:xfrm rot="19918576">
            <a:off x="3082691" y="4237912"/>
            <a:ext cx="1081520" cy="3180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8000" tIns="0" rIns="18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Local da obre</a:t>
            </a:r>
            <a:endParaRPr kumimoji="0" lang="pt-BR" altLang="pt-BR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Text Box 45">
            <a:extLst>
              <a:ext uri="{FF2B5EF4-FFF2-40B4-BE49-F238E27FC236}">
                <a16:creationId xmlns:a16="http://schemas.microsoft.com/office/drawing/2014/main" id="{B42A835F-3D6A-9DB1-7D34-FA22B2D66D77}"/>
              </a:ext>
            </a:extLst>
          </p:cNvPr>
          <p:cNvSpPr txBox="1">
            <a:spLocks noChangeArrowheads="1"/>
          </p:cNvSpPr>
          <p:nvPr/>
        </p:nvSpPr>
        <p:spPr bwMode="auto">
          <a:xfrm rot="19434982">
            <a:off x="4152284" y="3501898"/>
            <a:ext cx="1101326" cy="4576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8000" tIns="0" rIns="18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Estrada em processo</a:t>
            </a:r>
            <a:endParaRPr kumimoji="0" lang="pt-BR" altLang="pt-B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Text Box 35">
            <a:extLst>
              <a:ext uri="{FF2B5EF4-FFF2-40B4-BE49-F238E27FC236}">
                <a16:creationId xmlns:a16="http://schemas.microsoft.com/office/drawing/2014/main" id="{EC5F4295-EF27-085C-5002-B14E7CBD0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2303" y="3274779"/>
            <a:ext cx="1159607" cy="3072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Local que o maquin</a:t>
            </a:r>
            <a:r>
              <a:rPr kumimoji="0" lang="pt-BR" altLang="pt-B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á</a:t>
            </a:r>
            <a:r>
              <a:rPr kumimoji="0" lang="pt-BR" altLang="pt-B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rio parou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ext Box 36">
            <a:extLst>
              <a:ext uri="{FF2B5EF4-FFF2-40B4-BE49-F238E27FC236}">
                <a16:creationId xmlns:a16="http://schemas.microsoft.com/office/drawing/2014/main" id="{6686EE5A-1F12-B41D-CF4F-DA184A106130}"/>
              </a:ext>
            </a:extLst>
          </p:cNvPr>
          <p:cNvSpPr txBox="1">
            <a:spLocks noChangeArrowheads="1"/>
          </p:cNvSpPr>
          <p:nvPr/>
        </p:nvSpPr>
        <p:spPr bwMode="auto">
          <a:xfrm rot="20896492">
            <a:off x="1854414" y="4172200"/>
            <a:ext cx="1289090" cy="1784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8000" tIns="0" rIns="18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Tronco de </a:t>
            </a:r>
            <a:r>
              <a:rPr kumimoji="0" lang="pt-BR" altLang="pt-B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á</a:t>
            </a:r>
            <a:r>
              <a:rPr kumimoji="0" lang="pt-BR" altLang="pt-B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rvore</a:t>
            </a:r>
            <a:endParaRPr kumimoji="0" lang="pt-BR" altLang="pt-B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Text Box 43">
            <a:extLst>
              <a:ext uri="{FF2B5EF4-FFF2-40B4-BE49-F238E27FC236}">
                <a16:creationId xmlns:a16="http://schemas.microsoft.com/office/drawing/2014/main" id="{EC51E380-06A2-A818-002D-5ECB0E8DDCE4}"/>
              </a:ext>
            </a:extLst>
          </p:cNvPr>
          <p:cNvSpPr txBox="1">
            <a:spLocks noChangeArrowheads="1"/>
          </p:cNvSpPr>
          <p:nvPr/>
        </p:nvSpPr>
        <p:spPr bwMode="auto">
          <a:xfrm rot="20752076">
            <a:off x="1233863" y="5175236"/>
            <a:ext cx="1907354" cy="3390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8000" tIns="0" rIns="18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Dep</a:t>
            </a: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ó</a:t>
            </a: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sito dos blocos</a:t>
            </a:r>
            <a:endParaRPr kumimoji="0" lang="pt-BR" altLang="pt-B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96" name="Text Box 37">
            <a:extLst>
              <a:ext uri="{FF2B5EF4-FFF2-40B4-BE49-F238E27FC236}">
                <a16:creationId xmlns:a16="http://schemas.microsoft.com/office/drawing/2014/main" id="{F34E4155-F764-EFDF-E2C2-9B27EF53C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494" y="4725167"/>
            <a:ext cx="1541322" cy="51670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  <a:cs typeface="ＭＳ 明朝" panose="02020609040205080304" pitchFamily="17" charset="-128"/>
              </a:rPr>
              <a:t>Depósito dos materiais que estão sendo utilizados durante a operação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" panose="020B0604030504040204" pitchFamily="50" charset="-128"/>
              <a:ea typeface="Meiryo" panose="020B0604030504040204" pitchFamily="50" charset="-128"/>
            </a:endParaRPr>
          </a:p>
        </p:txBody>
      </p:sp>
      <p:sp>
        <p:nvSpPr>
          <p:cNvPr id="4097" name="Text Box 44">
            <a:extLst>
              <a:ext uri="{FF2B5EF4-FFF2-40B4-BE49-F238E27FC236}">
                <a16:creationId xmlns:a16="http://schemas.microsoft.com/office/drawing/2014/main" id="{CB63CEA4-8A49-CA5F-6ECA-BC6E1FEBF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061" y="3812261"/>
            <a:ext cx="1343558" cy="3159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8000" tIns="0" rIns="18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Estrada provis</a:t>
            </a:r>
            <a:r>
              <a:rPr kumimoji="0" lang="pt-BR" altLang="pt-BR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ó</a:t>
            </a:r>
            <a:r>
              <a:rPr kumimoji="0" lang="pt-BR" altLang="pt-BR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ria</a:t>
            </a:r>
            <a:endParaRPr kumimoji="0" lang="pt-BR" altLang="pt-B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99" name="Text Box 39">
            <a:extLst>
              <a:ext uri="{FF2B5EF4-FFF2-40B4-BE49-F238E27FC236}">
                <a16:creationId xmlns:a16="http://schemas.microsoft.com/office/drawing/2014/main" id="{46A2A8A9-8306-032F-4EBC-39C3C01AA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1028" y="3809750"/>
            <a:ext cx="635865" cy="463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Montanha</a:t>
            </a:r>
            <a:endParaRPr kumimoji="0" lang="pt-BR" alt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00" name="Text Box 38">
            <a:extLst>
              <a:ext uri="{FF2B5EF4-FFF2-40B4-BE49-F238E27FC236}">
                <a16:creationId xmlns:a16="http://schemas.microsoft.com/office/drawing/2014/main" id="{573A3102-86F5-C274-FE5B-CC0A2570A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5868" y="3065298"/>
            <a:ext cx="1425160" cy="497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Planta </a:t>
            </a:r>
            <a:r>
              <a:rPr lang="pt-BR" altLang="pt-BR" sz="1100" dirty="0"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/>
            </a:r>
            <a:br>
              <a:rPr lang="pt-BR" altLang="pt-BR" sz="1100" dirty="0"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</a:b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 corte transversal</a:t>
            </a:r>
            <a:endParaRPr kumimoji="0" lang="pt-BR" altLang="pt-B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01" name="Rectangle 46">
            <a:extLst>
              <a:ext uri="{FF2B5EF4-FFF2-40B4-BE49-F238E27FC236}">
                <a16:creationId xmlns:a16="http://schemas.microsoft.com/office/drawing/2014/main" id="{B9D1883F-AB57-6975-68B5-623CD456A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036" y="847725"/>
            <a:ext cx="10709313" cy="60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102" name="Rectangle 60">
            <a:extLst>
              <a:ext uri="{FF2B5EF4-FFF2-40B4-BE49-F238E27FC236}">
                <a16:creationId xmlns:a16="http://schemas.microsoft.com/office/drawing/2014/main" id="{45586BF1-8435-6C21-BE77-DE11BD07C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036" y="1304925"/>
            <a:ext cx="107093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103" name="Rectangle 61">
            <a:extLst>
              <a:ext uri="{FF2B5EF4-FFF2-40B4-BE49-F238E27FC236}">
                <a16:creationId xmlns:a16="http://schemas.microsoft.com/office/drawing/2014/main" id="{29119EB1-F8CF-B168-0FCD-EEF3DBDA8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036" y="4589463"/>
            <a:ext cx="107093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289136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77439" y="5084585"/>
            <a:ext cx="5856050" cy="33855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Caso2  Caiu de cima do maquinário por causa do tremor</a:t>
            </a:r>
            <a:endParaRPr lang="ja-JP" altLang="en-US" sz="16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3025775" y="2186305"/>
            <a:ext cx="3092450" cy="248539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Pág.220</a:t>
            </a:r>
            <a:r>
              <a:rPr lang="ja-JP" altLang="pt-BR" sz="1200" dirty="0">
                <a:solidFill>
                  <a:prstClr val="black"/>
                </a:solidFill>
              </a:rPr>
              <a:t> </a:t>
            </a:r>
            <a:r>
              <a:rPr lang="pt-BR" altLang="ja-JP" sz="1200" dirty="0">
                <a:solidFill>
                  <a:prstClr val="black"/>
                </a:solidFill>
              </a:rPr>
              <a:t>do</a:t>
            </a:r>
            <a:r>
              <a:rPr lang="ja-JP" altLang="pt-BR" sz="1200" dirty="0">
                <a:solidFill>
                  <a:prstClr val="black"/>
                </a:solidFill>
              </a:rPr>
              <a:t> </a:t>
            </a:r>
            <a:r>
              <a:rPr lang="pt-BR" altLang="ja-JP" sz="1200" dirty="0">
                <a:solidFill>
                  <a:prstClr val="black"/>
                </a:solidFill>
              </a:rPr>
              <a:t>material </a:t>
            </a:r>
            <a:r>
              <a:rPr lang="en-US" altLang="ja-JP" sz="1200" dirty="0">
                <a:solidFill>
                  <a:prstClr val="black"/>
                </a:solidFill>
              </a:rPr>
              <a:t>/ Pág.93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Caso2  Caiu de cima do maquinário por causa do tremor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573317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21095" y="5145812"/>
            <a:ext cx="7604448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pt-BR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Caso3    </a:t>
            </a:r>
            <a:br>
              <a:rPr lang="pt-BR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pt-BR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Atropelado pela máquina com garfo que dava ré enquanto verificava a situação da carga </a:t>
            </a:r>
            <a:endParaRPr lang="ja-JP" altLang="en-US" sz="1200" b="1" dirty="0"/>
          </a:p>
        </p:txBody>
      </p:sp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2823845" y="2217737"/>
            <a:ext cx="3496310" cy="242252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926563" y="6390028"/>
            <a:ext cx="403911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Pág.222 do material </a:t>
            </a:r>
            <a:r>
              <a:rPr lang="en-US" altLang="ja-JP" sz="1200" dirty="0">
                <a:solidFill>
                  <a:prstClr val="black"/>
                </a:solidFill>
              </a:rPr>
              <a:t>/ </a:t>
            </a:r>
            <a:r>
              <a:rPr lang="en-US" altLang="ja-JP" sz="1200" dirty="0" err="1">
                <a:solidFill>
                  <a:prstClr val="black"/>
                </a:solidFill>
              </a:rPr>
              <a:t>Pág</a:t>
            </a:r>
            <a:r>
              <a:rPr lang="en-US" altLang="ja-JP" sz="1200" dirty="0">
                <a:solidFill>
                  <a:prstClr val="black"/>
                </a:solidFill>
              </a:rPr>
              <a:t>. 95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741200"/>
          </a:xfrm>
          <a:ln>
            <a:solidFill>
              <a:schemeClr val="tx1"/>
            </a:solidFill>
          </a:ln>
        </p:spPr>
        <p:txBody>
          <a:bodyPr anchor="ctr">
            <a:normAutofit fontScale="90000"/>
          </a:bodyPr>
          <a:lstStyle/>
          <a:p>
            <a:r>
              <a:rPr lang="pt-BR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Caso3    Atropelado pela máquina com garfo que dava ré enquanto verificava a situação da carga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566133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93102" y="5167244"/>
            <a:ext cx="7455159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pt-BR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Caso4  </a:t>
            </a:r>
            <a:br>
              <a:rPr lang="pt-BR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pt-BR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Atropelado pela pá carregadeira durante a inspeção para iniciar a operação</a:t>
            </a:r>
            <a:endParaRPr lang="ja-JP" altLang="en-US" sz="1200" b="1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678112" y="2174875"/>
            <a:ext cx="3787775" cy="250825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Pág.224</a:t>
            </a:r>
            <a:r>
              <a:rPr lang="ja-JP" altLang="pt-BR" sz="1200" dirty="0">
                <a:solidFill>
                  <a:prstClr val="black"/>
                </a:solidFill>
              </a:rPr>
              <a:t> </a:t>
            </a:r>
            <a:r>
              <a:rPr lang="pt-BR" altLang="ja-JP" sz="1200" dirty="0">
                <a:solidFill>
                  <a:prstClr val="black"/>
                </a:solidFill>
              </a:rPr>
              <a:t>do</a:t>
            </a:r>
            <a:r>
              <a:rPr lang="ja-JP" altLang="pt-BR" sz="1200" dirty="0">
                <a:solidFill>
                  <a:prstClr val="black"/>
                </a:solidFill>
              </a:rPr>
              <a:t> </a:t>
            </a:r>
            <a:r>
              <a:rPr lang="pt-BR" altLang="ja-JP" sz="1200" dirty="0">
                <a:solidFill>
                  <a:prstClr val="black"/>
                </a:solidFill>
              </a:rPr>
              <a:t>material </a:t>
            </a:r>
            <a:r>
              <a:rPr lang="en-US" altLang="ja-JP" sz="1200" dirty="0">
                <a:solidFill>
                  <a:prstClr val="black"/>
                </a:solidFill>
              </a:rPr>
              <a:t>/ Pág.97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r>
              <a:rPr lang="pt-BR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Caso4  Atropelado pela pá carregadeira durante a inspeção para iniciar a operação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23966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70043" y="5938281"/>
            <a:ext cx="7490297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Caso5 Atropelado pela pá carregadeira que perdeu o controle</a:t>
            </a:r>
            <a:endParaRPr lang="en-US" altLang="ja-JP" sz="14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21604" y="5589297"/>
            <a:ext cx="3900790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Figura da situa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ç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ão de quando ocorreu o acidente</a:t>
            </a:r>
            <a:endParaRPr kumimoji="0" lang="pt-BR" altLang="ja-JP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Pág.225</a:t>
            </a:r>
            <a:r>
              <a:rPr lang="ja-JP" altLang="pt-BR" sz="1200" dirty="0">
                <a:solidFill>
                  <a:prstClr val="black"/>
                </a:solidFill>
              </a:rPr>
              <a:t> </a:t>
            </a:r>
            <a:r>
              <a:rPr lang="pt-BR" altLang="ja-JP" sz="1200" dirty="0">
                <a:solidFill>
                  <a:prstClr val="black"/>
                </a:solidFill>
              </a:rPr>
              <a:t>do</a:t>
            </a:r>
            <a:r>
              <a:rPr lang="ja-JP" altLang="pt-BR" sz="1200" dirty="0">
                <a:solidFill>
                  <a:prstClr val="black"/>
                </a:solidFill>
              </a:rPr>
              <a:t> </a:t>
            </a:r>
            <a:r>
              <a:rPr lang="pt-BR" altLang="ja-JP" sz="1200" dirty="0">
                <a:solidFill>
                  <a:prstClr val="black"/>
                </a:solidFill>
              </a:rPr>
              <a:t>material</a:t>
            </a:r>
            <a:r>
              <a:rPr lang="ja-JP" altLang="pt-BR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>
                <a:solidFill>
                  <a:prstClr val="black"/>
                </a:solidFill>
              </a:rPr>
              <a:t>/ Pág.99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 fontScale="90000"/>
          </a:bodyPr>
          <a:lstStyle/>
          <a:p>
            <a:r>
              <a:rPr lang="pt-BR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Caso5 </a:t>
            </a:r>
            <a:br>
              <a:rPr lang="pt-BR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pt-BR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Atropelado pela pá carregadeira que perdeu o controle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194" name="図 369">
            <a:extLst>
              <a:ext uri="{FF2B5EF4-FFF2-40B4-BE49-F238E27FC236}">
                <a16:creationId xmlns:a16="http://schemas.microsoft.com/office/drawing/2014/main" id="{17FD2DD3-6FE8-230D-B8CD-25544F345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027" y="1582615"/>
            <a:ext cx="5735945" cy="399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0B6C22D2-A929-3BC5-717D-69CDE371C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3261" y="1751595"/>
            <a:ext cx="1665902" cy="18706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Parede de contenta</a:t>
            </a:r>
            <a:r>
              <a:rPr kumimoji="0" lang="pt-BR" altLang="pt-B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ç</a:t>
            </a:r>
            <a:r>
              <a:rPr kumimoji="0" lang="pt-BR" altLang="pt-B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ão</a:t>
            </a:r>
            <a:endParaRPr kumimoji="0" lang="pt-BR" altLang="pt-BR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E4092C69-DBDE-10B4-1D1E-770A61B02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7004" y="1708694"/>
            <a:ext cx="1200282" cy="3087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  <a:cs typeface="ＭＳ 明朝" panose="02020609040205080304" pitchFamily="17" charset="-128"/>
              </a:rPr>
              <a:t>Área de escavação</a:t>
            </a:r>
            <a:endParaRPr kumimoji="0" lang="pt-BR" altLang="pt-B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Meiryo" panose="020B0604030504040204" pitchFamily="50" charset="-128"/>
              <a:ea typeface="Meiryo" panose="020B0604030504040204" pitchFamily="50" charset="-128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5AF0BE6E-FD49-187D-F37E-E625634CA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7952" y="2057450"/>
            <a:ext cx="1361342" cy="4981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Á</a:t>
            </a:r>
            <a:r>
              <a:rPr kumimoji="0" lang="pt-BR" altLang="pt-B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rea de constru</a:t>
            </a:r>
            <a:r>
              <a:rPr kumimoji="0" lang="pt-BR" altLang="pt-B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ç</a:t>
            </a:r>
            <a:r>
              <a:rPr kumimoji="0" lang="pt-BR" altLang="pt-B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ão da nova residência</a:t>
            </a:r>
            <a:endParaRPr kumimoji="0" lang="pt-BR" altLang="pt-B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8C3AD89B-7930-751D-653A-290DCE0AB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3947" y="2614820"/>
            <a:ext cx="1081404" cy="266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Bloco de concreto</a:t>
            </a:r>
            <a:endParaRPr kumimoji="0" lang="pt-BR" altLang="pt-B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60B27733-CCCC-325D-EB8F-CFD23472A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138" y="2479244"/>
            <a:ext cx="1403389" cy="3087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Muro de bloco de concreto</a:t>
            </a:r>
            <a:endParaRPr kumimoji="0" lang="pt-BR" altLang="pt-B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84776237-476E-CA53-EFBB-76B3181DC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417" y="3125870"/>
            <a:ext cx="1476727" cy="3829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Pilar do portão que a p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á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 carregadeira colidiu</a:t>
            </a:r>
            <a:endParaRPr kumimoji="0" lang="pt-BR" altLang="pt-B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18F45DE2-36ED-619F-F233-F28B62E17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195" y="3180042"/>
            <a:ext cx="1476726" cy="3190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Local que o A caiu</a:t>
            </a:r>
            <a:endParaRPr kumimoji="0" lang="pt-BR" altLang="pt-B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4AC7CB61-67E4-87A5-BDDA-46D2EB530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1728" y="2925536"/>
            <a:ext cx="1447906" cy="177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Local que o A estacionou 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E5DCC2B0-50AF-0D20-EDD6-69F7394E9C0C}"/>
              </a:ext>
            </a:extLst>
          </p:cNvPr>
          <p:cNvSpPr txBox="1">
            <a:spLocks noChangeArrowheads="1"/>
          </p:cNvSpPr>
          <p:nvPr/>
        </p:nvSpPr>
        <p:spPr bwMode="auto">
          <a:xfrm rot="20814761">
            <a:off x="3025303" y="4636833"/>
            <a:ext cx="1780162" cy="33350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Inclina</a:t>
            </a:r>
            <a:r>
              <a:rPr kumimoji="0" lang="pt-BR" alt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ç</a:t>
            </a:r>
            <a:r>
              <a:rPr kumimoji="0" lang="pt-BR" alt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ão de 11 graus </a:t>
            </a:r>
            <a:endParaRPr kumimoji="0" lang="pt-BR" altLang="pt-B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787D2604-E47F-1251-A739-A5BFF9CD0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1728" y="3626703"/>
            <a:ext cx="986487" cy="4851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Planta baixa </a:t>
            </a:r>
            <a:endParaRPr kumimoji="0" lang="pt-BR" altLang="pt-BR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7649987E-68BC-29F9-3C36-0DF2150A8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658" y="4672801"/>
            <a:ext cx="1349837" cy="3437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Planta lateral </a:t>
            </a:r>
            <a:endParaRPr kumimoji="0" lang="pt-BR" altLang="pt-B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26">
            <a:extLst>
              <a:ext uri="{FF2B5EF4-FFF2-40B4-BE49-F238E27FC236}">
                <a16:creationId xmlns:a16="http://schemas.microsoft.com/office/drawing/2014/main" id="{6598B41C-D8B5-798A-4BF5-206A8675D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028" y="1582614"/>
            <a:ext cx="110441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083237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15565" y="4971190"/>
            <a:ext cx="8195958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pt-BR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Caso7  </a:t>
            </a:r>
            <a:br>
              <a:rPr lang="pt-BR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pt-BR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Ficou preso entre o assento do motorista e do braço da máquina enquanto carregava aço redondo</a:t>
            </a:r>
            <a:endParaRPr lang="ja-JP" altLang="en-US" sz="1200" b="1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905125" y="2216785"/>
            <a:ext cx="3333750" cy="242443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922196" y="6390028"/>
            <a:ext cx="404348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Pág.229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Pág.101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 fontScale="90000"/>
          </a:bodyPr>
          <a:lstStyle/>
          <a:p>
            <a:r>
              <a:rPr lang="pt-BR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Caso7   Ficou preso entre o assento do motorista e do braço da máquina enquanto carregava aço redondo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110681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42026" y="4986348"/>
            <a:ext cx="7928042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pt-BR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Caso8   </a:t>
            </a:r>
            <a:br>
              <a:rPr lang="pt-BR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pt-BR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Ficou preso entre a pilha de folhas fixada no chão e o maquinário</a:t>
            </a:r>
            <a:endParaRPr lang="ja-JP" altLang="en-US" sz="1200" b="1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3073400" y="2346007"/>
            <a:ext cx="2997200" cy="216598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019472" y="6390028"/>
            <a:ext cx="394621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Pág.231</a:t>
            </a:r>
            <a:r>
              <a:rPr lang="ja-JP" altLang="pt-BR" sz="1200" dirty="0">
                <a:solidFill>
                  <a:prstClr val="black"/>
                </a:solidFill>
              </a:rPr>
              <a:t> </a:t>
            </a:r>
            <a:r>
              <a:rPr lang="pt-BR" altLang="ja-JP" sz="1200" dirty="0">
                <a:solidFill>
                  <a:prstClr val="black"/>
                </a:solidFill>
              </a:rPr>
              <a:t>do</a:t>
            </a:r>
            <a:r>
              <a:rPr lang="ja-JP" altLang="pt-BR" sz="1200" dirty="0">
                <a:solidFill>
                  <a:prstClr val="black"/>
                </a:solidFill>
              </a:rPr>
              <a:t> </a:t>
            </a:r>
            <a:r>
              <a:rPr lang="pt-BR" altLang="ja-JP" sz="1200" dirty="0">
                <a:solidFill>
                  <a:prstClr val="black"/>
                </a:solidFill>
              </a:rPr>
              <a:t>material</a:t>
            </a:r>
            <a:r>
              <a:rPr lang="ja-JP" altLang="pt-BR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>
                <a:solidFill>
                  <a:prstClr val="black"/>
                </a:solidFill>
              </a:rPr>
              <a:t>/ Pág.103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 fontScale="90000"/>
          </a:bodyPr>
          <a:lstStyle/>
          <a:p>
            <a:r>
              <a:rPr lang="pt-BR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Caso8   Ficou preso entre a pilha de folhas fixada no chão e o maquinário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32527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25256" y="5795896"/>
            <a:ext cx="6178888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pt-BR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Caso9  </a:t>
            </a:r>
            <a:br>
              <a:rPr lang="pt-BR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pt-BR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A cabeça prensada pelo braço da pá carregadeira</a:t>
            </a:r>
            <a:endParaRPr lang="ja-JP" altLang="en-US" sz="12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1782" y="5329518"/>
            <a:ext cx="3800544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Figura ilustrativa do acidente (desenho lateral)</a:t>
            </a:r>
            <a:endParaRPr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80357" y="5362687"/>
            <a:ext cx="350832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Figura ilustrativa do acidente (figura plana)</a:t>
            </a:r>
            <a:endParaRPr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80357" y="6390028"/>
            <a:ext cx="398532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Pág.233</a:t>
            </a:r>
            <a:r>
              <a:rPr lang="ja-JP" altLang="pt-BR" sz="1200" dirty="0">
                <a:solidFill>
                  <a:prstClr val="black"/>
                </a:solidFill>
              </a:rPr>
              <a:t> </a:t>
            </a:r>
            <a:r>
              <a:rPr lang="pt-BR" altLang="ja-JP" sz="1200" dirty="0">
                <a:solidFill>
                  <a:prstClr val="black"/>
                </a:solidFill>
              </a:rPr>
              <a:t>do</a:t>
            </a:r>
            <a:r>
              <a:rPr lang="ja-JP" altLang="pt-BR" sz="1200" dirty="0">
                <a:solidFill>
                  <a:prstClr val="black"/>
                </a:solidFill>
              </a:rPr>
              <a:t> </a:t>
            </a:r>
            <a:r>
              <a:rPr lang="pt-BR" altLang="ja-JP" sz="1200" dirty="0">
                <a:solidFill>
                  <a:prstClr val="black"/>
                </a:solidFill>
              </a:rPr>
              <a:t>material</a:t>
            </a:r>
            <a:r>
              <a:rPr lang="ja-JP" altLang="pt-BR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>
                <a:solidFill>
                  <a:prstClr val="black"/>
                </a:solidFill>
              </a:rPr>
              <a:t>/ Pág.106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pt-BR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Caso9  A cabeça prensada pelo braço da pá carregadeira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280" name="図 372">
            <a:extLst>
              <a:ext uri="{FF2B5EF4-FFF2-40B4-BE49-F238E27FC236}">
                <a16:creationId xmlns:a16="http://schemas.microsoft.com/office/drawing/2014/main" id="{BF7A703A-22FC-F06E-65B2-C96962CD6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93" y="1787235"/>
            <a:ext cx="4297363" cy="313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8">
            <a:extLst>
              <a:ext uri="{FF2B5EF4-FFF2-40B4-BE49-F238E27FC236}">
                <a16:creationId xmlns:a16="http://schemas.microsoft.com/office/drawing/2014/main" id="{C15BB464-415D-CF2E-790D-D648F7847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2132" y="2595034"/>
            <a:ext cx="868314" cy="267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Bra</a:t>
            </a:r>
            <a:r>
              <a:rPr kumimoji="0" lang="en-US" altLang="pt-B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ç</a:t>
            </a:r>
            <a:r>
              <a:rPr kumimoji="0" lang="en-US" altLang="pt-B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o</a:t>
            </a:r>
            <a:r>
              <a:rPr kumimoji="0" lang="en-US" altLang="pt-B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 de </a:t>
            </a:r>
            <a:r>
              <a:rPr kumimoji="0" lang="en-US" altLang="pt-B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levantamento</a:t>
            </a:r>
            <a:endParaRPr kumimoji="0" lang="en-US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Box 19">
            <a:extLst>
              <a:ext uri="{FF2B5EF4-FFF2-40B4-BE49-F238E27FC236}">
                <a16:creationId xmlns:a16="http://schemas.microsoft.com/office/drawing/2014/main" id="{147E1192-1C2A-BEB2-C854-CD036FC81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661" y="3163228"/>
            <a:ext cx="684212" cy="14882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Ca</a:t>
            </a:r>
            <a:r>
              <a:rPr kumimoji="0" lang="pt-BR" altLang="pt-B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ç</a:t>
            </a:r>
            <a:r>
              <a:rPr kumimoji="0" lang="pt-BR" altLang="pt-B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amba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6717109F-D7FA-C4DE-AE1C-2048FD382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516" y="1874645"/>
            <a:ext cx="2177109" cy="3133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Alavanca de opera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ç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ão da ca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ç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amba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21">
            <a:extLst>
              <a:ext uri="{FF2B5EF4-FFF2-40B4-BE49-F238E27FC236}">
                <a16:creationId xmlns:a16="http://schemas.microsoft.com/office/drawing/2014/main" id="{9C11FE11-AC7F-65B9-311C-C3CC473B4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3798" y="2526778"/>
            <a:ext cx="768326" cy="5762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parte inferior da m</a:t>
            </a:r>
            <a:r>
              <a:rPr kumimoji="0" lang="pt-BR" altLang="pt-BR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á</a:t>
            </a:r>
            <a:r>
              <a:rPr kumimoji="0" lang="pt-BR" altLang="pt-BR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quina pr</a:t>
            </a:r>
            <a:r>
              <a:rPr kumimoji="0" lang="pt-BR" altLang="pt-BR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ó</a:t>
            </a:r>
            <a:r>
              <a:rPr kumimoji="0" lang="pt-BR" altLang="pt-BR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ximo ao assento do motorista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C7988870-540B-121A-EADE-5ECBC4AD6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9729" y="2286005"/>
            <a:ext cx="728491" cy="1840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V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í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tima A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AD0DF1-4E99-5D6D-5151-F949BB212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393" y="178723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1B307A3B-0E2E-0757-5BCC-0FE3CBFF6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393" y="22444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1294" name="図 373">
            <a:extLst>
              <a:ext uri="{FF2B5EF4-FFF2-40B4-BE49-F238E27FC236}">
                <a16:creationId xmlns:a16="http://schemas.microsoft.com/office/drawing/2014/main" id="{6CCB5E83-8A2C-57B0-FC40-3982CEB58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45" y="1712069"/>
            <a:ext cx="4319957" cy="350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31">
            <a:extLst>
              <a:ext uri="{FF2B5EF4-FFF2-40B4-BE49-F238E27FC236}">
                <a16:creationId xmlns:a16="http://schemas.microsoft.com/office/drawing/2014/main" id="{2A92B88A-DE88-104A-A196-1CB1EEA49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4102" y="4232687"/>
            <a:ext cx="971361" cy="33352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Bra</a:t>
            </a:r>
            <a:r>
              <a:rPr kumimoji="0" lang="en-US" altLang="pt-BR" sz="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ç</a:t>
            </a:r>
            <a:r>
              <a:rPr kumimoji="0" lang="en-US" altLang="pt-BR" sz="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o</a:t>
            </a:r>
            <a:r>
              <a:rPr kumimoji="0" lang="en-US" altLang="pt-BR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 de </a:t>
            </a:r>
            <a:r>
              <a:rPr kumimoji="0" lang="en-US" altLang="pt-BR" sz="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levantamento</a:t>
            </a:r>
            <a:endParaRPr kumimoji="0" lang="en-US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Box 32">
            <a:extLst>
              <a:ext uri="{FF2B5EF4-FFF2-40B4-BE49-F238E27FC236}">
                <a16:creationId xmlns:a16="http://schemas.microsoft.com/office/drawing/2014/main" id="{FA84A954-3767-59B3-9844-CFFC63CC0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1758" y="1693408"/>
            <a:ext cx="684212" cy="3366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Ca</a:t>
            </a:r>
            <a:r>
              <a:rPr kumimoji="0" lang="pt-BR" altLang="pt-B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ç</a:t>
            </a:r>
            <a:r>
              <a:rPr kumimoji="0" lang="pt-BR" altLang="pt-B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amba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Text Box 35">
            <a:extLst>
              <a:ext uri="{FF2B5EF4-FFF2-40B4-BE49-F238E27FC236}">
                <a16:creationId xmlns:a16="http://schemas.microsoft.com/office/drawing/2014/main" id="{966EA9FA-469F-7A03-BCA2-0ED368359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1098" y="4185397"/>
            <a:ext cx="1221771" cy="39756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Alavanca de opera</a:t>
            </a:r>
            <a:r>
              <a:rPr kumimoji="0" lang="pt-BR" altLang="pt-BR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ç</a:t>
            </a:r>
            <a:r>
              <a:rPr kumimoji="0" lang="pt-BR" altLang="pt-BR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ão do bra</a:t>
            </a:r>
            <a:r>
              <a:rPr kumimoji="0" lang="pt-BR" altLang="pt-BR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ç</a:t>
            </a:r>
            <a:r>
              <a:rPr kumimoji="0" lang="pt-BR" altLang="pt-BR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o para elevar e descer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Text Box 37">
            <a:extLst>
              <a:ext uri="{FF2B5EF4-FFF2-40B4-BE49-F238E27FC236}">
                <a16:creationId xmlns:a16="http://schemas.microsoft.com/office/drawing/2014/main" id="{4734E989-2838-B643-FCCE-9A16871CC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2092" y="4608277"/>
            <a:ext cx="908448" cy="51859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parte inferior da m</a:t>
            </a:r>
            <a:r>
              <a:rPr kumimoji="0" lang="pt-BR" altLang="pt-BR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á</a:t>
            </a:r>
            <a:r>
              <a:rPr kumimoji="0" lang="pt-BR" altLang="pt-BR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quina pr</a:t>
            </a:r>
            <a:r>
              <a:rPr kumimoji="0" lang="pt-BR" altLang="pt-BR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ó</a:t>
            </a:r>
            <a:r>
              <a:rPr kumimoji="0" lang="pt-BR" altLang="pt-BR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ximo ao assento do motorista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ext Box 34">
            <a:extLst>
              <a:ext uri="{FF2B5EF4-FFF2-40B4-BE49-F238E27FC236}">
                <a16:creationId xmlns:a16="http://schemas.microsoft.com/office/drawing/2014/main" id="{591D88BC-9685-1980-9F9E-161325085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1360" y="3932360"/>
            <a:ext cx="509589" cy="2873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V</a:t>
            </a:r>
            <a:r>
              <a:rPr kumimoji="0" lang="pt-BR" altLang="pt-BR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í</a:t>
            </a:r>
            <a:r>
              <a:rPr kumimoji="0" lang="pt-BR" altLang="pt-BR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tima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Text Box 36">
            <a:extLst>
              <a:ext uri="{FF2B5EF4-FFF2-40B4-BE49-F238E27FC236}">
                <a16:creationId xmlns:a16="http://schemas.microsoft.com/office/drawing/2014/main" id="{865E068C-1E7A-5064-EBD8-491FF862F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1070" y="4194416"/>
            <a:ext cx="393032" cy="33352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Caco de ferro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64" name="Text Box 33">
            <a:extLst>
              <a:ext uri="{FF2B5EF4-FFF2-40B4-BE49-F238E27FC236}">
                <a16:creationId xmlns:a16="http://schemas.microsoft.com/office/drawing/2014/main" id="{EEAA007A-B86C-2D48-E965-961102997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31" y="2760020"/>
            <a:ext cx="1066800" cy="2873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Assento motorista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65" name="Rectangle 38">
            <a:extLst>
              <a:ext uri="{FF2B5EF4-FFF2-40B4-BE49-F238E27FC236}">
                <a16:creationId xmlns:a16="http://schemas.microsoft.com/office/drawing/2014/main" id="{E804B4DE-9679-E635-D0D2-73D38ECCF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877" y="16270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267" name="Rectangle 46">
            <a:extLst>
              <a:ext uri="{FF2B5EF4-FFF2-40B4-BE49-F238E27FC236}">
                <a16:creationId xmlns:a16="http://schemas.microsoft.com/office/drawing/2014/main" id="{0B11580C-A3D7-493D-8C0B-89C8029BF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877" y="208424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68499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26367" y="5703743"/>
            <a:ext cx="7613780" cy="58477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pt-BR" altLang="ja-JP" sz="1600" b="1" dirty="0"/>
              <a:t>Caso10</a:t>
            </a:r>
            <a:r>
              <a:rPr lang="ja-JP" altLang="pt-BR" sz="1600" b="1" dirty="0"/>
              <a:t>   </a:t>
            </a:r>
            <a:endParaRPr lang="pt-BR" altLang="ja-JP" sz="1600" b="1" dirty="0"/>
          </a:p>
          <a:p>
            <a:pPr algn="ctr"/>
            <a:r>
              <a:rPr lang="pt-BR" altLang="ja-JP" sz="1600" b="1" dirty="0"/>
              <a:t>O</a:t>
            </a:r>
            <a:r>
              <a:rPr lang="ja-JP" altLang="pt-BR" sz="1600" b="1" dirty="0"/>
              <a:t> </a:t>
            </a:r>
            <a:r>
              <a:rPr lang="pt-BR" altLang="ja-JP" sz="1600" b="1" dirty="0"/>
              <a:t>bloco</a:t>
            </a:r>
            <a:r>
              <a:rPr lang="ja-JP" altLang="pt-BR" sz="1600" b="1" dirty="0"/>
              <a:t> </a:t>
            </a:r>
            <a:r>
              <a:rPr lang="pt-BR" altLang="ja-JP" sz="1600" b="1" dirty="0"/>
              <a:t>de concreto que estava sendo erguido com a escavadeira cai e causa acidente</a:t>
            </a:r>
            <a:endParaRPr lang="ja-JP" altLang="en-US" sz="1600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961" y="962025"/>
            <a:ext cx="3664777" cy="432967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922520" y="6390028"/>
            <a:ext cx="40431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altLang="ja-JP" sz="1200" dirty="0">
                <a:solidFill>
                  <a:prstClr val="black"/>
                </a:solidFill>
              </a:rPr>
              <a:t>Pág.235 do material </a:t>
            </a:r>
            <a:r>
              <a:rPr lang="en-US" altLang="ja-JP" sz="1200" dirty="0">
                <a:solidFill>
                  <a:prstClr val="black"/>
                </a:solidFill>
              </a:rPr>
              <a:t>/ Pág.108 do material </a:t>
            </a:r>
            <a:r>
              <a:rPr lang="en-US" altLang="ja-JP" sz="1200" dirty="0" err="1">
                <a:solidFill>
                  <a:prstClr val="black"/>
                </a:solidFill>
              </a:rPr>
              <a:t>complementar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257174" y="257176"/>
            <a:ext cx="8639175" cy="5905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ja-JP" sz="2200" dirty="0">
                <a:latin typeface="Meiryo UI" panose="020B0604030504040204" pitchFamily="50" charset="-128"/>
                <a:ea typeface="Meiryo UI" panose="020B0604030504040204" pitchFamily="50" charset="-128"/>
              </a:rPr>
              <a:t>Caso10   O bloco de concreto que estava sendo erguido com a escavadeira cai e causa acidente</a:t>
            </a:r>
            <a:endParaRPr lang="ja-JP" altLang="en-US" sz="2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6B41A16-364E-C92D-3679-3726134430B4}"/>
              </a:ext>
            </a:extLst>
          </p:cNvPr>
          <p:cNvSpPr txBox="1"/>
          <p:nvPr/>
        </p:nvSpPr>
        <p:spPr>
          <a:xfrm>
            <a:off x="2715208" y="1859280"/>
            <a:ext cx="90429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50" dirty="0"/>
              <a:t>Bloco de concreto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98AD296-13E7-1B65-781D-4B6D7050E3B9}"/>
              </a:ext>
            </a:extLst>
          </p:cNvPr>
          <p:cNvSpPr txBox="1"/>
          <p:nvPr/>
        </p:nvSpPr>
        <p:spPr>
          <a:xfrm>
            <a:off x="3108960" y="3261360"/>
            <a:ext cx="77724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50" dirty="0"/>
              <a:t>Caçamba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49A656E-7659-D561-4C24-6D8B69D30500}"/>
              </a:ext>
            </a:extLst>
          </p:cNvPr>
          <p:cNvSpPr txBox="1"/>
          <p:nvPr/>
        </p:nvSpPr>
        <p:spPr>
          <a:xfrm>
            <a:off x="2426740" y="5364480"/>
            <a:ext cx="5082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kern="100" dirty="0">
                <a:effectLst/>
                <a:latin typeface="Meiryo" panose="020B0604030504040204" pitchFamily="50" charset="-128"/>
                <a:ea typeface="Meiryo" panose="020B0604030504040204" pitchFamily="50" charset="-128"/>
                <a:cs typeface="Times New Roman" panose="02020603050405020304" pitchFamily="18" charset="0"/>
              </a:rPr>
              <a:t>Figura ilustrativa do bloco sendo erguido com a caçamba</a:t>
            </a:r>
          </a:p>
        </p:txBody>
      </p:sp>
    </p:spTree>
    <p:extLst>
      <p:ext uri="{BB962C8B-B14F-4D97-AF65-F5344CB8AC3E}">
        <p14:creationId xmlns:p14="http://schemas.microsoft.com/office/powerpoint/2010/main" val="1275984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en-US" sz="2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Parte</a:t>
            </a:r>
            <a:r>
              <a:rPr lang="en-US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br>
              <a:rPr lang="en-US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Conhecimento</a:t>
            </a:r>
            <a:r>
              <a:rPr lang="en-US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condução</a:t>
            </a:r>
            <a:r>
              <a:rPr lang="en-US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estrutura</a:t>
            </a:r>
            <a:r>
              <a:rPr lang="en-US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US" sz="2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dispositivos</a:t>
            </a:r>
            <a:r>
              <a:rPr lang="en-US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manuseamento</a:t>
            </a:r>
            <a:r>
              <a:rPr lang="en-US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pá</a:t>
            </a:r>
            <a:r>
              <a:rPr lang="en-US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carregaderia</a:t>
            </a:r>
            <a:r>
              <a:rPr lang="en-US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outros </a:t>
            </a:r>
            <a:r>
              <a:rPr lang="en-US" sz="2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maquinários</a:t>
            </a:r>
            <a:endParaRPr kumimoji="1" lang="ja-JP" altLang="en-US" sz="26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4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4235</Words>
  <Application>Microsoft Office PowerPoint</Application>
  <PresentationFormat>画面に合わせる (4:3)</PresentationFormat>
  <Paragraphs>784</Paragraphs>
  <Slides>88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88</vt:i4>
      </vt:variant>
    </vt:vector>
  </HeadingPairs>
  <TitlesOfParts>
    <vt:vector size="100" baseType="lpstr">
      <vt:lpstr>ＭＳ 明朝</vt:lpstr>
      <vt:lpstr>游ゴシック Light</vt:lpstr>
      <vt:lpstr>Calibri</vt:lpstr>
      <vt:lpstr>Calibri Light</vt:lpstr>
      <vt:lpstr>Meiryo UI</vt:lpstr>
      <vt:lpstr>メイリオ</vt:lpstr>
      <vt:lpstr>游明朝</vt:lpstr>
      <vt:lpstr>ＭＳ Ｐゴシック</vt:lpstr>
      <vt:lpstr>Cambria</vt:lpstr>
      <vt:lpstr>Arial Unicode MS</vt:lpstr>
      <vt:lpstr>游ゴシック</vt:lpstr>
      <vt:lpstr>Office テーマ</vt:lpstr>
      <vt:lpstr>Material complementar do curso de treinamento de habilidades para pá carregadeira e outros maquinários  Material para o curso em Power Point </vt:lpstr>
      <vt:lpstr>Parte 1 Regras Gerais</vt:lpstr>
      <vt:lpstr>Capítulo 1  Conhecimentos básicos da pá carregadeira e outros maquinários</vt:lpstr>
      <vt:lpstr>Definição e características da pá carregadeira e outros maquinários</vt:lpstr>
      <vt:lpstr>Definição e características da pá carregadeira e outros maquinários</vt:lpstr>
      <vt:lpstr>Definição e características da pá carregadeira e outros maquinários</vt:lpstr>
      <vt:lpstr>Especificação principal e medidas</vt:lpstr>
      <vt:lpstr>Especificação principal e medidas</vt:lpstr>
      <vt:lpstr>Parte 2 Conhecimento sobre condução, estrutura dos dispositivos e manuseamento da pá carregaderia e outros maquinários</vt:lpstr>
      <vt:lpstr>Capítulo 1  Estrutura</vt:lpstr>
      <vt:lpstr>Motor principal</vt:lpstr>
      <vt:lpstr>Motor principal</vt:lpstr>
      <vt:lpstr>Motor principal</vt:lpstr>
      <vt:lpstr>PowerPoint プレゼンテーション</vt:lpstr>
      <vt:lpstr>Dispositivo de operação </vt:lpstr>
      <vt:lpstr>Dispositivo de operação </vt:lpstr>
      <vt:lpstr>Dispositivo de operação </vt:lpstr>
      <vt:lpstr>Sistema de frenagem </vt:lpstr>
      <vt:lpstr>Sistema de frenagem </vt:lpstr>
      <vt:lpstr>Sistema de frenagem </vt:lpstr>
      <vt:lpstr>Capítulo 2    Forma de manuseio </vt:lpstr>
      <vt:lpstr>Conhecimentos necessários antes iniciar a operação </vt:lpstr>
      <vt:lpstr>Inspeção periódica voluntária </vt:lpstr>
      <vt:lpstr>Conhecimentos necessários antes de ligar a máquina </vt:lpstr>
      <vt:lpstr>Conhecimentos necessários antes de partir com o veículo e dirigir</vt:lpstr>
      <vt:lpstr>Conhecimentos necessários antes de partir com o veículo e dirigir</vt:lpstr>
      <vt:lpstr>Conhecimentos necessários para parada, estacionamento e ao encerrar a operação com do maquinário</vt:lpstr>
      <vt:lpstr>Cuidados ao dirigir </vt:lpstr>
      <vt:lpstr>Cuidados ao dirigir </vt:lpstr>
      <vt:lpstr>Cuidados ao dirigir </vt:lpstr>
      <vt:lpstr>Cuidados ao dirigir </vt:lpstr>
      <vt:lpstr>Cuidados ao dirigir </vt:lpstr>
      <vt:lpstr>Cuidados ao dirigir </vt:lpstr>
      <vt:lpstr>Cuidados ao dirigir </vt:lpstr>
      <vt:lpstr>Cuidados ao dirigir </vt:lpstr>
      <vt:lpstr>Cuidados ao dirigir </vt:lpstr>
      <vt:lpstr>Cuidados ao dirigir </vt:lpstr>
      <vt:lpstr>Cuidados ao dirigir </vt:lpstr>
      <vt:lpstr>Cuidados ao dirigir </vt:lpstr>
      <vt:lpstr>Cuidados ao dirigir </vt:lpstr>
      <vt:lpstr>Cuidados ao dirigir </vt:lpstr>
      <vt:lpstr>Cuidados ao dirigir </vt:lpstr>
      <vt:lpstr>Parte 3   Conhecimentos relacionados a estrutura do dispositivo de carga e forma de seu manuseamento ao utilizar pá carregadeira ou outros maquinários</vt:lpstr>
      <vt:lpstr>Capítulo1  Estrutura</vt:lpstr>
      <vt:lpstr>Dispositivo de carga </vt:lpstr>
      <vt:lpstr>Dispositivo de carga </vt:lpstr>
      <vt:lpstr>Sistema hidráulico </vt:lpstr>
      <vt:lpstr>Sistema hidráulico </vt:lpstr>
      <vt:lpstr>Sistema hidráulico </vt:lpstr>
      <vt:lpstr>Sistema hidráulico </vt:lpstr>
      <vt:lpstr>Sistema hidráulico </vt:lpstr>
      <vt:lpstr>Protetor de cabeça </vt:lpstr>
      <vt:lpstr>Maquinários com garfo </vt:lpstr>
      <vt:lpstr>Maquinários com garfo </vt:lpstr>
      <vt:lpstr>Capítulo 2   Forma de manuseamento </vt:lpstr>
      <vt:lpstr>Peso da carga e estabilidade do veículo</vt:lpstr>
      <vt:lpstr>Peso da carga e estabilidade do veículo</vt:lpstr>
      <vt:lpstr>Forma de operar </vt:lpstr>
      <vt:lpstr>Forma de operar </vt:lpstr>
      <vt:lpstr>Forma de operar </vt:lpstr>
      <vt:lpstr>Forma de operar </vt:lpstr>
      <vt:lpstr>Forma de operar </vt:lpstr>
      <vt:lpstr>Forma de operar </vt:lpstr>
      <vt:lpstr>Forma de operar </vt:lpstr>
      <vt:lpstr>Parte 4   Conhecimentos necessários relacionados à mecânica e ao manuseio da pá carregadeira ou outros maquinários</vt:lpstr>
      <vt:lpstr>Capítulo  1 Força</vt:lpstr>
      <vt:lpstr>Momento da força </vt:lpstr>
      <vt:lpstr>Momento da força </vt:lpstr>
      <vt:lpstr>Equilíbrio de forças paralelas </vt:lpstr>
      <vt:lpstr>Capítulo 2  Massa, peso e centro de gravidade</vt:lpstr>
      <vt:lpstr>Massa e peso</vt:lpstr>
      <vt:lpstr>Massa e peso</vt:lpstr>
      <vt:lpstr>Centro de gravidade</vt:lpstr>
      <vt:lpstr>Estabilidade dos corpos </vt:lpstr>
      <vt:lpstr>Movimento de um corpo</vt:lpstr>
      <vt:lpstr>Atrito</vt:lpstr>
      <vt:lpstr>Parte5  Leis e regulamentos relacionados</vt:lpstr>
      <vt:lpstr>Leis e regulamentos relacionados</vt:lpstr>
      <vt:lpstr>Parte 6  Casos de acidentes</vt:lpstr>
      <vt:lpstr>Caso 1 Queda do encostamento</vt:lpstr>
      <vt:lpstr>Caso2  Caiu de cima do maquinário por causa do tremor</vt:lpstr>
      <vt:lpstr>Caso3    Atropelado pela máquina com garfo que dava ré enquanto verificava a situação da carga </vt:lpstr>
      <vt:lpstr>Caso4  Atropelado pela pá carregadeira durante a inspeção para iniciar a operação</vt:lpstr>
      <vt:lpstr>Caso5   Atropelado pela pá carregadeira que perdeu o controle</vt:lpstr>
      <vt:lpstr>Caso7   Ficou preso entre o assento do motorista e do braço da máquina enquanto carregava aço redondo</vt:lpstr>
      <vt:lpstr>Caso8   Ficou preso entre a pilha de folhas fixada no chão e o maquinário</vt:lpstr>
      <vt:lpstr>Caso9  A cabeça prensada pelo braço da pá carregadeira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2021-11-10T06:45:08Z</dcterms:created>
  <dcterms:modified xsi:type="dcterms:W3CDTF">2023-07-12T01:09:25Z</dcterms:modified>
</cp:coreProperties>
</file>