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319" r:id="rId2"/>
    <p:sldId id="321" r:id="rId3"/>
    <p:sldId id="335" r:id="rId4"/>
    <p:sldId id="256" r:id="rId5"/>
    <p:sldId id="257" r:id="rId6"/>
    <p:sldId id="343" r:id="rId7"/>
    <p:sldId id="258" r:id="rId8"/>
    <p:sldId id="259" r:id="rId9"/>
    <p:sldId id="333" r:id="rId10"/>
    <p:sldId id="33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3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45" r:id="rId30"/>
    <p:sldId id="346" r:id="rId31"/>
    <p:sldId id="344" r:id="rId32"/>
    <p:sldId id="277" r:id="rId33"/>
    <p:sldId id="347" r:id="rId34"/>
    <p:sldId id="348" r:id="rId35"/>
    <p:sldId id="349" r:id="rId36"/>
    <p:sldId id="278" r:id="rId37"/>
    <p:sldId id="350" r:id="rId38"/>
    <p:sldId id="351" r:id="rId39"/>
    <p:sldId id="279" r:id="rId40"/>
    <p:sldId id="352" r:id="rId41"/>
    <p:sldId id="353" r:id="rId42"/>
    <p:sldId id="354" r:id="rId43"/>
    <p:sldId id="334" r:id="rId44"/>
    <p:sldId id="338" r:id="rId45"/>
    <p:sldId id="280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33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332" r:id="rId66"/>
    <p:sldId id="340" r:id="rId67"/>
    <p:sldId id="299" r:id="rId68"/>
    <p:sldId id="300" r:id="rId69"/>
    <p:sldId id="301" r:id="rId70"/>
    <p:sldId id="341" r:id="rId71"/>
    <p:sldId id="302" r:id="rId72"/>
    <p:sldId id="303" r:id="rId73"/>
    <p:sldId id="304" r:id="rId74"/>
    <p:sldId id="305" r:id="rId75"/>
    <p:sldId id="342" r:id="rId76"/>
    <p:sldId id="306" r:id="rId77"/>
    <p:sldId id="331" r:id="rId78"/>
    <p:sldId id="307" r:id="rId79"/>
    <p:sldId id="330" r:id="rId80"/>
    <p:sldId id="308" r:id="rId81"/>
    <p:sldId id="309" r:id="rId82"/>
    <p:sldId id="310" r:id="rId83"/>
    <p:sldId id="311" r:id="rId84"/>
    <p:sldId id="312" r:id="rId85"/>
    <p:sldId id="313" r:id="rId86"/>
    <p:sldId id="314" r:id="rId87"/>
    <p:sldId id="315" r:id="rId88"/>
    <p:sldId id="316" r:id="rId8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3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4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6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25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0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10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84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7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8447-11F1-42C5-A760-C3CB1382A278}" type="datetimeFigureOut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9D3BF-B7CD-456D-9F02-C60522F788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463951"/>
            <a:ext cx="9144000" cy="1046011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my-MM" altLang="ja-JP" sz="28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Myanmar Text" panose="020B0502040204020203" pitchFamily="34" charset="0"/>
              </a:rPr>
              <a:t>မြေကော်စက်အသုံးချစွမ်းရည်</a:t>
            </a:r>
            <a:r>
              <a:rPr lang="my-MM" altLang="ja-JP" sz="28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my-MM" altLang="ja-JP" sz="28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Myanmar Text" panose="020B0502040204020203" pitchFamily="34" charset="0"/>
              </a:rPr>
              <a:t>လက်တွေ့လေ့ကျင့်မှုသင်တန်း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my-MM" altLang="ja-JP" sz="2800" kern="100" dirty="0">
                <a:effectLst/>
                <a:latin typeface="游明朝" panose="02020400000000000000" pitchFamily="18" charset="-128"/>
                <a:ea typeface="ＭＳ ゴシック" panose="020B0609070205080204" pitchFamily="49" charset="-128"/>
                <a:cs typeface="Myanmar Text" panose="020B0502040204020203" pitchFamily="34" charset="0"/>
              </a:rPr>
              <a:t>သင်ထောက်ကူဖတ်စာအုပ်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my-MM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သင်တန်းပို့ချမှုသုံး ပါဝါပွိုင့်တင်ပြမှု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19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အခန်း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၁</a:t>
            </a:r>
            <a:r>
              <a:rPr lang="my-MM" altLang="ja-JP" sz="2400" dirty="0">
                <a:ea typeface="游明朝" panose="02020400000000000000" pitchFamily="18" charset="-128"/>
                <a:cs typeface="Myanmar Text" panose="020B0502040204020203" pitchFamily="34" charset="0"/>
              </a:rPr>
              <a:t>  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ဖွဲ့စည်းပုံ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35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03743" y="4234447"/>
            <a:ext cx="3124863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၁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 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အင်ဂျင်ဖွဲ့စည်းပုံ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67457" y="4076955"/>
            <a:ext cx="3781084" cy="53161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 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ဓာတ်ဆီအင်ဂျင်၏အပြင်ပန်းသွင်ပြင်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5632" y="1526308"/>
            <a:ext cx="3781084" cy="248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2"/>
          <a:stretch/>
        </p:blipFill>
        <p:spPr bwMode="auto">
          <a:xfrm>
            <a:off x="4737463" y="1576250"/>
            <a:ext cx="3781084" cy="23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737463" y="6390028"/>
            <a:ext cx="422821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၃၁/ ထောက်ကူဖတ်စာအုပ် စာမျက်နှာ ၁၁ - ၁၂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မော်တာ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65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5882" y="4502891"/>
            <a:ext cx="400935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၃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၄ချက်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ဓာတ်ဆီအင်ဂျင်၏လုပ်ငန်းစဥ်ပုံကြမ်း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3293" y="1695960"/>
            <a:ext cx="4335329" cy="2693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042263" y="6390028"/>
            <a:ext cx="392341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၃၃/ ထောက်ကူဖတ်စာအုပ် စာမျက်နှာ ၁၂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မော်တာ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98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20356" y="5007196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၄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 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ဒီဇယ်အင်ဂျင်၏အပြင်ပန်းသွင်ပြင်</a:t>
            </a:r>
            <a:endParaRPr kumimoji="1"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8103" y="1419497"/>
            <a:ext cx="4720046" cy="3230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920343" y="6390028"/>
            <a:ext cx="404533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၃၄/ ထောက်ကူဖတ်စာအုပ် စာမျက်နှာ ၁၄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မော်တာ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047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98496" y="4872992"/>
            <a:ext cx="3467470" cy="5078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6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6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6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6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6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၂၄</a:t>
            </a:r>
            <a:r>
              <a:rPr lang="my-MM" altLang="ja-JP" sz="16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6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စတီယာရင်အရှိန်လျော့ကိရိယာ</a:t>
            </a:r>
          </a:p>
          <a:p>
            <a:pPr algn="ctr"/>
            <a:r>
              <a:rPr lang="my-MM" altLang="ja-JP" sz="1100" dirty="0"/>
              <a:t>(ဘောနပ်ပုံစံ)</a:t>
            </a:r>
            <a:endParaRPr lang="ja-JP" altLang="en-US" sz="1100" dirty="0"/>
          </a:p>
        </p:txBody>
      </p:sp>
      <p:pic>
        <p:nvPicPr>
          <p:cNvPr id="3" name="図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0"/>
          <a:stretch/>
        </p:blipFill>
        <p:spPr>
          <a:xfrm>
            <a:off x="2636001" y="967153"/>
            <a:ext cx="3823063" cy="380564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24846" y="6390028"/>
            <a:ext cx="394083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၅၂/ ထောက်ကူဖတ်စာအုပ် စာမျက်နှာ ၁၅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7174" y="257176"/>
            <a:ext cx="8639175" cy="5905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ထိန်းချုပ်ဂီယာ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40">
            <a:extLst>
              <a:ext uri="{FF2B5EF4-FFF2-40B4-BE49-F238E27FC236}">
                <a16:creationId xmlns:a16="http://schemas.microsoft.com/office/drawing/2014/main" id="{9FB75811-51F3-5840-1E7D-3A8B31B6B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000" y="2054224"/>
            <a:ext cx="856499" cy="307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r>
              <a:rPr lang="my-MM" sz="11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ဂီယာပုံး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2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78710" y="5225276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၂၅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ဆီမီးအင်တီဂရယ်အမျိုးအစား</a:t>
            </a:r>
            <a:endParaRPr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042" y="1322263"/>
            <a:ext cx="2870200" cy="3731259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429" y="1071154"/>
            <a:ext cx="3372791" cy="447830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54431" y="5806533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200" dirty="0"/>
              <a:t>ပုံ ၂-၂၆ ချိတ်ဆက်အမျိုးအစား</a:t>
            </a:r>
            <a:endParaRPr lang="ja-JP" altLang="en-US" sz="1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85211" y="6390028"/>
            <a:ext cx="428047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၅၃/ ထောက်ကူဖတ်စာအုပ် စာမျက်နှာ ၁၆-၁၇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ထိန်းချုပ်ဂီယာ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DA3736C6-A2BD-5176-7E2D-830E2F69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36" y="4196202"/>
            <a:ext cx="453327" cy="696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eaVert" wrap="square" lIns="74295" tIns="8890" rIns="74295" bIns="8890" anchor="t" anchorCtr="0" upright="1">
            <a:noAutofit/>
          </a:bodyPr>
          <a:lstStyle/>
          <a:p>
            <a:pPr algn="ctr"/>
            <a:r>
              <a:rPr lang="my-MM" sz="8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ဆလင်ဒါ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7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87908" y="517962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200" dirty="0"/>
              <a:t>ပုံ ၂ - ၂၇ ဟိုက်ဒရောလစ်အမျိုးအစား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6515" y="1332411"/>
            <a:ext cx="5259976" cy="347472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07429" y="6390028"/>
            <a:ext cx="395825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၅၄/ ထောက်ကူဖတ်စာအုပ် စာမျက်နှာ ၁၈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ထိန်းချုပ်ဂီယာ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94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83108" y="4981055"/>
            <a:ext cx="3452229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၂၈</a:t>
            </a:r>
            <a:r>
              <a:rPr lang="ja-JP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ချိတ်ဆက်လင့်နှင့်တိုင်းရော့</a:t>
            </a:r>
            <a:endParaRPr lang="ja-JP" altLang="en-US" sz="1200" dirty="0">
              <a:latin typeface="+mn-ea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302" y="1927602"/>
            <a:ext cx="4322445" cy="269799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98720" y="6390028"/>
            <a:ext cx="396696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၅၅/ ထောက်ကူဖတ်စာအုပ် စာမျက်နှာ ၁၉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ထိန်းချုပ်ဂီယာ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46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33426" y="4809796"/>
            <a:ext cx="5508494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၂၉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ခြေနင်းဘရိတ်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(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ဆာဗိုမပါသည့်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ဒရမ်အမျိုးအစားဘရိတ်နမူနာ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)</a:t>
            </a:r>
            <a:endParaRPr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452" y="1272485"/>
            <a:ext cx="3997187" cy="326644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894217" y="6390028"/>
            <a:ext cx="407146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၅၆/ ထောက်ကူဖတ်စာအုပ် စာမျက်နှာ ၂၀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ထိန်းချုပ်ကိရိယာ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70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43312" y="5065912"/>
            <a:ext cx="3857375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၃၀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ဘရိတ်အားတင်ကိရိယာနမူနာ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(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လေဟာနယ်ဆာဗိုအမျိုးအစား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)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2640" y="1672047"/>
            <a:ext cx="4720590" cy="311152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55177" y="6390028"/>
            <a:ext cx="401050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၅၇/ ထောက်ကူဖတ်စာအုပ် စာမျက်နှာ ၂၁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ထိန်းချုပ်ကိရိယာ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88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my-MM" altLang="zh-TW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အပိုင်း ၁ အထွေထွေစည်းမျဥ်းများ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95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47041" y="5751724"/>
            <a:ext cx="556034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၃၁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အတွင်းပိုင်းချဲ့ထွင်အမျိုးအစားဘရိတ်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(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ပါကင်ဘရိတ်ကိုလည်း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တွဲသုံး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)</a:t>
            </a:r>
            <a:endParaRPr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0258" y="1291878"/>
            <a:ext cx="3472180" cy="403108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72594" y="6390028"/>
            <a:ext cx="399308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၅၈/ ထောက်ကူဖတ်စာအုပ် စာမျက်နှာ ၂၂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ထိန်းချုပ်ကိရိယာ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553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my-MM" altLang="ja-JP" sz="32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အခန်း</a:t>
            </a:r>
            <a:r>
              <a:rPr lang="my-MM" altLang="ja-JP" sz="32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32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၂</a:t>
            </a:r>
            <a:r>
              <a:rPr lang="ja-JP" altLang="ja-JP" sz="32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my-MM" altLang="ja-JP" sz="32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ကိုင်တွယ်ပုံနည်းလမ်း</a:t>
            </a:r>
            <a:endParaRPr kumimoji="1" lang="ja-JP" altLang="en-US"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81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60023" y="1002960"/>
            <a:ext cx="4354286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ဇယား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၁</a:t>
            </a:r>
            <a:r>
              <a:rPr lang="ja-JP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လုပ်ငန်းမစတင်မီ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စစ်ဆေးရန်ဇယား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4965" y="1362017"/>
            <a:ext cx="5551526" cy="482977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90011" y="6390028"/>
            <a:ext cx="397567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၆၂/ ထောက်ကူဖတ်စာအုပ် စာမျက်နှာ ၂၄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လုပ်ငန်းမစတင်မီသိထားရမည့်အချက်များ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00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24892" y="1695980"/>
            <a:ext cx="484196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ဇယား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ပြန်လည်အသုံးပြုချိန်အတွက်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ကိုယ်တိုင်စစ်ဆေးခြင်း</a:t>
            </a:r>
            <a:endParaRPr lang="ja-JP" altLang="en-US" sz="105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85509" y="6390028"/>
            <a:ext cx="408017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၆၃/ ထောက်ကူဖတ်စာအုပ် စာမျက်နှာ ၂၅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အခန်းခွဲ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၃</a:t>
            </a:r>
            <a:r>
              <a:rPr lang="ja-JP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ပုံမှန်ကိုယ်တိုင်စစ်ဆေးခြင်း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A407540-83A3-A94F-13F0-E77A67981DDA}"/>
              </a:ext>
            </a:extLst>
          </p:cNvPr>
          <p:cNvGrpSpPr/>
          <p:nvPr/>
        </p:nvGrpSpPr>
        <p:grpSpPr>
          <a:xfrm>
            <a:off x="1844585" y="2227044"/>
            <a:ext cx="5402580" cy="1627632"/>
            <a:chOff x="1844585" y="2227044"/>
            <a:chExt cx="5402580" cy="162763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4B8B4F5-2BCE-0A95-5D83-04DB77E21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4585" y="2227044"/>
              <a:ext cx="5402580" cy="1627632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223279C7-B3FA-A8F6-F6D0-0A4E072CF651}"/>
                </a:ext>
              </a:extLst>
            </p:cNvPr>
            <p:cNvCxnSpPr>
              <a:cxnSpLocks/>
            </p:cNvCxnSpPr>
            <p:nvPr/>
          </p:nvCxnSpPr>
          <p:spPr>
            <a:xfrm>
              <a:off x="2235200" y="2667000"/>
              <a:ext cx="4635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440B28D-2C14-4644-CE04-42D682043665}"/>
                </a:ext>
              </a:extLst>
            </p:cNvPr>
            <p:cNvCxnSpPr>
              <a:cxnSpLocks/>
            </p:cNvCxnSpPr>
            <p:nvPr/>
          </p:nvCxnSpPr>
          <p:spPr>
            <a:xfrm>
              <a:off x="2235200" y="3124200"/>
              <a:ext cx="4635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6A6A4F3B-B2F5-CB8B-C2F0-D33B21FFCA0B}"/>
                </a:ext>
              </a:extLst>
            </p:cNvPr>
            <p:cNvCxnSpPr>
              <a:cxnSpLocks/>
            </p:cNvCxnSpPr>
            <p:nvPr/>
          </p:nvCxnSpPr>
          <p:spPr>
            <a:xfrm>
              <a:off x="2254250" y="3619500"/>
              <a:ext cx="4635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184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4472" y="2756801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200" dirty="0"/>
              <a:t>၂-၃၃</a:t>
            </a:r>
            <a:r>
              <a:rPr lang="ja-JP" altLang="my-MM" sz="1200" dirty="0"/>
              <a:t>　</a:t>
            </a:r>
            <a:r>
              <a:rPr lang="my-MM" altLang="ja-JP" sz="1200" dirty="0"/>
              <a:t>ဓာတ်ဆီအင်ဂျင်အမျိုးအစားစတင်ခြင်း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6431" y="1296478"/>
            <a:ext cx="4780280" cy="145859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269239" y="428669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၃၄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ဒီဇယ်အင်ဂျင်အမျိုးအစားစတင်ခြင်း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(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၁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)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5260" y="6157514"/>
            <a:ext cx="3254075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၃၅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ဒီဇယ်အင်ဂျင်အမျိုးအစားစတင်ခြင်း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(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)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97984" y="2755073"/>
            <a:ext cx="4698365" cy="1531620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4"/>
          <a:stretch>
            <a:fillRect/>
          </a:stretch>
        </p:blipFill>
        <p:spPr>
          <a:xfrm>
            <a:off x="156431" y="4533046"/>
            <a:ext cx="4657090" cy="134747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93360" y="6390028"/>
            <a:ext cx="367232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050" dirty="0">
                <a:solidFill>
                  <a:prstClr val="black"/>
                </a:solidFill>
              </a:rPr>
              <a:t>ဖတ်စာအုပ် စာမျက်နှာ ၆၅/ ထောက်ကူဖတ်စာအုပ် စာမျက်နှာ ၂၇</a:t>
            </a:r>
            <a:endParaRPr lang="ja-JP" altLang="en-US" sz="105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လုပ်ငန်းစတင်ချိန်တွင်သိထားရမည့်အချက်များ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0C6F48A-3C74-11FB-C8B6-ADE629BBD8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2"/>
          <a:stretch/>
        </p:blipFill>
        <p:spPr>
          <a:xfrm>
            <a:off x="189570" y="989382"/>
            <a:ext cx="5616427" cy="164362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792A7C0-AEDB-0913-19EA-9C3EDB58AA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2" b="36704"/>
          <a:stretch/>
        </p:blipFill>
        <p:spPr>
          <a:xfrm>
            <a:off x="3427123" y="2748532"/>
            <a:ext cx="5616427" cy="153162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FFDE619-271C-3821-CBD1-741F00620C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3" b="6009"/>
          <a:stretch/>
        </p:blipFill>
        <p:spPr>
          <a:xfrm>
            <a:off x="65615" y="4548992"/>
            <a:ext cx="5616427" cy="14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0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68959" y="6072109"/>
            <a:ext cx="531110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200" dirty="0"/>
              <a:t>ပုံ ၂-၃၆ ယာဥ်မောင်းထိုင်ခုံ (ကလပ်အမျိုးအစား။ လိမ်အားပြောင်းအမျိုးအစား)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"/>
          <a:stretch/>
        </p:blipFill>
        <p:spPr>
          <a:xfrm>
            <a:off x="1924492" y="1183774"/>
            <a:ext cx="3368868" cy="486868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72594" y="6407446"/>
            <a:ext cx="398437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၆၇/ထောက်</a:t>
            </a:r>
            <a:r>
              <a:rPr lang="my-MM" altLang="ja-JP" sz="1100">
                <a:solidFill>
                  <a:prstClr val="black"/>
                </a:solidFill>
              </a:rPr>
              <a:t>ကူဖတ်စ</a:t>
            </a:r>
            <a:r>
              <a:rPr lang="my-MM" altLang="ja-JP" sz="1100" dirty="0">
                <a:solidFill>
                  <a:prstClr val="black"/>
                </a:solidFill>
              </a:rPr>
              <a:t>ာအုပ် စာမျက်နှာ ၂၉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စတင်ခြင်း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/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မောင်းနှင်ခြင်းတွင် သတိပြုရမည့်အချက်များ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81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09865" y="4730343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၃၇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ထောင့်ချိုးတွင်လှည့်ခြင်း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9361" y="1367246"/>
            <a:ext cx="4293325" cy="325459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29051" y="6390028"/>
            <a:ext cx="403663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၆၉/ထောက်ကူဖတ်စာအုပ် စာမျက်နှာ ၃၀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စတင်ခြင်း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/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မောင်းနှင်ခြင်းတွင် သတိပြုရမည့်အချက်များ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18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20937" y="2005647"/>
            <a:ext cx="4302125" cy="284670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09568" y="4878390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၂-၃၈ ပါကင်အနေအထားပြပုံ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98720" y="6390028"/>
            <a:ext cx="396696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၇၁/ထောက်ကူဖတ်စာအုပ် စာမျက်နှာ ၃၂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ယာယီရပ်တန့်ခြင်း၊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ပါကင်ထိုးခြင်း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နှင့်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မောင်းနှင်မှုပြီးဆုံးချိန်တွင်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သတိပြုရမည့်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အချက်များ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17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b="78296"/>
          <a:stretch/>
        </p:blipFill>
        <p:spPr>
          <a:xfrm>
            <a:off x="862011" y="2559103"/>
            <a:ext cx="7429500" cy="243425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07429" y="6390028"/>
            <a:ext cx="395825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၇၂/ထောက်ကူဖတ်စာအုပ် စာမျက်နှာ ၃၄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908E-AD73-BEB7-7C2E-C5159C43EBA5}"/>
              </a:ext>
            </a:extLst>
          </p:cNvPr>
          <p:cNvSpPr txBox="1"/>
          <p:nvPr/>
        </p:nvSpPr>
        <p:spPr>
          <a:xfrm>
            <a:off x="4328160" y="2447109"/>
            <a:ext cx="4049486" cy="171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၁) ပေါ့ပေါ့ဆဆမောင်းနှင်ခြင်းမပြုရ။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altLang="ja-JP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  ဂရုတစိုက်မောင်းနှင်၍ လုပ်ငန်းကို သေချာအာရုံစိုက်ရမည်။ လျှပ်တစ်ပြက် ပေါ့ဆမှုသည် ဘေးဥပဒ်ဖြစ်စေနိုင်သည်။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72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21703" b="52861"/>
          <a:stretch/>
        </p:blipFill>
        <p:spPr>
          <a:xfrm>
            <a:off x="947654" y="2174582"/>
            <a:ext cx="7429500" cy="285282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07429" y="6390028"/>
            <a:ext cx="395825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၇၂/ထောက်ကူဖတ်စာအုပ် စာမျက်နှာ ၃၄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BB7110-CA2A-0340-3381-16D31EEA946C}"/>
              </a:ext>
            </a:extLst>
          </p:cNvPr>
          <p:cNvSpPr txBox="1"/>
          <p:nvPr/>
        </p:nvSpPr>
        <p:spPr>
          <a:xfrm>
            <a:off x="4246801" y="2574601"/>
            <a:ext cx="4383393" cy="190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၂) အာရုံထွေပြားစွာမောင်းနှင်ခြင်းကို မပြုလုပ် ရပါ။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altLang="ja-JP" sz="16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  အာရုံထွေပြားစွာမောင်းနှင်ခြင်းသည် ဘေးအန္တရာယ် ကို ဖြစ်စေနိုင်သည့်အတွက် လမ်းညွှန်ချက်ကို အာရုံစိုက်ပြီး ပတ်ဝန်းကျင်တွင် အလုပ်လုပ်ကိုင်နေသူ များထံ သို့ ချဥ်းကပ်သည့်အခါ အထူးဂရုပြုပါ။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564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my-MM" altLang="ja-JP" sz="2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အခန်း ၁ မြေကော်စက်အကြောင်းအကျဥ်းချုပ်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290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48552" b="23315"/>
          <a:stretch/>
        </p:blipFill>
        <p:spPr>
          <a:xfrm>
            <a:off x="862011" y="1613648"/>
            <a:ext cx="7429500" cy="3155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02926" y="6390028"/>
            <a:ext cx="406275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၇၂/ထောက်ကူဖတ်စာအုပ် စာမျက်နှာ ၃၄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A11C97-B921-AA4B-7A41-4399334F5001}"/>
              </a:ext>
            </a:extLst>
          </p:cNvPr>
          <p:cNvSpPr txBox="1"/>
          <p:nvPr/>
        </p:nvSpPr>
        <p:spPr>
          <a:xfrm>
            <a:off x="4467497" y="2052229"/>
            <a:ext cx="4062756" cy="888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(</a:t>
            </a:r>
            <a:r>
              <a:rPr lang="my-MM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၃) လမ်းမျက်နှာပြင်နှင့် တံတားကြံ့ခိုင်မှုကို ကြိုတင်စစ်ဆေးပါ။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724753-DCB9-5426-7796-DE4771F9582D}"/>
              </a:ext>
            </a:extLst>
          </p:cNvPr>
          <p:cNvSpPr txBox="1"/>
          <p:nvPr/>
        </p:nvSpPr>
        <p:spPr>
          <a:xfrm>
            <a:off x="1863634" y="2592377"/>
            <a:ext cx="140208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my-MM" altLang="ja-JP" sz="1400" dirty="0"/>
              <a:t>ခိုင်ခံ့အားစစ်ခြင်း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4533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t="76556"/>
          <a:stretch/>
        </p:blipFill>
        <p:spPr>
          <a:xfrm>
            <a:off x="862011" y="1967113"/>
            <a:ext cx="7429500" cy="262940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946469" y="6390028"/>
            <a:ext cx="401921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၇၂/ထောက်ကူဖတ်စာအုပ် စာမျက်နှာ ၃၄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7E8309-A7E7-4058-8FE6-C00443271E9E}"/>
              </a:ext>
            </a:extLst>
          </p:cNvPr>
          <p:cNvSpPr txBox="1"/>
          <p:nvPr/>
        </p:nvSpPr>
        <p:spPr>
          <a:xfrm>
            <a:off x="4214950" y="2045490"/>
            <a:ext cx="4115006" cy="2550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(</a:t>
            </a:r>
            <a:r>
              <a:rPr lang="my-MM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၄) မြေကျောက်သယ်ခွက်နှင့် မော်တော်ယာဥ်ပေါ်တွင် လူများကိုတင်၍ မမောင်းရပါ။ မတော်တဆ ယာဥ်ရုတ်တရက် ရပ်တန့်ရသည့်အခါ ပုဂ္ဂိုလ်ရေးဆိုင်ရာ ထိခိုက်ဒဏ်ရာရမှုများ၏ အကြောင်းရင်း ဖြစ်နိုင်သည်။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06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4375"/>
          <a:stretch/>
        </p:blipFill>
        <p:spPr>
          <a:xfrm>
            <a:off x="837104" y="2320769"/>
            <a:ext cx="7229475" cy="28666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37760" y="6390028"/>
            <a:ext cx="40279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၇၃/ထောက်ကူဖတ်စာအုပ် စာမျက်နှာ ၃၅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F419A4-BAFE-741E-0946-3C26E7B794D0}"/>
              </a:ext>
            </a:extLst>
          </p:cNvPr>
          <p:cNvSpPr txBox="1"/>
          <p:nvPr/>
        </p:nvSpPr>
        <p:spPr>
          <a:xfrm>
            <a:off x="3805646" y="2329477"/>
            <a:ext cx="4501250" cy="213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39700" indent="-139700" algn="just">
              <a:lnSpc>
                <a:spcPct val="150000"/>
              </a:lnSpc>
            </a:pPr>
            <a:r>
              <a:rPr lang="en-US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၅) မြေကျောက်သယ်ခွက်အား လိုအပ်သည် ထက်ပို၍ ပင့်မပြီး မောင်းနှင်ခြင်းမပြုရ။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(</a:t>
            </a:r>
            <a:r>
              <a:rPr lang="my-MM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ဝန်စည်ပါသည်ဖြစ်စေ၊ မပါသည်ဖြစ်စေ) မြေကျောက်သယ်ခွက်ကို ချ၍ အခြေခံ မောင်းနှင်သည့်ပုံစံဖြင့် မောင်းနှင်ရမည်။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486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269" b="47201"/>
          <a:stretch/>
        </p:blipFill>
        <p:spPr>
          <a:xfrm>
            <a:off x="962023" y="2134906"/>
            <a:ext cx="7229475" cy="296794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29051" y="6390028"/>
            <a:ext cx="403663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၇၃/ထောက်ကူဖတ်စာအုပ် စာမျက်နှာ ၃၅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D700FE-FD1F-7BA7-EE34-FCB4B7363AA6}"/>
              </a:ext>
            </a:extLst>
          </p:cNvPr>
          <p:cNvSpPr txBox="1"/>
          <p:nvPr/>
        </p:nvSpPr>
        <p:spPr>
          <a:xfrm>
            <a:off x="4214949" y="2490651"/>
            <a:ext cx="4397828" cy="171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(</a:t>
            </a:r>
            <a:r>
              <a:rPr lang="my-MM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၆) ‌ချော်ထွက်ရန်လွယ်ကူသော လမ်းမျက်နှာပြင်များတွင် အရှိန်မြှင့်၍ မောင်းနှင်ခြင်း၊ အရှိန်ပြင်းစွာကွေ့ခြင်း၊ ရုတ်တရက်ဘရိတ်အုပ်ခြင်းတို့ကို ရှောင်ကြဥ်ပါ။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824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0996" b="23504"/>
          <a:stretch/>
        </p:blipFill>
        <p:spPr>
          <a:xfrm>
            <a:off x="962023" y="2192519"/>
            <a:ext cx="7229475" cy="2852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885509" y="6390028"/>
            <a:ext cx="408017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၇၃/ထောက်ကူဖတ်စာအုပ် စာမျက်နှာ ၃၅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A2AB52-1CC7-4A64-6FD0-0F9095BD9338}"/>
              </a:ext>
            </a:extLst>
          </p:cNvPr>
          <p:cNvSpPr txBox="1"/>
          <p:nvPr/>
        </p:nvSpPr>
        <p:spPr>
          <a:xfrm>
            <a:off x="4145280" y="2603863"/>
            <a:ext cx="4650377" cy="1304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၇) မတ်စောက်သော တောင်စောင်းများတွင် ညာဘက်ထောင့်မှ မောင်းနှင်ခြင်းမပြုရ။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ယာဥ်သည် ချော်ထွက်ပြီး ပြုတ်ကျနိုင်သည်။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8017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8943"/>
          <a:stretch/>
        </p:blipFill>
        <p:spPr>
          <a:xfrm>
            <a:off x="962023" y="2243738"/>
            <a:ext cx="7229475" cy="23556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77097" y="6390028"/>
            <a:ext cx="388858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၇၃/ထောက်ကူဖတ်စာအုပ် စာမျက်နှာ ၃၅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E3C724-0C18-0336-B5D2-6591D0BA1B28}"/>
              </a:ext>
            </a:extLst>
          </p:cNvPr>
          <p:cNvSpPr txBox="1"/>
          <p:nvPr/>
        </p:nvSpPr>
        <p:spPr>
          <a:xfrm>
            <a:off x="3840480" y="2394857"/>
            <a:ext cx="4702629" cy="1304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၈) မီးကို ကိုင်တွယ်အသုံးပြုရာတွင် သတိထားပါ။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မော်တော်ယာဥ်အနီးသို့ မီးကိုကပ်သွားပါက မီးလောင်နိုင်ခြေရှိသည်။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5390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59352"/>
          <a:stretch/>
        </p:blipFill>
        <p:spPr>
          <a:xfrm>
            <a:off x="1020832" y="1482436"/>
            <a:ext cx="7415213" cy="419307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29051" y="6390028"/>
            <a:ext cx="403663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၇၄/ထောက်ကူဖတ်စာအုပ် စာမျက်နှာ ၃၆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EAD32F-58CD-CABE-113C-B0C9A1BB1E92}"/>
              </a:ext>
            </a:extLst>
          </p:cNvPr>
          <p:cNvSpPr txBox="1"/>
          <p:nvPr/>
        </p:nvSpPr>
        <p:spPr>
          <a:xfrm>
            <a:off x="4423953" y="1689463"/>
            <a:ext cx="4336869" cy="449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19100" indent="-419100" algn="just">
              <a:lnSpc>
                <a:spcPct val="150000"/>
              </a:lnSpc>
            </a:pPr>
            <a:r>
              <a:rPr lang="en-US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၉)</a:t>
            </a:r>
          </a:p>
          <a:p>
            <a:pPr marL="419100" indent="-419100" algn="just">
              <a:lnSpc>
                <a:spcPct val="150000"/>
              </a:lnSpc>
            </a:pP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၁။ ယာဥ်ပေါ်မှ အတက်အဆင်းပြုလုပ်ရာတွင် ယာဥ် ဘက်သို့မျက်နှာမူ၍ ခန္ဓာကိုယ်ကို လှုပ်ရှား ပြီး လက်ကိုင်တန်းများနှင့် ခြေနင်းအဆင့်များကို အသုံးပြုကာ အနည်းဆုံး၃နေရာနှင့် အထက် တွင် ခန္ဓာကိုယ်ကိုထိန်းထားပါ။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419100" indent="-419100" algn="just">
              <a:lnSpc>
                <a:spcPct val="150000"/>
              </a:lnSpc>
            </a:pP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၂။ ယာဥ်ပေါ်သို့ ခုန်တက်ခြင်း၊ ယာဥ်ပေါ်မှခုန်ချခြင်း များ မပြုလုပ်ရ။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marL="419100" indent="-419100" algn="just">
              <a:lnSpc>
                <a:spcPct val="150000"/>
              </a:lnSpc>
            </a:pP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၃။ ပစ္စည်းများကို သယ်ဆောင်လျက် အတက်အဆင်း မပြုလုပ်ရ။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altLang="ja-JP" sz="16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၄။ မှားယွင်းပြီး လှုပ်ရှားကိရိယာကို မဖမ်းဆုပ်မိရန် သတိပြုရမည်။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5581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46374" b="30860"/>
          <a:stretch/>
        </p:blipFill>
        <p:spPr>
          <a:xfrm>
            <a:off x="869154" y="2328262"/>
            <a:ext cx="7415213" cy="23484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63887" y="6390028"/>
            <a:ext cx="400179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၇၄/ထောက်ကူဖတ်စာအုပ် စာမျက်နှာ ၃၆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D824A9-957E-17C3-A824-082B4CA3371D}"/>
              </a:ext>
            </a:extLst>
          </p:cNvPr>
          <p:cNvSpPr txBox="1"/>
          <p:nvPr/>
        </p:nvSpPr>
        <p:spPr>
          <a:xfrm>
            <a:off x="4310743" y="2551611"/>
            <a:ext cx="3744686" cy="213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၁၀) အတားအဆီးများကို သတိပြုပါ။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အတားအဆီးများရှိသည့်နေရာများတွင် မြေကျောက်သယ်ခွက်စသည့် မော်တော်ယာဥ်က ထိခိုက်မှုမရှိစေရန် လှည့်ခြင်း၊ မောင်းနှင်ခြင်း လုပ်ရမည်။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254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4308"/>
          <a:stretch/>
        </p:blipFill>
        <p:spPr>
          <a:xfrm>
            <a:off x="869154" y="2293737"/>
            <a:ext cx="7415213" cy="26502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83617" y="6454280"/>
            <a:ext cx="4039555" cy="267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၇၄/ထောက်ကူဖတ်စာအုပ် စာမျက်နှာ ၃၆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FBBBAF-A32B-0A31-9883-862B08962818}"/>
              </a:ext>
            </a:extLst>
          </p:cNvPr>
          <p:cNvSpPr txBox="1"/>
          <p:nvPr/>
        </p:nvSpPr>
        <p:spPr>
          <a:xfrm>
            <a:off x="4267200" y="2499360"/>
            <a:ext cx="4258491" cy="2550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၁၁) ညဘက်မောင်းနှင်သည့်အရှိန်ကို လိုက်နာ ရမည်။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ညဘက်တွင် အဝေးအနီးခံစားချက်နှင့် မြေပြင် ပေါ်ရှိအနိမ့်အမြင့်တို့ကို ထင်ယောင်ထင်မှား ဖြစ်စေသည့်အတွက် အလင်းရောင်နှင့်ကိုက်ညီ သည့် အရှိန်ဖြင့်သာ မောင်းနှင်ပါ။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764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79335"/>
          <a:stretch/>
        </p:blipFill>
        <p:spPr>
          <a:xfrm>
            <a:off x="868085" y="2331818"/>
            <a:ext cx="7286625" cy="242106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972594" y="6390028"/>
            <a:ext cx="399308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၇၅/ထောက်ကူဖတ်စာအုပ် စာမျက်နှာ ၃၇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6EDD39-B5D4-BA03-D760-FBBCB071F31F}"/>
              </a:ext>
            </a:extLst>
          </p:cNvPr>
          <p:cNvSpPr txBox="1"/>
          <p:nvPr/>
        </p:nvSpPr>
        <p:spPr>
          <a:xfrm>
            <a:off x="4214948" y="2331818"/>
            <a:ext cx="4537165" cy="216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my-MM" altLang="ja-JP" dirty="0"/>
              <a:t>(၁၂) ပင့်မြှောက်တင်လိုက်သော မြေကျောက် သယ်ခွက်၏အောက်တွင် လူအဝင်အထွက် မပြုလုပ်ရပါ။</a:t>
            </a:r>
          </a:p>
          <a:p>
            <a:pPr>
              <a:lnSpc>
                <a:spcPct val="150000"/>
              </a:lnSpc>
            </a:pPr>
            <a:r>
              <a:rPr kumimoji="1" lang="my-MM" altLang="ja-JP" dirty="0"/>
              <a:t>မြေကျောက်သယ်ခွက်အား လှုပ်ရှားလိုက်ပါက ပုဂ္ဂိုလ်ရေးရာထိခိုက်အနာတရဖြစ်နိုင်ချေရှိသည်။</a:t>
            </a:r>
          </a:p>
        </p:txBody>
      </p:sp>
    </p:spTree>
    <p:extLst>
      <p:ext uri="{BB962C8B-B14F-4D97-AF65-F5344CB8AC3E}">
        <p14:creationId xmlns:p14="http://schemas.microsoft.com/office/powerpoint/2010/main" val="193990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4828" y="1759504"/>
            <a:ext cx="3352800" cy="217741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5551" y="1626153"/>
            <a:ext cx="3308350" cy="24441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4828" y="5006753"/>
            <a:ext cx="342668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၁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၁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မြေကော်စက်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(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မြှင့်တင်ယန္တယားမပါ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)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7294" y="5006751"/>
            <a:ext cx="367232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၁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မြေကော်စက်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(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မြှင့်တင်စက်ယန္တယားပါဝင်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)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0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မြေကော်စက်သတ်မှတ်ချက်နှင့်</a:t>
            </a:r>
            <a:r>
              <a:rPr lang="my-MM" altLang="ja-JP" sz="20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20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အင်္ဂါရပ်များ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8091" y="6390028"/>
            <a:ext cx="409759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၁၃/ ထောက်ကူဖတ်စာအုပ် စာမျက်နှာ 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16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26043" b="52707"/>
          <a:stretch/>
        </p:blipFill>
        <p:spPr>
          <a:xfrm>
            <a:off x="933448" y="2282158"/>
            <a:ext cx="7286625" cy="248959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59680" y="6390028"/>
            <a:ext cx="39060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၇၅/ထောက်ကူဖတ်စာအုပ် စာမျက်နှာ ၃၇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433590-B4F0-690D-CC04-E6943F238729}"/>
              </a:ext>
            </a:extLst>
          </p:cNvPr>
          <p:cNvSpPr txBox="1"/>
          <p:nvPr/>
        </p:nvSpPr>
        <p:spPr>
          <a:xfrm>
            <a:off x="4354286" y="2386149"/>
            <a:ext cx="4302034" cy="213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39700" indent="-139700" algn="just">
              <a:lnSpc>
                <a:spcPct val="150000"/>
              </a:lnSpc>
            </a:pPr>
            <a:r>
              <a:rPr lang="en-US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၁၃) ယာဥ်၏စွမ်းဆောင်အားကို အပြည့်အဝ နားလည်ထားရမည်။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ပစ္စည်းအမျိုးစုံနေမှုသည် ဝန်ပိုခြင်းကို ဖြစ်စေ နိုင်သည့်အတွက် ဝန်ပိုအလေးချိန် (ဝန်ပိုတင်ခြင်း) မဖြစ်စေရန် သတိပြုရပါမည်။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15755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2147" b="24766"/>
          <a:stretch/>
        </p:blipFill>
        <p:spPr>
          <a:xfrm>
            <a:off x="933448" y="2028585"/>
            <a:ext cx="7286625" cy="27048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146766" y="6390028"/>
            <a:ext cx="381891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၇၅/ထောက်ကူဖတ်စာအုပ် စာမျက်နှာ ၃၇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A04FEF-128F-EBF4-CF7C-B18F4BA7B38A}"/>
              </a:ext>
            </a:extLst>
          </p:cNvPr>
          <p:cNvSpPr txBox="1"/>
          <p:nvPr/>
        </p:nvSpPr>
        <p:spPr>
          <a:xfrm>
            <a:off x="4325024" y="2117067"/>
            <a:ext cx="4461925" cy="2550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၁၄) ဝန်တစ်ဖက်တည်းတင်ခြင်းမဖြစ်စေရန် တင်ပေးရမည်။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altLang="ja-JP" sz="18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ဝန်တစ်ဖက်တည်းတင်ခြင်း စသည့် ဘယ်ညာ တည်ငြိမ်မှုမကောင်းခြင်း၊ ယာဥ်နှင့် ဟိုက်ဒရောလစ် ကိရိယာများတွင် မဖြစ်နိုင်သည့်အရာများသက်ရောက်လာမည်။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9310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75758"/>
          <a:stretch/>
        </p:blipFill>
        <p:spPr>
          <a:xfrm>
            <a:off x="964623" y="1705855"/>
            <a:ext cx="7286625" cy="284013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59680" y="6390028"/>
            <a:ext cx="390600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၇၅/ထောက်ကူဖတ်စာအုပ် စာမျက်နှာ ၃၇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မောင်းနှင်ချိန်တွင်သတိပြုရန်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D85053-B036-C723-6DA9-1627AF7A0AD6}"/>
              </a:ext>
            </a:extLst>
          </p:cNvPr>
          <p:cNvSpPr txBox="1"/>
          <p:nvPr/>
        </p:nvSpPr>
        <p:spPr>
          <a:xfrm>
            <a:off x="4319451" y="1950720"/>
            <a:ext cx="4754880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၁၅) တောင်စောင်းများပေါ်မောင်းနှင်ရာတွင် သတိထားရ</a:t>
            </a:r>
            <a:r>
              <a:rPr lang="en-US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</a:t>
            </a: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ပါမည်။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ဝန်စည်များတင်ထားပြီးတက်ပါက ရှေ့သို့မောင်းရမည်</a:t>
            </a:r>
            <a:r>
              <a:rPr lang="en-US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</a:t>
            </a: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ဖြစ်</a:t>
            </a:r>
            <a:r>
              <a:rPr lang="en-US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</a:t>
            </a: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ပြီး ကုန်းစောင်းတောင်းစောင်း</a:t>
            </a:r>
            <a:r>
              <a:rPr lang="ja-JP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များတွင်မူ နောက်ပြန်</a:t>
            </a:r>
            <a:r>
              <a:rPr lang="en-US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</a:t>
            </a: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မောင်းရပါမည်။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my-MM" altLang="ja-JP" sz="16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ဝန်စည်များမပါဘဲ တက်ပါက နောက်ပြန်</a:t>
            </a:r>
            <a:r>
              <a:rPr lang="ja-JP" altLang="ja-JP" sz="1600" dirty="0">
                <a:effectLst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my-MM" altLang="ja-JP" sz="16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မောင်းရမည်</a:t>
            </a:r>
            <a:r>
              <a:rPr lang="en-US" altLang="ja-JP" sz="16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</a:t>
            </a:r>
            <a:r>
              <a:rPr lang="my-MM" altLang="ja-JP" sz="16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ဖြစ်ပြီး ကုန်းစောင်းတောင်စောင်း</a:t>
            </a:r>
            <a:r>
              <a:rPr lang="ja-JP" altLang="ja-JP" sz="1600" dirty="0">
                <a:effectLst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my-MM" altLang="ja-JP" sz="16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များတွင်မူ ရှေ့သို့</a:t>
            </a:r>
            <a:r>
              <a:rPr lang="en-US" altLang="ja-JP" sz="16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</a:t>
            </a:r>
            <a:r>
              <a:rPr lang="my-MM" altLang="ja-JP" sz="16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မောင်းရပါမည်။</a:t>
            </a:r>
            <a:endParaRPr kumimoji="1" lang="ja-JP" altLang="en-US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1C449F-0324-B554-C248-FB22BDECCED6}"/>
              </a:ext>
            </a:extLst>
          </p:cNvPr>
          <p:cNvSpPr txBox="1"/>
          <p:nvPr/>
        </p:nvSpPr>
        <p:spPr>
          <a:xfrm>
            <a:off x="892752" y="2084604"/>
            <a:ext cx="753703" cy="27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my-MM" altLang="ja-JP" sz="1600" dirty="0"/>
              <a:t>အတက်</a:t>
            </a:r>
            <a:endParaRPr kumimoji="1" lang="ja-JP" altLang="en-US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F54AF2-F5AF-E22C-02D5-20D3F68A8A07}"/>
              </a:ext>
            </a:extLst>
          </p:cNvPr>
          <p:cNvSpPr txBox="1"/>
          <p:nvPr/>
        </p:nvSpPr>
        <p:spPr>
          <a:xfrm>
            <a:off x="3309381" y="3313781"/>
            <a:ext cx="784189" cy="25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my-MM" altLang="ja-JP" sz="1600" dirty="0"/>
              <a:t>အဆင်း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94104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368731"/>
            <a:ext cx="7772400" cy="11412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y-MM" altLang="ja-JP" sz="1800" kern="100" dirty="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Myanmar Text" panose="020B0502040204020203" pitchFamily="34" charset="0"/>
              </a:rPr>
              <a:t>အပိုင်း ၃ </a:t>
            </a:r>
            <a:r>
              <a:rPr lang="ja-JP" altLang="ja-JP" sz="18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my-MM" altLang="ja-JP" sz="1800" kern="100" dirty="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Myanmar Text" panose="020B0502040204020203" pitchFamily="34" charset="0"/>
              </a:rPr>
              <a:t> မြေကော်စက်၏ဝန်တင်ဝန်ချနှင့်စပ်လျဥ်းသည့် ကိရိယာများ၏ဖွဲ့စည်းပုံနှင့် ကိုင်တွယ်ပုံ နည်းလမ်းတို့ဆိုင်ရာ အသိပညာ</a:t>
            </a:r>
            <a:endParaRPr lang="ja-JP" altLang="ja-JP" sz="1800" kern="100" dirty="0">
              <a:effectLst/>
              <a:latin typeface="游ゴシック Light" panose="020B0300000000000000" pitchFamily="50" charset="-128"/>
              <a:ea typeface="游ゴシック Light" panose="020B0300000000000000" pitchFamily="50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52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my-MM" altLang="zh-TW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အခန်း ၁ ဖွဲ့စည်းပုံ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515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5175" y="4713924"/>
            <a:ext cx="3672322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၃-၁ </a:t>
            </a:r>
            <a:r>
              <a:rPr lang="ja-JP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မြေကော်စက်လုပ်ငန်းသုံးကိရိယာ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0354" y="1208877"/>
            <a:ext cx="4272124" cy="31976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၇၉/ ထောက်ကူစာအုပ်စာမျက်နှာ ၃၈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 ဝန်တင်ဝန်ချကိရိယာ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474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88275" y="5491431"/>
            <a:ext cx="7650688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၃-၂ 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ဆန့်/ကျုံ့ခြင်းလုပ်နိုင်သည့် လုပ်ဆောင်ချက်ပါ မြေကော်စက်လုပ်ငန်းသုံးကိရိယာ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6971" y="2690716"/>
            <a:ext cx="4180840" cy="27552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၈၁/ ထောက်ကူစာအုပ်စာမျက်နှာ ၃၉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 ဝန်တင်ဝန်ချကိရိယာ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829" y="1632421"/>
            <a:ext cx="3848000" cy="26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92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84181" y="4743214"/>
            <a:ext cx="3687819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၃-၃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မြေကော်စက် ဟိုက်ဒရောလစ်ပိုင်းပြပုံ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73" y="1699287"/>
            <a:ext cx="4210764" cy="2820462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63" y="1477811"/>
            <a:ext cx="3039110" cy="33636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134956" y="477399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200" dirty="0"/>
              <a:t>ပုံ ၃-၄ ဟိုက်ဒရောလစ်ပန့်</a:t>
            </a:r>
            <a:endParaRPr lang="ja-JP" altLang="en-US" sz="1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3041" y="6390028"/>
            <a:ext cx="389264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၈၂/ ထောက်ကူစာအုပ်စာမျက်နှာ ၄၀-၄၁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ဟိုက်ဒရောလစ်ကိရိယာ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021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9722" y="5135929"/>
            <a:ext cx="3124863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၃-၅ ထိန်းချုပ်အဆို့ရှင်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algn="ctr"/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(2-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serial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၊ စံအမျိုးအစား)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60723" y="4745170"/>
            <a:ext cx="3124863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၃-၆  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ထိန်းချုပ်အဆို့ရှင်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algn="ctr"/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3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-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serial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၊ ဆန့်/ကျုံ့အမျိုးအစား)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614" y="1507536"/>
            <a:ext cx="4032250" cy="3237634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4851" y="1609381"/>
            <a:ext cx="4297925" cy="30061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60723" y="6390028"/>
            <a:ext cx="380495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၈၄/ ထောက်ကူစာအုပ်စာမျက်နှာ ၄၁-၄၂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ဟိုက်ဒရောလစ်ကိရိယာ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2542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493" y="4381849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 ၃-၇ </a:t>
            </a:r>
            <a:r>
              <a:rPr lang="ja-JP" altLang="ja-JP" sz="14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လုံခြုံရေးဗားလှုပ်ရှားပုံ</a:t>
            </a:r>
            <a:endParaRPr lang="ja-JP" altLang="en-US" sz="105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47753" y="4573042"/>
            <a:ext cx="3525976" cy="71173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၃-၈ 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အလယ်သို့ပြန်ရောက်ချိန်ရှိ ထိန်းချုပ်အချို့ရှင်လှုပ်ရှားမှုပြပုံ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160" y="1404329"/>
            <a:ext cx="4066949" cy="298386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892" y="1045030"/>
            <a:ext cx="4066947" cy="350084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60723" y="6390028"/>
            <a:ext cx="380495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၈၅/ထောက်ကူစာမျက်နှာ ၄၂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ဟိုက်ဒရောလစ်ကိရိယာ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98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39582" y="2231777"/>
            <a:ext cx="3481070" cy="22034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95789" y="4867657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၁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၃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ခက်ရင်းခွဝန်တင်ယာဥ်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6766" y="6390028"/>
            <a:ext cx="381891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၁၄/ ထောက်ကူဖတ်စာအုပ် စာမျက်နှာ ၅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မြေကော်စက်သတ်မှတ်ချက်နှင့်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အင်္ဂါရပ်များ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649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7174" y="4897230"/>
            <a:ext cx="3872374" cy="3351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2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 ၃-၉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2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မတင်ချိန်တွင်ထိန်းချုပ်မှုအဆို့ရှင်လှုပ်ရှားမှုပြပုံ</a:t>
            </a:r>
            <a:endParaRPr lang="ja-JP" altLang="en-US" sz="1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96343" y="5766922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200" dirty="0"/>
              <a:t>ပုံ ၃-၁၀ မတင်ဆလင်ဒါ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1606" y="1684110"/>
            <a:ext cx="2943860" cy="312102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74719" y="1101497"/>
            <a:ext cx="1797050" cy="42862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96343" y="6390028"/>
            <a:ext cx="376933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၈၆/ ထောက်ကူစာအုပ်စာမျက်နှာ ၄၃-၄၄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ဟိုက်ဒရောလစ်ကိရိယာ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8F3B39-F7CC-DF05-3233-C42655D67B0D}"/>
              </a:ext>
            </a:extLst>
          </p:cNvPr>
          <p:cNvSpPr txBox="1"/>
          <p:nvPr/>
        </p:nvSpPr>
        <p:spPr>
          <a:xfrm>
            <a:off x="2369617" y="1684110"/>
            <a:ext cx="307777" cy="85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my-MM" altLang="ja-JP" sz="800" dirty="0"/>
              <a:t>နောက်ဘက်ဆွဲပါ</a:t>
            </a:r>
            <a:endParaRPr kumimoji="1" lang="ja-JP" altLang="en-US" sz="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4DEC2-02CF-8D72-C4AA-F506DC10A7D7}"/>
              </a:ext>
            </a:extLst>
          </p:cNvPr>
          <p:cNvSpPr txBox="1"/>
          <p:nvPr/>
        </p:nvSpPr>
        <p:spPr>
          <a:xfrm rot="5400000">
            <a:off x="2767191" y="2341609"/>
            <a:ext cx="674825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my-MM" altLang="ja-JP" sz="800" dirty="0"/>
              <a:t>အပေါ်တက်</a:t>
            </a:r>
            <a:endParaRPr kumimoji="1" lang="ja-JP" altLang="en-US" sz="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9EBDE8-4B0D-550D-34DA-A2598FBE9678}"/>
              </a:ext>
            </a:extLst>
          </p:cNvPr>
          <p:cNvSpPr txBox="1"/>
          <p:nvPr/>
        </p:nvSpPr>
        <p:spPr>
          <a:xfrm rot="5400000">
            <a:off x="2964328" y="3110237"/>
            <a:ext cx="77477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my-MM" altLang="ja-JP" sz="800" dirty="0"/>
              <a:t>လုံခြုံရေးဗား</a:t>
            </a:r>
            <a:endParaRPr kumimoji="1" lang="ja-JP" altLang="en-US" sz="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AD1CAA-A435-94DD-8A09-46B9F9A9F69F}"/>
              </a:ext>
            </a:extLst>
          </p:cNvPr>
          <p:cNvSpPr txBox="1"/>
          <p:nvPr/>
        </p:nvSpPr>
        <p:spPr>
          <a:xfrm rot="5400000">
            <a:off x="257861" y="4283138"/>
            <a:ext cx="59054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my-MM" altLang="ja-JP" sz="800" dirty="0"/>
              <a:t>ရပ်တန့်</a:t>
            </a:r>
            <a:endParaRPr kumimoji="1" lang="ja-JP" altLang="en-US" sz="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55DF67-84FA-CAD5-D5F8-D94F19060F58}"/>
              </a:ext>
            </a:extLst>
          </p:cNvPr>
          <p:cNvSpPr txBox="1"/>
          <p:nvPr/>
        </p:nvSpPr>
        <p:spPr>
          <a:xfrm>
            <a:off x="7117826" y="1155435"/>
            <a:ext cx="353943" cy="812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my-MM" altLang="ja-JP" sz="1100" dirty="0"/>
              <a:t>ဖုန်ကာ</a:t>
            </a:r>
            <a:endParaRPr kumimoji="1" lang="ja-JP" altLang="en-US" sz="11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92B87A1-5F02-2BB4-8566-63315F01F630}"/>
              </a:ext>
            </a:extLst>
          </p:cNvPr>
          <p:cNvSpPr txBox="1"/>
          <p:nvPr/>
        </p:nvSpPr>
        <p:spPr>
          <a:xfrm>
            <a:off x="7025915" y="1580155"/>
            <a:ext cx="338554" cy="124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my-MM" altLang="ja-JP" sz="1000" dirty="0"/>
              <a:t>ပစ်စတင်ချောင်းအကာ</a:t>
            </a:r>
            <a:endParaRPr kumimoji="1" lang="ja-JP" altLang="en-US" sz="1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48EDDF-90B9-F511-5E74-9D0E4BD9C116}"/>
              </a:ext>
            </a:extLst>
          </p:cNvPr>
          <p:cNvSpPr txBox="1"/>
          <p:nvPr/>
        </p:nvSpPr>
        <p:spPr>
          <a:xfrm>
            <a:off x="7248725" y="3169966"/>
            <a:ext cx="323165" cy="102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my-MM" altLang="ja-JP" sz="900" dirty="0"/>
              <a:t>ပစ်စတင်ချောင်း</a:t>
            </a:r>
            <a:endParaRPr kumimoji="1" lang="ja-JP" altLang="en-US" sz="9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118453A-C34E-A474-B828-1D95867A2D9A}"/>
              </a:ext>
            </a:extLst>
          </p:cNvPr>
          <p:cNvSpPr txBox="1"/>
          <p:nvPr/>
        </p:nvSpPr>
        <p:spPr>
          <a:xfrm>
            <a:off x="7128265" y="3902694"/>
            <a:ext cx="267078" cy="932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my-MM" altLang="ja-JP" sz="900" dirty="0"/>
              <a:t>စတော့ပါကွင်း</a:t>
            </a:r>
            <a:endParaRPr kumimoji="1" lang="ja-JP" altLang="en-US" sz="9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A5C2094-55FF-0D3E-41C2-8CD55FC1BC05}"/>
              </a:ext>
            </a:extLst>
          </p:cNvPr>
          <p:cNvSpPr txBox="1"/>
          <p:nvPr/>
        </p:nvSpPr>
        <p:spPr>
          <a:xfrm>
            <a:off x="6947311" y="3195509"/>
            <a:ext cx="231237" cy="77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my-MM" altLang="ja-JP" sz="800"/>
              <a:t>မတင်ဆလင်ဒါ</a:t>
            </a:r>
            <a:endParaRPr kumimoji="1" lang="ja-JP" altLang="en-US" sz="8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6E6895-B86C-88DA-0113-C8ACC504D022}"/>
              </a:ext>
            </a:extLst>
          </p:cNvPr>
          <p:cNvSpPr txBox="1"/>
          <p:nvPr/>
        </p:nvSpPr>
        <p:spPr>
          <a:xfrm>
            <a:off x="6915038" y="4036923"/>
            <a:ext cx="220725" cy="789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my-MM" altLang="ja-JP" sz="900" dirty="0"/>
              <a:t>ဝဲယာရင်း</a:t>
            </a:r>
            <a:endParaRPr kumimoji="1" lang="ja-JP" altLang="en-US" sz="9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D2BBFAB-E8B8-7F50-F36D-7B0EE0DBF2AD}"/>
              </a:ext>
            </a:extLst>
          </p:cNvPr>
          <p:cNvSpPr txBox="1"/>
          <p:nvPr/>
        </p:nvSpPr>
        <p:spPr>
          <a:xfrm>
            <a:off x="5936343" y="3474090"/>
            <a:ext cx="220725" cy="652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my-MM" altLang="ja-JP" sz="900" dirty="0"/>
              <a:t>ပစ်စတင်</a:t>
            </a:r>
            <a:endParaRPr kumimoji="1" lang="ja-JP" altLang="en-US" sz="9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18F40E-4DD7-3024-0D2F-DF996948FDEF}"/>
              </a:ext>
            </a:extLst>
          </p:cNvPr>
          <p:cNvSpPr txBox="1"/>
          <p:nvPr/>
        </p:nvSpPr>
        <p:spPr>
          <a:xfrm>
            <a:off x="5657293" y="3783252"/>
            <a:ext cx="267078" cy="754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en-US" altLang="ja-JP" sz="900" dirty="0"/>
              <a:t>U</a:t>
            </a:r>
            <a:r>
              <a:rPr kumimoji="1" lang="my-MM" altLang="ja-JP" sz="900" dirty="0"/>
              <a:t>ပုံရာဘာအဖုံး</a:t>
            </a:r>
            <a:endParaRPr kumimoji="1" lang="ja-JP" altLang="en-US" sz="9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D1DF80D-AA28-FF90-7D0F-EB986CECCE69}"/>
              </a:ext>
            </a:extLst>
          </p:cNvPr>
          <p:cNvSpPr txBox="1"/>
          <p:nvPr/>
        </p:nvSpPr>
        <p:spPr>
          <a:xfrm>
            <a:off x="5585504" y="4571003"/>
            <a:ext cx="545604" cy="754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en-US" altLang="ja-JP" sz="900" dirty="0"/>
              <a:t>Flow Regulator Valve</a:t>
            </a:r>
            <a:endParaRPr kumimoji="1" lang="ja-JP" altLang="en-US" sz="9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C8DA4BD-8BFB-B87B-376F-1D28736C84D6}"/>
              </a:ext>
            </a:extLst>
          </p:cNvPr>
          <p:cNvSpPr txBox="1"/>
          <p:nvPr/>
        </p:nvSpPr>
        <p:spPr>
          <a:xfrm>
            <a:off x="5717460" y="1155040"/>
            <a:ext cx="260597" cy="123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kumimoji="1" lang="my-MM" altLang="ja-JP" sz="900" dirty="0"/>
              <a:t>မြှင့်တင်ဆလင်ဒါကာဗာ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01334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200" dirty="0"/>
              <a:t>ပုံ ၃-၁၁ ဆန့်/ကျုံ့ခြင်းနှင့်သွန်ချဆလင်ဒါ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63800" y="2293620"/>
            <a:ext cx="4216400" cy="227076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၈၇/ ထောက်ကူစာအုပ်စာမျက်နှာ ၄၄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ဟိုက်ဒရောလစ်ကိရိယာ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7D2DEA-F89B-0247-C5F7-F32F2EFC7593}"/>
              </a:ext>
            </a:extLst>
          </p:cNvPr>
          <p:cNvSpPr txBox="1"/>
          <p:nvPr/>
        </p:nvSpPr>
        <p:spPr>
          <a:xfrm>
            <a:off x="5007428" y="2324674"/>
            <a:ext cx="1010194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U</a:t>
            </a:r>
            <a:r>
              <a:rPr kumimoji="1" lang="my-MM" altLang="ja-JP" sz="1000" dirty="0"/>
              <a:t>ပုံရာဘာအဖုံး</a:t>
            </a:r>
            <a:endParaRPr kumimoji="1" lang="ja-JP" altLang="en-US" sz="1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6960F5-2109-5994-8EF9-0FC4981C9B5B}"/>
              </a:ext>
            </a:extLst>
          </p:cNvPr>
          <p:cNvSpPr txBox="1"/>
          <p:nvPr/>
        </p:nvSpPr>
        <p:spPr>
          <a:xfrm>
            <a:off x="5512524" y="2617338"/>
            <a:ext cx="1167675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my-MM" altLang="ja-JP" sz="1100" dirty="0"/>
              <a:t>ပစ်စတင်ကွင်း</a:t>
            </a:r>
            <a:endParaRPr kumimoji="1" lang="ja-JP" altLang="en-US" sz="11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F4EF80-CC7D-8B32-0F96-C87B94730BD9}"/>
              </a:ext>
            </a:extLst>
          </p:cNvPr>
          <p:cNvSpPr txBox="1"/>
          <p:nvPr/>
        </p:nvSpPr>
        <p:spPr>
          <a:xfrm>
            <a:off x="5879113" y="2878948"/>
            <a:ext cx="1167675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my-MM" altLang="ja-JP" sz="1100" dirty="0"/>
              <a:t>ပစ်စတင်</a:t>
            </a:r>
            <a:endParaRPr kumimoji="1" lang="ja-JP" altLang="en-US" sz="11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FB3DA8-890F-671A-32C5-8869A77C8C46}"/>
              </a:ext>
            </a:extLst>
          </p:cNvPr>
          <p:cNvSpPr txBox="1"/>
          <p:nvPr/>
        </p:nvSpPr>
        <p:spPr>
          <a:xfrm>
            <a:off x="3165564" y="4294811"/>
            <a:ext cx="1167675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my-MM" altLang="ja-JP" sz="1100" dirty="0"/>
              <a:t>ပစ်စတင်ချောင်း</a:t>
            </a:r>
            <a:endParaRPr kumimoji="1" lang="ja-JP" altLang="en-US" sz="11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3B09C5-6A1D-08C6-38B4-1F75FFA59602}"/>
              </a:ext>
            </a:extLst>
          </p:cNvPr>
          <p:cNvSpPr txBox="1"/>
          <p:nvPr/>
        </p:nvSpPr>
        <p:spPr>
          <a:xfrm>
            <a:off x="4596792" y="2548952"/>
            <a:ext cx="797539" cy="216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my-MM" altLang="ja-JP" sz="1100"/>
              <a:t>လက်ကိုင်</a:t>
            </a:r>
            <a:endParaRPr kumimoji="1" lang="ja-JP" altLang="en-US" sz="11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FF3F9C-F2E4-69E8-11B2-4F1E33737999}"/>
              </a:ext>
            </a:extLst>
          </p:cNvPr>
          <p:cNvSpPr txBox="1"/>
          <p:nvPr/>
        </p:nvSpPr>
        <p:spPr>
          <a:xfrm>
            <a:off x="4260689" y="2740483"/>
            <a:ext cx="797539" cy="20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my-MM" altLang="ja-JP" sz="1000" dirty="0"/>
              <a:t>စတော့ပါ</a:t>
            </a:r>
            <a:endParaRPr kumimoji="1" lang="ja-JP" altLang="en-US" sz="1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A1AA438-A1DD-DF8E-16E8-4E8223F227F3}"/>
              </a:ext>
            </a:extLst>
          </p:cNvPr>
          <p:cNvSpPr txBox="1"/>
          <p:nvPr/>
        </p:nvSpPr>
        <p:spPr>
          <a:xfrm>
            <a:off x="4212319" y="2914249"/>
            <a:ext cx="659123" cy="20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my-MM" altLang="ja-JP" sz="1000" dirty="0"/>
              <a:t>ဆလင်ဒါ</a:t>
            </a:r>
            <a:endParaRPr kumimoji="1" lang="ja-JP" altLang="en-US" sz="1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28694ED-CB45-0A4D-D46B-33E76EC41528}"/>
              </a:ext>
            </a:extLst>
          </p:cNvPr>
          <p:cNvSpPr txBox="1"/>
          <p:nvPr/>
        </p:nvSpPr>
        <p:spPr>
          <a:xfrm>
            <a:off x="3364937" y="2969951"/>
            <a:ext cx="91835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U</a:t>
            </a:r>
            <a:r>
              <a:rPr kumimoji="1" lang="my-MM" altLang="ja-JP" sz="1000" dirty="0"/>
              <a:t>ပုံရာဘာအဖုံး</a:t>
            </a:r>
            <a:endParaRPr kumimoji="1" lang="ja-JP" altLang="en-US" sz="1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D33451-567A-E020-0D7F-1B02ABC0ADEE}"/>
              </a:ext>
            </a:extLst>
          </p:cNvPr>
          <p:cNvSpPr txBox="1"/>
          <p:nvPr/>
        </p:nvSpPr>
        <p:spPr>
          <a:xfrm>
            <a:off x="2637778" y="3159670"/>
            <a:ext cx="91835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my-MM" altLang="ja-JP" sz="1000" dirty="0"/>
              <a:t>ဖုန်ကာ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05974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93777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200" dirty="0"/>
              <a:t>ပုံ ၃-၁၂ ခေါင်းကာ</a:t>
            </a:r>
            <a:endParaRPr lang="ja-JP" altLang="en-US" sz="120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41465" y="999322"/>
            <a:ext cx="4349750" cy="389445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၈၈/ထောက်</a:t>
            </a:r>
            <a:r>
              <a:rPr lang="my-MM" altLang="ja-JP" sz="1100">
                <a:solidFill>
                  <a:prstClr val="black"/>
                </a:solidFill>
              </a:rPr>
              <a:t>ကူစာအုပ်စ</a:t>
            </a:r>
            <a:r>
              <a:rPr lang="my-MM" altLang="ja-JP" sz="1100" dirty="0">
                <a:solidFill>
                  <a:prstClr val="black"/>
                </a:solidFill>
              </a:rPr>
              <a:t>ာမျက်နှာ ၄၅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ခေါင်းကာ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03B16C-4013-7F9A-5A8E-CEF0362B9365}"/>
              </a:ext>
            </a:extLst>
          </p:cNvPr>
          <p:cNvSpPr txBox="1"/>
          <p:nvPr/>
        </p:nvSpPr>
        <p:spPr>
          <a:xfrm>
            <a:off x="5293360" y="999322"/>
            <a:ext cx="87235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my-MM" altLang="ja-JP" sz="1400" dirty="0"/>
              <a:t>ခေါင်းကာ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48559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7321" y="4482633"/>
            <a:ext cx="3542789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၃-၁၃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အခင်းပြားသယ်ခက်ရင်းခွ/အခင်းပြား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359" y="1553609"/>
            <a:ext cx="3960715" cy="27489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14621" y="4775021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၃-၁၄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 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ဒေါင့်ချွန်ပုံသွန်ချခွက်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0924" y="1318025"/>
            <a:ext cx="4048729" cy="322008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၈၉/ထောက်ကူစာမျက်နှာ ၄၆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ခက်ရင်းခွဝန်တင်ယာဥ်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639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0059" y="4384029"/>
            <a:ext cx="3124863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၃-၁၅</a:t>
            </a:r>
            <a:r>
              <a:rPr lang="ja-JP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ပတ္တာခွ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275" y="1292654"/>
            <a:ext cx="3872879" cy="290563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45586" y="4368460"/>
            <a:ext cx="3442538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၃-၁၆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ထောင့်ပုံစံပစ္စည်းညှပ်သောခက်ရင်းခွ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8570" y="1364430"/>
            <a:ext cx="4059554" cy="279510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၉၀/ထောက်ကူစာမျက်နှာ ၄၇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ခက်ရင်းခွဝန်တင်ယာဥ်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15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my-MM" altLang="ja-JP" sz="2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အခန်း ၂</a:t>
            </a:r>
            <a:r>
              <a:rPr lang="ja-JP" altLang="ja-JP" sz="2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my-MM" altLang="ja-JP" sz="2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 ကိုင်တွယ်ပုံနည်းလမ်း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897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62999"/>
            <a:ext cx="3672322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၃-၂၅</a:t>
            </a:r>
            <a:r>
              <a:rPr lang="ja-JP" altLang="ja-JP" sz="16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ဝန်စည်နှင့်ယာဥ်တည်ငြိမ်မှု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251" y="1687224"/>
            <a:ext cx="5623668" cy="302860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၉၈/ထောက်ကူစာမျက်နှာ ၄၉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ဝန်စည်နှင့်ယာဥ်တည်ငြိမ်မှု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258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02472" y="4894290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၃-၂၆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ဘယ်ညာပုံမှန်မဟုတ်ခြင်း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93304" y="1702131"/>
            <a:ext cx="2743200" cy="31038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758711" y="4846201"/>
            <a:ext cx="3672322" cy="71173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၃-၂၇ 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ဆွဲငင်အားဗဟိုက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ယာဥ်၏ဗဟိုချက်မျဥ်းနှင့်ထပ်တူကျခြင်း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54378" y="1702131"/>
            <a:ext cx="2901950" cy="32118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၉၉/ထောက်ကူစာမျက်နှာ ၅၀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ဝန်စည်နှင့်ယာဥ်တည်ငြိမ်မှု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0409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87"/>
            <a:ext cx="3582821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၃-၂၈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ချိုင့်ခွက်ပေါများသောလမ်းမျက်နှာပြင်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64561" y="2115047"/>
            <a:ext cx="4614876" cy="230564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၁၀၀/ထောက်ကူစာမျက်နှာ ၅၂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အလုပ်လုပ်ပုံနည်းလမ်း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448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80376" y="4707569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 ၃-၂၉ ထောင့်တည့်တည့်ဖြစ်ပါက</a:t>
            </a:r>
            <a:endParaRPr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946" y="1351722"/>
            <a:ext cx="5403132" cy="334045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338761" y="4692180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 ၃-၃၀ စောင်းထားပါက</a:t>
            </a:r>
            <a:endParaRPr lang="ja-JP" altLang="en-US" sz="105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၁၀၁/ထောက်ကူစာမျက်နှာ ၅၃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0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အလုပ်လုပ်ပုံနည်းလမ်း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69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95789" y="4867657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ကိုးကားပုံ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Arial" panose="020B0604020202020204" pitchFamily="34" charset="0"/>
              </a:rPr>
              <a:t>  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ဝန်ချီစက်</a:t>
            </a:r>
            <a:endParaRPr kumimoji="1" lang="ja-JP" altLang="en-US" sz="1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200" dirty="0">
                <a:solidFill>
                  <a:prstClr val="black"/>
                </a:solidFill>
              </a:rPr>
              <a:t>ဖတ်စာအုပ် မရှိ/ ထောက်ကူဖတ်စာအုပ် စာမျက်နှာ ၆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မြေကော်စက်သတ်မှတ်ချက်နှင့်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အင်္ဂါရပ်များ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/>
          <p:nvPr/>
        </p:nvPicPr>
        <p:blipFill rotWithShape="1">
          <a:blip r:embed="rId2"/>
          <a:srcRect l="7526" t="28356" r="33208" b="10552"/>
          <a:stretch/>
        </p:blipFill>
        <p:spPr bwMode="auto">
          <a:xfrm>
            <a:off x="2489200" y="1588670"/>
            <a:ext cx="4165600" cy="3133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88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၃-၃၁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my-MM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ကော်ခပ်ခြင်း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350" y="2140267"/>
            <a:ext cx="4559300" cy="257746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၁၀၂/ထောက်ကူစာမျက်နှာ ၅၄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0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အလုပ်လုပ်ပုံနည်းလမ်း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841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88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 ၃-၃၂ </a:t>
            </a:r>
            <a:r>
              <a:rPr lang="ja-JP" altLang="ja-JP" sz="14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ထောင့်ချိုးများတွင် ချိုးကွေ့ပုံ </a:t>
            </a:r>
            <a:endParaRPr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19630" y="1996757"/>
            <a:ext cx="4904740" cy="28644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200" dirty="0">
                <a:solidFill>
                  <a:prstClr val="black"/>
                </a:solidFill>
              </a:rPr>
              <a:t>ဖတ်စာအုပ်စာမျက်နှာ ၁၀၃/ထောက်ကူစာမျက်နှာ ၅၅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0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အလုပ်လုပ်ပုံနည်းလမ်း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6956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4878388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၃-၃၃ </a:t>
            </a:r>
            <a:r>
              <a:rPr lang="ja-JP" altLang="ja-JP" sz="14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သွန်ချသည့်အခါ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8074" y="1567386"/>
            <a:ext cx="4387850" cy="323024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၁၀၄/ထောက်ကူစာမျက်နှာ ၅၆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0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အလုပ်လုပ်ပုံနည်းလမ်း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084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25777" y="6445781"/>
            <a:ext cx="4281651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 ၃-၃၄</a:t>
            </a:r>
            <a:r>
              <a:rPr lang="ja-JP" altLang="ja-JP" sz="14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ဝန်စည်များကိုသယ်ဆောင်ပုံ အကြံပြုချက်များ</a:t>
            </a:r>
            <a:endParaRPr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9360" y="955397"/>
            <a:ext cx="4064000" cy="539810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၁၀၅/ထောက်ကူစာမျက်နှာ ၅၇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0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အလုပ်လုပ်ပုံနည်းလမ်း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657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8123" y="6117995"/>
            <a:ext cx="6545191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 ၃-၃၅</a:t>
            </a:r>
            <a:r>
              <a:rPr lang="ja-JP" altLang="ja-JP" sz="14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400" dirty="0">
                <a:effectLst/>
                <a:ea typeface="ＭＳ ゴシック" panose="020B0609070205080204" pitchFamily="49" charset="-128"/>
                <a:cs typeface="Myanmar Text" panose="020B0502040204020203" pitchFamily="34" charset="0"/>
              </a:rPr>
              <a:t> ဆန့်/ကျုံ့ခြင်းလုပ်ဆောင်ချက် ပါသည့်မြေကော်စက် နှင့် မပါသည့်မြေကော်စက်</a:t>
            </a:r>
            <a:endParaRPr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948" y="868525"/>
            <a:ext cx="3603950" cy="512094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471678" y="6470019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၁၀၆/ထောက်ကူစာမျက်နှာ ၅၈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0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အလုပ်လုပ်ပုံနည်းလမ်း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776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အပိုင်း ၄</a:t>
            </a:r>
            <a:r>
              <a:rPr lang="ja-JP" altLang="ja-JP" sz="2400" kern="100" dirty="0">
                <a:effectLst/>
                <a:latin typeface="Myanmar Text" panose="020B0502040204020203" pitchFamily="34" charset="0"/>
                <a:ea typeface="ＭＳ ゴシック" panose="020B0609070205080204" pitchFamily="49" charset="-128"/>
                <a:cs typeface="Myanmar Text" panose="020B0502040204020203" pitchFamily="34" charset="0"/>
              </a:rPr>
              <a:t>　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 မြေကော်စက်များမောင်းနှင်ရန်လိုအပ်သော အရည်အချင်းဆိုင်ရာ ဗဟုသုတ</a:t>
            </a:r>
            <a:endParaRPr lang="ja-JP" altLang="ja-JP" sz="2400" kern="100" dirty="0">
              <a:effectLst/>
              <a:latin typeface="游ゴシック Light" panose="020B0300000000000000" pitchFamily="50" charset="-128"/>
              <a:ea typeface="游ゴシック Light" panose="020B0300000000000000" pitchFamily="50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70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အခန်း ၁</a:t>
            </a:r>
            <a:r>
              <a:rPr lang="ja-JP" altLang="ja-JP" sz="2400" dirty="0">
                <a:effectLst/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 အား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510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997393" y="4633737"/>
            <a:ext cx="3124863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၄-၉  </a:t>
            </a:r>
            <a:r>
              <a:rPr lang="ja-JP" altLang="ja-JP" sz="16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အား၏အခိုက်အတန့်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2378" y="4618349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၄-၈  </a:t>
            </a:r>
            <a:r>
              <a:rPr lang="ja-JP" altLang="ja-JP" sz="18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</a:t>
            </a:r>
            <a:r>
              <a:rPr lang="my-MM" altLang="ja-JP" kern="100" dirty="0"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တုတ်တံ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86" y="2167660"/>
            <a:ext cx="3704038" cy="2046750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74252" y="2370926"/>
            <a:ext cx="4698365" cy="18770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၁၁၅/ထောက်ကူစာမျက်နှာ ၆၀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0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အား၏အခိုက်အတန့် 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668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55437" y="4970978"/>
            <a:ext cx="5364563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၄-၁၀  </a:t>
            </a:r>
            <a:r>
              <a:rPr lang="ja-JP" altLang="ja-JP" sz="16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6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မြေကော်စက်တွင် လုပ်ဆောင်နေသည့် အခိုက်အတန့်</a:t>
            </a:r>
            <a:endParaRPr lang="ja-JP" alt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19959" y="1380490"/>
            <a:ext cx="4704080" cy="33655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၁၁၆/ထောက်ကူစာမျက်နှာ ၆၁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အား၏အခိုက်အတန့်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9857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63566" y="5236628"/>
            <a:ext cx="446595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 ၄-၁၂  </a:t>
            </a:r>
            <a:r>
              <a:rPr lang="ja-JP" altLang="ja-JP" sz="18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ဟန်ချက်ဘားဖြင့် မျှခြေထိန်းခြင်း</a:t>
            </a:r>
            <a:endParaRPr lang="ja-JP" altLang="en-US" sz="12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021" y="1375242"/>
            <a:ext cx="4465955" cy="35185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၁၁၈/ထောက်ကူစာမျက်နှာ ၆၃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အားထိန်းညှိခြင်း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65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0269" y="4351954"/>
            <a:ext cx="3124863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200" dirty="0"/>
              <a:t>ပုံ ၁-၄ မြေကျောက်သယ်ခွက်</a:t>
            </a:r>
            <a:endParaRPr kumimoji="1" lang="ja-JP" altLang="en-US" sz="1200" dirty="0"/>
          </a:p>
        </p:txBody>
      </p:sp>
      <p:pic>
        <p:nvPicPr>
          <p:cNvPr id="3" name="図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9"/>
          <a:stretch/>
        </p:blipFill>
        <p:spPr>
          <a:xfrm>
            <a:off x="484743" y="2082993"/>
            <a:ext cx="3686663" cy="209712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08374" y="4853590"/>
            <a:ext cx="312486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၁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၅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8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 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Ⅰ</a:t>
            </a:r>
            <a:r>
              <a:rPr lang="my-MM" altLang="ja-JP" sz="18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ပုံသဏ္ဍာန်ပုံး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37050" y="1713257"/>
            <a:ext cx="4806950" cy="304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11931" y="6390028"/>
            <a:ext cx="38537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၁၆/ ထောက်ကူဖတ်စာအုပ် စာမျက်နှာ ၇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主要諸元および寸法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304">
            <a:extLst>
              <a:ext uri="{FF2B5EF4-FFF2-40B4-BE49-F238E27FC236}">
                <a16:creationId xmlns:a16="http://schemas.microsoft.com/office/drawing/2014/main" id="{AA608922-44D1-DAEE-139E-52F41D08E522}"/>
              </a:ext>
            </a:extLst>
          </p:cNvPr>
          <p:cNvSpPr txBox="1">
            <a:spLocks noChangeArrowheads="1"/>
          </p:cNvSpPr>
          <p:nvPr/>
        </p:nvSpPr>
        <p:spPr>
          <a:xfrm>
            <a:off x="8089027" y="3208655"/>
            <a:ext cx="962660" cy="44069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my-MM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ယိုဖိတ်မှုအကာ၏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algn="ctr"/>
            <a:r>
              <a:rPr lang="my-MM" sz="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အပေါ်အစွန်း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8" name="テキスト ボックス 305">
            <a:extLst>
              <a:ext uri="{FF2B5EF4-FFF2-40B4-BE49-F238E27FC236}">
                <a16:creationId xmlns:a16="http://schemas.microsoft.com/office/drawing/2014/main" id="{113A9395-66A8-57ED-E7D8-31D28CF86A0A}"/>
              </a:ext>
            </a:extLst>
          </p:cNvPr>
          <p:cNvSpPr txBox="1">
            <a:spLocks noChangeArrowheads="1"/>
          </p:cNvSpPr>
          <p:nvPr/>
        </p:nvSpPr>
        <p:spPr>
          <a:xfrm>
            <a:off x="6225937" y="3382645"/>
            <a:ext cx="795655" cy="21653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my-MM" sz="600" kern="10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ဓားသွားအ‌ရှေ့စွန်း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226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my-MM" altLang="ja-JP" sz="20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အခန်း၂ </a:t>
            </a:r>
            <a:r>
              <a:rPr lang="ja-JP" altLang="ja-JP" sz="2000" dirty="0">
                <a:effectLst/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20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 ဒြပ်ထု၊ အလေးချိန် နှင့် ဆွဲငင်အားဗဟိုချက်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6250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59726" y="1340057"/>
            <a:ext cx="4896394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ဇယား ၄-၁  </a:t>
            </a:r>
            <a:r>
              <a:rPr lang="ja-JP" altLang="ja-JP" sz="14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အရာဝတ္ထုအမျိုးမျိုးအတွက် ယူနစ်ထုထည်ဇယား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၁၂၁/ထောက်ကူစာမျက်နှာ ၆၄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 ဒြပ်ထု၊ အလေးချိန်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EE666F8-E51C-AEF8-C642-CC029A9C5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/>
          <a:stretch/>
        </p:blipFill>
        <p:spPr>
          <a:xfrm>
            <a:off x="1817131" y="2046513"/>
            <a:ext cx="5912212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3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72640" y="1063666"/>
            <a:ext cx="4624252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ဇယား ၄-၂ </a:t>
            </a:r>
            <a:r>
              <a:rPr lang="ja-JP" altLang="ja-JP" sz="14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ထုထည်အတွက်အတိုကောက်တွက်ချက်နည်းပုံစံ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၁၂၂/ထောက်ကူစာမျက်နှာ ၆၅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0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 ဒြပ်ထု၊ အလေးချိန်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9B135F5-1CAC-DE7F-B6C2-4B417DBD1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45" y="971337"/>
            <a:ext cx="5425910" cy="49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018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5093586"/>
            <a:ext cx="3124863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6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 ၄-၁၅ </a:t>
            </a:r>
            <a:r>
              <a:rPr lang="ja-JP" altLang="ja-JP" sz="16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6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ဆွဲငင်အားဗဟိုကိုရှာဖွေပုံ</a:t>
            </a:r>
            <a:endParaRPr lang="ja-JP" altLang="en-US" sz="11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17800" y="1934845"/>
            <a:ext cx="3708400" cy="298831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၁၂၄/ထောက်ကူစာမျက်နှာ ၆၇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ဆွဲငင်အားဗဟို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910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7" y="5594519"/>
            <a:ext cx="3124863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6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ပုံ ၄-၁၆  </a:t>
            </a:r>
            <a:r>
              <a:rPr lang="ja-JP" altLang="ja-JP" sz="16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6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အရာဝတ္ထု၏တည်ငြိမ်မှု </a:t>
            </a:r>
            <a:endParaRPr lang="ja-JP" altLang="en-US" sz="1100" dirty="0"/>
          </a:p>
        </p:txBody>
      </p:sp>
      <p:pic>
        <p:nvPicPr>
          <p:cNvPr id="3" name="図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"/>
          <a:stretch/>
        </p:blipFill>
        <p:spPr>
          <a:xfrm>
            <a:off x="2266253" y="1567543"/>
            <a:ext cx="4611493" cy="375216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၁၂၅/ထောက်ကူစာမျက်နှာ ၆၈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တည်ငြိမ်မှုအခြေအနေများ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3473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အခန်း ၃ </a:t>
            </a:r>
            <a:r>
              <a:rPr lang="ja-JP" altLang="ja-JP" sz="2400" dirty="0">
                <a:effectLst/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 အရာဝတ္ထုများလှုပ်ရှားခြင်း 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6935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15353" y="5845376"/>
            <a:ext cx="5434978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၄-၂၀ </a:t>
            </a:r>
            <a:r>
              <a:rPr lang="ja-JP" altLang="ja-JP" sz="14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အမြင့်ဆုံးတည်ငြိမ်ပွတ်တိုက်အားနှင့်လှုပ်ရှားပွတ်တိုက်အား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138" y="1502031"/>
            <a:ext cx="4085590" cy="410647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၁၃၃/ထောက်ကူစာမျက်နှာ ၇၀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 ပွတ်တိုက်အား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5162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my-MM" altLang="ja-JP" sz="28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အပိုင်း ၅ </a:t>
            </a:r>
            <a:r>
              <a:rPr lang="ja-JP" altLang="ja-JP" sz="2800" kern="100" dirty="0">
                <a:effectLst/>
                <a:latin typeface="Myanmar Text" panose="020B0502040204020203" pitchFamily="34" charset="0"/>
                <a:ea typeface="ＭＳ ゴシック" panose="020B0609070205080204" pitchFamily="49" charset="-128"/>
                <a:cs typeface="Myanmar Text" panose="020B0502040204020203" pitchFamily="34" charset="0"/>
              </a:rPr>
              <a:t>　</a:t>
            </a:r>
            <a:r>
              <a:rPr lang="my-MM" altLang="ja-JP" sz="28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 သက်ဆိုင်ရာနည်းဥပဒေများ </a:t>
            </a:r>
            <a:endParaRPr lang="ja-JP" altLang="ja-JP" sz="2800" kern="100" dirty="0">
              <a:effectLst/>
              <a:latin typeface="游ゴシック Light" panose="020B0300000000000000" pitchFamily="50" charset="-128"/>
              <a:ea typeface="游ゴシック Light" panose="020B0300000000000000" pitchFamily="50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962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2045" y="4550349"/>
            <a:ext cx="6514011" cy="90024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 ၅-၁</a:t>
            </a:r>
            <a:r>
              <a:rPr lang="ja-JP" altLang="ja-JP" sz="12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မြေကော်စက်မောင်းနှင်ရေးကျွမ်းကျင်မှုဆိုင်ရာလေ့ကျင့်ရေးသင်တန်းနှင့်စပ်လျဥ်းသည့်ဥပဒေပုံစံ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12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(</a:t>
            </a:r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ကိုးကား) ကျန်းမာရေး၊ အလုပ်သမားနှင့်လူမှုဖူလုံရေးဝန်ကြီးဌာန အဆောက်အဦပြုပြင်ထိန်းသိမ်းရေး လုပ်ငန်းအတွက် အန္တရာယ် အကဲဖြတ်ချက် လက်စွဲ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၁၄၅/ထောက်ကူစာမျက်နှာ ၇၃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 သက်ဆိုင်ရာနည်းဥပဒေများ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118" y="1414634"/>
            <a:ext cx="5583286" cy="30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56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rmAutofit/>
          </a:bodyPr>
          <a:lstStyle/>
          <a:p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အပိုင်း ၆ </a:t>
            </a:r>
            <a:r>
              <a:rPr lang="ja-JP" altLang="ja-JP" sz="2400" dirty="0">
                <a:effectLst/>
                <a:latin typeface="Myanmar Text" panose="020B0502040204020203" pitchFamily="34" charset="0"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2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 မတော်တဆမှုဥပမာ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13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67200" y="913855"/>
            <a:ext cx="4698482" cy="24622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ဇယား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၁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၂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ja-JP" altLang="ja-JP" sz="10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　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မြေကျောက်သယ်ခွက်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(</a:t>
            </a:r>
            <a:r>
              <a:rPr lang="en-US" altLang="ja-JP" sz="10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Bucket) 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အမျိုးအစားများနှင့်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ဝိသေသလက္ခဏာများ</a:t>
            </a:r>
            <a:r>
              <a:rPr lang="my-MM" altLang="ja-JP" sz="1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endParaRPr lang="ja-JP" altLang="ja-JP" sz="1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9104" y="4608141"/>
            <a:ext cx="346809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၁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Arial" panose="020B0604020202020204" pitchFamily="34" charset="0"/>
              </a:rPr>
              <a:t>-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၆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ja-JP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Ⅱ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ပုံသဏ္ဍာန်မြေကျောက်သယ်ခွက်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43064"/>
            <a:ext cx="4452620" cy="19391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33257" y="6390028"/>
            <a:ext cx="413242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 စာမျက်နှာ ၁၈/ ထောက်ကူဖတ်စာအုပ် စာမျက်နှာ ၈ - ၉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အဓိကသတ်မှတ်ချက်များနှင့်အတိုင်းအတာ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BA99327-B615-665C-6A28-B5E389B7E1E9}"/>
              </a:ext>
            </a:extLst>
          </p:cNvPr>
          <p:cNvGrpSpPr/>
          <p:nvPr/>
        </p:nvGrpSpPr>
        <p:grpSpPr>
          <a:xfrm>
            <a:off x="4572001" y="1152430"/>
            <a:ext cx="4324348" cy="5278266"/>
            <a:chOff x="4572001" y="1152430"/>
            <a:chExt cx="4324348" cy="5278266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32FECBB-53ED-EE99-5D8E-EA9821672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1" y="1152430"/>
              <a:ext cx="4324348" cy="5278266"/>
            </a:xfrm>
            <a:prstGeom prst="rect">
              <a:avLst/>
            </a:prstGeom>
          </p:spPr>
        </p:pic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07AF6835-BCBF-EDEE-285E-8E44CBBC439B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57" y="1358900"/>
              <a:ext cx="40630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8C4C800-1196-BC7A-D06C-016DB9C44FCD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57" y="1160076"/>
              <a:ext cx="40630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B48ABFA-D436-F9DF-D0E1-FE6EE3B72E8F}"/>
                </a:ext>
              </a:extLst>
            </p:cNvPr>
            <p:cNvCxnSpPr>
              <a:cxnSpLocks/>
            </p:cNvCxnSpPr>
            <p:nvPr/>
          </p:nvCxnSpPr>
          <p:spPr>
            <a:xfrm>
              <a:off x="5528945" y="1358900"/>
              <a:ext cx="0" cy="4889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B117071F-C9B4-EA97-D5BC-7262CB7662C6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57" y="4254500"/>
              <a:ext cx="40630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FE28619-9E25-9E36-51F1-CFA0525FBE46}"/>
                </a:ext>
              </a:extLst>
            </p:cNvPr>
            <p:cNvCxnSpPr>
              <a:cxnSpLocks/>
            </p:cNvCxnSpPr>
            <p:nvPr/>
          </p:nvCxnSpPr>
          <p:spPr>
            <a:xfrm>
              <a:off x="4833257" y="5207000"/>
              <a:ext cx="40630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68104D21-3405-D9ED-C009-6D1EB615F212}"/>
                </a:ext>
              </a:extLst>
            </p:cNvPr>
            <p:cNvCxnSpPr>
              <a:cxnSpLocks/>
            </p:cNvCxnSpPr>
            <p:nvPr/>
          </p:nvCxnSpPr>
          <p:spPr>
            <a:xfrm>
              <a:off x="6608445" y="1358900"/>
              <a:ext cx="0" cy="4889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2272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09568" y="5148076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ဥပမာ ၁</a:t>
            </a:r>
            <a:r>
              <a:rPr lang="ja-JP" altLang="ja-JP" sz="14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လမ်းပခုံးပေါ်မှပြုတ်ကျခြင်း </a:t>
            </a:r>
            <a:endParaRPr lang="ja-JP" altLang="en-US" sz="1400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983" y="2002971"/>
            <a:ext cx="4746171" cy="29260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၂၁၈/ထောက်ကူစာမျက်နှာ ၉၁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just"/>
            <a:r>
              <a:rPr lang="my-MM" altLang="ja-JP" sz="2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ဥပမာ ၁</a:t>
            </a:r>
            <a:r>
              <a:rPr lang="ja-JP" altLang="ja-JP" sz="2000" kern="100" dirty="0">
                <a:effectLst/>
                <a:latin typeface="Myanmar Text" panose="020B0502040204020203" pitchFamily="34" charset="0"/>
                <a:ea typeface="ＭＳ 明朝" panose="02020609040205080304" pitchFamily="17" charset="-128"/>
                <a:cs typeface="Myanmar Text" panose="020B0502040204020203" pitchFamily="34" charset="0"/>
              </a:rPr>
              <a:t>　</a:t>
            </a:r>
            <a:r>
              <a:rPr lang="my-MM" altLang="ja-JP" sz="20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လမ်းပခုံးပေါ်မှပြုတ်ကျခြင်း </a:t>
            </a:r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821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94919" y="4943218"/>
            <a:ext cx="5159618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၂</a:t>
            </a:r>
            <a:r>
              <a:rPr lang="ja-JP" altLang="ja-JP" sz="1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တုန်ခါမှုကြောင့် ခက်ရင်းခွဝန်တင်ယာဥ်များပေါ်မှပြုတ်ကျခြင်း</a:t>
            </a:r>
            <a:endParaRPr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25775" y="2186305"/>
            <a:ext cx="3092450" cy="248539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၂၂၀/ထောက်ကူစာမျက်နှာ ၉၃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၂</a:t>
            </a:r>
            <a:r>
              <a:rPr lang="ja-JP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တုန်ခါမှုကြောင့် ခက်ရင်းခွဝန်တင်ယာဥ်များပေါ်မှပြုတ်ကျခြင်း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68952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76400" y="5020778"/>
            <a:ext cx="5791199" cy="71173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my-MM" altLang="ja-JP" sz="14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ဥပမာ ၃</a:t>
            </a:r>
            <a:r>
              <a:rPr lang="ja-JP" altLang="ja-JP" sz="1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4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 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ဝန်တင်ဆောင်ထားသည့်အနေအထားကို စစ်ဆေးနေဆဲတွင် နောက်ဆုတ်လာသည့် ဝန်ပင့်ယာဥ်နှင့် တိုက်မိခြင်း </a:t>
            </a:r>
            <a:endParaRPr lang="ja-JP" altLang="en-US" sz="1050" dirty="0"/>
          </a:p>
        </p:txBody>
      </p:sp>
      <p:pic>
        <p:nvPicPr>
          <p:cNvPr id="4" name="図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23845" y="2217737"/>
            <a:ext cx="3496310" cy="24225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၂၂၂/ထောက်ကူစာမျက်နှာ ၉၅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57174" y="159440"/>
            <a:ext cx="8639175" cy="786020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my-MM" altLang="ja-JP" sz="18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ဥပမာ ၃</a:t>
            </a:r>
            <a:r>
              <a:rPr lang="ja-JP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 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ဝန်တင်ဆောင်ထားသည့်အနေအထားကို စစ်ဆေးနေဆဲတွင် နောက်ဆုတ်လာသည့် ဝန်ပင့်ယာဥ်နှင့် တိုက်မိခြင်း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3005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05280" y="5029064"/>
            <a:ext cx="5770056" cy="4419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my-MM" altLang="ja-JP" sz="1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ဥပမာ ၄</a:t>
            </a:r>
            <a:r>
              <a:rPr lang="ja-JP" altLang="ja-JP" sz="1400" kern="100" dirty="0">
                <a:effectLst/>
                <a:latin typeface="游ゴシック Light" panose="020B0300000000000000" pitchFamily="50" charset="-128"/>
                <a:ea typeface="ＭＳ ゴシック" panose="020B0609070205080204" pitchFamily="49" charset="-128"/>
                <a:cs typeface="Myanmar Text" panose="020B0502040204020203" pitchFamily="34" charset="0"/>
              </a:rPr>
              <a:t>　</a:t>
            </a:r>
            <a:r>
              <a:rPr lang="my-MM" altLang="ja-JP" sz="1400" kern="100" dirty="0">
                <a:effectLst/>
                <a:latin typeface="游ゴシック Light" panose="020B0300000000000000" pitchFamily="50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လုပ်ငန်းစတင်မှုစစ်ဆေးနေဆဲတွင် မြေကော်စက်ဖြင့် တိုက်မိခြင်း</a:t>
            </a:r>
            <a:endParaRPr lang="ja-JP" altLang="en-US" sz="14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678112" y="2174875"/>
            <a:ext cx="3787775" cy="250825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၂၂၄/ထောက်ကူစာမျက်နှာ ၉၇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just"/>
            <a:r>
              <a:rPr lang="my-MM" altLang="ja-JP" sz="18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ဥပမာ ၄</a:t>
            </a:r>
            <a:r>
              <a:rPr lang="ja-JP" altLang="ja-JP" sz="1800" kern="100" dirty="0">
                <a:effectLst/>
                <a:latin typeface="游ゴシック Light" panose="020B0300000000000000" pitchFamily="50" charset="-128"/>
                <a:ea typeface="ＭＳ ゴシック" panose="020B0609070205080204" pitchFamily="49" charset="-128"/>
                <a:cs typeface="Myanmar Text" panose="020B0502040204020203" pitchFamily="34" charset="0"/>
              </a:rPr>
              <a:t>　</a:t>
            </a:r>
            <a:r>
              <a:rPr lang="my-MM" altLang="ja-JP" sz="1800" kern="100" dirty="0">
                <a:effectLst/>
                <a:latin typeface="游ゴシック Light" panose="020B0300000000000000" pitchFamily="50" charset="-128"/>
                <a:ea typeface="ＭＳ 明朝" panose="02020609040205080304" pitchFamily="17" charset="-128"/>
                <a:cs typeface="Myanmar Text" panose="020B0502040204020203" pitchFamily="34" charset="0"/>
              </a:rPr>
              <a:t> လုပ်ငန်းစတင်မှုစစ်ဆေးနေဆဲတွင် မြေကော်စက်ဖြင့် တိုက်မိခြင်း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24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69342" y="5646113"/>
            <a:ext cx="4805313" cy="35736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၅</a:t>
            </a:r>
            <a:r>
              <a:rPr lang="ja-JP" altLang="ja-JP" sz="1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မြေကော်စက်က လွတ်ထွက်သွားပြီး တိုက်မိခြင်း </a:t>
            </a:r>
            <a:endParaRPr lang="en-US" altLang="ja-JP" sz="1050" dirty="0"/>
          </a:p>
        </p:txBody>
      </p:sp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6486" y="1471749"/>
            <a:ext cx="4805313" cy="325427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557138" y="4576741"/>
            <a:ext cx="3124863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အန္တရာယ်ဖြစ်ပွားမှုအခြေအနေပြမြေပုံ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၂၂၅/ထောက်ကူစာမျက်နှာ ၉၉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၅</a:t>
            </a:r>
            <a:r>
              <a:rPr lang="ja-JP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မြေကော်စက်က လွတ်ထွက်သွားပြီး တိုက်မိခြင်း 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31627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01069" y="5021255"/>
            <a:ext cx="5341861" cy="71173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my-MM" altLang="ja-JP" sz="14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၇</a:t>
            </a:r>
            <a:r>
              <a:rPr lang="ja-JP" altLang="ja-JP" sz="1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သံမဏိချောင်းများကိုတင်ဆောင်နေစဥ်အတွင်း ယာဥ်မောင်းထိုင်ခုံနှင့် လက်တံများ အကြား ညပ်ပါသွားခြင်း</a:t>
            </a:r>
            <a:endParaRPr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05125" y="2216785"/>
            <a:ext cx="3333750" cy="242443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၂၂၉/ထောက်ကူစာမျက်နှာ ၁၀၁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159440"/>
            <a:ext cx="8639175" cy="786020"/>
          </a:xfrm>
          <a:ln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၇</a:t>
            </a:r>
            <a:r>
              <a:rPr lang="ja-JP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သံမဏိချောင်းများကိုတင်ဆောင်နေစဥ်အတွင်း ယာဥ်မောင်းထိုင်ခုံနှင့် လက်တံများ အကြား ညပ်ပါသွားခြင်း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427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84251" y="4516339"/>
            <a:ext cx="6203109" cy="40965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၈</a:t>
            </a:r>
            <a:r>
              <a:rPr lang="ja-JP" altLang="ja-JP" sz="1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စက်ကိုယ်ထည်နှင့် တင်ဆောင်ပြီးသောပလိပ်ပြားတို့အကြား ညပ်ပါသွားခြင်း</a:t>
            </a:r>
            <a:endParaRPr lang="ja-JP" altLang="en-US" sz="105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3073400" y="2346007"/>
            <a:ext cx="2997200" cy="2165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၂၃၁/ထောက်ကူစာမျက်နှာ ၁၀၃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၈</a:t>
            </a:r>
            <a:r>
              <a:rPr lang="ja-JP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စက်ကိုယ်ထည်နှင့် တင်ဆောင်ပြီးသောပလိပ်ပြားတို့အကြား ညပ်ပါသွားခြင်း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4296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24022" y="5760504"/>
            <a:ext cx="5660170" cy="39310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၉</a:t>
            </a:r>
            <a:r>
              <a:rPr lang="ja-JP" altLang="ja-JP" sz="14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မြေကော်စက်များ၏လက်တံတွင် ခေါင်းပိုင်းညပ်သွားခြင်း</a:t>
            </a:r>
            <a:endParaRPr lang="ja-JP" altLang="en-US" sz="105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5395" y="4472496"/>
            <a:ext cx="3781084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4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မတော်တဆမှုဖြစ်ပွားသည့်အခြေအနေပြမြေပုံ (ဘေးတိုက်) 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6989" y="4430846"/>
            <a:ext cx="4575111" cy="35736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my-MM" altLang="ja-JP" sz="14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မတော်တဆမှုဖြစ်ပွားသည့်အခြေအနေပြမြေပုံ (ရေပြင်ညီ)</a:t>
            </a:r>
            <a:endParaRPr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157" y="2249939"/>
            <a:ext cx="4298950" cy="2027671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107" y="2111513"/>
            <a:ext cx="4254500" cy="23045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၂၃၃/ထောက်ကူစာမျက်နှာ ၁၀၆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7174" y="257176"/>
            <a:ext cx="8639175" cy="590549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၉</a:t>
            </a:r>
            <a:r>
              <a:rPr lang="ja-JP" altLang="ja-JP" sz="1800" dirty="0">
                <a:effectLst/>
                <a:ea typeface="游明朝" panose="02020400000000000000" pitchFamily="18" charset="-128"/>
                <a:cs typeface="Myanmar Text" panose="020B0502040204020203" pitchFamily="34" charset="0"/>
              </a:rPr>
              <a:t>　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 မြေကော်စက်များ၏လက်တံတွင် ခေါင်းပိုင်းညပ်သွားခြင်း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1102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79543" y="5724430"/>
            <a:ext cx="6986803" cy="35180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ct val="150000"/>
              </a:lnSpc>
            </a:pPr>
            <a:r>
              <a:rPr lang="my-MM" altLang="ja-JP" sz="12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၁၀ </a:t>
            </a:r>
            <a:r>
              <a:rPr lang="my-MM" altLang="ja-JP" sz="12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မြေကော်စက်များဖြင့် မတင်လိုက်သော ကွန်ကရစ်ဘလောက်တုန်းများပြုတ်ကျပြီး ပျက်စီးသွားခြင်း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42122" y="5287438"/>
            <a:ext cx="5469279" cy="3351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my-MM" altLang="ja-JP" sz="1200" kern="100" dirty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Myanmar Text" panose="020B0502040204020203" pitchFamily="34" charset="0"/>
              </a:rPr>
              <a:t>မြေကျောက်သယ်ခွက်ဖြင့် ဘလောက်တုံးကို မတင်ထားသည့်အနေအထားပြပုံ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yanmar Text" panose="020B0502040204020203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9124" y="893445"/>
            <a:ext cx="3566451" cy="432967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93360" y="6390028"/>
            <a:ext cx="367232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my-MM" altLang="ja-JP" sz="1100" dirty="0">
                <a:solidFill>
                  <a:prstClr val="black"/>
                </a:solidFill>
              </a:rPr>
              <a:t>ဖတ်စာအုပ်စာမျက်နှာ ၂၃၅/ထောက်ကူစာမျက်နှာ ၁၀၈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57174" y="133313"/>
            <a:ext cx="8639175" cy="7860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my-MM" altLang="ja-JP" sz="18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Myanmar Text" panose="020B0502040204020203" pitchFamily="34" charset="0"/>
              </a:rPr>
              <a:t>ဥပမာ ၁၀ </a:t>
            </a:r>
            <a:r>
              <a:rPr lang="my-MM" altLang="ja-JP" sz="1800" dirty="0">
                <a:effectLst/>
                <a:ea typeface="ＭＳ 明朝" panose="02020609040205080304" pitchFamily="17" charset="-128"/>
                <a:cs typeface="Myanmar Text" panose="020B0502040204020203" pitchFamily="34" charset="0"/>
              </a:rPr>
              <a:t>မြေကော်စက်များဖြင့် မတင်လိုက်သော ကွန်ကရစ်ဘလောက်တုန်းများပြုတ်ကျပြီး ပျက်စီးသွားခြင်း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55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အပိုင်း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Arial" panose="020B0604020202020204" pitchFamily="34" charset="0"/>
              </a:rPr>
              <a:t> 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၂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ja-JP" sz="2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မြေကော်စက်များ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Arial" panose="020B0604020202020204" pitchFamily="34" charset="0"/>
              </a:rPr>
              <a:t> 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မောင်းနှင်ခြင်းနှင့်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Arial" panose="020B0604020202020204" pitchFamily="34" charset="0"/>
              </a:rPr>
              <a:t> 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စပ်လျဥ်းသည့်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Arial" panose="020B0604020202020204" pitchFamily="34" charset="0"/>
              </a:rPr>
              <a:t> 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ကိရိယာများဖွဲ့စည်းပုံနှင့်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Arial" panose="020B0604020202020204" pitchFamily="34" charset="0"/>
              </a:rPr>
              <a:t> 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ကိုင်တွယ်နည်းများနှင့်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Arial" panose="020B0604020202020204" pitchFamily="34" charset="0"/>
              </a:rPr>
              <a:t> 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ဆက်စပ်သည့်အသိပညာ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Arial" panose="020B0604020202020204" pitchFamily="34" charset="0"/>
              </a:rPr>
              <a:t>/</a:t>
            </a:r>
            <a:r>
              <a:rPr lang="my-MM" altLang="ja-JP" sz="2400" kern="100" dirty="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Myanmar Text" panose="020B0502040204020203" pitchFamily="34" charset="0"/>
              </a:rPr>
              <a:t>ဗဟုသုတ</a:t>
            </a:r>
            <a:endParaRPr lang="ja-JP" altLang="ja-JP" sz="2400" kern="100" dirty="0">
              <a:effectLst/>
              <a:latin typeface="游ゴシック Light" panose="020B0300000000000000" pitchFamily="50" charset="-128"/>
              <a:ea typeface="游ゴシック Light" panose="020B0300000000000000" pitchFamily="50" charset="-128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9083</Words>
  <Application>Microsoft Office PowerPoint</Application>
  <PresentationFormat>画面に合わせる (4:3)</PresentationFormat>
  <Paragraphs>306</Paragraphs>
  <Slides>88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96" baseType="lpstr">
      <vt:lpstr>Calibri</vt:lpstr>
      <vt:lpstr>Calibri Light</vt:lpstr>
      <vt:lpstr>Meiryo UI</vt:lpstr>
      <vt:lpstr>Myanmar Text</vt:lpstr>
      <vt:lpstr>游ゴシック</vt:lpstr>
      <vt:lpstr>游ゴシック Light</vt:lpstr>
      <vt:lpstr>游明朝</vt:lpstr>
      <vt:lpstr>Office テーマ</vt:lpstr>
      <vt:lpstr>မြေကော်စက်အသုံးချစွမ်းရည် လက်တွေ့လေ့ကျင့်မှုသင်တန်း သင်ထောက်ကူဖတ်စာအုပ်  သင်တန်းပို့ချမှုသုံး ပါဝါပွိုင့်တင်ပြမှု</vt:lpstr>
      <vt:lpstr>အပိုင်း ၁ အထွေထွေစည်းမျဥ်းများ</vt:lpstr>
      <vt:lpstr>အခန်း ၁ မြေကော်စက်အကြောင်းအကျဥ်းချုပ်</vt:lpstr>
      <vt:lpstr>မြေကော်စက်သတ်မှတ်ချက်နှင့် အင်္ဂါရပ်များ</vt:lpstr>
      <vt:lpstr>မြေကော်စက်သတ်မှတ်ချက်နှင့် အင်္ဂါရပ်များ</vt:lpstr>
      <vt:lpstr>မြေကော်စက်သတ်မှတ်ချက်နှင့် အင်္ဂါရပ်များ</vt:lpstr>
      <vt:lpstr>主要諸元および寸法</vt:lpstr>
      <vt:lpstr>အဓိကသတ်မှတ်ချက်များနှင့်အတိုင်းအတာ</vt:lpstr>
      <vt:lpstr>အပိုင်း ၂ 　မြေကော်စက်များ မောင်းနှင်ခြင်းနှင့် စပ်လျဥ်းသည့် ကိရိယာများဖွဲ့စည်းပုံနှင့် ကိုင်တွယ်နည်းများနှင့် ဆက်စပ်သည့်အသိပညာ/ဗဟုသုတ</vt:lpstr>
      <vt:lpstr>အခန်း ၁  ဖွဲ့စည်းပုံ </vt:lpstr>
      <vt:lpstr>မော်တာ</vt:lpstr>
      <vt:lpstr>မော်တာ</vt:lpstr>
      <vt:lpstr>မော်တာ</vt:lpstr>
      <vt:lpstr>PowerPoint プレゼンテーション</vt:lpstr>
      <vt:lpstr>ထိန်းချုပ်ဂီယာ</vt:lpstr>
      <vt:lpstr>ထိန်းချုပ်ဂီယာ</vt:lpstr>
      <vt:lpstr>ထိန်းချုပ်ဂီယာ</vt:lpstr>
      <vt:lpstr>ထိန်းချုပ်ကိရိယာ</vt:lpstr>
      <vt:lpstr>ထိန်းချုပ်ကိရိယာ</vt:lpstr>
      <vt:lpstr>ထိန်းချုပ်ကိရိယာ</vt:lpstr>
      <vt:lpstr>အခန်း ၂　ကိုင်တွယ်ပုံနည်းလမ်း</vt:lpstr>
      <vt:lpstr>လုပ်ငန်းမစတင်မီသိထားရမည့်အချက်များ</vt:lpstr>
      <vt:lpstr>အခန်းခွဲ ၃　ပုံမှန်ကိုယ်တိုင်စစ်ဆေးခြင်း</vt:lpstr>
      <vt:lpstr>လုပ်ငန်းစတင်ချိန်တွင်သိထားရမည့်အချက်များ</vt:lpstr>
      <vt:lpstr>စတင်ခြင်း/မောင်းနှင်ခြင်းတွင် သတိပြုရမည့်အချက်များ</vt:lpstr>
      <vt:lpstr>စတင်ခြင်း/မောင်းနှင်ခြင်းတွင် သတိပြုရမည့်အချက်များ</vt:lpstr>
      <vt:lpstr>ယာယီရပ်တန့်ခြင်း၊ ပါကင်ထိုးခြင်း နှင့် မောင်းနှင်မှုပြီးဆုံးချိန်တွင် သတိပြုရမည့် အချက်များ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မောင်းနှင်ချိန်တွင်သတိပြုရန်</vt:lpstr>
      <vt:lpstr>အပိုင်း ၃ 　 မြေကော်စက်၏ဝန်တင်ဝန်ချနှင့်စပ်လျဥ်းသည့် ကိရိယာများ၏ဖွဲ့စည်းပုံနှင့် ကိုင်တွယ်ပုံ နည်းလမ်းတို့ဆိုင်ရာ အသိပညာ</vt:lpstr>
      <vt:lpstr>အခန်း ၁ ဖွဲ့စည်းပုံ</vt:lpstr>
      <vt:lpstr> ဝန်တင်ဝန်ချကိရိယာ</vt:lpstr>
      <vt:lpstr> ဝန်တင်ဝန်ချကိရိယာ</vt:lpstr>
      <vt:lpstr>ဟိုက်ဒရောလစ်ကိရိယာ</vt:lpstr>
      <vt:lpstr>ဟိုက်ဒရောလစ်ကိရိယာ</vt:lpstr>
      <vt:lpstr>ဟိုက်ဒရောလစ်ကိရိယာ</vt:lpstr>
      <vt:lpstr>ဟိုက်ဒရောလစ်ကိရိယာ</vt:lpstr>
      <vt:lpstr>ဟိုက်ဒရောလစ်ကိရိယာ</vt:lpstr>
      <vt:lpstr>ခေါင်းကာ</vt:lpstr>
      <vt:lpstr>ခက်ရင်းခွဝန်တင်ယာဥ်</vt:lpstr>
      <vt:lpstr>ခက်ရင်းခွဝန်တင်ယာဥ်</vt:lpstr>
      <vt:lpstr>အခန်း ၂　 ကိုင်တွယ်ပုံနည်းလမ်း</vt:lpstr>
      <vt:lpstr>ဝန်စည်နှင့်ယာဥ်တည်ငြိမ်မှု </vt:lpstr>
      <vt:lpstr>ဝန်စည်နှင့်ယာဥ်တည်ငြိမ်မှု </vt:lpstr>
      <vt:lpstr>အလုပ်လုပ်ပုံနည်းလမ်း</vt:lpstr>
      <vt:lpstr>အလုပ်လုပ်ပုံနည်းလမ်း</vt:lpstr>
      <vt:lpstr>အလုပ်လုပ်ပုံနည်းလမ်း</vt:lpstr>
      <vt:lpstr>အလုပ်လုပ်ပုံနည်းလမ်း</vt:lpstr>
      <vt:lpstr>အလုပ်လုပ်ပုံနည်းလမ်း</vt:lpstr>
      <vt:lpstr>အလုပ်လုပ်ပုံနည်းလမ်း</vt:lpstr>
      <vt:lpstr>အလုပ်လုပ်ပုံနည်းလမ်း</vt:lpstr>
      <vt:lpstr>အပိုင်း ၄　 မြေကော်စက်များမောင်းနှင်ရန်လိုအပ်သော အရည်အချင်းဆိုင်ရာ ဗဟုသုတ</vt:lpstr>
      <vt:lpstr>အခန်း ၁　 အား</vt:lpstr>
      <vt:lpstr>အား၏အခိုက်အတန့် </vt:lpstr>
      <vt:lpstr>အား၏အခိုက်အတန့် </vt:lpstr>
      <vt:lpstr>အားထိန်းညှိခြင်း</vt:lpstr>
      <vt:lpstr>အခန်း၂ 　 ဒြပ်ထု၊ အလေးချိန် နှင့် ဆွဲငင်အားဗဟိုချက်</vt:lpstr>
      <vt:lpstr> ဒြပ်ထု၊ အလေးချိန်</vt:lpstr>
      <vt:lpstr> ဒြပ်ထု၊ အလေးချိန်</vt:lpstr>
      <vt:lpstr>ဆွဲငင်အားဗဟို</vt:lpstr>
      <vt:lpstr>တည်ငြိမ်မှုအခြေအနေများ</vt:lpstr>
      <vt:lpstr>အခန်း ၃ 　 အရာဝတ္ထုများလှုပ်ရှားခြင်း </vt:lpstr>
      <vt:lpstr> ပွတ်တိုက်အား</vt:lpstr>
      <vt:lpstr>အပိုင်း ၅ 　 သက်ဆိုင်ရာနည်းဥပဒေများ </vt:lpstr>
      <vt:lpstr> သက်ဆိုင်ရာနည်းဥပဒေများ</vt:lpstr>
      <vt:lpstr>အပိုင်း ၆ 　 မတော်တဆမှုဥပမာ</vt:lpstr>
      <vt:lpstr>ဥပမာ ၁　 လမ်းပခုံးပေါ်မှပြုတ်ကျခြင်း </vt:lpstr>
      <vt:lpstr>ဥပမာ ၂　တုန်ခါမှုကြောင့် ခက်ရင်းခွဝန်တင်ယာဥ်များပေါ်မှပြုတ်ကျခြင်း</vt:lpstr>
      <vt:lpstr>ဥပမာ ၃　 ဝန်တင်ဆောင်ထားသည့်အနေအထားကို စစ်ဆေးနေဆဲတွင် နောက်ဆုတ်လာသည့် ဝန်ပင့်ယာဥ်နှင့် တိုက်မိခြင်း </vt:lpstr>
      <vt:lpstr>ဥပမာ ၄　 လုပ်ငန်းစတင်မှုစစ်ဆေးနေဆဲတွင် မြေကော်စက်ဖြင့် တိုက်မိခြင်း</vt:lpstr>
      <vt:lpstr>ဥပမာ ၅　 မြေကော်စက်က လွတ်ထွက်သွားပြီး တိုက်မိခြင်း </vt:lpstr>
      <vt:lpstr>ဥပမာ ၇　 သံမဏိချောင်းများကိုတင်ဆောင်နေစဥ်အတွင်း ယာဥ်မောင်းထိုင်ခုံနှင့် လက်တံများ အကြား ညပ်ပါသွားခြင်း</vt:lpstr>
      <vt:lpstr>ဥပမာ ၈　 စက်ကိုယ်ထည်နှင့် တင်ဆောင်ပြီးသောပလိပ်ပြားတို့အကြား ညပ်ပါသွားခြင်း</vt:lpstr>
      <vt:lpstr>ဥပမာ ၉　 မြေကော်စက်များ၏လက်တံတွင် ခေါင်းပိုင်းညပ်သွားခြင်း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2021-11-10T06:45:08Z</dcterms:created>
  <dcterms:modified xsi:type="dcterms:W3CDTF">2023-07-12T01:09:15Z</dcterms:modified>
</cp:coreProperties>
</file>