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</p:sldMasterIdLst>
  <p:notesMasterIdLst>
    <p:notesMasterId r:id="rId98"/>
  </p:notesMasterIdLst>
  <p:sldIdLst>
    <p:sldId id="336" r:id="rId3"/>
    <p:sldId id="305" r:id="rId4"/>
    <p:sldId id="257" r:id="rId5"/>
    <p:sldId id="260" r:id="rId6"/>
    <p:sldId id="272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61" r:id="rId23"/>
    <p:sldId id="359" r:id="rId24"/>
    <p:sldId id="360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84" r:id="rId34"/>
    <p:sldId id="370" r:id="rId35"/>
    <p:sldId id="383" r:id="rId36"/>
    <p:sldId id="371" r:id="rId37"/>
    <p:sldId id="373" r:id="rId38"/>
    <p:sldId id="374" r:id="rId39"/>
    <p:sldId id="377" r:id="rId40"/>
    <p:sldId id="385" r:id="rId41"/>
    <p:sldId id="386" r:id="rId42"/>
    <p:sldId id="387" r:id="rId43"/>
    <p:sldId id="380" r:id="rId44"/>
    <p:sldId id="378" r:id="rId45"/>
    <p:sldId id="379" r:id="rId46"/>
    <p:sldId id="381" r:id="rId47"/>
    <p:sldId id="388" r:id="rId48"/>
    <p:sldId id="372" r:id="rId49"/>
    <p:sldId id="389" r:id="rId50"/>
    <p:sldId id="390" r:id="rId51"/>
    <p:sldId id="391" r:id="rId52"/>
    <p:sldId id="392" r:id="rId53"/>
    <p:sldId id="393" r:id="rId54"/>
    <p:sldId id="399" r:id="rId55"/>
    <p:sldId id="394" r:id="rId56"/>
    <p:sldId id="395" r:id="rId57"/>
    <p:sldId id="396" r:id="rId58"/>
    <p:sldId id="397" r:id="rId59"/>
    <p:sldId id="398" r:id="rId60"/>
    <p:sldId id="400" r:id="rId61"/>
    <p:sldId id="401" r:id="rId62"/>
    <p:sldId id="402" r:id="rId63"/>
    <p:sldId id="403" r:id="rId64"/>
    <p:sldId id="404" r:id="rId65"/>
    <p:sldId id="409" r:id="rId66"/>
    <p:sldId id="405" r:id="rId67"/>
    <p:sldId id="406" r:id="rId68"/>
    <p:sldId id="422" r:id="rId69"/>
    <p:sldId id="407" r:id="rId70"/>
    <p:sldId id="410" r:id="rId71"/>
    <p:sldId id="408" r:id="rId72"/>
    <p:sldId id="411" r:id="rId73"/>
    <p:sldId id="413" r:id="rId74"/>
    <p:sldId id="423" r:id="rId75"/>
    <p:sldId id="414" r:id="rId76"/>
    <p:sldId id="415" r:id="rId77"/>
    <p:sldId id="416" r:id="rId78"/>
    <p:sldId id="417" r:id="rId79"/>
    <p:sldId id="418" r:id="rId80"/>
    <p:sldId id="419" r:id="rId81"/>
    <p:sldId id="420" r:id="rId82"/>
    <p:sldId id="421" r:id="rId83"/>
    <p:sldId id="425" r:id="rId84"/>
    <p:sldId id="426" r:id="rId85"/>
    <p:sldId id="427" r:id="rId86"/>
    <p:sldId id="429" r:id="rId87"/>
    <p:sldId id="428" r:id="rId88"/>
    <p:sldId id="430" r:id="rId89"/>
    <p:sldId id="431" r:id="rId90"/>
    <p:sldId id="439" r:id="rId91"/>
    <p:sldId id="432" r:id="rId92"/>
    <p:sldId id="434" r:id="rId93"/>
    <p:sldId id="433" r:id="rId94"/>
    <p:sldId id="436" r:id="rId95"/>
    <p:sldId id="438" r:id="rId96"/>
    <p:sldId id="437" r:id="rId97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tableStyles" Target="tableStyle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4E0B5-69AE-4DB8-A746-7CF92D00ED4B}" type="datetimeFigureOut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C98F1-10AB-4D73-9663-6F72AC6486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215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3717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69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27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723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854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808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49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23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998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3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8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218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66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57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963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273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270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846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938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82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69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4072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500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98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376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7146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258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391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839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780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958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33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1066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2197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048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5678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112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696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659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292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50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2015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51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112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52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932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6858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53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22610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54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98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55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2828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56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4280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57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20089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58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3315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59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6594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60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35183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61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8056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62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160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562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63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45389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65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1718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66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89829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67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19565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68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6681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69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0887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70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9537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71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7078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72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2568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73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14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1752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74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1170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75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2275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76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05231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77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6599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78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6887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79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652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80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2019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81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9810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82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2817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83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211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4351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85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2037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86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53536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87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3755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88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50900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89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8165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90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7508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91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38841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92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347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93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9550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94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42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2596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95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4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35D8-5952-442E-860C-44836A2B486F}" type="datetime1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41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C834-1843-4ACD-8846-441F5A178367}" type="datetime1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97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C9A3A-61FD-446A-AF14-3ADB842A1945}" type="datetime1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4124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5C58-1B15-4312-85DB-B9DF8EA450EE}" type="datetime1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16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8FEF3-C72C-4F16-9B3E-57453847AC98}" type="datetime1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360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BCCD-2A11-4A25-B473-AA73F635C032}" type="datetime1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4463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8BBC-A1F4-49EA-BC80-739DBD9B1CB0}" type="datetime1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61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9998-F8C7-49B6-9EC8-8D76DF6AE56F}" type="datetime1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3923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8CA7-9088-4668-AECE-50447D3EB5F1}" type="datetime1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4432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363B-AD13-4ABB-8684-9B45A8F77966}" type="datetime1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815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8711-6E0D-4FBC-97B5-53A5891D096B}" type="datetime1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44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AEC2-4A8B-4248-B46A-E3CA95E74844}" type="datetime1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3231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F802-D989-4141-A2B6-B76888D2F191}" type="datetime1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033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D900-8E79-4DEC-99A2-7BA059CAC9B4}" type="datetime1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7894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F7A3-CFF9-4E23-8CC5-D9CA54AD5498}" type="datetime1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574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6BA2-B873-4E64-9E94-F63E5A1258CC}" type="datetime1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593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F87A-C5C0-40AE-86BD-F35F50CE493F}" type="datetime1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668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8E0-D0C2-48BF-AFCF-97BCF6327D2C}" type="datetime1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329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FE24-84FA-4980-8466-69C8D02F7838}" type="datetime1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308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5755-4043-4DA3-9608-B79F0794FC26}" type="datetime1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571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EDA1-2372-4CC2-BFDB-CDF6FC5F3913}" type="datetime1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054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4F81E-5E94-4294-9674-95970E3D66BA}" type="datetime1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96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F324A-D7E0-47D7-8CF8-B6679FE3AA34}" type="datetime1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345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8716F-95D3-4964-8A78-BB8717DD4600}" type="datetime1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26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4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463951"/>
            <a:ext cx="7772400" cy="1046011"/>
          </a:xfrm>
        </p:spPr>
        <p:txBody>
          <a:bodyPr>
            <a:noAutofit/>
          </a:bodyPr>
          <a:lstStyle/>
          <a:p>
            <a:r>
              <a:rPr lang="km-KH" sz="2400" b="1" dirty="0">
                <a:effectLst/>
                <a:latin typeface="Khmer OS" panose="02000500000000000000" pitchFamily="2" charset="0"/>
                <a:ea typeface="Courier New" panose="02070309020205020404" pitchFamily="49" charset="0"/>
                <a:cs typeface="Khmer OS" panose="02000500000000000000" pitchFamily="2" charset="0"/>
              </a:rPr>
              <a:t>សៀវភៅជំនួយវគ្គសិក្សាជំនាញបើកបររថយន្តធ្វើការទីខ្ពស់</a:t>
            </a:r>
            <a:br>
              <a:rPr lang="en-US" altLang="ja-JP" sz="2400" b="1" dirty="0">
                <a:latin typeface="Khmer OS" panose="02000500000000000000" pitchFamily="2" charset="0"/>
                <a:cs typeface="Khmer OS" panose="02000500000000000000" pitchFamily="2" charset="0"/>
              </a:rPr>
            </a:br>
            <a:r>
              <a:rPr lang="km-KH" altLang="ja-JP" sz="2400" b="1" dirty="0">
                <a:latin typeface="Khmer OS" panose="02000500000000000000" pitchFamily="2" charset="0"/>
                <a:cs typeface="Khmer OS" panose="02000500000000000000" pitchFamily="2" charset="0"/>
              </a:rPr>
              <a:t>ឯកសារ</a:t>
            </a:r>
            <a:r>
              <a:rPr lang="en-US" altLang="ja-JP" sz="2400" b="1" dirty="0"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PowerPoint </a:t>
            </a:r>
            <a:r>
              <a:rPr lang="km-KH" altLang="ja-JP" sz="2400" b="1" dirty="0">
                <a:latin typeface="Khmer OS" panose="02000500000000000000" pitchFamily="2" charset="0"/>
                <a:cs typeface="Khmer OS" panose="02000500000000000000" pitchFamily="2" charset="0"/>
              </a:rPr>
              <a:t>សម្រាប់វគ្គសិក្សា</a:t>
            </a:r>
            <a:endParaRPr kumimoji="1" lang="ja-JP" altLang="en-US" sz="2400" b="1" dirty="0">
              <a:latin typeface="Khmer OS" panose="02000500000000000000" pitchFamily="2" charset="0"/>
              <a:cs typeface="Khmer OS" panose="02000500000000000000" pitchFamily="2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793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ប្រភេទនៃរថយន្តធ្វើការទីខ្ពស់</a:t>
            </a: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- </a:t>
            </a:r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ឧបករណ៍បររត់(</a:t>
            </a: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2</a:t>
            </a:r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81574" y="6400413"/>
            <a:ext cx="318908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8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9-10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935915"/>
            <a:ext cx="5578792" cy="47688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b="1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② </a:t>
            </a:r>
            <a:r>
              <a:rPr lang="km-KH" sz="1400" b="1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ទម្រង់បររត់ដោយខ្លួនឯង</a:t>
            </a:r>
            <a:endParaRPr lang="ja-JP" altLang="en-US" sz="1400" b="1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　</a:t>
            </a:r>
            <a:r>
              <a:rPr lang="km-KH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ជាប្រភេទមិនបំពាក់លើរថយន្តកាំមីញ៉ុង ហើយមិនអាចរត់លើផ្លូវសាធារណៈទេ។ ទម្រង់បររត់ដោយខ្លួនឯងមាន</a:t>
            </a:r>
            <a:r>
              <a:rPr lang="km-KH" sz="1400" b="1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ទម្រង់កង់(</a:t>
            </a:r>
            <a:r>
              <a:rPr lang="en-US" sz="1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Wheel</a:t>
            </a:r>
            <a:r>
              <a:rPr lang="en-US" sz="1400" b="1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និង</a:t>
            </a:r>
            <a:r>
              <a:rPr lang="km-KH" sz="1400" b="1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ទម្រង់ក្រល័រ(</a:t>
            </a:r>
            <a:r>
              <a:rPr lang="en-US" sz="1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Crawler</a:t>
            </a:r>
            <a:r>
              <a:rPr lang="en-US" sz="1400" b="1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r>
              <a:rPr lang="km-KH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ja-JP" altLang="en-US" sz="14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km-KH" altLang="ja-JP" sz="1400" b="1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ទម្រង់កង់(</a:t>
            </a:r>
            <a:r>
              <a:rPr lang="en-US" altLang="ja-JP" sz="1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Wheel</a:t>
            </a:r>
            <a:r>
              <a:rPr lang="km-KH" altLang="ja-JP" sz="1400" b="1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)</a:t>
            </a:r>
            <a:endParaRPr lang="en-US" altLang="ja-JP" sz="1400" b="1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kern="100" dirty="0">
                <a:solidFill>
                  <a:prstClr val="black"/>
                </a:solidFill>
                <a:effectLst/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4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ទម្រង់កង់ជាទូទៅមានកង់</a:t>
            </a:r>
            <a:r>
              <a:rPr lang="en-US" sz="14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4</a:t>
            </a:r>
            <a:r>
              <a:rPr lang="km-KH" sz="14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គ្រាប់ ដែលភាគច្រើន </a:t>
            </a:r>
            <a:r>
              <a:rPr lang="en-US" sz="14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2</a:t>
            </a:r>
            <a:r>
              <a:rPr lang="km-KH" sz="14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គ្រាប់ខាងមុខឬខាងក្រោយជាកង់ធ្វើចលនាបង្វិល។</a:t>
            </a:r>
            <a:endParaRPr lang="en-US" sz="1400" kern="100" dirty="0">
              <a:latin typeface="Khmer OS" panose="02000500000000000000" pitchFamily="2" charset="0"/>
              <a:ea typeface="MS Gothic" panose="020B0609070205080204" pitchFamily="49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km-KH" sz="14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វាប្រើប្រាស់សំបកកង់មិនបែក។ ភាគច្រើនប្រើប្រាស់សំបកកង់កៅស៊ូសដែលមិនងាយជាប់ស្នាមបររត់លើផ្លូវ។</a:t>
            </a:r>
            <a:endParaRPr lang="en-US" sz="1400" kern="100" dirty="0">
              <a:latin typeface="Khmer OS" panose="02000500000000000000" pitchFamily="2" charset="0"/>
              <a:ea typeface="MS Gothic" panose="020B0609070205080204" pitchFamily="49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km-KH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វាធ្វើចលនាបង្វិលកង់ដោយប្រើម៉ាស៊ីនបន្ថយល្បឿនលើម៉ូទ័រសម្ពាធប្រេង។</a:t>
            </a:r>
            <a:endParaRPr lang="en-US" altLang="ja-JP" sz="14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【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លក្ខណៈពិសេស</a:t>
            </a:r>
            <a:r>
              <a:rPr lang="en-US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】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kern="100" dirty="0">
                <a:solidFill>
                  <a:prstClr val="black"/>
                </a:solidFill>
                <a:effectLst/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4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ក</a:t>
            </a:r>
            <a:r>
              <a:rPr lang="en-US" sz="14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. </a:t>
            </a:r>
            <a:r>
              <a:rPr lang="km-KH" sz="14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ងាយស្រួលធ្វើការ ខណៈបំលាស់ទី។</a:t>
            </a:r>
            <a:endParaRPr lang="en-US" sz="1400" kern="100" dirty="0">
              <a:latin typeface="Khmer OS" panose="02000500000000000000" pitchFamily="2" charset="0"/>
              <a:ea typeface="MS Gothic" panose="020B0609070205080204" pitchFamily="49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 </a:t>
            </a:r>
            <a:r>
              <a:rPr lang="km-KH" sz="14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ខ</a:t>
            </a:r>
            <a:r>
              <a:rPr lang="en-US" sz="14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. </a:t>
            </a:r>
            <a:r>
              <a:rPr lang="km-KH" sz="14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ល្បឿនបររត់យឺតបើប្រៀបធៀបនឹងទម្រង់រថយន្តកាំមីញ៉ុង។</a:t>
            </a:r>
            <a:endParaRPr lang="en-US" sz="1400" kern="100" dirty="0">
              <a:latin typeface="Khmer OS" panose="02000500000000000000" pitchFamily="2" charset="0"/>
              <a:ea typeface="MS Gothic" panose="020B0609070205080204" pitchFamily="49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 </a:t>
            </a:r>
            <a:r>
              <a:rPr lang="km-KH" sz="14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គ</a:t>
            </a:r>
            <a:r>
              <a:rPr lang="en-US" sz="14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. </a:t>
            </a:r>
            <a:r>
              <a:rPr lang="km-KH" sz="14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ស្នាមខូចតិចលើផ្លូវពេលបររត់ បើប្រៀបធៀបនឹងទម្រង់ក្រល័រ(ធ្វើពីដែក)។</a:t>
            </a:r>
            <a:endParaRPr lang="en-US" sz="1400" kern="100" dirty="0">
              <a:latin typeface="Khmer OS" panose="02000500000000000000" pitchFamily="2" charset="0"/>
              <a:ea typeface="MS Gothic" panose="020B0609070205080204" pitchFamily="49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 </a:t>
            </a:r>
            <a:r>
              <a:rPr lang="km-KH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ឃ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. </a:t>
            </a:r>
            <a:r>
              <a:rPr lang="km-KH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ច្រើនប្រើប្រាស់ក្នុងការថែទំាត្រួតពិនិត្យក្នុងអគាររោងចក្រ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, </a:t>
            </a:r>
            <a:r>
              <a:rPr lang="km-KH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ការដ្ឋានបង្ហើយការសាងសង់ និងរោងចក្រផលិតនាវាជាដើម។</a:t>
            </a:r>
            <a:endParaRPr lang="ja-JP" altLang="en-US" sz="14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</p:txBody>
      </p:sp>
      <p:pic>
        <p:nvPicPr>
          <p:cNvPr id="12" name="図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505" y="860668"/>
            <a:ext cx="1426845" cy="31299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20C030-0AF9-DA1F-9644-6122B5B16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442" y="4092332"/>
            <a:ext cx="22955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43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ប្រភេទនៃរថយន្តធ្វើការទីខ្ពស់</a:t>
            </a: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- </a:t>
            </a:r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ឧបករណ៍បររត់(</a:t>
            </a:r>
            <a:r>
              <a:rPr lang="en-US" sz="2000" b="1" dirty="0">
                <a:solidFill>
                  <a:prstClr val="black"/>
                </a:solidFill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3</a:t>
            </a:r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53024" y="6400413"/>
            <a:ext cx="301763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8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10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935914"/>
            <a:ext cx="6391275" cy="397898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 </a:t>
            </a:r>
            <a:r>
              <a:rPr lang="km-KH" sz="1400" b="1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ទម្រង់បររត់ដោយខ្លួនឯង</a:t>
            </a:r>
            <a:endParaRPr lang="ja-JP" altLang="en-US" sz="1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km-KH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ជាប្រភេទមិនបំពាក់លើរថយន្តកាំមីញ៉ុង ហើយមិនអាចរត់លើផ្លូវសាធារណៈទេ។ ទម្រង់បររត់ដោយខ្លួនឯងមាន</a:t>
            </a:r>
            <a:r>
              <a:rPr lang="km-KH" sz="1400" b="1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ទម្រង់កង់(</a:t>
            </a:r>
            <a:r>
              <a:rPr lang="en-US" sz="1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Wheel</a:t>
            </a:r>
            <a:r>
              <a:rPr lang="en-US" sz="1400" b="1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និង</a:t>
            </a:r>
            <a:r>
              <a:rPr lang="km-KH" sz="1400" b="1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ទម្រង់ក្រល័រ(</a:t>
            </a:r>
            <a:r>
              <a:rPr lang="en-US" sz="1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Crawler</a:t>
            </a:r>
            <a:r>
              <a:rPr lang="en-US" sz="1400" b="1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r>
              <a:rPr lang="km-KH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b)</a:t>
            </a:r>
            <a:r>
              <a: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400" b="1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ទម្រង់ក្រល័រ(</a:t>
            </a:r>
            <a:r>
              <a:rPr lang="en-US" sz="1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Crawler</a:t>
            </a:r>
            <a:r>
              <a:rPr lang="en-US" sz="1400" b="1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endParaRPr lang="km-KH" sz="1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 ទម្រង់ក្រល័រក៏ធ្វើចលនាបង្វិលក្រល័រដោយប្រើម៉ាស៊ីនបន្ថយល្បឿនលើម៉ូទ័រសម្ពាធប្រេងដែរ។</a:t>
            </a:r>
            <a:endParaRPr lang="km-KH" sz="1400" kern="1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DaunPenh" panose="01010101010101010101" pitchFamily="2" charset="0"/>
              </a:rPr>
              <a:t>  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ខ្នាតតូចត្រូវបានប្រើប្រាស់សម្រាប់ការដ្ឋានក្នុងអគារ ដោយប្រើក្រល័រកៅស៊ូ។</a:t>
            </a:r>
            <a:endParaRPr lang="km-KH" sz="1400" kern="1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DaunPenh" panose="01010101010101010101" pitchFamily="2" charset="0"/>
              </a:rPr>
              <a:t> 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ច្រើនប្រើប្រាស់ក្រល័រកៅស៊ូសដែលមិនងាយជាប់ស្នាមបររត់លើផ្លូវ។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លក្ខណៈពិសេស </a:t>
            </a:r>
            <a:r>
              <a:rPr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ក. ងាយស្រួលធ្វើការពេលកំពុងបំលាស់ទី។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ខ. ល្បឿនបររត់យឺតដូចទម្រង់កង់ដែរ។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គ. អាចបររត់លើដីរដេបរដុបច្រើន។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ឃ. អាចបររត់លើដីទន់ជ្រាយ។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ង. ច្រើនប្រើប្រាស់ក្នុងការដ្ឋានសាងសង់ និងការដ្ឋានបរិក្ខារ។</a:t>
            </a:r>
            <a:endParaRPr lang="ja-JP" altLang="en-US" sz="14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52" y="1422624"/>
            <a:ext cx="1308100" cy="30308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13ED94-8804-2961-45A0-029ECF52C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764" y="4502537"/>
            <a:ext cx="21812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86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31260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វាក្យស័ព្ទទាក់ទងនឹងរថយន្តធ្វើការទីខ្ពស់</a:t>
            </a:r>
            <a:r>
              <a:rPr lang="en-US" sz="2000" b="1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(1)</a:t>
            </a:r>
            <a:endParaRPr kumimoji="1" lang="ja-JP" altLang="en-US" sz="2800" b="1" dirty="0"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86350" y="6400413"/>
            <a:ext cx="308431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14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11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935915"/>
            <a:ext cx="7886700" cy="6704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អ្នកត្រូវយល់វាក្យស័ព្ទនិងអត្ថន័យត្រឹមត្រូវនៃរថយន្តធ្វើការទីខ្ពស់ ហើយខិតខំធ្វើប្រតិបត្តិការប្រកបដោយសុវត្ថិភាពនិងឱ្យបានត្រឹមត្រូវ។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E9D9E2-7B2A-E66A-528D-16BF9FB5A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350" y="1978137"/>
            <a:ext cx="50673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05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វាក្យស័ព្ទទាក់ទងនឹងរថយន្តធ្វើការទីខ្ពស់</a:t>
            </a: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(2)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38675" y="6400413"/>
            <a:ext cx="353198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14-20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11-15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935915"/>
            <a:ext cx="7886700" cy="29078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អ្នកត្រូវយល់វាក្យស័ព្ទនិងអត្ថន័យត្រឹមត្រូវនៃរថយន្តធ្វើការទីខ្ពស់ ហើយខិតខំធ្វើប្រតិបត្តិការប្រកបដោយសុវត្ថិភាពនិងឱ្យបានត្រឹមត្រូវ។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4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ea"/>
              <a:buAutoNum type="circleNumDbPlain"/>
              <a:tabLst>
                <a:tab pos="1882775" algn="l"/>
              </a:tabLst>
            </a:pPr>
            <a:r>
              <a:rPr lang="km-KH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ជាន់ធ្វើការ</a:t>
            </a:r>
            <a:r>
              <a:rPr lang="en-US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	</a:t>
            </a:r>
            <a:r>
              <a:rPr lang="ja-JP" altLang="en-US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：</a:t>
            </a:r>
            <a:r>
              <a:rPr lang="km-KH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ឧបករណ៍ដែលដាក់មនុស្សនិងបន្ទុក។</a:t>
            </a:r>
            <a:endParaRPr lang="en-US" altLang="ja-JP" sz="14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ea"/>
              <a:buAutoNum type="circleNumDbPlain"/>
              <a:tabLst>
                <a:tab pos="1882775" algn="l"/>
              </a:tabLst>
            </a:pP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ឧបករណ៍លំនឹង</a:t>
            </a:r>
            <a:r>
              <a:rPr lang="en-US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	</a:t>
            </a:r>
            <a:r>
              <a:rPr lang="ja-JP" altLang="en-US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：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ឧបករណ៍រក្សាលំនឹងជាន់ធ្វើការជានិច្ច។</a:t>
            </a:r>
            <a:endParaRPr lang="en-US" altLang="ja-JP" sz="14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ea"/>
              <a:buAutoNum type="circleNumDbPlain"/>
              <a:tabLst>
                <a:tab pos="1882775" algn="l"/>
              </a:tabLst>
            </a:pP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ឧបករណ៍ប្រតិបត្តិការ</a:t>
            </a:r>
            <a:r>
              <a:rPr lang="ja-JP" altLang="en-US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：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ឧបករណ៍ធ្វើប្រតិបត្តិការឧបករណ៍ធ្វើការ និងឧបករណ៍បររត់ជាដើម</a:t>
            </a:r>
            <a:r>
              <a:rPr lang="km-KH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។</a:t>
            </a:r>
            <a:endParaRPr lang="en-US" altLang="ja-JP" sz="14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ea"/>
              <a:buAutoNum type="circleNumDbPlain"/>
              <a:tabLst>
                <a:tab pos="1882775" algn="l"/>
              </a:tabLst>
            </a:pP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ឧបករណ៍ដងសន្ទូច </a:t>
            </a:r>
            <a:r>
              <a:rPr lang="en-US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	</a:t>
            </a:r>
            <a:r>
              <a:rPr lang="ja-JP" altLang="en-US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：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ឧបករណ៍ទ្រ និងអាចលើកដាក់ ដំឡើងទម្លាក់ចុះនូវជាន់ធ្វើការ។</a:t>
            </a:r>
            <a:endParaRPr lang="en-US" altLang="ja-JP" sz="14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ea"/>
              <a:buAutoNum type="circleNumDbPlain"/>
              <a:tabLst>
                <a:tab pos="1882775" algn="l"/>
              </a:tabLst>
            </a:pP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ឧបករណ៍បង្វិល </a:t>
            </a:r>
            <a:r>
              <a:rPr lang="en-US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	</a:t>
            </a:r>
            <a:r>
              <a:rPr lang="ja-JP" altLang="en-US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：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ឧបករណ៍បង្វិលឧបករណ៍ធ្វើការ។</a:t>
            </a:r>
            <a:endParaRPr lang="en-US" altLang="ja-JP" sz="14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ea"/>
              <a:buAutoNum type="circleNumDbPlain"/>
              <a:tabLst>
                <a:tab pos="1882775" algn="l"/>
              </a:tabLst>
            </a:pP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ជើងបញ្ចេញទប់(</a:t>
            </a:r>
            <a:r>
              <a:rPr lang="en-US" sz="1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Outrigger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 </a:t>
            </a:r>
            <a:r>
              <a:rPr lang="en-US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	</a:t>
            </a:r>
            <a:r>
              <a:rPr lang="ja-JP" altLang="en-US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：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ឧបករណ៍រក្សាលំនឹងនៃតួម៉ាស៊ីនតាមរយៈដូយ។</a:t>
            </a:r>
            <a:endParaRPr lang="en-US" altLang="ja-JP" sz="14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ea"/>
              <a:buAutoNum type="circleNumDbPlain"/>
              <a:tabLst>
                <a:tab pos="1882775" algn="l"/>
              </a:tabLst>
            </a:pP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ឧបករណ៍លើកដាក់បញ្ឈរ </a:t>
            </a:r>
            <a:r>
              <a:rPr lang="en-US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	</a:t>
            </a:r>
            <a:r>
              <a:rPr lang="ja-JP" altLang="en-US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：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ឧបករណ៍លើកឡើងដាក់ចុះនូវជាន់ធ្វើការជាបញ្ឈរ។</a:t>
            </a:r>
            <a:endParaRPr lang="en-US" altLang="ja-JP" sz="14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ea"/>
              <a:buAutoNum type="circleNumDbPlain"/>
              <a:tabLst>
                <a:tab pos="1882775" algn="l"/>
              </a:tabLst>
            </a:pP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ចំណុះផ្ទុក</a:t>
            </a:r>
            <a:r>
              <a:rPr lang="en-US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	</a:t>
            </a:r>
            <a:r>
              <a:rPr lang="ja-JP" altLang="en-US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：</a:t>
            </a:r>
            <a:r>
              <a:rPr lang="km-KH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បន្ទុកអតិបរមាដែលអាចដាក់មនុស្សនិងបន្ទុកលើជាន់ធ្វើការ ហើយលើកឡើង។ប្រសិនបើដាក់បន្ទុកលើសចំណុះផ្ទុកលើជាន់ធ្វើការ អាចនាំឱ្យមានគ្រោះថ្នាក់ធ្ងន់ធ្ងរជាដើម។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1882775" algn="l"/>
              </a:tabLst>
            </a:pPr>
            <a:endParaRPr lang="en-US" altLang="ja-JP" sz="14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39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85060A1-4064-373A-FA91-72E1B0830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57" y="3003965"/>
            <a:ext cx="2063837" cy="3143250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វាក្យស័ព្ទទាក់ទងនឹងរថយន្តធ្វើការទីខ្ពស់</a:t>
            </a: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(3)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62777" y="6400413"/>
            <a:ext cx="350788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20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-21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16-17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935915"/>
            <a:ext cx="7886700" cy="23626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អ្នកត្រូវយល់វាក្យស័ព្ទនិងអត្ថន័យត្រឹមត្រូវនៃរថយន្តធ្វើការទីខ្ពស់ ហើយខិតខំធ្វើប្រតិបត្តិការប្រកបដោយសុវត្ថិភាពនិងឱ្យបានត្រឹមត្រូវ។ 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ea"/>
              <a:buAutoNum type="circleNumDbPlain" startAt="9"/>
              <a:tabLst>
                <a:tab pos="1882775" algn="l"/>
              </a:tabLst>
            </a:pP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កម្ពស់នៃជាន់ធ្វើការ</a:t>
            </a:r>
            <a:r>
              <a:rPr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កម្ពស់បញ្ឈរពីផ្ទៃដីដល់ផ្ទៃជាន់</a:t>
            </a:r>
            <a:r>
              <a:rPr lang="en-US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ពេលលើកជាន់ធ្វើការខ្ពស់ជាអតិបរមា។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ea"/>
              <a:buAutoNum type="circleNumDbPlain" startAt="9"/>
              <a:tabLst>
                <a:tab pos="1882775" algn="l"/>
              </a:tabLst>
            </a:pP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កម្ពស់ពីដី </a:t>
            </a:r>
            <a:r>
              <a:rPr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កម្ពស់បញ្ឈរពីដីដល់ផ្ទៃជាន់</a:t>
            </a:r>
            <a:r>
              <a:rPr lang="en-US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ពេលលើកជាន់ធ្វើការដល់កម្ពស់ណាមួយ។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ea"/>
              <a:buAutoNum type="circleNumDbPlain" startAt="9"/>
              <a:tabLst>
                <a:tab pos="1882775" algn="l"/>
              </a:tabLst>
            </a:pP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កាំការងារ </a:t>
            </a:r>
            <a:r>
              <a:rPr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ចម្ងាយផ្តេកពីផ្ចិតបង្វិលដល់ផ្នែកចុងបំផុតនៃផ្ទៃក្នុងជាន់ធ្វើការ។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ea"/>
              <a:buAutoNum type="circleNumDbPlain" startAt="9"/>
              <a:tabLst>
                <a:tab pos="1882775" algn="l"/>
              </a:tabLst>
            </a:pP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រូបដែនការងារ </a:t>
            </a:r>
            <a:r>
              <a:rPr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រូបបង្ហាញដែនដែលរថយន្តធ្វើការទីខ្ពស់អាចធ្វើការដោយសុវត្ថិភាព។</a:t>
            </a:r>
            <a:r>
              <a:rPr lang="en-US" sz="1600" kern="100" dirty="0">
                <a:latin typeface="MS Gothic" panose="020B0609070205080204" pitchFamily="49" charset="-128"/>
                <a:ea typeface="MS Gothic" panose="020B0609070205080204" pitchFamily="49" charset="-128"/>
                <a:cs typeface="DaunPenh" panose="01010101010101010101" pitchFamily="2" charset="0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ដែនការងារប្រែប្រួលទៅតាមសមត្ថភាព(ចំណុះផ្ទុក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បន្ទុកស្ទូចលើក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ប្រវែងដងសន្ទូច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កាំការងារ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ការលូតចេញនៃជើងបញ្ចេញទប់។ល។)។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ea"/>
              <a:buAutoNum type="circleNumDbPlain" startAt="9"/>
              <a:tabLst>
                <a:tab pos="1882775" algn="l"/>
              </a:tabLst>
            </a:pP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32FE1F-59F2-135B-35E7-7A18B28E7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5" y="3482974"/>
            <a:ext cx="2371725" cy="2581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97D945-953D-65C5-1D0C-8CA465C8DA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9847" y="3367923"/>
            <a:ext cx="3459556" cy="272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54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96711" y="2325511"/>
            <a:ext cx="8161867" cy="824089"/>
          </a:xfrm>
        </p:spPr>
        <p:txBody>
          <a:bodyPr>
            <a:normAutofit/>
          </a:bodyPr>
          <a:lstStyle/>
          <a:p>
            <a:r>
              <a:rPr lang="km-KH" sz="24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មេរៀនទី</a:t>
            </a:r>
            <a:r>
              <a:rPr lang="en-US" sz="2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2 </a:t>
            </a:r>
            <a:br>
              <a:rPr lang="en-US" sz="2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</a:br>
            <a:r>
              <a:rPr lang="km-KH" sz="24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គ្រោងនិងការប្រើប្រាស់ឧបករណ៍ធ្វើការនៃរថយន្តធ្វើការទីខ្ពស់</a:t>
            </a:r>
            <a:endParaRPr kumimoji="1" lang="ja-JP" altLang="en-US" sz="2400" dirty="0">
              <a:latin typeface="+mn-ea"/>
              <a:ea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79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763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ឧបករណ៍ធ្វើការនៃរថយន្តធ្វើការទីខ្ពស់ទម្រង់ដងសន្ទូច</a:t>
            </a:r>
            <a:r>
              <a:rPr lang="en-US" sz="2000" b="1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(1) </a:t>
            </a:r>
            <a:br>
              <a:rPr lang="km-KH" sz="2000" b="1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</a:br>
            <a:r>
              <a:rPr lang="km-KH" sz="2000" b="1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 ឧបករណ៍ធ្វើការ</a:t>
            </a:r>
            <a:endParaRPr kumimoji="1" lang="ja-JP" altLang="en-US" sz="2800" b="1" dirty="0"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12266" y="6400413"/>
            <a:ext cx="315839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25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18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1455206"/>
            <a:ext cx="7886700" cy="19222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8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ក្នុងរថយន្តធ្វើការទីខ្ពស់ទម្រង់ដងសន្ទូច មានទម្រង់3ប្រភេទគឺ </a:t>
            </a:r>
            <a:r>
              <a:rPr lang="km-KH" sz="18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ទម្រង់លូតរួម, ទម្រង់បត់ និងទម្រង់ចម្រុះ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ទៅតាម</a:t>
            </a:r>
            <a:r>
              <a:rPr lang="km-KH" sz="18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គ្រោងនៃដងសន្ទូច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ja-JP" altLang="en-US" sz="1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km-KH" sz="18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ឧបករណ៍ធ្វើការមាន </a:t>
            </a:r>
            <a:r>
              <a:rPr lang="km-KH" sz="18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ឧបករណ៍ដងសន្ទូច</a:t>
            </a:r>
            <a:r>
              <a:rPr lang="en-US" sz="1800" b="1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8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ឧបករណ៍បង្វិលដងសន្ទូច</a:t>
            </a:r>
            <a:r>
              <a:rPr lang="en-US" sz="1800" b="1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8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ឧបករណ៍ដំឡើងទម្លាក់ដងសន្ទូច</a:t>
            </a:r>
            <a:r>
              <a:rPr lang="en-US" sz="1800" b="1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8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ជាន់ធ្វើការ</a:t>
            </a:r>
            <a:r>
              <a:rPr lang="en-US" sz="1800" b="1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8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ឧបករណ៍បង្វិលកជាន់ធ្វើការ</a:t>
            </a:r>
            <a:r>
              <a:rPr lang="en-US" sz="1800" b="1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8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ឧបករណ៍លំនឹងជាន់ធ្វើការ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។ល។</a:t>
            </a:r>
            <a:endParaRPr lang="ja-JP" altLang="en-US" sz="1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0068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282222"/>
            <a:ext cx="7886700" cy="65369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ឧបករណ៍ធ្វើការនៃរថយន្តធ្វើការទីខ្ពស់ទម្រង់ដងសន្ទូច</a:t>
            </a: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(2)  </a:t>
            </a:r>
            <a:b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</a:br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ឧបករណ៍លំនឹងជាន់ធ្វើការ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57774" y="6400413"/>
            <a:ext cx="311288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28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19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935914"/>
            <a:ext cx="7886700" cy="51801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ts val="2000"/>
              </a:lnSpc>
              <a:buNone/>
            </a:pPr>
            <a:r>
              <a:rPr lang="km-KH" sz="16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ពេលធ្វើប្រតិបត្តិការដំឡើងទម្លាក់ឬបត់ដងសន្ទូច ប្រសិនបើជាន់ធ្វើការផ្អៀង អ្នកធ្វើការអាចដួលធ្លាក់ពីជាន់ធ្វើការ។ ដើម្បីការពារបញ្ហានេះ មាន</a:t>
            </a:r>
            <a:r>
              <a:rPr lang="km-KH" sz="1600" b="1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ឧបករណ៍រក្សាលំនឹងនៃជាន់ធ្វើការជានិច្ច</a:t>
            </a:r>
            <a:r>
              <a:rPr lang="km-KH" sz="16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ដោយមិនអាស្រ័យនឹងប្រតិបត្តិការដំឡើងទម្លាក់ឬបត់ឡើយ។</a:t>
            </a:r>
            <a:r>
              <a:rPr lang="km-KH" sz="1600" kern="100" dirty="0">
                <a:latin typeface="MS Gothic" panose="020B0609070205080204" pitchFamily="49" charset="-128"/>
                <a:ea typeface="MS Gothic" panose="020B0609070205080204" pitchFamily="49" charset="-128"/>
                <a:cs typeface="DaunPenh" panose="01010101010101010101" pitchFamily="2" charset="0"/>
              </a:rPr>
              <a:t> 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(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វាត្រូវបានបំពាក់លើរថយន្តធ្វើការទីខ្ពស់ទាំងអស់ ក្រៅពីទម្រង់លើកដាក់បញ្ឈរ។) 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km-KH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ឧបករណ៍លំនឹងទម្រង់ស៊ីឡាំង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lang="km-KH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ឧបករណ៍លំនឹងទម្រង់ខ្សែពួរលួស(ច្រវ៉ាក់)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AF5D89-9DB4-BC96-A68F-881C36E03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598" y="2207969"/>
            <a:ext cx="2009775" cy="39141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708EC4-80EC-5592-10E1-DB1A0DF5A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050" y="3233737"/>
            <a:ext cx="20383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86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22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ឧបករណ៍ធ្វើការនៃរថយន្តធ្វើការទីខ្ពស់ទម្រង់ដងសន្ទូច</a:t>
            </a: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(3)</a:t>
            </a:r>
            <a:b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</a:b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2000" b="1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គ្រោងនៃជើងបញ្ចេញទប់(</a:t>
            </a:r>
            <a:r>
              <a:rPr lang="en-US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Outrigger</a:t>
            </a:r>
            <a:r>
              <a:rPr lang="km-KH" sz="2000" b="1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)និងលក្ខណៈពិសេស</a:t>
            </a:r>
            <a:endParaRPr kumimoji="1" lang="ja-JP" altLang="en-US" sz="2000" b="1" dirty="0"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38724" y="6400413"/>
            <a:ext cx="313193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29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20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19125" y="1157387"/>
            <a:ext cx="7934553" cy="13528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km-KH" sz="1600" dirty="0">
                <a:ea typeface="MS Gothic" panose="020B0609070205080204" pitchFamily="49" charset="-128"/>
                <a:cs typeface="Khmer OS" panose="02000500000000000000" pitchFamily="2" charset="0"/>
              </a:rPr>
              <a:t> 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ជើងបញ្ចេញទប់(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Outrigger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មាន </a:t>
            </a:r>
            <a:r>
              <a:rPr lang="km-KH" sz="16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ទម្រង់</a:t>
            </a:r>
            <a:r>
              <a:rPr lang="en-US" sz="1600" b="1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H</a:t>
            </a:r>
            <a:r>
              <a:rPr lang="km-KH" sz="1600" b="1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ដែល</a:t>
            </a:r>
            <a:r>
              <a:rPr lang="km-KH" sz="16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លូតចេញទៅខាងហើយប៉ះដី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និង</a:t>
            </a:r>
            <a:r>
              <a:rPr lang="km-KH" sz="16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ទម្រង់</a:t>
            </a:r>
            <a:r>
              <a:rPr lang="en-US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km-KH" sz="16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ដែលប៉ះដីដោយផ្អៀង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 មួយណាក៏ជា</a:t>
            </a:r>
            <a:r>
              <a:rPr lang="km-KH" sz="16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ឧបករណ៍ទប់លំនឹងនៃរថយន្តធ្វើការទីខ្ពស់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ដែរ។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ជើងបញ្ចេញទប់ទម្រង់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ច្រើនប្រើសម្រាប់រថយន្តធ្វើការទីខ្ពស់ខ្នាតធំដែលមានកម្ពស់ជាន់ធ្វើការចាប់ពី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12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ឡើង ហើយជើងបញ្ចេញទប់ទម្រង់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ច្រើនប្រើសម្រាប់រថយន្តធ្វើការទីខ្ពស់ខ្នាតតូចដែលមានកម្ពស់ជាន់ធ្វើការ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12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ចុះ។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ម្យ៉ាងទៀត ចំពោះស៊ីឡាំងសម្ពាធប្រេងសម្រាប់ដូយ វ៉ាល់ត្រួតពិនិត្យ(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Checkvalve</a:t>
            </a:r>
            <a:r>
              <a:rPr lang="en-US" sz="18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ត្រូវបានបំពាក់ដើម្បីការពារការរួមនៃស៊ីឡាំងពេលបែកខូចទុយោប្រេងសម្ពាធ។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2FDFD6-A91A-13FB-9301-5A9C3DB9C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12" y="3419475"/>
            <a:ext cx="3171825" cy="2628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5F9B24-969E-706E-A8AE-C60AF7A00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417" y="3562350"/>
            <a:ext cx="220027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04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764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ឧបករណ៍ធ្វើការនៃរថយន្តធ្វើការទីខ្ពស់ទម្រង់ដងសន្ទូច</a:t>
            </a: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(4) </a:t>
            </a:r>
            <a:b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</a:b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គ្រោងនិងលក្ខណៈពិសេសនៃឧបករណ៍ប្រតិបត្តិការ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30-31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21-23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1176835"/>
            <a:ext cx="7886700" cy="16156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ក្នុងឧបករណ៍ប្រតិបត្តិការមាន </a:t>
            </a:r>
            <a:r>
              <a:rPr lang="km-KH" sz="16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ឧបករណ៍ប្តូរថាមពល</a:t>
            </a:r>
            <a:r>
              <a:rPr lang="en-US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PTO</a:t>
            </a:r>
            <a:r>
              <a:rPr lang="en-US" sz="1600" b="1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(</a:t>
            </a:r>
            <a:r>
              <a:rPr lang="en-US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Power Take Off</a:t>
            </a:r>
            <a:r>
              <a:rPr lang="en-US" sz="1600" b="1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)(</a:t>
            </a:r>
            <a:r>
              <a:rPr lang="km-KH" sz="16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បំពាក់លើទម្រង់រថយន្តកាំមីញ៉ុងប៉ុណ្ណោះ)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16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ឧបករណ៍ប្រតិបត្តិការជើងបញ្ចេញទប់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ដើម្បីធ្វើដំណើរការជើងបញ្ចេញទប់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6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ឧបករណ៍ប្រតិបត្តិការផ្នែកក្រោម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និងឧបករណ៍ប្រតិបត្តិការផ្នែកលើដើម្បីដំណើរការឧបករណ៍ធ្វើការ។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　</a:t>
            </a:r>
            <a:r>
              <a:rPr lang="km-KH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Khmer" panose="020B0606030804020204" pitchFamily="34" charset="0"/>
                <a:cs typeface="Khmer OS" panose="02000500000000000000" pitchFamily="2" charset="0"/>
              </a:rPr>
              <a:t>លើសពីនេះ ក្នុងវិធីសាស្ត្រប្រតិបត្តិការ មានវិធីសាស្ត្រ កុងត្រូលអគ្គិសនី(កុងត្រូលកុងតាក់), កុងត្រូលគម្នាស, កុងត្រុលសមាមាត្រអេឡិចត្រូម៉ាញ៉េទិច។</a:t>
            </a:r>
            <a:endParaRPr lang="ja-JP" altLang="en-US" sz="16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94FF0F-D13A-06CD-BC0D-5898C6C68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18" y="2944727"/>
            <a:ext cx="3545104" cy="17079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85A1BD-E40C-40C4-D6C0-DE847FC75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133" y="2884504"/>
            <a:ext cx="4199467" cy="17554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8C9C85-43DC-3F4A-DC64-C6DC10AB8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181" y="4762482"/>
            <a:ext cx="4043809" cy="19672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F7FB20-DECC-50EC-5B82-14011E4703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1871" y="4660882"/>
            <a:ext cx="4352149" cy="165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45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596445"/>
            <a:ext cx="7772400" cy="913518"/>
          </a:xfrm>
        </p:spPr>
        <p:txBody>
          <a:bodyPr>
            <a:noAutofit/>
          </a:bodyPr>
          <a:lstStyle/>
          <a:p>
            <a:r>
              <a:rPr lang="km-KH" altLang="ja-JP" sz="2400" b="1" dirty="0">
                <a:latin typeface="Khmer OS" panose="02000500000000000000" pitchFamily="2" charset="0"/>
                <a:ea typeface="+mn-ea"/>
                <a:cs typeface="Khmer OS" panose="02000500000000000000" pitchFamily="2" charset="0"/>
              </a:rPr>
              <a:t>មេរៀនទី1 </a:t>
            </a:r>
            <a:br>
              <a:rPr lang="en-US" altLang="ja-JP" sz="2400" b="1" dirty="0">
                <a:latin typeface="Khmer OS" panose="02000500000000000000" pitchFamily="2" charset="0"/>
                <a:ea typeface="+mn-ea"/>
                <a:cs typeface="Khmer OS" panose="02000500000000000000" pitchFamily="2" charset="0"/>
              </a:rPr>
            </a:br>
            <a:r>
              <a:rPr lang="km-KH" altLang="ja-JP" sz="2400" b="1" dirty="0">
                <a:latin typeface="Khmer OS" panose="02000500000000000000" pitchFamily="2" charset="0"/>
                <a:ea typeface="+mn-ea"/>
                <a:cs typeface="Khmer OS" panose="02000500000000000000" pitchFamily="2" charset="0"/>
              </a:rPr>
              <a:t>ចំណេះដឹងមូលដ្ឋានទាក់ទងនឹងរថយន្តធ្វើការទីខ្ពស់</a:t>
            </a:r>
            <a:endParaRPr kumimoji="1" lang="ja-JP" altLang="en-US" sz="2400" b="1" dirty="0">
              <a:latin typeface="Khmer OS" panose="02000500000000000000" pitchFamily="2" charset="0"/>
              <a:ea typeface="+mn-ea"/>
              <a:cs typeface="Khmer OS" panose="02000500000000000000" pitchFamily="2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580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ឧបករណ៍ធ្វើការនៃរថយន្តធ្វើការទីខ្ពស់ទម្រង់លើកដាក់បញ្ឈរ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55822" y="6400413"/>
            <a:ext cx="321484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34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23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935915"/>
            <a:ext cx="7886700" cy="30151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800" b="1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8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ឧបករណ៍ធ្វើការនៃរថយន្តធ្វើការទីខ្ពស់ទម្រង់លើកដាក់បញ្ឈរ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អាចត្រូវបានបែងចែកជា</a:t>
            </a:r>
            <a:r>
              <a:rPr lang="en-US" sz="18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4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ប្រភេទដូចខាងក្រោមទៅតាម</a:t>
            </a:r>
            <a:r>
              <a:rPr lang="km-KH" sz="18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គ្រោងនៃដៃលើក(</a:t>
            </a:r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Lift arm</a:t>
            </a:r>
            <a:r>
              <a:rPr lang="en-US" sz="1800" b="1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en-US" altLang="ja-JP" sz="1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0" algn="just">
              <a:lnSpc>
                <a:spcPts val="2000"/>
              </a:lnSpc>
              <a:buNone/>
            </a:pPr>
            <a:endParaRPr lang="km-KH" sz="1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0" algn="just">
              <a:lnSpc>
                <a:spcPts val="2000"/>
              </a:lnSpc>
              <a:buNone/>
            </a:pPr>
            <a:r>
              <a:rPr lang="en-US" sz="1800" kern="100" dirty="0">
                <a:effectLst/>
                <a:latin typeface="Cambria Math" panose="02040503050406030204" pitchFamily="18" charset="0"/>
                <a:ea typeface="MS Gothic" panose="020B0609070205080204" pitchFamily="49" charset="-128"/>
                <a:cs typeface="Cambria Math" panose="02040503050406030204" pitchFamily="18" charset="0"/>
              </a:rPr>
              <a:t>①</a:t>
            </a:r>
            <a:r>
              <a:rPr lang="km-KH" sz="18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ប្រភេទ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Scissors</a:t>
            </a:r>
          </a:p>
          <a:p>
            <a:pPr indent="0" algn="just">
              <a:lnSpc>
                <a:spcPts val="2000"/>
              </a:lnSpc>
              <a:buNone/>
            </a:pPr>
            <a:r>
              <a:rPr lang="en-US" sz="1800" kern="100" dirty="0">
                <a:effectLst/>
                <a:latin typeface="Cambria Math" panose="02040503050406030204" pitchFamily="18" charset="0"/>
                <a:ea typeface="MS Gothic" panose="020B0609070205080204" pitchFamily="49" charset="-128"/>
                <a:cs typeface="Cambria Math" panose="02040503050406030204" pitchFamily="18" charset="0"/>
              </a:rPr>
              <a:t>②</a:t>
            </a:r>
            <a:r>
              <a:rPr lang="km-KH" sz="18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ប្រភេទ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M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ast</a:t>
            </a:r>
            <a:endParaRPr lang="en-US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DaunPenh" panose="01010101010101010101" pitchFamily="2" charset="0"/>
            </a:endParaRPr>
          </a:p>
          <a:p>
            <a:pPr indent="0" algn="just">
              <a:lnSpc>
                <a:spcPts val="2000"/>
              </a:lnSpc>
              <a:buNone/>
            </a:pPr>
            <a:r>
              <a:rPr lang="en-US" sz="1800" kern="100" dirty="0">
                <a:effectLst/>
                <a:latin typeface="Cambria Math" panose="02040503050406030204" pitchFamily="18" charset="0"/>
                <a:ea typeface="MS Gothic" panose="020B0609070205080204" pitchFamily="49" charset="-128"/>
                <a:cs typeface="Cambria Math" panose="02040503050406030204" pitchFamily="18" charset="0"/>
              </a:rPr>
              <a:t>③</a:t>
            </a:r>
            <a:r>
              <a:rPr lang="km-KH" sz="18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ប្រភេទ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S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igma</a:t>
            </a:r>
            <a:endParaRPr lang="km-KH" sz="1800" kern="100" dirty="0">
              <a:latin typeface="Cambria" panose="02040503050406030204" pitchFamily="18" charset="0"/>
              <a:ea typeface="Cambria" panose="02040503050406030204" pitchFamily="18" charset="0"/>
              <a:cs typeface="DaunPenh" panose="01010101010101010101" pitchFamily="2" charset="0"/>
            </a:endParaRPr>
          </a:p>
          <a:p>
            <a:pPr indent="0" algn="just">
              <a:lnSpc>
                <a:spcPts val="2000"/>
              </a:lnSpc>
              <a:buNone/>
            </a:pPr>
            <a:r>
              <a:rPr lang="en-US" sz="1800" dirty="0">
                <a:effectLst/>
                <a:latin typeface="Cambria Math" panose="02040503050406030204" pitchFamily="18" charset="0"/>
                <a:ea typeface="MS Gothic" panose="020B0609070205080204" pitchFamily="49" charset="-128"/>
                <a:cs typeface="Cambria Math" panose="02040503050406030204" pitchFamily="18" charset="0"/>
              </a:rPr>
              <a:t>④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ប្រភេទ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endParaRPr lang="ja-JP" altLang="en-US" sz="1800" dirty="0">
              <a:solidFill>
                <a:prstClr val="black"/>
              </a:solidFill>
              <a:latin typeface="Cambria" panose="02040503050406030204" pitchFamily="18" charset="0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2711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216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ឧបករណ៍សុវត្ថិភាពនៃរថយន្តធ្វើការទីខ្ពស់ (1)</a:t>
            </a:r>
            <a:b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</a:br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 ប្រភេទនៃឧបករណ៍សុវត្ថិភាពដែលកំណត់តាមច្បាប់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36-41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24-31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1197690"/>
            <a:ext cx="7886700" cy="496247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km-KH" sz="18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ដើម្បី</a:t>
            </a:r>
            <a:r>
              <a:rPr lang="km-KH" sz="18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ធ្វើការដោយសុវត្ថិភាពនិងទុកចិត្ត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ចំពោះការងារនៅទីខ្ពស់ </a:t>
            </a:r>
            <a:r>
              <a:rPr lang="km-KH" sz="18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ឧបករណ៍សុវត្ថិភាព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ផ្សេងៗ</a:t>
            </a:r>
            <a:r>
              <a:rPr lang="km-KH" sz="18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ត្រូវបានបំពាក់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លើរថយន្តធ្វើការទីខ្ពស់។ </a:t>
            </a:r>
            <a:r>
              <a:rPr lang="km-KH" sz="18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ដោយផ្អែកលើប្រការដែលត្រូវបានកំណត់ដោយស្តង់ដារគ្រោងនៃរថយន្តធ្វើការទីខ្ពស់ និងខាងអ្នកប្រើប្រាស់និងខាងអ្នកផលិតរថយន្តធ្វើការទីខ្ពស់</a:t>
            </a:r>
            <a:r>
              <a:rPr lang="en-US" sz="18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ឧបករណ៍ទាំងនោះត្រូវបានបំពាក់ដើម្បីអាចធ្វើការកាន់តែសុវត្ថិភាព។</a:t>
            </a: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ដោយសារទាំងឧបករណ៍សុវត្ថិភាពត្រូវបានផ្លាស់ប្តូរឬបន្ថែម ទៅតាមអាយុកាល ដូចនេះ</a:t>
            </a:r>
            <a:r>
              <a:rPr lang="km-KH" sz="18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ចាំបាច់ប្រើប្រាស់ដោយអានល្អិតល្អន់នូវសៀវភៅណែនាំអំពីការប្រើប្រាស់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km-KH" sz="16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ឧបករណ៍សុវត្ថិភាពដែលកំណត់តាមច្បាប់ដោយស្តង់ដារគ្រោងនៃរថយន្តធ្វើការទីខ្ពស់ មានដូចខាងក្រោម។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① </a:t>
            </a:r>
            <a:r>
              <a:rPr lang="km-KH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ឧបករណ៍កុងត្រូលដំណើរការដងសន្ទូច</a:t>
            </a:r>
            <a:endParaRPr lang="en-US" altLang="ja-JP" sz="14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　　② </a:t>
            </a:r>
            <a:r>
              <a:rPr lang="km-KH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ឧបករណ៍បញ្ឈប់បន្ទាន់</a:t>
            </a:r>
            <a:endParaRPr lang="en-US" altLang="ja-JP" sz="14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　　③ </a:t>
            </a:r>
            <a:r>
              <a:rPr lang="km-KH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ឧបករណ៍ដាក់ចុះបន្ទាន់</a:t>
            </a:r>
            <a:endParaRPr lang="en-US" altLang="ja-JP" sz="14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　　④ </a:t>
            </a:r>
            <a:r>
              <a:rPr lang="km-KH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ឧបករណ៍រោទ៍ព្រមានការបររត់</a:t>
            </a:r>
            <a:endParaRPr lang="en-US" altLang="ja-JP" sz="14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　　⑤ </a:t>
            </a:r>
            <a:r>
              <a:rPr lang="km-KH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ឧបករណ៍កុងត្រូលមុំទំនោរតួរថយន្ត</a:t>
            </a:r>
            <a:endParaRPr lang="en-US" altLang="ja-JP" sz="14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　　⑥ </a:t>
            </a:r>
            <a:r>
              <a:rPr lang="km-KH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វ៉ាល់សុវត្ថិភាព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, </a:t>
            </a:r>
            <a:r>
              <a:rPr lang="km-KH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វ៉ាល់ត្រួតពិនិត្យ</a:t>
            </a:r>
            <a:endParaRPr lang="en-US" altLang="ja-JP" sz="14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　　⑦ </a:t>
            </a:r>
            <a:r>
              <a:rPr lang="km-KH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ឧបករណ៍ឡុកជើងបញ្ចេញទប់(</a:t>
            </a:r>
            <a:r>
              <a:rPr lang="en-US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Outrigger interlock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endParaRPr lang="en-US" altLang="ja-JP" sz="14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　　⑧ </a:t>
            </a:r>
            <a:r>
              <a:rPr lang="km-KH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ការបង្ហាញទិសដៅមុខក្រោយនៃតួរថយន្ត</a:t>
            </a:r>
            <a:endParaRPr lang="en-US" altLang="ja-JP" sz="14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　　⑨ </a:t>
            </a:r>
            <a:r>
              <a:rPr lang="km-KH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ឧបករណ៍កុងត្រូលបន្ទុកលើស</a:t>
            </a:r>
            <a:endParaRPr lang="ja-JP" altLang="en-US" sz="14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4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037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26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ឧបករណ៍សុវត្ថិភាពនៃរថយន្តធ្វើការទីខ្ពស់ (</a:t>
            </a:r>
            <a:r>
              <a:rPr lang="en-US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2</a:t>
            </a:r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br>
              <a:rPr lang="en-US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</a:br>
            <a:r>
              <a:rPr lang="en-US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 </a:t>
            </a:r>
            <a:r>
              <a:rPr lang="km-KH" sz="2000" b="1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ឧបករណ៍កុងត្រូលដំណើរការដងសន្ទូច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4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36-37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25-27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1" y="1225722"/>
            <a:ext cx="5663866" cy="45734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km-KH" sz="18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ឧបករណ៍កុងត្រូលដំណើរការដងសន្ទូច </a:t>
            </a:r>
            <a:r>
              <a:rPr lang="km-KH" sz="16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ការពារការដួលរលំ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នៃរថយន្តធ្វើការទីខ្ពស់ </a:t>
            </a:r>
            <a:r>
              <a:rPr lang="km-KH" sz="16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ដោយឧបករណ៍កុងត្រូលដំណើរការដងសន្ទូចដោយស្វ័យប្រវត្តិ</a:t>
            </a:r>
            <a:r>
              <a:rPr lang="en-US" sz="1600" b="1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(</a:t>
            </a:r>
            <a:r>
              <a:rPr lang="km-KH" sz="16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បញ្ឈប់ឬបញ្ចេញ</a:t>
            </a:r>
            <a:r>
              <a:rPr lang="km-KH" sz="1600" b="1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រោទ៍ព្រមាន</a:t>
            </a:r>
            <a:r>
              <a:rPr lang="km-KH" sz="16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16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ពេលជាន់ធ្វើការបានប្រុងនឹងហួសដែនធ្វើការដែលបានកំណត់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b="1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①</a:t>
            </a:r>
            <a:r>
              <a:rPr lang="km-KH" altLang="ja-JP" sz="1400" b="1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ទម្រង់ដងសន្ទូចលូតរួម</a:t>
            </a:r>
            <a:endParaRPr lang="en-US" altLang="ja-JP" sz="1400" b="1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　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វាគណនាដោយអគ្គិសនីនូវមុំដំឡើងទម្លាក់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ប្រវែងលូត និងមុំបង្វិលនៃដងសន្ទូច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ប្រវែងលូតចេញនៃជើងបញ្ចេញទប់ ហើយពេលវាប្រុងនឹងហួសដែនការងារ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វានឹងបញ្ឈប់ការដំឡើងទម្លាក់ ការលូតដងសន្ទូច និងការបង្វិលពីផ្ចិតនៃរថយន្ត។ </a:t>
            </a:r>
            <a:endParaRPr lang="en-US" altLang="ja-JP" sz="14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　</a:t>
            </a:r>
            <a:r>
              <a:rPr lang="km-KH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ឧបករណ៍កុងត្រូលដំណើរការដងសន្ទូចទម្រង់លូតរួម មាន2ប្រភេទដូចខាងក្រោម។</a:t>
            </a:r>
            <a:endParaRPr lang="en-US" altLang="ja-JP" sz="14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　　</a:t>
            </a:r>
            <a:r>
              <a:rPr lang="en-US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(</a:t>
            </a:r>
            <a:r>
              <a:rPr lang="en-US" altLang="ja-JP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a</a:t>
            </a:r>
            <a:r>
              <a:rPr lang="en-US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)</a:t>
            </a:r>
            <a:r>
              <a:rPr lang="ja-JP" altLang="en-US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</a:t>
            </a:r>
            <a:r>
              <a:rPr lang="km-KH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ប្រភេទគណនាការកើនថយនៃចំណុះផ្ទុកក្នុងជាន់ធ្វើការ</a:t>
            </a:r>
            <a:endParaRPr lang="en-US" altLang="ja-JP" sz="14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　　</a:t>
            </a:r>
            <a:r>
              <a:rPr lang="en-US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(</a:t>
            </a:r>
            <a:r>
              <a:rPr lang="en-US" altLang="ja-JP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b</a:t>
            </a:r>
            <a:r>
              <a:rPr lang="en-US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)</a:t>
            </a:r>
            <a:r>
              <a:rPr lang="ja-JP" altLang="en-US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</a:t>
            </a:r>
            <a:r>
              <a:rPr lang="km-KH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ប្រភេទមិនគណនាការកើនថយនៃចំណុះផ្ទុកក្នុងជាន់ធ្វើការ</a:t>
            </a:r>
            <a:endParaRPr lang="en-US" altLang="ja-JP" sz="14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b="1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② </a:t>
            </a:r>
            <a:r>
              <a:rPr lang="km-KH" altLang="ja-JP" sz="1400" b="1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ទម្រង់ដងសន្ទូចបត់</a:t>
            </a:r>
            <a:endParaRPr lang="en-US" altLang="ja-JP" sz="1400" b="1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　</a:t>
            </a:r>
            <a:r>
              <a:rPr lang="km-KH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វាគណនាមុំចំពោះការផ្តេករថយន្តនៅដងសន្ទូចទី2 ដោយអគ្គិសនី, ពេលប្រុងនឹងហួសដែនការងារដូចក្នុងរូប2-29 វានឹងបញ្ឈប់ដំណើការដំឡើងទម្លាក់និងការបត់។</a:t>
            </a:r>
            <a:endParaRPr lang="ja-JP" altLang="en-US" sz="14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ja-JP" altLang="en-US" sz="1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A681E8-340A-543B-B03E-9E06293C0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918" y="3700927"/>
            <a:ext cx="2218844" cy="23788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E9F8DD-58C3-793F-8B41-F5F701EE1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285" y="1309586"/>
            <a:ext cx="2218844" cy="228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63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9603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ឧបករណ៍សុវត្ថិភាពនៃរថយន្តធ្វើការទីខ្ពស់ (</a:t>
            </a:r>
            <a:r>
              <a:rPr lang="en-US" sz="2000" b="1" dirty="0">
                <a:ea typeface="MS Gothic" panose="020B0609070205080204" pitchFamily="49" charset="-128"/>
                <a:cs typeface="Khmer OS" panose="02000500000000000000" pitchFamily="2" charset="0"/>
              </a:rPr>
              <a:t>3</a:t>
            </a:r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r>
              <a:rPr lang="en-US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2000" b="1" dirty="0">
                <a:ea typeface="MS Gothic" panose="020B0609070205080204" pitchFamily="49" charset="-128"/>
                <a:cs typeface="Khmer OS" panose="02000500000000000000" pitchFamily="2" charset="0"/>
              </a:rPr>
              <a:t>ឧបករណ៍បញ្ឈប់បន្ទាន់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12266" y="6400413"/>
            <a:ext cx="315839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38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27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1343379"/>
            <a:ext cx="7886700" cy="11598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 ឧបករណ៍បញ្ឈប់បន្ទាន់ </a:t>
            </a:r>
            <a:r>
              <a:rPr lang="km-KH" sz="18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បញ្ឈប់ដំណើរការ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ភ្លាម </a:t>
            </a:r>
            <a:r>
              <a:rPr lang="km-KH" sz="18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ពេលអ្នកបើកបរមានអារម្មណ៍គ្រោះថ្នាក់ ពេលកំពុងដំណើរការដងសន្ទូច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ឬ</a:t>
            </a:r>
            <a:r>
              <a:rPr lang="km-KH" sz="18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កំពុងបើកបររថយន្តធ្វើការទីខ្ពស់ទម្រង់បររត់ដោយខ្លួនឯង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en-US" altLang="ja-JP" sz="1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ja-JP" altLang="en-US" sz="1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8130C3-0D9A-F84D-8A11-AB6B85838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50" y="2659590"/>
            <a:ext cx="53721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96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ឧបករណ៍សុវត្ថិភាពនៃរថយន្តធ្វើការទីខ្ពស់ (</a:t>
            </a:r>
            <a:r>
              <a:rPr lang="en-US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4</a:t>
            </a:r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r>
              <a:rPr lang="en-US" sz="2000" b="1" dirty="0"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ឧបករណ៍ដាក់ចុះបន្ទាន់</a:t>
            </a:r>
            <a:r>
              <a:rPr lang="km-KH" sz="20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00978" y="6400413"/>
            <a:ext cx="316968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39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28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1168828"/>
            <a:ext cx="8007350" cy="22601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 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ឧបករណ៍ដាក់ចុះបន្ទាន់ ជាឧបករណ៍ដែលអនុញ្ញាត</a:t>
            </a:r>
            <a:r>
              <a:rPr lang="km-KH" sz="18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អ្នកធ្វើការលើជាន់ធ្វើការ អាចចុះមកលើដី </a:t>
            </a:r>
            <a:r>
              <a:rPr lang="km-KH" sz="18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ពេលស្ថានភាពមិននឹកស្មានបានកើតឡើង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ដូចជាម៉ាស៊ីនឈប់។</a:t>
            </a:r>
            <a:endParaRPr lang="en-US" sz="1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kern="100" dirty="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DaunPenh" panose="01010101010101010101" pitchFamily="2" charset="0"/>
              </a:rPr>
              <a:t>  ※</a:t>
            </a:r>
            <a:r>
              <a:rPr lang="km-KH" sz="1600" kern="100" dirty="0">
                <a:solidFill>
                  <a:srgbClr val="2E74B5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ជាទូទៅ រថយន្តធ្វើការទីខ្ពស់ទម្រង់ម៉ាស៊ីន មានបំពាក់ស្នប់សម្រាប់ពេលបន្ទាន់ដែលយកប្រភពថាមពលពីអាគុយ។ ហើយឧបករណ៍ដែលដាក់ម៉ូទ័រដែលមានសំឡេងរំខានតិច ដោយឡែក ក៏មានរបស់ដែលមិនបំពាក់ស្នប់សម្រាប់ពេលបន្ទាន់ផងដែរ។</a:t>
            </a:r>
            <a:endParaRPr lang="en-US" sz="1800" kern="1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kern="100" dirty="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DaunPenh" panose="01010101010101010101" pitchFamily="2" charset="0"/>
              </a:rPr>
              <a:t>  ※</a:t>
            </a:r>
            <a:r>
              <a:rPr lang="km-KH" sz="1600" kern="100" dirty="0">
                <a:solidFill>
                  <a:srgbClr val="2E74B5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រថយន្តធ្វើការទីខ្ពស់ទម្រង់លើកដាក់បញ្ឈរ ជាទូទៅមានបំពាក់វ៉ាល់សម្រាប់ទម្លាក់ចុះ។</a:t>
            </a:r>
            <a:endParaRPr lang="en-US" sz="1800" kern="1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  ※</a:t>
            </a:r>
            <a:r>
              <a:rPr lang="km-KH" sz="1600" dirty="0">
                <a:solidFill>
                  <a:srgbClr val="2E74B5"/>
                </a:solidFill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ករណីខ្លះគេប្រើជណ្តើរខ្សែពួរ និងខ្សែពួរសម្រាប់ទម្លាក់ចុះជាឧបករណ៍។</a:t>
            </a:r>
            <a:endParaRPr lang="ja-JP" altLang="en-US" sz="1600" dirty="0">
              <a:solidFill>
                <a:schemeClr val="accent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8576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98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Gothic" panose="020B0609070205080204" pitchFamily="49" charset="-128"/>
                <a:cs typeface="Khmer OS" panose="02000500000000000000" pitchFamily="2" charset="0"/>
              </a:rPr>
              <a:t>ឧបករណ៍សុវត្ថិភាពនៃរថយន្តធ្វើការទីខ្ពស់ (</a:t>
            </a: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  <a:ea typeface="MS Gothic" panose="020B0609070205080204" pitchFamily="49" charset="-128"/>
                <a:cs typeface="Khmer OS" panose="02000500000000000000" pitchFamily="2" charset="0"/>
              </a:rPr>
              <a:t>5</a:t>
            </a:r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b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Gothic" panose="020B0609070205080204" pitchFamily="49" charset="-128"/>
                <a:cs typeface="Khmer OS" panose="02000500000000000000" pitchFamily="2" charset="0"/>
              </a:rPr>
            </a:br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Gothic" panose="020B0609070205080204" pitchFamily="49" charset="-128"/>
                <a:cs typeface="Khmer OS" panose="02000500000000000000" pitchFamily="2" charset="0"/>
              </a:rPr>
              <a:t>  </a:t>
            </a:r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ឧបករណ៍រោទ៍ព្រមានការបររត់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00978" y="6400413"/>
            <a:ext cx="316968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39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28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1439762"/>
            <a:ext cx="7886700" cy="14211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8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ឧបករណ៍រោទ៍ព្រមានការបររត់ ជា</a:t>
            </a:r>
            <a:r>
              <a:rPr lang="km-KH" sz="18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ឧបករណ៍រោទ៍ព្រមាន(</a:t>
            </a:r>
            <a:r>
              <a:rPr lang="en-US" sz="1800" b="1" u="sng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Buzzer</a:t>
            </a:r>
            <a:r>
              <a:rPr lang="en-US" sz="1800" b="1" u="sng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)</a:t>
            </a:r>
            <a:r>
              <a:rPr lang="km-KH" sz="18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ដោយស្វ័យប្រវត្តិ</a:t>
            </a:r>
            <a:r>
              <a:rPr lang="km-KH" sz="18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ពេលបររត់ ហើយវាដំណើរការជាមួយគម្នាសប្រតិបត្តិការបររត់ និងមានកុងតាក់បើក។</a:t>
            </a:r>
            <a:endParaRPr lang="en-US" sz="1800" kern="100" dirty="0">
              <a:effectLst/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※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វាត្រូវបានបំពាក់លើរថយន្តធ្វើការទីខ្ពស់ទម្រង់បររត់ដោយខ្លួនឯង។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FF3D29-1995-11EF-A25D-84B4421EE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837" y="3005137"/>
            <a:ext cx="48863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63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007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Gothic" panose="020B0609070205080204" pitchFamily="49" charset="-128"/>
                <a:cs typeface="Khmer OS" panose="02000500000000000000" pitchFamily="2" charset="0"/>
              </a:rPr>
              <a:t>ឧបករណ៍សុវត្ថិភាពនៃរថយន្តធ្វើការទីខ្ពស់ (</a:t>
            </a: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  <a:ea typeface="MS Gothic" panose="020B0609070205080204" pitchFamily="49" charset="-128"/>
                <a:cs typeface="Khmer OS" panose="02000500000000000000" pitchFamily="2" charset="0"/>
              </a:rPr>
              <a:t>6</a:t>
            </a:r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Gothic" panose="020B0609070205080204" pitchFamily="49" charset="-128"/>
                <a:cs typeface="Khmer OS" panose="02000500000000000000" pitchFamily="2" charset="0"/>
              </a:rPr>
              <a:t>) </a:t>
            </a:r>
            <a:b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Gothic" panose="020B0609070205080204" pitchFamily="49" charset="-128"/>
                <a:cs typeface="Khmer OS" panose="02000500000000000000" pitchFamily="2" charset="0"/>
              </a:rPr>
            </a:b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Gothic" panose="020B0609070205080204" pitchFamily="49" charset="-128"/>
                <a:cs typeface="Khmer OS" panose="02000500000000000000" pitchFamily="2" charset="0"/>
              </a:rPr>
              <a:t>  </a:t>
            </a:r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ឧបករណ៍កុងត្រូលមុំទំនោរតួរថយន្ត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46132" y="6400413"/>
            <a:ext cx="312452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39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29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1230489"/>
            <a:ext cx="7886700" cy="141111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8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ឧបករណ៍កុងត្រូលមុំទំនោរតួរថយន្ត មានខ្លះ</a:t>
            </a:r>
            <a:r>
              <a:rPr lang="km-KH" sz="18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រោទ៍ព្រមានពេលប្រុងនឹងលើកឡើងនូវជាន់ធ្វើការក្នុងស្ថានភាពតួរថយន្តផ្អៀង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ឬ</a:t>
            </a:r>
            <a:r>
              <a:rPr lang="km-KH" sz="18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ពេលហួសដែនការងារអនុញ្ញាតនៃមុំទំនោរតួរថយន្តពេលកំពុងបររត់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 និងខ្លះបញ្ឈប់ដោយស្វ័យប្រវត្តិនូវការលើកឡើងជាន់ធ្វើការ។</a:t>
            </a:r>
            <a:endParaRPr lang="en-US" altLang="ja-JP" sz="1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7032B5-DED7-D01E-7522-8AA918C6A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912" y="2786885"/>
            <a:ext cx="62484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20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892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Gothic" panose="020B0609070205080204" pitchFamily="49" charset="-128"/>
                <a:cs typeface="Khmer OS" panose="02000500000000000000" pitchFamily="2" charset="0"/>
              </a:rPr>
              <a:t>ឧបករណ៍សុវត្ថិភាពនៃរថយន្តធ្វើការទីខ្ពស់ (</a:t>
            </a: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  <a:ea typeface="MS Gothic" panose="020B0609070205080204" pitchFamily="49" charset="-128"/>
                <a:cs typeface="Khmer OS" panose="02000500000000000000" pitchFamily="2" charset="0"/>
              </a:rPr>
              <a:t>7</a:t>
            </a:r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Gothic" panose="020B0609070205080204" pitchFamily="49" charset="-128"/>
                <a:cs typeface="Khmer OS" panose="02000500000000000000" pitchFamily="2" charset="0"/>
              </a:rPr>
              <a:t>) </a:t>
            </a:r>
            <a:br>
              <a:rPr lang="en-US" sz="2000" b="1" dirty="0">
                <a:solidFill>
                  <a:prstClr val="black"/>
                </a:solidFill>
                <a:latin typeface="Calibri Light" panose="020F0302020204030204"/>
                <a:ea typeface="MS Gothic" panose="020B0609070205080204" pitchFamily="49" charset="-128"/>
                <a:cs typeface="Khmer OS" panose="02000500000000000000" pitchFamily="2" charset="0"/>
              </a:rPr>
            </a:br>
            <a:r>
              <a:rPr lang="km-KH" sz="2000" b="1" dirty="0">
                <a:solidFill>
                  <a:prstClr val="black"/>
                </a:solidFill>
                <a:latin typeface="Calibri Light" panose="020F0302020204030204"/>
                <a:ea typeface="MS Gothic" panose="020B0609070205080204" pitchFamily="49" charset="-128"/>
                <a:cs typeface="Khmer OS" panose="02000500000000000000" pitchFamily="2" charset="0"/>
              </a:rPr>
              <a:t>វ៉ាល់សុវត្ថិភាព, វ៉ាល់ត្រួតពិនិត្យ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12266" y="6400413"/>
            <a:ext cx="315839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40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29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1467556"/>
            <a:ext cx="5771798" cy="502531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ពេលមាន</a:t>
            </a:r>
            <a:r>
              <a:rPr lang="km-KH" sz="16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អូវើឡូត(</a:t>
            </a:r>
            <a:r>
              <a:rPr lang="en-US" sz="1600" b="1" u="sng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Overload</a:t>
            </a:r>
            <a:r>
              <a:rPr lang="en-US" sz="16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)(</a:t>
            </a:r>
            <a:r>
              <a:rPr lang="km-KH" sz="16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ហួសបន្ទុក)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ឬពេលមានបន្ទុកប៉ះទង្គិច ពេលកំពុងដំណើរការ </a:t>
            </a:r>
            <a:r>
              <a:rPr lang="km-KH" sz="16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កម្លាំងសម្ពាធខ្ពស់កើតមានខុសប្រក្រតី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ក្នុងសៀគ្វីសម្ពាធប្រេង និងអាច</a:t>
            </a:r>
            <a:r>
              <a:rPr lang="km-KH" sz="16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ធ្វើឱ្យបែកខូចម៉ាស៊ីន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 ដើម្បីការពារបញ្ហានេះ លើ</a:t>
            </a:r>
            <a:r>
              <a:rPr lang="km-KH" sz="16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ឧបករណ៍សម្ពាធប្រេង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នៃរថយន្តធ្វើការទីខ្ពស់ មាន</a:t>
            </a:r>
            <a:r>
              <a:rPr lang="km-KH" sz="16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បំពាក់វ៉ាល់សុវត្ថិភាព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ហើយ</a:t>
            </a:r>
            <a:r>
              <a:rPr lang="km-KH" sz="16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កម្លាំងសម្ពាធដែលប្រើ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ត្រូវបានកំណត់</a:t>
            </a:r>
            <a:r>
              <a:rPr lang="km-KH" sz="16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តាមរថយន្តធ្វើការទីខ្ពស់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នីមួយៗ ដើម្បីកុំឱ្យកម្លាំងសម្ពាធក្នុងសៀគ្វី</a:t>
            </a:r>
            <a:r>
              <a:rPr lang="km-KH" sz="16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លើសពីកម្លាំងសម្ពាធដែលបានកំណត់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ជានិច្ច។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km-KH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ម្យ៉ាងទៀត ប្រសិនបើមានការដាច់ខូចបំពង់ឬទុយោ ហើយផ្នែកដែលតភ្ជាប់ទាំងនេះរបូតចេញ, កំលំាងសម្ពាធក្នុងស៊ីឡាំងនឹងថយចុះខុសប្រក្រតី ហើយជាន់ធ្វើការធ្លាក់ចុះលឿនកំហុក។</a:t>
            </a:r>
            <a:r>
              <a:rPr lang="en-US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</a:t>
            </a:r>
            <a:r>
              <a:rPr lang="km-KH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ដើម្បីការពារបញ្ហានេះ វ៉ាល់ត្រួតពិនិត្យ(</a:t>
            </a:r>
            <a:r>
              <a:rPr lang="en-US" altLang="ja-JP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Checkvalve</a:t>
            </a:r>
            <a:r>
              <a:rPr lang="en-US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)</a:t>
            </a:r>
            <a:r>
              <a:rPr lang="km-KH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ត្រូវបានដាក់នៅស៊ីឡាំងនីមួយៗ សម្រាប់ដូយ, សម្រាប់ដំឡើងទម្លាក់, សម្រាប់លូតរួម, សម្រាប់យកលំនឹង, សម្រាប់បត់ និងសម្រាប់ឡើងចុះបញ្ឈរ។ ជាពិសេសសម្រាប់ដូយ, សម្រាប់លូតរួមនិងសម្រាប់ដំឡើងទម្លាក់ទម្រង់ដងសន្ទូចបត់, ដោយសារវាមានកម្លាំងខាងក្រៅទៅទិសដៅពន្លូតស៊ីឡាំង គេដាក់វ៉ាល់ត្រួតពិនិត្យឌុប(</a:t>
            </a:r>
            <a:r>
              <a:rPr lang="en-US" altLang="ja-JP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Double </a:t>
            </a:r>
            <a:r>
              <a:rPr lang="en-US" altLang="ja-JP" sz="1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checkvalve</a:t>
            </a:r>
            <a:r>
              <a:rPr lang="en-US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)</a:t>
            </a:r>
            <a:r>
              <a:rPr lang="km-KH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។</a:t>
            </a:r>
            <a:endParaRPr lang="en-US" altLang="ja-JP" sz="1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52FAD2-0649-94B3-99FD-B5A786572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714" y="2104832"/>
            <a:ext cx="2534563" cy="241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03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2852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Gothic" panose="020B0609070205080204" pitchFamily="49" charset="-128"/>
                <a:cs typeface="Khmer OS" panose="02000500000000000000" pitchFamily="2" charset="0"/>
              </a:rPr>
              <a:t>ឧបករណ៍សុវត្ថិភាពនៃរថយន្តធ្វើការទីខ្ពស់ (</a:t>
            </a: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  <a:ea typeface="MS Gothic" panose="020B0609070205080204" pitchFamily="49" charset="-128"/>
                <a:cs typeface="Khmer OS" panose="02000500000000000000" pitchFamily="2" charset="0"/>
              </a:rPr>
              <a:t>8</a:t>
            </a:r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b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km-KH" sz="2000" b="1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ឧបករណ៍ឡុកជើងបញ្ចេញទប់(</a:t>
            </a:r>
            <a:r>
              <a:rPr lang="en-US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Outrigger interlock</a:t>
            </a:r>
            <a:r>
              <a:rPr lang="en-US" sz="2000" b="1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endParaRPr kumimoji="1" lang="ja-JP" altLang="en-US" sz="2000" b="1" dirty="0"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12266" y="6400413"/>
            <a:ext cx="315839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40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30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1356481"/>
            <a:ext cx="8007350" cy="11270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 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ឧបករណ៍ឡុកជើងបញ្ចេញទប់ ជាឧបករណ៍បញ្ឈប់ទាំងអស់នូវដំណើរការនៃដងសន្ទូច ដោយកុងត្រូលតាមអគ្គិសនី ពេលមិនមានបន្ទុកក្នុងបញ្ញាតិលើដូយ </a:t>
            </a:r>
            <a:r>
              <a:rPr lang="km-KH" sz="18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ដើម្បីការពារអ្នកបើកបរភ្លេចសិតដូយ(</a:t>
            </a:r>
            <a:r>
              <a:rPr lang="en-US" sz="1800" b="1" u="sng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Jack set</a:t>
            </a:r>
            <a:r>
              <a:rPr lang="en-US" sz="18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 </a:t>
            </a:r>
            <a:r>
              <a:rPr lang="km-KH" sz="18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ហើយធ្វើដំណើរការដងសន្ទូច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ja-JP" altLang="en-US" sz="1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3D9419-3369-A077-4F9A-F78EED958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870" y="2632279"/>
            <a:ext cx="55721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41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860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Gothic" panose="020B0609070205080204" pitchFamily="49" charset="-128"/>
                <a:cs typeface="Khmer OS" panose="02000500000000000000" pitchFamily="2" charset="0"/>
              </a:rPr>
              <a:t>ឧបករណ៍សុវត្ថិភាពនៃរថយន្តធ្វើការទីខ្ពស់ (</a:t>
            </a: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  <a:ea typeface="MS Gothic" panose="020B0609070205080204" pitchFamily="49" charset="-128"/>
                <a:cs typeface="Khmer OS" panose="02000500000000000000" pitchFamily="2" charset="0"/>
              </a:rPr>
              <a:t>9</a:t>
            </a:r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Gothic" panose="020B0609070205080204" pitchFamily="49" charset="-128"/>
                <a:cs typeface="Khmer OS" panose="02000500000000000000" pitchFamily="2" charset="0"/>
              </a:rPr>
              <a:t>  </a:t>
            </a:r>
            <a:b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Gothic" panose="020B0609070205080204" pitchFamily="49" charset="-128"/>
                <a:cs typeface="Khmer OS" panose="02000500000000000000" pitchFamily="2" charset="0"/>
              </a:rPr>
            </a:b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Gothic" panose="020B0609070205080204" pitchFamily="49" charset="-128"/>
                <a:cs typeface="Khmer OS" panose="02000500000000000000" pitchFamily="2" charset="0"/>
              </a:rPr>
              <a:t>  </a:t>
            </a:r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ការបង្ហាញទិសដៅមុខក្រោយនៃតួរថយន្ត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23556" y="6400413"/>
            <a:ext cx="314710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41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30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1372030"/>
            <a:ext cx="7886700" cy="145710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ts val="2000"/>
              </a:lnSpc>
              <a:buNone/>
            </a:pPr>
            <a:r>
              <a:rPr lang="km-KH" sz="18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នៅក្នុងជាន់ធ្វើការ គេអាចធ្វើប្រតិបត្តិការបររត់</a:t>
            </a:r>
            <a:r>
              <a:rPr lang="en-US" sz="18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, </a:t>
            </a:r>
            <a:r>
              <a:rPr lang="km-KH" sz="18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ចំពោះរថយន្តធ្វើការទីខ្ពស់ដែលជាន់ធ្វើការ វិលព្រមជាមួយតួបង្វិល </a:t>
            </a:r>
            <a:r>
              <a:rPr lang="km-KH" sz="18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មានសញ្ញាបង្ហាញដែលគេអាចបញ្ជាក់ទិសដៅមុខក្រោយ(ទិសដៅទៅមុខ)នៃតួរថយន្ត ពីជាន់ធ្វើការ</a:t>
            </a:r>
            <a:r>
              <a:rPr lang="km-KH" sz="18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en-US" sz="1800" kern="100" dirty="0">
              <a:effectLst/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0" indent="0">
              <a:buNone/>
            </a:pP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※</a:t>
            </a:r>
            <a:r>
              <a:rPr lang="km-KH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វាត្រូវបានដាក់លើរថយន្តធ្វើការទីខ្ពស់ទម្រង់បររត់ដោយខ្លួនឯងនិងអាចបង្វិល។</a:t>
            </a:r>
            <a:endParaRPr lang="ja-JP" altLang="en-US" sz="1200" dirty="0"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B96695-E07E-992C-602E-C3D0C0D87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925" y="2747750"/>
            <a:ext cx="30289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4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92658" y="190330"/>
            <a:ext cx="7886700" cy="45992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និយមន័យនៃរថយន្តធ្វើការទីខ្ពស់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92658" y="739373"/>
            <a:ext cx="7886700" cy="2447338"/>
          </a:xfrm>
          <a:ln w="6350"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 "រថយន្តធ្វើការទីខ្ពស់" ជា</a:t>
            </a:r>
            <a:r>
              <a:rPr lang="km-KH" sz="18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ម៉ាស៊ីនដែលប្រើសម្រាប់ការងារការដ្ឋាន</a:t>
            </a:r>
            <a:r>
              <a:rPr lang="en-US" sz="1800" b="1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8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ត្រួតពិនិត្យ និងជួសជុល។ល។នៅទីខ្ពស់ៗ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បំពាក់ដោយ</a:t>
            </a:r>
            <a:r>
              <a:rPr lang="km-KH" sz="1800" b="1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ជាន់</a:t>
            </a:r>
            <a:r>
              <a:rPr lang="km-KH" sz="18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ធ្វើការ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និង</a:t>
            </a:r>
            <a:r>
              <a:rPr lang="km-KH" sz="18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ឧបករណ៍លើកដាក់ និងឧបករណ៍ផ្សេងទៀត</a:t>
            </a:r>
            <a:r>
              <a:rPr lang="en-US" sz="18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8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ជាម៉ាស៊ីនមានបរិក្ខារលើកឡើង</a:t>
            </a:r>
            <a:r>
              <a:rPr lang="en-US" sz="1800" b="1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8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ដាក់ចុះជាដើមនូវជាន់ធ្វើការ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តាមរយៈ</a:t>
            </a:r>
            <a:r>
              <a:rPr lang="km-KH" sz="18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ឧបករណ៍លើកដាក់និងឧបករណ៍ផ្សេងទៀត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ហើយ</a:t>
            </a:r>
            <a:r>
              <a:rPr lang="km-KH" sz="18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ប្រើថាមពល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ព្រមទាំងអាច</a:t>
            </a:r>
            <a:r>
              <a:rPr lang="km-KH" sz="18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បររត់ដោយខ្លួនឯងក្នុងកន្លែងមិនកំណត់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km-KH" sz="20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គួរបញ្ជាក់ថា រថយន្តពន្លត់អគ្គីភ័យដែលជារថយន្តជណ្តើរ ឬរថយន្តជណ្តើរបត់ ដែលស្ថាប័នពន្លត់អគ្គីភ័យប្រើប្រាស់ក្នុងសកម្មភាពពន្លត់អគ្គីភ័យនោះ មិនត្រូវបានរាប់បញ្ចូលក្នុងរថយន្តធ្វើការទីខ្ពស់ទេ។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800" dirty="0"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※</a:t>
            </a:r>
            <a:r>
              <a:rPr lang="km-KH" altLang="ja-JP" sz="1800" dirty="0"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ប្រកាសរបស់ប្រធាននាយកដ្ឋានស្តង់ដារការងារនៃក្រសួងសុខាភិបាល ការងារ និងសុខុមាលភាព(ប្រកាសលេខ583ថ្ងៃ26ខែកញ្ញាឆ្នាំ1990)</a:t>
            </a:r>
            <a:endParaRPr lang="ja-JP" altLang="en-US" sz="1800" dirty="0"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268288" indent="-268288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19675" y="6375116"/>
            <a:ext cx="3180740" cy="2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m-KH" altLang="ja-JP" sz="1300" dirty="0">
                <a:solidFill>
                  <a:prstClr val="black"/>
                </a:solidFill>
                <a:latin typeface="Khmer OS" panose="02000500000000000000" pitchFamily="2" charset="0"/>
                <a:cs typeface="Khmer OS" panose="02000500000000000000" pitchFamily="2" charset="0"/>
              </a:rPr>
              <a:t>សៀវភៅគោលទំព័រ1/សៀវភៅជំនួយទំព័រ5</a:t>
            </a:r>
            <a:endParaRPr lang="ja-JP" altLang="en-US" sz="1300" dirty="0">
              <a:solidFill>
                <a:prstClr val="black"/>
              </a:solidFill>
              <a:latin typeface="Khmer OS" panose="02000500000000000000" pitchFamily="2" charset="0"/>
              <a:cs typeface="Khmer OS" panose="02000500000000000000" pitchFamily="2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07180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14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Gothic" panose="020B0609070205080204" pitchFamily="49" charset="-128"/>
                <a:cs typeface="Khmer OS" panose="02000500000000000000" pitchFamily="2" charset="0"/>
              </a:rPr>
              <a:t>ឧបករណ៍សុវត្ថិភាពនៃរថយន្តធ្វើការទីខ្ពស់ (</a:t>
            </a: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  <a:ea typeface="MS Gothic" panose="020B0609070205080204" pitchFamily="49" charset="-128"/>
                <a:cs typeface="Khmer OS" panose="02000500000000000000" pitchFamily="2" charset="0"/>
              </a:rPr>
              <a:t>10</a:t>
            </a:r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b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Gothic" panose="020B0609070205080204" pitchFamily="49" charset="-128"/>
                <a:cs typeface="Khmer OS" panose="02000500000000000000" pitchFamily="2" charset="0"/>
              </a:rPr>
            </a:b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Gothic" panose="020B0609070205080204" pitchFamily="49" charset="-128"/>
                <a:cs typeface="Khmer OS" panose="02000500000000000000" pitchFamily="2" charset="0"/>
              </a:rPr>
              <a:t>  </a:t>
            </a:r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ឧបករណ៍កុងត្រូលបន្ទុកលើស 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34844" y="6400413"/>
            <a:ext cx="313581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41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31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1586517"/>
            <a:ext cx="7886700" cy="103250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 </a:t>
            </a:r>
            <a:r>
              <a:rPr lang="km-KH" sz="18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ឧបករណ៍កុងត្រូលបន្ទុកលើស ជា</a:t>
            </a:r>
            <a:r>
              <a:rPr lang="km-KH" sz="18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ឧបករណ៍បញ្ឈប់ដំណើរការលើកឬរោទ៍ព្រមាន</a:t>
            </a:r>
            <a:r>
              <a:rPr lang="km-KH" sz="18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ដោយរកឃើញកម្លាំងសម្ពាធក្នុងស៊ីឡាំងសម្ពាធប្រេងសម្រាប់លើក</a:t>
            </a:r>
            <a:r>
              <a:rPr lang="km-KH" sz="18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នៅពេលដាក់បន្ទុកលើសចំណុះអនុញ្ញាត(ចំណុះផ្ទុក)ក្នុងជាន់ធ្វើការ។</a:t>
            </a:r>
            <a:endParaRPr lang="en-US" sz="1800" b="1" u="sng" dirty="0">
              <a:solidFill>
                <a:srgbClr val="2E74B5"/>
              </a:solidFill>
              <a:effectLst/>
              <a:latin typeface="Times New Roman" panose="02020603050405020304" pitchFamily="18" charset="0"/>
              <a:ea typeface="MS Gothic" panose="020B0609070205080204" pitchFamily="49" charset="-128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  </a:t>
            </a:r>
            <a:r>
              <a:rPr lang="en-US" sz="1600" dirty="0"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※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វាត្រូវបានបំពាក់លើទម្រង់លើកដាក់បញ្ឈរ។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00FD0E-E673-F4B6-9F92-DF18C5E3C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487" y="2696951"/>
            <a:ext cx="591502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15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5896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18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របៀបដាក់និងប្រការប្រុងប្រយ័ត្នចំពោះជើងបញ្ចេញទប់(1)  វិធីមូលដ្ឋាន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12266" y="6400413"/>
            <a:ext cx="315839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49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32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1092448"/>
            <a:ext cx="7886700" cy="197259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8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① </a:t>
            </a:r>
            <a:r>
              <a:rPr lang="km-KH" altLang="ja-JP" sz="18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ដាក់ហ្វ្រាំងចត។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8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② </a:t>
            </a:r>
            <a:r>
              <a:rPr lang="km-KH" altLang="ja-JP" sz="18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នៅលើដីរាបស្មើ ដាក់កំណល់ទប់មុខក្រោយនៅកង់ក្រោយ។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8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③ </a:t>
            </a:r>
            <a:r>
              <a:rPr lang="km-KH" altLang="ja-JP" sz="18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ពន្លូតចេញជើងបញ្ចេញទប់ជាអតិបរមា។ (សម្រាប់ជើងបញ្ចេញទប់ទម្រង់</a:t>
            </a:r>
            <a:r>
              <a:rPr lang="en-US" altLang="ja-JP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H</a:t>
            </a:r>
            <a:r>
              <a:rPr lang="en-US" altLang="ja-JP" sz="18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8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④ </a:t>
            </a:r>
            <a:r>
              <a:rPr lang="km-KH" altLang="ja-JP" sz="18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នៅកន្លែងដែលដីមិនល្អ ដាក់ក្តាក្រាល។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8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⑤ </a:t>
            </a:r>
            <a:r>
              <a:rPr lang="km-KH" altLang="ja-JP" sz="18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រៀបចំដូយឱ្យបានជាក់ច្បាស់។ បង្ហើបកង់ ហើយធ្វើឱ្យតួម៉ាស៊ីនរាបស្មើ។</a:t>
            </a:r>
            <a:endParaRPr lang="ja-JP" altLang="en-US" sz="18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612611-F686-9031-A2B7-8B7676448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512" y="2862967"/>
            <a:ext cx="24669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22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km-K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Gothic" panose="020B0609070205080204" pitchFamily="49" charset="-128"/>
                <a:cs typeface="Khmer OS" panose="02000500000000000000" pitchFamily="2" charset="0"/>
              </a:rPr>
              <a:t>របៀបដាក់និងប្រការប្រុងប្រយ័ត្នចំពោះជើងបញ្ចេញទប់(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Gothic" panose="020B0609070205080204" pitchFamily="49" charset="-128"/>
                <a:cs typeface="Khmer OS" panose="02000500000000000000" pitchFamily="2" charset="0"/>
              </a:rPr>
              <a:t>2</a:t>
            </a:r>
            <a:r>
              <a:rPr kumimoji="1" lang="km-K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r>
              <a:rPr lang="km-KH" sz="1800" b="1" dirty="0">
                <a:solidFill>
                  <a:prstClr val="black"/>
                </a:solidFill>
                <a:latin typeface="Calibri Light" panose="020F0302020204030204"/>
                <a:ea typeface="MS Gothic" panose="020B0609070205080204" pitchFamily="49" charset="-128"/>
                <a:cs typeface="Khmer OS" panose="02000500000000000000" pitchFamily="2" charset="0"/>
              </a:rPr>
              <a:t>  </a:t>
            </a:r>
            <a:r>
              <a:rPr kumimoji="1" lang="km-K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Gothic" panose="020B0609070205080204" pitchFamily="49" charset="-128"/>
                <a:cs typeface="Khmer OS" panose="02000500000000000000" pitchFamily="2" charset="0"/>
              </a:rPr>
              <a:t>ទីជម្រាល ផ្សេង1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41333" y="6400413"/>
            <a:ext cx="342932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49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32-33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852739"/>
            <a:ext cx="7886700" cy="22506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m-KH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① ដាច់ខាត កំណត់ទីតាំងរថយន្តធ្វើការ ដោយចុះទៅមុខ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m-KH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② ដាក់ហ្វ្រាំងចត។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m-KH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③ ដាក់កំណល់ទប់នៅខាងចុះចំណោតគ្រប់កង់ ហើយដាក់ឱ្យប៉ះសំបកកង់ជាក់ច្បាស់។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m-KH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④ ពន្លូតចេញជើងបញ្ចេញទប់។ (សម្រាប់ជើងបញ្ចេញទប់ទម្រង់</a:t>
            </a:r>
            <a:r>
              <a:rPr lang="en-US" altLang="ja-JP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H</a:t>
            </a:r>
            <a:r>
              <a:rPr lang="en-US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⑤ </a:t>
            </a:r>
            <a:r>
              <a:rPr lang="km-KH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ដាក់ក្តារក្រាល។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m-KH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 (</a:t>
            </a:r>
            <a:r>
              <a:rPr lang="en-US" altLang="ja-JP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a</a:t>
            </a:r>
            <a:r>
              <a:rPr lang="en-US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) </a:t>
            </a:r>
            <a:r>
              <a:rPr lang="km-KH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ក្តារក្រាល ត្រូវប្រើរបស់ធំ។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(</a:t>
            </a:r>
            <a:r>
              <a:rPr lang="en-US" altLang="ja-JP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b</a:t>
            </a:r>
            <a:r>
              <a:rPr lang="en-US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) </a:t>
            </a:r>
            <a:r>
              <a:rPr lang="km-KH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ក្តារក្រាល ត្រូវយក2សន្លឹកជាអតិបរមានៅដូយមុខ។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(</a:t>
            </a:r>
            <a:r>
              <a:rPr lang="en-US" altLang="ja-JP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c</a:t>
            </a:r>
            <a:r>
              <a:rPr lang="en-US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) </a:t>
            </a:r>
            <a:r>
              <a:rPr lang="km-KH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ក្តារក្រាល ត្រូវយកកម្រាស់20</a:t>
            </a:r>
            <a:r>
              <a:rPr lang="en-US" altLang="ja-JP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cm</a:t>
            </a:r>
            <a:r>
              <a:rPr lang="km-KH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ចុះ និងត្រូវជាកម្រាស់ដែលចូលចន្លោះរវាង</a:t>
            </a:r>
            <a:r>
              <a:rPr lang="en-US" altLang="ja-JP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Outrigger float</a:t>
            </a:r>
            <a:r>
              <a:rPr lang="km-KH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នៅមុខសិតដូយ(</a:t>
            </a:r>
            <a:r>
              <a:rPr lang="en-US" altLang="ja-JP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Jack set</a:t>
            </a:r>
            <a:r>
              <a:rPr lang="en-US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) </a:t>
            </a:r>
            <a:r>
              <a:rPr lang="km-KH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និងផ្ទៃដី។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6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3CA9B-31A1-03BF-7ED5-F770F0502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5" y="3448756"/>
            <a:ext cx="2724150" cy="1981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925D23-8441-969B-9269-618B5C0D3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612" y="3372556"/>
            <a:ext cx="26955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588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km-K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Gothic" panose="020B0609070205080204" pitchFamily="49" charset="-128"/>
                <a:cs typeface="Khmer OS" panose="02000500000000000000" pitchFamily="2" charset="0"/>
              </a:rPr>
              <a:t>របៀបដាក់និងប្រការប្រុងប្រយ័ត្នចំពោះជើងបញ្ចេញទប់(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Gothic" panose="020B0609070205080204" pitchFamily="49" charset="-128"/>
                <a:cs typeface="Khmer OS" panose="02000500000000000000" pitchFamily="2" charset="0"/>
              </a:rPr>
              <a:t>2</a:t>
            </a:r>
            <a:r>
              <a:rPr kumimoji="1" lang="km-K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Gothic" panose="020B0609070205080204" pitchFamily="49" charset="-128"/>
                <a:cs typeface="Khmer OS" panose="02000500000000000000" pitchFamily="2" charset="0"/>
              </a:rPr>
              <a:t>)  ទីជម្រាល ផ្សេង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Gothic" panose="020B0609070205080204" pitchFamily="49" charset="-128"/>
                <a:cs typeface="Khmer OS" panose="02000500000000000000" pitchFamily="2" charset="0"/>
              </a:rPr>
              <a:t>2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94578" y="6400413"/>
            <a:ext cx="357608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50-51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33-34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852739"/>
            <a:ext cx="7886700" cy="27884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⑥</a:t>
            </a:r>
            <a:r>
              <a:rPr lang="km-KH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ពន្លូតចេញជើងបញ្ចេញទប់ដូចខាងក្រោម។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(a)</a:t>
            </a:r>
            <a:r>
              <a:rPr lang="km-KH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ដាច់ខាតត្រូវធ្វើពីដូយមុខ ទៅដូយក្រោយតាមលំដាប់។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(b)</a:t>
            </a:r>
            <a:r>
              <a:rPr lang="km-KH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ការពន្លូតចេញដូយ ត្រូវធ្វើឆ្វេងស្តាំក្នុងពេលដំណាលគ្នា។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(c)</a:t>
            </a:r>
            <a:r>
              <a:rPr lang="km-KH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ការសារ៉េតិចតួច ត្រូវធ្វើនៅប្រតិបត្តិការតាមដូយនោះ។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⑦</a:t>
            </a:r>
            <a:r>
              <a:rPr lang="km-KH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លើកកង់ទាំងអស់ផុតពីដី និងដាក់តួរថយន្តរាបស្មើ។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⑧</a:t>
            </a:r>
            <a:r>
              <a:rPr lang="km-KH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ក្នុងករណីមិនអាចដាក់តួរថយន្តរាបស្មើទេ ត្រូវគោរពម៉ឺងម៉ាត់ប្រការខាងក្រោម។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(a)</a:t>
            </a:r>
            <a:r>
              <a:rPr lang="km-KH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ដាច់ខាតត្រូវធ្វើការដោយបង្វែរដងសន្ទូចទៅខាងឡើងចំណោត។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(b)</a:t>
            </a:r>
            <a:r>
              <a:rPr lang="km-KH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ទិសដៅឆ្វេងស្តាំនៃតួរថយន្តដាច់ខាតត្រូវដាក់រាបស្មើ។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(c)</a:t>
            </a:r>
            <a:r>
              <a:rPr lang="km-KH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ប្រសិនបើការងារបង្វិលបែទៅខាងចុះចំណោត ត្រូវបំលាស់ទីរថយន្ត។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(d)</a:t>
            </a:r>
            <a:r>
              <a:rPr lang="km-KH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សម្រាប់ទម្រង់ដងសន្ទូចលូតរួម ត្រូវប្រើនៅខាងឡើងចំណោត ឆ្វេងស្តាំចន្លោះ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45</a:t>
            </a:r>
            <a:r>
              <a:rPr lang="ja-JP" alt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⁰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(e)</a:t>
            </a:r>
            <a:r>
              <a:rPr lang="km-KH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សម្រាប់ទម្រង់ដងសន្ទូចបត់ ត្រូវប្រើក្នុងស្ថានភាពដែលទីតាំងការងារនៅខាងឡើងចំណោតពីផ្ចិតបង្វិល ដែនបង្វិលគឺឆ្វេងស្តាំចន្លោះ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45</a:t>
            </a:r>
            <a:r>
              <a:rPr lang="ja-JP" altLang="en-US" sz="1600" dirty="0">
                <a:latin typeface="Cambria" panose="02040503050406030204" pitchFamily="18" charset="0"/>
                <a:ea typeface="MS Gothic" panose="020B0609070205080204" pitchFamily="49" charset="-128"/>
              </a:rPr>
              <a:t>⁰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08BA55-CCAE-D7D6-F405-727197EA6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55" y="3645154"/>
            <a:ext cx="3505200" cy="2571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8EEFDB-AC47-E3AB-59E4-B4574008A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578" y="3850077"/>
            <a:ext cx="347662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086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km-K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Gothic" panose="020B0609070205080204" pitchFamily="49" charset="-128"/>
                <a:cs typeface="Khmer OS" panose="02000500000000000000" pitchFamily="2" charset="0"/>
              </a:rPr>
              <a:t>របៀបដាក់និងប្រការប្រុងប្រយ័ត្នចំពោះជើងបញ្ចេញទប់(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Gothic" panose="020B0609070205080204" pitchFamily="49" charset="-128"/>
                <a:cs typeface="Khmer OS" panose="02000500000000000000" pitchFamily="2" charset="0"/>
              </a:rPr>
              <a:t>2</a:t>
            </a:r>
            <a:r>
              <a:rPr kumimoji="1" lang="km-K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Gothic" panose="020B0609070205080204" pitchFamily="49" charset="-128"/>
                <a:cs typeface="Khmer OS" panose="02000500000000000000" pitchFamily="2" charset="0"/>
              </a:rPr>
              <a:t>)  ទីជម្រាល ផ្សេង</a:t>
            </a:r>
            <a:r>
              <a:rPr lang="en-US" sz="1800" b="1" dirty="0">
                <a:solidFill>
                  <a:prstClr val="black"/>
                </a:solidFill>
                <a:latin typeface="Calibri Light" panose="020F0302020204030204"/>
                <a:ea typeface="MS Gothic" panose="020B0609070205080204" pitchFamily="49" charset="-128"/>
                <a:cs typeface="Khmer OS" panose="02000500000000000000" pitchFamily="2" charset="0"/>
              </a:rPr>
              <a:t>3</a:t>
            </a:r>
            <a:endParaRPr kumimoji="1" lang="ja-JP" altLang="en-US" sz="1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34844" y="6400413"/>
            <a:ext cx="313581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51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34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1213987"/>
            <a:ext cx="7886700" cy="16112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⑨</a:t>
            </a:r>
            <a:r>
              <a:rPr lang="km-KH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ក្រោយចប់ការងារ, ត្រូវដាក់ទុកជើងបញ្ចេញទប់តាមលំដាប់ខាងក្រោម។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(a)</a:t>
            </a:r>
            <a:r>
              <a:rPr lang="km-KH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ត្រលប់ដងសន្ទូចមកស្ថានភាពនៃជំហរបររត់។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(b)</a:t>
            </a:r>
            <a:r>
              <a:rPr lang="km-KH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ពិនិត្យមើលទីតាំងកំណល់ទប់។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(c)</a:t>
            </a:r>
            <a:r>
              <a:rPr lang="km-KH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ដាច់ខាតត្រូវត្រលប់មកវិញពីដូយខាងក្រោយ។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(d)</a:t>
            </a:r>
            <a:r>
              <a:rPr lang="km-KH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ធ្វើប្រតិបត្តិការដូយឆ្វេងស្តាំក្នុងពេលដំណាលគ្នា។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(e)</a:t>
            </a:r>
            <a:r>
              <a:rPr lang="km-KH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ដោះកំណល់ទប់។</a:t>
            </a:r>
            <a:endParaRPr lang="ja-JP" altLang="en-US" sz="1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75D245-C5A5-8384-3B64-3AF7C550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37" y="2627507"/>
            <a:ext cx="32861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51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2D65BA1-D531-6F3C-3190-0475F10DD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92" y="4140942"/>
            <a:ext cx="5334774" cy="2135682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31259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18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របៀបប្រតិបត្តិការគោលនិងប្រការប្រុងប្រយ័ត្នចំពោះទម្រង់ដងសន្ទូចលូតរួម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10666" y="6400413"/>
            <a:ext cx="325999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53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35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8"/>
            <a:ext cx="8515351" cy="41211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របៀបប្រតិបត្តិការគោល</a:t>
            </a:r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ដងសន្ទូចត្រូវដាក់ឃ្លាតចេញពីតួទទួល តាមរយៈឧបករណ៍ស្ទូចលើក ក្នុងស្ថានភាពរួមចូល។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②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កំណត់ទីតាំងគោលដៅកម្រិតណាមួយ តាមរយៈប្រតិបត្តិការបង្វិល។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③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ខិតជិតទីតាំងគោលដៅ កម្រិតណាមួយតាមរយៈការដំឡើងទម្លាក់។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④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បង្ខិតត្រឹមនៅមុខដៃប្រហែល</a:t>
            </a:r>
            <a:r>
              <a:rPr lang="en-US" sz="18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1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នៃទីតាំងធ្វើការ តាមរយៈប្រតិបត្តិការលូតរួម(លូត)។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⑤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សារ៉េឆ្វេងស្តាំលើក្រោមតិចតួច តាមរយៈប្រតិបត្តិការដំឡើងទម្លាក់និងបង្វិល។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⑥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បង្ខិតមកទីតាំងដែលត្រូវធ្វើការដោយប្រតិបត្តិការពន្លូត។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⑦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សារ៉េដោយប្រតិបត្តិការបង្វិលក តាមស្ថានភាពទីតាំងធ្វើការ។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⑧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ប្រសិនបើឃ្លាតពីទីតាំងធ្វើការ ត្រូវឃ្លាតដោយប្រតិបត្តិការពង្រួមពីដំបូង។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49" y="3239228"/>
            <a:ext cx="7886699" cy="87308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ប្រការប្រុងប្រយ័ត្ន</a:t>
            </a:r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ពេលធ្វើប្រតិបត្តិការបង្វិលឬដំឡើងទម្លាក់</a:t>
            </a:r>
            <a:r>
              <a:rPr lang="en-US" sz="18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សូមប្រុងប្រយ័ត្នដោយសារល្បឿនបំលាស់ទីនៃជាន់ធ្វើការខុសគ្នាទៅតាមភាពខុសគ្នានៃប្រវែងរបស់ដងសន្ទូច។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3D05E8-F287-1232-988B-1E03A2C3F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63" y="4103513"/>
            <a:ext cx="2849739" cy="2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39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ការដឹកជញ្ជូនរថយន្តធ្វើការទីខ្ពស់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86489" y="6400413"/>
            <a:ext cx="338417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59-63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36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536595" y="852737"/>
            <a:ext cx="8081762" cy="545954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6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តាមធម្មតា</a:t>
            </a:r>
            <a:r>
              <a:rPr lang="en-US" sz="18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8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រថយន្តធ្វើការទីខ្ពស់ទម្រង់កាំមីញ៉ុង</a:t>
            </a:r>
            <a:r>
              <a:rPr lang="km-KH" sz="18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ដឹកជញ្ជូនទៅកន្លែងធ្វើការ </a:t>
            </a:r>
            <a:r>
              <a:rPr lang="km-KH" sz="18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ដោយបររត់ដោយខ្លួនឯង</a:t>
            </a:r>
            <a:r>
              <a:rPr lang="en-US" sz="18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ហើយ</a:t>
            </a:r>
            <a:r>
              <a:rPr lang="km-KH" sz="18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រថយន្តធ្វើការទីខ្ពស់ទម្រង់បររត់ដោយខ្លួនឯងដែលជាទម្រង់កង់ និងទម្រង់ក្រល័រជាដើម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ដោយសារ</a:t>
            </a:r>
            <a:r>
              <a:rPr lang="km-KH" sz="18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វាមិនអាចបររត់លើផ្លូវសាធារណៈ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គេច្រើនដឹកជញ្ជូនដោយដាក់លើរថយន្តសម្រាប់ដឹកជញ្ជូនជាដើម។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(1)</a:t>
            </a:r>
            <a:r>
              <a:rPr lang="km-KH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រថយន្តធ្វើការទីខ្ពស់ទម្រង់កាំមីញ៉ុង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ពេលបំលាស់ទីរថយន្តធ្វើការទីខ្ពស់ទម្រង់កាំមីញ៉ុង ចាំបាច់ប្រុងប្រយ័ត្នចំពោះប្រការខាងក្រោម។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①</a:t>
            </a:r>
            <a:r>
              <a:rPr lang="km-KH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ដោយសារជាន់ធ្វើការនៅផ្នែកលើ ហើយទីប្រជុំទម្ងន់ងាយឡើងខ្ពស់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ដូចនេះពេលធ្វើប្រតិបត្តិការដងចង្កូតបន្ទាន់ពេលបររត់ អាចនឹងមានគ្រោះថ្នាក់ដួលរលំ។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②</a:t>
            </a:r>
            <a:r>
              <a:rPr lang="km-KH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ដើម្បីពង្រីកដែនការងារ និងជាវិធានការលំនឹង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ទម្ងន់ត្រូវបានដាក់ច្រើននៅតួបររត់ផ្នែកក្រោម ហើយទម្ងន់រថយន្តធ្ងន់ ដូចនេះ ពេលចេញដំណើរ គួរចេញពីល្បឿន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1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③</a:t>
            </a:r>
            <a:r>
              <a:rPr lang="km-KH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ទម្ងន់រថយន្តធ្ងន់ធៀបនឹងរថយន្តកាំមីញ៉ុងដឹកទំនិញធម្មតាក្នុងស្ថានភាពមិនមានផ្ទុកទំនិញដូចនេះ ចម្ងាយជាន់ហ្វ្រាំងកាន់តែឆ្ងាយ។ ហេតុនេះ ចាំបាច់រក្សាចម្ងាយរវាងរថយន្តឱ្យបានគ្រប់គ្រាន់។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④</a:t>
            </a:r>
            <a:r>
              <a:rPr lang="km-KH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ទីតាំងធ្វើការនៅខ្ពស់ជាងកាប៊ីនបើកបរ ដូចនេះប្រសិនបើមិនបររត់ដោយក្តាប់បានកម្ពស់រថយន្តទេ អាចនឹងបុកប៉ះខ្លាំងនៅក្រោមប្រដាប់ការពារ(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Guard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(2)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រថយន្តធ្វើការទីខ្ពស់ទម្រង់បររត់ដោយខ្លួនឯង</a:t>
            </a:r>
            <a:endParaRPr 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kern="1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រថយន្តធ្វើការទីខ្ពស់ទម្រង់បររត់ដោយខ្លួនឯងដែលជាទម្រង់កង់(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Wheel</a:t>
            </a:r>
            <a:r>
              <a:rPr lang="en-US" sz="16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), 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ទម្រង់ក្រល័រ(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Crawler</a:t>
            </a:r>
            <a:r>
              <a:rPr lang="en-US" sz="16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)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ជាដើម មិនអាចបររត់ដោយខ្លួនឯងលើផ្លូវសាធារណៈទេ។</a:t>
            </a:r>
            <a:r>
              <a:rPr lang="en-US" sz="16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DaunPenh" panose="01010101010101010101" pitchFamily="2" charset="0"/>
              </a:rPr>
              <a:t> 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ក្នុងករណីចាំបាច់បំលាស់ទីដោយបររត់លើផ្លូវសាធារណៈដោយជៀសមិនរួច</a:t>
            </a:r>
            <a:r>
              <a:rPr lang="en-US" sz="16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, 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ចាំបាច់ត្រូវមានការអនុញ្ញាតពីប្រធានប៉ុស្តិ៍​ប៉ូលិសគ្រប់គ្រង។</a:t>
            </a:r>
            <a:r>
              <a:rPr lang="en-US" sz="1600" kern="100" dirty="0">
                <a:latin typeface="MS Gothic" panose="020B0609070205080204" pitchFamily="49" charset="-128"/>
                <a:ea typeface="MS Gothic" panose="020B0609070205080204" pitchFamily="49" charset="-128"/>
                <a:cs typeface="DaunPenh" panose="01010101010101010101" pitchFamily="2" charset="0"/>
              </a:rPr>
              <a:t> </a:t>
            </a:r>
            <a:endParaRPr lang="en-US" sz="1400" kern="100" dirty="0">
              <a:latin typeface="MS Gothic" panose="020B0609070205080204" pitchFamily="49" charset="-128"/>
              <a:ea typeface="MS Gothic" panose="020B0609070205080204" pitchFamily="49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 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លើសពីនេះ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ត្រូវប្រុងប្រយ័ត្នចំនុចដូចតទៅ។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①</a:t>
            </a:r>
            <a:r>
              <a:rPr lang="km-KH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រថយន្តធ្វើការទីខ្ពស់ទម្រង់ក្រល័រ អាចធ្វើឱ្យខូចខាតផ្លូវក្រាលកៅស៊ូ ដូចនេះចាំបាច់ក្រាលការពារ។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②</a:t>
            </a:r>
            <a:r>
              <a:rPr lang="km-KH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ពេលបររត់ ត្រូវដាក់ដងសន្ទូចខ្លីបំផុត ហើយបររត់ដោយដាក់ជាន់ធ្វើការនៅក្រោមរាបស្មើ។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84252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ការត្រួតពិនិត្យ</a:t>
            </a:r>
            <a:r>
              <a:rPr lang="en-US" sz="20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</a:t>
            </a:r>
            <a:r>
              <a:rPr lang="en-US" sz="2000" b="1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 </a:t>
            </a:r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ពិនិត្យមើល និងថែទាំរថយន្តធ្វើការទីខ្ពស់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57422" y="6400413"/>
            <a:ext cx="311324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64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37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605022"/>
              </p:ext>
            </p:extLst>
          </p:nvPr>
        </p:nvGraphicFramePr>
        <p:xfrm>
          <a:off x="628650" y="3059832"/>
          <a:ext cx="7886701" cy="1625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1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7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3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km-KH" sz="1050" kern="10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រាយមុខ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km-KH" sz="1050" kern="10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អ្នកឬគុណវុឌ្ឍិអនុវត្ត</a:t>
                      </a:r>
                      <a:endParaRPr lang="en-US" sz="12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km-KH" sz="1050" kern="10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ចំណាំ</a:t>
                      </a:r>
                      <a:endParaRPr lang="en-US" sz="12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800" kern="100" dirty="0"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Cambria Math" panose="02040503050406030204" pitchFamily="18" charset="0"/>
                        </a:rPr>
                        <a:t>①</a:t>
                      </a:r>
                      <a:r>
                        <a:rPr lang="km-KH" sz="1300" kern="100" dirty="0"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 </a:t>
                      </a:r>
                      <a:r>
                        <a:rPr lang="km-KH" sz="8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ត្រួតពិនិត្យមុនចាប់ផ្តើមការងារ(បញ្ញាតិសុវត្ថិភាពអនាម័យមាត្រា</a:t>
                      </a:r>
                      <a:r>
                        <a:rPr lang="en-US" sz="800" kern="100" dirty="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194</a:t>
                      </a:r>
                      <a:r>
                        <a:rPr lang="km-KH" sz="8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ប្រការ</a:t>
                      </a:r>
                      <a:r>
                        <a:rPr lang="en-US" sz="800" kern="100" dirty="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27)</a:t>
                      </a:r>
                      <a:endParaRPr lang="en-US" sz="12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</a:pPr>
                      <a:r>
                        <a:rPr lang="ja-JP" sz="800" kern="100" dirty="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・</a:t>
                      </a:r>
                      <a:r>
                        <a:rPr lang="km-KH" sz="8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ក្រុមហ៊ុនកំណត់(អ្នកបើកបរ)</a:t>
                      </a:r>
                      <a:endParaRPr lang="en-US" sz="12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1600" indent="-101600" algn="l">
                        <a:lnSpc>
                          <a:spcPts val="1700"/>
                        </a:lnSpc>
                      </a:pPr>
                      <a:r>
                        <a:rPr lang="ja-JP" sz="800" kern="100" dirty="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・</a:t>
                      </a:r>
                      <a:r>
                        <a:rPr lang="km-KH" sz="8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ការរក្សាតារាងត្រួតពិនិត្យ: គួររក្សាពេលម៉ាស៊ីនកំពុងដំណើរការ។</a:t>
                      </a:r>
                      <a:endParaRPr lang="en-US" sz="12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800" kern="100"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Cambria Math" panose="02040503050406030204" pitchFamily="18" charset="0"/>
                        </a:rPr>
                        <a:t>②</a:t>
                      </a:r>
                      <a:r>
                        <a:rPr lang="km-KH" sz="1300" kern="100"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 </a:t>
                      </a:r>
                      <a:r>
                        <a:rPr lang="km-KH" sz="8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ពិនិត្យមើលដោយខ្លួនឯងទៀងទាត់(បញ្ញាតិសុវត្ថិភាពអនាម័យមាត្រា</a:t>
                      </a:r>
                      <a:r>
                        <a:rPr lang="en-US" sz="8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194</a:t>
                      </a:r>
                      <a:r>
                        <a:rPr lang="km-KH" sz="8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ប្រការ</a:t>
                      </a:r>
                      <a:r>
                        <a:rPr lang="en-US" sz="8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24)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ja-JP" sz="800" kern="100" dirty="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・</a:t>
                      </a:r>
                      <a:r>
                        <a:rPr lang="km-KH" sz="8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ក្រុមហ៊ុនកំណត់</a:t>
                      </a:r>
                      <a:endParaRPr lang="en-US" sz="12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ja-JP" sz="800" kern="100" dirty="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・</a:t>
                      </a:r>
                      <a:r>
                        <a:rPr lang="km-KH" sz="8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រយៈពេល: </a:t>
                      </a:r>
                      <a:r>
                        <a:rPr lang="en-US" sz="800" kern="100" dirty="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1</a:t>
                      </a:r>
                      <a:r>
                        <a:rPr lang="km-KH" sz="8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លើកក្នុង</a:t>
                      </a:r>
                      <a:r>
                        <a:rPr lang="en-US" sz="800" kern="100" dirty="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1</a:t>
                      </a:r>
                      <a:r>
                        <a:rPr lang="km-KH" sz="8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ខែទៀងទាត់</a:t>
                      </a:r>
                      <a:endParaRPr lang="en-US" sz="12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ja-JP" sz="800" kern="100" dirty="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・</a:t>
                      </a:r>
                      <a:r>
                        <a:rPr lang="km-KH" sz="8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រយៈពេលរក្សាទុកតារាងពិនិត្យមើល: </a:t>
                      </a:r>
                      <a:r>
                        <a:rPr lang="en-US" sz="800" kern="100" dirty="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3</a:t>
                      </a:r>
                      <a:r>
                        <a:rPr lang="km-KH" sz="8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ឆ្នាំ</a:t>
                      </a:r>
                      <a:endParaRPr lang="en-US" sz="12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800" kern="100" dirty="0"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Cambria Math" panose="02040503050406030204" pitchFamily="18" charset="0"/>
                        </a:rPr>
                        <a:t>③</a:t>
                      </a:r>
                      <a:r>
                        <a:rPr lang="km-KH" sz="1300" kern="100" dirty="0"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 </a:t>
                      </a:r>
                      <a:r>
                        <a:rPr lang="km-KH" sz="8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ពិនិត្យមើលដោយខ្លួនឯងជាក់លាក់(បញ្ញាតិសុវត្ថិភាពអនាម័យមាត្រា</a:t>
                      </a:r>
                      <a:r>
                        <a:rPr lang="en-US" sz="800" kern="100" dirty="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194</a:t>
                      </a:r>
                      <a:r>
                        <a:rPr lang="km-KH" sz="8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ប្រការ</a:t>
                      </a:r>
                      <a:r>
                        <a:rPr lang="en-US" sz="800" kern="100" dirty="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23)(</a:t>
                      </a:r>
                      <a:r>
                        <a:rPr lang="km-KH" sz="8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បញ្ញាតិសុវត្ថិភាពអនាម័យមាត្រា</a:t>
                      </a:r>
                      <a:r>
                        <a:rPr lang="en-US" sz="800" kern="100" dirty="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194</a:t>
                      </a:r>
                      <a:r>
                        <a:rPr lang="km-KH" sz="8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ប្រការ</a:t>
                      </a:r>
                      <a:r>
                        <a:rPr lang="en-US" sz="800" kern="100" dirty="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26)</a:t>
                      </a:r>
                      <a:endParaRPr lang="en-US" sz="12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1600" indent="-101600" algn="l">
                        <a:lnSpc>
                          <a:spcPct val="100000"/>
                        </a:lnSpc>
                      </a:pPr>
                      <a:r>
                        <a:rPr lang="ja-JP" sz="800" kern="100" dirty="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・</a:t>
                      </a:r>
                      <a:r>
                        <a:rPr lang="km-KH" sz="8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អ្នកមានគុណវុឌ្ឍិកំណត់ដោយក្រសួងសុខាភិបាល ការងារ និងសុខុមាលភាព</a:t>
                      </a:r>
                      <a:endParaRPr lang="en-US" sz="12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ja-JP" sz="800" kern="100" dirty="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・</a:t>
                      </a:r>
                      <a:r>
                        <a:rPr lang="km-KH" sz="8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ក្រុមហ៊ុនពិនិត្យមើល</a:t>
                      </a:r>
                      <a:endParaRPr lang="en-US" sz="12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ja-JP" sz="800" kern="100" dirty="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・</a:t>
                      </a:r>
                      <a:r>
                        <a:rPr lang="km-KH" sz="8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រយៈពេល: </a:t>
                      </a:r>
                      <a:r>
                        <a:rPr lang="en-US" sz="800" kern="100" dirty="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1</a:t>
                      </a:r>
                      <a:r>
                        <a:rPr lang="km-KH" sz="8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លើកក្នុង</a:t>
                      </a:r>
                      <a:r>
                        <a:rPr lang="en-US" sz="800" kern="100" dirty="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1</a:t>
                      </a:r>
                      <a:r>
                        <a:rPr lang="km-KH" sz="8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ឆ្នាំទៀងទាត់</a:t>
                      </a:r>
                      <a:endParaRPr lang="en-US" sz="12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ja-JP" sz="800" kern="100" dirty="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・</a:t>
                      </a:r>
                      <a:r>
                        <a:rPr lang="km-KH" sz="8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រយៈពេលរក្សាទុកតារាងពិនិត្យមើល: </a:t>
                      </a:r>
                      <a:r>
                        <a:rPr lang="en-US" sz="800" kern="100" dirty="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3</a:t>
                      </a:r>
                      <a:r>
                        <a:rPr lang="km-KH" sz="8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ឆ្នាំ</a:t>
                      </a:r>
                      <a:endParaRPr lang="en-US" sz="12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ja-JP" sz="800" kern="100" dirty="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・</a:t>
                      </a:r>
                      <a:r>
                        <a:rPr lang="km-KH" sz="8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បិត"ស្លាកសញ្ញា"ថាបានអនុវត្តពិនិត្យមើលរួចរាល់</a:t>
                      </a:r>
                      <a:endParaRPr lang="en-US" sz="12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23582" y="2729620"/>
            <a:ext cx="38972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បញ្ញាតិស្តីពីការត្រួតពិនិត្យនិងពិនិត្យមើលដោយខ្លួនឯង</a:t>
            </a:r>
            <a:endParaRPr kumimoji="0" lang="ja-JP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28649" y="5037056"/>
            <a:ext cx="7984231" cy="58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ts val="2000"/>
              </a:lnSpc>
            </a:pP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ពេលរកឃើញភាពមិនប្រក្រតីក្នុងការត្រួតពិនិត្យនិងពិនិត្យមើលដោយខ្លួនឯងដូចក្នុងតារាង</a:t>
            </a:r>
            <a:r>
              <a:rPr lang="en-US" sz="12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2-1</a:t>
            </a:r>
            <a:r>
              <a:rPr lang="en-US" sz="14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,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ចាំបាច់ធ្វើការជួសជុលភ្លាម និងដាក់ចេញវិធានការចាំបាច់ផ្សេងទៀត។ (បញ្ញាតិសុវត្ថិភាពអនាម័យមាត្រា194ប្រការ28)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コンテンツ プレースホルダー 4"/>
          <p:cNvSpPr txBox="1">
            <a:spLocks/>
          </p:cNvSpPr>
          <p:nvPr/>
        </p:nvSpPr>
        <p:spPr>
          <a:xfrm>
            <a:off x="531119" y="838685"/>
            <a:ext cx="8081762" cy="17734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ea typeface="MS Gothic" panose="020B0609070205080204" pitchFamily="49" charset="-128"/>
                <a:cs typeface="Khmer OS" panose="02000500000000000000" pitchFamily="2" charset="0"/>
              </a:rPr>
              <a:t> 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ការអនុវត្តត្រួតពិនិត្យ</a:t>
            </a:r>
            <a:r>
              <a:rPr lang="en-US" sz="16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/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ថែទាំសមស្របជាប្រចាំ និងការរក្សា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រថយន្តធ្វើការទីខ្ពស់នៅ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ស្ថានភាពសមស្របបំផុត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ជានិច្ច មិនត្រឹមតែបង្កើនប្រសិទ្ធភាពការងារប៉ុណ្ណោះទេ វាក៏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សំខាន់បំផុតក្នុងការការពារគ្រោះមហន្តរាយការងារ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ផងដែរ។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4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ម្យ៉ាងទៀត ក្នុង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បញ្ញាតិស្តីពីសុវត្ថិភាពអនាម័យការងារ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ក៏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តម្រូវឱ្យអនុវត្ត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ការត្រួតពិនិត្យ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ពិនិត្យមើលនិងថែទាំរថយន្តធ្វើការទីខ្ពស់ ដូចបង្ហាញក្នុងតារាងខាងក្រោមផងដែរ។</a:t>
            </a:r>
            <a:endParaRPr lang="km-KH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4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ការអនុវត្តជាក់ច្បាស់នូវការត្រួតពិនិត្យ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/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ថែទាំប្រចាំថ្ងៃ ដើម្បីអាចប្រើប្រាស់រថយន្តធ្វើការទីខ្ពស់នៅស្ថានភាពល្អបំផុតជាប្រចាំ គឺសំខាន់។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8970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31259"/>
            <a:ext cx="7886700" cy="82020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ការងារសុវត្ថិភាពតាមរយៈរថយន្តធ្វើការទីខ្ពស់(1)</a:t>
            </a:r>
            <a:br>
              <a:rPr lang="en-US" altLang="ja-JP" sz="2000" b="1" dirty="0"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</a:br>
            <a:r>
              <a:rPr lang="km-KH" sz="2000" b="1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ប្រការប្រុងប្រយ័ត្នពេលបររត់</a:t>
            </a:r>
            <a:r>
              <a:rPr lang="km-KH" sz="2000" b="1" dirty="0">
                <a:effectLst/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 ទម្រង់កាំមីញ៉ុង</a:t>
            </a:r>
            <a:endParaRPr kumimoji="1" lang="ja-JP" altLang="en-US" sz="2000" b="1" dirty="0"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07466" y="6400413"/>
            <a:ext cx="346319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76-80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38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531119" y="1476941"/>
            <a:ext cx="8081762" cy="16933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8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ប្រការប្រុងប្រយ័ត្នទូទៅចំពោះទម្រង់កាំមីញ៉ុង</a:t>
            </a:r>
            <a:endParaRPr lang="en-US" sz="1600" b="1" u="sng" dirty="0">
              <a:solidFill>
                <a:prstClr val="black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មុនបររត់ ត្រូវពិនិត្យមើលថាជើងបញ្ចេញទប់ត្រូវបានដាក់ទុកពេញលេញ។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ត្រូវពិនិត្យមើលថាជាន់ធ្វើការមានស្ថានភាពដាក់ទុក</a:t>
            </a:r>
            <a:r>
              <a:rPr lang="en-US" sz="18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ទម្លាក់អ្នកធ្វើការពីជាន់ធ្វើការរួចបររត់។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15601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2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ការងារសុវត្ថិភាពតាមរយៈរថយន្តធ្វើការទីខ្ពស់(1)</a:t>
            </a:r>
            <a:b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km-KH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km-KH" sz="2000" b="1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ប្រការប្រុងប្រយ័ត្នពេលបររត់ </a:t>
            </a:r>
            <a:r>
              <a:rPr lang="en-US" sz="2000" b="1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2000" b="1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ទម្រង់បររត់ដោយខ្លួនឯង ផ្សេង1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23556" y="6400413"/>
            <a:ext cx="314710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82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38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531119" y="1438547"/>
            <a:ext cx="8081762" cy="25690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km-KH" sz="16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ប្រការប្រុងប្រយ័ត្នចំពោះការបើកបរទម្រង់បររត់ដោយខ្លួនឯង ដោយឡើងចុះចំណោត</a:t>
            </a:r>
            <a:r>
              <a:rPr lang="en-US" sz="1600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6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នៅទីជម្រាល</a:t>
            </a:r>
            <a:r>
              <a:rPr lang="en-US" sz="1600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6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ទីខ្ពស់ទាប</a:t>
            </a:r>
            <a:endParaRPr lang="en-US" altLang="ja-JP" sz="16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①</a:t>
            </a:r>
            <a:r>
              <a:rPr lang="km-KH" altLang="ja-JP" sz="1600" dirty="0">
                <a:solidFill>
                  <a:prstClr val="blac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ពេលឡើងចុះចំណោតជម្រាលចោតខ្លាំង ត្រូវចាក់ឡុកបង្វិល។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②</a:t>
            </a:r>
            <a:r>
              <a:rPr lang="km-KH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ការបង្វែរទិសដៅ</a:t>
            </a:r>
            <a:r>
              <a:rPr lang="en-US" sz="18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ការឆ្លងកាត់ចំហៀងនៅកណ្តាលជម្រាល អាចដួលរលំនិងមានគ្រោះថ្នាក់។ ដូចនេះ ចុះមកដីរាបសិន រួចចាំធ្វើ។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③</a:t>
            </a:r>
            <a:r>
              <a:rPr lang="km-KH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ត្រូវឡើងចុះតាមមុំកែងទល់នឹងផ្ទៃជម្រាល ដោយបែរទម្ងន់ចំហៀ(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Counterweight</a:t>
            </a:r>
            <a:r>
              <a:rPr lang="en-US" sz="18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ទៅខាងឡើងចំណោត។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④</a:t>
            </a:r>
            <a:r>
              <a:rPr lang="km-KH" altLang="ja-JP" sz="1600" dirty="0">
                <a:solidFill>
                  <a:prstClr val="blac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ដំណើរការបង្វិលដងសន្ទូចនៅកណ្តាលផ្ទៃជម្រាល ដាច់ខាតមិនត្រូវធ្វើឡើយ ដោយសារអាចមានគ្រោះថ្នាក់ដួលរលំ។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C8324C-77CA-4E33-C0AC-AD76D8F43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581" y="3740855"/>
            <a:ext cx="33337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01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51874"/>
            <a:ext cx="7886700" cy="46041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គុណវុឌ្ឍិដើម្បីបើកបររថយន្តធ្វើការទីខ្ពស់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63235" y="6437234"/>
            <a:ext cx="303351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m-KH" altLang="ja-JP" sz="1200" dirty="0">
                <a:solidFill>
                  <a:prstClr val="black"/>
                </a:solidFill>
                <a:latin typeface="Khmer OS" panose="02000500000000000000" pitchFamily="2" charset="0"/>
                <a:cs typeface="Khmer OS" panose="02000500000000000000" pitchFamily="2" charset="0"/>
              </a:rPr>
              <a:t>សៀវភៅគោលទំព័រ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cs typeface="Khmer OS" panose="02000500000000000000" pitchFamily="2" charset="0"/>
              </a:rPr>
              <a:t>3</a:t>
            </a:r>
            <a:r>
              <a:rPr lang="km-KH" altLang="ja-JP" sz="1200" dirty="0">
                <a:solidFill>
                  <a:prstClr val="black"/>
                </a:solidFill>
                <a:latin typeface="Khmer OS" panose="02000500000000000000" pitchFamily="2" charset="0"/>
                <a:cs typeface="Khmer OS" panose="02000500000000000000" pitchFamily="2" charset="0"/>
              </a:rPr>
              <a:t>/សៀវភៅជំនួយទំព័រ5</a:t>
            </a:r>
            <a:endParaRPr lang="ja-JP" altLang="en-US" sz="1200" dirty="0">
              <a:solidFill>
                <a:prstClr val="black"/>
              </a:solidFill>
              <a:latin typeface="Khmer OS" panose="02000500000000000000" pitchFamily="2" charset="0"/>
              <a:cs typeface="Khmer OS" panose="02000500000000000000" pitchFamily="2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8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28651" y="3169436"/>
            <a:ext cx="5736548" cy="857811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400" dirty="0"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※</a:t>
            </a:r>
            <a:r>
              <a:rPr lang="km-KH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កម្ពស់នៃជាន់ធ្វើការ</a:t>
            </a:r>
            <a:endParaRPr lang="ja-JP" altLang="en-US" sz="1400" dirty="0"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គឺជាកម្ពស់បញ្ឈរពីដីដល់ជាន់ពេលលើកជាន់ធ្វើការ(ឧបករណ៍ដាក់មនុស្សនិងបន្ទុក)ដល់ទីខ្ពស់បំផុត។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727876-5BAF-7280-FBC8-B3FDFD281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71" y="1095074"/>
            <a:ext cx="6198656" cy="15814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286E28-5641-6584-1D18-10544911C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277" y="922727"/>
            <a:ext cx="2491182" cy="22995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B59B9E-A2C1-AA87-ED89-97CE2ABBE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199" y="3207887"/>
            <a:ext cx="1831548" cy="307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652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7304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ការងារសុវត្ថិភាពតាមរយៈរថយន្តធ្វើការទីខ្ពស់(1)</a:t>
            </a:r>
            <a:b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km-KH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oolBoran" panose="020B0100010101010101" pitchFamily="34" charset="0"/>
              </a:rPr>
              <a:t> </a:t>
            </a:r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ប្រការប្រុងប្រយ័ត្នពេលបររត់ </a:t>
            </a: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ទម្រង់បររត់ដោយខ្លួនឯង ផ្សេង</a:t>
            </a: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2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20356" y="6400413"/>
            <a:ext cx="335030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83-84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39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563972" y="1532191"/>
            <a:ext cx="7951378" cy="23398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kumimoji="1" lang="km-KH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Gothic" panose="020B0609070205080204" pitchFamily="49" charset="-128"/>
                <a:cs typeface="Khmer OS" panose="02000500000000000000" pitchFamily="2" charset="0"/>
              </a:rPr>
              <a:t>ប្រការប្រុងប្រយ័ត្នចំពោះការបើកបរទម្រង់បររត់ដោយខ្លួនឯង ដោយឡើងចុះចំណោត</a:t>
            </a:r>
            <a:r>
              <a:rPr kumimoji="1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+mn-cs"/>
              </a:rPr>
              <a:t>, </a:t>
            </a:r>
            <a:r>
              <a:rPr kumimoji="1" lang="km-KH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Gothic" panose="020B0609070205080204" pitchFamily="49" charset="-128"/>
                <a:cs typeface="Khmer OS" panose="02000500000000000000" pitchFamily="2" charset="0"/>
              </a:rPr>
              <a:t>នៅទីជម្រាល</a:t>
            </a:r>
            <a:r>
              <a:rPr kumimoji="1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+mn-cs"/>
              </a:rPr>
              <a:t>, </a:t>
            </a:r>
            <a:r>
              <a:rPr kumimoji="1" lang="km-KH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Gothic" panose="020B0609070205080204" pitchFamily="49" charset="-128"/>
                <a:cs typeface="Khmer OS" panose="02000500000000000000" pitchFamily="2" charset="0"/>
              </a:rPr>
              <a:t>ទីខ្ពស់ទាប</a:t>
            </a:r>
            <a:endParaRPr lang="en-US" altLang="ja-JP" sz="16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⑤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ពេលឡើងដីខ្ពស់ទាប(ជម្រាល) មុំនៃរថយន្តធ្វើការទីខ្ពស់នៅលើកំពូលនៃទីខ្ពស់ទាប(ជម្រាល) អាចប្រែប្រួលខ្លាំង។ ដូចនេះ ត្រូវប្រុងប្រយ័ត្នចំពោះអគារសាងសង់នៅខាងលើក្រោមនៃជាន់ធ្វើការ។</a:t>
            </a:r>
            <a:endParaRPr 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⑥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ពេលចុះដីខ្ពស់ទាប(ជម្រាល) មុំនៃរថយន្តធ្វើការទីខ្ពស់នៅលើកំពូលនៃទីខ្ពស់ទាប(ជម្រាល) អាចប្រែប្រួលខ្លាំង។ ដូចនេះ ត្រូវប្រុងប្រយ័ត្នចំពោះអគារសាងសង់នៅខាងលើក្រោមនៃជាន់ធ្វើការ។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0A2BFF-63F6-2940-0142-6A11FB956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73" y="3748515"/>
            <a:ext cx="3621264" cy="22578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A67F3F-2743-220D-C96E-5311A3D85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920" y="3854209"/>
            <a:ext cx="3834107" cy="210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201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66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ការងារសុវត្ថិភាពតាមរយៈរថយន្តធ្វើការទីខ្ពស់(1)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</a:br>
            <a:r>
              <a:rPr kumimoji="1" lang="km-KH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oolBoran" panose="020B0100010101010101" pitchFamily="34" charset="0"/>
              </a:rPr>
              <a:t> </a:t>
            </a:r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ប្រការប្រុងប្រយ័ត្នពេលបររត់ </a:t>
            </a: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ទម្រង់បររត់ដោយខ្លួនឯង ផ្សេង</a:t>
            </a:r>
            <a:r>
              <a:rPr lang="en-US" sz="2000" b="1" dirty="0">
                <a:solidFill>
                  <a:prstClr val="black"/>
                </a:solidFill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3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78400" y="6400413"/>
            <a:ext cx="31922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84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40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525644" y="1492567"/>
            <a:ext cx="8081762" cy="14877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kumimoji="1" lang="km-KH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Gothic" panose="020B0609070205080204" pitchFamily="49" charset="-128"/>
                <a:cs typeface="Khmer OS" panose="02000500000000000000" pitchFamily="2" charset="0"/>
              </a:rPr>
              <a:t>ប្រការប្រុងប្រយ័ត្នចំពោះការបើកបរទម្រង់បររត់ដោយខ្លួនឯង ដោយឡើងចុះចំណោត</a:t>
            </a:r>
            <a:r>
              <a:rPr kumimoji="1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+mn-cs"/>
              </a:rPr>
              <a:t>, </a:t>
            </a:r>
            <a:r>
              <a:rPr kumimoji="1" lang="km-KH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Gothic" panose="020B0609070205080204" pitchFamily="49" charset="-128"/>
                <a:cs typeface="Khmer OS" panose="02000500000000000000" pitchFamily="2" charset="0"/>
              </a:rPr>
              <a:t>នៅទីជម្រាល</a:t>
            </a:r>
            <a:r>
              <a:rPr kumimoji="1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+mn-cs"/>
              </a:rPr>
              <a:t>, </a:t>
            </a:r>
            <a:r>
              <a:rPr kumimoji="1" lang="km-KH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Gothic" panose="020B0609070205080204" pitchFamily="49" charset="-128"/>
                <a:cs typeface="Khmer OS" panose="02000500000000000000" pitchFamily="2" charset="0"/>
              </a:rPr>
              <a:t>ទីខ្ពស់ទាប</a:t>
            </a:r>
            <a:endParaRPr lang="en-US" altLang="ja-JP" sz="16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⑦ </a:t>
            </a:r>
            <a:r>
              <a:rPr lang="km-KH" sz="16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ប្រសិនបើបររត់ទាំងលើកជាន់ធ្វើការ(លើកមុំដំឡើងទម្លាក់ដងសន្ទូចទាំងអញ្ចឹង) ពេលចូលដីកំពីកកំពក ឬខ្ពស់ទាប ឬជម្រាលខ្លាំង តែបន្តិច វានឹងមានគ្រោះថ្នាក់ដួលរលំ ដូចនេះកុំធ្វើ។</a:t>
            </a:r>
            <a:r>
              <a:rPr lang="en-US" sz="16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បំលាស់ទីផ្អៀងនៃជាន់ធ្វើការ ធំខ្លាំង ជាងបំលាស់ទីផ្អៀងនៃតួបររត់ផ្នែកក្រោម។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266E64-88DA-6DEB-52FC-61B471D5F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3096465"/>
            <a:ext cx="36004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780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73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ការងារសុវត្ថិភាពតាមរយៈរថយន្តធ្វើការទីខ្ពស់(</a:t>
            </a: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2</a:t>
            </a:r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b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</a:br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 ប្រការប្រុងប្រយ័ត្នពេលធ្វើការ1  គោរពបញ្ញាតិសុវត្ថិភាព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8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6-87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40</a:t>
            </a:r>
            <a:r>
              <a:rPr lang="km-KH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-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42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1307132"/>
            <a:ext cx="7738863" cy="39218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km-KH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អ្នកធ្វើការ ដាច់ខាតត្រូវពាក់មួកការពារ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ឧបករណ៍ការពារធ្លាក់ចុះ។</a:t>
            </a:r>
            <a:endParaRPr lang="km-KH" sz="1400" dirty="0">
              <a:solidFill>
                <a:prstClr val="black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lang="km-KH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ក្រោយឡើងជិះជាន់ធ្វើការ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ត្រូវដាក់ទំពក់នៃឧបករណ៍ការពារធ្លាក់ភ្លាម។</a:t>
            </a:r>
            <a:r>
              <a:rPr lang="km-KH" sz="14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  <a:r>
              <a:rPr lang="km-KH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ដាច់ខាតមិនត្រូវប្រើប្រាស់ខុសគោលដៅដូចជាការស្ទូចលើកបន្ទុកដោយដងសន្ទូចឡើយ។</a:t>
            </a:r>
            <a:endParaRPr lang="km-KH" sz="1400" dirty="0">
              <a:solidFill>
                <a:prstClr val="black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</a:t>
            </a:r>
            <a:r>
              <a:rPr lang="km-KH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ត្រូវគោរពម៉ឺងម៉ាត់នូវចំណុះផ្ទុកនៃជាន់ធ្វើការ។</a:t>
            </a:r>
            <a:endParaRPr lang="km-KH" sz="1400" dirty="0">
              <a:solidFill>
                <a:prstClr val="black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⑤</a:t>
            </a:r>
            <a:r>
              <a:rPr lang="km-KH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មិនត្រូវប្តូរទៅជិះរបស់គ្រោងផ្សេង ពីជាន់ធ្វើការឡើយ។</a:t>
            </a:r>
            <a:endParaRPr lang="km-KH" sz="1400" dirty="0">
              <a:solidFill>
                <a:prstClr val="black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⑥</a:t>
            </a:r>
            <a:r>
              <a:rPr lang="km-KH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ធុងធ្វើពី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FRP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ជារបស់ដុតឆេះ ដូចនេះមិនត្រូវប្រើចំហេះឡើយ។</a:t>
            </a:r>
            <a:endParaRPr lang="km-KH" sz="1400" dirty="0">
              <a:solidFill>
                <a:prstClr val="black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⑦</a:t>
            </a:r>
            <a:r>
              <a:rPr lang="km-KH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មិនត្រូវជិះកន្លែងក្រៅពីជាន់ធ្វើការឡើយ។ </a:t>
            </a:r>
            <a:endParaRPr lang="km-KH" sz="1400" dirty="0">
              <a:solidFill>
                <a:prstClr val="black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⑧</a:t>
            </a:r>
            <a:r>
              <a:rPr lang="km-KH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មិនត្រូវធ្វើការដោយឡើងបង្ហាន់ដៃនៃជាន់ធ្វើការឡើយ។</a:t>
            </a:r>
            <a:endParaRPr lang="km-KH" sz="1400" dirty="0">
              <a:solidFill>
                <a:prstClr val="black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⑨</a:t>
            </a:r>
            <a:r>
              <a:rPr lang="km-KH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មិនត្រូវប្រើជណ្តើរផ្អែក ឬជណ្តើរកន្ធែកជាដើមក្នុងជាន់ធ្វើការឡើយ។</a:t>
            </a:r>
            <a:endParaRPr lang="km-KH" sz="1400" dirty="0">
              <a:solidFill>
                <a:prstClr val="black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⑩</a:t>
            </a:r>
            <a:r>
              <a:rPr lang="km-KH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ត្រូវប្រុងប្រយ័ត្នកុំឱ្យជ្រុះរបស់ពីជាន់ធ្វើការ។</a:t>
            </a:r>
            <a:endParaRPr lang="km-KH" sz="1400" dirty="0">
              <a:solidFill>
                <a:prstClr val="black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⑪</a:t>
            </a:r>
            <a:r>
              <a:rPr lang="km-KH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ជាន់ធ្វើការត្រូវបន្ទាបនៅក្រោម50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ពីដី ទើបឡើងជិះឬចុះ។ (សម្រាប់ទម្រង់បររត់ដោយខ្លួនឯង)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⑫</a:t>
            </a:r>
            <a:r>
              <a:rPr lang="km-KH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ការឡើងជិះឬចុះពីរថយន្តធ្វើការទីខ្ពស់ ដាច់ខាតត្រូវប្រើប្រាស់ផ្លូវឬជំហាន ដែលបានកំណត់។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⑬</a:t>
            </a:r>
            <a:r>
              <a:rPr lang="km-KH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ហ្វ្រាំងចតនៃរថយន្តធ្វើការទីខ្ពស់ទម្រង់កាំមីញ៉ុង ជាគ្រោងដែលឡុកប្រ៉ូប៉េល័រសាហ្វ(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Propeller shaft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មិនមែនជាគ្រោងដែលបញ្ឈប់ការវិលកង់រថយន្តទេ។ ដូចនេះប្រសិនបើដាក់ជើងលើកង់ក្រោយក្នុងស្ថានភាពពន្លូតជើងបញ្ចេញទប់ ហើយសំបកកង់ហើបពីដី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កង់រថយន្តនឹងវិល និងអាចដួលធ្លាក់ ដូចនេះ ដាច់ខាតមិនត្រូវឡើងជិះឬចុះដោយដាក់ជើងនៅកង់រថយន្តឡើយ។</a:t>
            </a:r>
            <a:endParaRPr lang="km-KH" sz="1400" dirty="0">
              <a:solidFill>
                <a:prstClr val="black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⑭</a:t>
            </a:r>
            <a:r>
              <a:rPr lang="km-KH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ក្នុងករណីប្រើប្រាស់ដោយបង្ខិតរថយន្តធ្វើការទីខ្ពស់ចាប់ពី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2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គ្រឿង ត្រូវគោរពបញ្ជានៃអ្នកដឹកនាំការងារ ហើយធ្វើការដោយប្រុងប្រយ័ត្នគ្រោះថ្នាក់ដោយសារការប៉ះ និងហានិភ័យមហន្តរាយ។ល។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91452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66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ការងារសុវត្ថិភាពតាមរយៈរថយន្តធ្វើការទីខ្ពស់(</a:t>
            </a: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2</a:t>
            </a:r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b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ប្រការប្រុងប្រយ័ត្នពេលធ្វើការ</a:t>
            </a: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8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ហ្មត់ចត់ចំពោះការពិនិត្យសុវត្ថិភាព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20356" y="6400413"/>
            <a:ext cx="335030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88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42-43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1367430"/>
            <a:ext cx="7886701" cy="44124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km-KH" altLang="ja-JP" sz="1600" dirty="0">
                <a:solidFill>
                  <a:prstClr val="blac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ក្នុងករណីធ្វើការក្បែរខ្សែភ្លើងនៅខាងលើ ត្រូវពិនិត្យប្រការខាងក្រោម ហើយចាប់ផ្តើមធ្វើការបន្ទាប់ពីអនុវត្តវិធានការចាំបាច់។</a:t>
            </a:r>
            <a:endParaRPr lang="km-KH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600" kern="1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DaunPenh" panose="01010101010101010101" pitchFamily="2" charset="0"/>
              </a:rPr>
              <a:t>  </a:t>
            </a:r>
            <a:r>
              <a:rPr lang="en-US" sz="16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(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a</a:t>
            </a:r>
            <a:r>
              <a:rPr lang="en-US" sz="16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) 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តង់ស្យុងមានប៉ុន្មាន?</a:t>
            </a:r>
            <a:endParaRPr lang="km-KH" sz="1600" kern="1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6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DaunPenh" panose="01010101010101010101" pitchFamily="2" charset="0"/>
              </a:rPr>
              <a:t>  </a:t>
            </a:r>
            <a:r>
              <a:rPr lang="en-US" sz="16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(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b</a:t>
            </a:r>
            <a:r>
              <a:rPr lang="en-US" sz="16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)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ចម្ងាយគំលាតគ្រប់គ្រាន់ឬទេ</a:t>
            </a:r>
            <a:r>
              <a:rPr lang="en-US" sz="16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?</a:t>
            </a:r>
            <a:endParaRPr lang="km-KH" sz="1600" kern="1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6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DaunPenh" panose="01010101010101010101" pitchFamily="2" charset="0"/>
              </a:rPr>
              <a:t>  </a:t>
            </a:r>
            <a:r>
              <a:rPr lang="en-US" sz="16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(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c</a:t>
            </a:r>
            <a:r>
              <a:rPr lang="en-US" sz="16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)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1400" kern="100" dirty="0"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ការ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បញ្ជូនអគ្គិសនីត្រូវបានបញ្ឈប់ឬទេ</a:t>
            </a:r>
            <a:r>
              <a:rPr lang="en-US" sz="16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?</a:t>
            </a:r>
            <a:endParaRPr lang="km-KH" sz="1600" kern="1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6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DaunPenh" panose="01010101010101010101" pitchFamily="2" charset="0"/>
              </a:rPr>
              <a:t>  </a:t>
            </a:r>
            <a:r>
              <a:rPr lang="en-US" sz="16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(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d</a:t>
            </a:r>
            <a:r>
              <a:rPr lang="en-US" sz="16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)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វិធានការការពារការឆក់អគ្គិសនីគ្រប់គ្រាន់ឬទេ</a:t>
            </a:r>
            <a:r>
              <a:rPr lang="en-US" sz="16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?</a:t>
            </a:r>
            <a:endParaRPr lang="km-KH" sz="1600" kern="1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6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DaunPenh" panose="01010101010101010101" pitchFamily="2" charset="0"/>
              </a:rPr>
              <a:t>  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(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មានដាក់អ្នកឃ្លាំមើលឬទេ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?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②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ពេលអាកាសធាតុអាក្រក់ ត្រូវផ្អាកការងារ។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4926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ខ្យល់ព្យុះ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: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ល្បឿនមធ្យមក្នុងរយៈពេល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10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នាទី ចាប់ពី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10m/s</a:t>
            </a:r>
            <a:endParaRPr lang="ja-JP" altLang="en-US" sz="1400" dirty="0">
              <a:solidFill>
                <a:prstClr val="black"/>
              </a:solidFill>
              <a:latin typeface="Cambria" panose="02040503050406030204" pitchFamily="18" charset="0"/>
              <a:ea typeface="Meiryo UI" panose="020B0604030504040204" pitchFamily="50" charset="-128"/>
            </a:endParaRPr>
          </a:p>
          <a:p>
            <a:pPr marL="44926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ភ្លៀងខ្លាំង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: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បរិមាណទឹកភ្លៀងក្នុង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1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លើក ចាប់ពី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50mm</a:t>
            </a:r>
            <a:endParaRPr lang="en-US" altLang="ja-JP" sz="1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4926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ព្រិលខ្លាំង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: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បរិមាណព្រិលធ្លាក់ក្នុង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1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លើក ចាប់ពី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25cm</a:t>
            </a:r>
            <a:endParaRPr lang="ja-JP" altLang="en-US" sz="1400" dirty="0">
              <a:solidFill>
                <a:prstClr val="black"/>
              </a:solidFill>
              <a:latin typeface="Cambria" panose="02040503050406030204" pitchFamily="18" charset="0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③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ធ្វើការដោយប្រុងប្រយ័ត្នចំពោះអគារសំណង់ជុំវិញជានិច្ច។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④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ការងារនៅកន្លែងពិបាកមើលពីអ្នកបើកបរ ត្រូវបើកបរដោយហ្មត់ចត់តាមសញ្ញានៃអ្នកធ្វើសញ្ញា។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⑤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ត្រូវពិនិត្យថាគ្មានឧបសគ្គនៅទិសដៅបំលាស់ទី រួចទើបធ្វើការបំលាស់ទី។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⑥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ក្នុងករណីបង្វិល ត្រូវពិនិត្យឧបសគ្គក្នុងដែនបង្វិល រួចទើបបង្វិលដោយហ្មត់ចត់។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83113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49" y="365126"/>
            <a:ext cx="8300861" cy="76281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ការងារសុវត្ថិភាពតាមរយៈរថយន្តធ្វើការទីខ្ពស់(</a:t>
            </a: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2</a:t>
            </a:r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b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ប្រការប្រុងប្រយ័ត្នពេលធ្វើការ</a:t>
            </a:r>
            <a:r>
              <a:rPr lang="en-US" sz="2000" b="1" dirty="0">
                <a:solidFill>
                  <a:prstClr val="black"/>
                </a:solidFill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3 </a:t>
            </a:r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យកចិត្តទុកដាក់ប្រតិបត្តិការសុវត្ថិភាព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88-89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43-44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531119" y="1241495"/>
            <a:ext cx="8081762" cy="430134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(3)</a:t>
            </a: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6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យកចិត្តទុកដាក់ចំពោះប្រតិបត្តិការសុវត្ថិភាព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①</a:t>
            </a:r>
            <a:r>
              <a:rPr lang="km-KH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ក្នុងករណីបររត់ឬប្រតិបត្តិការក្នុងស្ថានភាពដូចខាងក្រោម ដាច់ខាតពង្រួមដងសន្ទូចទាំងអស់ ហើយទម្លាក់ជាន់ធ្វើការរហូតដល់រាបស្មើ។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(</a:t>
            </a:r>
            <a:r>
              <a:rPr lang="en-US" altLang="ja-JP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a</a:t>
            </a:r>
            <a:r>
              <a:rPr lang="en-US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) </a:t>
            </a:r>
            <a:r>
              <a:rPr lang="km-KH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ពេលប្រតិបត្តិការចង្កូត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m-KH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      (</a:t>
            </a:r>
            <a:r>
              <a:rPr lang="en-US" altLang="ja-JP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b</a:t>
            </a:r>
            <a:r>
              <a:rPr lang="en-US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) </a:t>
            </a:r>
            <a:r>
              <a:rPr lang="km-KH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ពេលផ្លូវមានជម្រាល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m-KH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      (</a:t>
            </a:r>
            <a:r>
              <a:rPr lang="en-US" altLang="ja-JP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c</a:t>
            </a:r>
            <a:r>
              <a:rPr lang="en-US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) </a:t>
            </a:r>
            <a:r>
              <a:rPr lang="km-KH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ពេលផ្លូវមានកំពីកកំពកច្រើន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m-KH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      (</a:t>
            </a:r>
            <a:r>
              <a:rPr lang="en-US" altLang="ja-JP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d</a:t>
            </a:r>
            <a:r>
              <a:rPr lang="en-US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) </a:t>
            </a:r>
            <a:r>
              <a:rPr lang="km-KH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ពេលខ្យល់ខ្លាំង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※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(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ឧបករណ៍កុងត្រូលមុំទំនោរតួរថយន្ត ធ្វើដំណើរការ ហើយពេលមានសំឡេងរោទ៍ព្រមាន ដាច់ខាតមិនត្រូវដំឡើងជាន់ធ្វើការឡើយ។)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②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សម្ភារដែលដាក់លើជាន់ធ្វើការ ត្រូវមានវិធានការរៀបចំរបៀបដាក់ និងដាក់សម្ភារឱ្យជាប់ ដើម្បីកុំឱ្យប៉ះនឹងគម្នាសប្រតិបត្តិការជាដើម។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③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មិនត្រូវប្រតិបត្តិការគម្នាសបន្ទាន់ខ្លាំង។</a:t>
            </a:r>
            <a:r>
              <a:rPr lang="en-US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④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ពេលប្រតិបត្តិការបររត់ មិនត្រូវបង្ខិតជិតទីតាំងធ្វើការដោយរថយន្តធ្វើការទីខ្ពស់ទម្រង់បររត់ដោយខ្លួនឯងឡើយ។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⑤</a:t>
            </a:r>
            <a:r>
              <a:rPr lang="en-US" altLang="ja-JP" sz="1600" dirty="0">
                <a:solidFill>
                  <a:prstClr val="blac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ប្រតិបត្តិការតាមរយៈឧបករណ៍ប្រតិបត្តិការផ្នែកក្រោមពេលអ្នកធ្វើការកំពុងជិះ ត្រូវធ្វើឡើងដោយទាក់ទងល្អិតល្អន់ជាមួយអ្នកជិះ។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⑥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ត្រូវបង្ខិតជាន់ធ្វើការជិតនឹងទីតាំងដែលអ្នកធ្វើការមិនចាំបាច់ធ្វើការដោយជំហរពិបាក។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58902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7505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ការងារសុវត្ថិភាពតាមរយៈរថយន្តធ្វើការទីខ្ពស់(</a:t>
            </a: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2</a:t>
            </a:r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br>
              <a:rPr lang="km-KH" sz="2000" b="1" dirty="0">
                <a:solidFill>
                  <a:prstClr val="black"/>
                </a:solidFill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</a:br>
            <a:r>
              <a:rPr lang="km-KH" sz="2000" b="1" dirty="0">
                <a:solidFill>
                  <a:prstClr val="black"/>
                </a:solidFill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 ប្រការប្រុងប្រយ័ត្នពេលបញ្ចប់ការងារ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89689" y="6400413"/>
            <a:ext cx="318097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90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45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1648178"/>
            <a:ext cx="7886701" cy="1786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① ត្រូវត្រលប់ជាន់ធ្វើការមកទីតាំងដាក់ទុកវិញ។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② អនុវត្តវិធានការពារការបររត់ខុសគន្លងផ្លូវ ដូចជាដាក់ហ្វ្រាំងចតជាដើម។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③ មិនត្រូវលោតចុះពីជាន់ធ្វើការ។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④ ប្រសិនបើប្រឡាក់ដោយសារការងារលាបពណ៌ជាដើម ត្រូវលាងសំអាតរួចដាក់ទុក។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⑤ ត្រូវរាយការណ៍ទៅអ្នកគ្រប់គ្រងរថយន្តនូវប្រការសំខាន់ដូចជាបញ្ហាពេលកំពុងធ្វើការ។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⑥ សោរត្រូវរក្សាទុកនៅកន្លែងកំណត់។</a:t>
            </a:r>
            <a:endParaRPr lang="ja-JP" altLang="en-US" sz="16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5503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414674"/>
            <a:ext cx="7772400" cy="558496"/>
          </a:xfrm>
        </p:spPr>
        <p:txBody>
          <a:bodyPr>
            <a:normAutofit/>
          </a:bodyPr>
          <a:lstStyle/>
          <a:p>
            <a:r>
              <a:rPr lang="km-KH" sz="32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មេរៀនទី</a:t>
            </a:r>
            <a:r>
              <a:rPr lang="en-US" sz="32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3 </a:t>
            </a:r>
            <a:r>
              <a:rPr lang="km-KH" sz="32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ចំណេះដឹងទាក់ទងនឹងម៉ូទ័រ</a:t>
            </a:r>
            <a:endParaRPr kumimoji="1" lang="ja-JP" altLang="en-US" sz="3200" dirty="0">
              <a:latin typeface="+mn-ea"/>
              <a:ea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029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ប្រភេទនៃម៉ូទ័រ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31644" y="6400413"/>
            <a:ext cx="333901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92-93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4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6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1134961"/>
            <a:ext cx="7886701" cy="30306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6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ម៉ូទ័រជាឧបករណ៍ដែលធ្វើការបំលែងថាមពលផ្សេងៗទៅជាកម្លាំង។ ម៉ូទ័រសំខាន់ៗមាន</a:t>
            </a:r>
            <a:r>
              <a:rPr lang="en-US" sz="18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2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គឺ </a:t>
            </a:r>
            <a:r>
              <a:rPr lang="km-KH" sz="18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ម៉ូទ័រចំហេះក្នុង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និង</a:t>
            </a:r>
            <a:r>
              <a:rPr lang="km-KH" sz="18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ម៉ូទ័រអគ្គិសនី</a:t>
            </a:r>
            <a:r>
              <a:rPr lang="km-KH" sz="18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km-KH" altLang="ja-JP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6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ម៉ូទ័រចំហេះក្នុង</a:t>
            </a:r>
            <a:endParaRPr lang="en-US" altLang="ja-JP" sz="1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ម៉ូទ័រចំហេះក្នុង ត្រូវបានបែងចែកជា </a:t>
            </a:r>
            <a:r>
              <a:rPr lang="km-KH" sz="16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"ម៉ាស៊ីនម៉ាស៊ូត"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និង </a:t>
            </a:r>
            <a:r>
              <a:rPr lang="km-KH" sz="16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"ម៉ាស៊ីនសាំង"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ទៅតាមវិធីសាស្ត្រដុតចំហេះរបស់វា។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lang="km-KH" altLang="ja-JP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6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ម៉ូទ័រ(ម៉ូទ័រអគ្គិសនី)</a:t>
            </a:r>
            <a:endParaRPr lang="ja-JP" altLang="en-US" sz="1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6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ចំពោះរថយន្តធ្វើការទីខ្ពស់ដែលច្រើនប្រើក្នុងកាប៊ីន ដោយចាំបាច់គិតពីសំឡេងរំខានពីម៉ាស៊ីន និងផ្សែងបញ្ចេញ គេច្រើនប្រើ</a:t>
            </a:r>
            <a:r>
              <a:rPr lang="km-KH" sz="16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ម៉ូទ័រ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ដែលយក</a:t>
            </a:r>
            <a:r>
              <a:rPr lang="km-KH" sz="16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អាគុយផ្ទុកអគ្គិសនី(អាគុយ)ជាប្រភពផ្គត់ផ្គង់អគ្គិសនី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របស់វា។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67509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altLang="ja-JP" sz="2000" b="1" dirty="0"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គោលការណ៍ដំណើរការនៃម៉ាស៊ីនចំហេះខាងក្នុង</a:t>
            </a:r>
            <a:endParaRPr kumimoji="1" lang="ja-JP" altLang="en-US" sz="2000" b="1" dirty="0"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63910" y="6400413"/>
            <a:ext cx="340675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93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46-47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9"/>
            <a:ext cx="7886701" cy="321126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　</a:t>
            </a:r>
            <a:r>
              <a:rPr lang="km-KH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នៅក្នុងម៉ាស៊ីនចំហេះខាងក្នុង ម៉ាស៊ីនម៉ាស៊ូត ដែលគេច្រើនប្រើលើរថយន្តធ្វើការទីខ្ពស់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អាចត្រូវបានបែងចែកជា "ម៉ាស៊ីន4លេខ" និង "មាស៊ីន2លេខ" ទៅតាមវិធីសាស្ត្រដំណើរការវា។ ភាគច្រើនគឺ"ម៉ាស៊ីន4លេខ", លើកលែងតែនាវាខ្នាតធំដែលប្រើការបង្វិលល្បឿនទាបមែនទែន"ម៉ាស៊ីន2លេខ"។</a:t>
            </a:r>
            <a:endParaRPr lang="en-US" altLang="ja-JP" sz="16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1600" b="1" u="sng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・</a:t>
            </a:r>
            <a:r>
              <a:rPr lang="km-KH" altLang="ja-JP" sz="1600" b="1" u="sng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គោលការណ៍ដំណើរការនៃម៉ាស៊ីនមាស៊ូត4លេខ</a:t>
            </a:r>
            <a:endParaRPr lang="ja-JP" altLang="en-US" sz="1600" b="1" u="sng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　</a:t>
            </a:r>
            <a:r>
              <a:rPr lang="km-KH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ដំណើរការ4នៃម៉ាស៊ីនម៉ាស៊ូតមានដូចតទៅ។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600" kern="100" dirty="0">
                <a:solidFill>
                  <a:prstClr val="black"/>
                </a:solidFill>
                <a:effectLst/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   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DaunPenh" panose="01010101010101010101" pitchFamily="2" charset="0"/>
              </a:rPr>
              <a:t>Ⅰ</a:t>
            </a:r>
            <a:r>
              <a:rPr lang="km-KH" sz="16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ដំណើរការបឺតខ្យល់: ដំណើរការពីស្តុងចុះ ហើយបឺតតែខ្យល់ ចូលក្នុងស៊ីឡាំង</a:t>
            </a:r>
            <a:endParaRPr lang="km-KH" sz="1800" kern="1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8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DaunPenh" panose="01010101010101010101" pitchFamily="2" charset="0"/>
              </a:rPr>
              <a:t>   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DaunPenh" panose="01010101010101010101" pitchFamily="2" charset="0"/>
              </a:rPr>
              <a:t>Ⅱ</a:t>
            </a:r>
            <a:r>
              <a:rPr lang="km-KH" sz="16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ដំណើរការសង្កត់: ដំណើរការសង្កត់ខ្យល់ ពេលពីស្តុងឡើងដល់ចំណុចកំពូល</a:t>
            </a:r>
            <a:endParaRPr lang="km-KH" sz="1800" kern="1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8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DaunPenh" panose="01010101010101010101" pitchFamily="2" charset="0"/>
              </a:rPr>
              <a:t>  </a:t>
            </a:r>
            <a:r>
              <a:rPr lang="km-KH" sz="1800" kern="100" dirty="0">
                <a:latin typeface="MS Gothic" panose="020B0609070205080204" pitchFamily="49" charset="-128"/>
                <a:ea typeface="MS Gothic" panose="020B0609070205080204" pitchFamily="49" charset="-128"/>
                <a:cs typeface="DaunPenh" panose="01010101010101010101" pitchFamily="2" charset="0"/>
              </a:rPr>
              <a:t>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DaunPenh" panose="01010101010101010101" pitchFamily="2" charset="0"/>
              </a:rPr>
              <a:t>Ⅲ</a:t>
            </a:r>
            <a:r>
              <a:rPr lang="km-KH" sz="16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ដំណើរការចំហេះ: ដំណើរការបាញ់និងដុតឥន្ធនៈក្នុងស៊ីឡាំងសម្ពាធខ្ពស់ ហើយឧស្ម័នចំហេះសង្កត់ពីស្តុងដល់ចំណុចបាត(ដំណើរការផ្ទុះ)</a:t>
            </a:r>
            <a:endParaRPr lang="km-KH" sz="1800" kern="1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8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DaunPenh" panose="01010101010101010101" pitchFamily="2" charset="0"/>
              </a:rPr>
              <a:t>   </a:t>
            </a:r>
            <a:r>
              <a:rPr lang="en-US" sz="1800" dirty="0"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Ⅳ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ដំណើរការបញ្ចេញឧស្ម័ន: ដំណើរការ ពីស្តុងឡើងតាមនិចលភាព និងរុញឧស្ម័នចំហេះចេញក្រៅស៊ីឡាំង</a:t>
            </a:r>
            <a:endParaRPr lang="ja-JP" altLang="en-US" sz="16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6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C87D91-DE4C-15AF-F78E-595C4AFE2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535" y="3785693"/>
            <a:ext cx="50577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029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គ្រោងនៃម៉ាស៊ីនម៉ាស៊ូត</a:t>
            </a:r>
            <a:r>
              <a:rPr lang="en-US" sz="2000" b="1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4</a:t>
            </a:r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លេខ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99-100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47-48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47126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 </a:t>
            </a:r>
            <a:r>
              <a:rPr lang="km-KH" sz="16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ឧបករណ៍រំអិល</a:t>
            </a:r>
            <a:endParaRPr lang="ja-JP" altLang="en-US" sz="1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ឧបករណ៍រំអិល ជា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ឧបករណ៍ផ្គត់ផ្គង់ប្រេងរំអិល(ប្រេងម៉ាស៊ីន)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ដើម្បីកាត់បន្ថយការកកិតនៅផ្នែកកកិតនិងបង្វិលនៃលោហៈដូចគ្នានៅតាមផ្នែកនីមួយៗនៃម៉ាស៊ីន ដូចជាស៊ីឡាំងនិងឡឺប្រឺកាំង(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Crankshaft</a:t>
            </a:r>
            <a:r>
              <a:rPr lang="en-US" sz="1600" dirty="0">
                <a:effectLst/>
                <a:latin typeface="Khmer OS" panose="02000500000000000000" pitchFamily="2" charset="0"/>
                <a:ea typeface="Cambria" panose="02040503050406030204" pitchFamily="18" charset="0"/>
                <a:cs typeface="Khmer OS" panose="02000500000000000000" pitchFamily="2" charset="0"/>
              </a:rPr>
              <a:t>)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ជាដើមដោយសារពីស្តុងឡើងចុះរាប់ពាន់ដងរាល់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1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នាទី។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4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ប្រេងម៉ាស៊ីន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មានដំណើរការផ្សេងៗដូចខាងក្រោម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គុណភាពរបស់វាចាំបាច់ដើម្បីរក្សាមុខងារនៃម៉ាស៊ីនម៉ាស៊ូត។</a:t>
            </a:r>
            <a:endParaRPr lang="km-KH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ធ្វើរំអិលពេលបង្វិលអ័ក្ស(</a:t>
            </a:r>
            <a:r>
              <a:rPr lang="en-US" sz="12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Bearing</a:t>
            </a:r>
            <a:r>
              <a:rPr lang="en-US" sz="12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), </a:t>
            </a: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ដំណើរការពីស្តុង</a:t>
            </a:r>
            <a:r>
              <a:rPr lang="en-US" sz="12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, </a:t>
            </a: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ស៊ីឡាំងជាដើម</a:t>
            </a:r>
            <a:endParaRPr lang="km-KH" sz="1200" kern="1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ស្អំម៉ាស៊ីន</a:t>
            </a:r>
            <a:endParaRPr lang="km-KH" sz="1200" kern="1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បិទជិតចន្លោះរវាងពីស្តុងនិងស៊ីឡាំង</a:t>
            </a:r>
            <a:endParaRPr lang="km-KH" sz="1200" kern="1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សំអាតរបស់មិនសុទ្ធដែលមានក្នុងម៉ាស៊ីនជាដើម</a:t>
            </a:r>
            <a:endParaRPr lang="km-KH" sz="1200" kern="1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ការពារច្រេះនៅផ្នែកក្នុងម៉ាស៊ីនជាដើម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6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ប្រេងម៉ាស៊ីន ចាំបាច់ប្រើរបស់ស្តង់ដារដែលមានកំណត់ក្នុងសៀវភៅណែនាំអំពីការប្រើប្រាស់នៃម៉ាស៊ីននោះ ហើយចាំបាច់ត្រួតពិនិត្យស្ថានភាពប្រេងជាប្រចាំ និងផ្លាស់ប្តូរទៅតាមការចាំបាច់។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lang="km-KH" altLang="ja-JP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6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ប្រព័ន្ធឥន្ធនៈ</a:t>
            </a:r>
            <a:endParaRPr lang="ja-JP" altLang="en-US" sz="1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6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ប្រព័ន្ធឥន្ធនៈ ផ្គុំឡើងដោយ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ធុងឥន្ធនៈ</a:t>
            </a:r>
            <a:r>
              <a:rPr lang="en-US" sz="16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ស្នប់បាញ់</a:t>
            </a:r>
            <a:r>
              <a:rPr lang="en-US" sz="16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ក្បាល់បាញ់</a:t>
            </a:r>
            <a:r>
              <a:rPr lang="en-US" sz="16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តម្រងឥន្ធនៈ និងហ្គាវើន័រ(</a:t>
            </a:r>
            <a:r>
              <a:rPr lang="en-US" sz="1600" b="1" u="sng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Governor</a:t>
            </a:r>
            <a:r>
              <a:rPr lang="en-US" sz="16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។ល។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400" dirty="0">
                <a:ea typeface="MS Gothic" panose="020B0609070205080204" pitchFamily="49" charset="-128"/>
                <a:cs typeface="Khmer OS" panose="02000500000000000000" pitchFamily="2" charset="0"/>
              </a:rPr>
              <a:t> 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តម្រងឥន្ធនៈ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ធ្វើការ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ច្រោះ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ឥន្ធនៈ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យកចេញរបស់លាយឡំដូចជាសំរាម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ដែលមានក្នុងឥន្ធនៈ និង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បំបែកធាតុទឹក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528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ប្រភេទនៃរថយន្តធ្វើការទីខ្ពស់</a:t>
            </a:r>
            <a:r>
              <a:rPr lang="en-US" sz="2000" b="1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en-US" sz="2000" b="1" dirty="0"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- </a:t>
            </a:r>
            <a:r>
              <a:rPr lang="km-KH" sz="2000" b="1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ឧបករណ៍ធ្វើការ</a:t>
            </a:r>
            <a:r>
              <a:rPr lang="en-US" sz="2000" b="1" dirty="0">
                <a:effectLst/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(1)</a:t>
            </a:r>
            <a:endParaRPr kumimoji="1" lang="ja-JP" altLang="en-US" sz="2000" b="1" dirty="0"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10174" y="6400413"/>
            <a:ext cx="296048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m-KH" altLang="ja-JP" sz="1200" dirty="0">
                <a:solidFill>
                  <a:prstClr val="black"/>
                </a:solidFill>
                <a:latin typeface="Khmer OS" panose="02000500000000000000" pitchFamily="2" charset="0"/>
                <a:cs typeface="Khmer OS" panose="02000500000000000000" pitchFamily="2" charset="0"/>
              </a:rPr>
              <a:t>សៀវភៅគោលទំព័រ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cs typeface="Khmer OS" panose="02000500000000000000" pitchFamily="2" charset="0"/>
              </a:rPr>
              <a:t>5</a:t>
            </a:r>
            <a:r>
              <a:rPr lang="km-KH" altLang="ja-JP" sz="1200" dirty="0">
                <a:solidFill>
                  <a:prstClr val="black"/>
                </a:solidFill>
                <a:latin typeface="Khmer OS" panose="02000500000000000000" pitchFamily="2" charset="0"/>
                <a:cs typeface="Khmer OS" panose="02000500000000000000" pitchFamily="2" charset="0"/>
              </a:rPr>
              <a:t>/សៀវភៅជំនួយទំព័រ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cs typeface="Khmer OS" panose="02000500000000000000" pitchFamily="2" charset="0"/>
              </a:rPr>
              <a:t>7</a:t>
            </a:r>
            <a:endParaRPr lang="ja-JP" altLang="en-US" sz="1200" dirty="0">
              <a:solidFill>
                <a:prstClr val="black"/>
              </a:solidFill>
              <a:latin typeface="Khmer OS" panose="02000500000000000000" pitchFamily="2" charset="0"/>
              <a:cs typeface="Khmer OS" panose="02000500000000000000" pitchFamily="2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9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28650" y="845340"/>
            <a:ext cx="6124575" cy="2558446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600" b="1" dirty="0"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① </a:t>
            </a:r>
            <a:r>
              <a:rPr lang="km-KH" altLang="ja-JP" sz="1600" b="1" dirty="0"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ទម្រង់ដងសន្ទូចលូតរួម</a:t>
            </a:r>
            <a:endParaRPr lang="ja-JP" altLang="en-US" sz="1600" b="1" dirty="0"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ដងសន្ទូចដែលមានបំពាក់ជាន់ធ្វើការ លូតរួម និងអាចខិតជិតទីតាំងធ្វើការតាមបន្ទាត់ត្រង់។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600" dirty="0"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【</a:t>
            </a:r>
            <a:r>
              <a:rPr lang="km-KH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លក្ខណៈពិសេស</a:t>
            </a:r>
            <a:r>
              <a:rPr lang="en-US" altLang="ja-JP" sz="1600" dirty="0"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】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600" dirty="0"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altLang="ja-JP" sz="1600" dirty="0"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ក. ងាយស្រួលកំណត់ទីតាំងជាន់ធ្វើការ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600" dirty="0"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altLang="ja-JP" sz="1600" dirty="0"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ខ. ប្រសិទ្ធភាពការងារល្អនៅកន្លែងគ្មានឧបសគ្គក្នុងលំហការងារ</a:t>
            </a:r>
            <a:endParaRPr lang="en-US" altLang="ja-JP" sz="1600" dirty="0"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600" dirty="0"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altLang="ja-JP" sz="1600" dirty="0"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គ. ត្រូវបានប្រើប្រាស់ទូលំទូលាយក្នុងការដ្ឋានអគ្គិសនី/ទូរគមនាគមន៍, ការដ្ឋានសំណង់ និងរោងចក្រផលិតនាវា។ល។</a:t>
            </a:r>
            <a:endParaRPr lang="ja-JP" altLang="en-US" sz="1600" dirty="0"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C927C8-0C9E-809F-D902-EB5DCBA55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225" y="815874"/>
            <a:ext cx="17145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510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លក្ខណៈពិសេសនៃម៉ូទ័រអគ្គិសនី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55822" y="6400413"/>
            <a:ext cx="321484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105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48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9"/>
            <a:ext cx="7886701" cy="257626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6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ម៉ូទ័រអគ្គិសនីត្រូវបានប្រើប្រាស់ជាប្រភពផ្គត់ផ្គង់ថាមពល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នៃរថយន្តធ្វើការទីខ្ពស់ ដែលច្រើនប្រើនៅ</a:t>
            </a:r>
            <a:r>
              <a:rPr lang="km-KH" sz="16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កន្លែងចាំបាច់មានវិធានការលើការបញ្ចេញឧស្ម័ននិងសំឡេងរំខានជាដើម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ពីម៉ាស៊ីន។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រថយន្តធ្វើការទីខ្ពស់ទម្រង់បររត់ដោយខ្លួនឯង មានប្រើអាគុយសម្រាប់រថយន្តឧស្សាហកម្ម</a:t>
            </a:r>
            <a:r>
              <a:rPr lang="en-US" sz="18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ហើយចំពោះម៉ូទ័រអគ្គិសនី </a:t>
            </a:r>
            <a:r>
              <a:rPr lang="km-KH" sz="16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មិនត្រឹមតែម៉ូទ័រចរន្តជាប់ទេ ម៉ូទ័រចរន្តឆ្លាស់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ក៏ច្រើនប្រើដែរ។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ចំពោះឧបករណ៍បញ្ជូនថាមពលលើរថយន្តធ្វើការទីខ្ពស់ទម្រង់អាគុយ</a:t>
            </a:r>
            <a:r>
              <a:rPr lang="en-US" sz="18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ម៉ាស៊ីននៃឧបករណ៍បញ្ជូនថាមពលលើរថយន្តធ្វើការទីខ្ពស់ទម្រង់់កង់(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Wheel</a:t>
            </a:r>
            <a:r>
              <a:rPr lang="en-US" sz="18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និងទម្រង់ក្រល័រ(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Crawler</a:t>
            </a:r>
            <a:r>
              <a:rPr lang="en-US" sz="18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ក្លាយទៅជាម៉ូទ័រអគ្គិសនី ដែលយកអាគុយជាប្រភពផ្គត់ផ្គង់ថាមពល ដូចនេះប្រព័ន្ធបញ្ជូនថាមពលគឺស្ទើរតែដូចគ្នានឹងទម្រង់កង់ និងទម្រង់ក្រល័រ។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87930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លក្ខណៈពិសេសនៃឧបករណ៍សម្ពាធប្រេង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44533" y="6400413"/>
            <a:ext cx="322612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106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4</a:t>
            </a:r>
            <a:r>
              <a:rPr lang="km-KH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9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965629"/>
            <a:ext cx="7886701" cy="7421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6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 មួយផ្នែកធំនៃឧបករណ៍ធ្វើការលើរថយន្តធ្វើការទីខ្ពស់ ដំណើរការដោយឧបករណ៍សម្ពាធប្រេងដែលប្រើថាមពលនៃសម្ពាធប្រេង។ វា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មានលក្ខណៈពិសេសដូចខាងក្រោម។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C07BA5F-9386-8C12-F685-5CC040B9CC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341933"/>
              </p:ext>
            </p:extLst>
          </p:nvPr>
        </p:nvGraphicFramePr>
        <p:xfrm>
          <a:off x="1041294" y="1800398"/>
          <a:ext cx="6804484" cy="1778000"/>
        </p:xfrm>
        <a:graphic>
          <a:graphicData uri="http://schemas.openxmlformats.org/drawingml/2006/table">
            <a:tbl>
              <a:tblPr firstRow="1" firstCol="1" bandRow="1"/>
              <a:tblGrid>
                <a:gridCol w="3401888">
                  <a:extLst>
                    <a:ext uri="{9D8B030D-6E8A-4147-A177-3AD203B41FA5}">
                      <a16:colId xmlns:a16="http://schemas.microsoft.com/office/drawing/2014/main" val="1366238443"/>
                    </a:ext>
                  </a:extLst>
                </a:gridCol>
                <a:gridCol w="3402596">
                  <a:extLst>
                    <a:ext uri="{9D8B030D-6E8A-4147-A177-3AD203B41FA5}">
                      <a16:colId xmlns:a16="http://schemas.microsoft.com/office/drawing/2014/main" val="39596097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ja-JP" sz="14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【</a:t>
                      </a:r>
                      <a:r>
                        <a:rPr lang="km-KH" sz="14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ចំណុចខ្លាំង</a:t>
                      </a:r>
                      <a:r>
                        <a:rPr lang="ja-JP" sz="14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】</a:t>
                      </a:r>
                      <a:endParaRPr lang="en-US" sz="14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ja-JP" sz="14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【</a:t>
                      </a:r>
                      <a:r>
                        <a:rPr lang="km-KH" sz="14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ចំណុចខ្សោយ</a:t>
                      </a:r>
                      <a:r>
                        <a:rPr lang="ja-JP" sz="14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】</a:t>
                      </a:r>
                      <a:endParaRPr lang="en-US" sz="14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99845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en-US" sz="1400" kern="100" dirty="0"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Cambria Math" panose="02040503050406030204" pitchFamily="18" charset="0"/>
                        </a:rPr>
                        <a:t>①</a:t>
                      </a:r>
                      <a:r>
                        <a:rPr lang="km-KH" sz="14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 ចំណុះស្រាលខ្នាតតូច</a:t>
                      </a:r>
                      <a:endParaRPr lang="en-US" sz="14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en-US" sz="1400" kern="100" dirty="0"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Cambria Math" panose="02040503050406030204" pitchFamily="18" charset="0"/>
                        </a:rPr>
                        <a:t>②</a:t>
                      </a:r>
                      <a:r>
                        <a:rPr lang="km-KH" sz="14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 ងាយស្រួលការពារការលើសបន្ទុក</a:t>
                      </a:r>
                      <a:endParaRPr lang="en-US" sz="14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  <a:p>
                      <a:pPr algn="l">
                        <a:lnSpc>
                          <a:spcPts val="2000"/>
                        </a:lnSpc>
                      </a:pPr>
                      <a:r>
                        <a:rPr lang="en-US" sz="1400" kern="100" dirty="0"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Cambria Math" panose="02040503050406030204" pitchFamily="18" charset="0"/>
                        </a:rPr>
                        <a:t>③</a:t>
                      </a:r>
                      <a:r>
                        <a:rPr lang="km-KH" sz="14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 ងាយស្រួលផ្លាស់ប្តូរល្បឿនមិនមានលំដាប់</a:t>
                      </a:r>
                      <a:endParaRPr lang="en-US" sz="14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en-US" sz="1400" kern="100" dirty="0"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Cambria Math" panose="02040503050406030204" pitchFamily="18" charset="0"/>
                        </a:rPr>
                        <a:t>④</a:t>
                      </a:r>
                      <a:r>
                        <a:rPr lang="km-KH" sz="14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 រំញ័រតិច</a:t>
                      </a:r>
                      <a:endParaRPr lang="en-US" sz="14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en-US" sz="1400" kern="100" dirty="0"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Cambria Math" panose="02040503050406030204" pitchFamily="18" charset="0"/>
                        </a:rPr>
                        <a:t>⑤</a:t>
                      </a:r>
                      <a:r>
                        <a:rPr lang="km-KH" sz="14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 អាចដំណើរការដោយរលូន</a:t>
                      </a:r>
                      <a:endParaRPr lang="en-US" sz="14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en-US" sz="1400" kern="100" dirty="0"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Cambria Math" panose="02040503050406030204" pitchFamily="18" charset="0"/>
                        </a:rPr>
                        <a:t>⑥</a:t>
                      </a:r>
                      <a:r>
                        <a:rPr lang="km-KH" sz="14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 ងាយស្រួលប្រតិបត្តិការពីចម្ងាយ</a:t>
                      </a:r>
                      <a:endParaRPr lang="en-US" sz="14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en-US" sz="1400" kern="100" dirty="0"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Cambria Math" panose="02040503050406030204" pitchFamily="18" charset="0"/>
                        </a:rPr>
                        <a:t>①</a:t>
                      </a:r>
                      <a:r>
                        <a:rPr lang="km-KH" sz="1400" kern="100" dirty="0"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Cambria Math" panose="02040503050406030204" pitchFamily="18" charset="0"/>
                        </a:rPr>
                        <a:t> </a:t>
                      </a:r>
                      <a:r>
                        <a:rPr lang="km-KH" sz="14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ដាក់បំពង់ ស្មុគ្រស្មាញ</a:t>
                      </a:r>
                      <a:endParaRPr lang="en-US" sz="14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en-US" sz="1400" kern="100" dirty="0"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Cambria Math" panose="02040503050406030204" pitchFamily="18" charset="0"/>
                        </a:rPr>
                        <a:t>②</a:t>
                      </a:r>
                      <a:r>
                        <a:rPr lang="km-KH" sz="1400" kern="100" dirty="0"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Cambria Math" panose="02040503050406030204" pitchFamily="18" charset="0"/>
                        </a:rPr>
                        <a:t> </a:t>
                      </a:r>
                      <a:r>
                        <a:rPr lang="km-KH" sz="14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កើតមានការលេចប្រេងដំណើរការ</a:t>
                      </a:r>
                      <a:endParaRPr lang="en-US" sz="14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  <a:p>
                      <a:pPr algn="l">
                        <a:lnSpc>
                          <a:spcPts val="2000"/>
                        </a:lnSpc>
                      </a:pPr>
                      <a:r>
                        <a:rPr lang="en-US" sz="1400" kern="100" dirty="0"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Cambria Math" panose="02040503050406030204" pitchFamily="18" charset="0"/>
                        </a:rPr>
                        <a:t>③</a:t>
                      </a:r>
                      <a:r>
                        <a:rPr lang="km-KH" sz="1400" kern="100" dirty="0"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Cambria Math" panose="02040503050406030204" pitchFamily="18" charset="0"/>
                        </a:rPr>
                        <a:t> </a:t>
                      </a:r>
                      <a:r>
                        <a:rPr lang="km-KH" sz="14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ប្រសិទ្ធភាពនៃម៉ាស៊ីនប្រែប្រួលតិចច្រើន ទៅតាមសីតុណ្ហភាពនៃប្រេងដំណើរការ</a:t>
                      </a:r>
                      <a:endParaRPr lang="en-US" sz="14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567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7765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គោលការណ៍នៃឧបករណ៍សម្ពាធប្រេង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44532" y="6400413"/>
            <a:ext cx="322612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106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4</a:t>
            </a:r>
            <a:r>
              <a:rPr lang="km-KH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9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852738"/>
            <a:ext cx="5693128" cy="4001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គោលការណ៍នៃឧបករណ៍សម្ពាធប្រេង អនុវត្ត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គោលការណ៍របស់ប៉ាស្កាល់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គឺ "កម្លាំងសម្ពាធដែលបន្ថែមលើមួយផ្នែកនៃវត្ថុរាវ ដែលនៅនឹងថ្កល់នៅក្នុងរបស់ដាក់ដែលបិទជិត បញ្ជូនទៅគ្រប់ផ្នែក ក្នុងវត្ថុរាវ ដោយកម្លាំងសម្ពាធដូចគ្នា។"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ឧទាហរណ៍ ក្នុងករណីរបស់ដាក់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និងរបស់ដាក់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ដែលតភ្ជាប់គ្នាដោយសារបំពង់ដូចរូប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3-12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កម្លាំងសម្ពាធ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10N/cm</a:t>
            </a:r>
            <a:r>
              <a:rPr lang="en-US" sz="1600" baseline="30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កើតមាន ដោយសារកម្លាំង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10N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បន្ថែមលើផ្ទៃលើ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1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1600" baseline="30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នៃវត្ថុដាក់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 ដោយសារកម្លាំងសម្ពាធទាំងនោះបញ្ជូនក្នុងបំពង់ទាំងអស់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កម្លាំង(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ដែលបញ្ជូនទៅផ្ទៃលើទាំងមូលនៃប្រដាប់ដាក់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ក្នុងក្រឡាផ្ទៃ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10cm</a:t>
            </a:r>
            <a:r>
              <a:rPr lang="en-US" sz="1600" baseline="30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មានដូចខាងក្រោម។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4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កម្លាំង = កម្លាំងសម្ពាធ </a:t>
            </a:r>
            <a:r>
              <a:rPr lang="ja-JP" altLang="en-US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ｘ </a:t>
            </a:r>
            <a:r>
              <a:rPr lang="km-KH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ផ្ទៃមុខកាត់</a:t>
            </a:r>
            <a:endParaRPr lang="en-US" altLang="ja-JP" sz="14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en-US" altLang="ja-JP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F = 10N/cm2 </a:t>
            </a:r>
            <a:r>
              <a:rPr lang="ja-JP" altLang="en-US" sz="1600" dirty="0">
                <a:solidFill>
                  <a:prstClr val="black"/>
                </a:solidFill>
                <a:latin typeface="Cambria" panose="02040503050406030204" pitchFamily="18" charset="0"/>
                <a:ea typeface="Meiryo UI" panose="020B0604030504040204" pitchFamily="50" charset="-128"/>
                <a:cs typeface="Khmer OS" panose="02000500000000000000" pitchFamily="2" charset="0"/>
              </a:rPr>
              <a:t>ｘ </a:t>
            </a:r>
            <a:r>
              <a:rPr lang="en-US" altLang="ja-JP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10cm2 = 100N</a:t>
            </a:r>
            <a:endParaRPr lang="ja-JP" altLang="en-US" sz="1600" dirty="0">
              <a:solidFill>
                <a:prstClr val="black"/>
              </a:solidFill>
              <a:latin typeface="Cambria" panose="02040503050406030204" pitchFamily="18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នេះគឺជាគោលការណ៍នៃឧបករណ៍សម្ពាធប្រេងដែលធ្វើចលនារបស់ធ្ងន់ដោយកម្លាំងតូច។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ពេលរុញចុះ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50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នូវប្រអប់ដាក់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វត្ថុរាវដែលត្រូវបានរុញចុះ មាន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50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1600" baseline="30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ដូចនេះប្រអប់ដាក់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ត្រូវបានរុញឡើង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5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CF1153-C6D8-D51D-87B6-D5E24C5E0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50" y="1679225"/>
            <a:ext cx="2133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990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ប្រព័ន្ធនៃឧបករណ៍សម្ពាធប្រេង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67110" y="6400413"/>
            <a:ext cx="320355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107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50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170662" y="6356351"/>
            <a:ext cx="344688" cy="365125"/>
          </a:xfrm>
        </p:spPr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9"/>
            <a:ext cx="7886701" cy="25762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6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ឧបករណ៍សម្ពាធប្រេង ជាឧបករណ៍ធ្វើដំណើរការឧបករណ៍ធ្វើការលើរថយន្តធ្វើការទីខ្ពស់</a:t>
            </a:r>
            <a:r>
              <a:rPr lang="en-US" sz="18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6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វាបំលែងថាមពលមេកានិច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នៃម៉ាស៊ីន</a:t>
            </a:r>
            <a:r>
              <a:rPr lang="km-KH" sz="16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ទៅជាថាមពលនៃវត្ថុរាវ</a:t>
            </a:r>
            <a:r>
              <a:rPr lang="en-US" sz="18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ហើយ</a:t>
            </a:r>
            <a:r>
              <a:rPr lang="km-KH" sz="16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ធ្វើការ(ការងារ)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ដោយ</a:t>
            </a:r>
            <a:r>
              <a:rPr lang="km-KH" sz="16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បំលែងជាថាមពលមេកានិច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600" b="1" u="sng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6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វាបន្ថែមសម្ពាធលើប្រេងដំណើរការ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តាមរយៈការធ្វើដំណើរការស្នប់សម្ពាធប្រេង ដោយកម្លាំងម៉ាស៊ីននិងម៉ូទ័រអគ្គិសនី ហើយធ្វើដំណើរការ</a:t>
            </a:r>
            <a:r>
              <a:rPr lang="km-KH" sz="16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ឧបករណ៍ដើរដោយសម្ពាធប្រេង(</a:t>
            </a:r>
            <a:r>
              <a:rPr lang="en-US" sz="1800" b="1" u="sng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Actuator</a:t>
            </a:r>
            <a:r>
              <a:rPr lang="en-US" sz="18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ផ្សេងៗក្នុង</a:t>
            </a:r>
            <a:r>
              <a:rPr lang="km-KH" sz="16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ម៉ូទ័រសម្ពាធប្រេង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និង</a:t>
            </a:r>
            <a:r>
              <a:rPr lang="km-KH" sz="16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ស៊ីឡាំងសម្ពាធប្រេង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។ល។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ប្រេងដំណើរការដែលកម្លាំងសម្ពាធបានថយចុះ ក្រោយប្រើឧបករណ៍ដើរដោយសម្ពាធប្រេង ត្រលប់មកធុងប្រេងដំណើរការដោយឆ្លងកាត់សៀគ្វីសម្ពាធទាប ហើយត្រូវបានបន្ថែមសម្ពាធដោយស្នប់សម្ពាធប្រេង និងផ្គត់ផ្គង់ទៅឧបករណ៍ដើរដោយសម្ពាធប្រេងសាជាថ្មី។ ជាប្រព័ន្ធត្រូវបានប្រើវិលជុំ។ (មើលរូប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3-13)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CC3700-EB0A-211A-2F2D-FFAC2BA02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717" y="3506690"/>
            <a:ext cx="43815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066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Gothic" panose="020B0609070205080204" pitchFamily="49" charset="-128"/>
                <a:cs typeface="Khmer OS" panose="02000500000000000000" pitchFamily="2" charset="0"/>
              </a:rPr>
              <a:t>ប្រព័ន្ធនៃឧបករណ៍សម្ពាធប្រេង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75200" y="6400413"/>
            <a:ext cx="33954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107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50-51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28725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 គេអាចបែងចែកឧបករណ៍សម្ពាធប្រេង ជា</a:t>
            </a:r>
            <a:r>
              <a:rPr lang="km-KH" sz="16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ឧបករណ៍(ធំ)និងឧបករណ៍ជាប់មកជាមួយ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ដែលមានមុខងារ</a:t>
            </a:r>
            <a:r>
              <a:rPr lang="en-US" sz="18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3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ដូចខាងក្រោម។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km-KH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4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ឧបករណ៍បង្កើតសម្ពាធប្រេង(ស្នប់)</a:t>
            </a:r>
            <a:endParaRPr lang="ja-JP" altLang="en-US" sz="1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ជាឧបករណ៍ដែលបឺតឡើងនូវប្រេងដំណើរការពីធុងប្រេងដំណើរការ និងដាក់កម្លាំងសម្ពាធបញ្ជូនប្រេងទៅក្នុងសៀគ្វី។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 </a:t>
            </a:r>
            <a:r>
              <a:rPr lang="km-KH" sz="14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ឧបករណ៍កុងត្រូលសម្ពាធប្រេង(វ៉ាល់)</a:t>
            </a:r>
            <a:endParaRPr lang="ja-JP" altLang="en-US" sz="1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ជាឧបករណ៍កុងត្រូលកម្លាំងសម្ពាធ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បរិមាណហូរ និងទិសដៅនៃប្រេងដំណើរការ ដែលបានខ្ជាក់ចេញពីស្នប់សម្ពាធប្រេង។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 </a:t>
            </a:r>
            <a:r>
              <a:rPr lang="km-KH" sz="14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ឧបករណ៍ដើរដោយសម្ពាធប្រេង(</a:t>
            </a:r>
            <a:r>
              <a:rPr lang="en-US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Actuator</a:t>
            </a:r>
            <a:r>
              <a:rPr lang="en-US" sz="1600" b="1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</a:t>
            </a:r>
            <a:endParaRPr lang="en-US" sz="1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ជាឧបករណ៍ដែលបំលែងថាមពលពីប្រេងដំណើរការនៅសម្ពាធខ្ពស់ ទៅជាកម្លាំងចលនាបង្វិលនិងចលនាបន្ទាត់ត្រង់។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512896"/>
              </p:ext>
            </p:extLst>
          </p:nvPr>
        </p:nvGraphicFramePr>
        <p:xfrm>
          <a:off x="836505" y="4298954"/>
          <a:ext cx="7334156" cy="16891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53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3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3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5535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km-KH" sz="1100" kern="10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ឈ្មោះ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km-KH" sz="1100" kern="10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ឧបករណ៍រួមផ្សំ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535"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km-KH" sz="11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ឧបករណ៍បង្កើតសម្ពាធប្រេង</a:t>
                      </a:r>
                      <a:endParaRPr lang="en-US" sz="12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ja-JP" sz="11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・</a:t>
                      </a: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ស្នប់សម្ពាធប្រេង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 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 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535"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km-KH" sz="11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ឧបករណ៍កុងត្រូលសម្ពាធប្រេង</a:t>
                      </a:r>
                      <a:endParaRPr lang="en-US" sz="12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ja-JP" sz="11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・</a:t>
                      </a: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វ៉ាល់កុងត្រូលទិសដៅ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ja-JP" sz="11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・</a:t>
                      </a: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វ៉ាល់កុងត្រូលបរិមាណហូរ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ja-JP" sz="11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・</a:t>
                      </a: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វ៉ាល់កុងត្រូលកំលំាងសម្ពាធ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535"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km-KH" sz="11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ឧបករណ៍ដើរដោយសម្ពាធប្រេង</a:t>
                      </a:r>
                      <a:endParaRPr lang="en-US" sz="12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ja-JP" sz="11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・</a:t>
                      </a: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ម៉ូទ័រសម្ពាធប្រេង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ja-JP" sz="11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・</a:t>
                      </a: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ស៊ីឡាំងសម្ពាធប្រេង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 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535">
                <a:tc rowSpan="3"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km-KH" sz="11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ឧបករណ៍ជាប់ជាមួយ</a:t>
                      </a:r>
                      <a:endParaRPr lang="en-US" sz="12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ja-JP" sz="1100" kern="100" dirty="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・</a:t>
                      </a:r>
                      <a:r>
                        <a:rPr lang="km-KH" sz="11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ធុងប្រេងដំណើរការ</a:t>
                      </a:r>
                      <a:endParaRPr lang="en-US" sz="12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ja-JP" sz="11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・</a:t>
                      </a: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តម្រង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ja-JP" sz="1100" kern="100" dirty="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・</a:t>
                      </a:r>
                      <a:r>
                        <a:rPr lang="km-KH" sz="11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ឧបករណ៍បឺតខ្យល់(</a:t>
                      </a:r>
                      <a:r>
                        <a:rPr lang="en-US" sz="11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DaunPenh" panose="01010101010101010101" pitchFamily="2" charset="0"/>
                        </a:rPr>
                        <a:t>Air breather</a:t>
                      </a:r>
                      <a:r>
                        <a:rPr lang="en-US" sz="1100" kern="100" dirty="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)</a:t>
                      </a:r>
                      <a:endParaRPr lang="en-US" sz="12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5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ja-JP" sz="1100" kern="100" dirty="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・</a:t>
                      </a:r>
                      <a:r>
                        <a:rPr lang="km-KH" sz="11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ទុយោ</a:t>
                      </a:r>
                      <a:endParaRPr lang="en-US" sz="12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ja-JP" sz="11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・</a:t>
                      </a: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សន្លាក់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ja-JP" sz="11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・</a:t>
                      </a: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សន្លាក់បង្វិល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5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ja-JP" sz="1100" kern="100" dirty="0">
                          <a:effectLst/>
                          <a:latin typeface="Cambria" panose="02040503050406030204" pitchFamily="18" charset="0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・</a:t>
                      </a:r>
                      <a:r>
                        <a:rPr lang="en-US" sz="11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Khmer OS" panose="02000500000000000000" pitchFamily="2" charset="0"/>
                        </a:rPr>
                        <a:t>A</a:t>
                      </a:r>
                      <a:r>
                        <a:rPr lang="en-US" sz="11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DaunPenh" panose="01010101010101010101" pitchFamily="2" charset="0"/>
                        </a:rPr>
                        <a:t>ccumulator</a:t>
                      </a:r>
                      <a:endParaRPr lang="en-US" sz="1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ja-JP" sz="1100" kern="100" dirty="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・</a:t>
                      </a:r>
                      <a:r>
                        <a:rPr lang="km-KH" sz="11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ឧបករណ៍ស្អំប្រេង</a:t>
                      </a:r>
                      <a:endParaRPr lang="en-US" sz="12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ja-JP" sz="1100" kern="100" dirty="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・</a:t>
                      </a:r>
                      <a:r>
                        <a:rPr lang="km-KH" sz="11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កុងទ័រកម្លាំងសម្ពាធ</a:t>
                      </a:r>
                      <a:endParaRPr lang="en-US" sz="12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35201" y="3988088"/>
            <a:ext cx="36237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ឧបករណ៍រួមផ្សំសំខាន់ក្នុងឧបករណ៍សម្ពាធប្រេង</a:t>
            </a: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4565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សៀគ្វីសម្ពាធប្រេងលើរថយន្តធ្វើការទីខ្ពស់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97302" y="6400413"/>
            <a:ext cx="317336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108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51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988207"/>
            <a:ext cx="7886701" cy="5922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 ជាឧទាហរណ៍នៃសៀគ្វីសម្ពាធប្រេងលើរថយន្តធ្វើការទីខ្ពស់ សៀគ្វីសម្ពាធប្រេងលើរថយន្តធ្វើការទីខ្ពស់ទម្រង់កង់(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Wheel</a:t>
            </a:r>
            <a:r>
              <a:rPr lang="en-US" sz="18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ត្រូវបានបង្ហាញដូចរូបខាងក្រោម។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E00647-7C5C-34D9-2DFF-3F703A251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613" y="1595222"/>
            <a:ext cx="4390472" cy="464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879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ឧបករណ៍បង្កើតសម្ពាធប្រេង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51212" y="6400413"/>
            <a:ext cx="321945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109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53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852737"/>
            <a:ext cx="5017238" cy="54204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b="1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①</a:t>
            </a:r>
            <a:r>
              <a:rPr lang="km-KH" altLang="ja-JP" sz="1400" b="1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ស្នប់សម្ពាធប្រេង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400" b="1" kern="100" dirty="0">
                <a:solidFill>
                  <a:prstClr val="black"/>
                </a:solidFill>
                <a:effectLst/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ស្នប់សម្ពាធប្រេងត្រូវបានធ្វើដំណើរការដោយម៉ាស៊ីនឬម៉ូទ័រអគ្គិសនី</a:t>
            </a:r>
            <a:r>
              <a:rPr lang="en-US" sz="16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, 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វាបឺតឡើងប្រេងដំណើរការពីធុងប្រេងដំណើរការ ហើយផ្គត់ផ្គង់ជាប្រេងសម្ពាធខ្ពស់ ទៅឧបករណ៍ដើរដោយសម្ពាធប្រេង(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Actuator</a:t>
            </a:r>
            <a:r>
              <a:rPr lang="en-US" sz="16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)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r>
              <a:rPr lang="en-US" sz="1600" kern="100" dirty="0">
                <a:latin typeface="MS Gothic" panose="020B0609070205080204" pitchFamily="49" charset="-128"/>
                <a:ea typeface="MS Gothic" panose="020B0609070205080204" pitchFamily="49" charset="-128"/>
                <a:cs typeface="DaunPenh" panose="01010101010101010101" pitchFamily="2" charset="0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គេអាចបែងចែកស្នប់សម្ពាធប្រេងទៅតាមគ្រោង ដូចខាងក្រោម។ </a:t>
            </a:r>
            <a:endParaRPr lang="ja-JP" altLang="en-US" sz="14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m-KH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ស្នប់ស្ពឺ(</a:t>
            </a:r>
            <a:r>
              <a:rPr lang="en-US" altLang="ja-JP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Gear pump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m-KH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ស្នប់ពីស្តុង(ស្នប់ផ្លានជ័រ(</a:t>
            </a:r>
            <a:r>
              <a:rPr lang="en-US" altLang="ja-JP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Plunger pump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))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m-KH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ស្នប់វែន(</a:t>
            </a:r>
            <a:r>
              <a:rPr lang="en-US" altLang="ja-JP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Vane pump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m-KH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ស្នប់វីស(</a:t>
            </a:r>
            <a:r>
              <a:rPr lang="en-US" altLang="ja-JP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Screw pump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m-KH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ផ្សេងទៀត</a:t>
            </a:r>
            <a:endParaRPr lang="ja-JP" altLang="en-US" sz="12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ea typeface="MS Gothic" panose="020B0609070205080204" pitchFamily="49" charset="-128"/>
                <a:cs typeface="Khmer OS" panose="02000500000000000000" pitchFamily="2" charset="0"/>
              </a:rPr>
              <a:t> 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ក្នុងចំណោមស្នប់ខាងលើ យើងនឹងពន្យល់អំពីលក្ខណៈពិសេសនៃ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ស្នប់ស្ពឺ(</a:t>
            </a:r>
            <a:r>
              <a:rPr lang="en-US" sz="1600" b="1" u="sng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Gear pump</a:t>
            </a:r>
            <a:r>
              <a:rPr lang="en-US" sz="16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ដែលច្រើនប្រើជាស្នប់សម្ពាធប្រេងសម្រាប់ឧបករណ៍ធ្វើការដូចជាការពន្លូតបង្រួម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ការដំឡើងទម្លាក់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ការបង្វិលនៃដងសន្ទូចលើរថយន្តធ្វើការទីខ្ពស់។</a:t>
            </a:r>
            <a:endParaRPr lang="ja-JP" altLang="en-US" sz="14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1400" b="1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②　</a:t>
            </a:r>
            <a:r>
              <a:rPr lang="km-KH" altLang="ja-JP" sz="1400" b="1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ស្នប់ស្ពឺ(</a:t>
            </a:r>
            <a:r>
              <a:rPr lang="en-US" altLang="ja-JP" sz="1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Gear pump</a:t>
            </a:r>
            <a:r>
              <a:rPr lang="en-US" altLang="ja-JP" sz="1400" b="1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)</a:t>
            </a:r>
            <a:endParaRPr lang="ja-JP" altLang="en-US" sz="1400" b="1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　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ស្នប់ស្ពឺ(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Gear pump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ជាស្នប់ដែលបង្វិលស្ពឺ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2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ទម្រង់ដូចគ្នានៅក្នុងកេស ហើយសង្កត់បញ្ចេញប្រេងសម្ពាធទៅតាមការខំាជាប់នោះ។</a:t>
            </a:r>
            <a:endParaRPr lang="ja-JP" altLang="en-US" sz="14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　</a:t>
            </a:r>
            <a:r>
              <a:rPr lang="en-US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【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លក្ខណៈពិសេសនៃស្នប់ស្ពឺ </a:t>
            </a:r>
            <a:r>
              <a:rPr lang="en-US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】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m-KH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ទម្ងន់ស្រាលខ្នាតតូច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m-KH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គ្រោងងាយស្រួលនិងធន់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m-KH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ខូចតិច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m-KH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ងាយស្រួលថែទាំ</a:t>
            </a:r>
            <a:endParaRPr lang="ja-JP" altLang="en-US" sz="12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17B027-247D-70CC-EEC3-E21713238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780" y="1781366"/>
            <a:ext cx="32194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758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ឧបករណ៍ដើរដោយសម្ពាធប្រេង(</a:t>
            </a:r>
            <a:r>
              <a:rPr lang="en-US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Actuator</a:t>
            </a:r>
            <a:r>
              <a:rPr lang="en-US" sz="2000" b="1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90976" y="6485473"/>
            <a:ext cx="327968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111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53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40"/>
            <a:ext cx="7886701" cy="12763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Actuator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ជាឧបករណ៍</a:t>
            </a:r>
            <a:r>
              <a:rPr lang="km-KH" sz="16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ផ្លាស់ប្តូរប្រេងដំណើរការដែលបញ្ជូនពីស្នប់សម្ពាធប្រេង ទៅជា</a:t>
            </a:r>
            <a:r>
              <a:rPr lang="km-KH" sz="1600" b="1" u="sng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ចលនា</a:t>
            </a:r>
            <a:r>
              <a:rPr lang="km-KH" sz="16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មេកានិច(ថាមពល)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 តាមរយៈវិធីសាស្ត្រចលនានេះ គេអាចបែងចែកជា</a:t>
            </a:r>
            <a:r>
              <a:rPr lang="km-KH" sz="16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ស៊ីឡាំងសម្ពាធប្រេងធ្វើចលនាបន្ទាត់ត្រង់ និងម៉ូទ័រសម្ពាធប្រេងធ្វើចលនាបង្វិល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តាមរយៈគ្រោង គេអាចបែងចែកស៊ីឡាំងសម្ពាធប្រេងដូចតទៅ។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C50B40-BC54-E364-2978-38AF27996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182" y="2166586"/>
            <a:ext cx="56102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374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ឧបករណ៍កុងត្រូលសម្ពាធប្រេង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76036" y="6400413"/>
            <a:ext cx="319462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113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55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9"/>
            <a:ext cx="7886701" cy="12844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ឧបករណ៍កុងត្រូលសម្ពាធប្រេង ជា</a:t>
            </a:r>
            <a:r>
              <a:rPr lang="km-KH" sz="16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ឧបករណ៍កុងត្រូលទិសដៅហូរ កម្លាំងសម្ពាធ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និង</a:t>
            </a:r>
            <a:r>
              <a:rPr lang="km-KH" sz="16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បរិមាណហូរនៃប្រេងដំណើរការ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ទៅឧបករណ៍ដើរដោយសម្ពាធប្រេង(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Actuator</a:t>
            </a:r>
            <a:r>
              <a:rPr lang="en-US" sz="18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ក្នុងម៉ូទ័រសម្ពាធប្រេង និងស៊ីឡាំងសម្ពាធប្រេង។ល។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ពីមុខងារ គេអាចបែងចែកឧបករណ៍កុងត្រូលសម្ពាធប្រេងដូចតទៅ។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7F1C82-F82B-AC3B-3DA3-1C4BAA16E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794" y="2116769"/>
            <a:ext cx="581025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623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ការថយចុះគុណភាពនៃប្រេងដំណើរការ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54772" y="6400413"/>
            <a:ext cx="321589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121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56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24114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4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ប្រេងដំណើរការ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បន្ថែមសម្ពាធទៅកម្លាំងសម្ពាធខ្ពស់នៅស្នប់សម្ពាធប្រេង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,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ធ្វើដំណើរការឧបករណ៍ដើរដោយសម្ពាធប្រេង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ដោយឆ្លងកាត់ផ្លូវបំពង់ និងធ្វើការងារ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សារចុះឡើងដែលដំណើរការឧបករណ៍ធ្វើការ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 ជាមួយការឡើងកម្តៅខ្ពស់ ប្រេងដំណើរការ ប៉ះលោហៈនិងខ្យល់ ដែលវាមិនអាចជៀសវាង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ការថយចុះគុណភាព(អុកស៊ីដកម្ម)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នៃប្រេងដំណើរការ និង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ការលាយឡំសារធាតុខុសប្រក្រតី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ដោយសារការកូរខ្លាំង។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4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ការប្រើប្រាស់ប្រេងដំណើរការដែលថយចុះគុណភាពឬមានលាយឡំសារធាតុខុសប្រក្រតីនេះ នឹងក្លាយជា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មូលហេតុនៃការខូចឧបករណ៍សម្ពាធប្រេង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 ដូចនេះ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ចាំបាច់ត្រួតពិនិត្យ និងគ្រប់គ្រងប្រេងដំណើរការដោយសមស្របជាប្រចាំ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km-KH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4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ការថយចុះគុណភាព(អុកស៊ីដកម្ម)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គឺជា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ការផ្លាស់ប្តូរគុណភាព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ដោយសមាសធាតុនៃប្រេងដំណើរការ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បង្កើតប្រតិកម្មគីមី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ហើយការប្រែប្រួលនិងមូលហេតុនៃលក្ខណៈ ដោយសារការថយចុះគុណភាពនោះ ត្រូវបានបង្ហាញដូចខាងក្រោម។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298001"/>
              </p:ext>
            </p:extLst>
          </p:nvPr>
        </p:nvGraphicFramePr>
        <p:xfrm>
          <a:off x="522320" y="3680650"/>
          <a:ext cx="8238904" cy="20167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42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0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6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km-KH" sz="1100" kern="10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លក្ខណៈ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km-KH" sz="1100" kern="10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ការប្រែប្រួលដោយការថយចុះគុណភាពនិងភាពកខ្វក់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km-KH" sz="1100" kern="10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មូលហេតុ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ទម្ងន់ធៀប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កើន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km-KH" sz="11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ថយចុះគុណភាពប្រេង, លាយឡំរបស់ខុសប្រក្រតី, លាយឡំប្រេងខុសប្រភេទ</a:t>
                      </a:r>
                      <a:endParaRPr lang="en-US" sz="12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បរិមាណរួមមានជាតិទឹក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កើន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km-KH" sz="11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ជាតិទឹកជ្រាបចូលពីក្រៅ</a:t>
                      </a:r>
                      <a:endParaRPr lang="en-US" sz="12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បរិមាណរួមមានកករ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កើន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km-KH" sz="11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ថយចុះគុណភាពប្រេង, លាយឡំរបស់ខុសប្រក្រតី</a:t>
                      </a:r>
                      <a:endParaRPr lang="en-US" sz="12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km-KH" sz="11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ចំនុចចំហេះ</a:t>
                      </a:r>
                      <a:endParaRPr lang="en-US" sz="12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ថយចុះ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km-KH" sz="11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ថយចុះគុណភាពប្រេង, លាយឡំរបស់ខុសប្រក្រតី</a:t>
                      </a:r>
                      <a:endParaRPr lang="en-US" sz="12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ពណ៌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កម្រិតថ្លាថយចុះ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km-KH" sz="11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ថយចុះគុណភាពប្រេង, លាយឡំរបស់ខុសប្រក្រតី, ប្រែជាទឹកដោះគោ</a:t>
                      </a:r>
                      <a:endParaRPr lang="en-US" sz="12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កម្រិតរំអិល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កើនខ្លាំង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km-KH" sz="11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ថយចុះគុណភាពប្រេង</a:t>
                      </a:r>
                      <a:endParaRPr lang="en-US" sz="12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អុកស៊ីដកម្ម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កើនខ្លាំង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km-KH" sz="11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ឡើងកម្តៅប្រេង, លាយឡំកម្ទេចលោហៈ</a:t>
                      </a:r>
                      <a:endParaRPr lang="en-US" sz="12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2148657" y="3340972"/>
            <a:ext cx="46714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ការប្រែប្រួលនិងមូលហេតុនៃលក្ខណៈរបស់ប្រេងដំណើរការ</a:t>
            </a:r>
            <a:endParaRPr lang="ja-JP" altLang="ja-JP" sz="1400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256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ប្រភេទនៃរថយន្តធ្វើការទីខ្ពស់</a:t>
            </a: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- </a:t>
            </a:r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ឧបករណ៍ធ្វើការ</a:t>
            </a: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(2)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19700" y="6400413"/>
            <a:ext cx="29509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m-KH" altLang="ja-JP" sz="1200" dirty="0">
                <a:solidFill>
                  <a:prstClr val="black"/>
                </a:solidFill>
                <a:latin typeface="Khmer OS" panose="02000500000000000000" pitchFamily="2" charset="0"/>
                <a:cs typeface="Khmer OS" panose="02000500000000000000" pitchFamily="2" charset="0"/>
              </a:rPr>
              <a:t>សៀវភៅគោលទំព័រ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cs typeface="Khmer OS" panose="02000500000000000000" pitchFamily="2" charset="0"/>
              </a:rPr>
              <a:t>5</a:t>
            </a:r>
            <a:r>
              <a:rPr lang="km-KH" altLang="ja-JP" sz="1200" dirty="0">
                <a:solidFill>
                  <a:prstClr val="black"/>
                </a:solidFill>
                <a:latin typeface="Khmer OS" panose="02000500000000000000" pitchFamily="2" charset="0"/>
                <a:cs typeface="Khmer OS" panose="02000500000000000000" pitchFamily="2" charset="0"/>
              </a:rPr>
              <a:t>/សៀវភៅជំនួយទំព័រ8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935915"/>
            <a:ext cx="5915025" cy="242523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600" b="1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② </a:t>
            </a:r>
            <a:r>
              <a:rPr lang="km-KH" sz="1600" b="1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ទម្រង់ដងសន្ទូចបត់</a:t>
            </a:r>
            <a:endParaRPr lang="ja-JP" altLang="en-US" sz="1600" b="1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អាចបត់ក្នុងចន្លោះដងសន្ទូច។</a:t>
            </a:r>
            <a:endParaRPr lang="ja-JP" altLang="en-US" sz="16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6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【</a:t>
            </a:r>
            <a:r>
              <a:rPr lang="km-KH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លក្ខណៈពិសេស</a:t>
            </a:r>
            <a:r>
              <a:rPr lang="en-US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】</a:t>
            </a:r>
            <a:endParaRPr lang="km-KH" altLang="ja-JP" sz="16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m-KH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 ក. អាចដាក់ជាន់ធ្វើការចូលក្នុងជ្រៅដោយធ្វើការបត់ដងសន្ទូច។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m-KH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 ខ. ត្រូវបានប្រើប្រាស់ក្នុងការងារមានឧបសគ្គនៅពាក់កណ្តាល។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6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6155C1-A2F7-AB4D-C034-D7A490FE1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175" y="926390"/>
            <a:ext cx="15811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229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ការត្រួតពិនិត្យនិងគ្រប់គ្រងប្រេងដំណើរការ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86670" y="6400413"/>
            <a:ext cx="318399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121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57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9"/>
            <a:ext cx="7886701" cy="20569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ខ្យល់ចេញចូល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ក្នុងធុងប្រេងដំណើរការ នាំមក</a:t>
            </a:r>
            <a:r>
              <a:rPr lang="km-KH" sz="1400" b="1" u="sng" dirty="0">
                <a:ea typeface="MS Gothic" panose="020B0609070205080204" pitchFamily="49" charset="-128"/>
                <a:cs typeface="Khmer OS" panose="02000500000000000000" pitchFamily="2" charset="0"/>
              </a:rPr>
              <a:t>សំរាម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និង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ជាតិទឹក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 ម្យ៉ាងទៀតឧបករណ៍ខ្លួនឯងដែលធ្វើដំណើរការដោយសម្ពាធប្រេងក៏បង្ក</a:t>
            </a:r>
            <a:r>
              <a:rPr lang="km-KH" sz="1400" b="1" u="sng" dirty="0">
                <a:ea typeface="MS Gothic" panose="020B0609070205080204" pitchFamily="49" charset="-128"/>
                <a:cs typeface="Khmer OS" panose="02000500000000000000" pitchFamily="2" charset="0"/>
              </a:rPr>
              <a:t>កម្ទេច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លោហៈ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បន្តិចម្តងៗដោយការ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កកិត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ដូចនេះចាំបាច់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ផ្លាស់ប្តូរប្រេងដំណើរការឱ្យបានទៀងទាត់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ដោយសារ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របស់មិនសុទ្ធ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ទាំងនេះ លាយឡំនឹងប្រេងដំណើរការ។</a:t>
            </a:r>
            <a:endParaRPr lang="en-US" altLang="ja-JP" sz="1400" dirty="0">
              <a:solidFill>
                <a:prstClr val="black"/>
              </a:solidFill>
              <a:latin typeface="MS Gothic" panose="020B0609070205080204" pitchFamily="49" charset="-128"/>
              <a:ea typeface="MS Gothic" panose="020B0609070205080204" pitchFamily="49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400" b="1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ក្នុងវិធីសាស្ត្រកំណត់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ថាតើវាឈានដល់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កម្រិតកំណត់ប្រើប្រាស់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ដោយសារការថយចុះគុណភាពប្រេងនិងការលាយឡំរបស់ខុសប្រក្រតីមាន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ការតេស្តប្រេងតាមអារម្មណ៍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ដែលកំណត់ដោយ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ភ្នែក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និង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ការតេស្តលក្ខណៈដោយការវិភាគវិទ្យាសាស្ត្រ</a:t>
            </a:r>
            <a:r>
              <a:rPr lang="km-KH" sz="14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ហើយវិធីសាស្ត្រមួយណាក៏គេកំណត់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ដោយប្រៀបធៀបប្រេងប្រភេទដូចគ្នាដែលមិនទាន់ប្រើប្រាស់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904558" y="2885079"/>
            <a:ext cx="3738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វិធីបែងចែកនិងវិធានការចំពោះប្រេងដំណើរការ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959688"/>
              </p:ext>
            </p:extLst>
          </p:nvPr>
        </p:nvGraphicFramePr>
        <p:xfrm>
          <a:off x="628650" y="3177195"/>
          <a:ext cx="7886700" cy="17379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03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9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5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272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km-KH" sz="1100" kern="10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មើលខាងក្រៅ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km-KH" sz="1100" kern="10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ក្លិន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km-KH" sz="1100" kern="10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ស្ថានភាព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km-KH" sz="1100" kern="10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វិធានការ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272"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ថ្លាមិនមានប្រែពណ៌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ល្អ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ល្អ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បន្តប្រើ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272"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ថ្លាប៉ុន្តែពណ៌ស្រាល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ល្អ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លាយឡំប្រេងខុស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ប្តូរប្រេង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272"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ប្រែពណ៌ទឹកដោះគោ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ល្អ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លាយឡំពពុះនិងជាតិទឹក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ប្តូរប្រេង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272"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ប្រែពណ៌​ត្នោត​ចាស់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អាក្រក់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ចុះអន់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ប្តូរប្រេង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272"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ថ្លាប៉ុន្តែមានចំណុចខ្មៅ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ល្អ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លាយឡំរបស់ខុសប្រក្រតី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ប្តូរប្រេង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272"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ឡើងពពុះ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ja-JP" sz="11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－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លាយឡំខ្លាញ់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km-KH" sz="11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ប្តូរប្រេង</a:t>
                      </a:r>
                      <a:endParaRPr lang="en-US" sz="12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4937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ឧបករណ៍បញ្ជូនថាមពល</a:t>
            </a:r>
            <a:r>
              <a:rPr lang="km-KH" sz="2000" b="1" dirty="0">
                <a:ea typeface="MS Gothic" panose="020B0609070205080204" pitchFamily="49" charset="-128"/>
                <a:cs typeface="Khmer OS" panose="02000500000000000000" pitchFamily="2" charset="0"/>
              </a:rPr>
              <a:t>នៃតួបររត់ទម្រង់កាំមីញ៉ុង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76036" y="6400413"/>
            <a:ext cx="319462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124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58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9"/>
            <a:ext cx="7886701" cy="16565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4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រថយន្តធ្វើការទីខ្ពស់ទម្រង់កាំមីញ៉ុង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មាន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ឧបករណ៍បររត់និងឧបករណ៍ប្រតិបត្តិការដូចគ្នានឹងរថយន្តកាំមីញ៉ុងទូទៅ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ដោយសារវា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បំពាក់ឧបករណ៍ធ្វើការនៅផ្នែកលើនៃសាក់ស៊ីរបស់រថយន្តកាំមីញ៉ុង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km-KH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 ដូចនេះ ក្នុងករណី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បររត់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រថយន្តធ្វើការទីខ្ពស់ទម្រង់កាំមីញ៉ុង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លើផ្លូវសាធារណៈ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ចាំបាច់មានប័ណ្ណបើកបរទៅតាមប្រភេទរថយន្តនោះ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និង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គោរពម៉ឺងម៉ាត់ច្បាប់ចរាចរណ៍ផ្លូវគោក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 ឧបករណ៍បញ្ជូនថាមពលលើរថយន្តធ្វើការទីខ្ពស់ទម្រង់កាំមីញ៉ុង បង្វិលកង់ក្រោយដោយម៉ាស៊ីននៅផ្នែកមុខ តាមទម្រង់ ម៉ាស៊ីនមុខ បើកបរកង់ក្រោយ។ ថាមពលនៃម៉ាស៊ីន ត្រូវបានបញ្ជូនទៅកង់ក្រោយដែលជាកង់បង្វិលដូចលំដាប់បង្ហាញក្នុងរូបខាងក្រោម។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E37A64-1761-FF1D-AA54-D0B9328A9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25" y="2496874"/>
            <a:ext cx="63055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160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ឧបករណ៍ហ្វ្រាំងនៃតួបររត់ទម្រង់កាំមីញ៉ុង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1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129-130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59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22944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 ក្នុងហ្វ្រាំង មាន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ហ្វ្រាំងជើងដែលបន្ថយល្បឿនឬបញ្ឈប់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រថយន្តដែលកំពុងបររត់ និង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ហ្វ្រាំងចតប្រើពេលចតរថយន្តជាដើម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 ប្រព័ន្ធហ្វ្រាំងកកិតត្រូវបានប្រើប្រាស់ជាទូទៅ។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km-KH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4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គ្រោងនៃហ្រ្វាំងចត</a:t>
            </a:r>
            <a:endParaRPr lang="ja-JP" altLang="en-US" sz="1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4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ហ្វ្រាំងចំហៀងនៃរថយន្តធ្វើដំណើរ ជាប្រព័ន្ធបញ្ឈប់កង់ក្រោយដោយផ្ទាល់។ ក៏ប៉ុន្តែសម្រាប់រថយន្តកាំមីញ៉ុងជាប្រព័ន្ធប្រើឌីហ្វ(ឌីផេរ៉ង់ស្យែល)មិនមែនប្រើកង់ទេ ហើយបន្ទាប់មកបញ្ឈប់ប្រ៉ូប៉េល័រសាហ្វ(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Propeller shaft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ដោយហ្វ្រាំងចំហៀង។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lang="km-KH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4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ប្រការប្រុងប្រយ័ត្នពេលប្រើប្រាស់</a:t>
            </a:r>
            <a:endParaRPr lang="ja-JP" altLang="en-US" sz="1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4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តាមគ្រោង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ទោះដាក់ហ្វ្រាំងចំហៀងក៏ដោយ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ប្រសិនបើមានកង់ក្រោយមួយណាហើបផុតពីដី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ង់ក្រោយ</a:t>
            </a:r>
            <a:r>
              <a:rPr lang="km-KH" sz="1400" b="1" u="sng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ងាយ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នឹងបង្វិល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ហើយ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ហ្វ្រាំងចតនឹងមិនស៊ី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6F22F2-CCBE-DB00-ABA4-E73973A2B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256" y="3147237"/>
            <a:ext cx="32099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504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altLang="ja-JP" sz="2000" b="1" dirty="0"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ឧបករណ៍បញ្ជូនថាមពលនៃតួបររត់ទម្រង់កង់និងតួបររត់ទម្រង់ក្រល័រ</a:t>
            </a:r>
            <a:endParaRPr kumimoji="1" lang="ja-JP" altLang="en-US" sz="2400" b="1" dirty="0"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131, 135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60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9"/>
            <a:ext cx="7886701" cy="200741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km-KH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4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ឧបករណ៍បញ្ជូនថាមពលនៃតួបររត់ទម្រង់កង់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 តួបររត់ផ្នែកក្រោមនៃរថយន្តធ្វើការទីខ្ពស់ទម្រង់កាំមីញ៉ុង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ជាប្រព័ន្ធបំលែងថាមពលមេកានិចដែលបានកើតមាននៅម៉ាស៊ីន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ទៅជា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ថាមពលវត្ថុរាវ(សម្ពាធប្រេង)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និង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បញ្ជូនដោយស្នប់សម្ពាធប្រេង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ហើយតាមរយៈ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សម្ពាធប្រេង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នោះ វាបររត់ដោយ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បង្វិលម៉ូទ័រសម្ពាធប្រេងសម្រាប់បររត់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4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គ្រោងនៃឧបករណ៍បញ្ជូនថាមពលលើតួបររត់ទម្រង់កង់ ត្រូវបានបង្ហាញដូចក្នុងរូប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3-44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lang="km-KH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4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ឧបករណ៍បញ្ជូនថាមពលនៃតួបររត់ទម្រង់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400" b="1" dirty="0">
                <a:ea typeface="MS Gothic" panose="020B0609070205080204" pitchFamily="49" charset="-128"/>
                <a:cs typeface="Khmer OS" panose="02000500000000000000" pitchFamily="2" charset="0"/>
              </a:rPr>
              <a:t> 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ឧបករណ៍បញ្ជូនថាមពលលើរថយន្តធ្វើការទីខ្ពស់ទម្រង់ក្រល័រ ជាគោលដូចគ្នានឹងរថយន្តធ្វើការទីខ្ពស់ទម្រង់កង់ដែរ ប៉ុន្តែចំណុចខុសគ្នានឹងទម្រង់កង់គឺជាគ្រោងដែលឧបករណ៍បររត់ឆ្វេងស្តាំអាចបររត់ដោយដំណើរការឯករាជ្យ។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95D8DB-2397-F28D-43D8-A4DEEBFB9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513" y="2889627"/>
            <a:ext cx="5998646" cy="336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070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414673"/>
            <a:ext cx="7772400" cy="1264192"/>
          </a:xfrm>
        </p:spPr>
        <p:txBody>
          <a:bodyPr>
            <a:normAutofit/>
          </a:bodyPr>
          <a:lstStyle/>
          <a:p>
            <a:r>
              <a:rPr lang="km-KH" sz="24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មេរៀនទី</a:t>
            </a:r>
            <a:r>
              <a:rPr lang="en-US" sz="2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4 </a:t>
            </a:r>
            <a:r>
              <a:rPr lang="km-KH" sz="24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ចំណេះដឹងទាក់ទងនឹងមេកានិចចាំបាច់ក្នុងការបើកបរ និងការឆក់អគ្គិសនី</a:t>
            </a:r>
            <a:endParaRPr kumimoji="1" lang="ja-JP" altLang="en-US" sz="4000" dirty="0">
              <a:latin typeface="+mn-ea"/>
              <a:ea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920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ធាតុ</a:t>
            </a:r>
            <a:r>
              <a:rPr lang="en-US" sz="2000" b="1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3</a:t>
            </a:r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នៃកម្លាំង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18566" y="6400413"/>
            <a:ext cx="315209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142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61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257626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រូប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4-4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បង្ហាញស្ថានភាពនៃកម្លាំងពេលមនុស្សកំពុងរុញវត្ថុ។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គេអាចបង្ហាញ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km-KH" sz="1600" dirty="0">
              <a:effectLst/>
              <a:latin typeface="Khmer OS" panose="02000500000000000000" pitchFamily="2" charset="0"/>
              <a:ea typeface="MS Gothic" panose="020B0609070205080204" pitchFamily="49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"</a:t>
            </a:r>
            <a:r>
              <a:rPr lang="km-KH" sz="14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ទីកន្លែងធ្វើការនៃកម្លាំង"(ចំណុចធ្វើការ)</a:t>
            </a:r>
            <a:r>
              <a:rPr lang="en-US" sz="1600" b="1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</a:t>
            </a:r>
            <a:endParaRPr lang="km-KH" sz="1600" b="1" dirty="0">
              <a:effectLst/>
              <a:latin typeface="Khmer OS" panose="02000500000000000000" pitchFamily="2" charset="0"/>
              <a:ea typeface="MS Gothic" panose="020B0609070205080204" pitchFamily="49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"</a:t>
            </a:r>
            <a:r>
              <a:rPr lang="km-KH" sz="14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ទិសដៅធ្វើការនៃកម្លាំង"(ទិសដៅ)</a:t>
            </a:r>
            <a:r>
              <a:rPr lang="en-US" sz="1600" b="1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</a:t>
            </a:r>
            <a:endParaRPr lang="km-KH" sz="1600" b="1" dirty="0">
              <a:effectLst/>
              <a:latin typeface="Khmer OS" panose="02000500000000000000" pitchFamily="2" charset="0"/>
              <a:ea typeface="MS Gothic" panose="020B0609070205080204" pitchFamily="49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"</a:t>
            </a:r>
            <a:r>
              <a:rPr lang="km-KH" sz="14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ទំហំនៃកម្លាំង"(ទំហំ)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km-KH" sz="1400" dirty="0">
              <a:ea typeface="MS Gothic" panose="020B0609070205080204" pitchFamily="49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លើបន្ទាត់ត្រង់។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កម្លាំងដាច់ខាតមាន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ធាតុ</a:t>
            </a:r>
            <a:r>
              <a:rPr lang="en-US" sz="14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3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នេះ ហៅថា"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ធាតុ</a:t>
            </a:r>
            <a:r>
              <a:rPr lang="en-US" sz="14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3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នៃកម្លាំង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"។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0D102C-4229-7557-691B-B1795E0DA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6" y="3178175"/>
            <a:ext cx="24479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846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ការផ្គួបនិងការបំបែកនៃកម្លាំង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59349" y="6400413"/>
            <a:ext cx="381131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143, 145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62-63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350661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ការផ្គួប</a:t>
            </a:r>
            <a:r>
              <a:rPr lang="km-KH" sz="1400" b="1" u="sng" dirty="0">
                <a:ea typeface="MS Gothic" panose="020B0609070205080204" pitchFamily="49" charset="-128"/>
                <a:cs typeface="Khmer OS" panose="02000500000000000000" pitchFamily="2" charset="0"/>
              </a:rPr>
              <a:t>នៃ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កម្លាំង</a:t>
            </a:r>
            <a:endParaRPr lang="en-US" altLang="ja-JP" sz="14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altLang="ja-JP" sz="12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(a)</a:t>
            </a:r>
            <a:r>
              <a:rPr lang="km-KH" altLang="ja-JP" sz="12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ការផ្គួបកម្លាំងលើបន្ទាត់ត្រង់</a:t>
            </a:r>
            <a:endParaRPr lang="ja-JP" altLang="en-US" sz="12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2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ពេលកម្លាំងពីរ(</a:t>
            </a:r>
            <a:r>
              <a:rPr lang="en-US" sz="1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lang="en-US" sz="14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en-US" sz="1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lang="en-US" sz="14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ធ្វើការលើបន្ទាត់ត្រង់ បង្ហាញដូចក្នុងរូប</a:t>
            </a:r>
            <a:r>
              <a:rPr lang="en-US" sz="12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4-7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ប្រសិនបើកម្លាំងទាំងនេះមានទិសដៅដូចគ្នា </a:t>
            </a: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កម្លាំងផ្គួប(</a:t>
            </a:r>
            <a:r>
              <a:rPr lang="en-US" sz="1400" b="1" u="sng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en-US" sz="14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គណនាដោយផលបូក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ហើយប្រសិនបើទិសដៅផ្ទុយគ្នាគឺគណនាដោយផលដកនៃកម្លាំងទាំងនោះ។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ja-JP" sz="12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(b)</a:t>
            </a:r>
            <a:r>
              <a:rPr lang="km-KH" altLang="ja-JP" sz="12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ក្នុងករណីទិសដៅនិងទំហំខុសគ្នា</a:t>
            </a:r>
            <a:endParaRPr lang="ja-JP" altLang="en-US" sz="12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200" kern="1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ដូចបង្ហាញក្នុងរូប</a:t>
            </a:r>
            <a:r>
              <a:rPr lang="en-US" sz="12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4-8</a:t>
            </a:r>
            <a:r>
              <a:rPr lang="en-US" sz="14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 </a:t>
            </a: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គេគណនា"</a:t>
            </a:r>
            <a:r>
              <a:rPr lang="km-KH" sz="12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កម្លាំងផ្គួប(</a:t>
            </a:r>
            <a:r>
              <a:rPr lang="en-US" sz="1400" b="1" u="sng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R</a:t>
            </a:r>
            <a:r>
              <a:rPr kumimoji="1" lang="km-KH" sz="1200" b="1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r>
              <a:rPr lang="en-US" sz="14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" </a:t>
            </a: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ពេលកម្លាំងពីរ</a:t>
            </a:r>
            <a:r>
              <a:rPr lang="en-US" sz="14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F</a:t>
            </a:r>
            <a:r>
              <a:rPr lang="en-US" sz="1400" kern="1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1 </a:t>
            </a: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និង</a:t>
            </a:r>
            <a:r>
              <a:rPr lang="en-US" sz="12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F</a:t>
            </a:r>
            <a:r>
              <a:rPr lang="en-US" sz="1200" kern="1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2 </a:t>
            </a: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ដែលមានទិសខុសគ្នា ធ្វើការនៅចំណុច</a:t>
            </a:r>
            <a:r>
              <a:rPr lang="en-US" sz="14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O</a:t>
            </a: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km-KH" sz="1400" kern="1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ជ្រុង</a:t>
            </a:r>
            <a:r>
              <a:rPr lang="en-US" sz="12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2</a:t>
            </a: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នៃ</a:t>
            </a:r>
            <a:r>
              <a:rPr lang="en-US" sz="14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F</a:t>
            </a:r>
            <a:r>
              <a:rPr lang="en-US" sz="1400" kern="1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1</a:t>
            </a: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និង</a:t>
            </a:r>
            <a:r>
              <a:rPr lang="en-US" sz="14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F</a:t>
            </a:r>
            <a:r>
              <a:rPr lang="en-US" sz="1400" kern="1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2</a:t>
            </a: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បង្កើតជារូបប្រលេឡូក្រាម(</a:t>
            </a:r>
            <a:r>
              <a:rPr lang="en-US" sz="14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OBDA</a:t>
            </a:r>
            <a:r>
              <a:rPr lang="en-US" sz="14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) </a:t>
            </a: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ហើយអង្កត់ទ្រូងគឺជា"កម្លាំងផ្គួប(</a:t>
            </a:r>
            <a:r>
              <a:rPr lang="en-US" sz="14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R</a:t>
            </a:r>
            <a:r>
              <a:rPr kumimoji="1" lang="km-KH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r>
              <a:rPr lang="en-US" sz="14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"</a:t>
            </a: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ដែលគណនា។</a:t>
            </a:r>
            <a:endParaRPr lang="km-KH" sz="1400" kern="1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DaunPenh" panose="01010101010101010101" pitchFamily="2" charset="0"/>
              </a:rPr>
              <a:t> 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នេះហៅថា</a:t>
            </a: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"</a:t>
            </a: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ច្បាប់ប្រលេឡូក្រាមនៃកម្លាំង</a:t>
            </a:r>
            <a:r>
              <a:rPr lang="en-US" sz="12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"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14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lang="km-KH" altLang="ja-JP" sz="14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ការបំបែកកម្លាំង</a:t>
            </a:r>
            <a:endParaRPr lang="ja-JP" altLang="en-US" sz="14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ដូចរូប</a:t>
            </a:r>
            <a:r>
              <a:rPr lang="en-US" sz="12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4-10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ដើម្បីកុំឱ្យនាវាដែលកំពុងអណ្តែតលើទន្លេកំពុងហូរ ខិតចូលច្រាំង គេចងនាវាទៅស្នឹង</a:t>
            </a:r>
            <a:r>
              <a:rPr lang="en-US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(A, B)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នៃច្រាំងសងខាងដោយខ្សែពួរ ហើយសន្មត់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ជាកម្លាំងដែលនាវាហូរ ហើយ</a:t>
            </a:r>
            <a:r>
              <a:rPr lang="en-US" sz="14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F</a:t>
            </a:r>
            <a:r>
              <a:rPr lang="en-US" sz="1400" kern="1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a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និង</a:t>
            </a:r>
            <a:r>
              <a:rPr lang="en-US" sz="12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F</a:t>
            </a:r>
            <a:r>
              <a:rPr lang="en-US" sz="1200" kern="1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b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ជាកម្លាំងធ្វើការលើខ្សែពួរនីមួយៗពេលនោះ។</a:t>
            </a:r>
            <a:endParaRPr lang="km-KH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ដូចបង្ហាញក្នុងរូប</a:t>
            </a:r>
            <a:r>
              <a:rPr lang="en-US" sz="12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4-10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គេអាចគណនាកម្លាំងធ្វើការលើខ្សែពួរ ដោយប្រើផ្ទុយពី"ច្បាប់ប្រលេឡូក្រាមនៃកម្លាំង"។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កម្លាំងផ្ទុយ</a:t>
            </a:r>
            <a:r>
              <a:rPr lang="en-US" sz="12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R</a:t>
            </a:r>
            <a:r>
              <a:rPr lang="en-US" sz="12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 </a:t>
            </a: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ពី កម្លាំងនាវាហូរ</a:t>
            </a:r>
            <a:r>
              <a:rPr lang="en-US" sz="12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F</a:t>
            </a:r>
            <a:r>
              <a:rPr lang="en-US" sz="12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 </a:t>
            </a: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ជាអង្កត់ទ្រូង ហើយជ្រុង</a:t>
            </a:r>
            <a:r>
              <a:rPr lang="en-US" sz="12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2</a:t>
            </a: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នៃខ្សែពួរនីមួយៗគូសបានជារូបប្រលេឡូក្រាម</a:t>
            </a:r>
            <a:r>
              <a:rPr lang="en-US" sz="12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, </a:t>
            </a: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ពេលនោះប្រវែងជ្រុង</a:t>
            </a:r>
            <a:r>
              <a:rPr lang="en-US" sz="12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F</a:t>
            </a:r>
            <a:r>
              <a:rPr lang="en-US" sz="1200" kern="1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a</a:t>
            </a: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និង</a:t>
            </a:r>
            <a:r>
              <a:rPr lang="en-US" sz="12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F</a:t>
            </a:r>
            <a:r>
              <a:rPr lang="en-US" sz="1200" kern="1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b</a:t>
            </a: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គឺជាកម្លាំងធ្វើការលើខ្សែពួរ។</a:t>
            </a:r>
            <a:endParaRPr lang="en-US" sz="1200" kern="1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DaunPenh" panose="01010101010101010101" pitchFamily="2" charset="0"/>
              </a:rPr>
              <a:t>  </a:t>
            </a: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ការបែងចែកកម្លាំងមួយទៅជាកម្លាំងចាប់ពីពីរហៅថា"ការបំបែកកម្លាំង"</a:t>
            </a:r>
            <a:r>
              <a:rPr lang="en-US" sz="12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ហើយកម្លាំងបែកចេញដូចជា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lang="en-US" sz="12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12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lang="en-US" sz="12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12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ហៅថា</a:t>
            </a: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"កម្លាំងបំបែក"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390743-A035-EDBF-B17D-C66D4E6A4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57" y="4603900"/>
            <a:ext cx="2837113" cy="13214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A2CE3E-68E6-FD0C-7D0E-C91EB058C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962" y="4652569"/>
            <a:ext cx="2123622" cy="12728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47C138-216C-E1AA-EB7A-16281E4F1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8259" y="4250201"/>
            <a:ext cx="3284146" cy="17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028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ម៉ូម៉ង់នៃកម្លាំង(1) ម៉ូម៉ង់នៃកម្លាំង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78400" y="6400413"/>
            <a:ext cx="31922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146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63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229686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600" b="1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6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កម្លាំងដែលបង្វិលវត្ថុ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ហៅថា</a:t>
            </a:r>
            <a:r>
              <a:rPr lang="km-KH" sz="16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"ម៉ូម៉ង់នៃកម្លាំង"</a:t>
            </a:r>
            <a:r>
              <a:rPr lang="en-US" sz="18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6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ទំហំនៃម៉ូម៉ង់(</a:t>
            </a:r>
            <a:r>
              <a:rPr lang="en-US" sz="1800" b="1" u="sng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18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</a:t>
            </a:r>
            <a:r>
              <a:rPr lang="en-US" sz="18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ពាក់ព័ន្ធ មិនត្រឹមតែ</a:t>
            </a:r>
            <a:r>
              <a:rPr lang="km-KH" sz="16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ទំហំនៃកម្លាំង(</a:t>
            </a:r>
            <a:r>
              <a:rPr lang="en-US" sz="1800" b="1" u="sng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lang="en-US" sz="18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ទេ ថែមទាំង</a:t>
            </a:r>
            <a:r>
              <a:rPr lang="km-KH" sz="16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ចម្ងាយរវាងផ្ចិតនៃអ័ក្សបង្វិល និងចំណុចកម្លាំង(ប្រវែងដៃ: </a:t>
            </a:r>
            <a:r>
              <a:rPr lang="en-US" sz="1800" b="1" u="sng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18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</a:t>
            </a:r>
            <a:r>
              <a:rPr lang="en-US" sz="18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ហើយគេអាចបង្ហាញដូចខាងក្រោម។</a:t>
            </a:r>
            <a:endParaRPr lang="en-US" sz="1600" dirty="0">
              <a:effectLst/>
              <a:ea typeface="MS Gothic" panose="020B0609070205080204" pitchFamily="49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6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8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ម៉ូម៉ង់(</a:t>
            </a:r>
            <a:r>
              <a:rPr lang="en-US" sz="1800" b="1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M</a:t>
            </a:r>
            <a:r>
              <a:rPr lang="km-KH" sz="1800" b="1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) =</a:t>
            </a:r>
            <a:r>
              <a:rPr lang="km-KH" sz="18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កម្លាំង(</a:t>
            </a:r>
            <a:r>
              <a:rPr lang="en-US" sz="1800" b="1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F</a:t>
            </a:r>
            <a:r>
              <a:rPr lang="km-KH" sz="1800" b="1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r>
              <a:rPr lang="ja-JP" sz="1800" b="1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ｘ</a:t>
            </a:r>
            <a:r>
              <a:rPr lang="km-KH" sz="1800" b="1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ចម្ងាយ(</a:t>
            </a:r>
            <a:r>
              <a:rPr lang="en-US" sz="1800" b="1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L</a:t>
            </a:r>
            <a:r>
              <a:rPr lang="km-KH" sz="1800" b="1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38758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ម៉ូម៉ង់នៃកម្លាំង(</a:t>
            </a:r>
            <a:r>
              <a:rPr lang="en-US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2</a:t>
            </a:r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r>
              <a:rPr lang="en-US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កម្លាំងរឹតបន្តឹងនិងម៉ូម៉ង់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23771" y="6400413"/>
            <a:ext cx="344689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146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63-64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9"/>
            <a:ext cx="7886701" cy="36316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4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ក្នុងរូបខាងស្តាំ គេសន្មត់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lang="en-US" sz="16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និង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lang="en-US" sz="16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ជាកម្លាំងធ្វើការនីមួយៗនៅចំណុចកម្លាំង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ដែលឃ្លាត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2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និងចំណុចកម្លាំង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ដែលឃ្លាត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km-KH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ពីអ័ក្សបង្វិល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ja-JP" altLang="en-US" sz="1400" dirty="0">
              <a:solidFill>
                <a:prstClr val="black"/>
              </a:solidFill>
              <a:latin typeface="Cambria" panose="02040503050406030204" pitchFamily="18" charset="0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គេអាចគណនា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ម៉ូម៉ង់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នីមួយៗ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(</a:t>
            </a:r>
            <a:r>
              <a:rPr lang="en-US" sz="1600" b="1" u="sng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M</a:t>
            </a:r>
            <a:r>
              <a:rPr lang="en-US" sz="1600" b="1" u="sng" baseline="-250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a</a:t>
            </a:r>
            <a:r>
              <a:rPr lang="en-US" sz="1600" b="1" u="sng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, M</a:t>
            </a:r>
            <a:r>
              <a:rPr lang="en-US" sz="1600" b="1" u="sng" baseline="-250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b</a:t>
            </a:r>
            <a:r>
              <a:rPr lang="km-KH" sz="1400" b="1" u="sng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r>
              <a:rPr lang="km-KH" sz="14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ដូចខាងក្រោម</a:t>
            </a:r>
            <a:endParaRPr lang="km-KH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400" kern="1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  </a:t>
            </a:r>
            <a:r>
              <a:rPr lang="en-US" sz="1800" kern="1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M</a:t>
            </a:r>
            <a:r>
              <a:rPr lang="en-US" sz="1800" kern="100" baseline="-250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a</a:t>
            </a:r>
            <a:r>
              <a:rPr lang="en-US" sz="1800" kern="1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 = F</a:t>
            </a:r>
            <a:r>
              <a:rPr lang="en-US" sz="1800" kern="100" baseline="-250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a</a:t>
            </a:r>
            <a:r>
              <a:rPr lang="ja-JP" sz="1800" kern="1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ｘ</a:t>
            </a:r>
            <a:r>
              <a:rPr lang="en-US" sz="1800" kern="1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2L</a:t>
            </a:r>
            <a:endParaRPr lang="km-KH" sz="1800" kern="1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800" kern="100" dirty="0">
                <a:latin typeface="MS Gothic" panose="020B0609070205080204" pitchFamily="49" charset="-128"/>
                <a:ea typeface="MS Gothic" panose="020B0609070205080204" pitchFamily="49" charset="-128"/>
                <a:cs typeface="DaunPenh" panose="01010101010101010101" pitchFamily="2" charset="0"/>
              </a:rPr>
              <a:t>    </a:t>
            </a:r>
            <a:r>
              <a:rPr lang="en-US" sz="18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M</a:t>
            </a:r>
            <a:r>
              <a:rPr lang="en-US" sz="1800" baseline="-250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b</a:t>
            </a:r>
            <a:r>
              <a:rPr lang="en-US" sz="18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 = F</a:t>
            </a:r>
            <a:r>
              <a:rPr lang="en-US" sz="1800" baseline="-250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b</a:t>
            </a:r>
            <a:r>
              <a:rPr lang="ja-JP" sz="18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ｘ</a:t>
            </a:r>
            <a:r>
              <a:rPr lang="en-US" sz="18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L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ប្រសិនបើកម្លាំង(ម៉ូម៉ង់)រឹតបន្តឹងក្បាលឡោស៊ីនេះ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ស្មើគ្នា គេបាន 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16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M</a:t>
            </a:r>
            <a:r>
              <a:rPr lang="en-US" sz="16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52400" indent="0" algn="l">
              <a:lnSpc>
                <a:spcPts val="2000"/>
              </a:lnSpc>
              <a:buNone/>
            </a:pPr>
            <a:r>
              <a:rPr lang="km-KH" sz="1400" kern="1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en-US" sz="1800" kern="1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F</a:t>
            </a:r>
            <a:r>
              <a:rPr lang="en-US" sz="1800" kern="100" baseline="-250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a</a:t>
            </a:r>
            <a:r>
              <a:rPr lang="ja-JP" sz="1800" kern="1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ｘ</a:t>
            </a:r>
            <a:r>
              <a:rPr lang="en-US" sz="1800" kern="1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2L = F</a:t>
            </a:r>
            <a:r>
              <a:rPr lang="en-US" sz="1800" kern="100" baseline="-250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b</a:t>
            </a:r>
            <a:r>
              <a:rPr lang="ja-JP" sz="1800" kern="1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ｘ</a:t>
            </a:r>
            <a:r>
              <a:rPr lang="en-US" sz="1800" kern="1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L </a:t>
            </a:r>
            <a:endParaRPr lang="km-KH" sz="1800" kern="1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152400" indent="0" algn="l">
              <a:lnSpc>
                <a:spcPts val="2000"/>
              </a:lnSpc>
              <a:buNone/>
            </a:pPr>
            <a:r>
              <a:rPr lang="km-KH" sz="18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DaunPenh" panose="01010101010101010101" pitchFamily="2" charset="0"/>
              </a:rPr>
              <a:t>  </a:t>
            </a:r>
            <a:r>
              <a:rPr lang="en-US" sz="1800" kern="1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2F</a:t>
            </a:r>
            <a:r>
              <a:rPr lang="en-US" sz="1800" kern="100" baseline="-250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a</a:t>
            </a:r>
            <a:r>
              <a:rPr lang="en-US" sz="1800" kern="1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 = F</a:t>
            </a:r>
            <a:r>
              <a:rPr lang="en-US" sz="1800" kern="100" baseline="-250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b</a:t>
            </a:r>
            <a:endParaRPr lang="km-KH" sz="1800" kern="100" baseline="-250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152400" indent="0" algn="l">
              <a:lnSpc>
                <a:spcPts val="2000"/>
              </a:lnSpc>
              <a:buNone/>
            </a:pPr>
            <a:r>
              <a:rPr lang="km-KH" sz="1800" kern="100" baseline="-250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DaunPenh" panose="01010101010101010101" pitchFamily="2" charset="0"/>
              </a:rPr>
              <a:t>  </a:t>
            </a:r>
            <a:r>
              <a:rPr lang="en-US" sz="1800" kern="1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F</a:t>
            </a:r>
            <a:r>
              <a:rPr lang="en-US" sz="1800" kern="100" baseline="-250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a</a:t>
            </a:r>
            <a:r>
              <a:rPr lang="en-US" sz="1800" kern="1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 = F</a:t>
            </a:r>
            <a:r>
              <a:rPr lang="en-US" sz="1800" kern="100" baseline="-250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b</a:t>
            </a:r>
            <a:r>
              <a:rPr lang="en-US" sz="1800" kern="1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 / 2</a:t>
            </a:r>
            <a:endParaRPr lang="en-US" sz="1800" kern="100" dirty="0">
              <a:effectLst/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400" kern="1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បានន័យថា ប្រសិនបើ</a:t>
            </a:r>
            <a:r>
              <a:rPr lang="km-KH" sz="14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កម្លាំង(ម៉ូម៉ង់)ដែលរឹតបន្តឹងក្បាលឡោស៊ី ស្មើគ្នា</a:t>
            </a:r>
            <a:r>
              <a:rPr lang="en-US" sz="16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, </a:t>
            </a:r>
            <a:r>
              <a:rPr lang="km-KH" sz="14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កម្លាំង</a:t>
            </a:r>
            <a:r>
              <a:rPr lang="en-US" sz="1600" b="1" u="sng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F</a:t>
            </a:r>
            <a:r>
              <a:rPr lang="en-US" sz="1600" b="1" u="sng" kern="1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a</a:t>
            </a:r>
            <a:r>
              <a:rPr lang="km-KH" sz="14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ដែលរឹតបន្តឹងនៅចំណុច</a:t>
            </a:r>
            <a:r>
              <a:rPr lang="en-US" sz="1600" b="1" u="sng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A</a:t>
            </a:r>
            <a:r>
              <a:rPr lang="km-KH" sz="14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ដែលជាកន្លែងដែលប្រវែងដៃមាន</a:t>
            </a:r>
            <a:r>
              <a:rPr lang="en-US" sz="1400" b="1" u="sng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2</a:t>
            </a:r>
            <a:r>
              <a:rPr lang="km-KH" sz="14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ដង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ស្មើ</a:t>
            </a:r>
            <a:r>
              <a:rPr lang="km-KH" sz="14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ពាក់កណ្តាលនៃកម្លាំង</a:t>
            </a:r>
            <a:r>
              <a:rPr lang="en-US" sz="1600" b="1" u="sng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F</a:t>
            </a:r>
            <a:r>
              <a:rPr lang="en-US" sz="1600" b="1" u="sng" kern="1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b</a:t>
            </a:r>
            <a:r>
              <a:rPr lang="km-KH" sz="14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ដែលរឹតបន្តឹងនៅចំណុច</a:t>
            </a:r>
            <a:r>
              <a:rPr lang="en-US" sz="1600" b="1" u="sng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B</a:t>
            </a:r>
            <a:r>
              <a:rPr lang="km-KH" sz="14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ដែលជិត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400" kern="100" dirty="0"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 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ប៉ុន្តែក្នុងករណីនេះ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ចម្ងាយកម្រើកដៃកាន់តែឆ្ងាយ ហើយទោះរឹតបន្តឹងនៅ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ឬ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ក៏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បរិមាណការងារគឺស្មើគ្នាដែរ។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2C4F64-CB53-7BB6-C786-82EC9DDF7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771" y="1826433"/>
            <a:ext cx="3928189" cy="178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534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ម៉ូម៉ង់នៃកម្លាំង(</a:t>
            </a:r>
            <a:r>
              <a:rPr lang="en-US" sz="2000" b="1" dirty="0">
                <a:ea typeface="MS Gothic" panose="020B0609070205080204" pitchFamily="49" charset="-128"/>
                <a:cs typeface="Khmer OS" panose="02000500000000000000" pitchFamily="2" charset="0"/>
              </a:rPr>
              <a:t>3</a:t>
            </a:r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r>
              <a:rPr lang="km-KH" sz="20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ការដួលរលំនិងម៉ូម៉ង់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62311" y="6400413"/>
            <a:ext cx="350835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148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64-65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852737"/>
            <a:ext cx="5354462" cy="53366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យើងនឹងពន្យល់ដោយលើកឧទាហរណ៍អំពីទំនាក់ទំនងរវាងលំនឹងនិងម៉ូម៉ង់ចំពោះការដួលរលំពេលកំពុងធ្វើការនៃរថយន្តធ្វើការទីខ្ពស់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លក្ខខណ្ឌ </a:t>
            </a: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  </a:t>
            </a:r>
            <a:r>
              <a:rPr lang="en-US" altLang="ja-JP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O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: </a:t>
            </a:r>
            <a:r>
              <a:rPr lang="km-KH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ចំណុចទប់ការដួល(ទីតាំងលូតចេញនៃជើងបញ្ចេញទប់(</a:t>
            </a:r>
            <a:r>
              <a:rPr lang="en-US" altLang="ja-JP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Outrigger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))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</a:t>
            </a:r>
            <a:r>
              <a:rPr lang="en-US" sz="12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 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: </a:t>
            </a:r>
            <a:r>
              <a:rPr lang="km-KH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ទម្ងន់នៃរថយន្តធ្វើការទីខ្ពស់(ម៉ាសតួម៉ាស៊ីន</a:t>
            </a:r>
            <a:r>
              <a:rPr lang="ja-JP" sz="12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ｘ</a:t>
            </a:r>
            <a:r>
              <a:rPr lang="en-US" altLang="ja-JP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g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    </a:t>
            </a:r>
            <a:r>
              <a:rPr lang="en-US" altLang="ja-JP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W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: </a:t>
            </a:r>
            <a:r>
              <a:rPr lang="km-KH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ទម្ងន់សរុបនៃចំណុះផ្ទុកដែលមានលើជាន់ធ្វើការ(ម៉ាសផ្ទុក</a:t>
            </a:r>
            <a:r>
              <a:rPr lang="ja-JP" sz="12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ｘ</a:t>
            </a:r>
            <a:r>
              <a:rPr lang="en-US" altLang="ja-JP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g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     </a:t>
            </a:r>
            <a:r>
              <a:rPr lang="en-US" altLang="ja-JP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L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: </a:t>
            </a:r>
            <a:r>
              <a:rPr lang="km-KH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ចម្ងាយពីចំណុចទប់</a:t>
            </a:r>
            <a:r>
              <a:rPr lang="en-US" altLang="ja-JP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O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</a:t>
            </a:r>
            <a:r>
              <a:rPr lang="km-KH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ដល់ទីប្រជុំទម្ងន់នៃរថយន្តធ្វើការទីខ្ពស់</a:t>
            </a:r>
            <a:endParaRPr lang="en-US" altLang="ja-JP" sz="12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     </a:t>
            </a:r>
            <a:r>
              <a:rPr lang="km-KH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ℓ: ចម្ងាយផ្តេកពីចំណុចទប់</a:t>
            </a:r>
            <a:r>
              <a:rPr lang="en-US" altLang="ja-JP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O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</a:t>
            </a:r>
            <a:r>
              <a:rPr lang="km-KH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ដល់ទីប្រជុំទម្ងន់ចំណុះផ្ទុក</a:t>
            </a:r>
            <a:endParaRPr lang="ja-JP" altLang="en-US" sz="12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គេសន្មត់ចំណុចទប់</a:t>
            </a:r>
            <a:r>
              <a:rPr lang="en-US" sz="1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ជាអ័ក្ស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គេអាចគណនាម៉ូម៉ង់(</a:t>
            </a:r>
            <a:r>
              <a:rPr lang="en-US" sz="1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14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នៃកម្លាំងដែលធ្វើឱ្យរថយន្តធ្វើការទីខ្ពស់ដួលរលំ និងម៉ូម៉ង់(</a:t>
            </a:r>
            <a:r>
              <a:rPr lang="en-US" sz="1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14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ដែលធ្វើឱ្យមានលំនឹង ធ្វើការផ្ទុយនឹងម៉ូម៉ង់ដែលធ្វើឱ្យដួលរលំនេះ ដោយសមីការខាងក្រោម។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52400" indent="0" algn="l">
              <a:lnSpc>
                <a:spcPct val="100000"/>
              </a:lnSpc>
              <a:buNone/>
            </a:pP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ម៉ូម៉ង់ដួល </a:t>
            </a:r>
            <a:r>
              <a:rPr lang="en-US" sz="1400" kern="1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M</a:t>
            </a:r>
            <a:r>
              <a:rPr lang="en-US" sz="1400" kern="100" baseline="-250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W</a:t>
            </a:r>
            <a:r>
              <a:rPr lang="en-US" sz="1400" kern="1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 = W</a:t>
            </a:r>
            <a:r>
              <a:rPr lang="ja-JP" sz="14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ｘ</a:t>
            </a:r>
            <a:r>
              <a:rPr lang="en-US" sz="1400" kern="1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Cambria" panose="02040503050406030204" pitchFamily="18" charset="0"/>
              </a:rPr>
              <a:t>ℓ</a:t>
            </a:r>
            <a:endParaRPr lang="en-US" sz="1400" kern="1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152400" indent="0" algn="l">
              <a:lnSpc>
                <a:spcPct val="100000"/>
              </a:lnSpc>
              <a:buNone/>
            </a:pP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ម៉ូម៉ង់លំនឹង </a:t>
            </a:r>
            <a:r>
              <a:rPr lang="en-US" sz="14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M</a:t>
            </a:r>
            <a:r>
              <a:rPr lang="en-US" sz="1400" baseline="-250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G</a:t>
            </a:r>
            <a:r>
              <a:rPr lang="en-US" sz="14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 = W</a:t>
            </a:r>
            <a:r>
              <a:rPr lang="en-US" sz="1400" baseline="-250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G</a:t>
            </a:r>
            <a:r>
              <a:rPr lang="ja-JP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ｘ</a:t>
            </a:r>
            <a:r>
              <a:rPr lang="en-US" sz="14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L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km-KH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ប្រសិនបើ </a:t>
            </a:r>
            <a:r>
              <a:rPr lang="en-US" sz="12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M</a:t>
            </a:r>
            <a:r>
              <a:rPr lang="en-US" sz="1200" baseline="-250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G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&gt; </a:t>
            </a:r>
            <a:r>
              <a:rPr lang="en-US" sz="1200" kern="1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M</a:t>
            </a:r>
            <a:r>
              <a:rPr lang="en-US" sz="1200" kern="100" baseline="-250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W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</a:t>
            </a:r>
            <a:r>
              <a:rPr lang="km-KH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នោះរថយន្តធ្វើការទីខ្ពស់មានលំនឹងចំពោះការដួលរលំ, ប្រសិនបើ </a:t>
            </a:r>
            <a:r>
              <a:rPr lang="en-US" sz="12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M</a:t>
            </a:r>
            <a:r>
              <a:rPr lang="en-US" sz="1200" baseline="-250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G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&lt; </a:t>
            </a:r>
            <a:r>
              <a:rPr lang="en-US" sz="1200" kern="1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M</a:t>
            </a:r>
            <a:r>
              <a:rPr lang="en-US" sz="1200" kern="100" baseline="-250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W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</a:t>
            </a:r>
            <a:r>
              <a:rPr lang="km-KH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នោះវាដួលរលំ។</a:t>
            </a:r>
            <a:endParaRPr lang="ja-JP" altLang="en-US" sz="12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ហើយ ទោះចំណុះផ្ទុកដូចគ្នាក៏ដោយ ចម្ងាយ(</a:t>
            </a:r>
            <a:r>
              <a:rPr lang="en-US" altLang="ja-JP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Q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) </a:t>
            </a:r>
            <a:r>
              <a:rPr lang="km-KH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ដល់ទីប្រជុំទម្ងន់នៃចំណុះផ្ទុក ដោយការទម្លាក់ចុះឬពន្លូតវែងនូវដងសន្ទូច កាន់តែវែង, ម៉ូម៉ង់ដួល(</a:t>
            </a:r>
            <a:r>
              <a:rPr lang="en-US" sz="1200" kern="1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M</a:t>
            </a:r>
            <a:r>
              <a:rPr lang="en-US" sz="1200" kern="100" baseline="-250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W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)</a:t>
            </a:r>
            <a:r>
              <a:rPr lang="km-KH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កាន់តែធំ ហើយគ្រោះថ្នាក់ដួលរលំកាន់តែធំ។</a:t>
            </a:r>
            <a:endParaRPr lang="en-US" altLang="ja-JP" sz="12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effectLst/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គួរបញ្ជាក់ថា "ឧបករណ៍កុងត្រូលដំណើរការដងសន្ទូច" (មើល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2.1.3(1)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ឧបករណ៍កុងត្រូលដំណើរការដងសន្ទូច) ដែលជាឧបករណ៍សុវត្ថិភាពលើរថយន្តធ្វើការទីខ្ពស់ ជាឧបករណ៍បញ្ចេញរោទ៍ព្រមាន ឬបញ្ឈប់ដំណើរការដោយគណនាម៉ូម៉ង់ដួលនិងម៉ូម៉ង់លំនឹងនេះដោយស្វ័យប្រវត្តិ។</a:t>
            </a:r>
            <a:endParaRPr lang="ja-JP" altLang="en-US" sz="12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រូប4-15ដែនការងារ បង្ហាញអតិបរមានៃដំណើរការដងសន្ទូច។</a:t>
            </a:r>
            <a:endParaRPr lang="ja-JP" altLang="en-US" sz="12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7930E7-359E-1D08-A3CB-3105C7902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568" y="794457"/>
            <a:ext cx="1821544" cy="29555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F88E12-40DF-E5BF-4CF8-40F4A9FCD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211" y="3757296"/>
            <a:ext cx="2559738" cy="247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44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ប្រភេទនៃរថយន្តធ្វើការទីខ្ពស់</a:t>
            </a: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- </a:t>
            </a:r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ឧបករណ៍ធ្វើការ</a:t>
            </a: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(3)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67422" y="6400413"/>
            <a:ext cx="300323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6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/សៀវភៅជំនួយទំព័រ8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935915"/>
            <a:ext cx="5995434" cy="242523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600" b="1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③ </a:t>
            </a:r>
            <a:r>
              <a:rPr lang="km-KH" altLang="ja-JP" sz="1600" b="1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ទម្រង់ដងសន្ទូចចម្រុះ</a:t>
            </a:r>
            <a:endParaRPr lang="en-US" altLang="ja-JP" sz="1600" b="1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　</a:t>
            </a:r>
            <a:r>
              <a:rPr lang="km-KH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មានមុខងារទាំងលូតរួម និងបត់លើដងសន្ទូច។</a:t>
            </a:r>
            <a:endParaRPr lang="ja-JP" altLang="en-US" sz="16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ja-JP" altLang="en-US" sz="16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【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លក្ខណៈពិសេស</a:t>
            </a:r>
            <a:r>
              <a:rPr lang="en-US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】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kern="1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6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ក</a:t>
            </a:r>
            <a:r>
              <a:rPr lang="en-US" sz="18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. </a:t>
            </a:r>
            <a:r>
              <a:rPr lang="km-KH" sz="16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អាចលើកដាក់ជាន់ធ្វើការឱ្យខ្ពស់ឬទូលាយក្នុងដែនដែលអាចទៅដល់។</a:t>
            </a:r>
            <a:endParaRPr lang="en-US" sz="1800" kern="1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DaunPenh" panose="01010101010101010101" pitchFamily="2" charset="0"/>
              </a:rPr>
              <a:t>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ខ</a:t>
            </a:r>
            <a:r>
              <a:rPr lang="en-US" sz="18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.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ច្រើនប្រើប្រាស់ក្នុងការដ្ឋានសាងសង់និងការងារគ្រប់គ្រងថែទាំដែលត្រូវការធ្វើការក្នុងទីខ្ពស់ឬដែនទូលាយ។</a:t>
            </a:r>
            <a:endParaRPr lang="ja-JP" altLang="en-US" sz="16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3B8C24-9D0F-84A4-01FE-C044D3F0B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153" y="829585"/>
            <a:ext cx="16764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223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តុល្យភាពនៃកម្លាំង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67110" y="6400413"/>
            <a:ext cx="320355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149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66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915018"/>
            <a:ext cx="5128684" cy="262969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b="1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① </a:t>
            </a:r>
            <a:r>
              <a:rPr lang="km-KH" sz="1200" b="1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តុល្យភាពនៃកម្លាំង</a:t>
            </a:r>
            <a:endParaRPr lang="en-US" altLang="ja-JP" sz="1200" b="1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effectLst/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ក្នុង</a:t>
            </a: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ករណីកម្លាំងពីរឬច្រើនធ្វើការលើវត្ថុមួយ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ហើយ</a:t>
            </a: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ពេលវត្ថុនោះមិនកម្រើក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គេថាកម្លាំងទាំងនោះ</a:t>
            </a: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"យោងគ្នា"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។ ឧទាហរណ៍ ពេលគេស្ទូចបន្ទុកដោយខ្សែពួរ ហើយការដែលបន្ទុកនៅស្ងៀមបានន័យថាកម្លាំង(</a:t>
            </a:r>
            <a:r>
              <a:rPr lang="en-US" sz="1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ដែលងើយទៅលើនិងមានទំហំស្មើគ្នានឹងកម្លាំងទំនាញ(</a:t>
            </a:r>
            <a:r>
              <a:rPr lang="en-US" sz="1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W=mg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ដែលកើតមាន តាមរយៈម៉ាសនៃបន្ទុក ធ្វើការនៅខ្សែពួរ ហើយជាស្ថានភាពដែលកម្លាំងយោងគ្នា។</a:t>
            </a:r>
            <a:endParaRPr lang="en-US" altLang="ja-JP" sz="12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ja-JP" altLang="en-US" sz="1200" b="1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② </a:t>
            </a:r>
            <a:r>
              <a:rPr lang="km-KH" sz="12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ការយោងគ្នានៃកម្លាំងស្រប</a:t>
            </a:r>
            <a:endParaRPr lang="ja-JP" altLang="en-US" sz="1200" b="1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　</a:t>
            </a:r>
            <a:r>
              <a:rPr lang="km-KH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កម្លាំងដែលធ្វើការនៅជញ្ជីងក្នុងរូប4-18 ឈប់មានន័យថាម៉ូម៉ង់(</a:t>
            </a:r>
            <a:r>
              <a:rPr lang="en-US" sz="12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M</a:t>
            </a:r>
            <a:r>
              <a:rPr lang="en-US" sz="1200" kern="100" baseline="-250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a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)</a:t>
            </a:r>
            <a:r>
              <a:rPr lang="km-KH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នៅខាងឆ្វេងនៃចំណុចទប់ និងម៉ូម៉ង់(</a:t>
            </a:r>
            <a:r>
              <a:rPr lang="en-US" sz="1200" kern="1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M</a:t>
            </a:r>
            <a:r>
              <a:rPr lang="en-US" sz="1200" kern="100" baseline="-250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b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)</a:t>
            </a:r>
            <a:r>
              <a:rPr lang="km-KH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នៅខាងស្តាំ ស្មើគ្នា ហើយអាចបង្ហាញដោយសមីការខាងក្រោម។</a:t>
            </a:r>
            <a:endParaRPr lang="en-US" altLang="ja-JP" sz="12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kern="100" dirty="0"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  </a:t>
            </a:r>
            <a:r>
              <a:rPr lang="en-US" sz="12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M</a:t>
            </a:r>
            <a:r>
              <a:rPr lang="en-US" sz="1200" kern="100" baseline="-250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a</a:t>
            </a:r>
            <a:r>
              <a:rPr lang="en-US" sz="1200" kern="1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 = M</a:t>
            </a:r>
            <a:r>
              <a:rPr lang="en-US" sz="1200" kern="100" baseline="-250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b</a:t>
            </a:r>
            <a:endParaRPr lang="en-US" sz="1200" kern="100" baseline="-250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  </a:t>
            </a:r>
            <a:r>
              <a:rPr lang="en-US" sz="12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M</a:t>
            </a:r>
            <a:r>
              <a:rPr lang="en-US" sz="1200" kern="100" baseline="-250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a</a:t>
            </a:r>
            <a:r>
              <a:rPr lang="en-US" sz="1200" kern="1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 = </a:t>
            </a:r>
            <a:r>
              <a:rPr lang="en-US" sz="1200" kern="100" dirty="0" err="1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W</a:t>
            </a:r>
            <a:r>
              <a:rPr lang="en-US" sz="1200" kern="100" baseline="-25000" dirty="0" err="1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a</a:t>
            </a:r>
            <a:r>
              <a:rPr lang="en-US" sz="1200" kern="1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en-US" sz="1200" kern="1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Cambria" panose="02040503050406030204" pitchFamily="18" charset="0"/>
              </a:rPr>
              <a:t>× </a:t>
            </a:r>
            <a:r>
              <a:rPr lang="en-US" sz="12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a</a:t>
            </a:r>
            <a:endParaRPr lang="en-US" sz="1200" kern="100" dirty="0">
              <a:latin typeface="Cambria" panose="02040503050406030204" pitchFamily="18" charset="0"/>
              <a:ea typeface="Cambria" panose="02040503050406030204" pitchFamily="18" charset="0"/>
              <a:cs typeface="DaunPenh" panose="01010101010101010101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DaunPenh" panose="01010101010101010101" pitchFamily="2" charset="0"/>
              </a:rPr>
              <a:t> 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1200" baseline="-250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b</a:t>
            </a:r>
            <a:r>
              <a:rPr lang="en-US" sz="12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= 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</a:t>
            </a:r>
            <a:r>
              <a:rPr lang="en-US" sz="1200" baseline="-250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b</a:t>
            </a:r>
            <a:r>
              <a:rPr lang="en-US" sz="12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en-US" sz="12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Cambria" panose="02040503050406030204" pitchFamily="18" charset="0"/>
              </a:rPr>
              <a:t>×</a:t>
            </a:r>
            <a:r>
              <a:rPr lang="en-US" sz="12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 </a:t>
            </a:r>
            <a:r>
              <a:rPr lang="en-US" sz="12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b</a:t>
            </a:r>
            <a:endParaRPr lang="en-US" altLang="ja-JP" sz="12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គួរបញ្ជាក់ថា លើស្មាមនុស្សដែលទ្រវា មានកម្លាំងធ្វើការ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W</a:t>
            </a:r>
            <a:r>
              <a:rPr lang="en-US" sz="1400" baseline="-25000" dirty="0" err="1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a</a:t>
            </a:r>
            <a:r>
              <a:rPr lang="en-US" sz="14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 + W</a:t>
            </a:r>
            <a:r>
              <a:rPr lang="en-US" sz="1400" baseline="-250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b</a:t>
            </a:r>
            <a:r>
              <a:rPr lang="en-US" sz="14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 = P</a:t>
            </a:r>
            <a:endParaRPr lang="ja-JP" altLang="en-US" sz="12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2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2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FA4B5C-1752-401A-33E4-676A2C543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289" y="3881950"/>
            <a:ext cx="2562225" cy="2181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07C929-4C8E-3F06-8FA5-2B5452387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314" y="977918"/>
            <a:ext cx="25908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217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ម៉ាសនិងទីប្រជុំទម្ងន់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44532" y="6400413"/>
            <a:ext cx="322612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150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67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40"/>
            <a:ext cx="7886701" cy="7836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b="1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①</a:t>
            </a:r>
            <a:r>
              <a:rPr lang="km-KH" altLang="ja-JP" sz="1400" b="1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ម៉ាស</a:t>
            </a:r>
            <a:endParaRPr lang="ja-JP" altLang="en-US" sz="1400" b="1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 ម៉ាសនៃវត្ថុ</a:t>
            </a:r>
            <a:r>
              <a:rPr lang="km-KH" altLang="ja-JP" sz="1400" b="1" u="sng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ខុសគ្នាទៅតាមសាមាសធាតុ</a:t>
            </a:r>
            <a:r>
              <a:rPr lang="km-KH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ទោះជាមាន</a:t>
            </a:r>
            <a:r>
              <a:rPr lang="km-KH" altLang="ja-JP" sz="1400" b="1" u="sng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មាឌដូចគ្នា</a:t>
            </a:r>
            <a:r>
              <a:rPr lang="km-KH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ក៏ដោយ។ ឧទាហរណ៍ សំណធ្ងន់ជាងដែក, ឈើស្រាលជាងអាលុយមីញ៉ូម។ វាជាការ</a:t>
            </a:r>
            <a:r>
              <a:rPr lang="km-KH" altLang="ja-JP" sz="1400" b="1" u="sng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ខុសគ្នានៃ"ម៉ាសក្នុងមាឌឯកតា"(</a:t>
            </a:r>
            <a:r>
              <a:rPr lang="en-US" altLang="ja-JP" sz="1400" b="1" u="sng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d</a:t>
            </a:r>
            <a:r>
              <a:rPr lang="km-KH" altLang="ja-JP" sz="1400" b="1" u="sng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)</a:t>
            </a:r>
            <a:r>
              <a:rPr lang="km-KH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។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49" y="1933112"/>
            <a:ext cx="7886701" cy="19954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lang="km-KH" altLang="ja-JP" sz="1400" b="1" dirty="0">
                <a:solidFill>
                  <a:prstClr val="blac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14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ទីប្រជុំទម្ងន់</a:t>
            </a:r>
            <a:endParaRPr lang="en-US" altLang="ja-JP" sz="1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400" b="1" u="sng" kern="1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DaunPenh" panose="01010101010101010101" pitchFamily="2" charset="0"/>
              </a:rPr>
              <a:t>  </a:t>
            </a:r>
            <a:r>
              <a:rPr lang="en-US" sz="1600" b="1" u="sng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"</a:t>
            </a:r>
            <a:r>
              <a:rPr lang="km-KH" sz="14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ទីប្រជុំទម្ងន់"</a:t>
            </a:r>
            <a:r>
              <a:rPr lang="km-KH" sz="16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ជា</a:t>
            </a:r>
            <a:r>
              <a:rPr lang="km-KH" sz="16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14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"ចំណុចដែលកម្លាំងធ្វើការ នៅពេលសរុបកម្លាំងទំនាញដែលធ្វើការនៅផ្នែកនីមួយៗនៃវត្ថុ ទៅជាតែមួយ"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បើនិយាយសាមញ្ញគឺជា</a:t>
            </a:r>
            <a:r>
              <a:rPr lang="km-KH" sz="14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"ផ្ចិត"នៃ</a:t>
            </a:r>
            <a:r>
              <a:rPr lang="km-KH" sz="1400" b="1" u="sng" kern="100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ទម្ងន់</a:t>
            </a:r>
            <a:r>
              <a:rPr lang="km-KH" sz="14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របស់វត្ថុ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km-KH" sz="1600" kern="1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វត្ថុជាក់លាក់មួយ មាន</a:t>
            </a:r>
            <a:r>
              <a:rPr lang="km-KH" sz="14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ទីប្រជុំទម្ងន់ជាក់លាក់នៃវត្ថុនោះ</a:t>
            </a:r>
            <a:r>
              <a:rPr lang="en-US" sz="16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, 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ដរាបណាវត្ថុមិនប្រែប្រួលទម្រង់</a:t>
            </a:r>
            <a:r>
              <a:rPr lang="en-US" sz="16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, </a:t>
            </a:r>
            <a:r>
              <a:rPr lang="km-KH" sz="14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ទោះទីតាំងនិងរបៀបដាក់វត្ថុ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នោះ</a:t>
            </a:r>
            <a:r>
              <a:rPr lang="km-KH" sz="14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ផ្លាស់ប្តូរ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ក៏</a:t>
            </a:r>
            <a:r>
              <a:rPr lang="km-KH" sz="14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ទីប្រជុំទម្ងន់មិនប្រែប្រួល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ឡើយ។</a:t>
            </a:r>
            <a:endParaRPr lang="km-KH" sz="1600" kern="1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 ហើយមិនប្រាកដថា </a:t>
            </a:r>
            <a:r>
              <a:rPr lang="km-KH" sz="14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ដាច់ខាតវានៅខាងក្នុងនៃវត្ថុនោះទេ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km-KH" sz="1600" kern="1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6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DaunPenh" panose="01010101010101010101" pitchFamily="2" charset="0"/>
              </a:rPr>
              <a:t> 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ទីប្រជុំទម្ងន់នោះ ជា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ធាតុចាំបាច់ពេលសិក្សាទីតាំងស្ទូចលើកវត្ថុ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និង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ការដួលរលំនៃម៉ាស៊ីនរបស់រថយន្តធ្វើការទីខ្ពស់ជាដើម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08FD6C-D386-3BB3-39FB-6A60D27B6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1" y="3902092"/>
            <a:ext cx="498157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593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ទីប្រជុំទម្ងន់និងលំនឹង(1)  លំនឹងនៃវត្ថុ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18756" y="6400413"/>
            <a:ext cx="345190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153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67-68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09601" y="895053"/>
            <a:ext cx="7905750" cy="25339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 វត្ថុដែលត្រូវបានដាក់ </a:t>
            </a:r>
            <a:r>
              <a:rPr lang="km-KH" sz="14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"នៅជាប់នឹងល្អ"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មានន័យថា </a:t>
            </a:r>
            <a:r>
              <a:rPr lang="km-KH" sz="14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វាមានលំនឹងដោយមិនបារម្ភដួលរលំ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r>
              <a:rPr lang="km-KH" sz="1600" kern="100" dirty="0">
                <a:latin typeface="MS Gothic" panose="020B0609070205080204" pitchFamily="49" charset="-128"/>
                <a:ea typeface="MS Gothic" panose="020B0609070205080204" pitchFamily="49" charset="-128"/>
                <a:cs typeface="DaunPenh" panose="01010101010101010101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ដូចក្នុងរូប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4-21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ប្រសិនបើបន្ទាត់ចំណោលកែងដែលកាត់តាមទីប្រជុំទម្ងន់នៃវត្ថុ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នោះ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កាត់តាមផ្ទៃបាតដែលទ្រវត្ថុ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នោះ វត្ថុមាន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លំនឹង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ជាប់ល្អ។ ប៉ុន្តែផ្ទុយមកវិញ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ប្រសិនបើបន្ទាត់ចំណោលកែង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ខុសពីផ្ទៃបាត វត្ថុនឹងដួលរលំដោយមិនមានលំនឹង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400" dirty="0">
                <a:ea typeface="MS Gothic" panose="020B0609070205080204" pitchFamily="49" charset="-128"/>
                <a:cs typeface="Khmer OS" panose="02000500000000000000" pitchFamily="2" charset="0"/>
              </a:rPr>
              <a:t> 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ពេលដាក់វត្ថុលើជម្រាល ឬដាក់ផ្អៀង វាងាយដួល ដោយសារហេតុផលនេះ។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400" dirty="0">
                <a:ea typeface="MS Gothic" panose="020B0609070205080204" pitchFamily="49" charset="-128"/>
                <a:cs typeface="Khmer OS" panose="02000500000000000000" pitchFamily="2" charset="0"/>
              </a:rPr>
              <a:t> 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ម្យ៉ាងទៀត ទោះបន្ទាត់ចំណោលកែងកាត់តាមផ្ទៃបាតក៏ដោយ ប្រសិនបើវត្ថុខ្ពស់ដែលមានទីប្រជុំទម្ងន់វែងស្តួច ផ្អៀងបន្តិចនោះបន្ទាត់ចំណោលកែងនឹងខុសពីផ្ទៃបាត ហើយវត្ថុអាចដួលរលំ។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ផ្ទុយមកវិញ វត្ថុនៅលើកន្លែងកាន់តែរាបស្មើ ហានិភ័យដួលរលំក៏កាន់តែតិច។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ដូចក្នុងរូប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4-22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(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និង(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វត្ថុដូចគ្នាតែ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គ្រាន់តែប្តូររបៀបដាក់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(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មានក្រឡាផ្ទៃបាតធំជាង(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និងទីប្រជុំទម្ងន់កាន់តែទាប ដូចនេះ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វាមានលំនឹងខ្ពស់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 ពោល ដើម្បី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រក្សាវត្ថុក្នុងស្ថានភាពនៅនឹង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ចាំបាច់ត្រូវ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ដាក់ដើម្បីឱ្យទីប្រជុំទម្ងន់ទាប និងក្រឡាផ្ទៃបាតធំ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E3AACD-42AA-3EE6-9BA4-BE808B002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409" y="3854239"/>
            <a:ext cx="2428875" cy="18573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138CE7-1C53-ADC0-164C-9F39E09F8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892" y="3627671"/>
            <a:ext cx="26289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489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80589"/>
            <a:ext cx="7886700" cy="53594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ទីប្រជុំទម្ងន់និងលំនឹង(</a:t>
            </a: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2</a:t>
            </a:r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r>
              <a:rPr lang="km-KH" sz="2000" b="1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ទីប្រជុំទម្ងន់និងលំនឹងនៃវត្ថុពីរ</a:t>
            </a:r>
            <a:endParaRPr kumimoji="1" lang="ja-JP" altLang="en-US" sz="2000" b="1" dirty="0"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154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68-69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249841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ក្នុងរូប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4-24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ប្រសិនបើគេដាក់បុគ្គលិកធ្វើការនិងសម្ភាៈផ្សេងៗ(ម៉ាស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16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ទម្ងន់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W</a:t>
            </a:r>
            <a:r>
              <a:rPr lang="en-US" sz="16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 = 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16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ទីប្រជុំទម្ងន់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en-US" sz="16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លើជាន់ធ្វើការនៃរថយន្តធ្វើការទីខ្ពស់(ម៉ាស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16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ទម្ងន់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W</a:t>
            </a:r>
            <a:r>
              <a:rPr lang="en-US" sz="16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 = 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16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ទីប្រជុំទម្ងន់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en-US" sz="16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ពេល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ជាន់ធ្វើការកាន់តែខ្ពស់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ទីប្រជុំទម្ងន់(</a:t>
            </a:r>
            <a:r>
              <a:rPr lang="en-US" sz="1600" b="1" u="sng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) ក៏កាន់តែខ្ពស់(</a:t>
            </a:r>
            <a:r>
              <a:rPr lang="en-US" sz="1600" b="1" u="sng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-US" sz="1600" b="1" u="sng" baseline="-25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1600" b="1" u="sng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→ h</a:t>
            </a:r>
            <a:r>
              <a:rPr lang="en-US" sz="1600" b="1" u="sng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16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400" kern="100" dirty="0"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 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ម្យ៉ាងទៀត ពេលពន្លូតដងសន្ទូច</a:t>
            </a:r>
            <a:r>
              <a:rPr lang="en-US" sz="16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, </a:t>
            </a:r>
            <a:r>
              <a:rPr lang="km-KH" sz="14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ជាន់ធ្វើការកាន់តែឃ្លាតពីផ្ចិតនៃរថយន្តធ្វើការទីខ្ពស់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បន្ទាត់ចំណោលកែងដែលកាត់តាម</a:t>
            </a:r>
            <a:r>
              <a:rPr lang="en-US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G</a:t>
            </a:r>
            <a:r>
              <a:rPr lang="en-US" sz="16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 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ខិតជិតចំណុចទប់ការដួល(កង់</a:t>
            </a:r>
            <a:r>
              <a:rPr lang="en-US" sz="16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, 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ក្រល័រ</a:t>
            </a:r>
            <a:r>
              <a:rPr lang="en-US" sz="16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, 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ជើងបញ្ចេញទប់។ល។)ដែលទប់រថយន្តធ្វើការទីខ្ពស់ទៅជា(</a:t>
            </a:r>
            <a:r>
              <a:rPr lang="en-US" sz="1600" kern="100" dirty="0"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DaunPenh" panose="01010101010101010101" pitchFamily="2" charset="0"/>
              </a:rPr>
              <a:t>ℓ</a:t>
            </a:r>
            <a:r>
              <a:rPr lang="en-US" sz="1600" kern="100" baseline="-250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1</a:t>
            </a:r>
            <a:r>
              <a:rPr lang="ja-JP" sz="16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→</a:t>
            </a:r>
            <a:r>
              <a:rPr lang="en-US" sz="1600" kern="100" dirty="0"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DaunPenh" panose="01010101010101010101" pitchFamily="2" charset="0"/>
              </a:rPr>
              <a:t>ℓ</a:t>
            </a:r>
            <a:r>
              <a:rPr lang="en-US" sz="1600" kern="100" baseline="-250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2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), វានឹងក្លាយជា</a:t>
            </a:r>
            <a:r>
              <a:rPr lang="km-KH" sz="14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ស្ថានភាពមិនមានលំនឹងដែលងាយដួលរលំ។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400" b="1" kern="100" dirty="0"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ប្រសិនបើ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ដាក់សម្ភារដែលមានម៉ាសលើសពីការកំណត់លើជាន់ធ្វើការ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ហើយធ្វើការដោយមិនពន្លូតចេញឱ្យអស់នូវជើងបញ្ចេញទប់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វានឹង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គ្រោះថ្នាក់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ដោយសារហេតុផលនេះឯង។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altLang="ja-JP" sz="1400" dirty="0">
                <a:solidFill>
                  <a:prstClr val="blac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ហេតុផលដូចគ្នាដែរ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ការប្រើប្រាស់រថយន្តធ្វើការទីខ្ពស់លើផ្លូវ</a:t>
            </a:r>
            <a:r>
              <a:rPr lang="km-KH" sz="1400" b="1" u="sng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ចំណោត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ឬក្នុងស្ថានភាពផ្អៀង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ក៏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អាចដួលរលំ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ដូចនេះចាំបាច់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ដាក់ឱ្យរាបស្មើ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តាមអាចធ្វើទៅបាន។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2A1F13-7F83-2E49-47D1-3FA8C6E05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578" y="3395218"/>
            <a:ext cx="2428875" cy="2857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21D4F8-FFAD-161C-A5FC-8D93A98C7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616" y="3403155"/>
            <a:ext cx="3838352" cy="27714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33A180-5C8A-D2A9-BB83-84517EB748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49" y="3329960"/>
            <a:ext cx="1932979" cy="325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279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និចលភាព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99378" y="6400413"/>
            <a:ext cx="327128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156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70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21726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6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លើវត្ថុមួយ ដរាបណា</a:t>
            </a:r>
            <a:r>
              <a:rPr lang="km-KH" sz="16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គ្មានកម្លាំងពីខាងក្រៅ</a:t>
            </a:r>
            <a:r>
              <a:rPr lang="km-KH" sz="16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16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"ពេលឈប់នឹង វាមានស្ថានភាពឈប់នឹង ពេលធ្វើចលនា វាមានលក្ខណៈបន្តចលនានោះ"</a:t>
            </a:r>
            <a:r>
              <a:rPr lang="km-KH" sz="16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។ លក្ខណៈនោះ ហៅថា </a:t>
            </a:r>
            <a:r>
              <a:rPr lang="km-KH" sz="16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"និចលភាព"</a:t>
            </a:r>
            <a:r>
              <a:rPr lang="km-KH" sz="16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ហើយ</a:t>
            </a:r>
            <a:r>
              <a:rPr lang="km-KH" sz="16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កម្លាំងដែលយើងមើលឃើញថាធ្វើការលើវត្ថុតាមរយៈនិចលភាព</a:t>
            </a:r>
            <a:r>
              <a:rPr lang="km-KH" sz="16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ហៅថា </a:t>
            </a:r>
            <a:r>
              <a:rPr lang="km-KH" sz="16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"កម្លាំងនិចលភាព"</a:t>
            </a:r>
            <a:r>
              <a:rPr lang="km-KH" sz="16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។ </a:t>
            </a:r>
            <a:r>
              <a:rPr lang="km-KH" sz="16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ល្បឿនបន្ថែមកាន់តែធំ</a:t>
            </a:r>
            <a:r>
              <a:rPr lang="km-KH" sz="16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ឬ</a:t>
            </a:r>
            <a:r>
              <a:rPr lang="km-KH" sz="16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ម៉ាសកាន់តែធំ</a:t>
            </a:r>
            <a:r>
              <a:rPr lang="en-US" sz="18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, </a:t>
            </a:r>
            <a:r>
              <a:rPr lang="km-KH" sz="16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កម្លាំងនិចលភាព</a:t>
            </a:r>
            <a:r>
              <a:rPr lang="km-KH" sz="16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ក៏កាន់តែធំ</a:t>
            </a:r>
            <a:r>
              <a:rPr lang="km-KH" sz="16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en-US" sz="1800" kern="1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DaunPenh" panose="01010101010101010101" pitchFamily="2" charset="0"/>
              </a:rPr>
              <a:t>  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ពេលមនុស្សជិះលើជាន់ធ្វើការនៃរថយន្តធ្វើការទីខ្ពស់ បង្វិលហើយបញ្ឈប់បន្ទាន់ ការដែលមនុស្សប្រុងនឹងហោះចេញទៅទិសដៅបង្វិល គឺពីព្រោះ ទោះជាជាន់ធ្វើការឈប់ក៏ដោយ មនុស្សនៅបន្តធ្វើចលនាបង្វិលដោយសារ"និចលភាព"។</a:t>
            </a:r>
            <a:endParaRPr lang="en-US" sz="1600" dirty="0">
              <a:effectLst/>
              <a:ea typeface="MS Gothic" panose="020B0609070205080204" pitchFamily="49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 dirty="0">
                <a:solidFill>
                  <a:prstClr val="blac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 </a:t>
            </a:r>
            <a:r>
              <a:rPr lang="km-KH" sz="16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ដូចនេះ ប្រតិបត្តិការភ្លាមៗគឺគ្រោះថ្នាក់</a:t>
            </a:r>
            <a:r>
              <a:rPr lang="km-KH" sz="16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00103D-91AC-545B-FDCC-B182D138B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373" y="3160342"/>
            <a:ext cx="494347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309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ការកកិតនិងលំនឹងនៃរថយន្តធ្វើការទីខ្ពស់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18756" y="6400413"/>
            <a:ext cx="345190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160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70-71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393375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 ពេលបញ្ឈប់រថយន្តធ្វើការទីខ្ពស់នៅទីជម្រាល ហើយប្រុងនឹងធ្វើការ</a:t>
            </a:r>
            <a:r>
              <a:rPr lang="en-US" sz="16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, 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គឺគេបញ្ឈប់ដោយហ្វ្រាំងជើង</a:t>
            </a:r>
            <a:r>
              <a:rPr lang="en-US" sz="16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, 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ដាក់ហ្វ្រាំងចត ហើយដាក់កំណល់ទប់ និងដាក់ជើងបញ្ចេញទប់។</a:t>
            </a:r>
            <a:endParaRPr lang="km-KH" sz="1600" kern="1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km-KH" sz="16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DaunPenh" panose="01010101010101010101" pitchFamily="2" charset="0"/>
              </a:rPr>
              <a:t>  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ត្រង់នេះ ប្រសិនបើយើងសាកគិតអំពីការកកិត</a:t>
            </a:r>
            <a:r>
              <a:rPr lang="en-US" sz="16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, 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ការដែលអាចបន្ថយល្បឿននិងបញ្ឈប់ដោយហ្វ្រាំងជើង គឺដោយសារកម្លាំងកកិតធ្វើការ។ ការដែលហ្វ្រាំងចតបង្ហាញប្រសិទ្ធភាពនោះ គឺដោយសារកម្លាំងកកិតធ្វើការដែរ។ លើសពីនេះ ដោយសារ</a:t>
            </a:r>
            <a:r>
              <a:rPr lang="km-KH" sz="14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កម្លាំងកកិតរវាងផ្លូវនិងកង់រថយន្តធ្វើការ</a:t>
            </a:r>
            <a:r>
              <a:rPr lang="en-US" sz="16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, </a:t>
            </a:r>
            <a:r>
              <a:rPr lang="km-KH" sz="14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ប្រសិនបើហ្វ្រាំងស៊ី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គេអាច</a:t>
            </a:r>
            <a:r>
              <a:rPr lang="km-KH" sz="14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រក្សាស្ថានភាពឈប់នឹងនៃរថយន្តធ្វើការទីខ្ពស់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km-KH" sz="1600" kern="1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km-KH" sz="16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DaunPenh" panose="01010101010101010101" pitchFamily="2" charset="0"/>
              </a:rPr>
              <a:t> 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ក៏ប៉ុន្តែ ចំពោះការឈប់រថយន្តនៅទីជម្រាលខ្លាំងដូចរូប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4-33,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ទោះឈប់ហើយរក្សាស្ថានភាពនៅនឹងមួយសន្ទុះក្តី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ពេលមានកម្លាំងខាងក្រៅអ្វីមួយត្រូវបានបន្ថែមហួសពីកម្លាំងកកិតឈប់នឹង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ដូចគ្នាដែរ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វានឹងចាប់ផ្តើមបរចេញពីផ្លូវ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km-KH" sz="1400" kern="100" dirty="0"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 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ក្នុងស្ថានភាពដាក់ជើងបញ្ចេញទប់ នៅចន្លោះនីមួយៗនៃ ដូយ</a:t>
            </a:r>
            <a:r>
              <a:rPr lang="en-US" sz="16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, 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បាតដូយ</a:t>
            </a:r>
            <a:r>
              <a:rPr lang="en-US" sz="16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, 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ផ្លូវ មានកម្លាំងកកិតធ្វើការ</a:t>
            </a:r>
            <a:r>
              <a:rPr lang="en-US" sz="16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, 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ដែលគេអាចរក្សាស្ថានភាពលំនឹងនៃរថយន្តធ្វើការទីខ្ពស់។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ប៉ុន្តែ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ដូចគ្នានឹងកម្លាំងកកិតដែលធ្វើការនៅចន្លោះរវាងកង់រថយន្តនិងផ្លូវដែរ</a:t>
            </a:r>
            <a:r>
              <a:rPr lang="en-US" sz="16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មុំនៃទីជម្រាលកាន់តែធំប្រសិនបើទិសដៅកម្លាំងប្រែប្រួល រថយន្តធ្វើការទីខ្ពស់នឹងចាប់ផ្តើមបរចេញពីផ្លូវ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 ពេលរៀបចំរថយន្តធ្វើការទីខ្ពស់ ហើយប្រុងនឹងធ្វើការ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ហេតុផល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មួយ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ដែលត្រូវតែប្រើមុំទំនោរដែលបានកំណត់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គឺ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ការកកិត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បែបនេះ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និងលំនឹងនៃរថយន្ត មានទំនាក់ទំនងគ្នា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E9E5BB-D2E1-3615-49C4-98235EB88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92" y="4478582"/>
            <a:ext cx="5572125" cy="1838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81B422-2C6B-D290-2545-9859E51B9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093" y="4638356"/>
            <a:ext cx="263842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9270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32178" y="365126"/>
            <a:ext cx="7883172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បន្ទុក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62310" y="6400413"/>
            <a:ext cx="350835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163, 165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72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8"/>
            <a:ext cx="8029929" cy="42046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  </a:t>
            </a:r>
            <a:r>
              <a:rPr lang="en-US" sz="16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"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បន្ទុក"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គឺជា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កម្លាំងទទួលពីខាងក្រៅ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ទាំងអស់ឬមួយផ្នែកនៃវត្ថុដែលជាម៉ាស៊ីនឬរបស់គ្រោង។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14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ចំណាត់ថ្នាក់តាមស្ថានភាពធ្វើការនៃបន្ទុក(កម្លាំង)</a:t>
            </a:r>
            <a:endParaRPr lang="ja-JP" altLang="en-US" sz="14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បន្ទុកស្តាទិច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បន្ទុក ដែលទំហំនិងទិសដៅនៃកម្លាំងដែលធ្វើការលើវត្ថុ ថេរឈប់នឹង ដោយមិនពាក់ព័ន្ធនឹងការប្រែប្រួលនៃពេលវេលា។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បន្ទុកឌីណាមិច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មាន2ប្រភេទគឺបន្ទុកសាចុះឡើង និងបន្ទុកប៉ះទង្គិច។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・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បន្ទុកសាចុះឡើង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បន្ទុកធ្វើការសាចុះឡើង ដែលទិសដៅនៃបន្ទុកដូចគ្នា ហើយទំហំវាប្រែប្រួលតាមពេលវេលា។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・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បន្ទុកប៉ះទង្គិច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បន្ទុកធំធ្វើការតាមរយៈពេលមួយភ្លែត។</a:t>
            </a:r>
            <a:r>
              <a:rPr lang="km-KH" sz="1600" kern="100" dirty="0">
                <a:latin typeface="MS Gothic" panose="020B0609070205080204" pitchFamily="49" charset="-128"/>
                <a:ea typeface="MS Gothic" panose="020B0609070205080204" pitchFamily="49" charset="-128"/>
                <a:cs typeface="DaunPenh" panose="01010101010101010101" pitchFamily="2" charset="0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ឧទាហរណ៍ ពេលបញ្ឈប់ភ្លាមៗនូវការបង្វិលនៃដងសន្ទូច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បន្ទុកចំហៀងនៅដងសន្ទូច គឺជាបន្ទុកប៉ះទង្គិច។ បន្ទុកធំលើដងសន្ទូច ធ្វើការ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ជាមូលហេតុធ្វើឱ្យខូចខាតម៉ាស៊ីនជាដើម ក្នុងពេលមួយភ្លែត។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14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lang="km-KH" altLang="ja-JP" sz="14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ចំណាត់ថ្នាក់តាមស្ថានភាពបែងចែកនៃបន្ទុក</a:t>
            </a:r>
            <a:endParaRPr lang="ja-JP" altLang="en-US" sz="14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4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គេអាចធ្វើចំណាត់ថ្នាក់ជា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2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ដូចខាងក្រោម តាមស្ថានភាពបែងចែកនៃកម្លាំងខាងក្រៅដែលធ្វើការលើវត្ថុ។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បន្ទុកប្រមូលផ្តុំ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កម្លាំងធ្វើការលើចំណុចមួយដែលនៅផ្ទៃលើនៃវត្ថុ។</a:t>
            </a:r>
            <a:r>
              <a:rPr lang="km-KH" sz="1600" kern="100" dirty="0">
                <a:latin typeface="MS Gothic" panose="020B0609070205080204" pitchFamily="49" charset="-128"/>
                <a:ea typeface="MS Gothic" panose="020B0609070205080204" pitchFamily="49" charset="-128"/>
                <a:cs typeface="DaunPenh" panose="01010101010101010101" pitchFamily="2" charset="0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ឧទាហរណ៍ បន្ទុកនៅលើផ្ទៃប៉ះដី ដោយសារកង់និងជើងបញ្ចេញទប់នៃរថយន្តធ្វើការទីខ្ពស់។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បន្ទុកបែងចែក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កម្លាំងធ្វើការដែលបែងចែកនៅលើផ្ទៃលើនៃវត្ថុ។ ឧទាហរណ៍ បន្ទុកដែលមុខក្រល័រនៃរថយន្តធ្វើការទីខ្ពស់ជាប់នឹងដី។</a:t>
            </a:r>
            <a:r>
              <a:rPr lang="km-KH" sz="1600" kern="100" dirty="0">
                <a:latin typeface="MS Gothic" panose="020B0609070205080204" pitchFamily="49" charset="-128"/>
                <a:ea typeface="MS Gothic" panose="020B0609070205080204" pitchFamily="49" charset="-128"/>
                <a:cs typeface="DaunPenh" panose="01010101010101010101" pitchFamily="2" charset="0"/>
              </a:rPr>
              <a:t>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ជាពិសេស ការដែលកម្លាំងខាងក្រៅនោះមានស្មើគ្នានៅផ្ទៃលើកន្លែងណាក៏ដោយ ហៅថា "បន្ទុកបែងចែក"។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669848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កម្រិតខ្លាំងនៃដី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89688" y="6400413"/>
            <a:ext cx="318097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168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73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852739"/>
            <a:ext cx="7792862" cy="31096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 ដើម្បីបង្កើនប្រសិទ្ធភាពការងារ រថយន្តធ្វើការទីខ្ពស់ជាគ្រោងដែលប្រើប្រាស់ដងសន្ទូចនិងឧបករណ៍លើកដាក់ ដើម្បីធ្វើឱ្យជាន់ការងារខ្ពស់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ឬធ្វើឱ្យកាំការងារធំ។ </a:t>
            </a:r>
            <a:r>
              <a:rPr lang="km-KH" altLang="ja-JP" sz="1400" b="1" u="sng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ចាំបាច់ប្រុងប្រយ័ត្នគ្រប់គ្រាន់ចំពោះការដួលរលំ</a:t>
            </a:r>
            <a:r>
              <a:rPr lang="km-KH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ពី</a:t>
            </a:r>
            <a:r>
              <a:rPr lang="km-KH" altLang="ja-JP" sz="1400" b="1" u="sng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ការប្រែប្រួលនៃទីប្រជុំទម្ងន់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altLang="ja-JP" sz="1400" b="1" u="sng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តាមការប្រែប្រួលនៃជាន់ធ្វើការ</a:t>
            </a:r>
            <a:r>
              <a:rPr lang="km-KH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នេះ។</a:t>
            </a:r>
            <a:endParaRPr lang="ja-JP" altLang="en-US" sz="14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km-KH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លើសពីនេះ ក្នុង</a:t>
            </a:r>
            <a:r>
              <a:rPr lang="km-KH" altLang="ja-JP" sz="1400" b="1" u="sng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វិធានការចំពោះការដួលរលំនៃរថយន្តធ្វើការទីខ្ពស់</a:t>
            </a:r>
            <a:r>
              <a:rPr lang="km-KH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</a:t>
            </a:r>
            <a:r>
              <a:rPr lang="km-KH" altLang="ja-JP" sz="1400" b="1" u="sng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កម្រិតខ្លាំងនៃដីដែលដាក់កង់រថយន្ត, ក្រល័រនិងជើងបញ្ចេញទប់ជាដើមដែលជាចំណុចទ្រ គឺជាធាតុសំខាន់</a:t>
            </a:r>
            <a:r>
              <a:rPr lang="km-KH" altLang="ja-JP" sz="14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។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ជាពិសេស ក្នុងករណីធ្វើការដោយដាក់រថយន្តធ្វើការទីខ្ពស់លើ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ដីដែលមិនទាន់ក្រាលកៅស៊ូ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វាអាច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ដួលរលំដោយសារការស្រុតចុះនៃដីទម្រ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ដូចនេះ ចាំបាច់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ពិនិត្យមើលជាមុននូវកម្លាំងទម្រនៃដី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ហើយក្រាលក្តារដែក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ដើម្បីកុំឱ្យកង់រថយន្តនិងជើងបញ្ចេញទប់ជាដើមស្រុតចុះ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km-KH" sz="14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រថយន្តធ្វើការទីខ្ពស់ ច្រើនប្រើក្នុងរយៈពេលខ្លី នៅកន្លែងផ្សេងៗ តាមខ្លឹមសារ និងស្ថានភាពការងារជាដើម។ ដូចនេះ ការពិនិត្យមើលកម្រិតខ្លាំងនៃដីដែលដាក់រថយន្តធ្វើការទីខ្ពស់រាល់លើក ពិបាក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ប៉ុន្តែចាំបាច់ធ្វើការប៉ាន់ស្មាន កម្រិតខ្លាំងនៃដីតាមរយៈ ស្ថានភាពដីនៅកន្លែងដាក់ និងលទ្ធផលសិក្សាគុណភាពដីនៃកន្លែងជិតៗនោះ។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611727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សម្ពាធដីពេលប្រើប្រាស់ជើងបញ្ចេញទប់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54772" y="6400413"/>
            <a:ext cx="321589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169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73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22519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altLang="ja-JP" sz="1400" dirty="0">
                <a:solidFill>
                  <a:prstClr val="blac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ចំពោះ</a:t>
            </a:r>
            <a:r>
              <a:rPr lang="km-KH" altLang="ja-JP" sz="1400" b="1" u="sng" dirty="0">
                <a:solidFill>
                  <a:prstClr val="blac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ការដួលរលំនៃរថយន្តធ្វើការទីខ្ពស់</a:t>
            </a:r>
            <a:r>
              <a:rPr lang="km-KH" altLang="ja-JP" sz="1400" dirty="0">
                <a:solidFill>
                  <a:prstClr val="blac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, </a:t>
            </a:r>
            <a:r>
              <a:rPr lang="km-KH" altLang="ja-JP" sz="1400" b="1" u="sng" dirty="0">
                <a:solidFill>
                  <a:prstClr val="blac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ទំហំនៃបន្ទុកដែលធ្វើការលើដី(សម្ពាធដី)</a:t>
            </a:r>
            <a:r>
              <a:rPr lang="km-KH" altLang="ja-JP" sz="1400" dirty="0">
                <a:solidFill>
                  <a:prstClr val="blac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ដំណាលគ្នានឹងកម្រិតខ្លាំងនៃដី ក៏</a:t>
            </a:r>
            <a:r>
              <a:rPr lang="km-KH" altLang="ja-JP" sz="1400" b="1" u="sng" dirty="0">
                <a:solidFill>
                  <a:prstClr val="blac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ជាធាតុសំខាន់</a:t>
            </a:r>
            <a:r>
              <a:rPr lang="km-KH" altLang="ja-JP" sz="1400" dirty="0">
                <a:solidFill>
                  <a:prstClr val="blac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ផងដែរ។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សម្ពាធដីពេលប្រើប្រាស់ជើងបញ្ចេញទប់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 ចំពោះរថយន្តធ្វើការទីខ្ពស់ដែលមានជើងបញ្ចេញទប់ទម្រង់កាំមីញ៉ុង,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សម្ពាធដីដែលមានលើ</a:t>
            </a:r>
            <a:r>
              <a:rPr lang="en-US" sz="1600" b="1" u="sng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Outrigger float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ប្រែប្រួលខ្លាំង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តាម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ស្ថានភាពឡើងចុះ, លូតរួម និងទិសដៅនៃដងសន្ទូច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400" dirty="0">
                <a:ea typeface="MS Gothic" panose="020B0609070205080204" pitchFamily="49" charset="-128"/>
                <a:cs typeface="Khmer OS" panose="02000500000000000000" pitchFamily="2" charset="0"/>
              </a:rPr>
              <a:t> 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ទោះជាមាន(សម្ពាធដី)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បន្តិចបន្តួចក្តី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ក៏ការស្រុតចុះ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ពេលធ្វើការនៃ</a:t>
            </a:r>
            <a:r>
              <a:rPr lang="en-US" sz="1600" b="1" u="sng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Outrigger float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កើនឡើង ហើយវានឹងបញ្ជូនទៅជាន់ធ្វើការដែលស្ថិតនៅចុងនៃដងសន្ទូច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ដែលអាចបង្ក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គ្រោះថ្នាក់ដួលរលំនៃរថយន្តធ្វើការទីខ្ពស់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km-KH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 ដូច្នេះ ប្រសិនបើដាក់នៅ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លើដីដែលមិនទាន់ក្រាលកៅស៊ូ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ចាំបាច់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ពិនិត្យសម្ពាធដីដែលមានលើជើងបញ្ចេញទប់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ហើយ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ដាក់ក្តារដែកដើម្បីបែងចែកសម្ពាធដី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ការពារការស្រុតដែលមិនស្មើគ្នា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5AD860-5071-E715-D2FF-BC7337911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211" y="3377369"/>
            <a:ext cx="269557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6570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ការឆក់អគ្គិសនី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57060" y="6400413"/>
            <a:ext cx="351360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172, 173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74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393191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4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ចំពោះរថយន្តធ្វើការទីខ្ពស់ដែលច្រើនប្រើនៅការដ្ឋានអគ្គិសនី/ទូរគមនាគមន៍ និងការដ្ឋានសំណង់ជាដើមនៅក្រៅអគារ ធ្វើការដោយមានខ្សែភ្លើងច្រើន ចាំបាច់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ធ្វើការដោយចាំក្នុងចិត្តជាប្រចាំនូវការការពារទប់ស្កាត់គ្រោះមហន្តរាយដោយ</a:t>
            </a:r>
            <a:r>
              <a:rPr lang="km-KH" sz="1400" b="1" u="sng" dirty="0">
                <a:ea typeface="MS Gothic" panose="020B0609070205080204" pitchFamily="49" charset="-128"/>
                <a:cs typeface="Khmer OS" panose="02000500000000000000" pitchFamily="2" charset="0"/>
              </a:rPr>
              <a:t>សារ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ឆក់អគ្គិសនី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en-US" sz="14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"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ការឆក់អគ្គិសនី"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គឺជា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គ្រោះថ្នាក់បណ្តាលមកពីចរន្តហូរចូលក្នុងខ្លួនមនុស្ស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គេអាចហៅបានថា ឆក់ភ្លើង។</a:t>
            </a:r>
            <a:endParaRPr lang="km-KH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km-KH" sz="1400" kern="1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4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មូលហេតុនៃការឆក់អគ្គិសនីពេលប្រើប្រាស់រថយន្តធ្វើការទីខ្ពស់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មានដូចជា</a:t>
            </a:r>
            <a:r>
              <a:rPr lang="km-KH" sz="14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ប៉ះខ្សែបញ្ជូនថាមពល</a:t>
            </a:r>
            <a:r>
              <a:rPr lang="en-US" sz="1400" b="1" u="sng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, </a:t>
            </a:r>
            <a:r>
              <a:rPr lang="km-KH" sz="14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ខ្សែភ្លើង</a:t>
            </a:r>
            <a:r>
              <a:rPr lang="en-US" sz="14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, </a:t>
            </a:r>
            <a:r>
              <a:rPr lang="km-KH" sz="14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លេចធ្លាយអគ្គិសនីដោយសារការប្រើប្រាស់មិនសមស្រប និងការថែទាំមិនល្អនូវរថយន្តធ្វើការទីខ្ពស់ជាដើម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km-KH" sz="1600" kern="1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km-KH" sz="16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DaunPenh" panose="01010101010101010101" pitchFamily="2" charset="0"/>
              </a:rPr>
              <a:t> 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ខ្លួនមនុស្សមានរ៉េស៊ីស្តង់អគ្គិសនីទាប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ជាពិសេសពេលសើមទឹក ចរន្តអគ្គិសនីងាយហូរចូល ដូចនេះគ្រោះថ្នាក់ខ្ពស់។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ប្រសិនបើកម្រិតស្រាល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អាចចប់ត្រឹម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ឈឺឬស្ពឹកស្រពន់បណ្តោះអាសន្ន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ប៉ុន្តែ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ប្រសិនបើកម្រិតធ្ងន់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មានច្រើនករណី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ឈានដល់ស្លាប់ដោយសារឆក់អគ្គិសនី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ជាពិសេសពេលចរន្តឆ្លងកាត់បេះដូង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វាបង្ករោគសញ្ញាធ្ងន់ធ្ងរដូចជា បេះដូងឈប់ដើរ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ដង្ហើមឈប់ដក ហើយស្លាប់ដោយសារឆក់អគ្គិសនី។ លើសពីនេះ អាចបណ្តាលឱ្យរលាកនៅកន្លែងចរន្តឆ្លងកាត់និងងាប់សរសៃឈាម។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0567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ប្រភេទនៃរថយន្តធ្វើការទីខ្ពស់</a:t>
            </a: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- </a:t>
            </a:r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ឧបករណ៍ធ្វើការ</a:t>
            </a: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(4)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99320" y="6400413"/>
            <a:ext cx="297134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6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/សៀវភៅជំនួយទំព័រ8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584791" y="935915"/>
            <a:ext cx="7930559" cy="225240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600" b="1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④ </a:t>
            </a:r>
            <a:r>
              <a:rPr lang="km-KH" sz="1600" b="1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ទម្រង់លើកដាក់បញ្ឈរ</a:t>
            </a:r>
            <a:endParaRPr lang="en-US" sz="1600" b="1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kern="100" dirty="0">
                <a:solidFill>
                  <a:prstClr val="black"/>
                </a:solidFill>
                <a:effectLst/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6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វាមានគ្រោងដែលអាចលើកជាន់ធ្វើការឡើងចុះបញ្ឈរ ហើយមាន</a:t>
            </a:r>
            <a:r>
              <a:rPr lang="km-KH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ប្រភេទ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Scissors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, </a:t>
            </a:r>
            <a:r>
              <a:rPr lang="km-KH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ប្រភេទ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Mast,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ប្រភេទ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Sigma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និងប្រភេទ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Khmer OS" panose="02000500000000000000" pitchFamily="2" charset="0"/>
              </a:rPr>
              <a:t>X</a:t>
            </a:r>
            <a:r>
              <a:rPr lang="km-KH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។ </a:t>
            </a:r>
            <a:endParaRPr lang="ja-JP" altLang="en-US" sz="16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ja-JP" altLang="en-US" sz="16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【</a:t>
            </a:r>
            <a:r>
              <a:rPr lang="km-KH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លក្ខណៈពិសេស </a:t>
            </a:r>
            <a:r>
              <a:rPr lang="en-US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】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　</a:t>
            </a:r>
            <a:r>
              <a:rPr lang="km-KH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ក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. </a:t>
            </a:r>
            <a:r>
              <a:rPr lang="km-KH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ដែនការងារ ត្រូវបានកំណត់តែនៅផ្នែកលើនៃឧបករណ៍បររត់។</a:t>
            </a:r>
            <a:endParaRPr lang="ja-JP" altLang="en-US" sz="16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　</a:t>
            </a:r>
            <a:r>
              <a:rPr lang="km-KH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ខ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. </a:t>
            </a:r>
            <a:r>
              <a:rPr lang="km-KH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ច្រើនប្រើប្រាស់នៅការដ្ឋានខាងក្នុង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, </a:t>
            </a:r>
            <a:r>
              <a:rPr lang="km-KH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ការដ្ឋានបរិក្ខារនៃការដ្ឋានសាងសង់។ </a:t>
            </a:r>
            <a:endParaRPr lang="ja-JP" altLang="en-US" sz="16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　</a:t>
            </a:r>
            <a:r>
              <a:rPr lang="km-KH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គ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. </a:t>
            </a:r>
            <a:r>
              <a:rPr lang="km-KH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ច្រើនមានខ្នាតតូច </a:t>
            </a:r>
            <a:endParaRPr lang="ja-JP" altLang="en-US" sz="16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4562F4-52A2-4C28-5CCB-625D71E70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183" y="3278141"/>
            <a:ext cx="412432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3088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គ្រោះថ្នាក់នៃការឆក់អគ្គិសនី និងឥទ្ធិពលនៃចរន្ត</a:t>
            </a:r>
            <a:r>
              <a:rPr lang="km-KH" sz="2000" b="1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ចំ</a:t>
            </a:r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ពោះខ្លួនមនុស្ស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67692" y="6400413"/>
            <a:ext cx="350296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174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74-75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80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9"/>
            <a:ext cx="7886701" cy="31238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km-KH" altLang="ja-JP" sz="14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មូលហេតុដែលកំណត់គ្រោះថ្នាក់ដោយសារឆក់អគ្គិសនី</a:t>
            </a:r>
            <a:endParaRPr lang="en-US" altLang="ja-JP" sz="1400" b="1" u="sng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km-KH" sz="14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គ្រោះថ្នាក់ធ្ងន់ស្រាលលើខ្លួនមនុស្សដោយការឆក់អគ្គិសនី គឺទៅតាមស្ថានភាពនៃពេលឆក់ ហើយមូលហេតុសំខាន់ៗ មានដូចខាងក្រោម។ 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76250" indent="-1714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ទំហំនិងប្រេកង់នៃចរន្តឆ្លងកាត់</a:t>
            </a:r>
            <a:endParaRPr lang="km-KH" sz="1400" kern="1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476250" indent="-1714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រយៈពេលអគ្គសនីឆ្លងកាត់</a:t>
            </a:r>
            <a:endParaRPr lang="km-KH" sz="1400" kern="1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476250" indent="-1714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ផ្លូវអគ្គិសនីឆ្លងកាត់(ផ្លូវចរន្តឆ្លងកាត់ខ្លួនមនុស្ស)</a:t>
            </a:r>
            <a:endParaRPr lang="km-KH" sz="1400" kern="1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476250" indent="-1714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ប្រភេទនៃប្រភពផ្គត់ផ្គង់អគ្គិសនី(ចរន្តឆ្លាស់, ចរន្តជាប់) ។ល។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km-KH" sz="14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ជាទូទៅ ចរន្តឆ្លងកាត់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កាន់តែធំ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ចរន្តហូរចូលផ្នែកសំខាន់នៃខ្លួនមនុស្សដូចជាបេះដូង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លើសពីនេះ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ចរន្តឆ្លងកាត់កាន់តែយូរ គ្រោះថ្នាក់កាន់តែខ្ពស់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lang="km-KH" altLang="ja-JP" sz="1400" b="1" u="sng" dirty="0">
                <a:solidFill>
                  <a:prstClr val="blac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ឥទ្ធិពលនៃចរន្ត</a:t>
            </a:r>
            <a:r>
              <a:rPr lang="km-KH" sz="1400" b="1" u="sng" dirty="0">
                <a:effectLst/>
                <a:latin typeface="Cambria" panose="02040503050406030204" pitchFamily="18" charset="0"/>
                <a:ea typeface="MS Gothic" panose="020B0609070205080204" pitchFamily="49" charset="-128"/>
                <a:cs typeface="Khmer OS" panose="02000500000000000000" pitchFamily="2" charset="0"/>
              </a:rPr>
              <a:t>ចំ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ពោះខ្លួនមនុស្ស</a:t>
            </a:r>
            <a:endParaRPr lang="en-US" altLang="ja-JP" sz="14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181003"/>
              </p:ext>
            </p:extLst>
          </p:nvPr>
        </p:nvGraphicFramePr>
        <p:xfrm>
          <a:off x="1044539" y="4117069"/>
          <a:ext cx="6185601" cy="17702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88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7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894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km-KH" sz="1100" kern="10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ទំហំនៃចរន្ត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km-KH" sz="1100" kern="10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ប្រតិកម្មខ្លួនមនុស្ស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894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ប្រហែល</a:t>
                      </a:r>
                      <a:r>
                        <a:rPr lang="en-US" sz="11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1</a:t>
                      </a:r>
                      <a:r>
                        <a:rPr lang="en-US" sz="1100" kern="100">
                          <a:effectLst/>
                          <a:latin typeface="Cambria" panose="02040503050406030204" pitchFamily="18" charset="0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mA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អារម្មណ៍ចាក់ស្ពឹកមួយភ្លែត។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894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ប្រហែល</a:t>
                      </a:r>
                      <a:r>
                        <a:rPr lang="en-US" sz="11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5</a:t>
                      </a:r>
                      <a:r>
                        <a:rPr lang="en-US" sz="1100" kern="100">
                          <a:effectLst/>
                          <a:latin typeface="Cambria" panose="02040503050406030204" pitchFamily="18" charset="0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mA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km-KH" sz="11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ឈឺល្មម។</a:t>
                      </a:r>
                      <a:endParaRPr lang="en-US" sz="12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894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ប្រហែល</a:t>
                      </a:r>
                      <a:r>
                        <a:rPr lang="en-US" sz="11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10</a:t>
                      </a:r>
                      <a:r>
                        <a:rPr lang="en-US" sz="1100" kern="100">
                          <a:effectLst/>
                          <a:latin typeface="Cambria" panose="02040503050406030204" pitchFamily="18" charset="0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mA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km-KH" sz="11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អារម្មណ៍ញ័រស្ទើរទ្រាំមិនបាន។</a:t>
                      </a:r>
                      <a:endParaRPr lang="en-US" sz="12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894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ប្រហែល20</a:t>
                      </a:r>
                      <a:r>
                        <a:rPr lang="en-US" sz="1100" kern="100">
                          <a:effectLst/>
                          <a:latin typeface="Cambria" panose="02040503050406030204" pitchFamily="18" charset="0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mA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សាច់ដុំ​រឹង​ខ្លាំង ពិបាកដកដង្ហើម ហើយ​បើ​វា​បន្ត​ហូរ​អាចឈានដល់ស្លាប់ ​។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894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ប្រហែល</a:t>
                      </a:r>
                      <a:r>
                        <a:rPr lang="en-US" sz="11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50</a:t>
                      </a:r>
                      <a:r>
                        <a:rPr lang="en-US" sz="1100" kern="100">
                          <a:effectLst/>
                          <a:latin typeface="Cambria" panose="02040503050406030204" pitchFamily="18" charset="0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mA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ប៉ះពាល់ជីវិតក្នុងរយៈពេលខ្លី។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894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ប្រហែល</a:t>
                      </a:r>
                      <a:r>
                        <a:rPr lang="en-US" sz="11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100</a:t>
                      </a:r>
                      <a:r>
                        <a:rPr lang="en-US" sz="1100" kern="100">
                          <a:effectLst/>
                          <a:latin typeface="Cambria" panose="02040503050406030204" pitchFamily="18" charset="0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mA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km-KH" sz="11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បង្កគ្រោះថ្នាក់ធ្ងន់ធ្ងរ។</a:t>
                      </a:r>
                      <a:endParaRPr lang="en-US" sz="12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77384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ប្រការប្រុងប្រយ័ត្នពេលធ្វើការនៅក្បែរខ្សែភ្លើងនៅពីលើ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54772" y="6400413"/>
            <a:ext cx="321589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174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75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81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36979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ea typeface="MS Gothic" panose="020B0609070205080204" pitchFamily="49" charset="-128"/>
                <a:cs typeface="Khmer OS" panose="02000500000000000000" pitchFamily="2" charset="0"/>
              </a:rPr>
              <a:t> 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ចំពោះការងារដែលប្រើប្រាស់រថយន្តធ្វើការទីខ្ពស់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គ្រោះថ្នាក់ឆក់អគ្គិសនីតាមរយៈការប៉ះពាល់ ខ្សែភ្លើងនៅពីលើដែលជាខ្សែភ្លើងបញ្ជូនឬខ្សែភ្លើងបែងចែក កើតមានច្រើន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kern="1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ជាពិសេសករណីខ្សែភ្លើងបញ្ជូនដែលមានតង់ស្យុងខ្ពស់</a:t>
            </a:r>
            <a:r>
              <a:rPr lang="en-US" sz="16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,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ទោះបុគ្គលិកធ្វើការ និង</a:t>
            </a:r>
            <a:r>
              <a:rPr lang="km-KH" sz="14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ដងសន្ទូច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លើរថយន្តធ្វើការទីខ្ពស់ </a:t>
            </a:r>
            <a:r>
              <a:rPr lang="km-KH" sz="14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មិនប៉ះពាល់ផ្ទាល់ គ្រាន់តែខិតជិតខ្សែភ្លើងបញ្ជូន ក៏អាចមានគ្រោះថ្នាក់ឆក់ដែរ</a:t>
            </a:r>
            <a:r>
              <a:rPr lang="en-US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ដូចនេះ </a:t>
            </a:r>
            <a:r>
              <a:rPr lang="km-KH" sz="14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មិនត្រូវខិតជិតក្នុងចំងាយដែលបានកំណត់(ចម្ងាយគំលាតអប្បរមា)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ហើយអនុវត្ត</a:t>
            </a:r>
            <a:r>
              <a:rPr lang="km-KH" sz="14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វិធានការការពារចាំបាច់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និងចាំបាច់ធ្វើការដោយ</a:t>
            </a:r>
            <a:r>
              <a:rPr lang="km-KH" sz="14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ដាក់អ្នកឃ្លាំមើល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en-US" sz="1600" kern="1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DaunPenh" panose="01010101010101010101" pitchFamily="2" charset="0"/>
              </a:rPr>
              <a:t> 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ម្យ៉ាងទៀត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ដោយសារនៅខែក្តៅ ដងខ្លួនមានចំហាយសើមចេញច្រើន និងទទឹកញើស ដូចនេះគ្រោះថ្នាក់ដោយសារឆក់អគ្គិសនីកាន់តែច្រើន។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ក្នុងករណីប្រើប្រាស់រថយន្តធ្វើការទីខ្ពស់ ធ្វើការដូចជាសាងសង់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ផ្តួលរំលំ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ត្រួតពិនិត្យ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ជួសជុល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លាបពណ៌សំណង់ជាដើម នៅកន្លែងជាប់ក្បែរនឹងខ្សែភ្លើងនៅពីលើឬផ្លូវសាកអគ្គិសនីនៃឧបករណ៍ម៉ាស៊ីនអគ្គិសនី, ប្រសិនបើមានគ្រោះថ្នាក់ឆក់អគ្គិសនីដោយសារប៉ះឬខិតជិតផ្លូវសាកអគ្គិសនីនោះ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ចាំបាច់អនុវត្តវិធានការដូចតទៅ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 (បញ្ញាតិសុវត្ថិភាពអនាម័យ មាត្រា349)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sz="1200" b="1" kern="100" dirty="0">
                <a:effectLst/>
                <a:latin typeface="Cambria Math" panose="02040503050406030204" pitchFamily="18" charset="0"/>
                <a:ea typeface="MS Gothic" panose="020B0609070205080204" pitchFamily="49" charset="-128"/>
                <a:cs typeface="Cambria Math" panose="02040503050406030204" pitchFamily="18" charset="0"/>
              </a:rPr>
              <a:t>①</a:t>
            </a:r>
            <a:r>
              <a:rPr lang="km-KH" sz="1200" b="1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រៀបចំប្តូរផ្លូវសាកអគ្គិសនីដែលប៉ះចំ។</a:t>
            </a:r>
            <a:endParaRPr lang="en-US" sz="1200" b="1" kern="1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kern="100" dirty="0">
                <a:effectLst/>
                <a:latin typeface="Cambria Math" panose="02040503050406030204" pitchFamily="18" charset="0"/>
                <a:ea typeface="MS Gothic" panose="020B0609070205080204" pitchFamily="49" charset="-128"/>
                <a:cs typeface="Cambria Math" panose="02040503050406030204" pitchFamily="18" charset="0"/>
              </a:rPr>
              <a:t>      ②</a:t>
            </a:r>
            <a:r>
              <a:rPr lang="km-KH" sz="1200" b="1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រុំព័ទ្ធការពារឆក់អគ្គិសនី។</a:t>
            </a:r>
            <a:endParaRPr lang="en-US" sz="1200" b="1" kern="1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kern="100" dirty="0">
                <a:effectLst/>
                <a:latin typeface="Cambria Math" panose="02040503050406030204" pitchFamily="18" charset="0"/>
                <a:ea typeface="MS Gothic" panose="020B0609070205080204" pitchFamily="49" charset="-128"/>
                <a:cs typeface="Cambria Math" panose="02040503050406030204" pitchFamily="18" charset="0"/>
              </a:rPr>
              <a:t>      ③</a:t>
            </a:r>
            <a:r>
              <a:rPr lang="km-KH" sz="1200" b="1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ដាក់ឧបករណ៍ពាក់ការពារអ៊ីសូឡង់នៅផ្លូវសាកអគ្គិសនីដែលប៉ះចំ</a:t>
            </a:r>
            <a:endParaRPr lang="en-US" sz="1200" b="1" kern="1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effectLst/>
                <a:latin typeface="Cambria Math" panose="02040503050406030204" pitchFamily="18" charset="0"/>
                <a:ea typeface="MS Gothic" panose="020B0609070205080204" pitchFamily="49" charset="-128"/>
                <a:cs typeface="Cambria Math" panose="02040503050406030204" pitchFamily="18" charset="0"/>
              </a:rPr>
              <a:t>      ④</a:t>
            </a:r>
            <a:r>
              <a:rPr lang="km-KH" sz="1200" b="1" dirty="0">
                <a:effectLst/>
                <a:latin typeface="Cambria Math" panose="02040503050406030204" pitchFamily="18" charset="0"/>
                <a:ea typeface="MS Gothic" panose="020B0609070205080204" pitchFamily="49" charset="-128"/>
                <a:cs typeface="DaunPenh" panose="01010101010101010101" pitchFamily="2" charset="0"/>
              </a:rPr>
              <a:t> </a:t>
            </a:r>
            <a:r>
              <a:rPr lang="km-KH" sz="12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ប្រសិនបើពិបាកអនុវត្តវិធានការ</a:t>
            </a:r>
            <a:r>
              <a:rPr lang="en-US" sz="1200" b="1" dirty="0">
                <a:effectLst/>
                <a:latin typeface="Cambria Math" panose="02040503050406030204" pitchFamily="18" charset="0"/>
                <a:ea typeface="MS Gothic" panose="020B0609070205080204" pitchFamily="49" charset="-128"/>
                <a:cs typeface="Cambria Math" panose="02040503050406030204" pitchFamily="18" charset="0"/>
              </a:rPr>
              <a:t>①</a:t>
            </a:r>
            <a:r>
              <a:rPr lang="km-KH" sz="12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ដល់</a:t>
            </a:r>
            <a:r>
              <a:rPr lang="en-US" sz="1200" b="1" dirty="0">
                <a:effectLst/>
                <a:latin typeface="Cambria Math" panose="02040503050406030204" pitchFamily="18" charset="0"/>
                <a:ea typeface="MS Gothic" panose="020B0609070205080204" pitchFamily="49" charset="-128"/>
                <a:cs typeface="Cambria Math" panose="02040503050406030204" pitchFamily="18" charset="0"/>
              </a:rPr>
              <a:t>③</a:t>
            </a:r>
            <a:r>
              <a:rPr lang="km-KH" sz="12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ខាងលើ, ត្រូវដាក់អ្នកឃ្លាំមើល ដើម្បីឃ្លាំមើលការងារ។</a:t>
            </a:r>
            <a:endParaRPr lang="ja-JP" altLang="en-US" sz="1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634940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ប្រការមូលដ្ឋាននៃវិធានការការពារឆក់អគ្គិសនី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99591" y="6400413"/>
            <a:ext cx="347107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174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75-76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82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400634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ប្រការមូលដ្ឋាននៃវិធានការការពារឆក់អគ្គិសនី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ពេលធ្វើការក្បែរខ្សែភ្លើងបញ្ជូនឬខ្សែភ្លើងបែងចែក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ដែលមានហានិភ័យឆក់ មានដូចខាងក្រោម។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ប្រការមូលដ្ឋាននៃវិធានការការពារឆក់អគ្គិសនី </a:t>
            </a:r>
            <a:r>
              <a:rPr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km-KH" altLang="ja-JP" sz="1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km-KH" sz="1400" kern="100" dirty="0">
                <a:latin typeface="Cambria Math" panose="02040503050406030204" pitchFamily="18" charset="0"/>
                <a:ea typeface="MS Gothic" panose="020B0609070205080204" pitchFamily="49" charset="-128"/>
                <a:cs typeface="Cambria Math" panose="02040503050406030204" pitchFamily="18" charset="0"/>
              </a:rPr>
              <a:t>    </a:t>
            </a:r>
            <a:r>
              <a:rPr lang="en-US" sz="1400" b="1" kern="100" dirty="0">
                <a:effectLst/>
                <a:latin typeface="Cambria Math" panose="02040503050406030204" pitchFamily="18" charset="0"/>
                <a:ea typeface="MS Gothic" panose="020B0609070205080204" pitchFamily="49" charset="-128"/>
                <a:cs typeface="Cambria Math" panose="02040503050406030204" pitchFamily="18" charset="0"/>
              </a:rPr>
              <a:t>①</a:t>
            </a:r>
            <a:r>
              <a:rPr lang="km-KH" sz="1400" b="1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ប្រឹក្សាជាមួយក្រុមហ៊ុនថាមពលអគ្គិសនីជាមុន។</a:t>
            </a:r>
            <a:endParaRPr lang="km-KH" sz="1400" b="1" kern="1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km-KH" sz="1400" b="1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DaunPenh" panose="01010101010101010101" pitchFamily="2" charset="0"/>
              </a:rPr>
              <a:t>   </a:t>
            </a:r>
            <a:r>
              <a:rPr lang="en-US" sz="1400" b="1" kern="100" dirty="0">
                <a:effectLst/>
                <a:latin typeface="Cambria Math" panose="02040503050406030204" pitchFamily="18" charset="0"/>
                <a:ea typeface="MS Gothic" panose="020B0609070205080204" pitchFamily="49" charset="-128"/>
                <a:cs typeface="Cambria Math" panose="02040503050406030204" pitchFamily="18" charset="0"/>
              </a:rPr>
              <a:t>②</a:t>
            </a:r>
            <a:r>
              <a:rPr lang="km-KH" sz="1400" b="1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រក្សាចម្ងាយសុវត្ថិភាពពីប្រភេទខ្សែភ្លើងបញ្ជូន(ចម្ងាយគំលាតសុវត្ថិភាព</a:t>
            </a:r>
            <a:r>
              <a:rPr lang="en-US" sz="1400" b="1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: </a:t>
            </a:r>
            <a:r>
              <a:rPr lang="km-KH" sz="1400" b="1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មើលតារាង</a:t>
            </a:r>
            <a:r>
              <a:rPr lang="en-US" sz="1400" b="1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4-8</a:t>
            </a:r>
            <a:r>
              <a:rPr lang="km-KH" sz="1400" b="1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endParaRPr lang="km-KH" sz="1400" b="1" kern="100" dirty="0">
              <a:latin typeface="Khmer OS" panose="02000500000000000000" pitchFamily="2" charset="0"/>
              <a:ea typeface="MS Gothic" panose="020B0609070205080204" pitchFamily="49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km-KH" sz="1400" b="1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DaunPenh" panose="01010101010101010101" pitchFamily="2" charset="0"/>
              </a:rPr>
              <a:t>   </a:t>
            </a:r>
            <a:r>
              <a:rPr lang="en-US" sz="1400" b="1" kern="100" dirty="0">
                <a:effectLst/>
                <a:latin typeface="Cambria Math" panose="02040503050406030204" pitchFamily="18" charset="0"/>
                <a:ea typeface="MS Gothic" panose="020B0609070205080204" pitchFamily="49" charset="-128"/>
                <a:cs typeface="Cambria Math" panose="02040503050406030204" pitchFamily="18" charset="0"/>
              </a:rPr>
              <a:t>③</a:t>
            </a:r>
            <a:r>
              <a:rPr lang="km-KH" sz="1400" b="1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ដាក់អ្នកទទួលខុសត្រូវឃ្លាំមើល។</a:t>
            </a:r>
            <a:endParaRPr lang="km-KH" sz="1400" b="1" kern="1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km-KH" sz="1400" b="1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DaunPenh" panose="01010101010101010101" pitchFamily="2" charset="0"/>
              </a:rPr>
              <a:t>   </a:t>
            </a:r>
            <a:r>
              <a:rPr lang="en-US" sz="1400" b="1" kern="100" dirty="0">
                <a:effectLst/>
                <a:latin typeface="Cambria Math" panose="02040503050406030204" pitchFamily="18" charset="0"/>
                <a:ea typeface="MS Gothic" panose="020B0609070205080204" pitchFamily="49" charset="-128"/>
                <a:cs typeface="Cambria Math" panose="02040503050406030204" pitchFamily="18" charset="0"/>
              </a:rPr>
              <a:t>④</a:t>
            </a:r>
            <a:r>
              <a:rPr lang="km-KH" sz="1400" b="1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ប្រជុំផែនការការងារជាមុន។</a:t>
            </a:r>
            <a:endParaRPr lang="km-KH" sz="1400" b="1" kern="1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km-KH" sz="1400" b="1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DaunPenh" panose="01010101010101010101" pitchFamily="2" charset="0"/>
              </a:rPr>
              <a:t>   </a:t>
            </a:r>
            <a:r>
              <a:rPr lang="en-US" sz="1400" b="1" kern="100" dirty="0">
                <a:effectLst/>
                <a:latin typeface="Cambria Math" panose="02040503050406030204" pitchFamily="18" charset="0"/>
                <a:ea typeface="MS Gothic" panose="020B0609070205080204" pitchFamily="49" charset="-128"/>
                <a:cs typeface="Cambria Math" panose="02040503050406030204" pitchFamily="18" charset="0"/>
              </a:rPr>
              <a:t>⑤</a:t>
            </a:r>
            <a:r>
              <a:rPr lang="km-KH" sz="1400" b="1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ផ្សព្វផ្សាយហ្មត់ចត់នូវរបៀបធ្វើការដល់អ្នកធ្វើការពាក់ព័ន្ធ។</a:t>
            </a:r>
            <a:endParaRPr lang="km-KH" sz="1400" b="1" kern="1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km-KH" sz="1400" b="1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DaunPenh" panose="01010101010101010101" pitchFamily="2" charset="0"/>
              </a:rPr>
              <a:t>   </a:t>
            </a:r>
            <a:r>
              <a:rPr lang="en-US" sz="1400" b="1" dirty="0">
                <a:effectLst/>
                <a:latin typeface="Cambria Math" panose="02040503050406030204" pitchFamily="18" charset="0"/>
                <a:ea typeface="MS Gothic" panose="020B0609070205080204" pitchFamily="49" charset="-128"/>
                <a:cs typeface="Cambria Math" panose="02040503050406030204" pitchFamily="18" charset="0"/>
              </a:rPr>
              <a:t>⑥</a:t>
            </a:r>
            <a:r>
              <a:rPr lang="km-KH" sz="14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ការពារផ្លូវសាកអគ្គិសនីតបតាមការចាំបាច់។ </a:t>
            </a:r>
            <a:endParaRPr lang="en-US" altLang="ja-JP" sz="1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គួរបញ្ជាក់ថា ក្នុងករណី</a:t>
            </a:r>
            <a:r>
              <a:rPr lang="km-KH" sz="14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ធ្វើការដោយប៉ះពាល់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នឹង</a:t>
            </a:r>
            <a:r>
              <a:rPr lang="km-KH" sz="14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ផ្លូវសាកអគ្គិសនី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ដូចជា</a:t>
            </a:r>
            <a:r>
              <a:rPr lang="km-KH" sz="14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ត្រួតពិនិត្យ ជួសជុលផ្លូវសាកអគ្គិសនីតង់ស្យុងទាបជាដើម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ត្រូវឱ្យបុគ្គលិក</a:t>
            </a:r>
            <a:r>
              <a:rPr lang="km-KH" sz="14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ធ្វើការពាក់ឧបករណ៍ពាក់ការពារអ៊ីសូឡង់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ឬ</a:t>
            </a:r>
            <a:r>
              <a:rPr lang="km-KH" sz="14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ចាំបាច់ប្រើឧបករណ៍សម្រាប់ការងារខ្សែភ្លើងមានតង់ស្យុងខ្ពស់</a:t>
            </a: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។ </a:t>
            </a:r>
            <a:r>
              <a:rPr lang="km-KH" sz="1400" b="1" u="sng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(បញ្ញាតិសុវត្ថិភាពអនាម័យ មាត្រា</a:t>
            </a:r>
            <a:r>
              <a:rPr lang="en-US" sz="1400" b="1" u="sng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346)</a:t>
            </a:r>
            <a:endParaRPr lang="en-US" sz="1600" b="1" u="sng" kern="100" dirty="0">
              <a:effectLst/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0" indent="0">
              <a:buNone/>
            </a:pP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 លើសពីនេះ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ក្នុងករណីធ្វើការងារ ត្រួតពិនិត្យ ជួសជុល លាបពណ៌នៅផ្លូវអគ្គិសនី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ឬ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ទីតាំងដែលទ្រវានៅកន្លែងជាប់ក្បែរនឹងផ្លូវសាកអគ្គិសនីតង់ស្យុងទាប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ចាំបាច់មានវិធានការដូចជាដាក់ឧបករណ៍បិទគ្របការពារអ៊ីសូឡង់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នៅលើផ្លូអគ្គិសនីនោះ។ </a:t>
            </a:r>
            <a:r>
              <a:rPr lang="km-KH" sz="14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(បញ្ញាតិសុវត្ថិភាពអនាម័យ មាត្រា</a:t>
            </a:r>
            <a:r>
              <a:rPr lang="en-US" sz="14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347)</a:t>
            </a:r>
            <a:endParaRPr lang="ja-JP" altLang="en-US" sz="14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49" y="4859078"/>
            <a:ext cx="8274432" cy="154133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200" kern="100" dirty="0">
                <a:solidFill>
                  <a:srgbClr val="1F4E79"/>
                </a:solidFill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※1 </a:t>
            </a:r>
            <a:r>
              <a:rPr lang="km-KH" sz="1200" kern="100" dirty="0">
                <a:solidFill>
                  <a:srgbClr val="1F4E79"/>
                </a:solidFill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ឧបករណ៍ពាក់ការពារអ៊ីសូឡង់: ជាឧបករណ៍ដែលអ្នកធ្វើការពាក់ការពារគ្រោះថ្នាក់ឆក់អគ្គិសនី</a:t>
            </a:r>
            <a:r>
              <a:rPr lang="km-KH" sz="1200" kern="100" dirty="0"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1200" kern="100" dirty="0">
                <a:solidFill>
                  <a:srgbClr val="1F4E79"/>
                </a:solidFill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មានដូចជាមួកសុវត្ថិភាព</a:t>
            </a:r>
            <a:r>
              <a:rPr lang="en-US" sz="1200" kern="100" dirty="0">
                <a:solidFill>
                  <a:srgbClr val="1F4E79"/>
                </a:solidFill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, </a:t>
            </a:r>
            <a:r>
              <a:rPr lang="km-KH" sz="1200" kern="100" dirty="0">
                <a:solidFill>
                  <a:srgbClr val="1F4E79"/>
                </a:solidFill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ស្រោមដៃជ័រសម្រាប់អគ្គិសនី</a:t>
            </a:r>
            <a:r>
              <a:rPr lang="en-US" sz="1200" kern="100" dirty="0">
                <a:solidFill>
                  <a:srgbClr val="1F4E79"/>
                </a:solidFill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, </a:t>
            </a:r>
            <a:r>
              <a:rPr lang="km-KH" sz="1200" kern="100" dirty="0">
                <a:solidFill>
                  <a:srgbClr val="1F4E79"/>
                </a:solidFill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ស្បែកជើងកវែងជ័រសម្រាប់អ៊ីសូឡង់</a:t>
            </a:r>
            <a:r>
              <a:rPr lang="en-US" sz="1200" kern="100" dirty="0">
                <a:solidFill>
                  <a:srgbClr val="1F4E79"/>
                </a:solidFill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, </a:t>
            </a:r>
            <a:r>
              <a:rPr lang="km-KH" sz="1200" kern="100" dirty="0">
                <a:solidFill>
                  <a:srgbClr val="1F4E79"/>
                </a:solidFill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ដៃអាវជ័រសម្រាប់អគ្គិសនី។ល។</a:t>
            </a:r>
            <a:r>
              <a:rPr lang="km-KH" sz="1200" kern="100" dirty="0"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kern="100" dirty="0">
                <a:solidFill>
                  <a:srgbClr val="1F4E79"/>
                </a:solidFill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※</a:t>
            </a:r>
            <a:r>
              <a:rPr lang="km-KH" sz="1200" kern="100" dirty="0">
                <a:solidFill>
                  <a:srgbClr val="1F4E79"/>
                </a:solidFill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2 ឧបករណ៍បិទគ្របការពារអ៊ីសូឡង់: ពេលធ្វើការងារប៉ះពាល់ផ្លូវសាកអគ្គីស និងការដ្ឋានអគ្គិសនី ជាឧបករណ៍ការពារឆក់អគ្គិសនីដោយគ្របផ្នែកសាកអគ្គិសនី មានដូចជាក្រដាសអ៊ីសូឡង់</a:t>
            </a:r>
            <a:r>
              <a:rPr lang="en-US" sz="1200" kern="100" dirty="0">
                <a:solidFill>
                  <a:srgbClr val="1F4E79"/>
                </a:solidFill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, </a:t>
            </a:r>
            <a:r>
              <a:rPr lang="km-KH" sz="1200" kern="100" dirty="0">
                <a:solidFill>
                  <a:srgbClr val="1F4E79"/>
                </a:solidFill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គ្របអ៊ីសូឡង់</a:t>
            </a:r>
            <a:r>
              <a:rPr lang="en-US" sz="1200" kern="100" dirty="0">
                <a:solidFill>
                  <a:srgbClr val="1F4E79"/>
                </a:solidFill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, </a:t>
            </a:r>
            <a:r>
              <a:rPr lang="km-KH" sz="1200" kern="100" dirty="0">
                <a:solidFill>
                  <a:srgbClr val="1F4E79"/>
                </a:solidFill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បំពង់អ៊ីសូឡង់ជ័រ។</a:t>
            </a:r>
            <a:endParaRPr lang="km-KH" sz="1200" kern="100" dirty="0">
              <a:latin typeface="Khmer OS" panose="02000500000000000000" pitchFamily="2" charset="0"/>
              <a:ea typeface="MS Gothic" panose="020B0609070205080204" pitchFamily="49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F4E79"/>
                </a:solidFill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※</a:t>
            </a:r>
            <a:r>
              <a:rPr lang="km-KH" sz="1200" dirty="0">
                <a:solidFill>
                  <a:srgbClr val="1F4E79"/>
                </a:solidFill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3 ឧបករណ៍ការពារអ៊ីសូឡង់: ពេលធ្វើការជាប់ក្បែរនឹងផ្នែកសាកអគ្គិសនីមានតង់ស្យុងខ្ពស់ ដូចជាការដ្ឋានសាងសង់</a:t>
            </a:r>
            <a:r>
              <a:rPr lang="en-US" sz="1200" dirty="0">
                <a:solidFill>
                  <a:srgbClr val="1F4E79"/>
                </a:solidFill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, </a:t>
            </a:r>
            <a:r>
              <a:rPr lang="km-KH" sz="1200" dirty="0">
                <a:solidFill>
                  <a:srgbClr val="1F4E79"/>
                </a:solidFill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ដើម្បីការពារការឆក់អគ្គិសនីបុគ្គលិកធ្វើការ ដែលប៉ះតួលោហៈសម្រាប់សាងសង់នោះ</a:t>
            </a:r>
            <a:r>
              <a:rPr lang="en-US" sz="1200" dirty="0">
                <a:solidFill>
                  <a:srgbClr val="1F4E79"/>
                </a:solidFill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, </a:t>
            </a:r>
            <a:r>
              <a:rPr lang="km-KH" sz="1200" dirty="0">
                <a:solidFill>
                  <a:srgbClr val="1F4E79"/>
                </a:solidFill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មានបំពង់ការពារសម្រាប់សាងសង់</a:t>
            </a:r>
            <a:r>
              <a:rPr lang="en-US" sz="1200" dirty="0">
                <a:solidFill>
                  <a:srgbClr val="1F4E79"/>
                </a:solidFill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, </a:t>
            </a:r>
            <a:r>
              <a:rPr lang="km-KH" sz="1200" dirty="0">
                <a:solidFill>
                  <a:srgbClr val="1F4E79"/>
                </a:solidFill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ក្រដាសការពារសម្រាប់សាងសង់ជាដើម។</a:t>
            </a:r>
            <a:endParaRPr lang="ja-JP" altLang="en-US" sz="1200" b="1" dirty="0">
              <a:solidFill>
                <a:schemeClr val="accent1">
                  <a:lumMod val="75000"/>
                </a:schemeClr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73691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sz="2000" b="1" dirty="0">
                <a:effectLst/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ច</a:t>
            </a:r>
            <a:r>
              <a:rPr lang="km-KH" sz="2000" b="1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ម្ងាយគំលាតសុវត្ថិភាពពីខ្សែ</a:t>
            </a:r>
            <a:r>
              <a:rPr lang="km-KH" sz="2000" b="1" dirty="0"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ភ្លើង</a:t>
            </a:r>
            <a:r>
              <a:rPr lang="km-KH" sz="2000" b="1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បញ្ជូនឬខ្សែភ្លើងបែងចែក</a:t>
            </a:r>
            <a:endParaRPr kumimoji="1" lang="ja-JP" altLang="en-US" sz="2000" b="1" dirty="0"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97302" y="6400413"/>
            <a:ext cx="317336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176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76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83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330043" y="1136285"/>
            <a:ext cx="46698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ចម្ងាយគំលាតសុវត្ថិភាពពីខ្សែភ្លើងបញ្ជូនឬខ្សែភ្លើងបែងចែក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834376"/>
              </p:ext>
            </p:extLst>
          </p:nvPr>
        </p:nvGraphicFramePr>
        <p:xfrm>
          <a:off x="1217401" y="1537400"/>
          <a:ext cx="6544369" cy="27705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08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8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4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290">
                <a:tc rowSpan="2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km-KH" sz="1100" kern="10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ផ្លូវអគ្គិសនី</a:t>
                      </a:r>
                      <a:endParaRPr lang="en-US" sz="12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km-KH" sz="1100" kern="10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តង់ស្យុងបញ្ជូន(</a:t>
                      </a: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V</a:t>
                      </a:r>
                      <a:r>
                        <a:rPr lang="km-KH" sz="1100" kern="1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)</a:t>
                      </a:r>
                      <a:endParaRPr lang="en-US" sz="12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km-KH" sz="1100" kern="10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ចម្ងាយគំលាតអប្បរមា(</a:t>
                      </a: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m</a:t>
                      </a:r>
                      <a:r>
                        <a:rPr lang="km-KH" sz="1100" kern="1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)</a:t>
                      </a:r>
                      <a:endParaRPr lang="en-US" sz="12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km-KH" sz="1100" kern="10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ប្រកាសក្រសួងការងារ</a:t>
                      </a: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※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km-KH" sz="1100" kern="10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តំលៃគោលដៅនៃក្រុមហ៊ុនថាមពលអគ្គិសនី</a:t>
                      </a:r>
                      <a:endParaRPr lang="en-US" sz="12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290">
                <a:tc rowSpan="2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ខ្សែភ្លើងបែងចែក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1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100</a:t>
                      </a:r>
                      <a:r>
                        <a:rPr lang="ja-JP" sz="11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・</a:t>
                      </a:r>
                      <a:r>
                        <a:rPr lang="en-US" sz="11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200</a:t>
                      </a: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ចុះ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1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1.0</a:t>
                      </a: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ឡើង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1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1.0</a:t>
                      </a: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ឡើង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US" sz="11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6,600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1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1.2</a:t>
                      </a: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ឡើង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1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2.0</a:t>
                      </a: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ឡើង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290">
                <a:tc rowSpan="5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ខ្សែភ្លើងបញ្ជូន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US" sz="11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22,000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1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2.0</a:t>
                      </a: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ឡើង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1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3.0</a:t>
                      </a: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ឡើង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US" sz="11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66,000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1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2.2</a:t>
                      </a: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ឡើង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1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4.0</a:t>
                      </a: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ឡើង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US" sz="11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154,000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1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4.0</a:t>
                      </a: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ឡើង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1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5.0</a:t>
                      </a: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ឡើង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US" sz="11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275,000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1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6.4</a:t>
                      </a: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ឡើង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1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7.0</a:t>
                      </a: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ឡើង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US" sz="11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500,000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100" kern="10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10.8</a:t>
                      </a:r>
                      <a:r>
                        <a:rPr lang="km-KH" sz="1100" kern="10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ឡើង</a:t>
                      </a:r>
                      <a:endParaRPr lang="en-US" sz="1200" kern="10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100" kern="100" dirty="0">
                          <a:effectLst/>
                          <a:latin typeface="Khmer OS" panose="02000500000000000000" pitchFamily="2" charset="0"/>
                          <a:ea typeface="MS Gothic" panose="020B0609070205080204" pitchFamily="49" charset="-128"/>
                          <a:cs typeface="DaunPenh" panose="01010101010101010101" pitchFamily="2" charset="0"/>
                        </a:rPr>
                        <a:t>11.0</a:t>
                      </a:r>
                      <a:r>
                        <a:rPr lang="km-KH" sz="1100" kern="100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  <a:cs typeface="Khmer OS" panose="02000500000000000000" pitchFamily="2" charset="0"/>
                        </a:rPr>
                        <a:t>ឡើង</a:t>
                      </a:r>
                      <a:endParaRPr lang="en-US" sz="1200" kern="100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DaunPenh" panose="01010101010101010101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69103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414674"/>
            <a:ext cx="7772400" cy="558496"/>
          </a:xfrm>
        </p:spPr>
        <p:txBody>
          <a:bodyPr>
            <a:normAutofit/>
          </a:bodyPr>
          <a:lstStyle/>
          <a:p>
            <a:r>
              <a:rPr lang="km-KH" sz="28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មេរៀនទី</a:t>
            </a:r>
            <a:r>
              <a:rPr lang="en-US" sz="28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5 </a:t>
            </a:r>
            <a:r>
              <a:rPr lang="km-KH" sz="28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បញ្ញាតិច្បាប់ពាក់ព័ន្ធ</a:t>
            </a:r>
            <a:endParaRPr kumimoji="1" lang="ja-JP" altLang="en-US" sz="2800" dirty="0">
              <a:latin typeface="+mn-ea"/>
              <a:ea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84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8180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m-KH" altLang="ja-JP" sz="2000" b="1" dirty="0"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ច្បាប់បញ្ញាតិពាក់ព័ន្ធ(1)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189, 190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78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85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49" y="852737"/>
            <a:ext cx="7886701" cy="42934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ប្រការដែលពលករគួរគោរព(ពាក់ព័ន្ធបញ្ញាតិសុវត្ថិភាពអនាម័យការងារ មាត្រា</a:t>
            </a: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29)</a:t>
            </a:r>
            <a:endParaRPr lang="km-KH" sz="12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200" kern="100" dirty="0"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    </a:t>
            </a: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ពលករត្រូវគោរពប្រការខាងក្រោមទាក់ទងនឹងឧបករណ៍សុវត្ថិភាព។ល។</a:t>
            </a:r>
            <a:endParaRPr lang="km-KH" sz="1400" kern="1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2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       </a:t>
            </a:r>
            <a:r>
              <a:rPr lang="en-US" sz="12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①</a:t>
            </a:r>
            <a:r>
              <a:rPr lang="km-KH" sz="1200" kern="100" dirty="0"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12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មិនត្រូវដោះឧបករណ៍សុវត្ថិភាព ឬធ្វើឱ្យបាត់បង់មុខងារនោះទេ។</a:t>
            </a:r>
            <a:endParaRPr lang="km-KH" sz="1200" kern="100" dirty="0">
              <a:latin typeface="Khmer OS" panose="02000500000000000000" pitchFamily="2" charset="0"/>
              <a:ea typeface="MS Gothic" panose="020B0609070205080204" pitchFamily="49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2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       </a:t>
            </a:r>
            <a:r>
              <a:rPr lang="en-US" sz="12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②</a:t>
            </a:r>
            <a:r>
              <a:rPr lang="km-KH" sz="1200" kern="100" dirty="0"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12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ពេលចាំបាច់ដោះឧបករណ៍សុវត្ថិភាពឬធ្វើឱ្យបាត់បង់មុខងារនោះជាបណ្តោះអាសន្ន ត្រូវទទួលការអនុញ្ញាតពីក្រុមហ៊ុនជាមុន។</a:t>
            </a:r>
            <a:endParaRPr lang="km-KH" sz="1200" kern="100" dirty="0">
              <a:latin typeface="Khmer OS" panose="02000500000000000000" pitchFamily="2" charset="0"/>
              <a:ea typeface="MS Gothic" panose="020B0609070205080204" pitchFamily="49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2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       </a:t>
            </a:r>
            <a:r>
              <a:rPr lang="en-US" sz="12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③</a:t>
            </a:r>
            <a:r>
              <a:rPr lang="km-KH" sz="1200" kern="100" dirty="0"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12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ពេលទទួលបានការអនុញ្ញាត និងបានដោះឧបករណ៍សុវត្ថិភាពឬបានធ្វើឱ្យបាត់បង់មុខងារនោះជាបណ្តោះអាសន្ន ក្រោយលែងចាំបាច់</a:t>
            </a:r>
            <a:r>
              <a:rPr lang="en-US" sz="12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, </a:t>
            </a:r>
            <a:r>
              <a:rPr lang="km-KH" sz="12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ត្រូវត្រលប់មកសភាពដើមវិញភ្លាម។</a:t>
            </a:r>
            <a:endParaRPr lang="km-KH" sz="1200" kern="100" dirty="0">
              <a:latin typeface="Khmer OS" panose="02000500000000000000" pitchFamily="2" charset="0"/>
              <a:ea typeface="MS Gothic" panose="020B0609070205080204" pitchFamily="49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2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       </a:t>
            </a:r>
            <a:r>
              <a:rPr lang="en-US" sz="12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④</a:t>
            </a:r>
            <a:r>
              <a:rPr lang="km-KH" sz="12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ពេលបានឃើញការដោះឧបករណ៍សុវត្ថិភាពឬការបាត់បង់មុខងារនោះ ត្រូវរាយការណ៍អំពីរឿងនោះមកក្រុមហ៊ុនជាបន្ទាន់។</a:t>
            </a:r>
            <a:endParaRPr lang="en-US" altLang="ja-JP" sz="12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ការងារត្រូវការការអប់រំពិសេស(ពាក់ព័ន្ធបញ្ញាតិសុវត្ថិភាពអនាម័យការងារ មាត្រា</a:t>
            </a: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36)</a:t>
            </a:r>
            <a:endParaRPr lang="ja-JP" altLang="en-US" sz="12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ពេលឱ្យពលករបំពេញការងារខាងក្រោម</a:t>
            </a:r>
            <a:r>
              <a:rPr lang="en-US" sz="14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, </a:t>
            </a: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ក្រុមហ៊ុនត្រូវតែធ្វើការអប់រំពិសេស។</a:t>
            </a:r>
            <a:endParaRPr lang="km-KH" sz="1400" kern="1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717550" indent="-7175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m-KH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DaunPenh" panose="01010101010101010101" pitchFamily="2" charset="0"/>
              </a:rPr>
              <a:t>     </a:t>
            </a:r>
            <a:r>
              <a:rPr lang="en-US" sz="1400" kern="100" dirty="0">
                <a:effectLst/>
                <a:latin typeface="Cambria Math" panose="02040503050406030204" pitchFamily="18" charset="0"/>
                <a:ea typeface="MS Gothic" panose="020B0609070205080204" pitchFamily="49" charset="-128"/>
                <a:cs typeface="Cambria Math" panose="02040503050406030204" pitchFamily="18" charset="0"/>
              </a:rPr>
              <a:t>⑩</a:t>
            </a:r>
            <a:r>
              <a:rPr lang="en-US" sz="12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-5</a:t>
            </a:r>
            <a:r>
              <a:rPr lang="en-US" sz="14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 </a:t>
            </a: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ការបើកបររថយន្តធ្វើការទីខ្ពស់ដែលកម្ពស់នៃជាន់ធ្វើការក្រោម</a:t>
            </a:r>
            <a:r>
              <a:rPr lang="en-US" sz="12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10</a:t>
            </a: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ម៉ែត្រ</a:t>
            </a:r>
            <a:endParaRPr lang="km-KH" sz="1400" kern="1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717550" indent="-7175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m-KH" altLang="ja-JP" sz="14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DaunPenh" panose="01010101010101010101" pitchFamily="2" charset="0"/>
              </a:rPr>
              <a:t>     </a:t>
            </a:r>
            <a:r>
              <a:rPr lang="ja-JP" sz="14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㊶</a:t>
            </a:r>
            <a:r>
              <a:rPr lang="ja-JP" sz="1200" kern="100" dirty="0">
                <a:effectLst/>
                <a:latin typeface="MS Gothic" panose="020B0609070205080204" pitchFamily="49" charset="-128"/>
                <a:ea typeface="Khmer OS" panose="02000500000000000000" pitchFamily="2" charset="0"/>
                <a:cs typeface="DaunPenh" panose="01010101010101010101" pitchFamily="2" charset="0"/>
              </a:rPr>
              <a:t> </a:t>
            </a: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ការងារទាក់ទងការប្រើទម្រង់ </a:t>
            </a:r>
            <a:r>
              <a:rPr lang="en-US" sz="12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DaunPenh" panose="01010101010101010101" pitchFamily="2" charset="0"/>
              </a:rPr>
              <a:t>Full harness</a:t>
            </a:r>
            <a:r>
              <a:rPr lang="en-US" sz="14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 </a:t>
            </a: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ក្នុងចំណោមឧបករណ៍ការពារធ្លាក់ចុះ</a:t>
            </a:r>
            <a:r>
              <a:rPr lang="km-KH" sz="1400" kern="100" dirty="0">
                <a:latin typeface="MS Gothic" panose="020B0609070205080204" pitchFamily="49" charset="-128"/>
                <a:ea typeface="MS Gothic" panose="020B0609070205080204" pitchFamily="49" charset="-128"/>
                <a:cs typeface="DaunPenh" panose="01010101010101010101" pitchFamily="2" charset="0"/>
              </a:rPr>
              <a:t>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ចំពោះកន្លែងដែលពិបាករៀបចំជាន់ធ្វើការ នៅកន្លែងដែលមានកម្ពស់</a:t>
            </a:r>
            <a:r>
              <a:rPr lang="en-US" sz="12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2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ម៉ែត្រឡើង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10435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km-KH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ច្បាប់បញ្ញាតិពាក់ព័ន្ធ(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2</a:t>
            </a:r>
            <a:r>
              <a:rPr kumimoji="1" lang="km-KH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12512" y="6400413"/>
            <a:ext cx="375815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191, 192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78-79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86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28367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គុណវុឌ្ឍិទាក់ទងនឹងការកម្រិតការងារ(ពាក់ព័ន្ធបញ្ញាតិសុវត្ថិភាពអនាម័យការងារ មាត្រា</a:t>
            </a: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41)</a:t>
            </a:r>
            <a:endParaRPr lang="ja-JP" altLang="en-US" sz="12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អ្នកដែលអាចធ្វើការបើកបររថយន្តធ្វើការទីខ្ពស់ដែលមានកម្ពស់នៃជាន់ធ្វើការ</a:t>
            </a:r>
            <a:r>
              <a:rPr lang="en-US" sz="14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10</a:t>
            </a: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ម៉ែត្រឡើង(លើកលែងការបើកបរលើផ្លូវ) មានដូចក្រោម។</a:t>
            </a:r>
            <a:endParaRPr lang="en-US" sz="1400" kern="100" dirty="0">
              <a:latin typeface="MS Gothic" panose="020B0609070205080204" pitchFamily="49" charset="-128"/>
              <a:ea typeface="MS Gothic" panose="020B0609070205080204" pitchFamily="49" charset="-128"/>
              <a:cs typeface="DaunPenh" panose="01010101010101010101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① </a:t>
            </a: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អ្នកដែលបានបញ្ចប់វគ្គសិក្សាជំនាញបច្ចេកទេសបើកបររថយន្តធ្វើការទីខ្ពស់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②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អ្នកផ្សេងដែលក្រសួងសុខាភិបាល ការងារ និងសុខុមាលភាពកំណត់</a:t>
            </a:r>
            <a:endParaRPr lang="en-US" sz="1200" dirty="0">
              <a:effectLst/>
              <a:ea typeface="MS Gothic" panose="020B0609070205080204" pitchFamily="49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ការផ្តល់ជាថ្មីនូវវិញ្ញាបនបត្របញ្ចប់វគ្គសិក្សាជំនាញបច្ចេកទេស(ពាក់ព័ន្ធបញ្ញាតិសុវត្ថិភាពអនាម័យ មាត្រា</a:t>
            </a: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82)</a:t>
            </a:r>
            <a:endParaRPr lang="en-US" altLang="ja-JP" sz="12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km-KH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អ្នកដែលបានទទួលវិញ្ញាបនបត្របញ្ចប់វគ្គសិក្សាជំនាញបច្ចេកទេស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ពេលធ្វើបាត់ឬខូចវិញ្ញាបនបត្រ ត្រូវដាក់ពាក្យសុំផ្តល់វិញ្ញាបនបត្រជាថ្មី(ទម្រង់លេខ18) ទៅស្ថាប័នបណ្តុះបណ្តាលចុះបញ្ជីដែលខ្លួនបានទទួលវិញ្ញាបនបត្រ ហើយទទួលការផ្តល់វិញ្ញាបនបត្របញ្ចប់វគ្គសិក្សាជំនាញបច្ចេកទេសជាថ្មី។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②</a:t>
            </a:r>
            <a:r>
              <a:rPr lang="km-KH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អ្នកដែលបានទទួលវិញ្ញាបនបត្របញ្ចប់វគ្គសិក្សាជំនាញបច្ចេកទេស</a:t>
            </a:r>
            <a:r>
              <a:rPr lang="en-US" sz="14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, </a:t>
            </a: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ពេលផ្លាស់ប្តូរឈ្មោះ</a:t>
            </a:r>
            <a:r>
              <a:rPr lang="km-KH" sz="1400" kern="100" dirty="0">
                <a:latin typeface="MS Gothic" panose="020B0609070205080204" pitchFamily="49" charset="-128"/>
                <a:ea typeface="MS Gothic" panose="020B0609070205080204" pitchFamily="49" charset="-128"/>
                <a:cs typeface="DaunPenh" panose="01010101010101010101" pitchFamily="2" charset="0"/>
              </a:rPr>
              <a:t>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ត្រូវដាក់ពាក្យសុំប្តូរវិញ្ញាបនបត្រ(ទម្រង់លេខ18) ទៅស្ថាប័នបណ្តុះបណ្តាលចុះបញ្ជីដែលខ្លួនបានទទួលវិញ្ញាបនបត្រហើយទទួលវិញ្ញាបនបត្របញ្ចប់វគ្គសិក្សាជំនាញបច្ចេកទេសដែលសរសេរប្តូរ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514265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km-KH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ច្បាប់បញ្ញាតិពាក់ព័ន្ធ(</a:t>
            </a:r>
            <a:r>
              <a:rPr lang="en-US" altLang="ja-JP" sz="2000" b="1" dirty="0">
                <a:solidFill>
                  <a:prstClr val="blac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3</a:t>
            </a:r>
            <a:r>
              <a:rPr kumimoji="1" lang="km-KH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42121" y="6400413"/>
            <a:ext cx="342854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194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79-80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87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49" y="852737"/>
            <a:ext cx="5829301" cy="46761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ប្រការគួរគ្រប់គ្រងពេលធ្វើការដោយរថយន្តធ្វើការទីខ្ពស់</a:t>
            </a:r>
            <a:endParaRPr lang="ja-JP" altLang="en-US" sz="12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(1) ផែនការការងារ(ពាក់ព័ន្ធបញ្ញាតិសុវត្ថិភាពអនាម័យ មាត្រា194 ប្រការ9</a:t>
            </a:r>
            <a:r>
              <a:rPr lang="en-US" sz="1200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</a:t>
            </a:r>
            <a:endParaRPr lang="ja-JP" altLang="en-US" sz="12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ja-JP" altLang="en-US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km-KH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ពេលធ្វើការដោយប្រើរថយន្តធ្វើការទីខ្ពស់ ក្រុមហ៊ុនត្រូវកំណត់ផែនការការងារឆ្លើយតបសមស្របនឹងស្ថានភាពទីកន្លែងទាក់ទងនឹងការងារនោះ ប្រភេទនិងសមត្ថភាពនៃរថយន្តធ្វើការទីខ្ពស់នោះជាដើម ព្រមទាំងត្រូវតែធ្វើការងារតាមផែនការការងារនោះ។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②</a:t>
            </a:r>
            <a:r>
              <a:rPr lang="km-KH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ផែនការការងារ ត្រូវតែបង្ហាញដោយវិធីសាស្ត្រធ្វើការដោយរថយន្តធ្វើការទីខ្ពស់នោះ។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③</a:t>
            </a:r>
            <a:r>
              <a:rPr lang="km-KH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ពេលកំណត់ផែនការការងារ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ក្រុមហ៊ុនត្រូវតែផ្សព្វផ្សាយដល់ពលករពាក់ព័ន្ធនឹងវិធីសាស្ត្រការងារដោយរថយន្តធ្វើការទីខ្ពស់។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(2) អ្នកដឹកនាំធ្វើការ(ពាក់ព័ន្ធបញ្ញាតិសុវត្ថិភាពអនាម័យ មាត្រា</a:t>
            </a: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194</a:t>
            </a: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ប្រការ</a:t>
            </a: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10)</a:t>
            </a:r>
            <a:endParaRPr lang="ja-JP" altLang="en-US" sz="12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altLang="ja-JP" sz="1200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ja-JP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・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ពេលធ្វើការដោយប្រើរថយន្តធ្វើការទីខ្ពស់ ក្រុមហ៊ុនត្រូវកំណត់អ្នកដឹកនាំការងារនោះ ហើយត្រូវតែប្រាប់អ្នកនោះឱ្យដឹកនាំការងារផ្អែកលើផែនការការងារនៃ(</a:t>
            </a:r>
            <a:r>
              <a:rPr lang="en-US" sz="12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1)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(3) ការការពារដួលធ្លាក់(ពាក់ព័ន្ធបញ្ញាតិសុវត្ថិភាពអនាម័យ មាត្រា</a:t>
            </a: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194</a:t>
            </a: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ប្រការ</a:t>
            </a: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11)</a:t>
            </a:r>
            <a:endParaRPr lang="ja-JP" altLang="en-US" sz="12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・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ពេលធ្វើការដោយប្រើរថយន្តធ្វើការទីខ្ពស់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ដើម្បីការពារគ្រោះថ្នាក់ដល់ពលករដោយការដួលរលំរថយន្តធ្វើការទីខ្ពស់ឬដោយការដួលធ្លាក់ ក្រុមហ៊ុនត្រូវតែចាត់វិធានការចាំបាច់ដូចជាពន្លូតចេញជើងបញ្ចេញទប់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ការពារការស្រុតចុះមិនស្មើនៃដី, ការពារការបាក់ខូចស្មាឬជាយផ្លូវ ។ល។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(4) សញ្ញា (ពាក់ព័ន្ធបញ្ញាតិសុវត្ថិភាពអនាម័យ មាត្រា</a:t>
            </a:r>
            <a:r>
              <a:rPr lang="km-KH" sz="1200" b="1" u="sng" dirty="0"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194 ប្រការ12</a:t>
            </a: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</a:t>
            </a:r>
            <a:endParaRPr lang="ja-JP" altLang="en-US" sz="12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・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ពេលធ្វើការដោយប្រើរថយន្តធ្វើការទីខ្ពស់ ពេលធ្វើប្រតិបត្តិការជាន់ធ្វើការនៅកន្លែងផ្សេងពីជាន់ធ្វើការ ដើម្បីទាក់ទងគ្នាដោយជាក់ច្បាស់រវាងពលករធ្វើការលើជាន់ធ្វើការ និងអ្នកធ្វើប្រតិបត្តិការជាន់ធ្វើការនៅកន្លែងផ្សេងពីជាន់ធ្វើការ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ក្រុមហ៊ុនត្រូវចាត់វិធានការចាំបាច់ ដូចជាកំណត់សញ្ញាថេរ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ជ្រើសរើសអ្នកធ្វើសញ្ញានោះ ហើយប្រាប់ឱ្យគាត់ធ្វើជាដើម។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B8762A-8AE7-D1FC-9F09-9C096DF54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50" y="1775040"/>
            <a:ext cx="20193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179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km-KH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ច្បាប់បញ្ញាតិពាក់ព័ន្ធ(</a:t>
            </a:r>
            <a:r>
              <a:rPr lang="en-US" altLang="ja-JP" sz="2000" b="1" dirty="0">
                <a:solidFill>
                  <a:prstClr val="blac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4</a:t>
            </a:r>
            <a:r>
              <a:rPr kumimoji="1" lang="km-KH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76307" y="6400413"/>
            <a:ext cx="369435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195-197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80-81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88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49" y="852737"/>
            <a:ext cx="7886701" cy="416583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ប្រការគួរគ្រប់គ្រងពេលបើកបររថយន្តធ្វើការទីខ្ពស់</a:t>
            </a:r>
            <a:r>
              <a:rPr lang="km-KH" sz="1200" b="1" u="sng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(ផ្សេង1)</a:t>
            </a:r>
            <a:endParaRPr lang="ja-JP" altLang="en-US" sz="12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b="1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(1)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12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វិធានការពេលឃ្លាតពីទីតាំងបើកបរ(ពាក់ព័ន្ធបញ្ញាតិសុវត្ថិភាពអនាម័យ មាត្រា</a:t>
            </a:r>
            <a:r>
              <a:rPr lang="en-US" sz="1200" b="1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194</a:t>
            </a:r>
            <a:r>
              <a:rPr lang="km-KH" sz="12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ប្រការ13)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①</a:t>
            </a:r>
            <a:r>
              <a:rPr lang="km-KH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អ្នកបើកបររថយន្តធ្វើការទីខ្ពស់ឃ្លាតពីទីតាំងបើកបរដោយសាររថយន្តបររត់(លើកលែងករណីពលករធ្វើការដោយជិះលើជាន់ធ្វើការ ឬប្រុងនឹងធ្វើការ។) ក្រុមហ៊ុនត្រូវប្រាប់អ្នកបើកបរឱ្យអនុវត្តវិធានការដូចខាងក្រោម។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(a)</a:t>
            </a:r>
            <a:r>
              <a:rPr lang="km-KH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ត្រូវដាក់ជាន់ធ្វើការនៅទីតាំងចុះទាបបំផុត។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(b)</a:t>
            </a:r>
            <a:r>
              <a:rPr lang="km-KH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អនុវត្តវិធានការទប់ស្កាត់ការបររត់ខុសផ្លូវនៃរថយន្តធ្វើការទីខ្ពស់ដូចជា បញ្ឈប់ម៉ូទ័រ និង ដាក់ហ្វ្រាំងដោយជាក់ច្បាស់ ដើម្បីរក្សាស្ថានភាពឈប់នឹង។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②</a:t>
            </a:r>
            <a:r>
              <a:rPr lang="km-KH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ពេលឃ្លាតពីទីតាំងបើកបរដោយសារការបររត់នៃរថយន្តធ្វើការទីខ្ពស់, អ្នកបើកបររថយន្តធ្វើការទីខ្ពស់ ត្រូវអនុវត្តវិធានការដូចមានក្នុង</a:t>
            </a:r>
            <a:r>
              <a:rPr lang="km-KH" sz="1200" dirty="0">
                <a:effectLst/>
                <a:ea typeface="MS Gothic" panose="020B0609070205080204" pitchFamily="49" charset="-128"/>
                <a:cs typeface="Cambria Math" panose="02040503050406030204" pitchFamily="18" charset="0"/>
              </a:rPr>
              <a:t>①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③</a:t>
            </a:r>
            <a:r>
              <a:rPr lang="km-KH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ពេលពលករជិះលើជាន់ធ្វើការនៃរថយន្តធ្វើការទីខ្ពស់ដើម្បីធ្វើការ ឬប្រុងនឹងធ្វើការ ហើយអ្នកបើកបរ ឃ្លាតពីទីតាំងបើកបរដោយសារការបររត់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រុមហ៊ុនត្រូវប្រាប់ឱ្យអនុវត្តវិធានការដូចជាដាក់ហ្វ្រាំងដោយជាក់ច្បាស់ដើម្បីរក្សាស្ថានភាពឈប់នឹងនៃរថយន្តធ្វើការទីខ្ពស់នោះ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④</a:t>
            </a:r>
            <a:r>
              <a:rPr lang="km-KH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ពេលឃ្លាតពីទីតាំងបើកបរដោយសារការបររត់នៃរថយន្តធ្វើការទីខ្ពស់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អ្នកបើកបររថយន្តធ្វើការទីខ្ពស់ ត្រូវអនុវត្តវិធានការដូចមានក្នុង</a:t>
            </a:r>
            <a:r>
              <a:rPr lang="km-KH" sz="1200" dirty="0">
                <a:effectLst/>
                <a:ea typeface="MS Gothic" panose="020B0609070205080204" pitchFamily="49" charset="-128"/>
                <a:cs typeface="Cambria Math" panose="02040503050406030204" pitchFamily="18" charset="0"/>
              </a:rPr>
              <a:t>③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(2)</a:t>
            </a: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ការកម្រិតការជិះ(ពាក់ព័ន្ធបញ្ញាតិសុវត្ថិភាពអនាម័យ មាត្រា</a:t>
            </a: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194</a:t>
            </a: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ប្រការ</a:t>
            </a: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15)</a:t>
            </a:r>
            <a:endParaRPr lang="ja-JP" altLang="en-US" sz="12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・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ពេលធ្វើការដោយប្រើរថយន្តធ្វើការទីខ្ពស់</a:t>
            </a:r>
            <a:r>
              <a:rPr lang="km-KH" sz="14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ក្រុមហ៊ុនមិនត្រូវឱ្យពលករជិះនៅកន្លែងក្រៅពីកន្លែងអ្នកដំណើរឬជាន់ធ្វើការឡើយ។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(3)</a:t>
            </a: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ការកម្រិតការប្រើប្រាស់(ពាក់ព័ន្ធបញ្ញាតិសុវត្ថិភាពអនាម័យ មាត្រា</a:t>
            </a: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194</a:t>
            </a: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ប្រការ</a:t>
            </a: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16)</a:t>
            </a:r>
            <a:endParaRPr lang="ja-JP" altLang="en-US" sz="12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・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ចំពោះរថយន្តធ្វើការទីខ្ពស់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ក្រុមហ៊ុន មិនត្រូវដាក់លើសចំណុះផ្ទុក(បន្ទុកអតិបរមាដែលដាក់មនុស្សឬបន្ទុកលើជាន់ធ្វើការ ហើយអាចលើកឡើងលើ ទៅតាមគ្រោងនិងវត្ថុធាតុនៃរថយន្តធ្វើការទីខ្ពស់) ឬលើសសមត្ថភាពផ្សេងទៀត។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958290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km-KH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ច្បាប់បញ្ញាតិពាក់ព័ន្ធ(</a:t>
            </a:r>
            <a:r>
              <a:rPr lang="en-US" altLang="ja-JP" sz="2000" b="1" dirty="0">
                <a:solidFill>
                  <a:prstClr val="blac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5</a:t>
            </a:r>
            <a:r>
              <a:rPr kumimoji="1" lang="km-KH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88958" y="6400413"/>
            <a:ext cx="348170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195-197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81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89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21350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ប្រការគួរគ្រប់គ្រងពេលបើកបររថយន្តធ្វើការទីខ្ពស់</a:t>
            </a:r>
            <a:r>
              <a:rPr lang="km-KH" sz="1200" b="1" u="sng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(ផ្សេង</a:t>
            </a:r>
            <a:r>
              <a:rPr lang="en-US" sz="12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2</a:t>
            </a:r>
            <a:r>
              <a:rPr lang="km-KH" sz="1200" b="1" u="sng" dirty="0">
                <a:solidFill>
                  <a:prstClr val="black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) </a:t>
            </a:r>
            <a:endParaRPr lang="ja-JP" altLang="en-US" sz="12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(4)</a:t>
            </a: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ការកម្រិតការប្រើប្រាស់ក្រៅពីគោលដៅសំខាន់(ពាក់ព័ន្ធបញ្ញាតិសុវត្ថិភាពអនាម័យ មាត្រា</a:t>
            </a: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194</a:t>
            </a: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ប្រការ</a:t>
            </a: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1</a:t>
            </a: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7</a:t>
            </a: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</a:t>
            </a:r>
            <a:endParaRPr lang="ja-JP" altLang="en-US" sz="12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・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ក្រុមហ៊ុនមិនត្រូវប្រើប្រាស់ក្រៅពីគោលដៅប្រើប្រាស់សំខាន់នៃរថយន្តធ្វើការទីខ្ពស់នោះ ដូចជាស្ទូចលើករថយន្តធ្វើការទីខ្ពស់។ គួរបញ្ជាក់ថា លើកលែងពេលមិនអាចបង្កគ្រោះថ្នាក់ដល់ពលករ។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(5)</a:t>
            </a: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ការប្រើប្រាស់ឧបករណ៍ការពារធ្លាក់ចុះ (ពាក់ព័ន្ធបញ្ញាតិសុវត្ថិភាពអនាម័យ មាត្រា</a:t>
            </a: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194</a:t>
            </a: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ប្រការ</a:t>
            </a: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22)</a:t>
            </a:r>
            <a:endParaRPr lang="ja-JP" altLang="en-US" sz="12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①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ពេលធ្វើការដោយប្រើប្រាស់រថយន្តធ្វើការទីខ្ពស់(លើកលែងគ្រោងដែលជាន់ធ្វើការ ឡើងឬចុះតែបញ្ឈរប៉ុណ្ណោះចំពោះផ្ទៃប៉ះដី) ក្រុមហ៊ុនត្រូវតែប្រាប់ឱ្យពលករដែលនៅលើជាន់ធ្វើការនៃរថយន្តធ្វើការទីខ្ពស់នោះ ប្រើប្រាស់ឧបករណ៍ការពារធ្លាក់ចុះ។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②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ពលករដែលនៅលើជាន់ធ្វើការនៃរថយន្តធ្វើការទីខ្ពស់នោះ ត្រូវតែប្រើប្រាស់ឧបករណ៍ការពារធ្លាក់ចុះ។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8BB315-7698-15E1-5D35-1A746E239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736" y="3090093"/>
            <a:ext cx="26765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04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ប្រភេទនៃរថយន្តធ្វើការទីខ្ពស់</a:t>
            </a: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- </a:t>
            </a:r>
            <a:r>
              <a:rPr kumimoji="1" lang="km-K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ឧបករណ៍បររត់(1)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92994" y="6400413"/>
            <a:ext cx="307766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7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9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935914"/>
            <a:ext cx="6420736" cy="40188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600" b="1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①</a:t>
            </a:r>
            <a:r>
              <a:rPr lang="km-KH" altLang="ja-JP" sz="1600" b="1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</a:t>
            </a:r>
            <a:r>
              <a:rPr lang="km-KH" sz="1600" b="1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ទម្រង់រថយន្តកាំមីញ៉ុង</a:t>
            </a:r>
            <a:endParaRPr lang="ja-JP" altLang="en-US" sz="1600" b="1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　</a:t>
            </a:r>
            <a:r>
              <a:rPr lang="km-KH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ជាប្រភេទបំពាក់លើរថយន្តកាំមីញ៉ុង ហើយដោយសារវាអាចបររត់លើផ្លូវទូទៅ ដូចនេះវាងាយស្រួលបំលាស់ទីទៅកន្លែងធ្វើការប្រកបដោយចល័តភាព។ វាមានទម្រង់បំពាក់ឧបករណ៍ធ្វើការលើរថយន្តកាំមីញ៉ុងធម្មតា និងទម្រង់បំពាក់លើរថយន្តស្ទូចខ្នាតធំ។ </a:t>
            </a:r>
            <a:endParaRPr lang="ja-JP" altLang="en-US" sz="16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ja-JP" altLang="en-US" sz="16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【</a:t>
            </a:r>
            <a:r>
              <a:rPr lang="km-KH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លក្ខណៈពិសេស</a:t>
            </a:r>
            <a:r>
              <a:rPr lang="en-US" altLang="ja-JP" sz="1600" dirty="0">
                <a:solidFill>
                  <a:prstClr val="black"/>
                </a:solidFill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】</a:t>
            </a:r>
            <a:endParaRPr lang="km-KH" altLang="ja-JP" sz="16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km-KH" sz="1600" kern="100" dirty="0">
                <a:solidFill>
                  <a:prstClr val="black"/>
                </a:solidFill>
                <a:effectLst/>
                <a:latin typeface="Khmer OS" panose="02000500000000000000" pitchFamily="2" charset="0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km-KH" sz="16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ក</a:t>
            </a:r>
            <a:r>
              <a:rPr lang="en-US" sz="16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. </a:t>
            </a:r>
            <a:r>
              <a:rPr lang="km-KH" sz="16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អាចរត់លើផ្លូវសាធារណៈ។</a:t>
            </a:r>
            <a:endParaRPr lang="km-KH" sz="1600" kern="100" dirty="0">
              <a:latin typeface="Khmer OS" panose="02000500000000000000" pitchFamily="2" charset="0"/>
              <a:ea typeface="MS Gothic" panose="020B0609070205080204" pitchFamily="49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km-KH" sz="16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 ខ</a:t>
            </a:r>
            <a:r>
              <a:rPr lang="en-US" sz="16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. </a:t>
            </a:r>
            <a:r>
              <a:rPr lang="km-KH" sz="16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អាចបំលាស់ទីលឿនទៅកន្លែងធ្វើការ និងមានចល័តភាព។</a:t>
            </a:r>
            <a:endParaRPr lang="km-KH" sz="1600" kern="100" dirty="0">
              <a:latin typeface="Khmer OS" panose="02000500000000000000" pitchFamily="2" charset="0"/>
              <a:ea typeface="MS Gothic" panose="020B0609070205080204" pitchFamily="49" charset="-128"/>
              <a:cs typeface="Khmer OS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km-KH" sz="16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 </a:t>
            </a:r>
            <a:r>
              <a:rPr lang="km-KH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គ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. </a:t>
            </a:r>
            <a:r>
              <a:rPr lang="km-KH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ច្រើនប្រើប្រាស់ក្នុងការងារប្រើប្រាស់ផ្លូវសាធារណៈ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, </a:t>
            </a:r>
            <a:r>
              <a:rPr lang="km-KH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ការងាររយៈពេលខ្លី និងការងារថែទាំនិងត្រួតពិនិត្យ។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km-KH" sz="1600" dirty="0">
                <a:solidFill>
                  <a:prstClr val="black"/>
                </a:solidFill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 </a:t>
            </a:r>
            <a:r>
              <a:rPr lang="km-KH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ការប្រើប្រាស់: កន្លែងធ្វើការមានរយៈពេលកំណត់ខ្លី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, </a:t>
            </a:r>
            <a:r>
              <a:rPr lang="km-KH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ការដ្ឋានអគ្គិសនី/ទូរគមនាគមន៍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, </a:t>
            </a:r>
            <a:r>
              <a:rPr lang="km-KH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ការងារលើកដាក់ស្លាកយីហោ</a:t>
            </a:r>
            <a:r>
              <a:rPr lang="en-US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, </a:t>
            </a:r>
            <a:r>
              <a:rPr lang="km-KH" sz="16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ការងារថែទាំភ្លើងបំភ្លឺផ្លូវ/ភ្លើងសញ្ញាចរាចរណ៍ និងការងារកាត់តម្រឹមជាដើម។</a:t>
            </a:r>
            <a:endParaRPr lang="ja-JP" altLang="en-US" sz="1600" dirty="0">
              <a:solidFill>
                <a:prstClr val="black"/>
              </a:solidFill>
              <a:latin typeface="Khmer OS" panose="02000500000000000000" pitchFamily="2" charset="0"/>
              <a:ea typeface="Meiryo UI" panose="020B0604030504040204" pitchFamily="50" charset="-128"/>
              <a:cs typeface="Khmer OS" panose="02000500000000000000" pitchFamily="2" charset="0"/>
            </a:endParaRPr>
          </a:p>
        </p:txBody>
      </p:sp>
      <p:pic>
        <p:nvPicPr>
          <p:cNvPr id="9" name="図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155" y="3007182"/>
            <a:ext cx="1273810" cy="3092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2AA7A9-1372-732F-1910-82E360B58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237" y="4623058"/>
            <a:ext cx="23241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8582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km-KH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ច្បាប់បញ្ញាតិពាក់ព័ន្ធ(</a:t>
            </a:r>
            <a:r>
              <a:rPr lang="en-US" altLang="ja-JP" sz="2000" b="1" dirty="0">
                <a:solidFill>
                  <a:prstClr val="blac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6</a:t>
            </a:r>
            <a:r>
              <a:rPr kumimoji="1" lang="km-KH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12512" y="6400413"/>
            <a:ext cx="375815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197-198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81-82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90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39985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ប្រការទាក់ទងនឹងការពិនិត្យមើលដោយខ្លួនឯងនូវរថយន្តធ្វើការទីខ្ពស់(ផ្សេង1)</a:t>
            </a:r>
            <a:endParaRPr lang="en-US" altLang="ja-JP" sz="12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(1) ពិនិត្យមើលដោយខ្លួនឯងទៀងទាត់(ពាក់ព័ន្ធបញ្ញាតិសុវត្ថិភាពអនាម័យ មាត្រា</a:t>
            </a: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194</a:t>
            </a:r>
            <a:r>
              <a:rPr lang="km-KH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 </a:t>
            </a: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ប្រការ</a:t>
            </a:r>
            <a:r>
              <a:rPr lang="km-KH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23, មាត្រា194 ប្រការ24</a:t>
            </a:r>
            <a:r>
              <a:rPr lang="km-KH" sz="1200" b="1" u="sng" dirty="0"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endParaRPr lang="ja-JP" altLang="en-US" sz="12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km-KH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ក្រុមហ៊ុនត្រូវធ្វើការពិនិត្យមើលដោយខ្លួនឯងទៀងទាត់រៀងរាល់</a:t>
            </a:r>
            <a:r>
              <a:rPr lang="en-US" sz="12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1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ឆ្នាំ</a:t>
            </a:r>
            <a:r>
              <a:rPr lang="en-US" sz="12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1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លើក ចំពោះរថយន្តធ្វើការទីខ្ពស់។ លើកលែងរយៈពេលដែលមិនប្រើប្រាស់រថយន្តធ្វើការទីខ្ពស់ ដែលហួសរយៈពេល</a:t>
            </a:r>
            <a:r>
              <a:rPr lang="en-US" sz="12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1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ឆ្នាំ។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②</a:t>
            </a:r>
            <a:r>
              <a:rPr lang="km-KH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ក្រុមហ៊ុនត្រូវធ្វើការពិនិត្យមើលដោយខ្លួនឯងទៀងទាត់ រៀងរាល់ក្នុង</a:t>
            </a:r>
            <a:r>
              <a:rPr lang="en-US" sz="12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1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ខែ</a:t>
            </a:r>
            <a:r>
              <a:rPr lang="en-US" sz="12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1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លើក ចំពោះរថយន្តធ្វើការទីខ្ពស់ នូវប្រការខាងក្រោម។ ក៏ប៉ុន្តែលើកលែងរយៈពេលដែលមិនប្រើប្រាស់រថយន្តធ្វើការទីខ្ពស់ ដែលហួសរយៈពេល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1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ខែ។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(a)</a:t>
            </a:r>
            <a:r>
              <a:rPr lang="km-KH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មានឬគ្មានភាពមិនប្រក្រតីលើឧបករណ៍ហ្វ្រាំង, ប្រាយ៉ាស(</a:t>
            </a:r>
            <a:r>
              <a:rPr lang="en-US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Clutch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), និងឧបករណ៍ប្រតិបត្តិការ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(b)</a:t>
            </a:r>
            <a:r>
              <a:rPr lang="km-KH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មានឬគ្មានភាពមិនប្រក្រតីលើឧបករណ៍ធ្វើការនិងឧបករណ៍សម្ពាធប្រេង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(c)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មានឬគ្មានភាពមិនប្រក្រតីលើឧបករណ៍សុវត្ថិភាព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③</a:t>
            </a:r>
            <a:r>
              <a:rPr lang="km-KH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ចំពោះរថយន្តធ្វើការទីខ្ពស់ដែលមិនប្រើប្រាស់ហួសរយៈពេល</a:t>
            </a:r>
            <a:r>
              <a:rPr lang="en-US" sz="12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1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ខែ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ពេលចាប់ផ្តើមប្រើប្រាស់សាជាថ្មី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ក្រុមហ៊ុនត្រូវតែពិនិត្យមើលដោយខ្លួនឯងចំពោះប្រការមានក្នុង</a:t>
            </a:r>
            <a:r>
              <a:rPr lang="km-KH" sz="1200" dirty="0">
                <a:effectLst/>
                <a:ea typeface="MS Gothic" panose="020B0609070205080204" pitchFamily="49" charset="-128"/>
                <a:cs typeface="Cambria Math" panose="02040503050406030204" pitchFamily="18" charset="0"/>
              </a:rPr>
              <a:t>②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(2) កត់ត្រាការពិនិត្យមើលដោយខ្លួនឯងទៀងទាត់(ពាក់ព័ន្ធបញ្ញាតិសុវត្ថិភាពអនាម័យ មាត្រា</a:t>
            </a: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194</a:t>
            </a: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ប្រការ</a:t>
            </a: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25)</a:t>
            </a:r>
            <a:endParaRPr lang="ja-JP" altLang="en-US" sz="12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・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ពេលធ្វើការពិនិត្យមើលដោយខ្លួនឯង ក្រុមហ៊ុនត្រូវតែកត់ត្រាប្រការខាងក្រោម ហើយរក្សាទុករយៈពេល</a:t>
            </a:r>
            <a:r>
              <a:rPr lang="en-US" sz="12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3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ឆ្នាំ។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①</a:t>
            </a:r>
            <a:r>
              <a:rPr lang="km-KH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ថ្ងៃខែឆ្នាំពិនិត្យមើល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②</a:t>
            </a:r>
            <a:r>
              <a:rPr lang="km-KH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វិធីសាស្ត្រពិនិត្យមើល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③</a:t>
            </a:r>
            <a:r>
              <a:rPr lang="km-KH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កន្លែងពិនិត្យមើល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④</a:t>
            </a:r>
            <a:r>
              <a:rPr lang="km-KH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លទ្ធផលពិនិត្យមើល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⑤</a:t>
            </a:r>
            <a:r>
              <a:rPr lang="km-KH" altLang="ja-JP" sz="1200" dirty="0">
                <a:solidFill>
                  <a:prstClr val="blac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ឈ្មោះអ្នកបានពិនិត្យមើល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⑥</a:t>
            </a:r>
            <a:r>
              <a:rPr lang="km-KH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ខ្លឹមសារ ក្នុងករណីបានអនុវត្តវិធានការដូចជាជួសជុលដោយផ្នែកលើលទ្ធផលពិនិត្យមើល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379042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km-KH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ច្បាប់បញ្ញាតិពាក់ព័ន្ធ(</a:t>
            </a:r>
            <a:r>
              <a:rPr lang="en-US" altLang="ja-JP" sz="2000" b="1" dirty="0">
                <a:solidFill>
                  <a:prstClr val="blac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7</a:t>
            </a:r>
            <a:r>
              <a:rPr kumimoji="1" lang="km-KH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84650" y="6400413"/>
            <a:ext cx="338601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lang="en-US" altLang="ja-JP" sz="1200" dirty="0">
                <a:solidFill>
                  <a:prstClr val="black"/>
                </a:solidFill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199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82-83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91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50" y="852738"/>
            <a:ext cx="7886700" cy="448100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ប្រការទាក់ទងនឹងការពិនិត្យមើលដោយខ្លួនឯងនូវរថយន្តធ្វើការទីខ្ពស់(ផ្សេង</a:t>
            </a:r>
            <a:r>
              <a:rPr lang="km-KH" sz="1200" b="1" u="sng" dirty="0">
                <a:ea typeface="MS Gothic" panose="020B0609070205080204" pitchFamily="49" charset="-128"/>
                <a:cs typeface="Khmer OS" panose="02000500000000000000" pitchFamily="2" charset="0"/>
              </a:rPr>
              <a:t>2)</a:t>
            </a:r>
            <a:endParaRPr lang="ja-JP" altLang="en-US" sz="1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(3)</a:t>
            </a: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ការពិនិត្យមើលដោយខ្លួនឯងជាក់លាក់(ពាក់ព័ន្ធបញ្ញាតិសុវត្ថិភាពអនាម័យ មាត្រា</a:t>
            </a: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194</a:t>
            </a: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ប្រការ</a:t>
            </a: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26)</a:t>
            </a:r>
            <a:endParaRPr lang="ja-JP" altLang="en-US" sz="12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km-KH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ការពិនិត្យមើលដោយខ្លួនឯងជាក់លាក់ទាក់ទងនឹងរថយន្តធ្វើការទីខ្ពស់ ត្រូវពិនិត្យមើលដោយខ្លួនឯង(</a:t>
            </a:r>
            <a:r>
              <a:rPr lang="en-US" sz="12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1)</a:t>
            </a:r>
            <a:r>
              <a:rPr lang="ja-JP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①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។</a:t>
            </a:r>
            <a:endParaRPr lang="km-KH" sz="1200" dirty="0">
              <a:solidFill>
                <a:prstClr val="black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Khmer OS" panose="02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m-KH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Khmer OS" panose="02000500000000000000" pitchFamily="2" charset="0"/>
              </a:rPr>
              <a:t>  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lang="km-KH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បញ្ញាតិសុវត្ថិភាពអនាម័យការងារ មាត្រា</a:t>
            </a:r>
            <a:r>
              <a:rPr lang="en-US" sz="12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151</a:t>
            </a: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ប្រការ</a:t>
            </a:r>
            <a:r>
              <a:rPr lang="en-US" sz="12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24</a:t>
            </a: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ចំណុច</a:t>
            </a:r>
            <a:r>
              <a:rPr lang="en-US" sz="12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2</a:t>
            </a: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រៀបចំសម្រាប់ពលករដែល</a:t>
            </a:r>
            <a:r>
              <a:rPr lang="km-KH" sz="1400" kern="100" dirty="0">
                <a:latin typeface="MS Gothic" panose="020B0609070205080204" pitchFamily="49" charset="-128"/>
                <a:ea typeface="MS Gothic" panose="020B0609070205080204" pitchFamily="49" charset="-128"/>
                <a:cs typeface="DaunPenh" panose="01010101010101010101" pitchFamily="2" charset="0"/>
              </a:rPr>
              <a:t>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មានគុណវុឌ្ឍិដែលកំណត់ដោយអនុក្រឹត្យនៃក្រសួងសុខាភិបាលការងារ និងសុខុមាលភាព ក្នុងមាត្រា</a:t>
            </a:r>
            <a:r>
              <a:rPr lang="en-US" sz="12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45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ចំណុច</a:t>
            </a:r>
            <a:r>
              <a:rPr lang="en-US" sz="12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2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ទាក់ទងនឹងរថយន្តធ្វើការទីខ្ពស់។ ក្នុងករណីនេះ ចំពោះបញ្ញាតិសុវត្ថិភាពអនាម័យការងារ មាត្រា</a:t>
            </a:r>
            <a:r>
              <a:rPr lang="en-US" sz="12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151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ប្រការ</a:t>
            </a:r>
            <a:r>
              <a:rPr lang="en-US" sz="12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24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ចំណុច</a:t>
            </a:r>
            <a:r>
              <a:rPr lang="en-US" sz="12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2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លេខ</a:t>
            </a:r>
            <a:r>
              <a:rPr lang="km-KH" sz="1200" dirty="0">
                <a:effectLst/>
                <a:ea typeface="MS Gothic" panose="020B0609070205080204" pitchFamily="49" charset="-128"/>
                <a:cs typeface="Cambria Math" panose="02040503050406030204" pitchFamily="18" charset="0"/>
              </a:rPr>
              <a:t>①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ដែលសរសេរថា"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Forklift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"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ត្រូវអានជំនួសដោយ"រថយន្តធ្វើការទីខ្ពស់"។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③</a:t>
            </a:r>
            <a:r>
              <a:rPr lang="km-KH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រថយន្តធ្វើការទីខ្ពស់ដែលប្រើសម្រាប់បើកបរដែរ(ចំពោះរថយន្តដែលអនុវត្តក្នុង</a:t>
            </a:r>
            <a:r>
              <a:rPr lang="km-KH" sz="1400" kern="100" dirty="0">
                <a:latin typeface="MS Gothic" panose="020B0609070205080204" pitchFamily="49" charset="-128"/>
                <a:ea typeface="MS Gothic" panose="020B0609070205080204" pitchFamily="49" charset="-128"/>
                <a:cs typeface="DaunPenh" panose="01010101010101010101" pitchFamily="2" charset="0"/>
              </a:rPr>
              <a:t>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ច្បាប់ស្តីពីរថយន្តដែលដឹកជញ្ជូនលើផ្លូវថ្នល់ មាត្រា</a:t>
            </a:r>
            <a:r>
              <a:rPr lang="en-US" sz="12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48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ប្រការ</a:t>
            </a:r>
            <a:r>
              <a:rPr lang="en-US" sz="12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1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),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ក្នុងករណីធ្វើការត្រួតពិនិត្យផ្នែកលើបញ្ញាតិក្នុងប្រការដូចគ្នា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ចំពោះផ្នែកដែលបានធ្វើការត្រួតពិនិត្យ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ក្រុមហ៊ុនមិនចាំបាច់ធ្វើការពិនិត្យមើលដោយខ្លួនឯង(</a:t>
            </a:r>
            <a:r>
              <a:rPr lang="en-US" sz="12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1)</a:t>
            </a:r>
            <a:r>
              <a:rPr lang="ja-JP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①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ទេ។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④</a:t>
            </a:r>
            <a:r>
              <a:rPr lang="km-KH" altLang="ja-JP" sz="1200" dirty="0">
                <a:solidFill>
                  <a:prstClr val="blac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ចំពោះការអនុវត្តបញ្ញាតិ(</a:t>
            </a:r>
            <a:r>
              <a:rPr lang="en-US" sz="12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2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នុងករណីប្រាប់ឱ្យក្រុមហ៊ុនពិនិត្យមើលធ្វើការពិនិត្យមើលដោយខ្លួនឯងជាក់លាក់ទាក់ទងនឹងរថយន្តធ្វើការទីខ្ពស់ចំណុចសរសេរថា"ឈ្មោះអ្នកដែលបានពិនិត្យមើល"នៃ(</a:t>
            </a:r>
            <a:r>
              <a:rPr lang="en-US" sz="12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2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)</a:t>
            </a:r>
            <a:r>
              <a:rPr lang="ja-JP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⑤</a:t>
            </a:r>
            <a:r>
              <a:rPr lang="ja-JP" sz="1200" dirty="0">
                <a:effectLst/>
                <a:ea typeface="Khmer OS" panose="02000500000000000000" pitchFamily="2" charset="0"/>
              </a:rPr>
              <a:t>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ត្រូវយកជា"ឈ្មោះក្រុមហ៊ុនពិនិត្យមើល"។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⑤</a:t>
            </a:r>
            <a:r>
              <a:rPr lang="km-KH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ពេលបានពិនិត្យមើលដោយខ្លួនឯងទាក់ទងនឹងរថយន្តធ្វើការទីខ្ពស់, ក្រុមហ៊ុន ត្រូវបិតស្លាកសញ្ញាពិនិត្យមើល ដែលអាចឃើញច្បាស់នូវខែឆ្នាំដែលបានពិនិត្យមើលដោយខ្លួនឯងជាក់លាក់នៅកន្លែងដែលងាយស្រួលមើលនៃរថយន្តធ្វើការទីខ្ពស់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(4)</a:t>
            </a:r>
            <a:r>
              <a:rPr lang="km-KH" sz="12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ការត្រួតពិនិត្យមុនចាប់ផ្តើមការងារ(ពាក់ព័ន្ធបញ្ញាតិសុវត្ថិភាពអនាម័យ មាត្រា</a:t>
            </a:r>
            <a:r>
              <a:rPr lang="en-US" sz="1200" b="1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194</a:t>
            </a:r>
            <a:r>
              <a:rPr lang="km-KH" sz="12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ប្រការ</a:t>
            </a:r>
            <a:r>
              <a:rPr lang="en-US" sz="1200" b="1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27)</a:t>
            </a:r>
            <a:endParaRPr lang="ja-JP" altLang="en-US" sz="12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・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ពេលធ្វើការដោយប្រើប្រាស់រថយន្តធ្វើការទីខ្ពស់ ក្រុមហ៊ុនត្រូវតែត្រួតពិនិត្យអំពីមុខងារនៃឧបករណ៍ហ្វ្រាំង ឧបករណ៍ប្រតិបត្តិការនិងឧបករណ៍ធ្វើការ នៅមុនចាប់ផ្តើមការងារនាថ្ងៃនោះ។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(5)</a:t>
            </a:r>
            <a:r>
              <a:rPr lang="km-KH" sz="12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ការថែទំាជួសជុល។ល។(ពាក់ព័ន្ធបញ្ញាតិសុវត្ថិភាពអនាម័យ មាត្រា</a:t>
            </a:r>
            <a:r>
              <a:rPr lang="en-US" sz="1200" b="1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194</a:t>
            </a:r>
            <a:r>
              <a:rPr lang="km-KH" sz="12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ប្រការ</a:t>
            </a:r>
            <a:r>
              <a:rPr lang="en-US" sz="1200" b="1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28)</a:t>
            </a:r>
            <a:endParaRPr lang="ja-JP" altLang="en-US" sz="12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 ・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ក្នុងករណីបានធ្វើ (</a:t>
            </a:r>
            <a:r>
              <a:rPr lang="en-US" sz="12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1)</a:t>
            </a:r>
            <a:r>
              <a:rPr lang="en-US" sz="1200" dirty="0">
                <a:effectLst/>
                <a:latin typeface="Cambria Math" panose="02040503050406030204" pitchFamily="18" charset="0"/>
                <a:ea typeface="MS Gothic" panose="020B0609070205080204" pitchFamily="49" charset="-128"/>
                <a:cs typeface="Cambria Math" panose="02040503050406030204" pitchFamily="18" charset="0"/>
              </a:rPr>
              <a:t>①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ឬ </a:t>
            </a:r>
            <a:r>
              <a:rPr lang="km-KH" sz="1200" dirty="0">
                <a:effectLst/>
                <a:ea typeface="MS Gothic" panose="020B0609070205080204" pitchFamily="49" charset="-128"/>
                <a:cs typeface="Cambria Math" panose="02040503050406030204" pitchFamily="18" charset="0"/>
              </a:rPr>
              <a:t>②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ពិនិត្យមើលដោយខ្លួនឯង ឬ (</a:t>
            </a:r>
            <a:r>
              <a:rPr lang="en-US" sz="12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4)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ត្រួតពិនិត្យ ពេលរកឃើញភាពមិនប្រក្រតី ក្រុមហ៊ុន ត្រូវតែជួសជុលភ្លាម ឬចាត់វិធានការចាំបាច់ផ្សេងទៀត។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8DBD0A-C736-65E4-F90D-F6532C2C0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231" y="5049894"/>
            <a:ext cx="302895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3771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km-KH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ច្បាប់បញ្ញាតិពាក់ព័ន្ធ(</a:t>
            </a:r>
            <a:r>
              <a:rPr lang="en-US" altLang="ja-JP" sz="2000" b="1" dirty="0">
                <a:solidFill>
                  <a:prstClr val="blac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8</a:t>
            </a:r>
            <a:r>
              <a:rPr kumimoji="1" lang="km-KH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54772" y="6400413"/>
            <a:ext cx="321588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201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84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49" y="852737"/>
            <a:ext cx="7886701" cy="41445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12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ប្រការទាក់ទងនឹងការការពារគ្រោះថ្នាក់ដោយសារការធ្លាក់ចុះ ឬការខូចខាតដោយរបស់ហោះមក(ផ្សេង1)</a:t>
            </a:r>
            <a:endParaRPr lang="en-US" altLang="ja-JP" sz="1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200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(1)</a:t>
            </a: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ការដាក់ជាន់ធ្វើការ(ពាក់ព័ន្ធបញ្ញាតិសុវត្ថិភាពអនាម័យ មាត្រា</a:t>
            </a: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518)</a:t>
            </a:r>
            <a:endParaRPr lang="ja-JP" altLang="en-US" sz="12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①</a:t>
            </a:r>
            <a:r>
              <a:rPr lang="km-KH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ក្នុងករណីធ្វើការនៅទីកន្លែងដែលមានកម្ពស់ចាប់ពី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2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ម៉ែត្រឡើង(លើកលែងចុងនៃជាន់ធ្វើការ ឬផ្នែកមាត់បើក) ពេលមានហានិភ័យគ្រោះថ្នាក់ចំពោះពលករដោយសារការធ្លាក់ចុះ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ក្រុមហ៊ុនត្រូវតែដាក់ជាន់ធ្វើការ តាមវិធីសាស្ត្ររៀបផ្គុំជើងជាដើម។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②</a:t>
            </a:r>
            <a:r>
              <a:rPr lang="km-KH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ពេលពិបាកដាក់ជាន់ធ្វើការតាមបញ្ញាតិនៃ</a:t>
            </a:r>
            <a:r>
              <a:rPr lang="km-KH" sz="1200" dirty="0">
                <a:effectLst/>
                <a:ea typeface="MS Gothic" panose="020B0609070205080204" pitchFamily="49" charset="-128"/>
                <a:cs typeface="Cambria Math" panose="02040503050406030204" pitchFamily="18" charset="0"/>
              </a:rPr>
              <a:t>①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ក្រុមហ៊ុនត្រូវបិតសំណាញ់ការពារ ហើយត្រូវចាត់វិធានការការពារគ្រោះថ្នាក់នៃពលករ ដោយសារការធ្លាក់ចុះ ដូចជាប្រាប់ឱ្យពលករប្រើប្រាស់ឧបករណ៍ការពារធ្លាក់ចុះជាដើម។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(2)</a:t>
            </a: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ការរុំព័ទ្ធផ្នែកមាត់បើក(ពាក់ព័ន្ធបញ្ញាតិសុវត្ថិភាពអនាម័យ មាត្រា</a:t>
            </a: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519)</a:t>
            </a:r>
            <a:endParaRPr lang="ja-JP" altLang="en-US" sz="12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①</a:t>
            </a:r>
            <a:r>
              <a:rPr lang="km-KH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នៅកន្លែងដែលអាចបណ្តាលគ្រោះថ្នាក់ដល់ពលករដោយសារការធ្លាក់ចុះពីចុង ឬពីផ្នែកមាត់បើកនៃជាន់ធ្វើការ ដែលមានកម្ពស់ចាប់ពី</a:t>
            </a:r>
            <a:r>
              <a:rPr lang="en-US" sz="12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2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ម៉ែត្រឡើង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ក្រុមហ៊ុនត្រូវតែរៀបចំដាក់របស់រុំព័ទ្ធ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បង្កាន់ដៃ, របស់គ្របជាដើម(មាត្រាខាងក្រោមនេះ ហៅថា“របស់រុំព័ទ្ធ"។)។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②</a:t>
            </a:r>
            <a:r>
              <a:rPr lang="km-KH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ប្រសិនបើពិបាកខ្លាំងក្នុងការដាក់រុំព័ទ្ធជាដើម តាមបញ្ញាតិនៃ</a:t>
            </a:r>
            <a:r>
              <a:rPr lang="km-KH" sz="1200" dirty="0">
                <a:effectLst/>
                <a:ea typeface="MS Gothic" panose="020B0609070205080204" pitchFamily="49" charset="-128"/>
                <a:cs typeface="Cambria Math" panose="02040503050406030204" pitchFamily="18" charset="0"/>
              </a:rPr>
              <a:t>①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ឬពេលដោះចេញរបស់រុំព័ទ្ធជាបណ្តោះអាសន្នដោយសារចាំបាច់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ក្រុមហ៊ុនត្រូវតែបិតសំណាញ់ការពារ និងចាត់វិធានការការពារគ្រោះថ្នាក់ចំពោះពលករ ដោយសារការធ្លាក់ចុះ ដូចជាប្រាប់ឱ្យពលករប្រើប្រាស់ឧបករណ៍ការពារធ្លាក់ចុះជាដើម។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(3)</a:t>
            </a: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ការប្រើប្រាស់ឧបករណ៍ការពារធ្លាក់ចុះ (ពាក់ព័ន្ធបញ្ញាតិសុវត្ថិភាពអនាម័យ មាត្រា</a:t>
            </a: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520)</a:t>
            </a:r>
            <a:endParaRPr lang="ja-JP" altLang="en-US" sz="12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・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ចំពោះករណី(</a:t>
            </a:r>
            <a:r>
              <a:rPr lang="en-US" sz="12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1)</a:t>
            </a:r>
            <a:r>
              <a:rPr lang="en-US" sz="1400" dirty="0">
                <a:effectLst/>
                <a:latin typeface="Cambria Math" panose="02040503050406030204" pitchFamily="18" charset="0"/>
                <a:ea typeface="MS Gothic" panose="020B0609070205080204" pitchFamily="49" charset="-128"/>
                <a:cs typeface="Cambria Math" panose="02040503050406030204" pitchFamily="18" charset="0"/>
              </a:rPr>
              <a:t>①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និង(</a:t>
            </a:r>
            <a:r>
              <a:rPr lang="en-US" sz="12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2)</a:t>
            </a:r>
            <a:r>
              <a:rPr lang="en-US" sz="1400" dirty="0">
                <a:effectLst/>
                <a:latin typeface="Cambria Math" panose="02040503050406030204" pitchFamily="18" charset="0"/>
                <a:ea typeface="MS Gothic" panose="020B0609070205080204" pitchFamily="49" charset="-128"/>
                <a:cs typeface="Cambria Math" panose="02040503050406030204" pitchFamily="18" charset="0"/>
              </a:rPr>
              <a:t>②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ប្រសិនបើត្រូវបានបញ្ជាឱ្យប្រើប្រាស់ឧបករណ៍ការពារធ្លាក់ចុះ ពលករត្រូវតែប្រើប្រាស់វា។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926041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km-KH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ច្បាប់បញ្ញាតិពាក់ព័ន្ធ(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9</a:t>
            </a:r>
            <a:r>
              <a:rPr kumimoji="1" lang="km-KH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22874" y="6400413"/>
            <a:ext cx="324778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202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84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49" y="852737"/>
            <a:ext cx="7886701" cy="32089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m-KH" sz="12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ប្រការទាក់ទងនឹងការការពារគ្រោះថ្នាក់ដោយសារការធ្លាក់ចុះ ឬការខូចខាតដោយរបស់ហោះមក(ផ្សេង</a:t>
            </a:r>
            <a:r>
              <a:rPr lang="en-US" sz="12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2</a:t>
            </a:r>
            <a:r>
              <a:rPr lang="km-KH" sz="12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endParaRPr lang="en-US" altLang="ja-JP" sz="1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(4)</a:t>
            </a: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បរិក្ខារបំពាក់លើឧបករណ៍ការពារធ្លាក់ចុះ(ពាក់ព័ន្ធបញ្ញាតិសុវត្ថិភាពអនាម័យ មាត្រា</a:t>
            </a: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521)</a:t>
            </a:r>
            <a:endParaRPr lang="ja-JP" altLang="en-US" sz="12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①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ក្នុងករណីធ្វើការនៅកន្លែងដែលមានកម្ពស់ចាប់ពី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2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ម៉ែត្រ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ពេលប្រាប់ឱ្យពលករប្រើប្រាស់ឧបករណ៍ការពារធ្លាក់ចុះ ក្រុមហ៊ុនត្រូវតែរៀបចំដាក់បរិក្ខារដើម្បីបំពាក់ឧបករណ៍ការពារធ្លាក់ ដោយសុវត្ថិភាព។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②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ពេលប្រាប់ឱ្យពលករប្រើប្រាស់ឧបករណ៍ការពារធ្លាក់ចុះជាដើម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ក្រុមហ៊ុនត្រូវតែត្រួតពិនិត្យសមស្រប ចំពោះការមានឬគ្មានភាពខុសប្រក្រតីនៃឧបករណ៍ការពារធ្លាក់ចុះ ក៏ដូចជាបរិក្ខារដែលបំពាក់លើឧបករណ៍នោះ។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(5)</a:t>
            </a: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ការហាមឃាត់ធ្វើការពេលអាកាសធាតុអាក្រក់(ពាក់ព័ន្ធបញ្ញាតិសុវត្ថិភាពអនាម័យ មាត្រា</a:t>
            </a: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522)</a:t>
            </a:r>
            <a:endParaRPr lang="ja-JP" altLang="en-US" sz="12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・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ក្នុងករណីធ្វើការនៅកន្លែងដែលមានកម្ពស់ចាប់ពី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2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ម៉ែត្រ ដោយសារអាកាសធាតុអាក្រក់ដូចជា ខ្យល់ខ្លាំង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ភ្លៀងខ្លាំង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ព្រិលខ្លាំងជាដើម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ពេលគ្រោះថ្នាក់អំពីការអនុវត្តការងារនោះ ត្រូវបានព្យាករណ៍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ក្រុមហ៊ុនមិនត្រូវប្រាប់ឱ្យពលករធ្វើការងារនោះឡើយ។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(6)</a:t>
            </a: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ការរក្សាពន្លឺ(ពាក់ព័ន្ធបញ្ញាតិសុវត្ថិភាពអនាម័យ មាត្រា</a:t>
            </a: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523)</a:t>
            </a:r>
            <a:endParaRPr lang="ja-JP" altLang="en-US" sz="12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・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ក្នុងករណីធ្វើការនៅកន្លែងដែលមានកម្ពស់ចាប់ពី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2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ម៉ែត្រ ក្រុមហ៊ុនត្រូវតែរក្សាពន្លឺចាំបាច់ដើម្បីធ្វើការដោយសុវត្ថិភាព។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681385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km-KH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ច្បាប់បញ្ញាតិពាក់ព័ន្ធ(</a:t>
            </a:r>
            <a:r>
              <a:rPr lang="en-US" altLang="ja-JP" sz="2400" b="1" dirty="0">
                <a:solidFill>
                  <a:prstClr val="blac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10</a:t>
            </a:r>
            <a:r>
              <a:rPr kumimoji="1" lang="km-KH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99590" y="6400413"/>
            <a:ext cx="347107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202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84-85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49" y="852737"/>
            <a:ext cx="7886701" cy="36873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m-KH" sz="12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ប្រការទាក់ទងនឹងការការពារគ្រោះថ្នាក់ដោយសារការធ្លាក់ចុះ ឬការខូចខាតដោយរបស់ហោះមក(ផ្សេង</a:t>
            </a:r>
            <a:r>
              <a:rPr lang="en-US" sz="1200" b="1" dirty="0">
                <a:ea typeface="MS Gothic" panose="020B0609070205080204" pitchFamily="49" charset="-128"/>
                <a:cs typeface="Khmer OS" panose="02000500000000000000" pitchFamily="2" charset="0"/>
              </a:rPr>
              <a:t>3</a:t>
            </a:r>
            <a:r>
              <a:rPr lang="km-KH" sz="12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endParaRPr lang="en-US" altLang="ja-JP" sz="1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(7)</a:t>
            </a: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ការរៀបចំដាក់បរិក្ខារដើម្បីឡើងចុះ(ពាក់ព័ន្ធបញ្ញាតិសុវត្ថិភាពអនាម័យ មាត្រា</a:t>
            </a: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526)</a:t>
            </a:r>
            <a:endParaRPr lang="ja-JP" altLang="en-US" sz="12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①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ក្នុងករណីធ្វើការនៅកន្លែងដែលមានកម្ពស់ឬជម្រៅលើសពី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1.5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ម៉ែត្រ ក្រុមហ៊ុនត្រូវតែរៀបចំដាក់បរិក្ខារដើម្បីឱ្យពលករធ្វើការងារ លើកដាក់ដោយសុវត្ថិភាព។ ក៏ប៉ុន្តែ លើកលែងការរៀបចំដាក់បរិក្ខារដើម្បីឡើងចុះដោយសុវត្ថិភាព ដែលពិបាកខ្លាំងតាមលក្ខណៈនៃការងារ។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②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ពេលបរិក្ខារត្រូវបានរៀបចំដាក់ដើម្បីឡើងចុះដោយសុវត្ថិភាព តាមខ្លឹមសារនៃប្រការនេះ ពលករដែលធ្វើការងារនៅ</a:t>
            </a:r>
            <a:r>
              <a:rPr lang="km-KH" sz="1200" dirty="0">
                <a:effectLst/>
                <a:ea typeface="MS Gothic" panose="020B0609070205080204" pitchFamily="49" charset="-128"/>
                <a:cs typeface="Cambria Math" panose="02040503050406030204" pitchFamily="18" charset="0"/>
              </a:rPr>
              <a:t>①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ត្រូវតែប្រើប្រាស់បរិក្ខារនោះ។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(8)</a:t>
            </a:r>
            <a:r>
              <a:rPr lang="ja-JP" altLang="en-US" sz="12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ការហាមឃាត់ការចូល(ពាក់ព័ន្ធបញ្ញាតិសុវត្ថិភាពអនាម័យ មាត្រា</a:t>
            </a: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530)</a:t>
            </a:r>
            <a:endParaRPr lang="ja-JP" altLang="en-US" sz="12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・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រុមហ៊ុនមិនត្រូវអនុញ្ញាតឱ្យពលករដែលមិនពាក់ព័ន្ធនឹងទីកន្លែងដែលអាចបង្កគ្រោះថ្នាក់ដល់ពលករដោយសារការធ្លាក់ចុះ ចូលឡើយ។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(9)</a:t>
            </a: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ការការពារគ្រោះថ្នាក់ដោយសារការទម្លាក់របស់ពីទីខ្ពស់(ពាក់ព័ន្ធបញ្ញាតិសុវត្ថិភាពអនាម័យ មាត្រា</a:t>
            </a: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536)</a:t>
            </a:r>
            <a:endParaRPr lang="ja-JP" altLang="en-US" sz="12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① </a:t>
            </a: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ពេលទម្លាក់របស់ពីទីខ្ពស់ចាប់ពី</a:t>
            </a:r>
            <a:r>
              <a:rPr lang="en-US" sz="14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3</a:t>
            </a: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ម៉ែត្រឡើង</a:t>
            </a:r>
            <a:r>
              <a:rPr lang="en-US" sz="1400" kern="1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DaunPenh" panose="01010101010101010101" pitchFamily="2" charset="0"/>
              </a:rPr>
              <a:t>, </a:t>
            </a:r>
            <a:r>
              <a:rPr lang="km-KH" sz="1200" kern="100" dirty="0"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ក្រុមហ៊ុនត្រូវតែរៀបចំដាក់បរិក្ខារទម្លាក់សមស្រប</a:t>
            </a:r>
            <a:r>
              <a:rPr lang="en-US" sz="1400" kern="100" dirty="0">
                <a:latin typeface="MS Gothic" panose="020B0609070205080204" pitchFamily="49" charset="-128"/>
                <a:ea typeface="MS Gothic" panose="020B0609070205080204" pitchFamily="49" charset="-128"/>
                <a:cs typeface="DaunPenh" panose="01010101010101010101" pitchFamily="2" charset="0"/>
              </a:rPr>
              <a:t>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ហើយចាត់វិធានការដើម្បីការពារគ្រោះថ្នាក់ដល់ពលករ ដូចជាដាក់អ្នកឃ្លាំមើលជាដើម។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②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ពេលមិនត្រូវបានចាត់វិធានការតាមបញ្ញាតិនៃ</a:t>
            </a:r>
            <a:r>
              <a:rPr lang="km-KH" sz="1200" dirty="0">
                <a:effectLst/>
                <a:ea typeface="MS Gothic" panose="020B0609070205080204" pitchFamily="49" charset="-128"/>
                <a:cs typeface="Cambria Math" panose="02040503050406030204" pitchFamily="18" charset="0"/>
              </a:rPr>
              <a:t>①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ពលករមិនត្រូវទម្លាក់របស់ពីទីកន្លែងខ្ពស់ចាប់ពី</a:t>
            </a:r>
            <a:r>
              <a:rPr lang="en-US" sz="12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3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ម៉ែត្រឡើងទេ។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979766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km-KH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ច្បាប់បញ្ញាតិពាក់ព័ន្ធ(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11</a:t>
            </a:r>
            <a:r>
              <a:rPr kumimoji="1" lang="km-KH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37814" y="6400413"/>
            <a:ext cx="333284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សៀវភៅគោលទំព័រ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203</a:t>
            </a:r>
            <a:r>
              <a:rPr kumimoji="1" lang="km-KH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/សៀវភៅជំនួយទំព័រ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" panose="02000500000000000000" pitchFamily="2" charset="0"/>
                <a:ea typeface="游ゴシック" panose="020B0400000000000000" pitchFamily="34" charset="-128"/>
                <a:cs typeface="Khmer OS" panose="02000500000000000000" pitchFamily="2" charset="0"/>
              </a:rPr>
              <a:t>85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29088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m-KH" sz="12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ប្រការទាក់ទងនឹងការការពារគ្រោះថ្នាក់ដោយសារការធ្លាក់ចុះ ឬការខូចខាតដោយរបស់ហោះមក(ផ្សេង</a:t>
            </a:r>
            <a:r>
              <a:rPr lang="en-US" sz="12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4</a:t>
            </a:r>
            <a:r>
              <a:rPr lang="km-KH" sz="12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)</a:t>
            </a:r>
            <a:endParaRPr lang="en-US" altLang="ja-JP" sz="1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(10)</a:t>
            </a:r>
            <a:r>
              <a:rPr lang="km-KH" sz="12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ការការពារគ្រោះថ្នាក់ដោយសារការធ្លាក់របស់(ពាក់ព័ន្ធបញ្ញាតិសុវត្ថិភាពអនាម័យ មាត្រា</a:t>
            </a:r>
            <a:r>
              <a:rPr lang="en-US" sz="1200" b="1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537)</a:t>
            </a:r>
            <a:endParaRPr lang="ja-JP" altLang="en-US" sz="12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・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ក្នុងករណីអាចបង្កគ្រោះថ្នាក់ដល់ពលករ ដោយសាររបស់ធ្លាក់ក្នុងពេលធ្វើការ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ក្រុមហ៊ុនត្រូវតែចាត់វិធានការដើម្បីការពារគ្រោះថ្នាក់ដូចជា រៀបចំដាក់បរិក្ខារសំណាញ់ការពារហើយកំណត់ប្លុកចេញចូល។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(11)</a:t>
            </a:r>
            <a:r>
              <a:rPr lang="km-KH" sz="1200" b="1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ការការពារគ្រោះថ្នាក់ដោយសារការហោះមកនៃរបស់(ពាក់ព័ន្ធបញ្ញាតិសុវត្ថិភាពអនាម័យ មាត្រា</a:t>
            </a:r>
            <a:r>
              <a:rPr lang="en-US" sz="1200" b="1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538)</a:t>
            </a:r>
            <a:endParaRPr lang="ja-JP" altLang="en-US" sz="1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  <a:cs typeface="Khmer OS" panose="02000500000000000000" pitchFamily="2" charset="0"/>
              </a:rPr>
              <a:t>・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ក្នុងករណីអាចបង្កគ្រោះថ្នាក់ដល់ពលករ ដោយសាររបស់ហោះមកក្នុងពេលធ្វើការ</a:t>
            </a:r>
            <a:r>
              <a:rPr lang="en-US" sz="1400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,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ក្រុមហ៊ុនត្រូវតែចាត់វិធានការដើម្បីការពារគ្រោះថ្នាក់ដូចជា រៀបចំដាក់បរិក្ខារការពាររបស់ហោះមក និងប្រាប់ឱ្យពលករប្រើប្រាស់ឧបករណ៍ការពារ។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(12)</a:t>
            </a:r>
            <a:r>
              <a:rPr lang="km-KH" sz="1200" b="1" u="sng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ការពាក់មួកការពារ(ពាក់ព័ន្ធបញ្ញាតិសុវត្ថិភាពអនាម័យ មាត្រា</a:t>
            </a:r>
            <a:r>
              <a:rPr lang="en-US" sz="1200" b="1" u="sng" dirty="0">
                <a:effectLst/>
                <a:latin typeface="Khmer OS" panose="02000500000000000000" pitchFamily="2" charset="0"/>
                <a:ea typeface="MS Gothic" panose="020B0609070205080204" pitchFamily="49" charset="-128"/>
              </a:rPr>
              <a:t>539)</a:t>
            </a:r>
            <a:endParaRPr lang="ja-JP" altLang="en-US" sz="12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①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ពេលធ្វើការនៅកន្លែងដែលមានពលករផ្សេងទៀតធ្វើការនៅខាងលើ ដូចជានៅក្បែរនាវា ឬកន្លែងសាងសង់អគារខ្ពស់ជាដើម ក្រុមហ៊ុនត្រូវតែប្រាប់ឱ្យពលករធ្វើការ ពាក់មួកការពារ ដើម្បីការពារគ្រោះថ្នាក់ដល់ពលករដោយសារការហោះមកឬធ្លាក់ចុះនៃរបស់។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② 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ពលករដែលធ្វើការងារនៅ</a:t>
            </a:r>
            <a:r>
              <a:rPr lang="km-KH" sz="1200" dirty="0">
                <a:effectLst/>
                <a:ea typeface="MS Gothic" panose="020B0609070205080204" pitchFamily="49" charset="-128"/>
                <a:cs typeface="Cambria Math" panose="02040503050406030204" pitchFamily="18" charset="0"/>
              </a:rPr>
              <a:t>①</a:t>
            </a:r>
            <a:r>
              <a:rPr lang="km-KH" sz="1200" dirty="0">
                <a:effectLst/>
                <a:ea typeface="MS Gothic" panose="020B0609070205080204" pitchFamily="49" charset="-128"/>
                <a:cs typeface="Khmer OS" panose="02000500000000000000" pitchFamily="2" charset="0"/>
              </a:rPr>
              <a:t> ត្រូវតែពាក់មួកការពារ។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0284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19304</Words>
  <Application>Microsoft Office PowerPoint</Application>
  <PresentationFormat>画面に合わせる (4:3)</PresentationFormat>
  <Paragraphs>1126</Paragraphs>
  <Slides>95</Slides>
  <Notes>90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95</vt:i4>
      </vt:variant>
    </vt:vector>
  </HeadingPairs>
  <TitlesOfParts>
    <vt:vector size="114" baseType="lpstr">
      <vt:lpstr>Khmer</vt:lpstr>
      <vt:lpstr>Khmer OS</vt:lpstr>
      <vt:lpstr>Meiryo UI</vt:lpstr>
      <vt:lpstr>ＭＳ Ｐゴシック</vt:lpstr>
      <vt:lpstr>MS Gothic</vt:lpstr>
      <vt:lpstr>游ゴシック</vt:lpstr>
      <vt:lpstr>游ゴシック Light</vt:lpstr>
      <vt:lpstr>Arial</vt:lpstr>
      <vt:lpstr>Calibri</vt:lpstr>
      <vt:lpstr>Calibri Light</vt:lpstr>
      <vt:lpstr>Cambria</vt:lpstr>
      <vt:lpstr>Cambria Math</vt:lpstr>
      <vt:lpstr>Courier New</vt:lpstr>
      <vt:lpstr>DaunPenh</vt:lpstr>
      <vt:lpstr>MoolBoran</vt:lpstr>
      <vt:lpstr>Times New Roman</vt:lpstr>
      <vt:lpstr>Wingdings</vt:lpstr>
      <vt:lpstr>Office テーマ</vt:lpstr>
      <vt:lpstr>Office Theme</vt:lpstr>
      <vt:lpstr>សៀវភៅជំនួយវគ្គសិក្សាជំនាញបើកបររថយន្តធ្វើការទីខ្ពស់ ឯកសារPowerPoint សម្រាប់វគ្គសិក្សា</vt:lpstr>
      <vt:lpstr>មេរៀនទី1  ចំណេះដឹងមូលដ្ឋានទាក់ទងនឹងរថយន្តធ្វើការទីខ្ពស់</vt:lpstr>
      <vt:lpstr>និយមន័យនៃរថយន្តធ្វើការទីខ្ពស់</vt:lpstr>
      <vt:lpstr>គុណវុឌ្ឍិដើម្បីបើកបររថយន្តធ្វើការទីខ្ពស់</vt:lpstr>
      <vt:lpstr>ប្រភេទនៃរថយន្តធ្វើការទីខ្ពស់ - ឧបករណ៍ធ្វើការ(1)</vt:lpstr>
      <vt:lpstr>ប្រភេទនៃរថយន្តធ្វើការទីខ្ពស់ - ឧបករណ៍ធ្វើការ(2)</vt:lpstr>
      <vt:lpstr>ប្រភេទនៃរថយន្តធ្វើការទីខ្ពស់ - ឧបករណ៍ធ្វើការ(3)</vt:lpstr>
      <vt:lpstr>ប្រភេទនៃរថយន្តធ្វើការទីខ្ពស់ - ឧបករណ៍ធ្វើការ(4)</vt:lpstr>
      <vt:lpstr>ប្រភេទនៃរថយន្តធ្វើការទីខ្ពស់ - ឧបករណ៍បររត់(1)</vt:lpstr>
      <vt:lpstr>ប្រភេទនៃរថយន្តធ្វើការទីខ្ពស់ - ឧបករណ៍បររត់(2)</vt:lpstr>
      <vt:lpstr>ប្រភេទនៃរថយន្តធ្វើការទីខ្ពស់ - ឧបករណ៍បររត់(3)</vt:lpstr>
      <vt:lpstr>វាក្យស័ព្ទទាក់ទងនឹងរថយន្តធ្វើការទីខ្ពស់ (1)</vt:lpstr>
      <vt:lpstr>វាក្យស័ព្ទទាក់ទងនឹងរថយន្តធ្វើការទីខ្ពស់ (2)</vt:lpstr>
      <vt:lpstr>វាក្យស័ព្ទទាក់ទងនឹងរថយន្តធ្វើការទីខ្ពស់ (3)</vt:lpstr>
      <vt:lpstr>មេរៀនទី2  គ្រោងនិងការប្រើប្រាស់ឧបករណ៍ធ្វើការនៃរថយន្តធ្វើការទីខ្ពស់</vt:lpstr>
      <vt:lpstr>ឧបករណ៍ធ្វើការនៃរថយន្តធ្វើការទីខ្ពស់ទម្រង់ដងសន្ទូច (1)    ឧបករណ៍ធ្វើការ</vt:lpstr>
      <vt:lpstr>ឧបករណ៍ធ្វើការនៃរថយន្តធ្វើការទីខ្ពស់ទម្រង់ដងសន្ទូច (2)   ឧបករណ៍លំនឹងជាន់ធ្វើការ</vt:lpstr>
      <vt:lpstr>ឧបករណ៍ធ្វើការនៃរថយន្តធ្វើការទីខ្ពស់ទម្រង់ដងសន្ទូច (3)   គ្រោងនៃជើងបញ្ចេញទប់(Outrigger)និងលក្ខណៈពិសេស</vt:lpstr>
      <vt:lpstr>ឧបករណ៍ធ្វើការនៃរថយន្តធ្វើការទីខ្ពស់ទម្រង់ដងសន្ទូច (4)    គ្រោងនិងលក្ខណៈពិសេសនៃឧបករណ៍ប្រតិបត្តិការ</vt:lpstr>
      <vt:lpstr>ឧបករណ៍ធ្វើការនៃរថយន្តធ្វើការទីខ្ពស់ទម្រង់លើកដាក់បញ្ឈរ</vt:lpstr>
      <vt:lpstr>ឧបករណ៍សុវត្ថិភាពនៃរថយន្តធ្វើការទីខ្ពស់ (1)   ប្រភេទនៃឧបករណ៍សុវត្ថិភាពដែលកំណត់តាមច្បាប់</vt:lpstr>
      <vt:lpstr>ឧបករណ៍សុវត្ថិភាពនៃរថយន្តធ្វើការទីខ្ពស់ (2)   ឧបករណ៍កុងត្រូលដំណើរការដងសន្ទូច</vt:lpstr>
      <vt:lpstr>ឧបករណ៍សុវត្ថិភាពនៃរថយន្តធ្វើការទីខ្ពស់ (3) ឧបករណ៍បញ្ឈប់បន្ទាន់　</vt:lpstr>
      <vt:lpstr>ឧបករណ៍សុវត្ថិភាពនៃរថយន្តធ្វើការទីខ្ពស់ (4) ឧបករណ៍ដាក់ចុះបន្ទាន់ 　</vt:lpstr>
      <vt:lpstr>ឧបករណ៍សុវត្ថិភាពនៃរថយន្តធ្វើការទីខ្ពស់ (5)   ឧបករណ៍រោទ៍ព្រមានការបររត់</vt:lpstr>
      <vt:lpstr>ឧបករណ៍សុវត្ថិភាពនៃរថយន្តធ្វើការទីខ្ពស់ (6)    ឧបករណ៍កុងត្រូលមុំទំនោរតួរថយន្ត</vt:lpstr>
      <vt:lpstr>ឧបករណ៍សុវត្ថិភាពនៃរថយន្តធ្វើការទីខ្ពស់ (7)  វ៉ាល់សុវត្ថិភាព, វ៉ាល់ត្រួតពិនិត្យ</vt:lpstr>
      <vt:lpstr>ឧបករណ៍សុវត្ថិភាពនៃរថយន្តធ្វើការទីខ្ពស់ (8)   ឧបករណ៍ឡុកជើងបញ្ចេញទប់(Outrigger interlock)</vt:lpstr>
      <vt:lpstr>ឧបករណ៍សុវត្ថិភាពនៃរថយន្តធ្វើការទីខ្ពស់ (9)     ការបង្ហាញទិសដៅមុខក្រោយនៃតួរថយន្ត</vt:lpstr>
      <vt:lpstr>ឧបករណ៍សុវត្ថិភាពនៃរថយន្តធ្វើការទីខ្ពស់ (10)   ឧបករណ៍កុងត្រូលបន្ទុកលើស 　</vt:lpstr>
      <vt:lpstr>របៀបដាក់និងប្រការប្រុងប្រយ័ត្នចំពោះជើងបញ្ចេញទប់(1)  វិធីមូលដ្ឋាន　</vt:lpstr>
      <vt:lpstr>របៀបដាក់និងប្រការប្រុងប្រយ័ត្នចំពោះជើងបញ្ចេញទប់(2)  ទីជម្រាល ផ្សេង1</vt:lpstr>
      <vt:lpstr>របៀបដាក់និងប្រការប្រុងប្រយ័ត្នចំពោះជើងបញ្ចេញទប់(2)  ទីជម្រាល ផ្សេង2</vt:lpstr>
      <vt:lpstr>របៀបដាក់និងប្រការប្រុងប្រយ័ត្នចំពោះជើងបញ្ចេញទប់(2)  ទីជម្រាល ផ្សេង3</vt:lpstr>
      <vt:lpstr>របៀបប្រតិបត្តិការគោលនិងប្រការប្រុងប្រយ័ត្នចំពោះទម្រង់ដងសន្ទូចលូតរួម</vt:lpstr>
      <vt:lpstr>ការដឹកជញ្ជូនរថយន្តធ្វើការទីខ្ពស់</vt:lpstr>
      <vt:lpstr>ការត្រួតពិនិត្យ, ពិនិត្យមើល និងថែទាំរថយន្តធ្វើការទីខ្ពស់</vt:lpstr>
      <vt:lpstr>ការងារសុវត្ថិភាពតាមរយៈរថយន្តធ្វើការទីខ្ពស់(1) ប្រការប្រុងប្រយ័ត្នពេលបររត់  ទម្រង់កាំមីញ៉ុង</vt:lpstr>
      <vt:lpstr>ការងារសុវត្ថិភាពតាមរយៈរថយន្តធ្វើការទីខ្ពស់(1)   ប្រការប្រុងប្រយ័ត្នពេលបររត់  ទម្រង់បររត់ដោយខ្លួនឯង ផ្សេង1</vt:lpstr>
      <vt:lpstr>ការងារសុវត្ថិភាពតាមរយៈរថយន្តធ្វើការទីខ្ពស់(1)  ប្រការប្រុងប្រយ័ត្នពេលបររត់  ទម្រង់បររត់ដោយខ្លួនឯង ផ្សេង2</vt:lpstr>
      <vt:lpstr>ការងារសុវត្ថិភាពតាមរយៈរថយន្តធ្វើការទីខ្ពស់(1)  ប្រការប្រុងប្រយ័ត្នពេលបររត់  ទម្រង់បររត់ដោយខ្លួនឯង ផ្សេង3</vt:lpstr>
      <vt:lpstr>ការងារសុវត្ថិភាពតាមរយៈរថយន្តធ្វើការទីខ្ពស់(2)   ប្រការប្រុងប្រយ័ត្នពេលធ្វើការ1  គោរពបញ្ញាតិសុវត្ថិភាព</vt:lpstr>
      <vt:lpstr>ការងារសុវត្ថិភាពតាមរយៈរថយន្តធ្វើការទីខ្ពស់(2) 　 ប្រការប្រុងប្រយ័ត្នពេលធ្វើការ2  ហ្មត់ចត់ចំពោះការពិនិត្យសុវត្ថិភាព</vt:lpstr>
      <vt:lpstr>ការងារសុវត្ថិភាពតាមរយៈរថយន្តធ្វើការទីខ្ពស់(2)  ប្រការប្រុងប្រយ័ត្នពេលធ្វើការ3 យកចិត្តទុកដាក់ប្រតិបត្តិការសុវត្ថិភាព</vt:lpstr>
      <vt:lpstr>ការងារសុវត្ថិភាពតាមរយៈរថយន្តធ្វើការទីខ្ពស់(2)   ប្រការប្រុងប្រយ័ត្នពេលបញ្ចប់ការងារ</vt:lpstr>
      <vt:lpstr>មេរៀនទី3 ចំណេះដឹងទាក់ទងនឹងម៉ូទ័រ</vt:lpstr>
      <vt:lpstr>ប្រភេទនៃម៉ូទ័រ</vt:lpstr>
      <vt:lpstr>គោលការណ៍ដំណើរការនៃម៉ាស៊ីនចំហេះខាងក្នុង</vt:lpstr>
      <vt:lpstr>គ្រោងនៃម៉ាស៊ីនម៉ាស៊ូត4លេខ</vt:lpstr>
      <vt:lpstr>លក្ខណៈពិសេសនៃម៉ូទ័រអគ្គិសនី</vt:lpstr>
      <vt:lpstr>លក្ខណៈពិសេសនៃឧបករណ៍សម្ពាធប្រេង</vt:lpstr>
      <vt:lpstr>គោលការណ៍នៃឧបករណ៍សម្ពាធប្រេង</vt:lpstr>
      <vt:lpstr>ប្រព័ន្ធនៃឧបករណ៍សម្ពាធប្រេង</vt:lpstr>
      <vt:lpstr>ប្រព័ន្ធនៃឧបករណ៍សម្ពាធប្រេង</vt:lpstr>
      <vt:lpstr>សៀគ្វីសម្ពាធប្រេងលើរថយន្តធ្វើការទីខ្ពស់</vt:lpstr>
      <vt:lpstr>ឧបករណ៍បង្កើតសម្ពាធប្រេង</vt:lpstr>
      <vt:lpstr>ឧបករណ៍ដើរដោយសម្ពាធប្រេង(Actuator)</vt:lpstr>
      <vt:lpstr>ឧបករណ៍កុងត្រូលសម្ពាធប្រេង</vt:lpstr>
      <vt:lpstr>ការថយចុះគុណភាពនៃប្រេងដំណើរការ</vt:lpstr>
      <vt:lpstr>ការត្រួតពិនិត្យនិងគ្រប់គ្រងប្រេងដំណើរការ</vt:lpstr>
      <vt:lpstr>ឧបករណ៍បញ្ជូនថាមពលនៃតួបររត់ទម្រង់កាំមីញ៉ុង</vt:lpstr>
      <vt:lpstr>ឧបករណ៍ហ្វ្រាំងនៃតួបររត់ទម្រង់កាំមីញ៉ុង</vt:lpstr>
      <vt:lpstr>ឧបករណ៍បញ្ជូនថាមពលនៃតួបររត់ទម្រង់កង់និងតួបររត់ទម្រង់ក្រល័រ</vt:lpstr>
      <vt:lpstr>មេរៀនទី4 ចំណេះដឹងទាក់ទងនឹងមេកានិចចាំបាច់ក្នុងការបើកបរ និងការឆក់អគ្គិសនី</vt:lpstr>
      <vt:lpstr>ធាតុ3នៃកម្លាំង</vt:lpstr>
      <vt:lpstr>ការផ្គួបនិងការបំបែកនៃកម្លាំង</vt:lpstr>
      <vt:lpstr>ម៉ូម៉ង់នៃកម្លាំង(1) ម៉ូម៉ង់នៃកម្លាំង</vt:lpstr>
      <vt:lpstr>ម៉ូម៉ង់នៃកម្លាំង(2) កម្លាំងរឹតបន្តឹងនិងម៉ូម៉ង់</vt:lpstr>
      <vt:lpstr>ម៉ូម៉ង់នៃកម្លាំង(3)  ការដួលរលំនិងម៉ូម៉ង់</vt:lpstr>
      <vt:lpstr>តុល្យភាពនៃកម្លាំង</vt:lpstr>
      <vt:lpstr>ម៉ាសនិងទីប្រជុំទម្ងន់</vt:lpstr>
      <vt:lpstr>ទីប្រជុំទម្ងន់និងលំនឹង(1)  លំនឹងនៃវត្ថុ</vt:lpstr>
      <vt:lpstr>ទីប្រជុំទម្ងន់និងលំនឹង(2) ទីប្រជុំទម្ងន់និងលំនឹងនៃវត្ថុពីរ</vt:lpstr>
      <vt:lpstr>និចលភាព</vt:lpstr>
      <vt:lpstr>ការកកិតនិងលំនឹងនៃរថយន្តធ្វើការទីខ្ពស់</vt:lpstr>
      <vt:lpstr>បន្ទុក</vt:lpstr>
      <vt:lpstr>កម្រិតខ្លាំងនៃដី</vt:lpstr>
      <vt:lpstr>សម្ពាធដីពេលប្រើប្រាស់ជើងបញ្ចេញទប់</vt:lpstr>
      <vt:lpstr>ការឆក់អគ្គិសនី</vt:lpstr>
      <vt:lpstr>គ្រោះថ្នាក់នៃការឆក់អគ្គិសនី និងឥទ្ធិពលនៃចរន្តចំពោះខ្លួនមនុស្ស</vt:lpstr>
      <vt:lpstr>ប្រការប្រុងប្រយ័ត្នពេលធ្វើការនៅក្បែរខ្សែភ្លើងនៅពីលើ</vt:lpstr>
      <vt:lpstr>ប្រការមូលដ្ឋាននៃវិធានការការពារឆក់អគ្គិសនី</vt:lpstr>
      <vt:lpstr>ចម្ងាយគំលាតសុវត្ថិភាពពីខ្សែភ្លើងបញ្ជូនឬខ្សែភ្លើងបែងចែក</vt:lpstr>
      <vt:lpstr>មេរៀនទី5 បញ្ញាតិច្បាប់ពាក់ព័ន្ធ</vt:lpstr>
      <vt:lpstr>ច្បាប់បញ្ញាតិពាក់ព័ន្ធ(1)</vt:lpstr>
      <vt:lpstr>ច្បាប់បញ្ញាតិពាក់ព័ន្ធ(2)</vt:lpstr>
      <vt:lpstr>ច្បាប់បញ្ញាតិពាក់ព័ន្ធ(3)</vt:lpstr>
      <vt:lpstr>ច្បាប់បញ្ញាតិពាក់ព័ន្ធ(4)</vt:lpstr>
      <vt:lpstr>ច្បាប់បញ្ញាតិពាក់ព័ន្ធ(5)</vt:lpstr>
      <vt:lpstr>ច្បាប់បញ្ញាតិពាក់ព័ន្ធ(6)</vt:lpstr>
      <vt:lpstr>ច្បាប់បញ្ញាតិពាក់ព័ន្ធ(7)</vt:lpstr>
      <vt:lpstr>ច្បាប់បញ្ញាតិពាក់ព័ន្ធ(8)</vt:lpstr>
      <vt:lpstr>ច្បាប់បញ្ញាតិពាក់ព័ន្ធ(9)</vt:lpstr>
      <vt:lpstr>ច្បាប់បញ្ញាតិពាក់ព័ន្ធ(10)</vt:lpstr>
      <vt:lpstr>ច្បាប់បញ្ញាតិពាក់ព័ន្ធ(11)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2022-06-02T01:38:49Z</dcterms:created>
  <dcterms:modified xsi:type="dcterms:W3CDTF">2023-02-21T07:36:32Z</dcterms:modified>
</cp:coreProperties>
</file>