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98"/>
  </p:notesMasterIdLst>
  <p:sldIdLst>
    <p:sldId id="336" r:id="rId3"/>
    <p:sldId id="305" r:id="rId4"/>
    <p:sldId id="257" r:id="rId5"/>
    <p:sldId id="260" r:id="rId6"/>
    <p:sldId id="272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61" r:id="rId23"/>
    <p:sldId id="359" r:id="rId24"/>
    <p:sldId id="360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84" r:id="rId34"/>
    <p:sldId id="370" r:id="rId35"/>
    <p:sldId id="383" r:id="rId36"/>
    <p:sldId id="371" r:id="rId37"/>
    <p:sldId id="373" r:id="rId38"/>
    <p:sldId id="374" r:id="rId39"/>
    <p:sldId id="377" r:id="rId40"/>
    <p:sldId id="385" r:id="rId41"/>
    <p:sldId id="386" r:id="rId42"/>
    <p:sldId id="387" r:id="rId43"/>
    <p:sldId id="380" r:id="rId44"/>
    <p:sldId id="378" r:id="rId45"/>
    <p:sldId id="379" r:id="rId46"/>
    <p:sldId id="381" r:id="rId47"/>
    <p:sldId id="388" r:id="rId48"/>
    <p:sldId id="372" r:id="rId49"/>
    <p:sldId id="389" r:id="rId50"/>
    <p:sldId id="390" r:id="rId51"/>
    <p:sldId id="391" r:id="rId52"/>
    <p:sldId id="392" r:id="rId53"/>
    <p:sldId id="393" r:id="rId54"/>
    <p:sldId id="399" r:id="rId55"/>
    <p:sldId id="394" r:id="rId56"/>
    <p:sldId id="395" r:id="rId57"/>
    <p:sldId id="396" r:id="rId58"/>
    <p:sldId id="397" r:id="rId59"/>
    <p:sldId id="398" r:id="rId60"/>
    <p:sldId id="400" r:id="rId61"/>
    <p:sldId id="401" r:id="rId62"/>
    <p:sldId id="402" r:id="rId63"/>
    <p:sldId id="403" r:id="rId64"/>
    <p:sldId id="404" r:id="rId65"/>
    <p:sldId id="409" r:id="rId66"/>
    <p:sldId id="405" r:id="rId67"/>
    <p:sldId id="406" r:id="rId68"/>
    <p:sldId id="422" r:id="rId69"/>
    <p:sldId id="407" r:id="rId70"/>
    <p:sldId id="410" r:id="rId71"/>
    <p:sldId id="408" r:id="rId72"/>
    <p:sldId id="411" r:id="rId73"/>
    <p:sldId id="413" r:id="rId74"/>
    <p:sldId id="423" r:id="rId75"/>
    <p:sldId id="414" r:id="rId76"/>
    <p:sldId id="415" r:id="rId77"/>
    <p:sldId id="416" r:id="rId78"/>
    <p:sldId id="417" r:id="rId79"/>
    <p:sldId id="418" r:id="rId80"/>
    <p:sldId id="419" r:id="rId81"/>
    <p:sldId id="420" r:id="rId82"/>
    <p:sldId id="421" r:id="rId83"/>
    <p:sldId id="425" r:id="rId84"/>
    <p:sldId id="426" r:id="rId85"/>
    <p:sldId id="427" r:id="rId86"/>
    <p:sldId id="429" r:id="rId87"/>
    <p:sldId id="428" r:id="rId88"/>
    <p:sldId id="430" r:id="rId89"/>
    <p:sldId id="431" r:id="rId90"/>
    <p:sldId id="439" r:id="rId91"/>
    <p:sldId id="432" r:id="rId92"/>
    <p:sldId id="434" r:id="rId93"/>
    <p:sldId id="433" r:id="rId94"/>
    <p:sldId id="436" r:id="rId95"/>
    <p:sldId id="438" r:id="rId96"/>
    <p:sldId id="437" r:id="rId9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E0B5-69AE-4DB8-A746-7CF92D00ED4B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98F1-10AB-4D73-9663-6F72AC648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2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71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69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27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23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54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08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49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23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99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3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21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6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7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96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27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27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84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93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8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6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407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0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9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37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146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25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39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839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78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958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3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06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197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048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678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112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696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659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292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015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112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32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858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261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9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282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28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008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331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659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518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805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6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562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538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171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982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9565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668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088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953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707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256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75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1170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227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523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6599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688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652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201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981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817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1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435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2037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353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3755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0900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8165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7508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8841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347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9550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2596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4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35D8-5952-442E-860C-44836A2B486F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41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C834-1843-4ACD-8846-441F5A178367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9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9A3A-61FD-446A-AF14-3ADB842A1945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12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5C58-1B15-4312-85DB-B9DF8EA450EE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FEF3-C72C-4F16-9B3E-57453847AC98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36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BCCD-2A11-4A25-B473-AA73F635C032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46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8BBC-A1F4-49EA-BC80-739DBD9B1CB0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6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9998-F8C7-49B6-9EC8-8D76DF6AE56F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92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8CA7-9088-4668-AECE-50447D3EB5F1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432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63B-AD13-4ABB-8684-9B45A8F77966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81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711-6E0D-4FBC-97B5-53A5891D096B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44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EC2-4A8B-4248-B46A-E3CA95E74844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31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F802-D989-4141-A2B6-B76888D2F191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03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900-8E79-4DEC-99A2-7BA059CAC9B4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89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7A3-CFF9-4E23-8CC5-D9CA54AD5498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74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6BA2-B873-4E64-9E94-F63E5A1258CC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3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F87A-C5C0-40AE-86BD-F35F50CE493F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68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8E0-D0C2-48BF-AFCF-97BCF6327D2C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2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FE24-84FA-4980-8466-69C8D02F7838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08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5755-4043-4DA3-9608-B79F0794FC26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71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EDA1-2372-4CC2-BFDB-CDF6FC5F3913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54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81E-5E94-4294-9674-95970E3D66BA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96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324A-D7E0-47D7-8CF8-B6679FE3AA34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4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716F-95D3-4964-8A78-BB8717DD4600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2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63951"/>
            <a:ext cx="7772400" cy="1046011"/>
          </a:xfrm>
        </p:spPr>
        <p:txBody>
          <a:bodyPr>
            <a:noAutofit/>
          </a:bodyPr>
          <a:lstStyle/>
          <a:p>
            <a:r>
              <a:rPr lang="th-TH" altLang="ja-JP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เอกสารประกอบการฝึกอบรมทักษะ</a:t>
            </a:r>
            <a:br>
              <a:rPr lang="th-TH" altLang="ja-JP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ja-JP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การขับขี่รถกระเช้าเพื่อการทำงานบนพื้นที่สูง</a:t>
            </a:r>
            <a:r>
              <a:rPr lang="en-US" altLang="ja-JP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ja-JP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(ฉบับ </a:t>
            </a:r>
            <a:r>
              <a:rPr lang="en-US" altLang="ja-JP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point)</a:t>
            </a:r>
            <a:endParaRPr kumimoji="1" lang="ja-JP" alt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79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ประเภทของรถกระเช้าเพื่อการทำงานบนพื้นที่สูง - ส่วนการเคลื่อนที่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9-10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10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34280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2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</a:t>
            </a:r>
            <a:r>
              <a:rPr lang="th-TH" altLang="ja-JP" sz="12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ประเภทขับเคลื่อนด้วยตนเอง</a:t>
            </a:r>
            <a:endParaRPr lang="ja-JP" altLang="en-US" sz="1200" b="1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　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เนื่องจากเป็นประเภทที่ขับเคลื่อนด้วยตนเองโดยไม่ต้องติดตั้งบนรถบรรทุกจึงทำให้ไม่สามารถวิ่งบน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ทางสาธารณะได้ สำหรับประเภทขับเคลื่อนด้วยตนเองนี้มีทั้ง</a:t>
            </a:r>
            <a:r>
              <a:rPr lang="th-TH" altLang="ja-JP" sz="12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แบบขับเคลื่อนด้วยล้อ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และ</a:t>
            </a:r>
            <a:r>
              <a:rPr lang="th-TH" altLang="ja-JP" sz="12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แบบขับเคลื่อน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ด้วยตีนตะขาบ</a:t>
            </a:r>
            <a:endParaRPr lang="ja-JP" altLang="en-US" sz="1200" b="1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r>
              <a:rPr lang="th-TH" altLang="ja-JP" sz="12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แบบขับเคลื่อนด้วยล้อ</a:t>
            </a:r>
            <a:endParaRPr lang="ja-JP" altLang="en-US" sz="1200" b="1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　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แบบขับเคลื่อนด้วยล้อทั่วไปมี 4 ล้อและหลายรุ่นใช้ล้อหน้าและหลังฝั่งละ 2 ล้อในการขับเคลื่อน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ในส่วนของยางนั้นทั่วไปมักใช้ยางนิรภัยประเภท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Self-sealing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ทั้งนี้มีบางรุ่นที่ใช้ยางประเภท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White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rubber tires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เพื่อช่วยป้องกันรอยขีดข่วนบนพื้นถนน เป็นประเภทที่มีการขับเคลื่อนยางผ่านอุปกรณ์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ทดรอบมอเตอร์ไฮโดร</a:t>
            </a:r>
            <a:r>
              <a:rPr lang="th-TH" altLang="ja-JP" sz="12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(คุณลักษณะพิเศษที่สำคัญ)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 สามารถปฏิบัติงานไปพร้อมกับเคลื่อนย้ายตำแหน่งได้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ข. มีความเร็วในการเคลื่อนที่ช้ากว่าเมื่อเทียบกับประเภทรถบรรทุก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ค. สร้างความเสียหายให้กับพื้นผิวถนนในขณะขับขี่น้อยกว่าเมื่อเทียบกับแบบขับเคลื่อนด้วยตีนตะขาบ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ง. มักนำไปใช้ในงานตรวจสอบและบำรุงรักษาภายในโรงงาน การเก็บ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รายละเอียดในงานก่อสร้าง อู่ต่อเรือ ฯลฯ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12" name="図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05" y="860668"/>
            <a:ext cx="1426845" cy="3129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767" y="4065830"/>
            <a:ext cx="3105583" cy="19528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754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ประเภทของรถกระเช้าเพื่อการทำงานบนพื้นที่สูง - ส่วนการเคลื่อนที่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10-11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11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34280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2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</a:t>
            </a:r>
            <a:r>
              <a:rPr lang="th-TH" altLang="ja-JP" sz="12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ประเภทขับเคลื่อนด้วยตนเอง</a:t>
            </a:r>
            <a:endParaRPr lang="ja-JP" altLang="en-US" sz="1200" b="1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　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เนื่องจากเป็นประเภทที่ขับเคลื่อนด้วยตนเองโดยไม่ต้องติดตั้งบนรถบรรทุกจึงทำให้ไม่สามารถวิ่งบน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ทางสาธารณะได้ สำหรับประเภทขับเคลื่อนด้วยตนเองนี้มีทั้ง</a:t>
            </a:r>
            <a:r>
              <a:rPr lang="th-TH" altLang="ja-JP" sz="12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แบบขับเคลื่อนด้วยล้อ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และ</a:t>
            </a:r>
            <a:r>
              <a:rPr lang="th-TH" altLang="ja-JP" sz="12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แบบขับเคลื่อน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ด้วยตีนตะขาบ</a:t>
            </a:r>
            <a:endParaRPr lang="ja-JP" altLang="en-US" sz="1200" b="1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</a:t>
            </a:r>
            <a:r>
              <a:rPr lang="th-TH" altLang="ja-JP" sz="12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แบบขับเคลื่อนด้วยตีนตะขาบ</a:t>
            </a:r>
            <a:endParaRPr lang="ja-JP" altLang="en-US" sz="1200" b="1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　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แบบขับเคลื่อนด้วยตีนตะขาบนั้นมีการใช้อุปกรณ์ทดรอบมอเตอร์ไฮโดร</a:t>
            </a:r>
            <a:r>
              <a:rPr lang="th-TH" altLang="ja-JP" sz="12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ในการขับเคลื่อนตีนตะขาบ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ด้วยเช่นกัน สำหรับรุ่นที่มีขนาดเล็กตีนตะขาบจะทำจากยางมักนำไปใช้งานก่อสร้างหรือติดตั้งภายใน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อาคารเสียเป็นส่วนใหญ่ รวมถึงมีหลายรุ่นที่มีการใช้ตีนตะขาบ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ที่ทำจาก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White rubber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เพื่อช่วยป้องกันรอยขีดข่วน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บนพื้นถนน</a:t>
            </a:r>
            <a:r>
              <a:rPr lang="ja-JP" altLang="en-US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(คุณลักษณะพิเศษที่สำคัญ)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 สามารถปฏิบัติงานไปพร้อมกับเคลื่อนย้ายตำแหน่งได้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ข. มีความเร็วในการเคลื่อนที่ช้าเช่นเดียวกับแบบขับเคลื่อน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ด้วยล้อ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ค. สามารถเคลื่อนที่บนพื้นผิวที่มีความขรุขระได้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ง. สามารถเคลื่อนที่บนพื้นผิวที่มีความอ่อนนุ่มได้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จ. มักนำไปใช้ในงานก่อสร้าง, งานติดตั้งเครื่องจักร ฯลฯ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52" y="1422624"/>
            <a:ext cx="1308100" cy="3030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766" y="2738740"/>
            <a:ext cx="2600688" cy="17147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708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คำศัพท์เกี่ยวกับรถกระเช้าเพื่อการทำงานบนพื้นที่สูง (1)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4110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กรุณาทำความเข้าใจคำจำกัดความและความหมายของรถกระเช้าเพื่อการทำงานบนพื้นที่สูง รวมทั้งใช้งานอย่างถูกต้องและปลอดภัย</a:t>
            </a: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732" y="1914271"/>
            <a:ext cx="6344535" cy="36390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060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คำจำกัดความของรถกระเช้าเพื่อการทำงานบนพื้นที่สูง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323" y="6400413"/>
            <a:ext cx="422833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14-20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11-16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29078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กรุณาทำความเข้าใจคำจำกัดความและความหมายของรถกระเช้าเพื่อการทำงานบนพื้นที่สูง รวมทั้งใช้งานอย่างถูกต้องและปลอดภัย</a:t>
            </a: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แพลตฟอร์มสำหรับปฏิบัติงาน 	หมายถึง อุปกรณ์ที่ใช้บรรทุกคนหรือสัมภาระ</a:t>
            </a: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อุปกรณ์ปรับความสมดุล 	หมายถึง อุปกรณ์ที่ใช้ปรับระดับของแพลตฟอร์มสำหรับปฏิบัติงาน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		ให้มีความสมดุลตามแนวระนาบ</a:t>
            </a: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③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อุปกรณ์ควบคุม		หมายถึง อุปกรณ์ที่ใช้ควบคุมส่วนการทำงานและส่วนขับเคลื่อน ฯลฯ</a:t>
            </a: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④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อุปกรณ์แขนยก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Boom)	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หมายถึง อุปกรณ์ที่ใช้รองรับแพลตฟอร์มสำหรับปฏิบัติงาน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		รวมทั้งสามารถปรับมุมก้มและเงยได้</a:t>
            </a:r>
            <a:endParaRPr lang="en-US" altLang="ja-JP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⑤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อุปกรณ์หมุน		หมายถึง อุปกรณ์ที่ใช้หมุนส่วนการทำงาน</a:t>
            </a: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。</a:t>
            </a: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⑥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ขารับน้ำหนัก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Outrigger)	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หมายถึง อุปกรณ์ที่ใช้แม่แรงในการรักษาสมดุลของตัวรถ</a:t>
            </a: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⑦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อุปกรณ์ยกขึ้นและลงตามแนวดิ่ง	หมายถึง อุปกรณ์ที่ใช้ยกแพลตฟอร์มสำหรับปฏิบัติงานขึ้นและลง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		ตามแนวดิ่ง</a:t>
            </a: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⑧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โหลดหรือน้ำหนักบรรทุก	หมายถึง โหลดหรือน้ำหนักสูงสุดของคนหรือสัมภาระที่สามารถบรรทุก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	บนแพลตฟอร์มสำหรับปฏิบัติงานและยกขึ้นได้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	กรณีที่บรรทุกเกินน้ำหนักสูงสุดดังกล่าวแล้วอาจก่อให้เกิดอุบัติเหตุ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	ร้ายแรงได้</a:t>
            </a:r>
          </a:p>
        </p:txBody>
      </p:sp>
    </p:spTree>
    <p:extLst>
      <p:ext uri="{BB962C8B-B14F-4D97-AF65-F5344CB8AC3E}">
        <p14:creationId xmlns:p14="http://schemas.microsoft.com/office/powerpoint/2010/main" val="195963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คำจำกัดความของรถกระเช้าเพื่อการทำงานบนพื้นที่สูง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83535" y="6400413"/>
            <a:ext cx="43871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20-21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16-18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14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4"/>
            <a:ext cx="7886700" cy="38003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กรุณาทำความเข้าใจคำจำกัดความและความหมายของรถกระเช้าเพื่อการทำงานบนพื้นที่สูง รวมทั้งใช้งานอย่างถูกต้องและปลอดภัย</a:t>
            </a:r>
            <a:endParaRPr lang="en-US" altLang="ja-JP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ความสูงของแพลตฟอร์มสำหรับปฏิบัติงาน 	หมายถึง ความสูงในแนวดิ่งโดยนับจากพื้นดิน</a:t>
            </a:r>
            <a:r>
              <a:rPr lang="th-TH" altLang="ja-JP" sz="12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ถีง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แพลตฟอร์ม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			ในตอนที่ยกแพลตฟอร์มสำหรับปฏิบัติงานขึ้นสูงสุด</a:t>
            </a:r>
            <a:endParaRPr lang="en-US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ความสูงเหนือพื้นดิน 		หมายถึง ความสูงในแนวดิ่งโดยนับจากพื้นดิน</a:t>
            </a:r>
            <a:r>
              <a:rPr lang="th-TH" altLang="ja-JP" sz="12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ถีง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แพลตฟอร์มในตอนที่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		ยกแพลตฟอร์มสำหรับปฏิบัติงานไปที่ระดับความสูงต่างๆ</a:t>
            </a: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。</a:t>
            </a:r>
            <a:endParaRPr lang="en-US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รัศมีการทำงาน 		หมายถึง ระยะห่างในแนวระนาบจากจุดหมุนถึงขอบด้านในสุดของ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		แพลตฟอร์มสำหรับปฏิบัติงาน </a:t>
            </a:r>
            <a:endParaRPr lang="en-US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ภาพแสดงช่วงการทำงาน		หมายถึง ภาพแสดงขอบเขตที่สามารถทำงานได้อย่างปลอดภัย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		โดยใช้รถกระเช้าเพื่อการทำงานบนพื้นที่สูง</a:t>
            </a:r>
            <a:endParaRPr lang="en-US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en-US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		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ขอบเขตการทำงานจะเปลี่ยนแปลงไปตามความสามารถของรถกระเช้า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		(น้ำหนักบรรทุก โหลดในการแขวน ความยาว</a:t>
            </a:r>
            <a:r>
              <a:rPr lang="th-TH" altLang="ja-JP" sz="12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ของบูม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รัศมีการทำงาน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		การกางขารับน้ำหนัก ฯลฯ) </a:t>
            </a: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endParaRPr lang="en-US" altLang="ja-JP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558" y="4133142"/>
            <a:ext cx="2400254" cy="2082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688" y="3968535"/>
            <a:ext cx="1681065" cy="22629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06" y="4270696"/>
            <a:ext cx="2538079" cy="19448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855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14673"/>
            <a:ext cx="7829550" cy="1095289"/>
          </a:xfrm>
        </p:spPr>
        <p:txBody>
          <a:bodyPr>
            <a:normAutofit fontScale="90000"/>
          </a:bodyPr>
          <a:lstStyle/>
          <a:p>
            <a:r>
              <a:rPr lang="th-TH" altLang="ja-JP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บทที่ 2 โครงสร้างและการใช้งานส่วนการทำงานของรถกระเช้าเพื่อการทำงานบนพื้นที่สูง</a:t>
            </a:r>
            <a:endParaRPr kumimoji="1" lang="ja-JP" altLang="en-US" sz="3200" b="1" dirty="0"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7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ส่วนการทำงานของรถกระเช้าเพื่อการทำงานบนพื้นที่สูงประเภท</a:t>
            </a:r>
            <a:r>
              <a:rPr lang="th-TH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บูม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- </a:t>
            </a: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ส่วนการทำงาน</a:t>
            </a:r>
            <a:endParaRPr kumimoji="1" lang="ja-JP" altLang="en-US" sz="14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19222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รถกระเช้าเพื่อการทำงานบนพื้นที่สูงประเภท</a:t>
            </a:r>
            <a:r>
              <a:rPr lang="th-TH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บูมสา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มารถแบ่ง</a:t>
            </a:r>
            <a:r>
              <a:rPr lang="th-TH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ตามโครงสร้าง</a:t>
            </a:r>
            <a:r>
              <a:rPr lang="th-TH" sz="1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ของบูม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ได้เป็น </a:t>
            </a: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 คือ </a:t>
            </a:r>
            <a:r>
              <a:rPr lang="th-TH" sz="1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แบบบูมสไลด์</a:t>
            </a:r>
            <a:r>
              <a:rPr lang="th-TH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แบบพับแขน และ</a:t>
            </a:r>
            <a:r>
              <a:rPr lang="th-TH" sz="1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แบบบูม</a:t>
            </a:r>
            <a:r>
              <a:rPr lang="th-TH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ผสม</a:t>
            </a:r>
            <a:endParaRPr lang="en-US" sz="1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โดยส่วนการทำงานจะประกอบไปด้วย</a:t>
            </a:r>
            <a:r>
              <a:rPr lang="th-TH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อุปกรณ์แขนยก </a:t>
            </a:r>
            <a:r>
              <a:rPr lang="en-US" altLang="ja-JP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(Boom) </a:t>
            </a:r>
            <a:r>
              <a:rPr lang="th-TH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</a:t>
            </a:r>
            <a:r>
              <a:rPr lang="th-TH" sz="1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หมุนบูม</a:t>
            </a:r>
            <a:r>
              <a:rPr lang="th-TH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อุปกรณ์ปรับมุมก้มและเงย</a:t>
            </a:r>
            <a:r>
              <a:rPr lang="th-TH" sz="1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ของบูม</a:t>
            </a:r>
            <a:r>
              <a:rPr lang="th-TH" sz="1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แพลตฟอร์มสำหรับปฏิบัติงาน อุปกรณ์หมุนแพลตฟอร์มสำหรับปฏิบัติงาน อุปกรณ์ปรับความสมดุลของแพลตฟอร์มสำหรับปฏิบัติงาน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ฯลฯ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8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6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15900"/>
            <a:ext cx="7886700" cy="5344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ส่วนการทำงานของรถกระเช้าเพื่อการทำงานบนพื้นที่สูงประเภท</a:t>
            </a:r>
            <a:r>
              <a:rPr lang="th-TH" altLang="ja-JP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บูม</a:t>
            </a:r>
            <a:r>
              <a:rPr lang="th-TH" altLang="ja-JP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 - อุปกรณ์ปรับความสมดุลของแพลตฟอร์มสำหรับปฏิบัติงาน</a:t>
            </a:r>
            <a:endParaRPr kumimoji="1" lang="ja-JP" altLang="en-US" sz="14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78300" y="6400413"/>
            <a:ext cx="39923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28-29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20-21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17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4"/>
            <a:ext cx="7886700" cy="5180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หากแพลตฟอร์มสำหรับปฏิบัติงานเกิดการเอียงในตอนที่ปรับมุมก้มและเงย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ของบูมหรือการพับบูม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แล้วอาจทำให้พนักงานร่วงหล่นจากแพลตฟอร์มสำหรับปฏิบัติงานได้ ดังนั้น จึงจำเป็นต้องมี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อุปกรณ์ปรับความสมดุลของแพลตฟอร์มสำหรับปฏิบัติงาน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ที่ไม่มีส่วนเกี่ยวข้องกับการปรับมุมก้มและเงย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ของบูมหรือการพับบูม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เพื่อป้องกันเหตุดังกล่าว (ได้รับการติดตั้งในรถกระเช้าเพื่อการทำงานบนพื้นที่สูงทุกประเภทยกเว้นประเภทขึ้นและลงตามแนวดิ่ง)</a:t>
            </a:r>
            <a:endParaRPr lang="en-US" altLang="ja-JP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อุปกรณ์ปรับความสมดุลโดยใช้กระบอกสูบ</a:t>
            </a: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อุปกรณ์ปรับความสมดุลโดยใช้ลวดสลิง (หรือโซ่)</a:t>
            </a: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434" y="1993900"/>
            <a:ext cx="1915460" cy="43076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472" y="3777119"/>
            <a:ext cx="2191056" cy="25244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258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2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ส่วนการทำงานของรถกระเช้าเพื่อการทำงานบนพื้นที่สูงประเภท</a:t>
            </a:r>
            <a:r>
              <a:rPr lang="th-TH" altLang="ja-JP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บูม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(3) - โครงสร้างและคุณลักษณะพิเศษของขารับน้ำหนัก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Outrigger)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4200" y="6400413"/>
            <a:ext cx="37764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21-22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66978" y="1157387"/>
            <a:ext cx="7886700" cy="13528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ขารับน้ำหนัก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Outrigger)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มีทั้ง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แบบรูปตัว </a:t>
            </a:r>
            <a:r>
              <a:rPr lang="en-US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ที่ยืดออกมาตามแนวนอนก่อนสัมผัสกับพื้น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แบบรูปตัว </a:t>
            </a:r>
            <a:r>
              <a:rPr lang="en-US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ที่ยืดออกมาสัมผัสกับพื้นโดยตรงในแนวเอียง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แต่ไม่ว่าจะเป็นแบบใดก็ตาม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ถือเป็นอุปกรณ์เพื่อช่วยรักษาความสมดุลของรถกระเช้าเพื่อการทำงานบนพื้นที่สูง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ด้วยกันทั้งสิ้น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ขารับน้ำหนัก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Outrigger)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แบบรูปตัว 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้นมักใช้กับรถกระเช้าเพื่อการทำงานบนพื้นที่สูงขนาดใหญ่ที่มีความสูงของแพลตฟอร์มสำหรับปฏิบัติงานมากกว่า 12 เมตรขึ้นไป ส่วนขารับน้ำหนัก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Outrigger)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แบบรูปตัว 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นั้นมักใช้กับรถกระเช้าเพื่อการทำงานบนพื้นที่สูงขนาดเล็กที่มีความสูงไม่เกิน 12 เมตร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นอกจากนี้กระบอกสูบไฮโดร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ใช้เป็นแม่แรงนั้นยังได้รับการติดตั้งเช็ควาล์วเพื่อช่วยป้องกันกระบอกสูบหดตัวในตอนที่สายไฮโดรลิ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คได้รับ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ความเสียหายอีกด้วย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468" y="4007238"/>
            <a:ext cx="2223051" cy="23050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88" y="3911652"/>
            <a:ext cx="2143424" cy="24006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040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764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ส่วนการทำงานของรถกระเช้าเพื่อการทำงานบนพื้นที่สูงประเภท</a:t>
            </a:r>
            <a:r>
              <a:rPr lang="th-TH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บูม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-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โครงสร้างและคุณลักษณะพิเศษของอุปกรณ์ควบคุม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05437" y="6400413"/>
            <a:ext cx="436522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30-32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22-25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19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176835"/>
            <a:ext cx="7886700" cy="1615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อุปกรณ์ควบคุมประกอบด้วย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อุปกรณ์ควบคุมการสับเปลี่ยน 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PTO (Power Take Off) (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มีเฉพาะประเภทรถบรรทุกเท่านั้น) อุปกรณ์ควบคุมขารับน้ำหนัก (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Outrigger)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อุปกรณ์ควบคุมส่วนการทำงานด้านบนและด้านล่าง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ฯลฯ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นอกจากนี้ในส่วนของวิธีการควบคุมได้ยังแบ่งได้เป็นการควบคุมด้วยไฟฟ้า (สวิตซ์), การควบคุมด้วยคันโยกและการควบคุมด้วยแม่เหล็กไฟฟ้าอีกด้วย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40" y="2632010"/>
            <a:ext cx="3195357" cy="14549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846" y="2434324"/>
            <a:ext cx="3432554" cy="16440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640" y="4183312"/>
            <a:ext cx="3461206" cy="16946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041" y="4183312"/>
            <a:ext cx="3842092" cy="15316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104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9900" y="2908299"/>
            <a:ext cx="8293100" cy="601663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บทที่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ความรู้พื้นฐานเกี่ยวกับ</a:t>
            </a:r>
            <a:b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รถกระเช้าเพื่อการทำงานบนพื้นที่สูง</a:t>
            </a:r>
            <a:endParaRPr kumimoji="1" lang="ja-JP" altLang="en-US" sz="2800" b="1" dirty="0"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58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ส่วนการทำงานของรถกระเช้าเพื่อการทำงานบนพื้นที่สูงประเภทขึ้นและลงตามแนวดิ่ง</a:t>
            </a:r>
            <a:endParaRPr kumimoji="1" lang="ja-JP" altLang="en-US" sz="16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20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2261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รถกระเช้าเพื่อการทำงานบนพื้นที่สูงประเภทขึ้นและลงตามแนวดิ่ง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แบ่งออกได้เป็น 4 ประเภท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ตามโครงสร้างของแขนยก (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Lift arm)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ดังนี้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Scissors type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Mast type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③ 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Sigma type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④ 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X type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8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11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85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อุปกรณ์ความปลอดภัยของรถกระเช้าเพื่อการทำงานบนพื้นที่สูง (1) - ประเภทของอุปกรณ์ความปลอดภัยตามข้อกำหนดทางกฎหมาย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76618" y="6400413"/>
            <a:ext cx="429404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36-41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25-33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21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197691"/>
            <a:ext cx="7886700" cy="42339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รถกระเช้าเพื่อการทำงานบนพื้นที่สูงได้รับการติดตั้งอุปกรณ์ความปลอดภัยหลากหลายประเภทเพื่อให้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สามารถปฏิบัติงานบนพื้นที่สูงได้อย่างปลอดภัยและสบายใจ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ซึ่งบางกรณี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เป็นการติดตั้งตามมาตรฐานโครงสร้างของรถกระเช้าเพื่อการทำงานบนพื้นที่สูง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และบางกรณี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เป็นการติดตั้งตามข้อตกลงร่วมกันระหว่างผู้ผลิตและผู้ใช้งานเ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พื่อการทำงานที่ปลอดภัยมากยิ่งขึ้น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เนื่องจากอุปกรณ์ปลอดภัยมีการเปลี่ยนแปลงและพัฒนามาอย่างต่อเนื่อง ดังนั้น 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จึงจำเป็นต้องอ่านคู่มือการกอุปกรณ์ความใช้งานให้ละเอียดก่อนเริ่มใช้งาน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อุปกรณ์ความปลอดภัยตามข้อกำหนดทางกฎหมายที่ถือเป็นมาตรฐานโครงสร้างของรถกระเช้าเพื่อการทำงานบนพื้นที่สูงมีดังนี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①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อุปกรณ์ควบคุมการทำงาน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ของบูม</a:t>
            </a: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②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อุปกรณ์หยุดฉุกเฉิน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Emergency stop)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③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อุปกรณ์เคลื่อนที่ลงฉุกเฉิน</a:t>
            </a: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④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อุปกรณ์แจ้งเตือนการเคลื่อนที่</a:t>
            </a: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⑤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อุปกรณ์ควบคุมมุมลาดเอียงของตัวรถ</a:t>
            </a: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⑥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วาล์วนิรภัย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Safety valve),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เช็ควาล์ว</a:t>
            </a: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⑦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อุปกรณ์เชื่อมต่อการทำงานของขารับน้ำหนัก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Outrigger interlock)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⑧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อุปกรณ์แสดงทิศทางการเคลื่อนที่หน้าและหลังของตัวรถ</a:t>
            </a: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⑨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อุปกรณ์ควบคุมการรับน้ำหนักเกินกำลัง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Overload)</a:t>
            </a: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8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37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44316"/>
            <a:ext cx="7886700" cy="70842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อุปกรณ์ความปลอดภัยของรถกระเช้าเพื่อการทำงานบนพื้นที่สูง 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-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อุปกรณ์ควบคุมการทำงาน</a:t>
            </a:r>
            <a:r>
              <a:rPr lang="th-TH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ของบูม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5897" y="6400413"/>
            <a:ext cx="424476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36-37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26-29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8"/>
            <a:ext cx="7886700" cy="38287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อุปกรณ์ควบคุมการทำงาน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ของบูม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เป็นอุปกรณ์ที่ใช้ควบคุมการทำงาน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ของบูม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โดยอัตโนมัติ (หยุดการทำงานหรือแจ้งเตือน) ในกรณีที่แพลตฟอร์ม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สำหรับปฏิบัติงานเคลื่อนที่ออกนอกขอบเขตการทำงาน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ป้องกันการพลิกคว่ำของรถกระเช้าเพื่อการทำงานบนพื้นที่สูง</a:t>
            </a: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กรณีของรถกระเช้าประเภท</a:t>
            </a:r>
            <a:r>
              <a:rPr lang="th-TH" altLang="ja-JP" sz="1400" b="1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บูมสไลด์</a:t>
            </a:r>
            <a:endParaRPr lang="en-US" altLang="ja-JP" sz="14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อุปกรณ์จะทำการตรวจสอบมุมเงยและระยะยืดออก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ของบูม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มุมในการหมุน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รวมถึงระยะยืดออกของขารับน้ำหนัก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Outrigger)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ในกรณีที่เกินขอบเขตของ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ช่วงการทำงานแล้วจะทำการปรับลดระดับของมุมเงยและหยุดการยืดออกของ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บูมหรื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อหยุดการหมุนจากจุดศูนย์กลางของตัวรถในทันที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อุปกรณ์ควบคุมการทำงาน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ของบูม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ในกรณีของรถกระเช้าประเภท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บูมสไลด์</a:t>
            </a:r>
            <a:endParaRPr lang="th-TH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แบ่งออกได้เป็น 2 ประเภทดังนี้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a)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ประเภทที่มีการตรวจสอบการเพิ่มลดของน้ำหนักบรรทุกบนแพลตฟอร์ม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สำหรับปฏิบัติงาน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b)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ประเภทที่ไม่มีการตรวจสอบการเพิ่มลดของน้ำหนักบรรทุกบนแพลตฟอร์ม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สำหรับปฏิบัติงาน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กรณีของรถกระเช้าประเภทพับแขน</a:t>
            </a:r>
            <a:endParaRPr lang="en-US" altLang="ja-JP" sz="14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อุปกรณ์จะทำการตรวจสอบมุม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ของบูมท่อน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ที่ 2 ที่กระทำต่อแนวระนาบของตัวรถ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ในกรณีที่เกินขอบเขตของช่วงการทำงานดังที่แสดงไว้ในรูปภาพที่ 2-29 แล้ว จะทำการปรับลดระดับของมุมเงยและหยุดการ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กางบูม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ในทันที</a:t>
            </a:r>
            <a:endParaRPr lang="ja-JP" altLang="en-US" sz="18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980" y="1485207"/>
            <a:ext cx="2362012" cy="17845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376" y="3313839"/>
            <a:ext cx="1750616" cy="18296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1863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27000"/>
            <a:ext cx="7886700" cy="6233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อุปกรณ์ความปลอดภัยของรถกระเช้าเพื่อการทำงานบนพื้นที่สูง (3) - อุปกรณ์หยุดฉุกเฉิน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stop)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8"/>
            <a:ext cx="7886700" cy="31203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อุปกรณ์หยุดฉุกเฉิน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stop)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เป็นอุปกรณ์ที่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ใช้หยุดการทำงานในช่วงระหว่าง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บูม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ทำงาน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หว่างที่รถกระเช้าเพื่อการทำงานบนพื้นที่สูงกำลังเคลื่อนที่ทันทีที่ผู้ขับขี่รู้สึกว่าอาจเป็นอันตราย</a:t>
            </a:r>
            <a:endParaRPr lang="en-US" altLang="ja-JP" sz="1600" b="1" u="sng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8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49" y="1955608"/>
            <a:ext cx="3831813" cy="201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96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14300"/>
            <a:ext cx="7886700" cy="6360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อุปกรณ์ความปลอดภัยของรถกระเช้าเพื่อการทำงานบนพื้นที่สูง (4) - อุปกรณ์เคลื่อนที่ลงฉุกเฉิน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24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8"/>
            <a:ext cx="7886700" cy="19561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อุปกรณ์เคลื่อนที่ลงฉุกเฉินเป็นเครื่องมือหรืออุปกรณ์ที่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ช่วยนำพาผู้ปฏิบัติงานลงจากแพลตฟอร์มสำหรับปฏิบัติงาน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มายังพื้นดินอย่างปลอดภัย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ในกรณีที่เกิดเหตุการณ์ไม่คาดฝัน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อาทิ เครื่องจักรหยุดทำงาน ฯลฯ</a:t>
            </a: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*กรณีของรถกระเช้าเพื่อการทำงานบนพื้นที่สูงประเภทขับเคลื่อนด้วยเครื่องยนต์ทั่วไปจะมีการติดตั้งปั๊มฉุกเฉินที่มีการใช้แบตเตอรี่เป็นแหล่งพลังงาน ทั้งนี้สำหรับรุ่นที่มีการติดตั้งมอเตอร์เสียงรบกวนต่ำไว้แยกต่างหากอาจไม่มีการติดตั้งปั๊มฉุกเฉินก็เป็น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*รถกระเช้าเพื่อการทำงานบนพื้นที่สูงแบบขึ้นและลงตามแนวดิ่งทั่วไปส่วนใหญ่มักมีการติดตั้งวาล์วสำหรับเคลื่อนที่ลงไว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*บางกรณีอาจมีการใช้งานอุปกรณ์อื่นร่วมด้วย อาทิ บันไดเชือกหรือเชือกสำหรับเคลื่อนที่ลง ฯลฯ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7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27000"/>
            <a:ext cx="7886700" cy="6233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อุปกรณ์ความปลอดภัยของรถกระเช้าเพื่อการทำงานบนพื้นที่สูง (5) - อุปกรณ์แจ้งเตือนการเคลื่อนที่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25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8"/>
            <a:ext cx="7886700" cy="31203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อุปกรณ์แจ้งเตือนการเคลื่อนที่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เป็นอุปกรณ์ที่มีการส่งสัญญาณแจ้งเตือนอัตโนมัติ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(เสียงกริ่งหรือออด) ในช่วงระหว่างที่มีการเคลื่อนที่โดยทำงานร่วมกับคันโยกควบคุมการเคลื่อนที่เพื่อเปิดสวิตซ์แจ้งเตือนโดยอัตโนมัติ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ja-JP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th-TH" altLang="ja-JP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มักได้รับการติดตั้งบนรถกระเช้าเพื่อการทำงานบนพื้นที่สูงประเภทขับเคลื่อนด้วยตนเอง</a:t>
            </a:r>
            <a:endParaRPr lang="en-US" altLang="ja-JP" sz="16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8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702" y="2055640"/>
            <a:ext cx="4448796" cy="24673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6563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01600"/>
            <a:ext cx="7886700" cy="6487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อุปกรณ์ความปลอดภัยของรถกระเช้าเพื่อการทำงานบนพื้นที่สูง (6) - อุปกรณ์ควบคุมมุมลาดเอียงของตัวรถ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26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8"/>
            <a:ext cx="7886700" cy="31203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อุปกรณ์ควบคุมมุมลาดเอียงของตัวรถเป็นอุปกรณ์ที่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ในการแจ้งเตือนหรือหยุดการยกแพลตฟอร์มสำหรับปฏิบัติงานโดยอัตโนมัติในกรณีที่มีการยกแพลตฟอร์มสำหรับปฏิบัติงานในสภาพที่ตัวรถเอียง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มุมลาดเอียงของตัวรถเกินกว่าค่าที่ยอมรับได้ในช่วงระหว่างการเคลื่อนที่</a:t>
            </a:r>
            <a:endParaRPr lang="en-US" altLang="ja-JP" sz="1600" b="1" u="sng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17" y="2266788"/>
            <a:ext cx="5487166" cy="23244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0120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57368"/>
            <a:ext cx="7886700" cy="69302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อุปกรณ์ความปลอดภัยของรถกระเช้าเพื่อการทำงานบนพื้นที่สูง (7) - วาล์วนิรภัย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valve), 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เช็ควาล์ว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68800" y="6400413"/>
            <a:ext cx="38018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31-32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27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8"/>
            <a:ext cx="7886700" cy="31203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กรณีที่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เกิด </a:t>
            </a:r>
            <a:r>
              <a:rPr lang="en-US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Overload (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เกินกำลัง)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หรือ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มีแรงกระแทกเกิดขึ้น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ในช่วงระหว่างการทำงานอาจก่อให้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เกิดแรงดันสูงผิดปกติในระบบ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ไฮโดรลิ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จน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สร้างความเสียหายให้กับรถกระเช้า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เพื่อป้องกันเหตุดังกล่าว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จึงได้มีการติดตั้งวาล์วนิรภัย (</a:t>
            </a:r>
            <a:r>
              <a:rPr lang="en-US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Safety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valve) 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ให้กับอุปกรณ์ไฮโดร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ของรถกระเช้าเพื่อการทำงานบน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พื้นที่สูง โดยมีการ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กำหนดพิกัดแรงดันใช้งานในรถกระเช้าแต่ละคัน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ไว้เพื่อ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ป้องกันไม่ให้แรงดันภายในระบบไฮโดรลิ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คสูง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เกินกว่า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ค่าที่ตั้งไว้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นอกจากนี้ในกรณีที่ท่อหรือสายเกิดความเสียหายหรือส่วนที่ใช้เชื่อมต่อดังกล่าวเกิดการหลุดออกแล้วอาจทำให้แรงดันภายในกระบอกสูบลดลงอย่างผิดปกติจนเป็นเหตุให้แพลตฟอร์มสำหรับปฏิบัติงานร่วงลงอย่างรวดเร็วได้ ดังนั้น เพื่อป้องกันเหตุดังกล่าวจึงได้มีการติดตั้งเช็ควาล์วให้กับกระบอกสูบที่ใช้เป็นแม่แรง กระบอกสูบสำหรับยก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เงยบูม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กระบอกสูบสำหรับยืด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หดบูม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กระบอกสูบสำหรับปรับความสมดุล กระบอกสูบสำหรับพับ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แขนบูมและ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กระบอกสูบสำหรับยกขึ้นและลง โดยเฉพาะอย่างยิ่งในกระบอกสูบที่ใช้เป็นแม่แรง กระบอกสูบสำหรับยืด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หดบูมและ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กระบอกสูบสำหรับยก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เงยบูม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(ประเภทพับแขน) มักมีแรงกระทำจากภายนอกในทิศทางที่กระบอกสูบยืดตัวออกได้ง่ายจึงได้รับการติดตั้งเช็ควาล์วคู่เพื่อป้องกัน</a:t>
            </a: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852738"/>
            <a:ext cx="2102169" cy="21722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9503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327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อุปกรณ์ความปลอดภัยของรถกระเช้าเพื่อการทำงานบนพื้นที่สูง (8) - อุปกรณ์เชื่อมต่อการทำงานของขารับน้ำหนัก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Outrigger interlock)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28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356480"/>
            <a:ext cx="7886700" cy="10308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อุปกรณ์เชื่อมต่อการทำงานของขารับน้ำหนัก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Outrigger interlock)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เป็นอุปกรณ์ควบคุมด้วยไฟฟ้าใช้ในการหยุดการทำงาน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ของบูม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ในกรณีที่ตรวจพบว่าไม่มีโหลดกระทำที่แม่แรงตามที่กำหนดไว้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เพื่อป้องกันผู้ขับขี่ไม่ให้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บังคับบูม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ในขณะที่ลืมกางขาแม่แรง</a:t>
            </a:r>
            <a:endParaRPr lang="ja-JP" altLang="en-US" sz="1600" b="1" u="sng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075" y="2395393"/>
            <a:ext cx="4829849" cy="20672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2541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27000"/>
            <a:ext cx="7886700" cy="6233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อุปกรณ์ความปลอดภัยของรถกระเช้าเพื่อการทำงานบนพื้นที่สูง 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(9) -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อุปกรณ์แสดงทิศทางการเคลื่อนที่หน้าและหลังของตัวรถ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43400" y="6400413"/>
            <a:ext cx="38272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32-33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29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8"/>
            <a:ext cx="7886700" cy="31203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ใช้แสดงสัญญาณ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เพื่อให้สามารถตรวจสอบทิศทางการเคลื่อนที่หน้าและหลังของตัวรถ (ทิศทางการเดินรถ)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ากแพลตฟอร์มสำหรับปฏิบัติงานได้สำหรับรถกระเช้าเพื่อการทำงานบนพื้นที่สูงที่สามารถเคลื่อนที่ไปพร้อมกับหมุนแพลตฟอร์มสำหรับปฏิบัติงาน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*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มักได้รับการติดตั้งบนรถกระเช้าเพื่อการทำงานบนพื้นที่สูงประเภทขับเคลื่อนด้วยตนเอง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314" y="2228682"/>
            <a:ext cx="2667372" cy="24006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94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92658" y="190330"/>
            <a:ext cx="7886700" cy="45992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คำจำกัดความของรถกระเช้าเพื่อการทำงานบนพื้นที่สูง </a:t>
            </a:r>
            <a:endParaRPr kumimoji="1" lang="ja-JP" altLang="en-US" sz="24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92658" y="739373"/>
            <a:ext cx="7886700" cy="2447338"/>
          </a:xfrm>
          <a:ln w="6350"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"รถกระเช้าเพื่อการทำงานบนพื้นที่สูง" หมายถึง </a:t>
            </a:r>
            <a:r>
              <a:rPr lang="th-TH" altLang="ja-JP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เครื่องจักรที่ใช้ในการก่อสร้าง ตรวจสอบ ซ่อมแซม ฯลฯ บนพื้นที่สูง</a:t>
            </a:r>
            <a:r>
              <a:rPr lang="th-TH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ซึ่งประกอบไปด้วย</a:t>
            </a:r>
            <a:r>
              <a:rPr lang="th-TH" altLang="ja-JP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แพลตฟอร์มสำหรับปฏิบัติงาน อุปกรณ์ที่ใช้ยกขึ้นและลง ฯลฯ </a:t>
            </a:r>
            <a:r>
              <a:rPr lang="th-TH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รวมถึง</a:t>
            </a:r>
            <a:r>
              <a:rPr lang="th-TH" altLang="ja-JP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สามารถเคลื่อนที่ขึ้นและลงได้โดยอาศัยแพลตฟอร์มสำหรับปฏิบัติงาน อุปกรณ์ที่ใช้ยกขึ้นและลงดังกล่าวได้ </a:t>
            </a:r>
            <a:r>
              <a:rPr lang="th-TH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นอกจากนี้</a:t>
            </a:r>
            <a:r>
              <a:rPr lang="th-TH" altLang="ja-JP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ยังสามารถเคลื่อนย้ายตำแหน่งได้อย่างอิสระโดยอาศัยอุปกรณ์ขับเคลื่อน</a:t>
            </a:r>
            <a:r>
              <a:rPr lang="th-TH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อีกด้วย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ทั้งนี้ไม่รวมรถดับเพลิงที่มีการติดตั้งบันไดพาดหรือบันไดแบบพับที่หน่วยงานดับเพลิงใช้ในการดับเพลิงว่าเป็นรถกระเช้าเพื่อการทำงานบนพื้นที่สูง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*ตามประกาศของอธิบดีกรมแรงงาน กระทรวงสาธารณสุข แรงงานและสวัสดิการ (ฉบับที่ 583 วันที่ 26 กันยายน พ</a:t>
            </a: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</a:t>
            </a: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</a:t>
            </a:r>
            <a:r>
              <a:rPr lang="en-US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altLang="ja-JP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</a:t>
            </a:r>
            <a:endParaRPr lang="en-US" altLang="ja-JP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20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87769" y="6375116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เอกสาร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ต้นฉบับ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>
                <a:latin typeface="Tahoma" panose="020B0604030504040204" pitchFamily="34" charset="0"/>
                <a:cs typeface="Tahoma" panose="020B0604030504040204" pitchFamily="34" charset="0"/>
              </a:rPr>
              <a:t>3</a:t>
            </a:fld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1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27000"/>
            <a:ext cx="7886700" cy="6233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อุปกรณ์ความปลอดภัยของรถกระเช้าเพื่อการทำงานบนพื้นที่สูง 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(10) -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อุปกรณ์ควบคุมการรับน้ำหนักเกินกำลัง 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(Overload)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30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8"/>
            <a:ext cx="7886700" cy="31203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อุปกรณ์ควบคุมการรับน้ำหนักเกินกำลัง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Overload) 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เป็นอุปกรณ์ที่ใช้ในการแจ้งเตือนหรือหยุดการทำงานของลิฟต์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ในกรณีที่ตรวจพบแรงดันภายในกระบอกสูบไฮโดร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ที่ใช้ยกขึ้นและลงว่า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มีการบรรทุกน้ำหนัก (น้ำหนักบรรทุก) เกินกว่าพิกัดที่ยอมรับได้บนแพลตฟอร์มสำหรับปฏิบัติงาน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*มักได้รับการติดตั้งเข้ากับรถกระเช้าเพื่อการทำงานบนพื้นที่สูงปะเภทขึ้นและลงตามแนวดิ่ง</a:t>
            </a: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96" y="2288719"/>
            <a:ext cx="5078408" cy="2578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0515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90500"/>
            <a:ext cx="7886700" cy="74468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ขั้นตอนและข้อควรระวังในการกางขารับน้ำหนัก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Outrigger) (1) - 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ขั้นตอนทั่วไป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31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011527"/>
            <a:ext cx="7886700" cy="19725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ใส่เบรกมือ (เบรกจอดรถ)</a:t>
            </a: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วางอุปกรณ์ห้ามล้อที่ด้านหน้าและหลังของล้อหลังบนพื้นระนาบ</a:t>
            </a: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③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กางขารับน้ำหนัก (</a:t>
            </a:r>
            <a:r>
              <a:rPr lang="en-US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Outrigger)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ออกจนสุด (กรณีของขารับน้ำหนัก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รูปตัว </a:t>
            </a:r>
            <a:r>
              <a:rPr lang="en-US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H)</a:t>
            </a: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④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กรณีที่พื้นดินไม่เรียบให้ปูด้วยแผ่นเหล็กรองพื้น</a:t>
            </a: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⑤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ติดตั้งแม่แรงเพื่อยกยางให้ลอยจากพื้นในสภาพที่ตัวรถขนานกับพื้น</a:t>
            </a: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1135136"/>
            <a:ext cx="2114192" cy="17253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8322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01600"/>
            <a:ext cx="7886700" cy="6487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ขั้นตอนและข้อควรระวังในการกางขารับน้ำหนัก 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(Outrigger) (2) -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กรณีของพื้นลาดเอียง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323" y="6400413"/>
            <a:ext cx="422833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34-35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32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9"/>
            <a:ext cx="7886700" cy="21642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ก่อนอื่นให้จอดรถกระเช้าเพื่อการทำงานบนพื้นที่สูงโดยให้ระดับของด้านหน้าต่ำกว่าด้านหลัง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ใส่เบรกมือ (เบรกจอดรถ)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③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วางอุปกรณ์ห้ามล้อด้านทางลาดลงของทุกล้อโดยให้สัมผัส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แนบชิดเข้ากับยาง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④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กางขารับน้ำหนัก (</a:t>
            </a:r>
            <a:r>
              <a:rPr lang="en-US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Outrigger)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ออกจนสุด (กรณีของขารับน้ำหนัก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รูปตัว </a:t>
            </a:r>
            <a:r>
              <a:rPr lang="en-US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H)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⑤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ปูแผ่นเหล็กรองพื้น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</a:t>
            </a:r>
            <a:r>
              <a:rPr lang="en-US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(a)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กรุณาใช้แผ่นเหล็กที่มีขนาดใหญ่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</a:t>
            </a:r>
            <a:r>
              <a:rPr lang="en-US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(b)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กรุณาใช้แผ่นเหล็ก 2 แผ่นรองแม่แรงด้านหน้า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</a:t>
            </a:r>
            <a:r>
              <a:rPr lang="en-US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(c)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ความหนารวมของแผ่นเหล็กไม่ควรเกิน 20 ซ.ม. นอกจากนี้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ควรอยู่ในระยะที่สามารถแทรกเข้าไปในช่องว่างระหว่างขาตั้งของ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ขารับน้ำหนัก (</a:t>
            </a:r>
            <a:r>
              <a:rPr lang="en-US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Outrigger)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และพื้นดินได้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084" y="1319077"/>
            <a:ext cx="2267266" cy="19338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820" y="3483311"/>
            <a:ext cx="2543530" cy="18290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9258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01600"/>
            <a:ext cx="7886700" cy="6487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ขั้นตอนและข้อควรระวังในการกางขารับน้ำหนัก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Outrigger) (2) - 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กรณีของพื้นลาดเอียง (2)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87569" y="6400413"/>
            <a:ext cx="428309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50-51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35-36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33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9"/>
            <a:ext cx="7886700" cy="27884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⑥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กางขารับน้ำหนัก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Outrigger)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ตามขั้นตอนดังต่อไปนี้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a)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ดำเนินการติดตั้งแม่แรงโดยเริ่มจากหน้ามาหลัง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b)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กางแม่แรงด้านซ้ายและขวาพร้อมกัน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c)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ใช้แม่แรงในการปรับความสมดุล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⑦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ยกยางให้ลอยจากพื้นในสภาพที่ตัวรถขนานกับพื้น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⑧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กรณีที่ไม่สามารถปรับระดับของตัวรถให้ขนานกับพื้นได้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ให้ปฏิบัติตามหัวข้อดังต่อไปนี้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a) 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หันบูม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ไปในทิศทางลาดขึ้นก่อนเริ่มปฏิบัติงาน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b)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ปรับระดับด้านซ้ายและขวาของตัวรถให้ขนานกับพื้น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c)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กรุณาเคลื่อนย้ายรถในกรณีที่ต้องการหมุนมายังทิศทาง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ลาดลง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d)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กรณีของรถกระเช้าประเภท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บูมสไลด์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ให้หมุนซ้ายและขวาได้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ไม่เกิน 45° ในทิศทางลาดขึ้น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e)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กรณีของรถกระเช้าประเภทพับแขนให้ใช้งานในสภาพที่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ตำแหน่งปฏิบัติงานอยู่เหนือจุดหมุนในทิศทางลาดขึ้นและขอบเขตในการหมุนไม่เกิน 45°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197" y="955171"/>
            <a:ext cx="2316057" cy="17570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501" y="2814612"/>
            <a:ext cx="2306849" cy="14969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6608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27000"/>
            <a:ext cx="7886700" cy="6233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ขั้นตอนและข้อควรระวังในการกางขารับน้ำหนัก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Outrigger) (2) - 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กรณีของพื้นลาดเอียง (3)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34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9"/>
            <a:ext cx="7886700" cy="16112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⑨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หลังเสร็จสิ้นการปฏิบัติงานให้ทำการพับเก็บขารับน้ำหนัก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Outrigger)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ตามขั้นตอนดังต่อไปนี้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a)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พับ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เก็บบูมให้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อยู่ในสภาพที่พร้อมเคลื่อนที่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b)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ตรวจสอบตำแหน่งของการห้ามล้อ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c)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ลดแม่แรงโดยเริ่มจากด้านหลัง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d)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ลดแม่แรงซ้ายและขวาพร้อมกัน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e)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ถอดอุปกรณ์ห้ามล้อออก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453408"/>
            <a:ext cx="2705331" cy="20289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3751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ขั้นตอนและข้อควรระวังในการใช้งานรถกระเช้าประเภท</a:t>
            </a:r>
            <a:r>
              <a:rPr lang="th-TH" altLang="ja-JP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บูมสไลด์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35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542013" cy="27859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ขั้นตอนการใช้งานทั่วไป</a:t>
            </a:r>
            <a:r>
              <a:rPr lang="en-US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① ใช้อุปกรณ์ยกเงยในการถอย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ห่างบู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มออกจากแท่นวางในสภาพที่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หดบูม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② หมุนเพื่อไปยังตำแหน่งเป้าหมายในระดับหนึ่ง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③ ยกเงยเพื่อเข้าใกล้ตำแหน่งเป้าหมาย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④ 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ยืดบู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มออกเพื่อเข้าใกล้ตำแหน่งปฏิบัติงานโดยเว้นระยะไว้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ประมาณ 1 เมตร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⑤ ใช้การยกเงยและการหมุนในการปรับตำแหน่งซ้ายขวาและ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บนล่าง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⑥ สามารถยืด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หดบูม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เพื่อปรับระยะระหว่างตำแหน่งปฏิบัติงานได้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⑦ สามารถหมุน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คอบูม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ขึ้นและลงได้ขึ้นอยู่กับตำแหน่งปฏิบัติงาน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⑧ กรณีที่ต้องการถอยห่างออกจากตำแหน่งปฏิบัติงานให้ทำการ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หดบูมก่อน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ทุกครั้งที่ถอยห่าง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3876830"/>
            <a:ext cx="4876524" cy="8730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(ข้อควรระวัง)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กรณีที่ต้องการหมุนหรือยกเงย กรุณาระมัดระวังเนื่องจากความเร็วในการเคลื่อนที่ของแพลตฟอร์มสำหรับปฏิบัติงานอาจแตกต่างกันไปขึ้นอยู่กับความยาว</a:t>
            </a:r>
            <a:r>
              <a:rPr lang="th-TH" altLang="ja-JP" sz="16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ของบูม</a:t>
            </a: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881" y="1371416"/>
            <a:ext cx="2536469" cy="21407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668" y="3876830"/>
            <a:ext cx="2760682" cy="19929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123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การเคลื่อนย้ายรถกระเช้าเพื่อการทำงานบนพื้นที่สูง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4001" y="6400413"/>
            <a:ext cx="4106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59-63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38-39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36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36594" y="852738"/>
            <a:ext cx="8302605" cy="42668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โดยทั่วไป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รถกระเช้าเพื่อการทำงานบนพื้นที่สูงประเภทรถบรรทุก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จะสามารถเคลื่อนย้ายได้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ด้วยตนเอง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แต่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รถกระเช้าเพื่อการทำงานบนพื้นที่สูงประเภทขับเคลื่อนด้วยล้อหรือตีนตะขาบ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นั้น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ไม่สามารถสัญจรบนทางสาธารณะได้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จึงจำเป็นต้องบรรทุกบนยานพาหนะที่ใช้สำหรับการเคลื่อนย้าย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(1) รถกระเช้าเพื่อการทำงานบนพื้นที่สูงประเภทรถบรรทุก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การเคลื่อนย้ายรถกระเช้าเพื่อการทำงานบนพื้นที่สูงประเภทรถบรรทุกมีข้อควรระวังดังต่อไปนี้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①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เนื่องจากมีแพลตฟอร์มสำหรับปฏิบัติงานอยู่ด้านบนจึงทำให้จุดศูนย์ถ่วงอยู่สูง ดังนั้น หากหมุนพวงมาลัยกะทันหันในขณะขับขี่แล้อาจก่อให้เกิดอันตรายจากการพลิกคว่ำได้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②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การเคลื่อนย้ายควรเริ่มต้นจากเกียร์ 1 เนื่องจากตัวรถจะมีน้ำหนักมากจากการติดตั้งอุปกรณ์ถ่วงน้ำหนัก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Counter weight)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เข้าที่ส่วนเคลื่อนที่ช่วงล่างเพื่อเพิ่มขอบเขตการทำงานและมาตรการด้านความปลอดภัย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③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่วนใหญ่แล้วน้ำหนักจะมากกว่ารถบรรทุกทั่วไปจึงทำให้ระยะการเบรกมากขึ้นแม้จะไม่มีการบรรทุกสัมภาระก็ตาม ด้วยเหตุนี้จึงจำเป็นต้องเว้นระยะระหว่างคันหน้าให้เพียงพอ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④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เนื่องจากตำแหน่งปฏิบัติงานอยู่สูงกว่าห้องโดยสารจึงอาจก่อให้เกิดการชน ฯลฯ ได้หากไม่ตรวจสอบความสูงของตัวรถก่อนเคลื่อนที่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(2) รถกระเช้าเพื่อการทำงานบนพื้นที่สูงประเภทขับเคลื่อนด้วยตนเอง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รถกระเช้าเพื่อการทำงานบนพื้นที่สูงประเภทขับเคลื่อนด้วยล้อหรือตีนตะขาบไม่สามารถสัญจรบนทางสาธารณะได้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ณีที่จำเป็นต้องสัญจรบนทางสาธารณะจะต้องได้รับอนุญาตจากผู้กำกับการสถานีตำรวจท้องที่และขับขี่ด้วยความระมัดระวังดังต่อนี้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th-TH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①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้องปูพื้นด้วยแผ่นเหล็กเนื่องจากรถกระเช้าเพื่อการทำงานบนพื้นที่สูงประเภทตีนตะขาบมักก่อให้เกิดความเสียหายกับผิวทางได้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th-TH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②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ต้อง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หดบูม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ให้สั้นและรักษาแพลตฟอร์มสำหรับปฏิบัติงานให้อยู่ในแนวระนาบก่อนทำการขับขี่ทุกครั้ง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25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การตรวจสอบและบำรุงรักษารถกระเช้าเพื่อการทำงานบนพื้นที่สูง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95800" y="6400413"/>
            <a:ext cx="36748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39-40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37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00327" y="2637636"/>
            <a:ext cx="47115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th-TH" altLang="ja-JP" sz="1200" dirty="0">
                <a:latin typeface="Tahoma" panose="020B0604030504040204" pitchFamily="34" charset="0"/>
                <a:ea typeface="ＭＳ ゴシック" panose="020B0609070205080204" pitchFamily="49" charset="-128"/>
                <a:cs typeface="Tahoma" panose="020B0604030504040204" pitchFamily="34" charset="0"/>
              </a:rPr>
              <a:t>ข้อกำหนดที่เกี่ยวข้องกับการตรวจสอบด้วยตนเองและตามรอบระยะเวลา</a:t>
            </a:r>
            <a:endParaRPr kumimoji="0" lang="ja-JP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66750" y="5553398"/>
            <a:ext cx="7886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th-TH" altLang="ja-JP" sz="1200" dirty="0">
                <a:latin typeface="Tahoma" panose="020B0604030504040204" pitchFamily="34" charset="0"/>
                <a:ea typeface="ＭＳ ゴシック" panose="020B0609070205080204" pitchFamily="49" charset="-128"/>
                <a:cs typeface="Tahoma" panose="020B0604030504040204" pitchFamily="34" charset="0"/>
              </a:rPr>
              <a:t>กรณีที่ผลการตรวจสอบพบว่ามีความผิดปกติให้รีบซ่อมแซมหรือดำเนินมาตรการที่จำเป็นในทันที (กฎหมายด้านความปลอดภัยและอาชีวอนามัยมาตราที่ 194-28)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531119" y="844493"/>
            <a:ext cx="8081762" cy="11817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การตรวจสอบและบำรุงรักษ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ารถกระเช้าเพื่อการทำงานบนพื้นที่สูงประจำวัน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เพื่อให้พร้อมใช้งานอยู่ตลอดเวลา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นั้นเป็นสิ่งสำคัญมากเนื่องจากไม่เพียงแค่ช่วยให้ทำงานง่ายขึ้นเท่านั้นแต่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ยังช่วยป้องกันอุบัติเหตุจากการทำงานได้อีกด้วย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นอกจากนี้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กฎหมายด้านความปลอดภัยและอาชีวอนามัย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ยังกำหนดให้ต้องทำการตรวจสอบและบำรุงรักษารถกระเช้าเพื่อการทำงานบนพื้นที่สูงตามที่แสดงไว้ในตารางด้านล่างนี้อีกด้ว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ดังนั้น จึงควรทำการตรวจสอบและบำรุงรักษาอยู่เป็นประจำเพื่อให้รถกระเช้าเพื่อการทำงานบนพื้นที่สูงพร้อมใช้งานอยู่ตลอดเวลา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7377"/>
              </p:ext>
            </p:extLst>
          </p:nvPr>
        </p:nvGraphicFramePr>
        <p:xfrm>
          <a:off x="841373" y="3035376"/>
          <a:ext cx="7673976" cy="2435860"/>
        </p:xfrm>
        <a:graphic>
          <a:graphicData uri="http://schemas.openxmlformats.org/drawingml/2006/table">
            <a:tbl>
              <a:tblPr/>
              <a:tblGrid>
                <a:gridCol w="2557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7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หัวข้อ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ผู้ดำเนินการ 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/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คุณสมบัติ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หมายเหตุ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1.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การตรวจสอบก่อนเริ่มงาน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มาตราที่ 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194-27)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ผู้ที่ได้รับมอบหมายจากผู้ประกอบการ 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ผู้ขับขี่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การเก็บรักษาแบบตรวจสอบ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: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ควรเก็บรักษาไว้ตลอดระยะเวลาที่มีการใช้งานรถกระเช้า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2.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การตรวจสอบตามรอบระยะเวลา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มาตราที่ 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194-24)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ผู้ที่ได้รับมอบหมายจากผู้ประกอบการ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ช่วงเวลา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: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อย่างน้อยเดือนละ 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1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ครั้ง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การเก็บรักษาแบบตรวจสอบ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: 3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ปี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3.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การตรวจสอบเป็นกรณีพิเศษ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มาตราที่ 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194-23)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มาตราที่ 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194-26)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ผู้มีคุณสมบัติที่ได้รับมอบหมายจากกระทรวงสาธารณสุข แรงงานและสวัสดิการ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</a:t>
                      </a: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ผู้ให้บริการตรวจสอบ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</a:t>
                      </a:r>
                      <a:r>
                        <a:rPr lang="th-TH" sz="1100" dirty="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ช่วงเวลา</a:t>
                      </a:r>
                      <a:r>
                        <a:rPr lang="ja-JP" sz="1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: </a:t>
                      </a:r>
                      <a:r>
                        <a:rPr lang="th-TH" sz="1100" dirty="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อย่างน้อยเดือนละ </a:t>
                      </a:r>
                      <a:r>
                        <a:rPr lang="ja-JP" sz="1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1 </a:t>
                      </a:r>
                      <a:r>
                        <a:rPr lang="th-TH" sz="1100" dirty="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ครั้ง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</a:t>
                      </a:r>
                      <a:r>
                        <a:rPr lang="th-TH" sz="1100" dirty="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การเก็บรักษาแบบตรวจสอบ</a:t>
                      </a:r>
                      <a:r>
                        <a:rPr lang="ja-JP" sz="1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: 3 </a:t>
                      </a:r>
                      <a:r>
                        <a:rPr lang="th-TH" sz="1100" dirty="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ปี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- </a:t>
                      </a:r>
                      <a:r>
                        <a:rPr lang="th-TH" sz="1100" dirty="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ติด </a:t>
                      </a:r>
                      <a:r>
                        <a:rPr lang="ja-JP" sz="1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“</a:t>
                      </a:r>
                      <a:r>
                        <a:rPr lang="th-TH" sz="1100" dirty="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สัญลักษณ์</a:t>
                      </a:r>
                      <a:r>
                        <a:rPr lang="ja-JP" sz="1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” </a:t>
                      </a:r>
                      <a:r>
                        <a:rPr lang="th-TH" sz="1100" dirty="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ว่าได้ทำการตรวจสอบแล้ว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97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612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การใช้งานรถกระเช้าเพื่อการทำงานบนพื้นที่สูงอย่างปลอดภัย (1)</a:t>
            </a:r>
            <a:b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ข้อควรระวังในการเคลื่อนที่ - ประเภทรถบรรทุก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0620" y="6400413"/>
            <a:ext cx="396004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76-80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38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31119" y="1476941"/>
            <a:ext cx="8081762" cy="16933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ข้อควรระวังทั่วไปในการใช้งานรถกระเช้าเพื่อการทำงานบนพื้นที่สูงประเภทรถบรรทุก</a:t>
            </a:r>
            <a:endParaRPr lang="en-US" altLang="ja-JP" sz="1600" b="1" u="sng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b="1" u="sng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ตรวจสอบว่าได้มีการพับเก็บขารับน้ำหนัก (</a:t>
            </a:r>
            <a:r>
              <a:rPr lang="en-US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Outrigger)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แล้วหรือไม่ก่อนเริ่มเคลื่อนที่</a:t>
            </a: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รวจสอบสภาพการพับเก็บของแพลตฟอร์มสำหรับปฏิบัติงานและพนักงานได้ลงจากแพลตฟอร์มสำหรับปฏิบัติงานแล้วหรือไม่</a:t>
            </a: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60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2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การใช้งานรถกระเช้าเพื่อการทำงานบนพื้นที่สูงอย่างปลอดภัย (1)</a:t>
            </a:r>
            <a:b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ข้อควรระวังในการเคลื่อนที่ - ประเภทขับเคลื่อนด้วยตนเอง (1)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30700" y="6400413"/>
            <a:ext cx="38399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40-41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39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31119" y="1438546"/>
            <a:ext cx="8081762" cy="21368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th-TH" altLang="ja-JP" sz="16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ข้อควรระวังในการขับขี่บนพื้นลาดเอียงหรือพื้นต่างระดับ</a:t>
            </a:r>
            <a:endParaRPr lang="en-US" altLang="ja-JP" sz="1600" b="1" u="sng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①　</a:t>
            </a:r>
            <a:r>
              <a:rPr lang="th-TH" altLang="ja-JP" sz="16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ต้องล๊อคแท่น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หมุนก่อนขึ้นและลงบนทางลาดชันทุกครั้ง</a:t>
            </a:r>
            <a:endParaRPr lang="en-US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②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การเปลี่ยนทิศทางหรือการเคลื่อนที่ไปด้านข้างในระหว่าง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ที่อยู่บนทางลาดชันอาจก่อให้เกิดอันตรายจากการพลิกคว่ำได้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ให้กระทำการดังกล่าวเมื่อลงมาอยู่บนพื้นระนาบแล้วเท่านั้น</a:t>
            </a:r>
            <a:endParaRPr lang="en-US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③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ต้องหัน </a:t>
            </a:r>
            <a:r>
              <a:rPr lang="en-US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Counter weight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ไปทางลาดขึ้นและเคลื่อนที่ขึ้น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และลงในทิศทางตั้งฉากกับทางลาดเอียงเท่านั้น</a:t>
            </a:r>
            <a:endParaRPr lang="en-US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④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การ</a:t>
            </a:r>
            <a:r>
              <a:rPr lang="th-TH" altLang="ja-JP" sz="16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หมุนบูม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ในระหว่างที่อยู่บนทางลาดชันอาจก่อให้เกิด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อันตรายจากการพลิกคว่ำได้ ห้ามกระทำการโดยเด็ดขาด</a:t>
            </a: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373" y="1633973"/>
            <a:ext cx="2518977" cy="19115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630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041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คุณสมบัติของผู้ขับขี่รถกระเช้าเพื่อการทำงานบนพื้นที่สูง</a:t>
            </a:r>
            <a:endParaRPr kumimoji="1" lang="ja-JP" altLang="en-US" sz="24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37100" y="6437234"/>
            <a:ext cx="345964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เอกสาร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ต้นฉบับ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>
                <a:latin typeface="Tahoma" panose="020B0604030504040204" pitchFamily="34" charset="0"/>
                <a:cs typeface="Tahoma" panose="020B0604030504040204" pitchFamily="34" charset="0"/>
              </a:rPr>
              <a:t>4</a:t>
            </a:fld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3298471"/>
            <a:ext cx="6264940" cy="857811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*ความสูงของแพลตฟอร์มสำหรับปฏิบัติงานคืออะไร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หมายถึง ความสูงในแนวดิ่งโดยวัดจากพื้นดินถึงพื้นของแพลตฟอร์มสำหรับปฏิบัติงาน (ส่วนที่ใช้บรรทุกคนหรือสัมภาระ) ในตอนที่มีการยกขึ้นไปที่ระดับความสูงมากที่สุด</a:t>
            </a:r>
            <a:endParaRPr lang="ja-JP" altLang="en-US" sz="1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934599"/>
            <a:ext cx="2392021" cy="21718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317" y="3298471"/>
            <a:ext cx="1789286" cy="25776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695" y="986747"/>
            <a:ext cx="5704006" cy="20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65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304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การใช้งานรถกระเช้าเพื่อการทำงานบนพื้นที่สูงอย่างปลอดภัย 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ข้อควรระวังในการเคลื่อนที่ 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ประเภทขับเคลื่อนด้วยตนเอง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4800" y="6400413"/>
            <a:ext cx="40558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83-84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41-42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40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63972" y="1182232"/>
            <a:ext cx="8081762" cy="33256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th-TH" altLang="ja-JP" sz="16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ข้อควรระวังในการขับขี่บนพื้นลาดเอียงหรือพื้นต่างระดับ</a:t>
            </a:r>
            <a:endParaRPr lang="en-US" altLang="ja-JP" sz="1600" b="1" u="sng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⑤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ในตอนเคลื่อนที่ขึ้นบนทางต่างระดับ (หรือทาง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ลาดเอียง) อาจมีบางกรณีที่มุมของรถกระเช้าเพื่อการทำงาน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บนพื้นที่สูงเปลี่ยนแปลงอย่างกะทันหันในตอนที่ขึ้นถึง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จุดสูงสุดของทางต่างระดับ (หรือทางลาดเอียง) ดังนั้น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กรุณาระมัดระวังสิ่งก่อสร้างที่อยู่ตรงบริเวณด้านบนและล่าง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ของแพลตฟอร์มสำหรับปฏิบัติงาน</a:t>
            </a:r>
            <a:endParaRPr lang="en-US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⑥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ในตอนเคลื่อนที่ลงบนทางต่างระดับ (หรือทาง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ลาดเอียง) อาจมีบางกรณีที่มุมของรถกระเช้าเพื่อการทำงาน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บนพื้นที่สูงเปลี่ยนแปลงอย่างกะทันหันในตอนที่ลงถึง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จุดต่ำสุดของทางต่างระดับ (หรือทางลาดเอียง) ดังนั้น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กรุณาระมัดระวังสิ่งก่อสร้างที่อยู่ตรงบริเวณด้านบนและล่าง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ของแพลตฟอร์มสำหรับปฏิบัติงาน</a:t>
            </a:r>
            <a:endParaRPr lang="en-US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627" y="1578156"/>
            <a:ext cx="2915723" cy="17864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072" y="3644613"/>
            <a:ext cx="2901278" cy="15684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6320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6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การใช้งานรถกระเช้าเพื่อการทำงานบนพื้นที่สูงอย่างปลอดภัย (1)</a:t>
            </a:r>
            <a:b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ข้อควรระวังในการเคลื่อนที่ - ประเภทขับเคลื่อนด้วยตนเอง (3)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41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25644" y="1345809"/>
            <a:ext cx="8081762" cy="17532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ข้อควรระวังในการขับขี่บนพื้นลาดเอียงหรือพื้นต่างระดับ</a:t>
            </a:r>
            <a:endParaRPr lang="en-US" altLang="ja-JP" sz="1600" b="1" u="sng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　⑦　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กรณีที่เคลื่อนที่ในสภาพที่มีการยกแพลตฟอร์มสำหรับ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ปฏิบัติงาน (หรือ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ยกบูม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ให้เงยขึ้น ฯลฯ) แล้ว อาจก่อให้เกิด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อันตรายจากการพลิกคว่ำในตอนที่เคลื่อนที่ผ่านทางขรุขระ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ทางต่างระดับหรือทางลาดชันได้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เนื่องจากค่ามุมเอียงของแพลตฟอร์มสำหรับปฏิบัติงาน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จะมากกว่ามุมเอียงของส่วนขับเคลื่อนด้านล่าง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531" y="1446661"/>
            <a:ext cx="2620819" cy="22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78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73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การใช้งานรถกระเช้าเพื่อการทำงานบนพื้นที่สูงอย่างปลอดภัย (2)</a:t>
            </a:r>
            <a:b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ข้อควรระวังในขณะปฏิบัติงาน (1) - ปฏิบัติตามกฎความปลอดภัย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71143" y="6400413"/>
            <a:ext cx="429951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86-87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42-44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42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480812" y="1126508"/>
            <a:ext cx="7886701" cy="39218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พนักงานต้องสวมใส่หมวกนิรภัยและอุปกรณ์ป้องกันการตกทุกครั้ง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ต้องแขวนขอเกี่ยวของอุปกรณ์ป้องกันการตกทุกครั้งก่อนขึ้นหรือลงแพลตฟอร์มสำหรับปฏิบัติงาน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③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ห้าม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ใช้บูมด้วย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วัตถุประสงค์อื่นที่นอกเหนือไปจากการบรรทุกสัมภาระ ฯลฯ โดยเด็ดขาด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④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ปฏิบัติตามข้อจำกัดด้านน้ำหนักบรรทุกบนแพลตฟอร์มสำหรับปฏิบัติงาน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⑤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ห้ามปีนป่ายจากแพลตฟอร์มสำหรับปฏิบัติงานไปบนโครงสร้างอื่นเด็ดขาด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⑥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เนื่องจากตะกร้าทำจากวัสดุ 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FRP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ซึ่งเป็นวัสดุที่ติดไฟได้ ดังนั้น ห้ามก่อให้เกิดประกายไฟโดยเด็ดขาด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⑦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ห้ามโดยสารตรงส่วนอื่นนอกเหนือไปจากแพลตฟอร์มสำหรับปฏิบัติงานโดยเด็ดขาด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⑧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ห้ามปฏิบัติงานโดยขึ้นไปยืนบนราวจับของแพลตฟอร์มสำหรับปฏิบัติงานโดยเด็ดขาด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⑨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ห้ามใช้บันไดพาดหรือแท่นบันไดบนแพลตฟอร์มสำหรับปฏิบัติงานโดยเด็ดขาด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⑩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กรุณาระมัดระวังไม่ทำของร่วงหล่นจากแพลตฟอร์มสำหรับปฏิบัติงาน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⑪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กรุณาขึ้นหรือลงเมื่อแพลตฟอร์มสำหรับปฏิบัติงานอยู่สูงจากพื้นไม่เกิน 50 ซ.ม. (กรณีของประเภทขับเคลื่อนด้วยตนเอง)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⑫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กรุณาใช้เส้นทางหรือขั้นบันไดตามที่กำหนดไว้ในการขึ้นหรือลงแพลตฟอร์มสำหรับปฏิบัติงาน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⑬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เนื่องจากเบรกมือ (หรือเบรกจอดรถ) ของรถกระเช้าเพื่อการทำงานบนพื้นที่สูงประเภทรถบรรทุกเป็นโครงสร้างแบ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บล๊อค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เพลาใบพัด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Propeller shaft)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ไม่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ได้ล๊อค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การหมุนของล้อ ดังนั้น หากเหยียบบนล้อหลังในสภาพที่ยางลอยขึ้นเหนือพื้นดินเนื่องจากมีการกางขารับน้ำหนัก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Outrigger)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แล้ว อาจทำให้ล้อหมุนและเกิดการล้มคว่ำได้ ดังนั้น จึงห้ามขึ้นหรือลงโดยการเหยียบบนล้อเด็ดขาด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⑭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กรณีที่มีการใช้งานรถกระเช้าเพื่อการทำงานบนพื้นที่สูงตั้งแต่ 2 คันขึ้นไปในบริเวณพื้นที่ใกล้เคียง จะต้องปฏิบัติงานตามคำสั่งของหัวหน้างาน รวมถึงระมัดระวังอุบัติเหตุหรืออันตรายจากการสัมผัสหรือการชนด้วย</a:t>
            </a:r>
          </a:p>
        </p:txBody>
      </p:sp>
    </p:spTree>
    <p:extLst>
      <p:ext uri="{BB962C8B-B14F-4D97-AF65-F5344CB8AC3E}">
        <p14:creationId xmlns:p14="http://schemas.microsoft.com/office/powerpoint/2010/main" val="4159145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6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การใช้งานรถกระเช้าเพื่อการทำงานบนพื้นที่สูงอย่างปลอดภัย 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ข้อควรระวังในขณะปฏิบัติงาน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-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เน้นย้ำให้มีการตรวจสอบความปลอดภัย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73734" y="6400413"/>
            <a:ext cx="409692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43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1367430"/>
            <a:ext cx="7886701" cy="36864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①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กรณีที่ปฏิบัติงานในบริเวณที่มีสายไฟพาดผ่านให้ทำการตรวจสอบหัวข้อดังต่อไปนี้ รวมทั้งดำเนินมาตรการที่จำเป็นก่อนเริ่มปฏิบัติงาน</a:t>
            </a:r>
            <a:endParaRPr lang="en-US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4492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แรงดันไฟฟ้าอยู่ที่เท่าไหร่</a:t>
            </a:r>
          </a:p>
          <a:p>
            <a:pPr marL="0" indent="449263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ระยะห่างเพียงพอหรือไม่</a:t>
            </a:r>
          </a:p>
          <a:p>
            <a:pPr marL="0" indent="449263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มีการหยุดจ่ายไฟแล้วหรือไม่</a:t>
            </a:r>
          </a:p>
          <a:p>
            <a:pPr marL="0" indent="449263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มีมาตรการป้องกันไฟฟ้าดูดเพียงพอหรือไม่</a:t>
            </a:r>
          </a:p>
          <a:p>
            <a:pPr marL="0" indent="449263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มีการกำหนดผู้ควบคุมงานแล้วหรือไม่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②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ต้องหยุดการปฏิบัติงานในกรณีที่สภาพอากาศไม่ดี</a:t>
            </a:r>
            <a:endParaRPr lang="en-US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4492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- ลมแรง: ความเร็วของลมเฉลี่ยในช่วง 10 นาทีมากกว่า 10 ม./วินาที</a:t>
            </a:r>
          </a:p>
          <a:p>
            <a:pPr marL="4492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- ฝนตกหนัก: ปริมาณน้ำฝนมากกว่า 50 ม.ม.ต่อ 1 ครั้ง</a:t>
            </a:r>
          </a:p>
          <a:p>
            <a:pPr marL="4492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- หิมะตกหนัก: ปริมาณหิมะมากกว่า 25 ซ.ม.ต่อ 1 ครั้ง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③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กรุณาปฏิบัติงานโดยระมัดระวังโครงสร้างที่อยู่บริเวณโดยรอบ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④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ณีของการปฏิบัติงานในตำแหน่งที่ผู้ขับขี่มองเห็นได้ยากให้ผู้ขับขี่ปฏิบัติตามสัญญาณของผู้ให้สัญญาณและขับขี่อย่างระมัดระวั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⑤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ก่อนเคลื่อนที่กรุณาตรวจสอบว่าไม่มีสิ่งกีดขวางอยู่บนเส้นทาง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⑥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กรุณาตรวจสอบว่าไม่มีสิ่งกีดขวางอยู่ภายในขอบเขตการหมุนและทำการหมุนอย่างระมัดระวัง</a:t>
            </a: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11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281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การใช้งานรถกระเช้าเพื่อการทำงานบนพื้นที่สูงอย่างปลอดภัย (2)</a:t>
            </a:r>
            <a:b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ข้อควรระวังในขณะปฏิบัติงาน 3 - ใส่ใจในการทำงานอย่างปลอดภัย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82093" y="6400413"/>
            <a:ext cx="428856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88-89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45-47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44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31119" y="1241495"/>
            <a:ext cx="8081762" cy="36261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(3)</a:t>
            </a: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ใส่ใจในการทำงานอย่างปลอดภัย</a:t>
            </a:r>
            <a:endParaRPr lang="en-US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①　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กรณีที่ใช้งานหรือเคลื่อนที่ในสภาพดังต่อไปนี้ให้ทำการ</a:t>
            </a:r>
            <a:r>
              <a:rPr lang="th-TH" altLang="ja-JP" sz="16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หดบูม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และลดระดับของแพลตฟอร์มสำหรับปฏิบัติงานให้อยู่ในแนวระนาบ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กรณีที่หมุนพวงมาลัย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กรณีที่พื้นถนนมีความลาดเอียง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กรณีที่พื้นถนนขรุขระ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กรณีที่ลมแรง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(ห้ามยกแพลตฟอร์มสำหรับปฏิบัติงานขึ้นโดยเด็ดขาดในกรณีอุปกรณ์ควบคุมมุมลาดเอียงของตัวรถทำงานและส่งสัญญาณแจ้งเตือน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②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ต้องกำหนดวิธีการวางวัสดุ อุปกรณ์ที่ใช้ยึด ฯลฯ เพื่อไม่ให้วัสดุที่บรรทุกบนแพลตฟอร์มสำหรับปฏิบัติงานสัมผัสถูกกับคันโยกควบคุม</a:t>
            </a:r>
            <a:endParaRPr lang="en-US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③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ห้ามควบคุมการทำงานของคันโยกอย่างกะทันหัน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④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กรณีของรถกระเช้าเพื่อการทำงานบนพื้นที่สูงประเภทขับเคลื่อนด้วยตนเองห้าม</a:t>
            </a:r>
            <a:r>
              <a:rPr lang="th-TH" altLang="ja-JP" sz="16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ใช้ส่นควบ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คุมการเคลื่อนที่ในการเคลื่อนที่เข้าใกล้ตำแหน่งปฏิบัติงานโดยเด็ดขาด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⑤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กรุณาแจ้งให้ผู้โดยสารทราบทุกครั้งที่มีการทำงานของอุปกรณ์ควบคุมส่วนล่างในช่วงระหว่างที่โดยสาร รวมถึงในตอนที่มีการยกเงย การยืด</a:t>
            </a:r>
            <a:r>
              <a:rPr lang="th-TH" altLang="ja-JP" sz="16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หดบูม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การหมุนและการยกขึ้นและลง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⑥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เคลื่อนที่แพลตฟอร์มสำหรับปฏิบัติงานให้เข้าใกล้ตำแหน่งปฏิบัติงานมากที่สุดเพื่อที่พนักงานจะได้ไม่ต้องปฏิบัติงานด้วยท่าทางที่ไม่ถูกต้อง</a:t>
            </a: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90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14300"/>
            <a:ext cx="7886700" cy="6360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การใช้งานรถกระเช้าเพื่อการทำงานบนพื้นที่สูงอย่างปลอดภัย (3) – </a:t>
            </a:r>
            <a:b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ข้อควรระวังในตอนเสร็จสิ้นการปฏิบัติงาน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45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1622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กรุณาพับเก็บแพลตฟอร์มสำหรับปฏิบัติงานคืนตำแหน่งเดิมทุกครั้ง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ดำเนินมาตรการป้องกันการเคลื่อนที่ อาทิ ใส่เบรกมือ (หรือเบรกจอดรถ)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③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ห้ามกระโดลงจากแพลตฟอร์มสำหรับปฏิบัติงานโดยเด็ดขาด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④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กรุณาทำความสะอาดก่อนพับเก็บในกรณีที่เปื้อนคราบสกปรกจากงานทาสี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⑤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กรุณาแจ้งให้ผู้ควบคุมรถทราบในกรณีที่เกิดความผิดปกติระหว่างทำงาน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⑥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กรุณาเก็บรักษากุญแจไว้ในสถานที่ที่กำหนด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50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96900" y="2897274"/>
            <a:ext cx="7772400" cy="558496"/>
          </a:xfrm>
        </p:spPr>
        <p:txBody>
          <a:bodyPr>
            <a:normAutofit fontScale="90000"/>
          </a:bodyPr>
          <a:lstStyle/>
          <a:p>
            <a:r>
              <a:rPr lang="th-TH" altLang="ja-JP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บทที่ 3 - ความรู้เกี่ยวกับเครื่องต้นกำลัง (</a:t>
            </a:r>
            <a:r>
              <a:rPr lang="en-US" altLang="ja-JP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 mover)</a:t>
            </a:r>
            <a:endParaRPr kumimoji="1" lang="ja-JP" altLang="en-US" sz="3200" b="1" dirty="0"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46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02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ประเภทของเครื่องต้นกำลัง 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(Prime mover)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65375" y="6400413"/>
            <a:ext cx="390528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92-93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47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3339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เครื่อง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ต้นกำลัง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 mover)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อุปกรณ์ที่ใช้แปลงพลังงานต่างๆให้เป็นพลังงานกล ตัวอย่างทั่วไป ได้แก่ 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เครื่องยนต์สันดาปภายใน, มอเตอร์ไฟฟ้า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</a:t>
            </a:r>
            <a:r>
              <a:rPr lang="ja-JP" alt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ja-JP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เครื่องยนต์สันดาปภายใน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เครื่องยนต์สันดาปภายในสามารถแบ่งออกได้เป็น “</a:t>
            </a:r>
            <a:r>
              <a:rPr lang="th-TH" altLang="ja-JP" sz="16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เครื่องยนต์ดีเซล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” และ “</a:t>
            </a:r>
            <a:r>
              <a:rPr lang="th-TH" altLang="ja-JP" sz="16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เครื่องยนต์เบนซิน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” ตามวิธีการจุดระเบิด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</a:t>
            </a:r>
            <a:r>
              <a:rPr lang="th-TH" altLang="ja-JP" sz="16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มอเตอร์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ณีของรถกระเช้าเพื่อการทำงานบนพื้นที่สูงที่มีการใช้งานภายในอาคารซึ่งต้องคำนึงถึงเรื่องเสียงรบกวนหรือไอเสียของเครื่องยนต์มักเลือกใช้งานมอเตอร์ที่มีการ</a:t>
            </a:r>
            <a:r>
              <a:rPr lang="th-TH" altLang="ja-JP" sz="16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ใช้แบตเตอรี่เป็นแหล่งพลังงาน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เสียเป็นส่วนใหญ่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509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หลักการทำงานของเครื่องยนต์สันดาปภายใน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73734" y="6400413"/>
            <a:ext cx="409692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93-94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48-49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48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37137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ครื่องยนต์ดีเซลเป็นเครื่องยนต์สันดาปภายในที่มักถูกนำไปใช้รถกระเช้าเพื่อการทำงานบนพื้นที่สูงโดยสามารถแบ่งออกได้เป็น “เครื่องยนต์ 4 จังหวะ (4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cycle engine)”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และ “เครื่องยนต์ 2 จังหวะ (2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cycle engine)”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ตามวิธีการทำงาน ทั้งนี้ส่วนใหญ่แล้วมักเลือกใช้ “เครื่องยนต์ 4 จังหวะ (4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cycle engine)”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มากกว่ายกเว้นเรือสินค้าขนาดใหญ่ที่มีการใช้ “เครื่องยนต์ 2 จังหวะ (2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cycle engine)”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ซึ่งมีความเร็วรอบต่ำมาก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หลักการทำงานของเครื่องยนต์ดีเซล 4 จังหวะ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กระบวนการทำงานของเครื่องยนต์ดีเซลแบ่งออกได้เป็น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4 ขั้นตอนดังนี้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I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การดูดอากาศ: 	เป็นขั้นตอนที่ลูกสูบเคลื่อนที่ลงเพื่อ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	ดูดเฉพาะอากาศเข้าไปในกระบอกสูบ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II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การบีบอัด: 	เป็นขั้นตอนที่ลูกสูบเคลื่อนที่ขึ้นถึง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	ตำแหน่งศูนย์ตายบน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TDC = Top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	Dead Center)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เพื่อทำการบีบอัด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	เฉพาะอากาศ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III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การเผาไหม้:	เป็นขั้นตอนการฉีดและเผาไหม้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	เชื้อเพลิงในกระบอกสูบแรงดันสูง โดยก๊าซเผาไหม้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	ดังกล่าวจะผลักดันให้ลูกสูบเคลื่อนที่ลงถึงตำแหน่งศูนย์ตายล่าง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	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BDC = Bottom Dead Center) (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กระบวนการจุดระเบิด)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IV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การคายไอเสีย:	เป็นขั้นตอนที่ลูกสูบเคลื่อนที่ขึ้นด้วยแรงเฉื่อยเพื่อปล่อยก๊าซเผาไหม้ออกนอก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	กระบอกสูบ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635" y="1979461"/>
            <a:ext cx="3252780" cy="167813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02302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โครงสร้างของเครื่องยนต์ดีเซล 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จังหวะ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0900" y="6400413"/>
            <a:ext cx="47797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99-100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49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33797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อุปกรณ์หล่อลื่น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อุปกรณ์หล่อลื่น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เป็นอุปกรณ์ที่ใช้ในการจ่ายน้ำมันหล่อลื่น (</a:t>
            </a:r>
            <a:r>
              <a:rPr lang="en-US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Engine oil)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เพื่อลดการเสียดสีของชิ้นส่วนโลหะต่างๆภายในเครื่องยนต์ อาทิ กระบอกสูบ เพลาข้อเหวี่ยง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Crank shaft)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ฯลฯ รวมถึงเพื่อลดการสึกหรอของส่วนที่มีการหมุนเนื่องจากลูกสูบมีการทำงานขึ้นและลงหลายพันครั้งต่อนาท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น้ำมันหล่อลื่น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Engine oil) 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มีคุณสมบัติมากมายดังต่อไปนี้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โดยการเลือกใช้น้ำมันที่มีคุณภาพดีเป็นสิ่งสำคัญในการช่วยรักษาการทำงานของเครื่องยนต์ดีเซลให้คงเดิ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✔ใช้หล่อลื่นตลับลูกปืน แหวนลูกสูบ กระบอกสูบ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✔ใช้หล่อเย็นเครื่องยนต์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✔ใช้ปิดช่องว่างระหว่างลูกสูบและกระบอกสูบ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✔ใช้ทำความสะอาดสารเจือปนภายในเครื่องยนต์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✔ใช้ป้องกันสนิมภายในเครื่องยนต์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กรุณาเลือกใช้น้ำมันหล่อลื่น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Engine oil)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ตามคุณสมบัติที่ระบุไว้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ในค฿่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มือการใช้งานของรถกระเช้า รวมทั้งทำการตรวจสอบสภาพของน้ำมันอยู่เป็นประจำ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ระบบเชื้อเพลิง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ระบบเชื้อเพลิงประกอบด้วย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ถังน้ำมันเชื้อเพลิง ปั๊มฉีดและหัวฉีดน้ำมันเชื้อเพลิง ไส้กรองน้ำมันเชื้อเพลิง อุปกรณ์ควบคุมความเร็วรอบ (</a:t>
            </a:r>
            <a:r>
              <a:rPr lang="en-US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Governor)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ไส้กรองน้ำมันเชื้อเพลิง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เป็นอุปกรณ์ที่ใช้ใน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การกรอง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น้ำมันเชื้อเพลิง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เพื่อกำจัดสิ่งแปลกปลอม อาทิ เศษผง ฯลฯ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ที่อยู่ในน้ำมันเชื้อเพลิง รวมถึง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แยกส่วนประกอบของน้ำ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ออกมา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ประเภทของรถกระเช้าเพื่อการทำงานบนพื้นที่สูง - ส่วนการทำงาน (1)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เอกสาร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ต้นฉบับ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>
                <a:latin typeface="Tahoma" panose="020B0604030504040204" pitchFamily="34" charset="0"/>
                <a:cs typeface="Tahoma" panose="020B0604030504040204" pitchFamily="34" charset="0"/>
              </a:rPr>
              <a:t>5</a:t>
            </a:fld>
            <a:endParaRPr kumimoji="1" lang="ja-JP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845340"/>
            <a:ext cx="7886700" cy="2558446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</a:t>
            </a:r>
            <a:r>
              <a:rPr lang="th-TH" altLang="ja-JP" sz="1600" b="1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ประเภท</a:t>
            </a:r>
            <a:r>
              <a:rPr lang="th-TH" altLang="ja-JP" sz="1600" b="1" dirty="0" err="1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บูมสไลด์</a:t>
            </a:r>
            <a:endParaRPr lang="ja-JP" altLang="en-US" sz="16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　</a:t>
            </a:r>
            <a:r>
              <a:rPr lang="th-TH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สามารถยืด</a:t>
            </a:r>
            <a:r>
              <a:rPr lang="th-TH" altLang="ja-JP" sz="1600" dirty="0" err="1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หดบูม</a:t>
            </a:r>
            <a:r>
              <a:rPr lang="th-TH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ที่ใช้</a:t>
            </a:r>
            <a:r>
              <a:rPr lang="th-TH" altLang="ja-JP" sz="1600" dirty="0" err="1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ติต</a:t>
            </a:r>
            <a:r>
              <a:rPr lang="th-TH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ตั้งแพลตฟอร์มสำหรับปฏิบัติงานเพื่อเข้าใกล้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ตำแหน่งที่ต้องการทำงานได้ 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(คุณลักษณะพิเศษที่สำคัญ)</a:t>
            </a:r>
            <a:endParaRPr lang="en-US" altLang="ja-JP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　</a:t>
            </a:r>
            <a:r>
              <a:rPr lang="th-TH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</a:t>
            </a:r>
            <a:r>
              <a:rPr lang="en-US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. </a:t>
            </a:r>
            <a:r>
              <a:rPr lang="th-TH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กำหนดตำแหน่งของแพลตฟอร์มสำหรับปฏิบัติงานได้ง่าย</a:t>
            </a:r>
            <a:endParaRPr lang="ja-JP" altLang="en-US" sz="1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　</a:t>
            </a:r>
            <a:r>
              <a:rPr lang="th-TH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</a:t>
            </a:r>
            <a:r>
              <a:rPr lang="en-US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. </a:t>
            </a:r>
            <a:r>
              <a:rPr lang="th-TH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สามารถใช้งานได้ดีในสถานที่ที่ไม่มีสิ่งกีดขวางพื้นที่ทำงาน </a:t>
            </a:r>
            <a:endParaRPr lang="ja-JP" altLang="en-US" sz="1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　</a:t>
            </a:r>
            <a:r>
              <a:rPr lang="th-TH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</a:t>
            </a:r>
            <a:r>
              <a:rPr lang="en-US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. </a:t>
            </a:r>
            <a:r>
              <a:rPr lang="th-TH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มักใช้กันอย่างแพร่หลายในงานไฟฟ้าและการสื่อสาร งานก่อสร้าง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อู่ต่อเรือ ฯลฯ </a:t>
            </a:r>
            <a:r>
              <a:rPr lang="ja-JP" altLang="en-US" sz="16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。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167" y="1046224"/>
            <a:ext cx="1997233" cy="21566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2751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คุณลักษณะพิเศษของมอเตอร์ไฟฟ้า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50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18959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มอเตอร์ไฟฟ้ามักถูกนำไป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ใช้เป็นแหล่งพลังงาน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ของรถกระเช้าเพื่อการทำงานบนพื้นที่สูงที่มีการใช้งานภายในอาคารซึ่ง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ต้องคำนึงถึงเรื่องเสียงรบกวนหรือไอเสียของเครื่องยนต์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สำหรับรถกระเช้าเพื่อการทำงานบนพื้นที่สูงประเภทขับเคลื่อนด้วยตนเองนั้นส่วนใหญ่มักใช้แบตเตอรี่รถยนต์อุตสาหกรรม โดยมอเตอร์ไฟฟ้าที่ใช้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มีทั้งแบบมอเตอร์กระแสตรงและมอเตอร์กระแสสลับ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อุปกรณ์ส่งผ่านกำลังของรถกระเช้าเพื่อการทำงานบนพื้นที่สูงประเภทใช้แบตเตอรี่นั้นมีการเปลี่ยนแปลงแหล่งพลังงานจากเครื่องยนต์ที่ใช้ในอุปกรณ์ส่งผ่านกำลังของรถกระเช้าเพื่อการทำงานบนพื้นที่สูงประเภทขับเคลื่อนด้วยล้อหรือตีนตะขาบมาเป็นมอเตอร์ไฟฟ้าแทน ทั้งนี้ในส่วนของระบบการส่งผ่านกำลังนั้นส่วนใหญ่แล้วยังคงเหมือนกับรถกระเช้าประเภทขับเคลื่อนด้วยล้อหรือตีนตะขา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93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คุณลักษณะพิเศษของอุปกรณ์ไฮโดร</a:t>
            </a:r>
            <a:r>
              <a:rPr lang="th-TH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ลิค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106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51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5694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ส่วนการทำงานหลักของรถกระเช้าเพื่อการทำงานบนพื้นที่สูงมักทำงานโดยผ่านอุปกรณ์ไฮโดร</a:t>
            </a:r>
            <a:r>
              <a:rPr lang="th-TH" altLang="ja-JP" sz="16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ที่มีการใช้พลังงานจากแรงดันของน้ำมัน โดยอุปกรณ์ไฮโดร</a:t>
            </a:r>
            <a:r>
              <a:rPr lang="th-TH" altLang="ja-JP" sz="16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มีคุณลักษณะพิเศษดังต่อไปนี้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endParaRPr lang="th-TH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(ข้อดี)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มีขนาดเล็กและน้ำหนักเบา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ป้องกันโหลดเกิน (</a:t>
            </a:r>
            <a:r>
              <a:rPr lang="en-US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Overload)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ได้ง่าย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③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สามารถเปลี่ยนแปลงความเร็วแบบไม่มีขั้นบันไดได้ (</a:t>
            </a:r>
            <a:r>
              <a:rPr lang="en-US" altLang="ja-JP" sz="16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Stepless</a:t>
            </a:r>
            <a:r>
              <a:rPr lang="en-US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④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มีการสั่นสะเทือนน้อย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⑤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สามารถทำงานได้อย่างราบรื่น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⑥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สามารถควบคุมจากระยะไกลได้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endParaRPr lang="th-TH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(ข้อเสีย)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การเดินท่อค่อนข้างยุ่งยากและซับซ้อน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อาจเกิดการรั่วของ</a:t>
            </a:r>
            <a:r>
              <a:rPr lang="th-TH" altLang="ja-JP" sz="16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น้ำมันไฮดรอลิก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③ </a:t>
            </a:r>
            <a:r>
              <a:rPr lang="th-TH" altLang="ja-JP" sz="16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ประสิทธิภาพของเครื่องจักรเปลี่ยนแปลงมากน้อยขึ้นอยู่กับอุณหภูมิของ</a:t>
            </a:r>
            <a:r>
              <a:rPr lang="th-TH" altLang="ja-JP" sz="16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น้ำมันไฮดรอลิก</a:t>
            </a:r>
            <a:endParaRPr lang="th-TH" altLang="ja-JP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endParaRPr lang="ja-JP" altLang="en-US" sz="16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76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หลักการทำงานของอุปกรณ์ไฮโดร</a:t>
            </a:r>
            <a:r>
              <a:rPr lang="th-TH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ลิค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76700" y="6400413"/>
            <a:ext cx="40939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106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50-51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52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31169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หลักการทำงานของอุปกรณ์ไฮโดร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จะใช้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หลักการของปาสคาล (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Pascal's principle)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ที่ว่า “ถ้าเพิ่มแรงดันให้กับของไหลที่บรรจุในภาชนะปิด ณ จุดใดจุดหนึ่ง แรงดันนั้นจะส่งกระจายกันต่อไปจนทำให้ทุกๆส่วนของของไหลได้รับความดันที่เพิ่มขึ้น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Increased Pressure)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เท่ากันหมด”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ตัวอย่างเช่น กรณีของภาชนะ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A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และ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B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ที่มีการเชื่อมต่อด้วยท่อตามที่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แสดงไว้ในรูปภาพที่ 3-12 หากมีแรงกระทำ 10 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นิว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ตันที่พื้นผิว 1 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ตร.ซ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.ม.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ของภาชนะ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A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แล้วจะก่อให้เกิดแรงดันขนาด 10 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นิว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ตัน/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ตร.ซ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.ม. เนื่องจาก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แรงดันดังกล่าวจะถูกส่งผ่านเข้าไปภายในท่อทั้งหมด ดังนั้น แรง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F) </a:t>
            </a:r>
            <a:endParaRPr lang="th-TH" altLang="ja-JP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ที่ถูกส่งผ่านไปยังพื้นผิวของภาชนะ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B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ซึ่งมีพื้นที่ผิว 10 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ตร.ซ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.ม. แล้วสามารถ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คำนวณได้ดังนี้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แรง = แรงดัน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x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พื้นที่ผิว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F = 10 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นิว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ตัน/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ตร.ซ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.ม.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x 10 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ตร.ซ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.ม. = 100 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นิว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ตัน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เป็นหลักการทำงานของอุปกรณ์ไฮโดร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ที่ใช้แรงเพียงเล็กน้อยในการเคลื่อนที่วัตถุหนัก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กรณีที่ใช้แรงดันของเหลวภายในภาชนะ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A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ให้ลดต่ำลง 50 ซ.ม. จะทำให้ของเหลวที่ถูกดันมีปริมาตร 50 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ลบ.ซ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.ม. ทั้งนี้ของเหลวภายในภาชนะ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B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จะถูกดันขึ้นเพียงแค่ 5 ซ.ม. เท่านั้น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331" y="1546756"/>
            <a:ext cx="1917389" cy="17289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93990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กลไกการทำงานของอุปกรณ์ไฮโดร</a:t>
            </a:r>
            <a:r>
              <a:rPr lang="th-TH" altLang="ja-JP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ลิค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107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0662" y="6356351"/>
            <a:ext cx="344688" cy="365125"/>
          </a:xfrm>
        </p:spPr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53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3339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อุปกรณ์ไฮโดร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เป็นอุปกรณ์ที่ใช้ขับเคลื่อนส่วนการทำงานของรถกระเช้าเพื่อการทำงานบนพื้นที่สูง 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โดยการแปลงพลังงานกลของเครื่องยนต์ให้เป็นพลังงานของไหลและเปลี่ยนกลับให้เป็นพลังงานกลอีกครั้ง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เราใช้กำลังของเครื่องยนต์หรือมอเตอร์ไฟฟ้าในการขับเคลื่อนปั๊มไฮโดร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เพื่อ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สร้างแรงดันไฮโดร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ซึ่งแรงดันไฮโดร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ดังกล่าวจะไป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ช่วยให้อุปกรณ์ขับเคลื่อนไฮโดร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ต่างๆ (</a:t>
            </a:r>
            <a:r>
              <a:rPr lang="en-US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Actuator) 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อาทิ มอเตอร์ไฮโดร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กระบอกสูบไฮโดร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ฯลฯ ทำงาน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แรงดันไฮโดร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ที่มีแรงดันลดลงหลังจากที่ถูกใช้งานในอุปกรณ์ขับเคลื่อนไฮโดร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นั้นจะไหลย้อนกลับไปยังถังน้ำมันไฮโดรลิ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คผ่าน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ระบบแรงดันต่ำ จากนั้นปั๊มไฮโดร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จะทำการสร้างแรงดันไฮโดรลิ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คขึ้น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อีกครั้งเพื่อจ่ายให้กับอุปกรณ์ขับเคลื่อนไฮโดร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ในลักษณะหมุนเวียนกัน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เป็นวัฎ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จักร (ดูรายละเอียดได้ในรูปภาพที่ 3-13)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421" y="3289055"/>
            <a:ext cx="4010585" cy="21434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2306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โครงสร้างของอุปกรณ์ไฮโดร</a:t>
            </a:r>
            <a:r>
              <a:rPr lang="th-TH" altLang="ja-JP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ลิค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5725" y="6400413"/>
            <a:ext cx="427493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107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51-52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54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0218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อุปกรณ์ไฮโดร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สามารถแบ่ง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อุปกรณ์และอุปกรณ์เสริม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ตามฟังก์ชั่นการทำงานได้ 3 ส่วนดังนี้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อุปกรณ์สร้างแรงดันไฮโดร</a:t>
            </a:r>
            <a:r>
              <a:rPr lang="th-TH" altLang="ja-JP" sz="1400" b="1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(ปั๊ม)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เป็นอุปกรณ์ที่ใช้ดูดน้ำมันไฮโดร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จากถังน้ำมันไฮโดร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รวมทั้งเพิ่มแรงดันก่อนจ่ายเข้าไปในระบบ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อุปกรณ์ควบคุมแรงดันไฮโดร</a:t>
            </a:r>
            <a:r>
              <a:rPr lang="th-TH" altLang="ja-JP" sz="1400" b="1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(วาล์ว)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เป็นอุปกรณ์ที่ใช้ในการควบคุมแรงดัน อัตราการไหลและทิศทางของน้ำมันไฮโดรลิ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คที่อ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อกมาจากปั๊มไฮโดร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endParaRPr lang="th-TH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③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อุปกรณ์ขับเคลื่อนไฮโดร</a:t>
            </a:r>
            <a:r>
              <a:rPr lang="th-TH" altLang="ja-JP" sz="1400" b="1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(</a:t>
            </a:r>
            <a:r>
              <a:rPr lang="en-US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Actuator)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เป็นอุปกรณ์ที่ใช้แปลงพลังงานของน้ำมันไฮโดรลิ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คแรง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ดันสูงให้เป็นพลังงานที่ใช้ในการหมุนหรือเคลื่อนที่เชิงเส้น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10514" y="3006478"/>
            <a:ext cx="26663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altLang="ja-JP" sz="1200" dirty="0">
                <a:latin typeface="Tahoma" panose="020B0604030504040204" pitchFamily="34" charset="0"/>
                <a:ea typeface="ＭＳ ゴシック" panose="020B0609070205080204" pitchFamily="49" charset="-128"/>
                <a:cs typeface="Tahoma" panose="020B0604030504040204" pitchFamily="34" charset="0"/>
              </a:rPr>
              <a:t>ส่วนประกอบหลักของอุปกรณ์ไฮโดร</a:t>
            </a:r>
            <a:r>
              <a:rPr kumimoji="0" lang="th-TH" altLang="ja-JP" sz="1200" dirty="0" err="1">
                <a:latin typeface="Tahoma" panose="020B0604030504040204" pitchFamily="34" charset="0"/>
                <a:ea typeface="ＭＳ ゴシック" panose="020B0609070205080204" pitchFamily="49" charset="-128"/>
                <a:cs typeface="Tahoma" panose="020B0604030504040204" pitchFamily="34" charset="0"/>
              </a:rPr>
              <a:t>ลิค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49902"/>
              </p:ext>
            </p:extLst>
          </p:nvPr>
        </p:nvGraphicFramePr>
        <p:xfrm>
          <a:off x="1390802" y="3415344"/>
          <a:ext cx="6362393" cy="1984502"/>
        </p:xfrm>
        <a:graphic>
          <a:graphicData uri="http://schemas.openxmlformats.org/drawingml/2006/table">
            <a:tbl>
              <a:tblPr/>
              <a:tblGrid>
                <a:gridCol w="2173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ชื่อเรียก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ส่วนประกอบ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อุปกรณ์สร้างแรงดันไฮโดร</a:t>
                      </a:r>
                      <a:r>
                        <a:rPr lang="th-TH" sz="1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ลิค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ปั๊มไฮโดรลิค</a:t>
                      </a:r>
                      <a:endParaRPr lang="en-US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อุปกรณ์ควบคุมแรงดันไฮโดรลิค</a:t>
                      </a:r>
                      <a:endParaRPr lang="en-US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วาล์วควบคุมทิศทาง </a:t>
                      </a:r>
                      <a:r>
                        <a:rPr lang="ja-JP" sz="1100"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วาล์วควบคุมอัตราการไหล </a:t>
                      </a:r>
                      <a:r>
                        <a:rPr lang="ja-JP" sz="1100"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วาล์วควบคุมแรงดัน</a:t>
                      </a:r>
                      <a:endParaRPr lang="en-US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อุปกรณ์ขับเคลื่อนไฮโดรลิค</a:t>
                      </a:r>
                      <a:endParaRPr lang="en-US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กระบอกสูบไฮโดรลิค </a:t>
                      </a:r>
                      <a:r>
                        <a:rPr lang="ja-JP" sz="1100"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มอเตอร์ไฮโดรลิค</a:t>
                      </a:r>
                      <a:endParaRPr lang="en-US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อุปกรณ์เสริม</a:t>
                      </a:r>
                      <a:endParaRPr lang="en-US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 dirty="0"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ถังน้ำมันไฮโดร</a:t>
                      </a:r>
                      <a:r>
                        <a:rPr lang="th-TH" sz="1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ลิค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ja-JP" sz="1100" dirty="0"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ไส้กรอง </a:t>
                      </a:r>
                      <a:r>
                        <a:rPr lang="ja-JP" sz="1100" dirty="0"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- Air breather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 dirty="0"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สายไฮโดร</a:t>
                      </a:r>
                      <a:r>
                        <a:rPr lang="th-TH" sz="1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ลิค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ja-JP" sz="1100" dirty="0"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ข้อต่อ </a:t>
                      </a:r>
                      <a:r>
                        <a:rPr lang="ja-JP" sz="1100" dirty="0"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ข้อต่อแบบหมุน 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 dirty="0"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ahoma" panose="020B0604030504040204" pitchFamily="34" charset="0"/>
                        </a:rPr>
                        <a:t>- Accumulator - Oil cooler - 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มาตรวัดแรงดัน ฯลฯ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4565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ระบบไฮโดร</a:t>
            </a:r>
            <a:r>
              <a:rPr lang="th-TH" altLang="ja-JP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ลิค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ของรถกระเช้าเพื่อการทำงานบนพื้นที่สูง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29100" y="6400413"/>
            <a:ext cx="39415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108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52-53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55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9"/>
            <a:ext cx="7886701" cy="4011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รูปภาพด้านล่างแสดงระบบไฮโดร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องรถกระเช้าเพื่อการทำงานบนพื้นที่สูงประเภทขับเคลื่อนด้วยล้อในฐานะที่เป็นตัวอย่างทั่วไปของระบบ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ของรถกระเช้าเพื่อการทำงานบนพื้นที่สูง</a:t>
            </a: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207" y="1569405"/>
            <a:ext cx="4553585" cy="45154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99879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อุปกรณ์สร้างแรงดันไฮโดร</a:t>
            </a:r>
            <a:r>
              <a:rPr lang="th-TH" altLang="ja-JP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ลิค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4201" y="6400413"/>
            <a:ext cx="37764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109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53-54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56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40368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ปั๊มไฮโดร</a:t>
            </a:r>
            <a:r>
              <a:rPr lang="th-TH" altLang="ja-JP" sz="1400" b="1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endParaRPr lang="th-TH" altLang="ja-JP" sz="14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ปั๊มไฮโดร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จะขับเคลื่อนด้วยเครื่องยนต์หรือมอเตอร์ไฟฟ้าเพื่อทำการดูดน้ำมันไฮโดร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จากถังน้ำมันไฮโดร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และจ่ายน้ำมันไฮโดร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ที่มีแรงดัน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สุง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ให้กับอุปกรณ์ขับเคลื่อนไฮโดร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Actuator)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ปั๊มไฮโดร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สามารถแบ่งประเภทตามโครงสร้างได้ดังนี้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✔ปั๊มเกียร์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Gear pump)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✔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ปั๊มลูกสูบ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Piston pump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หรือ 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Plunger pump)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✔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ปั๊มใบพัด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Vane pump)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✔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ปั๊มสกรู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Screw pump)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✔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อื่นๆ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ทั้งนี้ขออธิบายคุณลักษณะของ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ปั๊มเกียร์ (</a:t>
            </a:r>
            <a:r>
              <a:rPr lang="en-US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Gear pump)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ที่มักถูกนำไปใช้เป็นปั๊มไฮโดร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ของส่วนการทำงาน อาทิ การยืดหด การยกเงย การหมุน ฯลฯ 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ของบูมข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องรถกระเช้าเพื่อการทำงานบนพื้นที่สูง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ปั๊มเกียร์ (</a:t>
            </a:r>
            <a:r>
              <a:rPr lang="en-US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Gear pump)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ปั๊มเกียร์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Gear pump)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เป็นปั๊มที่ใช้ในการหมุนเกียร์ประเภทเดียวกัน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2 ตัวในกล่องเดียวกันเพื่อสร้างแรงดันไฮโดร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จากการขบกันของเกียร์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(คุณลักษณะของปั๊มเกียร์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Gear pump))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✔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มีขนาดเล็กและน้ำหนักเบา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✔มีโครงสร้างเรียบง่ายแต่แข็งแรง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✔มีการชำรุดน้อย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✔บำรุงรักษาได้ง่าย</a:t>
            </a: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31" y="3435267"/>
            <a:ext cx="2681119" cy="20003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75758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อุปกรณ์ขับเคลื่อนไฮโดร</a:t>
            </a:r>
            <a:r>
              <a:rPr lang="th-TH" altLang="ja-JP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ลิค</a:t>
            </a:r>
            <a:endParaRPr kumimoji="1" lang="ja-JP" altLang="en-US" sz="16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43400" y="6400413"/>
            <a:ext cx="38272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111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54-55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57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11184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Actuator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เป็นอุปกรณ์ที่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ใช้ในการแปลงน้ำมันไฮโดร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ที่ถูกส่งมาจากปั๊มไฮโดร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ให้เป็นการเคลื่อนที่เชิงกล (พลังงานกล)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สามารถแบ่งออกได้เป็น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กระบอกสูบไฮโดร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ที่มีการเคลื่อนที่แบบเชิงเส้นและมอเตอร์ไฮโดร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ที่มีการเคลื่อนที่แบบหมุน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ในส่วนของกระบอกสูบไฮโดร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สามารถแบ่งประเภทตามโครงสร้างได้ดังนี้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37" y="2317230"/>
            <a:ext cx="5833217" cy="14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37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อุปกรณ์ควบคุมแรงดันไฮโดร</a:t>
            </a:r>
            <a:r>
              <a:rPr lang="th-TH" altLang="ja-JP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ลิค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43400" y="6400413"/>
            <a:ext cx="38272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113-116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58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18396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อุปกรณ์ควบคุมแรงดันไฮโดร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เป็นอุปกรณ์ที่ใช้ในการควบคุมทิศทางการไหล แรงดันและอัตราการไหลของน้ำมันไฮโดร</a:t>
            </a:r>
            <a:r>
              <a:rPr lang="th-TH" altLang="ja-JP" sz="16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ที่ถูกส่งไปยังอุปกรณ์ขับเคลื่อนไฮโดร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(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Actuator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) อาทิ มอเตอร์ไฮโดร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กระบอกสูบไฮโดร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สามารถแบ่งประเภทของอุปกรณ์ควบคุมแรงดันไฮโดรลิ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คตาม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ฟังก์ชั่นการทำงานได้ดังนี้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06" y="2279418"/>
            <a:ext cx="6001588" cy="33151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00623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การเสื่อมสภาพของน้ำมันไฮโดร</a:t>
            </a:r>
            <a:r>
              <a:rPr lang="th-TH" altLang="ja-JP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ลิค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121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59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16057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เนื่องจากมีการ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ใช้ปั๊มไฮโดร</a:t>
            </a:r>
            <a:r>
              <a:rPr lang="th-TH" altLang="ja-JP" sz="14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ในการสร้างแรงดันสูง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ให้กับน้ำมันไฮโดร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โดยส่งผ่านไปตามท่อ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เพื่อไปขับเคลื่อนให้อุปกรณ์ขับเคลื่อนไฮโดร</a:t>
            </a:r>
            <a:r>
              <a:rPr lang="th-TH" altLang="ja-JP" sz="14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ทำงานซ้ำไปซ้ำมาหลายครั้ง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จึงทำให้น้ำมันไฮโดร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มีอุณหภูมิสูงขึ้น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รวมทั้ง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เสื่อมสภาพ (เกิดออกซิไดซ์) และปนเปื้อนสิ่งแปลกปลอมจากการสัมผัสถูกกับโลหะและอากาศ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การนำน้ำมันไฮโดร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ที่เสื่อมสภาพหรือมีการปนเปื้อนสิ่งแปลกปลอมมาใช้งานนั้น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เป็นสาเหตุหนึ่งที่ทำให้อุปกรณ์ไฮโดร</a:t>
            </a:r>
            <a:r>
              <a:rPr lang="th-TH" altLang="ja-JP" sz="14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เกิดการชำรุดเสียหาย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ดังนั้น เราจึงจำเป็นต้องตรวจสอบน้ำมันไฮโดรลิคอยู่เป็นประจำและควบคุมการใช้งานให้มีความเหมาะสม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การเสื่อมสภาพ (การเกิดออกซิไดซ์)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เป็นปรากฏการณ์ที่องค์ประกอบของน้ำมันไฮโดร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มีการเปลี่ยนแปลงด้านคุณสมบัติจากการเกิดปฏิกิริยาทางเคมี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ซึ่งสามารถแสดงลักษณะและสาเหตุของการเปลี่ยนแปลงด้านคุณสมบัติอันเนื่องมาจากการเสื่อมสภาพได้ดังตารางด้านล่าง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33909" y="3122258"/>
            <a:ext cx="5476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altLang="ja-JP" sz="1400" kern="1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ลักษณะและสาเหตุของการเปลี่ยนแปลงด้านคุณสมบัติของน้ำมันไฮโดร</a:t>
            </a:r>
            <a:r>
              <a:rPr lang="th-TH" altLang="ja-JP" sz="1400" kern="100" dirty="0" err="1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endParaRPr lang="ja-JP" altLang="ja-JP" sz="1400" kern="1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181193"/>
              </p:ext>
            </p:extLst>
          </p:nvPr>
        </p:nvGraphicFramePr>
        <p:xfrm>
          <a:off x="736598" y="3508631"/>
          <a:ext cx="7778751" cy="2802620"/>
        </p:xfrm>
        <a:graphic>
          <a:graphicData uri="http://schemas.openxmlformats.org/drawingml/2006/table">
            <a:tbl>
              <a:tblPr/>
              <a:tblGrid>
                <a:gridCol w="182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คุณสมบัติ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การเปลี่ยนแปลงอันเนื่องมาจากการเสื่อมสภาพหรือการปนเปื้อน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สาเหตุ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ความถ่วงจำเพาะ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เพิ่มขึ้น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การเสื่อมสภาพของน้ำมันไฮโดรลิค การปนเปื้อนของสิ่งแปลกปลอมหรือน้ำมันต่างชนิด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ส่วนประกอบของน้ำ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เพิ่มขึ้น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ความชื้นจากภายนอก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ส่วนประกอบของตะกอน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เพิ่มขึ้น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การเสื่อมสภาพของน้ำมันไฮโดรลิคหรือการปนเปื้อนของสิ่งแปลกปลอม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จุดวาบไฟ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ลดลง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การเสื่อมสภาพของน้ำมันไฮโดรลิคหรือการปนเปื้อนของสิ่งแปลกปลอม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สี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ความโปร่งใสลดลง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การเสื่อมสภาพของน้ำมันไฮโดรลิคหรือการปนเปื้อนของสิ่งแปลกปลอม อิมัลชั่น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ความหนืด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เพิ่มขึ้น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การเสื่อมสภาพของน้ำมันไฮโดรลิค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การออกซิไดซ์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เพิ่มขึ้น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อุณหภูมิที่</a:t>
                      </a:r>
                      <a:r>
                        <a:rPr lang="th-TH" sz="1000" dirty="0" err="1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สุง</a:t>
                      </a:r>
                      <a:r>
                        <a:rPr lang="th-TH" sz="1000" dirty="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ขึ้นของน้ำมัน การปนเปื้อนของผงโลหะ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59054" marR="59054" marT="59054" marB="59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25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ประเภทของรถกระเช้าเพื่อการทำงานบนพื้นที่สูง - ส่วนการทำงาน (</a:t>
            </a:r>
            <a:r>
              <a:rPr lang="en-US" altLang="ja-JP" sz="1800" b="1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2</a:t>
            </a:r>
            <a:r>
              <a:rPr lang="th-TH" altLang="ja-JP" sz="1800" b="1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24252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</a:t>
            </a:r>
            <a:r>
              <a:rPr lang="th-TH" altLang="ja-JP" sz="16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ประเภท</a:t>
            </a:r>
            <a:r>
              <a:rPr lang="th-TH" altLang="ja-JP" sz="1600" b="1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บูม</a:t>
            </a:r>
            <a:r>
              <a:rPr lang="th-TH" altLang="ja-JP" sz="16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พับแขน</a:t>
            </a:r>
            <a:endParaRPr lang="ja-JP" altLang="en-US" sz="1600" b="1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　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สามารถพับหรืองอช่วงกลาง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ของบูม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ได้ </a:t>
            </a: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(คุณลักษณะพิเศษที่สำคัญ)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 สามารถพับหรือ</a:t>
            </a:r>
            <a:r>
              <a:rPr lang="th-TH" altLang="ja-JP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งอบูม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เพื่อยื่นแพลตฟอร์มสำหรับปฏิบัติงานให้เข้าใกล้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ได้มากขึ้น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ข. มักใช้ในการทำงานที่ต้องการหลีกเลี่ยงสิ่งกีดขวางระหว่างทาง</a:t>
            </a: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8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741" y="1017175"/>
            <a:ext cx="1813720" cy="18892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02229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การตรวจสอบและจัดการน้ำมันไฮโดร</a:t>
            </a:r>
            <a:r>
              <a:rPr lang="th-TH" altLang="ja-JP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ลิค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76700" y="6400413"/>
            <a:ext cx="40939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121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57-58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60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12388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อากาศที่ไหลผ่านเข้าออก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ถังน้ำมันไฮโดร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จะ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นำพาเศษผงและความชื้น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เข้ามาด้วย นอกจากนี้อุปกรณ์ที่ขับเคลื่อนด้วยแรงดันไฮโดรลิ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คเอง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ยังก่อให้เกิด</a:t>
            </a:r>
            <a:r>
              <a:rPr lang="th-TH" altLang="ja-JP" sz="14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เศษโลหะจากการเสียดสี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และ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ปนเปื้อน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เข้ากับน้ำมันไฮโดร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อีกด้วย ดังนั้น เราจึง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จำเป็นต้องทำการสับเปลี่ยนน้ำมันไฮโดรลิ</a:t>
            </a:r>
            <a:r>
              <a:rPr lang="th-TH" altLang="ja-JP" sz="14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คตาม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รอบระยะเวลา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สำหรับ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วิธีการประเมินขีดจำกัดในการใช้งาน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จากการเสื่อมสภาพของน้ำมันไฮโดร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และปริมาณการปนเปื้อนของสิ่งแปลกปลอมนั้น อาจใช้วิธีการตรวจสอบ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โดยอาศัยประสาทสัมผัสทั้งห้า อาทิ การตรวจสอบด้วยสายตาหรือการทดสอบคุณสมบัติด้วยวิธีการวิเคราะห์ทางวิทยาศาสตร์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ทั้งนี้ไม่ว่าวิธีการไหนก็ตาม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จำเป็นต้องเปรียบเทียบกับน้ำมันไฮโดรลิ</a:t>
            </a:r>
            <a:r>
              <a:rPr lang="th-TH" altLang="ja-JP" sz="14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คประ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เภทเดียวกันที่ยังไม่ได้ใช้งาน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618381" y="2597852"/>
            <a:ext cx="3752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ja-JP" sz="14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วิธีการประเมินและมาตรการสำหรับน้ำมันไฮโดร</a:t>
            </a:r>
            <a:r>
              <a:rPr lang="th-TH" altLang="ja-JP" sz="1400" dirty="0" err="1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ลิค</a:t>
            </a:r>
            <a:endParaRPr lang="ja-JP" altLang="en-US" sz="14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164888"/>
              </p:ext>
            </p:extLst>
          </p:nvPr>
        </p:nvGraphicFramePr>
        <p:xfrm>
          <a:off x="761999" y="2964085"/>
          <a:ext cx="7607302" cy="2238502"/>
        </p:xfrm>
        <a:graphic>
          <a:graphicData uri="http://schemas.openxmlformats.org/drawingml/2006/table">
            <a:tbl>
              <a:tblPr/>
              <a:tblGrid>
                <a:gridCol w="190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9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ลักษณะภายนอก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กลิ่น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สภาพ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มาตรการ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โปร่งใสและไม่มีสี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ปกติ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ปกติ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สามารถใช้งานได้อย่างต่อเนื่อง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โปร่งใสแต่มีสีจางเล็กน้อย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ปกติ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มีการปนเปื้อนของน้ำมันต่างชนิด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ต้องเปลี่ยนน้ำมันไฮโดรลิค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เปลี่ยนเป็นสีขาวน้ำนม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ปกติ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มีฟองอากาศและส่วนประกอบของน้ำ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ต้องเปลี่ยนน้ำมันไฮโดรลิค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เปลี่ยนเป็นสีน้ำตาลเข้ม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เหม็น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เสื่อมสภาพ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ต้องเปลี่ยนน้ำมันไฮโดรลิค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โปร่งใสแต่มีจุดสีดำเล็กๆ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ปกติ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มีการปนเปื้อนของสิ่งแปลกปลอม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ต้องเปลี่ยนน้ำมันไฮโดรลิค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มีฟอง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MS Mincho"/>
                        </a:rPr>
                        <a:t>-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มีการปนเปื้อนของจาระบี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ต้องเปลี่ยนน้ำมันไฮโดร</a:t>
                      </a:r>
                      <a:r>
                        <a:rPr lang="th-TH" sz="1100" dirty="0" err="1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ลิค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4937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อุปกรณ์ส่งผ่านกำลังของส่วนเคลื่อนที่ประเภทรถบรรทุก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124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61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40494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รถกระเช้าเพื่อการทำงานบนพื้นที่สูงประเภทรถบรรทุก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จะมีการ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ติดตั้งส่วนการทำงานไว้ด้านบนของตัวรถบรรทุก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ในขณะที่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ส่วนการเคลื่อนที่หรืออุปกรณ์ควบคุมจะมีรูปแบบเดียวกันกับรถบรรทุกทั่วไป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ด้วยเหตุนี้ใน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กรณีที่มีการขับขี่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รถกระเช้าเพื่อการทำงานบนพื้นที่สูงประเภทรถบรรทุก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บนทางสาธารณะจึงจำเป็นต้องมีใบอนุญาตขับขี่และปฏิบัติตามกฎจราจรทางบก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อุปกรณ์ส่งผ่านกำลังของรถกระเช้าเพื่อการทำงานบน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พื้นที่สูงประเภทรถบรรทุกโดยทั่วไปจะเป็นประเภท </a:t>
            </a:r>
            <a:endParaRPr lang="en-US" altLang="ja-JP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Front engine / Rear drive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โดยใช้เครื่องยนต์ที่ได้รับ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การติดตั้งไว้ที่ส่วนหน้าในการขับเคลื่อนล้อหลัง กำลังของ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เครื่องยนต์ดังกล่าวจะได้รับการส่งผ่านไปยังล้อหลัง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ซึ่งเป็นล้อขับเคลื่อนตามขั้นตอนที่แสดงไว้ในรูปภาพด้านขวามือ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188" y="2102947"/>
            <a:ext cx="3200162" cy="18975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0016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อุปกรณ์เบรกของส่วนเคลื่อนที่ประเภทรถบรรทุก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9701" y="6400413"/>
            <a:ext cx="420096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129-130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62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45447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เบรกสามารถแบ่งได้เป็น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เบรกเท้าที่ใช้ในการชะลอความเร็วหรือหยุดยานพาหนะ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ในช่วงขณะขับขี่และ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เบรกมือ (หรือเบรกจอดรถ) ที่ใช้ในการจอดอยู่กับที่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ซึ่งโดยทั่วไปแล้วจะใช้หลักการของการเสียดสีในการเบรก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โครงสร้างของเบรกมือ (หรือเบรกจอดรถ)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เบรกด้านข้าง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Side brake)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จะมีโครงสร้างที่ใช้ในการหยุดล้อหลัง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โดยตรง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ทั้งนี้กรณีของรถบรรทุกจะใช้เบรกด้านข้าง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Side brake)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ในการ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หยุดเพลาใบพัด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Propeller shaft)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ก่อนที่จะผ่าน 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Differential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แทน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ข้อควรระวังในการใช้งาน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หากพิจารณาจากโครงสร้างแม้ว่าจะได้ทำการใส่เบรกด้านข้าง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Side brake)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แล้วก็ตาม 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แต่หากล้อหลังยกลอยขึ้นจากพื้นดินแล้ว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จะทำให้ล้อสามารถหมุนได้เป็นเหตุให้เบรกมือ (หรือเบรกจอดรถ)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ไม่ทำงาน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1412709"/>
            <a:ext cx="2392538" cy="22571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9750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อุปกรณ์ส่งผ่านกำลังของส่วนขับเคลื่อนประเภทขับเคลื่อนด้วยล้อและตีนตะขาบ</a:t>
            </a:r>
            <a:endParaRPr kumimoji="1" lang="ja-JP" altLang="en-US" sz="16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8091" y="6400413"/>
            <a:ext cx="46225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131, 135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60-61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63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9910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อุปกรณ์ส่งผ่านกำลังของส่วนขับเคลื่อนประเภทขับเคลื่อนด้วยล้อ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ส่วนขับเคลื่อนช่วงล่างของรถกระเช้าเพื่อการทำงานบนพื้นที่สูงประเภทขับเคลื่อนด้วยล้อจะ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ใช้ปั๊มไฮโดร</a:t>
            </a:r>
            <a:r>
              <a:rPr lang="th-TH" altLang="ja-JP" sz="1400" b="1" u="sng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ในการแปลงพลังงานกลของเครื่องยนต์ให้เป็นพลังงานของไหล (แรงดันไฮโดร</a:t>
            </a:r>
            <a:r>
              <a:rPr lang="th-TH" altLang="ja-JP" sz="1400" b="1" u="sng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และ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ใช้แรงดันดังกล่าวในการหมุนมอเตอร์ไฮโดร</a:t>
            </a:r>
            <a:r>
              <a:rPr lang="th-TH" altLang="ja-JP" sz="1400" b="1" u="sng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ลิค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เพื่อการเคลื่อนที่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สามารถแสดงส่วนประกอบของอุปกรณ์ส่งผ่านกำลังของส่วน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ขับเคลื่อนประเภทขับเคลื่อนด้วยล้อได้ตามรูปภาพด้านขวามือ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อุปกรณ์ส่งผ่านกำลังของส่วนขับเคลื่อนประเภทขับเคลื่อน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ด้วยตีนตะขาบ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อุปกรณ์ส่งผ่านกำลังของรถกระเช้าเพื่อการทำงานบนพื้นที่สูง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ประเภทขับเคลื่อนด้วยตีนตะขาบจะมีโครงสร้างคล้ายกับประเภท</a:t>
            </a:r>
            <a:b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</a:b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ขับเคลื่อนด้วยล้อ แต่แตกต่างกันที่ไม่ใช้ล้อและสามารถขับเคลื่อน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ด้านซ้ายและขวาแยกเป็นอิสระต่อกันได้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125" y="1764338"/>
            <a:ext cx="3575600" cy="20794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41070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14674"/>
            <a:ext cx="7772400" cy="925426"/>
          </a:xfrm>
        </p:spPr>
        <p:txBody>
          <a:bodyPr>
            <a:normAutofit fontScale="90000"/>
          </a:bodyPr>
          <a:lstStyle/>
          <a:p>
            <a:r>
              <a:rPr lang="th-TH" altLang="ja-JP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ความรู้เกี่ยวกับกลศาสตร์ที่จำเป็นต่อการขับขี่และการถูกไฟฟ้าดูด</a:t>
            </a:r>
            <a:endParaRPr kumimoji="1" lang="ja-JP" altLang="en-US" sz="3200" b="1" dirty="0"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64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920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องค์ประกอบของแรง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142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65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3339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รูปภาพด้านขวาแสดงลักษณะของแรงที่เกิดขึ้นจากการที่คนใช้มือดันวัตถุ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จากรูปนี้เราสามารถใช้เส้นตรงแสดงองค์ประกอบของแรงดังต่อไปนี้ได้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“สถานที่ที่เกิดแรง (ตำแหน่ง)”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“ทิศทางของแรง (ทิศทาง)”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“ขนาดของแรง (ขนาด)”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400" b="1" u="sng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โดยแรงจะประกอบด้วย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3 องค์ประกอบ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ดังที่กล่าวไว้ในข้างต้น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ซึ่งเราเรียกสิ่งนี้ว่า “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3 องค์ประกอบของแรง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290" y="1373078"/>
            <a:ext cx="2305372" cy="15718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64846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การรวมและแตกแรง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65959" y="6400413"/>
            <a:ext cx="470470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143-145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63-64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66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41956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</a:t>
            </a: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การรวมแรง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การรวมแรงในแนวเส้นตรง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กรณีที่มีแรงสองแรง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F1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กระทำต่อกันในแนวเส้นตรง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แรงรวม (</a:t>
            </a:r>
            <a:r>
              <a:rPr lang="en-US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จะเป็นผลบวกในกรณีที่แรงสองแรงเคลื่อนที่ไปในทิศทาง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เดียวกันและเป็นผลต่างในกรณีที่เคลื่อนที่ในทิศทางตรงข้ามกัน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ตามที่แสดงไว้ในรูปภาพที่ 4-7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กรณีที่ทิศทางและขนาดของแรงต่างกัน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รูปภาพที่ 4-8 แสดง “</a:t>
            </a: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แรงรวม (</a:t>
            </a:r>
            <a:r>
              <a:rPr lang="en-US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R)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ของแรงสองแรง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F1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F2) </a:t>
            </a:r>
            <a:endParaRPr lang="th-TH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ที่มีทิศทางต่างกันและกระทำต่อกันที่จุด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หากวาดเส้นแรง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F1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เป็นรูปสี่เหลี่ยมด้านขนานแล้ว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OBDA)</a:t>
            </a:r>
            <a:endParaRPr lang="th-TH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เส้นทแยงมุมที่ได้ก็คือ “แรงรวม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R)"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นั่นเอง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เราจึงเรียกสิ่งนี้ว่า "</a:t>
            </a: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ทฤษฎีสี่เหลี่ยมด้านขนานของแรง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</a:t>
            </a: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การแตกแรง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รูปภาพที่ 4-10 แสดงการผูกเชือกเข้าที่กราบเรือทั้งสองฝั่ง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A,B) </a:t>
            </a:r>
            <a:endParaRPr lang="th-TH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เพื่อไม่ให้เรือซึ่งอยู่กลางแม่น้ำลอยเข้าหาฝั่ง โดยกำหนดให้แรงที่พัดเรือ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ให้ไหลตามแม่น้ำเป็น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และแรงที่เกิดจากการผูกเชือกทั้งสองฝั่ง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เราสามารถใช้ "ทฤษฎีสี่เหลี่ยมด้านขนานของแรง" ตามที่แสดงไว้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ในรูปภาพที่ 4-10 ในการคำนวณแรงที่ใช้ดึงเชือกย้อนกลับได้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หากกำหนดให้แรงปฏิกิริยาของแรงที่พัดเรือให้ไหลตามแม่น้ำ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F) </a:t>
            </a:r>
            <a:endParaRPr lang="th-TH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เป็นเส้นทแยงมุมและวาดสี่เหลี่ยมด้านขนานเพื่อแสดงแรงที่ใช้ดึงเชือกแล้ว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ความยาวของเชือกที่เกิดขึ้นในตอนนั้นจะเท่ากับแรงที่ใช้ในการดึงเชือก 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นั่นเอง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เราเรียกการที่</a:t>
            </a: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แรงหนึ่งแรงแยกออกเป็นตั้งแต่สองแรงขึ้นไป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นี้ว่า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การแตกแรง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และเรียกแรงที่แตกออกมาดังเช่น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Fb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นี้ว่า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แรงย่อย (</a:t>
            </a:r>
            <a:r>
              <a:rPr lang="en-US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 force)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0" y="982461"/>
            <a:ext cx="2559050" cy="12131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49" y="2325363"/>
            <a:ext cx="2166909" cy="11707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800" y="3686098"/>
            <a:ext cx="3293058" cy="16606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35028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โมเมนต์ของแรง (1) - โมเมนต์ของแรง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67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1578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เราเรียก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แรงที่ใช้ในการหมุนวัตถุว่า “โมเมนต์ของแรง”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โดย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ขนาดของโมเมนต์ (</a:t>
            </a:r>
            <a:r>
              <a:rPr lang="en-US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M)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นั้นจะ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มีความสัมพันธ์กับแกนที่ใช้หมุนและระยะห่างจากจุดเกิดแรง (ความยาวของแกน = </a:t>
            </a:r>
            <a:r>
              <a:rPr lang="en-US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L)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ไม่เพียงแค่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ขนาดของแรง (</a:t>
            </a:r>
            <a:r>
              <a:rPr lang="en-US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F)</a:t>
            </a:r>
            <a:r>
              <a:rPr lang="en-US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เท่านั้น ซึ่งสามารถแสดงได้ดังสมการนี้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6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	</a:t>
            </a:r>
            <a:r>
              <a:rPr lang="th-TH" altLang="ja-JP" sz="16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โมเมนต์ (</a:t>
            </a:r>
            <a:r>
              <a:rPr lang="en-US" altLang="ja-JP" sz="16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M) = </a:t>
            </a:r>
            <a:r>
              <a:rPr lang="th-TH" altLang="ja-JP" sz="16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ขนาดของแรง (</a:t>
            </a:r>
            <a:r>
              <a:rPr lang="en-US" altLang="ja-JP" sz="16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F) x </a:t>
            </a:r>
            <a:r>
              <a:rPr lang="th-TH" altLang="ja-JP" sz="16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ระยะห่าง (</a:t>
            </a:r>
            <a:r>
              <a:rPr lang="en-US" altLang="ja-JP" sz="16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600" b="1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758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โมเมนต์ของแรง (2) - แรงที่ใช้ขันและโมเมนต์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02553" y="6400413"/>
            <a:ext cx="416810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64-65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68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36316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กำหนดให้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Fa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เป็นแรงขันที่เกิด ณ ตำแหน่ง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A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ซึ่งห่างจากแกนหมุน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เป็นระยะทาง 2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L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และ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Fb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เป็นแรงขันที่เกิด ณ ตำแหน่ง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B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ซึ่งห่างจากแกนหมุน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เป็นระยะทาง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L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ตามที่แสดงไว้ในรูปภาพด้านขวามือ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โดย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โมเมนต์ (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Ma, Mb)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สามารถคำนวณได้ดังนี้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Ma = Fa x 2L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Mb = Fb x 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กรณีที่กำหนดให้แรงที่ใช้ในการ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ขันน๊อต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ตัวนี้ (โมเมนต์)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เท่ากันแล้ว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Ma = Mb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Fa x 2L = Fb x 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2Fa = Fb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Fa = Fb / 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ด้วยเหตุนี้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ในกรณีที่แรงที่ใช้ในการ</a:t>
            </a:r>
            <a:r>
              <a:rPr lang="th-TH" altLang="ja-JP" sz="14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ขันน๊อต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(โมเมนต์) เท่ากัน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แล้ว 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Fa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ซึ่งเป็นแรงขันที่เกิด ณ ตำแหน่ง 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A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ที่อยู่ห่างจากแกนหมุน 2 เท่า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จะ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มีค่าเป็นครึ่งหนึ่งของ 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Fb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ซึ่งเป็นแรงขันที่เกิด ณ ตำแหน่ง 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B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ที่อยู่ใกล้กว่า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ทั้งนี้จากกรณีนี้หากระยะห่างที่ใช้ในการหมุนแกนเพิ่มขึ้นแล้ว จะได้ปริมาณงานเท่ากันแม้ว่าจะขันที่ตำแหน่ง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A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หรือ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B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ก็ตาม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970" y="1498441"/>
            <a:ext cx="2846692" cy="14884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81534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โมเมนต์ของแรง (3) - การพลิกคว่ำและโมเมนต์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80651" y="6400413"/>
            <a:ext cx="41900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148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65-66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69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38232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ขอยกตัวอย่างอธิบายถึงความสัมพันธ์ระหว่างโมเมนต์และความสมดุลที่ไม่ก่อให้เกิดการพลิกคว่ำ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ในช่วงระหว่างปฏิบัติงานบนรถกระเช้าเพื่อการทำงานบนพื้นที่สูง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(เงื่อนไข)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O: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จุดรับน้ำหนัก (ตำแหน่งที่กางขารับน้ำหนัก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Outrigger))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</a:t>
            </a:r>
            <a:r>
              <a:rPr lang="en-US" altLang="ja-JP" sz="12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Wg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: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น้ำหนักของรถกระเช้าเพื่อการทำงานบนพื้นที่สูง (มวล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x 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W: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น้ำหนักบรรทุกรวมทั้งหมดบนแพลตฟอร์มสำหรับปฏิบัติงาน (มวล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x 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L: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ระยะห่างจากจุดรับน้ำหนัก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จนถึงจุดศูนย์ถ่วงของรถกระเช้าเพื่อการทำงานบนพื้นที่สูง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l: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ระยะทางในแนวระนาบจากจุดรับน้ำหนัก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จนถึงจุดศูนย์ถ่วงของน้ำหนักบรรทุก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หากกำหนดให้จุดรับน้ำหนัก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เป็นจุดหมุนเพื่อทำให้รถกระเช้าเพื่อการทำงานบนพื้นที่สูง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พลิกคว่ำแล้ว โมเมนต์ในการพลิกคว่ำ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Mw)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และโมเมนต์ที่ก่อให้เกิดความสมดุลในทิศทางตรงข้าม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กับโมเมนต์ที่ก่อให้เกิดการพลิกคว่ำ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Mg)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สามารถคำนวณได้จากสมการดังต่อไปนี้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โมเมนต์ในการพลิกคว่ำ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Mw) = W x 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โมเมนต์ที่ก่อให้เกิดความสมดุล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Mg) = </a:t>
            </a:r>
            <a:r>
              <a:rPr lang="en-US" altLang="ja-JP" sz="12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Wg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x 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หาก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Mg &gt; Mw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แล้ว จะทำให้รถกระเช้าเพื่อการทำงานบนพื้นที่สูงเกิดความสมดุล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แต่หาก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Mg &lt; Mw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แล้วจะเกิดการพลิกคว่ำ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นอกจากนี้แม้น้ำหนักบรรทุกจะคงเดิม แต่หากมีการยกเงยหรือ</a:t>
            </a:r>
            <a:r>
              <a:rPr lang="th-TH" altLang="ja-JP" sz="12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ยืดบูม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ทำให้ระยะห่าง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จนถึงจุดศูนย์ถ่วงของน้ำหนักบรรทุก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Q)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เพิ่มขึ้นแล้ว จะทำให้โมเมนต์ในการพลิกคว่ำ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Mw) </a:t>
            </a:r>
            <a:endParaRPr lang="th-TH" altLang="ja-JP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และมีความเสี่ยงที่จะเกิดการพลิกคว่ำด้วยเช่นกัน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ดังนั้น จึงจำเป็นต้องติดตั้ง “อุปกรณ์ควบคุมการทำงาน</a:t>
            </a:r>
            <a:r>
              <a:rPr lang="th-TH" altLang="ja-JP" sz="12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ของบูม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” ซึ่งเป็นส่วนหนึ่งของอุปกรณ์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ด้านความปลอดภัยของรถกระเช้าเพื่อการทำงานบนพื้นที่สูงเพื่อทำการตรวจสอบโมเมนต์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ในการพลิกคว่ำและโมเมนต์ที่ก่อให้เกิดความสมดุลและทำการแจ้งเตือนหรือหยุดการทำงาน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โดยอัตโนมัติ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เราสามารถแสดงขอบเขตการทำงาน</a:t>
            </a:r>
            <a:r>
              <a:rPr lang="th-TH" altLang="ja-JP" sz="12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ของบูม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ได้ตามภาพแสดงช่วงการทำงานที่อยู่ด้านขวามือ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866" y="958894"/>
            <a:ext cx="1781483" cy="25844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921" y="3673323"/>
            <a:ext cx="1943371" cy="22101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164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ประเภทของรถกระเช้าเพื่อการทำงานบนพื้นที่สูง - ส่วนการทำงาน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24252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③</a:t>
            </a:r>
            <a:r>
              <a:rPr lang="th-TH" altLang="ja-JP" sz="16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</a:t>
            </a:r>
            <a:r>
              <a:rPr lang="th-TH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บูม</a:t>
            </a:r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ผสม</a:t>
            </a:r>
            <a:endParaRPr lang="en-US" altLang="ja-JP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เป็นรถกระเช้าที่มีฟังก์ชั่นในการสไลด์และ</a:t>
            </a:r>
            <a:r>
              <a:rPr lang="th-TH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พับบูม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ja-JP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คุณลักษณะพิเศษที่สำคัญ</a:t>
            </a:r>
            <a:r>
              <a:rPr lang="en-US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thaiAlphaPeriod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สามารถปรับระดับของแพลตฟอร์มสำหรับปฏิบัติงานได้สูงและ</a:t>
            </a:r>
          </a:p>
          <a:p>
            <a:pPr marL="0" indent="0">
              <a:buNone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กว้างมากขึ้น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</a:t>
            </a:r>
            <a:r>
              <a:rPr lang="en-US" altLang="ja-JP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มักนำไปใช้ในงานก่อสร้างหรืองานซ่อมบำรุงที่จำเป็นต้องปฏิบัติงาน</a:t>
            </a:r>
          </a:p>
          <a:p>
            <a:pPr marL="0" indent="0">
              <a:buNone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บนพื้นที่สูงและเป็นบริเวณกว้าง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198" y="1135741"/>
            <a:ext cx="1959047" cy="22254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51223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สมดุลของแรง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149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70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31607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</a:t>
            </a:r>
            <a:r>
              <a:rPr lang="th-TH" altLang="ja-JP" sz="12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สมดุลของแรง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กรณีที่มีแรงหลายแรงกระทำต่อวัตถุหนึ่ง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หากวัตถุดังกล่าว</a:t>
            </a: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ไม่มีการเคลื่อนที่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แต่อย่างใดหมายความว่าแรงเหล่านั้น “</a:t>
            </a: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มีความสมดุลกัน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ตัวอย่างเช่น กรณีที่ผูกเชือกเพื่อแขวนวัตถุและวัตถุเกิดการหยุดนิ่งแล้ว หมายความว่า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แรงโน้มถ่วง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= mg)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ที่เกิดจากน้ำหนักของวัตถุมีขนาดเท่ากับแรงที่ระทำต่อเชือกใน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ทิศทางขึ้นด้านบน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จนก่อให้เกิดความสมดุลกัน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②</a:t>
            </a:r>
            <a:r>
              <a:rPr lang="th-TH" altLang="ja-JP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ความสมดุลกันของแรงขนาน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การหยุดนิ่งของแรงที่กระทำต่อตราชั่งดังที่แสดงไว้ในรูปภาพด้านขวามือนั้นเกิดจาก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การที่โมเมนต์ในทิศทางหมุนไปด้านซ้าย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และโมเมนต์ในทิศทางหมุนไปด้านขวา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Mb) </a:t>
            </a:r>
            <a:endParaRPr lang="th-TH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เมื่อเทียบกับจุดรับน้ำหนัก มีค่าเท่ากัน ซึ่งสามารถคำนวณได้จากสมการดังต่อไปนี้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Ma = Mb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Ma = </a:t>
            </a:r>
            <a:r>
              <a:rPr lang="en-US" altLang="ja-JP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Mb = </a:t>
            </a:r>
            <a:r>
              <a:rPr lang="en-US" altLang="ja-JP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Wb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กรณีเดียวกันแรง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ที่กระทำต่อไหล่ของผู้แบกหามจึงมีค่าเท่ากับ </a:t>
            </a:r>
            <a:r>
              <a:rPr lang="en-US" altLang="ja-JP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US" altLang="ja-JP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Wb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988" y="940791"/>
            <a:ext cx="1850362" cy="20816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3137305"/>
            <a:ext cx="2073103" cy="2498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10217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น้ำหนักและจุดศูนย์ถ่วง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65600" y="6400413"/>
            <a:ext cx="40050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150-151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71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9267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น้ำหนัก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แม้จะ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มีปริมาตรเท่ากันแต่น้ำหนักของวัตถุจะแตกต่างกันไปขึ้นอยู่วัสดุ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ตัวอย่างเช่น ตะกั่วมีน้ำหนักมากกว่าเหล็กและไม้มีน้ำหนักเบากว่าอลูมิเนียม ซึ่งสิ่งนี้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เกิดจากความแตกต่างของ “น้ำหนักต่อหน่วยปริมาตร (</a:t>
            </a:r>
            <a:r>
              <a:rPr lang="en-US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d)”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49" y="1881865"/>
            <a:ext cx="7886701" cy="25312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จุดศูนย์ถ่วง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h-TH" altLang="ja-JP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“จุดศูนย์ถ่วง”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“จุดรวมของแรงโน้มถ่วงที่กระทำต่อทุกส่วนของวัตถุ”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อาจกล่าวอีกนัยหนึ่งได้ว่าเป็น 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จุดศูนย์กลาง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ของน้ำหนัก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นั่นเอง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โดยทั่วไปวัตถุจะ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มีจุดศูนย์ถ่วงเฉพาะของตนเอง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ตราบเท่า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ที่ไม่มีการเปลี่ยนรูปตำแหน่งของ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จุดศูนย์ถ่วงของวัตถุจะไม่มีทาง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เปลี่ยนแปลงแม้ตำแหน่งและวิธีการวางวัตถุจะเปลี่ยนแปลง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ไปก็ตาม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อีกทั้ง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จุดศูนย์ถ่วงไม่จำเป็นต้องอยู่ภายในวัตถุด้วย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ดังนั้น ตำแหน่งของจุดศูนย์ถ่วงจึง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ถือเป็นปัจจัยสำคัญในการ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พิจารณาตำแหน่งที่ใช้แขวนวัตถุหรือการพลิกคว่ำของ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เครื่องจักร อาทิ รถกระเช้าเพื่อการทำงานบนพื้นที่สูง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594" y="2693622"/>
            <a:ext cx="2862756" cy="11798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84593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จุดศูนย์ถ่วงและความสมดุล (1) - ความสมดุลของวัตถุ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8520" y="6400413"/>
            <a:ext cx="427214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153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68-69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72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95053"/>
            <a:ext cx="7886701" cy="36261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กรณีที่วัตถุ "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วางไว้อย่างมั่นคง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" หมายความว่า วัตถุ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มีความสมดุลและไม่มีความเสี่ยงต่อการพลิกคว่ำ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จากรูปภาพด้านขวามือในกรณีที่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เส้นตั้งฉากซึ่งลากผ่านจุดศูนย์ถ่วง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ของวัตถุผ่านพื้นผิวด้านล่างที่ใช้รองรับวัตถุด้วยแล้ว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จะทำให้วัตถุ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ดังกล่าววางไว้อย่างมั่นคง ในทางกลับกันหากเส้นตั้งฉากเคลื่อนที่ออกจาก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พื้นผิวดังกล่าวแล้วจะทำให้เกิดความไม่สมดุลและพลิกคว่ำได้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ด้วยเหตุนี้จึงทำให้วัตถุพลิกคว่ำได้ง่ายในกรณีที่มีการวางไว้บนพื้นลาด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เอียงนั่นเอง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นอกจากนี้แม้ในกรณีที่เส้นตั้งฉากลากผ่านพื้นผิวด้านล่างก็ตาม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แต่หากจุดศูนย์ถ่วงของวัตถุที่มีความสูงเอียงเล็กน้อยแล้วจะทำให้เส้นตั้งฉาก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ดังกล่าวเคลื่อนที่ออกห่างจากพื้นผิวด้านล่างและทำให้วัตถุพลิกคว่ำได้เช่นกัน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ในทางกลับกันหากวัตถุยิ่งมีความแบนราบแล้วก็จะเกิดอันตรายจาก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การพลิกคว่ำได้น้อยลง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จากรูปภาพด้านขวามือ แม้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a)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และ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b)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จะเป็นวัตถุเดียวกัน แต่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เพียงแค่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เปลี่ยนแปลงวิธีการวางเท่านั้นก็ทำให้วัตถุมีความสมดุลได้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เนื่องจาก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b)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มีพื้นที่ผิวกว้างกว่าและมีจุดศูนย์ถ่วงต่ำกว่า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ดังนั้น เพื่อรักษาความสมดุลของวัตถุจึงจำเป็นต้องวางในลักษณะ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ให้มีการสัมผัสกับพื้นผิวด้านล่างมากและจุดศูนย์ถ่วงอยู่ต่ำ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714" y="1288595"/>
            <a:ext cx="1864636" cy="15114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136" y="2935140"/>
            <a:ext cx="2248214" cy="21053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08489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จุดศูนย์ถ่วงและความสมดุล (</a:t>
            </a:r>
            <a:r>
              <a:rPr lang="en-US" altLang="ja-JP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altLang="ja-JP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- จุดศูนย์ถ่วงและความสมดุลของวัตถุสองชนิด </a:t>
            </a:r>
            <a:endParaRPr kumimoji="1" lang="ja-JP" altLang="en-US" sz="16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8750" y="6400413"/>
            <a:ext cx="42119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154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69-70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73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49892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จากรูปภาพด้านขวามือ หากบรรทุกพนักงานและวัตถุ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(มวล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m2,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น้ำหนัก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W2=m2g,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ตำแหน่งของจุดศูนย์ถ่วง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G2) </a:t>
            </a:r>
            <a:endParaRPr lang="th-TH" altLang="ja-JP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ไว้บนแพลตฟอร์มสำหรับปฏิบัติงาน (มวล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m1,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น้ำหนัก </a:t>
            </a:r>
            <a:endParaRPr lang="en-US" altLang="ja-JP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W1=m1g,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ตำแหน่งของจุดศูนย์ถ่วง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G1)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ของรถกระเช้าเพื่อ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การทำงานบนพื้นที่สูงแล้ว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ยิ่งแพลตฟอร์มสำหรับปฏิบัติงาน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สูงขึ้นมากเท่าใด ตำแหน่งของจุดศูนย์ถ่วง (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G)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จะสูงขึ้น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เท่านั้น (</a:t>
            </a:r>
            <a:r>
              <a:rPr lang="en-US" altLang="ja-JP" sz="14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hb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→ ha)</a:t>
            </a:r>
            <a:endParaRPr lang="ja-JP" altLang="en-US" sz="1400" b="1" u="sng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นอกจากนี้หากมีการ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ยืดบู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มออกทำให้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แพลตฟอร์มสำหรับ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ปฏิบัติงานอยู่ห่างจากจุดศูนย์กลางของรถกระเช้าเพื่อ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การทำงานบนพื้นที่สูงมากเท่าใด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จะยิ่งทำให้เส้นตั้งฉาก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ที่ลากผ่าน 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G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เข้าใกล้จุดรองรับการพลิกคว่ำของรถกระเช้า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เพื่อการทำงานบนพื้นที่สูง (อาทิ ล้อ ตีนตะขาบ ขารับน้ำหนัก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Outrigger)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ฯลฯ) มากเท่านั้น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l1→l2)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จน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ก่อให้เกิดความ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ไม่สมดุลและพลิกคว่ำได้</a:t>
            </a:r>
            <a:endParaRPr lang="ja-JP" altLang="en-US" sz="1400" b="1" u="sng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นี่จึงเป็นเหตุผลว่าทำไมจึง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มีความเสี่ยงที่จะเกิด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อันตรายได้หากมีการวางวัตถุที่มีน้ำหนักเกินพิกัดของ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แพลตฟอร์มสำหรับปฏิบัติงานหรือปฏิบัติงานโดยที่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ไม่มีการกางขารับน้ำหนัก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นั่นเอง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ด้วยเหตุผลเดียวกัน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การใช้งานรถกระเช้าเพื่อการ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ทำงานบนพื้นที่สูงบนทางลาดชันอาจก่อให้เกิดการ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พลิกคว่ำได้ง่าย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เช่นกัน ดังนั้น จึงควร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ทำการปรับระนาบ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ก่อนเริ่มใช้งาน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971" y="895270"/>
            <a:ext cx="3161379" cy="25339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771" y="4080077"/>
            <a:ext cx="2008901" cy="21397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660" y="3507804"/>
            <a:ext cx="1595678" cy="27120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34279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ความเฉื่อย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156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74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1622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วัตถุจะมี "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ุณสมบัติในการรักษาสภาพการหยุดนิ่งในตอนที่หยุดนิ่งและรักษาสภาพความต่อเนื่องของการเคลื่อนที่ในตอนที่มีการเคลื่อนที่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" 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ตราบเท่าที่ไม่มีแรงกระทำจากภายนอก 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เราเรียกคุณสมบัติดังกล่าวนี้ว่า "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ความเฉื่อย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" และเรียก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แรงที่ใช้กระทำต่อวัตถุเนื่องจากความเฉื่อยว่า "แรงเฉื่อย"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ยิ่งแรงเฉื่อย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มีค่ามากเท่าใดจะยิ่งทำให้มีความเร่งและมวลมากขึ้น</a:t>
            </a:r>
            <a:endParaRPr lang="ja-JP" altLang="en-US" sz="1600" b="1" u="sng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 หากทำการหมุนและหยุดแพลตฟอร์มสำหรับปฏิบัติงานของรถกระเช้าเพื่อการทำงานบนพื้นที่สูงกะทันหันในสภาพที่มีพนักงานโดยสารแล้ว จะทำให้พนักงานเคลื่อนที่หลุดจากเส้นทางการหมุนเนื่องจากเกิด "ความเฉื่อย" ที่พนักงานแม้ว่าแพลตฟอร์มสำหรับปฏิบัติงานจะหยุดหมุนแล้วก็ตาม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　</a:t>
            </a:r>
            <a:r>
              <a:rPr lang="th-TH" altLang="ja-JP" sz="16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</a:t>
            </a:r>
            <a:r>
              <a:rPr lang="th-TH" altLang="ja-JP" sz="16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ด้วยเหตุนี้การกระทำดังกล่าวจึงเป็นการกระทำที่อันตรายอย่างมาก</a:t>
            </a:r>
            <a:endParaRPr lang="ja-JP" altLang="en-US" sz="1600" b="1" u="sng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670" y="3707701"/>
            <a:ext cx="4277322" cy="13717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67309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แรงเสียดทานและความสมดุลของรถกระเช้าเพื่อการทำงานบนพื้นที่สูง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65478" y="6400413"/>
            <a:ext cx="43051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160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71-72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75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44658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กรณีที่จอดรถกระเช้าเพื่อการทำงานบนพื้นที่สูงบนพื้นลาดเอียง จะต้องใช้เบรกเท้าเพื่อการหยุดรถ รวมทั้งใส่เบรกมือ (หรือเบรกจอดรถ) ติดตั้งอุปกรณ์ห้ามล้อและกางขารับน้ำหนัก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Outrigger)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หากพิจารณาแรงเสียดทานที่เกิดขึ้นในสภาพนี้แล้ว สาเหตุที่ทำให้สามารถลดความเร็วหรือหยุดรถได้จากการเหยียบเบรกนั้นเป็นเพราะมีแรงเสียดทานที่เกิดขึ้นกับเบรกนั่นเอง นอกจากนี้การใส่เบรกมือ (หรือเบรกจอดรถ) ก็เป็นการกระทำที่ก่อให้เกิดแรงเสียดทานด้วยเช่นกัน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ยิ่งแรงเสียดทางระหว่างล้อและพื้นถนนมีค่ามากเท่าใดจะยิ่งทำให้รถกระเช้าเพื่อการทำงานบนพื้นที่สูงรักษาสภาพการหยุดนิ่งได้มากเท่านั้น</a:t>
            </a: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ทั้งนี้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การจอดรถบนพื้นลาดเอียง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ตามที่แสดงไว้ในรูปภาพที่ 4-33 นั้น แม้ว่ารถจะหยุดนิ่งได้สักพักก็ตาม แต่เนื่องจาก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มีแรงกระทำจากภายนอกที่มีค่ามากกว่าแรงเสียดทานในตอนหยุดนิ่งอยู่จึงทำให้เริ่มเคลื่อนที่ใหม่อีกครั้ง</a:t>
            </a:r>
            <a:endParaRPr lang="en-US" altLang="ja-JP" sz="1400" b="1" u="sng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การกางขารับน้ำหนักจะทำให้เกิดแรงเสียดทานระหว่างแม่แรง ฐานแม่แรงและพื้นถนนทำให้สามารถรักษาความสมดุลของรถกระเช้าเพื่อการทำงานบนพื้นที่สูงได้ดีมากขึ้น ทั้งนี้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หากมุมของพื้นลาดเอียงมากขึ้นเช่นเดียวกันกับแรงเสียดทานระหว่างล้อและพื้นถนนแล้ว จะทำให้ทิศทางของแรงเปลี่ยนแปลงไปทำให้รถกระเช้าเพื่อการทำงานบนพื้นที่สูงเริ่มเคลื่อนที่อีกครั้ง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ดังนั้น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ึงเป็นเหตุผลหนึ่งที่ไม่ควรใช้งานรถกระเช้าเพื่อการทำงานบนพื้นที่สูงบนพื้นลาดเอียงที่มีค่ามุมเกินกว่าที่กำหนดไว้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เนื่องจาก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แรงเสียดทานมีความสัมพันธ์กับความสมดุลของตัวรถ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นั่นเอง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49" y="4508500"/>
            <a:ext cx="3338905" cy="10970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566" y="4531965"/>
            <a:ext cx="2114339" cy="1341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53927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โหลด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8520" y="6400413"/>
            <a:ext cx="427214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163. 165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76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33469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"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โหลด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" หมายถึง 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แรงภายนอกที่กระทำต่อวัตถุ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อาทิ เครื่องจักร สิ่งก่อสร้าง ฯลฯ ทั้งหมดหรือบางส่วน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การจำแนกประเภทตามสถานะโหลด (แรง)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dirty="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　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โหลดคงที่ (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Static load)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หมายถึง โหลดที่หยุดนิ่งและมีค่าคงที่โดยไม่คำนึงถึงการเปลี่ยนแปลงของขนาดและทิศทางของแรงที่กระทำต่อวัตถ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dirty="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　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โหลดเคลื่อนที่ (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 load)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แบ่งออกได้เป็น 2 ประเภท คือ โหลดกระทำซ้ำ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Repeated load)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และโหลดแบบไม่ต่อเนื่อง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load)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　　　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โหลดกระทำซ้ำ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Repeated load)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เป็นโหลดที่กระทำต่อวัตถุซ้ำๆในทิศทางเดียวกันแต่ขนาดของแรงจะเปลี่ยนแปลงไปตามกาลเวลา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dirty="0">
                <a:solidFill>
                  <a:prstClr val="black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　　　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โหลดแบบไม่ต่อเนื่อง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load)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เป็นโหลดที่กระทำต่อวัตถุเพียงแค่ชั่วเวลาหนึ่ง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เท่าน้้น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ตัวอย่างเช่น ในตอนที่หยุดการหมุน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ของบู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มอย่างกะทันหันจะก่อให้เกิดโหลดแบบไม่ต่อเนื่องในทิศทางแนวนอน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กับบูม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หากโหลดที่กระทำ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ต่อบูม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มีค่ามากเท่าใด จะยิ่งเป็นสาเหตุที่ก่อให้เกิดรถกระเช้ากับเครื่องจักรมากเท่านั้น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400" b="1" u="sng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การจำแนกประเภทโหลดตามการกระจายของแรง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เราสามารถแบ่งโหลดออกเป็น 2 ประเภทตามสภาพการกระจายแรงภายนอกที่กระทำต่อวัตถุได้ดังนี้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- 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โหลดกระทำเป็นจุด (</a:t>
            </a:r>
            <a:r>
              <a:rPr lang="en-US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Concentrated load)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เป็นแรงกระทำต่อจุดๆหนึ่งบนพื้นผิวของวัตถุ ตัวอย่างเช่น แรงกระทำต่อพื้นดินของล้อหรือขารับน้ำหนักของรถกระเช้าเพื่อการทำงานบนพื้นที่สูง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- 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โหลดกระจายแรง (</a:t>
            </a:r>
            <a:r>
              <a:rPr lang="en-US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Distributed load) 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เป็นแรงที่กระทำแบบกระจายไปทั่วพื้นผิวของวัตถุ ตัวอย่างเช่น แรงกระทำต่อพื้นดินของตีนตะขาบของรถกระเช้าเพื่อการทำงานบนพื้นที่สูง โดยเราเรียกแรงกระทำภายนอกต่อพื้นผิวที่มีขนาดเท่ากันนี้ว่า "โหลดกระจายแรงอย่างสม่ำเสมอ (</a:t>
            </a:r>
            <a:r>
              <a:rPr lang="en-US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Uniformly distributed load)"</a:t>
            </a: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984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ความแข็งแรงของพื้นดิน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168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77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5748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รถกระเช้าเพื่อการทำงานบนพื้นที่สูงมีโครงสร้างที่สามารถ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ใช้บูมหรืออุ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ปกรณ์ที่ใช้ยกขึ้นและลงในการยกแพลตฟอร์มสำหรับปฏิบัติงานและมีรัศมีการทำงานที่กว้างเพื่อเพิ่มประสิทธิภาพการทำงานให้มากขึ้น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เนื่องจาก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ตำแหน่งของจุดศูนย์ถ่วงจะเปลี่ยนแปลงไปตามการเคลื่อนที่ของแพลตฟอร์มสำหรับปฏิบัติงาน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ดังนั้น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จึงจำเป็นต้องระมัดระวังเนื่องจากอาจเกิดการพลิกคว่ำได้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นอกจากนี้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ความแข็งแรงของพื้นดินที่ใช้ในการรองรับล้อ ตีนตะขาบหรือขารับน้ำหนัก (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Outrigger)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ถือเป็นอีกปัจจัยหนึ่งที่ต้องพิจารณาในการป้องกันการพลิกคว่ำของรถกระเช้าเพื่อการทำงานบนพื้นที่สูง</a:t>
            </a:r>
            <a:endParaRPr lang="ja-JP" altLang="en-US" sz="1400" b="1" u="sng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โดยเฉพาะอย่างยิ่งในกรณีที่มีการติดตั้งรถกระเช้าเพื่อการทำงานบนพื้นที่สูง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บนพื้นผิวที่ไม่มีการลาดยาง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เนื่องจาก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อาจเกิดการพลิกคว่ำจากการที่พื้นดินทรุดตัวได้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ดังนั้น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จึงต้องตรวจสอบแรงกระทำต่อพื้นดินล่วงหน้า รวมทั้งปูแผ่นเหล็กเพื่อป้องกันไม่ให้ล้อหรือขารับน้ำหนักทรุดตัวลงตาม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แม้สถานที่ที่มีการใช้งานรถกระเช้าเพื่อการทำงานบนพื้นที่สูงจะแตกต่างกันไปตามเนื้อหาและสภาพการทำงาน แต่มีหลายกรณีที่มีการใช้งานเพียงแค่ชั่วระยะเวลาสั้นๆ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ดังนั้น การจะตรวจสอบความแข็งแรงของพื้นดินที่ใช้ติดตั้งรถกระเช้าเพื่อการทำงานบนพื้นที่สูงจึงเป็นไปได้ยาก แต่ทั้งนี้ทั้งนั้นควรมีการประเมินความแข็งแรงของพื้นดินจากสภาพของพื้นดินที่มีการติดตั้งหรือบริเวณใกล้เคียงไว้จะเป็นการดีกว่า</a:t>
            </a: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172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แรงดันที่พื้นดินในกรณีที่มีการกางขารับน้ำหนัก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Outrigger)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29931" y="6400413"/>
            <a:ext cx="414073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169. 171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78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50019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ขนาดของโหลด (น้ำหนัก) ที่กระทำต่อพื้นดินเป็นอีกปัจจัยที่สำคัญ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ในการพิจารณา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การพลิกคว่ำของรถกระเช้าเพื่อการทำงานบนพื้นที่สูง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เช่นเดียวกันกับความแข็งแรงของพื้นดิน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- แรงดันที่พื้นดินในกรณีที่มีการกางขารับน้ำหนัก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Outrigger)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รถกระเช้าเพื่อการทำงานบนพื้นที่สูงประเภทรถบรรทุกที่ได้รับการติดตั้งขารับน้ำหนัก (</a:t>
            </a:r>
            <a:r>
              <a:rPr lang="en-US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Outrigger)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นั้น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แรงดันที่กระทำต่อพื้นดินตรงตำแหน่งขาตั้งของขารับน้ำหนัก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จะขึ้นอยู่กับ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ทิศทาง การยกเงยหรือการยืดหด</a:t>
            </a:r>
            <a:r>
              <a:rPr lang="th-TH" altLang="ja-JP" sz="14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ของบูม</a:t>
            </a:r>
            <a:endParaRPr lang="th-TH" altLang="ja-JP" sz="1400" b="1" u="sng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กรณีที่พื้นดินตรงบริเวณ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ขาตั้งของขารับน้ำหนัก (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Outrigger)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เกิดการทรุดตัวแม้จะเพียงแค่เล็กน้อยก็ตาม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ก็อาจเป็นสาเหตุที่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ก่อให้เกิดการพลิกคว่ำของรถกระเช้าเพื่อการทำงานบนพื้นที่สูง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ได้เนื่องจาก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มีการส่งผ่านแรงดันต่อไปยังแพลตฟอร์มสำหรับปฏิบัติงานที่ติดตั้งอยู่ตรงส่วนปลาย</a:t>
            </a:r>
            <a:r>
              <a:rPr lang="th-TH" altLang="ja-JP" sz="1400" b="1" u="sng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ของบูม</a:t>
            </a:r>
            <a:endParaRPr lang="th-TH" altLang="ja-JP" sz="1400" b="1" u="sng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ด้วยเหตุนี้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กรณีที่มีการกางขารับน้ำหนักบนพื้นดินที่ไม่มีการลาดยาง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แล้ว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จะต้องตรวจสอบแรงดันที่กระทำต่อพื้นดินตรงบริเวณขารับน้ำหนัก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รวมทั้งปูด้วยแผ่นเหล็ก ฯลฯ เพื่อช่วยกระจายแรงดันที่พื้นดินและป้องกันการทรุดตัวของพื้นดิน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ด้วยทุกครั้ง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493" y="3606486"/>
            <a:ext cx="2067213" cy="22482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05657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การถูกไฟฟ้าดูด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32814" y="6400413"/>
            <a:ext cx="433784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172-173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79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6022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รถกระเช้าเพื่อการทำงานบนพื้นที่สูงมักถูกนำไปใช้ในงานติดตั้งอุปกรณ์ไฟฟ้าและการสื่อสารหรืองานก่อสร้างภายนอกอาคาร จึงมีหลายกรณีที่ต้องปฏิบัติงานใกล้กับสายไฟแรงสูงเป็นเหตุให้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ต้องปฏิบัติงานอย่างระมัดระวังเพื่อป้องกันอันตรายจากการถูกไฟฟ้าดูด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“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การถูกไฟฟ้าดูด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” หมายถึง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การได้รับบาดเจ็บจากการที่มีกระแสไฟฟ้าไหลผ่านร่างกาย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ซึ่งบางกรณีอาจเรียกว่า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ไฟฟ้าช๊อต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แทนได้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สาเหตุของการถูกไฟฟ้าดูดในตอนที่มีการใช้งานรถกระเช้าเพื่อการทำงานบนพื้นที่สูง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ส่วนใหญ่มักเกิดจาก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การสัมผัสถูกกับสายส่งไฟฟ้า (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Power line)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หรือสายจ่ายไฟฟ้า (</a:t>
            </a:r>
            <a:r>
              <a:rPr lang="en-US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Distribution line) 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รวมถึง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ฟฟ้ารั่วไหลจากการใช้งานที่ไม่เหมาะสมหรือการขาดการบำรุงรักษาของรถกระเช้าเพื่อการทำงานบนพื้นที่สูง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เนื่องจากร่างกายของมนุษย์นั้นมีความต้านทานทางไฟฟ้าต่ำ ดังนั้น กรณีที่ร่างกายเปียกน้ำจึงมีความเสี่ยงสูงที่จะเกิดอันตรายจากการที่มีกระแสไฟฟ้าไหลผ่านได้ 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กรณีที่ไม่รุนแรงอาจได้รับบาดเจ็บเล็กน้อยเพียงแค่ปวดหรือมีอาการชาชั่วคราว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แต่มีหลายกรณีที่</a:t>
            </a:r>
            <a:r>
              <a:rPr lang="th-TH" altLang="ja-JP" sz="1400" b="1" u="sng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ได้รับบาดเจ็บรุนแรงจนถึงขั้นเสียชีวิต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เลยทีเดียว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     โดยเฉพาะอย่างยิ่งหากกระแสไฟฟ้าไหลผ่านหัวใจแล้วอาจก่อให้เกิดการบาดเจ็บที่รุนแรงจนถึงขั้นเสียชีวิตได้ อาทิ หัวใจหยุดเต้น หยุดหายใจ </a:t>
            </a:r>
            <a:r>
              <a:rPr lang="th-TH" altLang="ja-JP" sz="1400" dirty="0" err="1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ช๊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อก ฯลฯ นอกจากนี้ยังก่อให้เกิดแผลไฟไหม้หรือเนื้อเยื่อบางส่วนตายตรงตำแหน่งที่มีกระแสไฟฟ้าไหลผ่านอีกด้วย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6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ประเภทของรถกระเช้าเพื่อการทำงานบนพื้นที่สูง - ส่วนการทำงาน 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32144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④</a:t>
            </a:r>
            <a:r>
              <a:rPr lang="th-TH" altLang="ja-JP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ประเภทขึ้นและลงตามแนวดิ่ง</a:t>
            </a:r>
            <a:endParaRPr lang="en-US" altLang="ja-JP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　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มีโครงสร้างที่สามารถยกแพลตฟอร์มสำหรับ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ปฏิบัติงานขึ้นและลงตามแนวดิ่งได้ มีให้เลือก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ทั้งแบบ </a:t>
            </a: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Scissors type, mast type, sigma type </a:t>
            </a:r>
            <a:endParaRPr lang="th-TH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ja-JP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type</a:t>
            </a: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(คุณลักษณะพิเศษที่สำคัญ)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 ขอบเขตการทำงานจำกัดเพียงแค่ด้านบนของ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ส่วนขับเคลื่อนเท่านั้น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ข. มักนำไปใช้ในงานตกแต่งภายใน, งานติดตั้ง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เครื่องจักร ฯลฯ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ค. ส่วนใหญ่มีขนาดเล็ก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292" y="935915"/>
            <a:ext cx="3820058" cy="26006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62308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อันตรายจากการถูกไฟฟ้าดูดและผลกระทบที่มีต่อร่างกาย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60192" y="6400413"/>
            <a:ext cx="431047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174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75-76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80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47860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ปัจจัยที่ใช้พิจารณาอันตรายจากการถูกไฟฟ้าดูด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ความรุนแรงที่ร่างกายได้รับจากการถูกไฟฟ้าดูดนั้นขึ้นอยู่กับสภาพในตอนที่ถูกไฟฟ้าดูด แต่อาจพิจารณาจากปัจจัยต่างๆดังต่อไปนี้ได้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   ✔ปริมาณและความถี่ของกระแสไฟฟ้าที่ไหลผ่าน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   ✔ระยะเวลาที่ไหลผ่าน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   ✔เส้นทางที่ไหลผ่าน (วงจรของกระแสไฟฟ้าที่ไหลผ่านร่างกาย)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   ✔ประเภทของแหล่งจ่ายไฟฟ้า (ไฟฟ้ากระแสตรงหรือสลับ)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 โดยทั่วไป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ยิ่งปริมาณของกระแสไฟฟ้าที่ไหลผ่านมาก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เท่าใด ก็จะยิ่งทำให้ไฟฟ้าไหลเข้าไปยังส่วนสำคัญของร่างกาย อาทิ หัวใจ ฯลฯ มากเท่านั้น นอกจากนี้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หากระยะเวลาที่กระแสไฟฟ้าไหลผ่านนาน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ก็จะยิ่งมีความอันตรายมากขึ้น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ผลกระทบของกระแสไฟฟ้าที่มีต่อร่างกายมนุษย์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88111"/>
              </p:ext>
            </p:extLst>
          </p:nvPr>
        </p:nvGraphicFramePr>
        <p:xfrm>
          <a:off x="774700" y="3585750"/>
          <a:ext cx="7531100" cy="2238502"/>
        </p:xfrm>
        <a:graphic>
          <a:graphicData uri="http://schemas.openxmlformats.org/drawingml/2006/table">
            <a:tbl>
              <a:tblPr/>
              <a:tblGrid>
                <a:gridCol w="2962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ปริมาณกระแสไฟฟ้า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ผลกระทบต่อร่างกาย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ประมาณ 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1mA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รู้สึกเสียวแปลบ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ประมาณ 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5mA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เจ็บปวด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ประมาณ 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10mA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รู้สึกชาจนทนไม่ไหว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ประมาณ 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20mA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Tahoma" panose="020B0604030504040204" pitchFamily="34" charset="0"/>
                        </a:rPr>
                        <a:t>กล้ามเนื้อกระตุกรุนแรง หายใจลำบาก หากไม่แก้ไขอาจเสียชีวิตได้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ประมาณ 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50mA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อันตรายถึงชีวิตแม้ไหลผ่านเพียงแค่ช่วงเวลาสั้นๆ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ประมาณ </a:t>
                      </a:r>
                      <a:r>
                        <a:rPr lang="ja-JP" sz="1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100mA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effectLst/>
                          <a:latin typeface="Arial" panose="020B0604020202020204" pitchFamily="34" charset="0"/>
                          <a:ea typeface="MS Mincho"/>
                          <a:cs typeface="Arial Unicode MS" panose="020B0604020202020204" pitchFamily="34" charset="-128"/>
                        </a:rPr>
                        <a:t>บาดเจ็บรุนแรงและสาหัส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Mincho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7738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ข้อควรระวังในการปฏิบัติงานใกล้กับพื้นที่ที่มีสายไฟพาดผ่าน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174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81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42907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</a:t>
            </a: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อุบัติเหตุการถูกไฟฟ้าดูดอันเนื่องมาจากการสัมผัสถูกกับสายไฟที่พาดผ่าน อาทิ สายส่งไฟฟ้า (</a:t>
            </a:r>
            <a:r>
              <a:rPr lang="en-US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Power line) </a:t>
            </a: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สายจ่ายไฟฟ้า (</a:t>
            </a:r>
            <a:r>
              <a:rPr lang="en-US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Distribution line) </a:t>
            </a: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ฯลฯ 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ในช่วงระหว่างที่มีการใช้งานรถกระเช้าเพื่อการทำงานบนพื้นที่สูง</a:t>
            </a: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มักเกิดขึ้นอยู่บ่อยครั้ง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กรณีของ</a:t>
            </a: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สายส่งไฟฟ้าแรงดันสูงแม้จะไม่มีการสัมผัสโดยตรงเข้ากับตัวของพนักงาน</a:t>
            </a:r>
            <a:r>
              <a:rPr lang="th-TH" altLang="ja-JP" sz="1200" b="1" u="sng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หรือบูม</a:t>
            </a:r>
            <a:r>
              <a:rPr lang="th-TH" altLang="ja-JP" sz="1200" dirty="0" err="1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องรถกระเช้าเพื่อการทำงานบนพื้นที่สูงแต่ก็</a:t>
            </a: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อาจก่อให้เกิดอันตรายจากการถูกไฟฟ้าดูดเมื่อมีการเข้าใกล้สายส่งไฟฟ้าได้ 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ดังนั้น </a:t>
            </a: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จึงจำเป็นต้องห้ามไม่ให้เข้าใกล้เกินกว่าระยะห่างที่กำหนด (ระยะห่างน้อยที่สุด) 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รวมทั้ง</a:t>
            </a: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ดำเนินมาตรการป้องกันที่จำเป็นและจัดให้มีผู้เฝ้าสังเกตการทำงานด้วย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นอกจากนี้ในช่วงฤดูร้อนอาจเกิดอุบัติเหตุจากการถูกไฟฟ้าดูดได้ง่าย เนื่องจากร่างกายเปียกโชกไปด้วยเหงื่ออีกด้วย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กรณีที่จำเป็นต้องใช้รถกระเช้าเพื่อการทำงานบนพื้นที่สูงในการก่อสร้าง รื้อถอน ตรวจสอบ ซ่อมแซม ทาสี ฯลฯ ในพื้นที่ที่มีสายไฟพาดผ่านหรือใกล้กับวงจรไฟฟ้าของเครื่องจักรและอุปกรณ์ และมีความเสี่ยงที่จะถูกไฟฟ้าดูดจากการเข้าใกล้แล้ว </a:t>
            </a: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จะต้องดำเนินมาตรการดังต่อไปนี้ 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(กฎหมายความปลอดภัยและอาชีวอนามัย มาตราที่ 349)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① เคลื่อนย้ายวงจรไฟฟ้าดังกล่าวไปที่อื่น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② ปิดกั้นส่วนที่อาจก่อให้เกิดการถูกไฟฟ้าดูด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③ สวมใส่อุปกรณ์ป้องกันที่มีความเป็นฉนวนต่อวงจรไฟฟ้าดังกล่าว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④ กรณีที่ไม่สามารถดำเนินมาตรการตามที่ระบุไว้ในข้อที่ ①-③ ได้ จะต้องจัดให้มีผู้เฝ้าสังเกตการทำงาน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494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หัวข้อทั่วไปเกี่ยวกับมาตรการป้องกันการถูกไฟฟ้าดูด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14750" y="6400413"/>
            <a:ext cx="44559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174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76-77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82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31936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กรณีที่มีการปฏิบัติงานใกล้กับสายส่งไฟฟ้า (</a:t>
            </a:r>
            <a:r>
              <a:rPr lang="en-US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Power line) 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หรือสายจ่ายไฟฟ้า (</a:t>
            </a:r>
            <a:r>
              <a:rPr lang="en-US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Distribution line) 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และมีความเสี่ยงที่จะถูกไฟฟ้าดูดได้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จะต้องดำเนินมาตรการป้องกันดังต่อไปนี้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(มาตรการป้องกันการถูกไฟฟ้าดูด)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①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แจ้งการไฟฟ้าล่วงหน้า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②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เว้นระยะห่างที่ปลอดภัยจากสายส่งไฟฟ้า (อ้างอิงตารางที่ 4-8: ระยะห่างที่ปลอดภัย)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③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จัดให้มีผู้เฝ้าสังเกตการทำงาน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④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ประชุมเพื่อวางแผนงานล่วงหน้า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⑤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แจ้งขั้นตอนการทำงานให้พนักงานที่เกี่ยวข้องทราบ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　⑥ 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ปิดกั้นวงจรไฟฟ้าตามเท่าที่จำเป็น</a:t>
            </a:r>
            <a:endParaRPr lang="en-US" altLang="ja-JP" sz="14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นอกจากนี้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ะต้องให้พนักงานสวมใส่อุปกรณ์ป้องกันส่วนบุคคลที่มีความเป็นฉนวนหรือใช้เครื่องมือสำหรับการทำงานไฟฟ้า</a:t>
            </a: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ในกรณีที่ต้อง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มีการจ่ายไฟฟ้าเพื่อตรวจสอบหรือซ่อมแซมวงจรไฟฟ้าแรงดันต่ำ (กฎหมายความปลอดภัยและอาชีวอนามัย มาตราที่ 346)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 อีกทั้ง</a:t>
            </a:r>
            <a:r>
              <a:rPr lang="th-TH" altLang="ja-JP" sz="14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จะต้องให้พนักงานสวมใส่อุปกรณ์ป้องกันที่มีความเป็นฉนวนในกรณีที่ต้องทำการตรวจสอบ ซ่อมแซมหรือทาสีตรงตำแหน่งใกล้กับวงจรไฟฟ้าแรงดันต่ำหรือจุดที่ใช้รองรับวงจรไฟฟ้าดังกล่าว (กฎหมายความปลอดภัยและอาชีวอนามัย มาตราที่ 347)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ja-JP" altLang="en-US" sz="1400" b="1" u="sng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49" y="4373492"/>
            <a:ext cx="8274431" cy="12098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*1 อุปกรณ์ป้องกันส่วนบุคคลที่มีความเป็นฉนวน หมายถึง อุปกรณ์ป้องกันการถูกไฟฟ้าดูดโดยการสวมใส่เข้าที่ร่างกาย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ของพนักงาน อาทิ หมวกนิรภัยไฟฟ้า ถุงมือยางป้องกันไฟฟ้า รองเท้ายางป้องกันไฟฟ้า ฯลฯ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*2 อุปกรณ์ป้องกันที่มีความเป็นฉนวน หมายถึง อุปกรณ์ป้องกันการถูกไฟฟ้าดูดที่ใช้ปิดกั้นส่วนจ่ายไฟฟ้าในตอนที่มีการ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ใช้งานวงจรไฟฟ้าหรือติดตั้งอุปกรณ์ไฟฟ้า อาทิ แผ่นหรือฝาครอบฉนวน ท่อยาง ฯลฯ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*3 อุปกรณ์ป้องกันการสัมผัสที่มีความเป็นฉนวน หมายถึง อุปกรณ์ป้องกันการถูกไฟฟ้าดูดจากการสัมผัสถูกกับส่วนโลหะ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ของสิ่งก่อสร้างในกรณีที่มีการปฏิบัติงานใกล้กับส่วนจ่ายไฟฟ้าแรงดันสูง อาทิ งานก่อสร้าง ฯลฯ โดยมีทั้งแบบที่เป็นท่อหรือ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แผ่นยางป้องกันสำหรับติดตั้งเข้ากับส่วนจ่ายไฟฟ้าแรงดันสูง</a:t>
            </a:r>
          </a:p>
          <a:p>
            <a:pPr marL="268288" indent="-268288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369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การเว้นระยะห่างที่ปลอดภัยจากสายส่งหรือสายจ่ายไฟฟ้า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176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83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11555" y="1043071"/>
            <a:ext cx="3720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ja-JP" sz="1400" dirty="0"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ระยะห่างที่ปลอดภัยจากสายส่งหรือสายจ่ายไฟฟ้า</a:t>
            </a:r>
            <a:endParaRPr lang="ja-JP" altLang="en-US" sz="14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518607"/>
              </p:ext>
            </p:extLst>
          </p:nvPr>
        </p:nvGraphicFramePr>
        <p:xfrm>
          <a:off x="1515110" y="1526767"/>
          <a:ext cx="6113780" cy="2712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290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ea typeface="Meiryo UI" panose="020B0604030504040204" pitchFamily="50" charset="-128"/>
                          <a:cs typeface="Tahoma" panose="020B0604030504040204" pitchFamily="34" charset="0"/>
                        </a:rPr>
                        <a:t>สายไฟ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แรงดันที่ใช้ส่งไฟฟ้า </a:t>
                      </a:r>
                      <a:r>
                        <a:rPr lang="en-US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(V)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ระยะห่างอย่างน้อย (ม</a:t>
                      </a:r>
                      <a:r>
                        <a:rPr lang="en-US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ประกาศ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กระทรวงแรงงาน</a:t>
                      </a:r>
                      <a:r>
                        <a:rPr lang="en-US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ค่าเป้าหมายของการไฟฟ้า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สายจ่ายไฟฟ้า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altLang="ja-JP" sz="1200" kern="100" dirty="0"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Distribution line</a:t>
                      </a: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)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น้อยกว่า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th-TH" sz="1200" kern="100" baseline="0" dirty="0"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 หรือ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6,600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สายส่งไฟฟ้า</a:t>
                      </a: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altLang="ja-JP" sz="1200" kern="100" dirty="0"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Power</a:t>
                      </a:r>
                      <a:r>
                        <a:rPr lang="ja-JP" altLang="en-US" sz="1200" kern="100" dirty="0"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ja-JP" sz="1200" kern="100" dirty="0"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line)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22,000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66,000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154,000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275,000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6.4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2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500,000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10.8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h-TH" altLang="ja-JP" sz="1200" kern="100" dirty="0"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มากกว่า </a:t>
                      </a:r>
                      <a:r>
                        <a:rPr lang="en-US" sz="1200" kern="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</a:t>
                      </a:r>
                      <a:endParaRPr lang="ja-JP" sz="1200" kern="100" dirty="0">
                        <a:effectLst/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6910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14674"/>
            <a:ext cx="7772400" cy="558496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บทที่ </a:t>
            </a:r>
            <a:r>
              <a:rPr lang="en-US" altLang="ja-JP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กฎหมายที่เกี่ยวข้อง</a:t>
            </a:r>
            <a:endParaRPr kumimoji="1" lang="ja-JP" altLang="en-US" sz="3200" b="1" dirty="0"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84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818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กฎหมายที่เกี่ยวข้อง (1)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32814" y="6400413"/>
            <a:ext cx="433784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189-190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6241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✔</a:t>
            </a:r>
            <a:r>
              <a:rPr lang="th-TH" altLang="ja-JP" sz="1200" b="1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หัวข้อที่พนักงานต้องปฏิบัติตาม (กฎหมายความปลอดภัยและอาชีวอนามัย มาตราที่ 29)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พนักงานต้องปฏิบัติตามมาตรการด้านความปลอดภัยดังต่อไปนี้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ต้องไม่ถอดอุปกรณ์ความปลอดภัยหรือกระทำการใดๆที่ทำให้ไม่สามารถทำงานได้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กรณีที่จำเป็นต้องถอดอุปกรณ์ความปลอดภัยหรือกระทำการใดๆที่ทำให้ไม่สามารถทำงานได้ต้องได้รับความเห็นชอบ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จากผู้ประกอบการก่อนทุกครั้ง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③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กรณีที่ได้รับความเห็นชอบให้ทำการถอดอุปกรณ์ความปลอดภัยหรือกระทำการใดๆที่ทำให้ไม่สามารถทำงานได้แล้ว 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จะต้องทำให้อยู่สภาพเดิมด้วยทุกครั้งหลังใช้งาน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④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กรณีที่พบเห็นว่าอุปกรณ์ด้านความปลอดภัยถูกถอดออกหรือมีการกระทำการใดๆที่ทำให้ไม่สามารถทำงานได้ จะต้องแจ้ง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ให้ผู้ประกอบการทราบในทันที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✔งานที่จำเป็นต้องได้รับการฝึกอบรมภาคพิเศษ (กฎหมายความปลอดภัยและอาชีวอนามัย มาตราที่ 36)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ผู้ประกอบการจะต้องจัดให้มีการฝึกอบรมภาคพิเศษก่อนที่จะมอบหมายงานดังต่อไปนี้ให้กับพนักงาน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⑩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-5 การขับขี่รถกระเช้าเพื่อการทำงานบนพื้นที่สูงที่มีความสูงของแพลตฟอร์มสำหรับปฏิบัติงานน้อยกว่า 10 เมตร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㊶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งานที่ต้อง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มีการสวมใส่ชุดสายรัดนิรภัยชนิดเต็มตัว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Full-body harness)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เพื่อป้องกันการตกในกรณีที่ต้องปฏิบัติงานบน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พื้นที่สูงมากกว่า 2 เมตรขึ้นไปแต่ยากที่จะใช้แพลตฟอร์มสำหรับปฏิบัติงานได้</a:t>
            </a:r>
          </a:p>
          <a:p>
            <a:pPr marL="717550" indent="-7175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043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กฎหมายที่เกี่ยวข้อง (2)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2616" y="6400413"/>
            <a:ext cx="46280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191-192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78-79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86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388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✔คุณสมบัติของผู้ปฏิบัติงาน (กฎหมายความปลอดภัยและอาชีวอนามัย มาตราที่ 41)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ผู้ที่สามารถขับขี่รถกระเช้าเพื่อการทำงานบนพื้นที่สูงที่มีความสูงของแพลตฟอร์มสำหรับปฏิบัติงานมากกว่า 10 เมตรขึ้นไปจะต้องมีคุณสมบัติดังต่อไปนี้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ต้องผ่านการฝึกอบรมทักษะของผู้ขับขี่รถกระเช้าเพื่อการทำงานบนพื้นที่สูง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เป็นบุคคลที่ได้รับมอบหมายจากรัฐมนตรีว่าการกระทรวงสาธารณสุข แรงงานและสวัสดิการ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✔การยื่นขอใบรับรองการฝึกอบรมซ้ำ (กฎหมายความปลอดภัยและอาชีวอนามัย มาตราที่ 82)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ผู้ที่เคยได้รับใบรับรองการฝึกอบรมแล้วหากทำใบรับรองสูญหายหรือเสียหาย จะต้องยื่นขอใบรับรองการฝึกอบรมซ้ำ (แบบฟอร์มหมายเลขที่ 18) กับหน่วยงานฝึกอบรมที่เป็นผู้ออกใบรับรองดังกล่าวเพื่อให้ออกใบรับรองการฝึกอบรมฉบับใหม่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กรณีที่ผู้ซึ่งเคยได้รับใบรับรองการฝึกอบรมแล้วมีการเปลี่ยนแปลงชื่อหรือนามสกุล จะต้องยื่นขอใบรับรองการฝึกอบรมซ้ำ (แบบฟอร์มหมายเลขที่ 18) กับหน่วยงานฝึกอบรมที่เป็นผู้ออกใบรับรองดังกล่าวเพื่อให้ออกใบรับรองการฝึกอบรมฉบับใหม่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426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กฎหมายที่เกี่ยวข้อง (3)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84685" y="6400413"/>
            <a:ext cx="408597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194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79-80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87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36097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หัวข้อควบคุมในการปฏิบัติงานบนรถกระเช้าเพื่อการทำงานบนพื้นที่สูง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b="1" u="sng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(1) แผนงาน (กฎหมายความปลอดภัยและอาชีวอนามัย มาตราที่ 194-9)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① 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กรณีที่มีการใช้งานรถกระเช้าเพื่อการทำงานบนพื้นที่สูง ผู้ประกอบการจะต้องกำหนดแผนงานที่เหมาะสมกับสภาพของพื้นที่ปฏิบัติงาน ประเภทและความสามารถของรถกระเช้าเพื่อการทำงานบนพื้นที่สูงที่ใช้งาน ฯลฯ รวมทั้งปฏิบัติงานตามแผนที่กำหนดไว้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② 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ในแผนงานจะต้องแสดงวิธีการปฏิบัติงานบนรถกระเช้าเพื่อการทำงานบนพื้นที่สูง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③ 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ลังจากที่กำหนดแผนงานแล้วผู้ประกอบการจะต้องแจ้งวิธีการปฏิบัติงานบนรถกระเช้าเพื่อการทำงานบนพื้นที่สูงให้พนักงานที่เกี่ยวข้องทรา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(2) ผู้ควบคุมงาน (หัวหน้างาน) (กฎหมายความปลอดภัยและอาชีวอนามัย มาตราที่ 194-10)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กรณีที่มีการใช้งานรถกระเช้าเพื่อการทำงานบนพื้นที่สูง ผู้ประกอบการจะต้องกำหนดผู้ควบคุมงาน (หัวหน้างาน) เพื่อควบคุมงานให้เป็นไปตามแผนงานที่กำหนดไว้ในหัวข้อที่ (1)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(3) การป้องกันการร่วงหล่น (กฎหมายความปลอดภัยและอาชีวอนามัย มาตราที่ 194-11)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กรณีที่มีการใช้งานรถกระเช้าเพื่อการทำงานบนพื้นที่สูง ผู้ประกอบการจะต้องกำหนดมาตรการที่จำเป็นในการป้องกันอันตรายที่อาจเกิดขึ้นกับพนักงานจากการล้มคว่ำหรือร่วงหล่นจากรถกระเช้าเพื่อการทำงานบนพื้นที่สูง อาทิ กางขารับน้ำหนัก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Outrigger)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ก่อนเริ่มปฏิบัติงาน มาตรการป้องกันการทรุดตัวของพื้นดิน มาตรการป้องกันการพังทลายของไหล่ทาง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(4) การให้สัญญาณ (กฎหมายความปลอดภัยและอาชีวอนามัย มาตราที่ 194-12)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กรณีที่มีการใช้งานรถกระเช้าเพื่อการทำงานบนพื้นที่สูงและมีการควบคุมแพลตฟอร์ม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สำหรับปฏิบัติงานในตำแหน่งที่ตรวจสอบได้ยาก ผู้ประกอบการจะต้องกำหนดมาตรการที่จำเป็น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อาทิ การกำหนดวิธีการให้สัญญาณ ผู้ให้สัญญาณ ฯลฯ เพื่อให้มีการสื่อสารกันระหว่าง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ผู้ปฏิบัติงานบนแพลตฟอร์มและผู้ควบคุมแพลตฟอร์มสำหรับปฏิบัติงาน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4435971"/>
            <a:ext cx="1984047" cy="18763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5517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กฎหมายที่เกี่ยวข้อง (4)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87569" y="6400413"/>
            <a:ext cx="428309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195-196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80-81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88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3664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หัวข้อควบคุมในการขับขี่รถกระเช้าเพื่อการทำงานบนพื้นที่สูง (1)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b="1" u="sng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(1) มาตรการก่อนออกจากตำแหน่งขับขี่ (กฎหมายความปลอดภัยและอาชีวอนามัย มาตราที่ 194-13)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ผู้ประกอบการจะต้องกำหนดให้ผู้ขับขี่รถกระเช้าเพื่อการทำงานบนพื้นที่สูงปฏิบัติตามมาตรการดังต่อไปนี้ก่อนออกจากตำแหน่งขับขี่ (ยกเว้นกรณีที่มีพนักงานกำลังปฏิบัติงานหรือตั้งใจจะขึ้นไปปฏิบัติงานบนแพลตฟอร์มสำหรับปฏิบัติงาน)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ต้องลดระดับของแพลตฟอร์มสำหรับปฏิบัติงานให้ต่ำที่สุด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ดำเนินมาตรการที่จำเป็นเพื่อป้องกันรถกระเช้าเพื่อการทำงานบนพื้นที่สูงเคลื่อนที่ อาทิ หยุดการทำงานของเครื่อง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ต้นกำลัง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 mover)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ใส่เบรกเพื่อหยุดการเคลื่อนที่ ฯลฯ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②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ผู้ขับขี่รถกระเช้าเพื่อการทำงานบนพื้นที่สูงจะต้องปฏิบัติตามมาตรการที่กำหนดไว้ในหัวข้อที่ ① ในกรณีที่ต้องการออกจาก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ตำแหน่งขับขี่ 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③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ผู้ประกอบการจะต้องดำเนินมาตรการที่จำเป็น อาทิ ใส่เบรกเพื่อป้องกันรถกระเช้าเพื่อการทำงานบนพื้นที่สูงเคลื่อนที่ ฯลฯ 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ม้ในกรณีที่ต้องการออกจากตำแหน่งขับขี่ในขณะที่มีพนักงานกำลังปฏิบัติงานหรือตั้งใจจะขึ้นไปปฏิบัติงานบนแพลตฟอร์ม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สำหรับปฏิบัติงานก็ตาม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④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ผู้ขับขี่รถกระเช้าเพื่อการทำงานบนพื้นที่สูงจะต้องปฏิบัติตามมาตรการที่กำหนดไว้ในหัวข้อที่ </a:t>
            </a:r>
            <a:r>
              <a:rPr lang="ja-JP" altLang="en-US" sz="1200" dirty="0">
                <a:latin typeface="MS PGothic" panose="020B0600070205080204" pitchFamily="34" charset="-128"/>
                <a:ea typeface="MS PGothic" panose="020B0600070205080204" pitchFamily="34" charset="-128"/>
              </a:rPr>
              <a:t>③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ในกรณีที่ต้องการออกจาก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ตำแหน่งขับขี่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(2) ข้อจำกัดในการโดยสาร (กฎหมายความปลอดภัยและอาชีวอนามัย มาตราที่ 194-15)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กรณีที่มีการใช้งานรถกระเช้าเพื่อการทำงานบนพื้นที่สูง ผู้ประกอบการจะต้องไม่อนุญาตให้พนักงานโดยสารในตำแหน่งอื่น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ที่นอกเหนือไปจากที่นั่งผู้โดยสารหรือแพลตฟอร์มสำหรับปฏิบัติงาน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(3) ข้อจำกัดในการใช้งาน (กฎหมายความปลอดภัยและอาชีวอนามัย มาตราที่ 194-16)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ผู้ประกอบการจะต้องกำหนดน้ำหนักบรรทุก (น้ำหนักสูงสุดที่สามารถบรรทุกคนหรือสัมภาระบนแพลตฟอร์มสำหรับปฏิบัติงานได้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ตามโครงสร้างและวัสดุที่ใช้ทำรถกระเช้าเพื่อการทำงานบนพื้นที่สูง) รวมทั้งห้ามใช้งานเกินค่าน้ำหนักบรรทุกดังกล่าว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829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กฎหมายที่เกี่ยวข้อง (5)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4450" y="6400413"/>
            <a:ext cx="43162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196-197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89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50716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หัวข้อควบคุมในการขับขี่รถกระเช้าเพื่อการทำงานบนพื้นที่สูง (2)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b="1" u="sng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(4) ข้อห้ามในการใช้งานนอกเหนือวัตถุประสงค์ (กฎหมายความปลอดภัยและ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อาชีวอนามัย มาตราที่ 194-17)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ผู้ประกอบการจะต้องห้ามใช้งานรถกระเช้าเพื่อการทำงานบนพื้นที่สูงนอกเหนือ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ไปจากวัตถุประสงค์ที่กำหนดไว้ อาทิ แขวนเพื่อยกสิ่งของ ฯลฯ ทุกกรณีไม่เพียงแค่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เฉพาะกรณีที่อาจก่อให้เกิดอันตรายกับพนักงานเท่านั้น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(5) การใช้อุปกรณ์ป้องกันการร่วงหล่นที่มีมาตรฐาน (กฎหมายความปลอดภัย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และอาชีวอนามัย มาตราที่ 194-22)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กรณีที่มีการใช้งานรถกระเช้าเพื่อการทำงานบนพื้นที่สูง ผู้ประกอบการจะต้องให้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พนักงานที่ปฏิบัติงานบนแพลตฟอร์มสำหรับปฏิบัติงานของรถกระเช้าเพื่อการทำงานบนพื้นที่สูงสวมใส่อุปกรณ์ป้องกัน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การร่วงหล่นที่มีมาตรฐาน (ยกเว้นรถกระเช้าที่มีโครงสร้างในการยกแพลตฟอร์มสำหรับปฏิบัติงานขึ้นและลงในแนวตั้งฉากกับพื้น)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พนักงานที่ปฏิบัติงานบนแพลตฟอร์มสำหรับปฏิบัติงานของรถกระเช้าเพื่อการทำงานบนพื้นที่สูงจะต้องสวมใส่อุปกรณ์ป้องกัน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การร่วงหล่นที่มีมาตรฐาน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556" y="973030"/>
            <a:ext cx="2505425" cy="15337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500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ประเภทของรถกระเช้าเพื่อการทำงานบนพื้นที่สูง - ส่วนการเคลื่อนที่ (1)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36032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</a:t>
            </a:r>
            <a:r>
              <a:rPr lang="th-TH" altLang="ja-JP" sz="14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</a:t>
            </a:r>
            <a:r>
              <a:rPr lang="th-TH" altLang="ja-JP" sz="1400" b="1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ประเภทรถบรรทุก</a:t>
            </a:r>
            <a:endParaRPr lang="ja-JP" altLang="en-US" sz="1400" b="1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　</a:t>
            </a: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เป็นประเภทที่มีการติดตั้งส่วนทำงานบนรถบรรทุกจึงสามารถเคลื่อนที่ไปบนถนนทั่วไปได้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ทำให้มีความคล่องตัวในการเคลื่อนย้ายไปยังสถานที่ปฏิบัติงานมากขึ้น สำหรับประเภท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รถบรรทุกนี้มีทั้งแบบติดตั้งส่วนทำงานบนรถบรรทุกทั่วไปและแบบติดตั้งบนรถบรรทุกเครน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Meiryo UI" panose="020B0604030504040204" pitchFamily="50" charset="-128"/>
                <a:cs typeface="Tahoma" panose="020B0604030504040204" pitchFamily="34" charset="0"/>
              </a:rPr>
              <a:t>ขนาดใหญ่</a:t>
            </a: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(คุณลักษณะพิเศษที่สำคัญ)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 สามารถเคลื่อนที่บนทางสาธารณะได้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ข. มีคล่องตัวในการเคลื่อนย้ายไปยังสถานที่ปฏิบัติงานได้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อย่างรวดเร็ว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ค. มักนำไปใช้ในงานทั่วไปหรืองานตรวจสอบที่ต้องมี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การใช้ทางสาธารณะหรือมีระยะเวลาทำงานสั้น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การใช้งาน: งานที่มีระยะเวลาสั้น, งานไฟฟ้าและ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การสื่อสาร, งานติดตั้งป้าย, งานซ่อมบำรุงไฟทางหรือ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h-TH" altLang="ja-JP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สัญญาไฟจราจร, งานตัดแต่งกิ่งไม้ ฯลฯ</a:t>
            </a:r>
          </a:p>
        </p:txBody>
      </p:sp>
      <p:pic>
        <p:nvPicPr>
          <p:cNvPr id="9" name="図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40" y="1079972"/>
            <a:ext cx="1273810" cy="3092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667" y="2611661"/>
            <a:ext cx="2267266" cy="15718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33858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กฎหมายที่เกี่ยวข้อง (6)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44350" y="6400413"/>
            <a:ext cx="51263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197-198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90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39985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ข้อกำหนดเกี่ยวกับการตรวจสอบรถกระเช้าเพื่อการทำงานบนพื้นที่สูงด้วยตนเอง (1)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b="1" u="sng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(1) การตรวจสอบด้วยตนเองตามรอบระยะเวลา (กฎหมายความปลอดภัยและอาชีวอนามัย มาตราที่ 194-23 และ 194-24)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</a:t>
            </a: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ผู้ประกอบการจะต้องตรวจสอบรถกระเช้าเพื่อการทำงานบนพื้นที่สูงด้วยตนเองตามรอบระยะเวลาอย่างน้อยปีละ 1 ครั้ง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ทั้งนี้ไม่รวมระยะเวลาที่ไม่ใช้งานของรถกระเช้าเพื่อการทำงานบนพื้นที่สูงที่ไม่มีการใช้งานมาเกิน 1 ปี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②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ผู้ประกอบการจะต้องตรวจสอบรถกระเช้าเพื่อการทำงานบนพื้นที่สูงด้วยตนเองในหัวข้อดังต่อไปนี้ตามรอบระยะเวลาอย่างน้อยปีละ 1 ครั้ง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ทั้งนี้ไม่รวมระยะเวลาที่ไม่ใช้งานของรถกระเช้าเพื่อการทำงานบนพื้นที่สูงที่ไม่มีการใช้งานมาเกิน 1 ปี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เบรก </a:t>
            </a:r>
            <a:r>
              <a:rPr lang="th-TH" altLang="ja-JP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คลัตซ์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และอุปกรณ์ควบคุมมีความผิดปกติหรือไม่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ส่วนการทำงานและอุปกรณ์ไฮโดร</a:t>
            </a:r>
            <a:r>
              <a:rPr lang="th-TH" altLang="ja-JP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ลิค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มีความผิดปกติหรือไม่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(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อุปกรณ์ด้านความปลอดภัยมีความผิดปกติหรือไม่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③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กรณีของรถกระเช้าเพื่อการทำงานบนพื้นที่สูงที่ไม่มีการใช้งานมาเกิน 1 ปี ผู้ประกอบการจะต้องตรวจสอบตามหัวข้อที่ระบุไว้ในข้อที่ ②) ด้วยตนเองก่อนเริ่มใช้งานอีกครั้ง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(2) บันทึกการตรวจสอบด้วยตนเองตามรอบระยะเวลา (กฎหมายความปลอดภัยและอาชีวอนามัย มาตราที่ 194-25)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ในกรณีที่มีการตรวจสอบด้วยตนเองตามรอบระยะเวลา ผู้ประกอบการจะต้องบันทึกข้อมูลดังต่อไปนี้และเก็บรักษาไว้เป็นระยะเวลา 3 ปี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①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วันเดือนปีที่ตรวจสอบ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②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วิธีการตรวจสอบ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③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ตำแหน่งที่ตรวจสอบ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④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ผลการตรวจสอบ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⑤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ชื่อและนามสกุลของผู้ตรวจสอบ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⑥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เนื้อหาของมาตรการที่จำเป็น อาทิ การซ่อมแซมหรือแก้ไข ฯลฯ โดยอ้างอิงจากผลการตรวจสอบ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904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กฎหมายที่เกี่ยวข้อง (6)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14750" y="6400413"/>
            <a:ext cx="44559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82-83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91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388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ข้อกำหนดเกี่ยวกับการตรวจสอบรถกระเช้าเพื่อการทำงานบนพื้นที่สูงด้วยตนเอง 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b="1" u="sng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(3) การตรวจสอบด้วยตนเองในกรณีพิเศษ (กฎหมายความปลอดภัยและอาชีวอนามัย มาตราที่ 194-26)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① การตรวจสอบด้วยตนเองในกรณีพิเศษที่เกี่ยวข้องกับรถกระเช้าเพื่อการทำงานบนพื้นที่สูงเป็นการตรวจสอบตามที่ระบุไว้ในหัวข้อที่ (1)-①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② กำหนดให้กฎหมายความปลอดภัยและอาชีวอนามัย มาตราที่ 151-24 ข้อที่ 2 มีผลบังคับใช้โดยอนุโลมกับผู้ตรวจสอบที่มีคุณสมบัติตามที่ประกาศไว้ในคำสั่งของกระทรวงสาธารณสุข แรงงานและสวัสดิการ มาตราที่ 45 ข้อที่ 2 ที่เกี่ยวข้องกับรถกระเช้าเพื่อการทำงานบนพื้นที่สูง ในกรณีนี้กฎหมายความปลอดภัยและอาชีวอนามัย มาตราที่ 151-24 ข้อที่ 2-① กำหนดให้ "รถยก (</a:t>
            </a:r>
            <a:r>
              <a:rPr lang="en-US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Forklift)" 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หมายถึง "รถกระเช้าเพื่อการทำงานบนพื้นที่สูง" ด้วย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③ กรณีที่มีการตรวจสอบรถกระเช้าเพื่อการทำงานบนพื้นที่สูงที่มีการใช้เพื่อการสัญจรร่วมด้วยภายใต้ข้อกำหนดเดียวกันแล้ว (จำกัดเฉพาะภายใต้มาตราที่ 48-1 ของกฎหมายว่าด้วยยานพาหนะที่ใช้สัญจรทางบก) ผู้ประกอบการไม่จำเป็นต้องตรวจสอบตามที่ระบุไว้ในหัวข้อที่ (1)-①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④ กรณีที่มอบหมายการตรวจสอบรถกระเช้าเพื่อการทำงานบนพื้นที่สูงแก่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ผู้ให้บริการตรวจสอบ ข้อมูล "ชื่อและนามสกุลของผู้ตรวจสอบ" ที่ต้องระบุตามที่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กำหนดไว้ในหัวข้อที่ (2)-⑤ ให้ระบุเป็น "ชื่อของผู้ให้บริการตรวจสอบ" แทน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⑤ กรณีที่มีการตรวจสอบรถกระเช้าเพื่อการทำงานบนพื้นที่สูงด้วยตนเอง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ผู้ประกอบการจะต้องติดเครื่องหมายแสดงการตรวจสอบที่มีการระบุเดือนและปี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ที่ทำการตรวจสอบบนตำแหน่งที่มองเห็นได้ง่ายของรถกระเช้าเพื่อการทำงานบน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พื้นที่สูง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(4) การตรวจสอบก่อนเริ่มปฏิบัติงาน (กฎหมายความปลอดภัยและอาชีวอนามัย มาตราที่ 194-27)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ผู้ประกอบการจะต้องทำการตรวจสอบอุปกรณ์เบรก อุปกรณ์ควบคุมและฟังก์ชั่นการทำงานของส่วนการทำงานทุกครั้งที่มีการใช้รถกระเช้าเพื่อการทำงานบนพื้นที่สูงในการปฏิบัติงานในวันดังกล่า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(5) การซ่อมแซม (กฎหมายความปลอดภัยและอาชีวอนามัย มาตราที่ 194-28)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กรณี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ที่พบความผิดปกติจากการตรวจสอบตามที่ระบุไว้ในหัวข้อที่ (1)-①, (1)-② หรือ (4) แล้ว ผู้ประกอบการจะต้องทำการซ่อมแซมหรือดำเนินมาตรการที่จำเป็นในทันที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518" y="3107859"/>
            <a:ext cx="2578832" cy="11888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38377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กฎหมายที่เกี่ยวข้อง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29100" y="6400413"/>
            <a:ext cx="39415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83-84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92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34071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ข้อกำหนดเกี่ยวกับการป้องกันอันตรายจากการร่วงหล่นหรือตกจากที่สูง (1)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b="1" u="sng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(1) การติดตั้งแพลตฟอร์มสำหรับปฏิบัติงาน (กฎหมายความปลอดภัยและอาชีวอนามัย มาตราที่ 518)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กรณีที่มีความเสี่ยงว่าพนักงานจะได้รับอันตรายจากการร่วงหล่นเนื่องจากมีการทำงานบนพื้นที่สูงมากกว่า 2 เมตรขึ้นไป (ยกเว้นบริเวณขอบหรือทางเข้าของแพลตฟอร์มสำหรับปฏิบัติงาน) ผู้ประกอบการจะต้องทำการติดตั้งแพลตฟอร์มหรือพื้นสำหรับปฏิบัติงานด้วยวิธีการติดตั้งนั่งร้านหรือวิธีการอื่น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กรณีที่ไม่สามารถติดตั้งแพลตฟอร์มหรือพื้นสำหรับปฏิบัติงานตามที่ระบุไว้ในหัวข้อที่ ① ได้ จะต้องดำเนินมาตรการอื่นเพื่อป้องกันไม่ให้พนักงานร่วงหล่น อาทิ การติดตั้งตาข่าย การใช้อุปกรณ์ป้องกันการร่วงหล่นที่มีคุณสมบัติตามที่กำหนดไว้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(2) การติดตั้งแผงกั้น (กฎหมายความปลอดภัยและอาชีวอนามัย มาตราที่ 519)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ผู้ประกอบการจะต้องทำการติดตั้งแผงกั้น ราวจับ ฯลฯ (จากนี้ไปจะขอเรียกว่า "แผงกั้น") ตรงตำแหน่งที่อาจก่อให้เกิดอันตรายกับพนักงานจากการร่วงหล่นจากขอบหรือช่องทางเข้าของแพลตฟอร์มสำหรับปฏิบัติงานที่มีความสูงเกินกว่า 2 เมตรขึ้นไป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② กรณีที่ไม่สามารถติดตั้งแผงกั้นได้ตามที่ระบุไว้ในหัวข้อที่ ① หรือจำเป็นต้องถอดแผงกั้นออกในระหว่างปฏิบัติงาน ผู้ประกอบการจะต้องดำเนินมาตรการอื่นเพื่อป้องกันไม่ให้พนักงานร่วงหล่น อาทิ การติดตั้งตาข่าย การใช้อุปกรณ์ป้องกันการร่วงหล่นที่มีคุณสมบัติตามที่กำหนดไว้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(3) การใช้อุปกรณ์ป้องกันที่มีคุณสมบัติตามที่กำหนดไว้ (กฎหมายความปลอดภัยและอาชีวอนามัย มาตราที่ 520)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กรณีของหัวข้อที่ (1)-① และ (2)-② พนักงานจะต้องปฏิบัติตามข้อกำหนดการใช้งานอุปกรณ์ป้องกันการร่วงหล่นที่มีคุณสมบัติตามที่กำหนดไว้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604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กฎหมายที่เกี่ยวข้อง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11650" y="6400413"/>
            <a:ext cx="38590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93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2876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ข้อกำหนดเกี่ยวกับการป้องกันอันตรายจากการร่วงหล่นหรือตกจากที่สูง (</a:t>
            </a:r>
            <a:r>
              <a:rPr lang="en-US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2</a:t>
            </a: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b="1" u="sng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(4) ส่วนที่มีการติดตั้งอุปกรณ์ป้องกันการร่วงหล่นที่มีคุณสมบัติตามที่กำหนดไว้ (กฎหมายความปลอดภัยและอาชีวอนามัย มาตราที่ 521)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① กรณีที่มีการปฏิบัติงานบนพื้นที่สูงมากกว่า 2 เมตรขึ้นไปและต้องมีการใช้งานอุปกรณ์ป้องกันการร่วงหล่นที่มีคุณสมบัติตามที่กำหนดไว้ ผู้ประกอบการจะต้องทำการติดตั้งเครื่องมือหรือส่วนที่ใช้ติดตั้งอุปกรณ์ป้องกันการร่วงหล่นดังกล่า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② กรณีที่มีการใช้งานอุปกรณ์ป้องกันการร่วงหล่นที่มีคุณสมบัติตามที่กำหนดไว้ ผู้ประกอบการจะต้องทำการตรวจสอบอุปกรณ์และส่วนที่ใช้ติดตั้งอุปกรณ์ดังกล่าวว่ามีความผิดปกติหรือไม่เป็นระยะๆ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(5) ข้อห้ามปฏิบัติงานในช่วงที่สภาพอากาศไม่ดี (กฎหมายความปลอดภัยและอาชีวอนามัย มาตราที่ 522)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กรณีที่คาดการณ์ว่าพนักงานอาจได้รับอันตรายจากการปฏิบัติงานบนพื้นที่สูงที่มีความสูงเกินกว่า 2 เมตรขึ้นไปในช่วงที่สภาพอากาศไม่ดี อาทิ ลมแรง ฝนหรือหิมะตกหนัก ผู้ประกอบการจะต้องไม่อนุญาตให้มีการปฏิบัติงานดังกล่าว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(6) การจัดหาแสงสว่าง (กฎหมายความปลอดภัยและอาชีวอนามัย มาตราที่ 523)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กรณีที่มีการปฏิบัติงานบนพื้นที่สูงที่มีความสูงเกินกว่า 2 เมตรขึ้นไป ผู้ประกอบการจะต้องจัดหาแสงสว่างเพื่อให้สามารถปฏิบัติงานได้อย่างปลอดภัย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138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กฎหมายที่เกี่ยวข้อง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18000" y="6400413"/>
            <a:ext cx="3852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94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32874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ข้อกำหนดเกี่ยวกับการป้องกันอันตรายจากการร่วงหล่นหรือตกจากที่สูง (</a:t>
            </a:r>
            <a:r>
              <a:rPr lang="en-US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3</a:t>
            </a: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)</a:t>
            </a:r>
            <a:endParaRPr lang="en-US" altLang="ja-JP" sz="12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(7) การติดตั้งอุปกรณ์ที่ใช้ขึ้นและลง (กฎหมายความปลอดภัยและอาชีวอนามัย มาตราที่ 526)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① กรณีของการปฏิบัติงานบนพื้นที่ที่มีความสูงหรือความลึกเกินกว่า 2 เมตรขึ้นไป ผู้ประกอบการจะต้องติดตั้งอุปกรณ์ที่ให้พนักงานขึ้นและลงจากสถานที่ปฏิบัติงานได้อย่างปลอดภัย ทั้งนี้ไม่มีข้อยกเว้นแม้จะไม่สามารถติดตั้งอุปกรณ์ที่ใช้ขึ้นและลงอย่างปลอดภัยได้เนื่องจากสภาพการทำงา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② พนักงานที่ปฏิบัติงานตามที่ระบุไว้ในข้อที่ ① จะต้องใช้อุปกรณ์ดังกล่าวในการขึ้นและลงตามที่กำหนดไว้ในหัวข้อเดียวกัน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(8) ข้อห้ามในการเข้าสถานที่ (กฎหมายความปลอดภัยและอาชีวอนามัย มาตราที่ 530)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th-TH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ผู้ประกอบการจะต้องห้ามไม่ให้ผู้ไม่เกี่ยวข้องเข้าในพื้นที่ที่คาดว่าจะก่อให้เกิดอันตรายหรือมีความเสี่ยงที่พนักงานผู้ปฏิบัติงานจะร่วงหล่นลงม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(9) การป้องกันอันตรายจากการทำของตกจากที่สูง (กฎหมายความปลอดภัยและอาชีวอนามัย มาตราที่ 536)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① กรณีที่มีการโยนหรือทิ้งสิ่งของจากพื้นที่ที่มีความสูงเกินกว่า 3 เมตรขึ้นไป ผู้ประกอบการจะต้องดำเนินมาตรการที่จำเป็นต่อการป้องกันพนักงาน อาทิ การติดตั้งอุปกรณ์ป้องกันการตกหล่น การจัดให้มีผู้สังเกตการณ์ทำงาน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② กรณีที่ไม่มีการดำเนินมาตรการตามที่ระบุไว้ในหัวข้อที่ ① แล้ว พนักงานจะต้องไม่โยนหรือทิ้งสิ่งของจากพื้นที่ที่มีความสูงเกินกว่า 3 เมตรขึ้นไปโดยเด็ดขาด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76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กฎหมายที่เกี่ยวข้อง (</a:t>
            </a:r>
            <a:r>
              <a:rPr lang="en-US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th-TH" altLang="ja-JP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1" lang="ja-JP" altLang="en-US" sz="1800" b="1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9241" y="6400413"/>
            <a:ext cx="432142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เอกสารต้นฉบับหน้าที่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203 / </a:t>
            </a:r>
            <a:r>
              <a:rPr lang="th-TH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เอกสารประกอบหน้าที่ </a:t>
            </a:r>
            <a:r>
              <a:rPr lang="en-US" altLang="ja-JP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85-86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95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9088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ข้อกำหนดเกี่ยวกับการป้องกันอันตรายจากการร่วงหล่นหรือตกจากที่สูง (</a:t>
            </a:r>
            <a:r>
              <a:rPr lang="en-US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4</a:t>
            </a: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)</a:t>
            </a:r>
            <a:endParaRPr lang="en-US" altLang="ja-JP" sz="12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(10) การป้องกันสิ่งของร่วงหล่น (กฎหมายความปลอดภัยและอาชีวอนามัย มาตราที่ 537)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กรณีที่มีความเสี่ยงว่าพนักงานอาจได้รับอันตรายจากการร่วงหล่นของสิ่งของ ผู้ประกอบการจะต้องดำเนินมาตรการป้องกันอันตรายดังกล่าว อาทิ การติดตั้งตาข่าย การกั้นพื้นที่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(11) การป้องกันการกระเด็นของวัตถุ (กฎหมายความปลอดภัยและอาชีวอนามัย มาตราที่ 538)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กรณีที่มีความเสี่ยงว่าพนักงานอาจได้รับอันตรายจากกระเด็นของวัตถุ ผู้ประกอบการจะต้องดำเนินมาตรการป้องกันอันตรายดังกล่าว อาทิ การติดตั้งอุปกรณ์ป้องกันการกระเด็น การให้พนักงานสวมใส่อุปกรณ์ป้องกันส่วนบุคคล ฯลฯ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(12) การสวมใส่หมวกนิรภัย (กฎหมายความปลอดภัยและอาชีวอนามัย มาตราที่ 539)</a:t>
            </a:r>
            <a:r>
              <a:rPr lang="ja-JP" altLang="th-TH" sz="1200" b="1" u="sng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</a:t>
            </a:r>
            <a:r>
              <a:rPr lang="ja-JP" altLang="th-TH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① </a:t>
            </a: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กรณีของการปฏิบัติงานในสถานที่ที่มีการปฏิบัติงานอื่นเหนือศีรษะ อาทิ ท่าเรือ การก่อสร้างอาคารสูง ฯลฯ ผู้ประกอบการจะต้องให้พนักงานสวมใส่หมวกนิรภัยเพื่อป้องกันการกระเด็นหรือร่วงหล่นของวัตถุ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h-TH" altLang="ja-JP" sz="1200" dirty="0">
                <a:solidFill>
                  <a:prstClr val="blac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     ② พนักงานผู้ปฏิบัติงานตามที่ระบุไว้ในข้อที่ ① จะต้องสวมใส่หมวกนิรภัยดังกล่าว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h-TH" altLang="ja-JP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 dirty="0">
              <a:solidFill>
                <a:prstClr val="black"/>
              </a:solidFill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8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18330</Words>
  <Application>Microsoft Office PowerPoint</Application>
  <PresentationFormat>画面に合わせる (4:3)</PresentationFormat>
  <Paragraphs>1365</Paragraphs>
  <Slides>95</Slides>
  <Notes>90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95</vt:i4>
      </vt:variant>
    </vt:vector>
  </HeadingPairs>
  <TitlesOfParts>
    <vt:vector size="109" baseType="lpstr">
      <vt:lpstr>Arial Unicode MS</vt:lpstr>
      <vt:lpstr>Meiryo UI</vt:lpstr>
      <vt:lpstr>ＭＳ Ｐゴシック</vt:lpstr>
      <vt:lpstr>ＭＳ Ｐゴシック</vt:lpstr>
      <vt:lpstr>ＭＳ ゴシック</vt:lpstr>
      <vt:lpstr>MS Mincho</vt:lpstr>
      <vt:lpstr>游ゴシック</vt:lpstr>
      <vt:lpstr>游ゴシック Light</vt:lpstr>
      <vt:lpstr>Arial</vt:lpstr>
      <vt:lpstr>Calibri</vt:lpstr>
      <vt:lpstr>Calibri Light</vt:lpstr>
      <vt:lpstr>Tahoma</vt:lpstr>
      <vt:lpstr>Office テーマ</vt:lpstr>
      <vt:lpstr>Office Theme</vt:lpstr>
      <vt:lpstr>เอกสารประกอบการฝึกอบรมทักษะ การขับขี่รถกระเช้าเพื่อการทำงานบนพื้นที่สูง (ฉบับ Power point)</vt:lpstr>
      <vt:lpstr>บทที่ 1 ความรู้พื้นฐานเกี่ยวกับ รถกระเช้าเพื่อการทำงานบนพื้นที่สูง</vt:lpstr>
      <vt:lpstr>คำจำกัดความของรถกระเช้าเพื่อการทำงานบนพื้นที่สูง </vt:lpstr>
      <vt:lpstr>คุณสมบัติของผู้ขับขี่รถกระเช้าเพื่อการทำงานบนพื้นที่สูง</vt:lpstr>
      <vt:lpstr>ประเภทของรถกระเช้าเพื่อการทำงานบนพื้นที่สูง - ส่วนการทำงาน (1)</vt:lpstr>
      <vt:lpstr>ประเภทของรถกระเช้าเพื่อการทำงานบนพื้นที่สูง - ส่วนการทำงาน (2)</vt:lpstr>
      <vt:lpstr>ประเภทของรถกระเช้าเพื่อการทำงานบนพื้นที่สูง - ส่วนการทำงาน (3)</vt:lpstr>
      <vt:lpstr>ประเภทของรถกระเช้าเพื่อการทำงานบนพื้นที่สูง - ส่วนการทำงาน (4)</vt:lpstr>
      <vt:lpstr>ประเภทของรถกระเช้าเพื่อการทำงานบนพื้นที่สูง - ส่วนการเคลื่อนที่ (1)</vt:lpstr>
      <vt:lpstr>ประเภทของรถกระเช้าเพื่อการทำงานบนพื้นที่สูง - ส่วนการเคลื่อนที่ (2)</vt:lpstr>
      <vt:lpstr>ประเภทของรถกระเช้าเพื่อการทำงานบนพื้นที่สูง - ส่วนการเคลื่อนที่ (3)</vt:lpstr>
      <vt:lpstr>คำศัพท์เกี่ยวกับรถกระเช้าเพื่อการทำงานบนพื้นที่สูง (1)</vt:lpstr>
      <vt:lpstr>คำจำกัดความของรถกระเช้าเพื่อการทำงานบนพื้นที่สูง (2)</vt:lpstr>
      <vt:lpstr>คำจำกัดความของรถกระเช้าเพื่อการทำงานบนพื้นที่สูง (3)</vt:lpstr>
      <vt:lpstr>บทที่ 2 โครงสร้างและการใช้งานส่วนการทำงานของรถกระเช้าเพื่อการทำงานบนพื้นที่สูง</vt:lpstr>
      <vt:lpstr>ส่วนการทำงานของรถกระเช้าเพื่อการทำงานบนพื้นที่สูงประเภทบูม (1) - ส่วนการทำงาน</vt:lpstr>
      <vt:lpstr>ส่วนการทำงานของรถกระเช้าเพื่อการทำงานบนพื้นที่สูงประเภทบูม (2) - อุปกรณ์ปรับความสมดุลของแพลตฟอร์มสำหรับปฏิบัติงาน</vt:lpstr>
      <vt:lpstr>ส่วนการทำงานของรถกระเช้าเพื่อการทำงานบนพื้นที่สูงประเภทบูม (3) - โครงสร้างและคุณลักษณะพิเศษของขารับน้ำหนัก (Outrigger)</vt:lpstr>
      <vt:lpstr>ส่วนการทำงานของรถกระเช้าเพื่อการทำงานบนพื้นที่สูงประเภทบูม (4) - โครงสร้างและคุณลักษณะพิเศษของอุปกรณ์ควบคุม</vt:lpstr>
      <vt:lpstr>ส่วนการทำงานของรถกระเช้าเพื่อการทำงานบนพื้นที่สูงประเภทขึ้นและลงตามแนวดิ่ง</vt:lpstr>
      <vt:lpstr>อุปกรณ์ความปลอดภัยของรถกระเช้าเพื่อการทำงานบนพื้นที่สูง (1) - ประเภทของอุปกรณ์ความปลอดภัยตามข้อกำหนดทางกฎหมาย</vt:lpstr>
      <vt:lpstr>อุปกรณ์ความปลอดภัยของรถกระเช้าเพื่อการทำงานบนพื้นที่สูง (2) - อุปกรณ์ควบคุมการทำงานของบูม</vt:lpstr>
      <vt:lpstr>อุปกรณ์ความปลอดภัยของรถกระเช้าเพื่อการทำงานบนพื้นที่สูง (3) - อุปกรณ์หยุดฉุกเฉิน (Emergency stop)</vt:lpstr>
      <vt:lpstr>อุปกรณ์ความปลอดภัยของรถกระเช้าเพื่อการทำงานบนพื้นที่สูง (4) - อุปกรณ์เคลื่อนที่ลงฉุกเฉิน</vt:lpstr>
      <vt:lpstr>อุปกรณ์ความปลอดภัยของรถกระเช้าเพื่อการทำงานบนพื้นที่สูง (5) - อุปกรณ์แจ้งเตือนการเคลื่อนที่</vt:lpstr>
      <vt:lpstr>อุปกรณ์ความปลอดภัยของรถกระเช้าเพื่อการทำงานบนพื้นที่สูง (6) - อุปกรณ์ควบคุมมุมลาดเอียงของตัวรถ</vt:lpstr>
      <vt:lpstr>อุปกรณ์ความปลอดภัยของรถกระเช้าเพื่อการทำงานบนพื้นที่สูง (7) - วาล์วนิรภัย (Safety valve), เช็ควาล์ว</vt:lpstr>
      <vt:lpstr>อุปกรณ์ความปลอดภัยของรถกระเช้าเพื่อการทำงานบนพื้นที่สูง (8) - อุปกรณ์เชื่อมต่อการทำงานของขารับน้ำหนัก (Outrigger interlock)</vt:lpstr>
      <vt:lpstr>อุปกรณ์ความปลอดภัยของรถกระเช้าเพื่อการทำงานบนพื้นที่สูง (9) - อุปกรณ์แสดงทิศทางการเคลื่อนที่หน้าและหลังของตัวรถ</vt:lpstr>
      <vt:lpstr>อุปกรณ์ความปลอดภัยของรถกระเช้าเพื่อการทำงานบนพื้นที่สูง (10) - อุปกรณ์ควบคุมการรับน้ำหนักเกินกำลัง (Overload)</vt:lpstr>
      <vt:lpstr>ขั้นตอนและข้อควรระวังในการกางขารับน้ำหนัก (Outrigger) (1) - ขั้นตอนทั่วไป</vt:lpstr>
      <vt:lpstr>ขั้นตอนและข้อควรระวังในการกางขารับน้ำหนัก (Outrigger) (2) - กรณีของพื้นลาดเอียง (1)</vt:lpstr>
      <vt:lpstr>ขั้นตอนและข้อควรระวังในการกางขารับน้ำหนัก (Outrigger) (2) - กรณีของพื้นลาดเอียง (2)</vt:lpstr>
      <vt:lpstr>ขั้นตอนและข้อควรระวังในการกางขารับน้ำหนัก (Outrigger) (2) - กรณีของพื้นลาดเอียง (3)</vt:lpstr>
      <vt:lpstr>ขั้นตอนและข้อควรระวังในการใช้งานรถกระเช้าประเภทบูมสไลด์</vt:lpstr>
      <vt:lpstr>การเคลื่อนย้ายรถกระเช้าเพื่อการทำงานบนพื้นที่สูง</vt:lpstr>
      <vt:lpstr>การตรวจสอบและบำรุงรักษารถกระเช้าเพื่อการทำงานบนพื้นที่สูง</vt:lpstr>
      <vt:lpstr>การใช้งานรถกระเช้าเพื่อการทำงานบนพื้นที่สูงอย่างปลอดภัย (1) ข้อควรระวังในการเคลื่อนที่ - ประเภทรถบรรทุก</vt:lpstr>
      <vt:lpstr>การใช้งานรถกระเช้าเพื่อการทำงานบนพื้นที่สูงอย่างปลอดภัย (1) ข้อควรระวังในการเคลื่อนที่ - ประเภทขับเคลื่อนด้วยตนเอง (1)</vt:lpstr>
      <vt:lpstr>การใช้งานรถกระเช้าเพื่อการทำงานบนพื้นที่สูงอย่างปลอดภัย (1) ข้อควรระวังในการเคลื่อนที่ - ประเภทขับเคลื่อนด้วยตนเอง (2)</vt:lpstr>
      <vt:lpstr>การใช้งานรถกระเช้าเพื่อการทำงานบนพื้นที่สูงอย่างปลอดภัย (1) ข้อควรระวังในการเคลื่อนที่ - ประเภทขับเคลื่อนด้วยตนเอง (3)</vt:lpstr>
      <vt:lpstr>การใช้งานรถกระเช้าเพื่อการทำงานบนพื้นที่สูงอย่างปลอดภัย (2) ข้อควรระวังในขณะปฏิบัติงาน (1) - ปฏิบัติตามกฎความปลอดภัย</vt:lpstr>
      <vt:lpstr>การใช้งานรถกระเช้าเพื่อการทำงานบนพื้นที่สูงอย่างปลอดภัย (2) ข้อควรระวังในขณะปฏิบัติงาน (2) - เน้นย้ำให้มีการตรวจสอบความปลอดภัย</vt:lpstr>
      <vt:lpstr>การใช้งานรถกระเช้าเพื่อการทำงานบนพื้นที่สูงอย่างปลอดภัย (2) ข้อควรระวังในขณะปฏิบัติงาน 3 - ใส่ใจในการทำงานอย่างปลอดภัย</vt:lpstr>
      <vt:lpstr>การใช้งานรถกระเช้าเพื่อการทำงานบนพื้นที่สูงอย่างปลอดภัย (3) –  ข้อควรระวังในตอนเสร็จสิ้นการปฏิบัติงาน</vt:lpstr>
      <vt:lpstr>บทที่ 3 - ความรู้เกี่ยวกับเครื่องต้นกำลัง (Prime mover)</vt:lpstr>
      <vt:lpstr>ประเภทของเครื่องต้นกำลัง (Prime mover)</vt:lpstr>
      <vt:lpstr>หลักการทำงานของเครื่องยนต์สันดาปภายใน</vt:lpstr>
      <vt:lpstr>โครงสร้างของเครื่องยนต์ดีเซล 4 จังหวะ</vt:lpstr>
      <vt:lpstr>คุณลักษณะพิเศษของมอเตอร์ไฟฟ้า</vt:lpstr>
      <vt:lpstr>คุณลักษณะพิเศษของอุปกรณ์ไฮโดรลิค</vt:lpstr>
      <vt:lpstr>หลักการทำงานของอุปกรณ์ไฮโดรลิค</vt:lpstr>
      <vt:lpstr>กลไกการทำงานของอุปกรณ์ไฮโดรลิค</vt:lpstr>
      <vt:lpstr>โครงสร้างของอุปกรณ์ไฮโดรลิค</vt:lpstr>
      <vt:lpstr>ระบบไฮโดรลิคของรถกระเช้าเพื่อการทำงานบนพื้นที่สูง</vt:lpstr>
      <vt:lpstr>อุปกรณ์สร้างแรงดันไฮโดรลิค</vt:lpstr>
      <vt:lpstr>อุปกรณ์ขับเคลื่อนไฮโดรลิค</vt:lpstr>
      <vt:lpstr>อุปกรณ์ควบคุมแรงดันไฮโดรลิค</vt:lpstr>
      <vt:lpstr>การเสื่อมสภาพของน้ำมันไฮโดรลิค</vt:lpstr>
      <vt:lpstr>การตรวจสอบและจัดการน้ำมันไฮโดรลิค</vt:lpstr>
      <vt:lpstr>อุปกรณ์ส่งผ่านกำลังของส่วนเคลื่อนที่ประเภทรถบรรทุก</vt:lpstr>
      <vt:lpstr>อุปกรณ์เบรกของส่วนเคลื่อนที่ประเภทรถบรรทุก</vt:lpstr>
      <vt:lpstr>อุปกรณ์ส่งผ่านกำลังของส่วนขับเคลื่อนประเภทขับเคลื่อนด้วยล้อและตีนตะขาบ</vt:lpstr>
      <vt:lpstr>ความรู้เกี่ยวกับกลศาสตร์ที่จำเป็นต่อการขับขี่และการถูกไฟฟ้าดูด</vt:lpstr>
      <vt:lpstr>3 องค์ประกอบของแรง</vt:lpstr>
      <vt:lpstr>การรวมและแตกแรง</vt:lpstr>
      <vt:lpstr>โมเมนต์ของแรง (1) - โมเมนต์ของแรง</vt:lpstr>
      <vt:lpstr>โมเมนต์ของแรง (2) - แรงที่ใช้ขันและโมเมนต์</vt:lpstr>
      <vt:lpstr>โมเมนต์ของแรง (3) - การพลิกคว่ำและโมเมนต์</vt:lpstr>
      <vt:lpstr>สมดุลของแรง</vt:lpstr>
      <vt:lpstr>น้ำหนักและจุดศูนย์ถ่วง</vt:lpstr>
      <vt:lpstr>จุดศูนย์ถ่วงและความสมดุล (1) - ความสมดุลของวัตถุ</vt:lpstr>
      <vt:lpstr>จุดศูนย์ถ่วงและความสมดุล (2) - จุดศูนย์ถ่วงและความสมดุลของวัตถุสองชนิด </vt:lpstr>
      <vt:lpstr>ความเฉื่อย</vt:lpstr>
      <vt:lpstr>แรงเสียดทานและความสมดุลของรถกระเช้าเพื่อการทำงานบนพื้นที่สูง</vt:lpstr>
      <vt:lpstr>โหลด</vt:lpstr>
      <vt:lpstr>ความแข็งแรงของพื้นดิน</vt:lpstr>
      <vt:lpstr>แรงดันที่พื้นดินในกรณีที่มีการกางขารับน้ำหนัก (Outrigger)</vt:lpstr>
      <vt:lpstr>การถูกไฟฟ้าดูด</vt:lpstr>
      <vt:lpstr>อันตรายจากการถูกไฟฟ้าดูดและผลกระทบที่มีต่อร่างกาย</vt:lpstr>
      <vt:lpstr>ข้อควรระวังในการปฏิบัติงานใกล้กับพื้นที่ที่มีสายไฟพาดผ่าน</vt:lpstr>
      <vt:lpstr>หัวข้อทั่วไปเกี่ยวกับมาตรการป้องกันการถูกไฟฟ้าดูด</vt:lpstr>
      <vt:lpstr>การเว้นระยะห่างที่ปลอดภัยจากสายส่งหรือสายจ่ายไฟฟ้า</vt:lpstr>
      <vt:lpstr>บทที่ 5 กฎหมายที่เกี่ยวข้อง</vt:lpstr>
      <vt:lpstr>กฎหมายที่เกี่ยวข้อง (1)</vt:lpstr>
      <vt:lpstr>กฎหมายที่เกี่ยวข้อง (2)</vt:lpstr>
      <vt:lpstr>กฎหมายที่เกี่ยวข้อง (3)</vt:lpstr>
      <vt:lpstr>กฎหมายที่เกี่ยวข้อง (4)</vt:lpstr>
      <vt:lpstr>กฎหมายที่เกี่ยวข้อง (5)</vt:lpstr>
      <vt:lpstr>กฎหมายที่เกี่ยวข้อง (6)</vt:lpstr>
      <vt:lpstr>กฎหมายที่เกี่ยวข้อง (6)</vt:lpstr>
      <vt:lpstr>กฎหมายที่เกี่ยวข้อง (8)</vt:lpstr>
      <vt:lpstr>กฎหมายที่เกี่ยวข้อง (9)</vt:lpstr>
      <vt:lpstr>กฎหมายที่เกี่ยวข้อง (10)</vt:lpstr>
      <vt:lpstr>กฎหมายที่เกี่ยวข้อง (11)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2022-06-02T01:38:49Z</dcterms:created>
  <dcterms:modified xsi:type="dcterms:W3CDTF">2023-07-12T01:07:08Z</dcterms:modified>
</cp:coreProperties>
</file>