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98"/>
  </p:notesMasterIdLst>
  <p:sldIdLst>
    <p:sldId id="336" r:id="rId3"/>
    <p:sldId id="305" r:id="rId4"/>
    <p:sldId id="257" r:id="rId5"/>
    <p:sldId id="260" r:id="rId6"/>
    <p:sldId id="272"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61" r:id="rId23"/>
    <p:sldId id="359" r:id="rId24"/>
    <p:sldId id="360" r:id="rId25"/>
    <p:sldId id="362" r:id="rId26"/>
    <p:sldId id="363" r:id="rId27"/>
    <p:sldId id="364" r:id="rId28"/>
    <p:sldId id="365" r:id="rId29"/>
    <p:sldId id="366" r:id="rId30"/>
    <p:sldId id="367" r:id="rId31"/>
    <p:sldId id="368" r:id="rId32"/>
    <p:sldId id="369" r:id="rId33"/>
    <p:sldId id="384" r:id="rId34"/>
    <p:sldId id="370" r:id="rId35"/>
    <p:sldId id="383" r:id="rId36"/>
    <p:sldId id="371" r:id="rId37"/>
    <p:sldId id="373" r:id="rId38"/>
    <p:sldId id="374" r:id="rId39"/>
    <p:sldId id="377" r:id="rId40"/>
    <p:sldId id="385" r:id="rId41"/>
    <p:sldId id="386" r:id="rId42"/>
    <p:sldId id="387" r:id="rId43"/>
    <p:sldId id="380" r:id="rId44"/>
    <p:sldId id="378" r:id="rId45"/>
    <p:sldId id="379" r:id="rId46"/>
    <p:sldId id="381" r:id="rId47"/>
    <p:sldId id="388" r:id="rId48"/>
    <p:sldId id="372" r:id="rId49"/>
    <p:sldId id="389" r:id="rId50"/>
    <p:sldId id="390" r:id="rId51"/>
    <p:sldId id="391" r:id="rId52"/>
    <p:sldId id="392" r:id="rId53"/>
    <p:sldId id="393" r:id="rId54"/>
    <p:sldId id="399" r:id="rId55"/>
    <p:sldId id="394" r:id="rId56"/>
    <p:sldId id="395" r:id="rId57"/>
    <p:sldId id="396" r:id="rId58"/>
    <p:sldId id="397" r:id="rId59"/>
    <p:sldId id="398" r:id="rId60"/>
    <p:sldId id="400" r:id="rId61"/>
    <p:sldId id="401" r:id="rId62"/>
    <p:sldId id="402" r:id="rId63"/>
    <p:sldId id="403" r:id="rId64"/>
    <p:sldId id="404" r:id="rId65"/>
    <p:sldId id="409" r:id="rId66"/>
    <p:sldId id="405" r:id="rId67"/>
    <p:sldId id="406" r:id="rId68"/>
    <p:sldId id="422" r:id="rId69"/>
    <p:sldId id="407" r:id="rId70"/>
    <p:sldId id="410" r:id="rId71"/>
    <p:sldId id="408" r:id="rId72"/>
    <p:sldId id="411" r:id="rId73"/>
    <p:sldId id="413" r:id="rId74"/>
    <p:sldId id="423" r:id="rId75"/>
    <p:sldId id="414" r:id="rId76"/>
    <p:sldId id="415" r:id="rId77"/>
    <p:sldId id="416" r:id="rId78"/>
    <p:sldId id="417" r:id="rId79"/>
    <p:sldId id="418" r:id="rId80"/>
    <p:sldId id="419" r:id="rId81"/>
    <p:sldId id="420" r:id="rId82"/>
    <p:sldId id="421" r:id="rId83"/>
    <p:sldId id="425" r:id="rId84"/>
    <p:sldId id="426" r:id="rId85"/>
    <p:sldId id="427" r:id="rId86"/>
    <p:sldId id="429" r:id="rId87"/>
    <p:sldId id="428" r:id="rId88"/>
    <p:sldId id="430" r:id="rId89"/>
    <p:sldId id="431" r:id="rId90"/>
    <p:sldId id="439" r:id="rId91"/>
    <p:sldId id="432" r:id="rId92"/>
    <p:sldId id="434" r:id="rId93"/>
    <p:sldId id="433" r:id="rId94"/>
    <p:sldId id="436" r:id="rId95"/>
    <p:sldId id="438" r:id="rId96"/>
    <p:sldId id="437" r:id="rId9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79" d="100"/>
          <a:sy n="79" d="100"/>
        </p:scale>
        <p:origin x="102" y="858"/>
      </p:cViewPr>
      <p:guideLst/>
    </p:cSldViewPr>
  </p:slideViewPr>
  <p:notesTextViewPr>
    <p:cViewPr>
      <p:scale>
        <a:sx n="1" d="1"/>
        <a:sy n="1" d="1"/>
      </p:scale>
      <p:origin x="0" y="0"/>
    </p:cViewPr>
  </p:notesTextViewPr>
  <p:sorterViewPr>
    <p:cViewPr>
      <p:scale>
        <a:sx n="100" d="100"/>
        <a:sy n="100" d="100"/>
      </p:scale>
      <p:origin x="0" y="-69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044E0B5-69AE-4DB8-A746-7CF92D00ED4B}" type="datetimeFigureOut">
              <a:rPr kumimoji="1" lang="ja-JP" altLang="en-US" smtClean="0"/>
              <a:t>2023/2/7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34336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87552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10172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53785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331180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60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09034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137223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319799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261813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39702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998366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285165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411896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359827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3843427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2836284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754793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29977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410926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905850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07299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3233837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2593714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1325525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557639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269683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76777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376195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90473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2450219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3575704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854567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1141011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3741969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1912265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1061429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4056201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602211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276693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5685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4002226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5635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530528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p14="http://schemas.microsoft.com/office/powerpoint/2010/main" val="4179042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57</a:t>
            </a:fld>
            <a:endParaRPr lang="ja-JP" altLang="en-US">
              <a:solidFill>
                <a:prstClr val="black"/>
              </a:solidFill>
            </a:endParaRPr>
          </a:p>
        </p:txBody>
      </p:sp>
    </p:spTree>
    <p:extLst>
      <p:ext uri="{BB962C8B-B14F-4D97-AF65-F5344CB8AC3E}">
        <p14:creationId xmlns:p14="http://schemas.microsoft.com/office/powerpoint/2010/main" val="24352008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3567333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59</a:t>
            </a:fld>
            <a:endParaRPr lang="ja-JP" altLang="en-US">
              <a:solidFill>
                <a:prstClr val="black"/>
              </a:solidFill>
            </a:endParaRPr>
          </a:p>
        </p:txBody>
      </p:sp>
    </p:spTree>
    <p:extLst>
      <p:ext uri="{BB962C8B-B14F-4D97-AF65-F5344CB8AC3E}">
        <p14:creationId xmlns:p14="http://schemas.microsoft.com/office/powerpoint/2010/main" val="17391659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60</a:t>
            </a:fld>
            <a:endParaRPr lang="ja-JP" altLang="en-US">
              <a:solidFill>
                <a:prstClr val="black"/>
              </a:solidFill>
            </a:endParaRPr>
          </a:p>
        </p:txBody>
      </p:sp>
    </p:spTree>
    <p:extLst>
      <p:ext uri="{BB962C8B-B14F-4D97-AF65-F5344CB8AC3E}">
        <p14:creationId xmlns:p14="http://schemas.microsoft.com/office/powerpoint/2010/main" val="9873518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10333805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62</a:t>
            </a:fld>
            <a:endParaRPr lang="ja-JP" altLang="en-US">
              <a:solidFill>
                <a:prstClr val="black"/>
              </a:solidFill>
            </a:endParaRPr>
          </a:p>
        </p:txBody>
      </p:sp>
    </p:spTree>
    <p:extLst>
      <p:ext uri="{BB962C8B-B14F-4D97-AF65-F5344CB8AC3E}">
        <p14:creationId xmlns:p14="http://schemas.microsoft.com/office/powerpoint/2010/main" val="423216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4010562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63</a:t>
            </a:fld>
            <a:endParaRPr lang="ja-JP" altLang="en-US">
              <a:solidFill>
                <a:prstClr val="black"/>
              </a:solidFill>
            </a:endParaRPr>
          </a:p>
        </p:txBody>
      </p:sp>
    </p:spTree>
    <p:extLst>
      <p:ext uri="{BB962C8B-B14F-4D97-AF65-F5344CB8AC3E}">
        <p14:creationId xmlns:p14="http://schemas.microsoft.com/office/powerpoint/2010/main" val="2741453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65</a:t>
            </a:fld>
            <a:endParaRPr lang="ja-JP" altLang="en-US">
              <a:solidFill>
                <a:prstClr val="black"/>
              </a:solidFill>
            </a:endParaRPr>
          </a:p>
        </p:txBody>
      </p:sp>
    </p:spTree>
    <p:extLst>
      <p:ext uri="{BB962C8B-B14F-4D97-AF65-F5344CB8AC3E}">
        <p14:creationId xmlns:p14="http://schemas.microsoft.com/office/powerpoint/2010/main" val="3604817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66</a:t>
            </a:fld>
            <a:endParaRPr lang="ja-JP" altLang="en-US">
              <a:solidFill>
                <a:prstClr val="black"/>
              </a:solidFill>
            </a:endParaRPr>
          </a:p>
        </p:txBody>
      </p:sp>
    </p:spTree>
    <p:extLst>
      <p:ext uri="{BB962C8B-B14F-4D97-AF65-F5344CB8AC3E}">
        <p14:creationId xmlns:p14="http://schemas.microsoft.com/office/powerpoint/2010/main" val="14318982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67</a:t>
            </a:fld>
            <a:endParaRPr lang="ja-JP" altLang="en-US">
              <a:solidFill>
                <a:prstClr val="black"/>
              </a:solidFill>
            </a:endParaRPr>
          </a:p>
        </p:txBody>
      </p:sp>
    </p:spTree>
    <p:extLst>
      <p:ext uri="{BB962C8B-B14F-4D97-AF65-F5344CB8AC3E}">
        <p14:creationId xmlns:p14="http://schemas.microsoft.com/office/powerpoint/2010/main" val="40921956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68</a:t>
            </a:fld>
            <a:endParaRPr lang="ja-JP" altLang="en-US">
              <a:solidFill>
                <a:prstClr val="black"/>
              </a:solidFill>
            </a:endParaRPr>
          </a:p>
        </p:txBody>
      </p:sp>
    </p:spTree>
    <p:extLst>
      <p:ext uri="{BB962C8B-B14F-4D97-AF65-F5344CB8AC3E}">
        <p14:creationId xmlns:p14="http://schemas.microsoft.com/office/powerpoint/2010/main" val="30614668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69</a:t>
            </a:fld>
            <a:endParaRPr lang="ja-JP" altLang="en-US">
              <a:solidFill>
                <a:prstClr val="black"/>
              </a:solidFill>
            </a:endParaRPr>
          </a:p>
        </p:txBody>
      </p:sp>
    </p:spTree>
    <p:extLst>
      <p:ext uri="{BB962C8B-B14F-4D97-AF65-F5344CB8AC3E}">
        <p14:creationId xmlns:p14="http://schemas.microsoft.com/office/powerpoint/2010/main" val="3442108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70</a:t>
            </a:fld>
            <a:endParaRPr lang="ja-JP" altLang="en-US">
              <a:solidFill>
                <a:prstClr val="black"/>
              </a:solidFill>
            </a:endParaRPr>
          </a:p>
        </p:txBody>
      </p:sp>
    </p:spTree>
    <p:extLst>
      <p:ext uri="{BB962C8B-B14F-4D97-AF65-F5344CB8AC3E}">
        <p14:creationId xmlns:p14="http://schemas.microsoft.com/office/powerpoint/2010/main" val="22183953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71</a:t>
            </a:fld>
            <a:endParaRPr lang="ja-JP" altLang="en-US">
              <a:solidFill>
                <a:prstClr val="black"/>
              </a:solidFill>
            </a:endParaRPr>
          </a:p>
        </p:txBody>
      </p:sp>
    </p:spTree>
    <p:extLst>
      <p:ext uri="{BB962C8B-B14F-4D97-AF65-F5344CB8AC3E}">
        <p14:creationId xmlns:p14="http://schemas.microsoft.com/office/powerpoint/2010/main" val="38177707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72</a:t>
            </a:fld>
            <a:endParaRPr lang="ja-JP" altLang="en-US">
              <a:solidFill>
                <a:prstClr val="black"/>
              </a:solidFill>
            </a:endParaRPr>
          </a:p>
        </p:txBody>
      </p:sp>
    </p:spTree>
    <p:extLst>
      <p:ext uri="{BB962C8B-B14F-4D97-AF65-F5344CB8AC3E}">
        <p14:creationId xmlns:p14="http://schemas.microsoft.com/office/powerpoint/2010/main" val="39268256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73</a:t>
            </a:fld>
            <a:endParaRPr lang="ja-JP" altLang="en-US">
              <a:solidFill>
                <a:prstClr val="black"/>
              </a:solidFill>
            </a:endParaRPr>
          </a:p>
        </p:txBody>
      </p:sp>
    </p:spTree>
    <p:extLst>
      <p:ext uri="{BB962C8B-B14F-4D97-AF65-F5344CB8AC3E}">
        <p14:creationId xmlns:p14="http://schemas.microsoft.com/office/powerpoint/2010/main" val="131331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6842175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74</a:t>
            </a:fld>
            <a:endParaRPr lang="ja-JP" altLang="en-US">
              <a:solidFill>
                <a:prstClr val="black"/>
              </a:solidFill>
            </a:endParaRPr>
          </a:p>
        </p:txBody>
      </p:sp>
    </p:spTree>
    <p:extLst>
      <p:ext uri="{BB962C8B-B14F-4D97-AF65-F5344CB8AC3E}">
        <p14:creationId xmlns:p14="http://schemas.microsoft.com/office/powerpoint/2010/main" val="2805011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75</a:t>
            </a:fld>
            <a:endParaRPr lang="ja-JP" altLang="en-US">
              <a:solidFill>
                <a:prstClr val="black"/>
              </a:solidFill>
            </a:endParaRPr>
          </a:p>
        </p:txBody>
      </p:sp>
    </p:spTree>
    <p:extLst>
      <p:ext uri="{BB962C8B-B14F-4D97-AF65-F5344CB8AC3E}">
        <p14:creationId xmlns:p14="http://schemas.microsoft.com/office/powerpoint/2010/main" val="42666227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76</a:t>
            </a:fld>
            <a:endParaRPr lang="ja-JP" altLang="en-US">
              <a:solidFill>
                <a:prstClr val="black"/>
              </a:solidFill>
            </a:endParaRPr>
          </a:p>
        </p:txBody>
      </p:sp>
    </p:spTree>
    <p:extLst>
      <p:ext uri="{BB962C8B-B14F-4D97-AF65-F5344CB8AC3E}">
        <p14:creationId xmlns:p14="http://schemas.microsoft.com/office/powerpoint/2010/main" val="32800523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77</a:t>
            </a:fld>
            <a:endParaRPr lang="ja-JP" altLang="en-US">
              <a:solidFill>
                <a:prstClr val="black"/>
              </a:solidFill>
            </a:endParaRPr>
          </a:p>
        </p:txBody>
      </p:sp>
    </p:spTree>
    <p:extLst>
      <p:ext uri="{BB962C8B-B14F-4D97-AF65-F5344CB8AC3E}">
        <p14:creationId xmlns:p14="http://schemas.microsoft.com/office/powerpoint/2010/main" val="21049659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78</a:t>
            </a:fld>
            <a:endParaRPr lang="ja-JP" altLang="en-US">
              <a:solidFill>
                <a:prstClr val="black"/>
              </a:solidFill>
            </a:endParaRPr>
          </a:p>
        </p:txBody>
      </p:sp>
    </p:spTree>
    <p:extLst>
      <p:ext uri="{BB962C8B-B14F-4D97-AF65-F5344CB8AC3E}">
        <p14:creationId xmlns:p14="http://schemas.microsoft.com/office/powerpoint/2010/main" val="14150688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79</a:t>
            </a:fld>
            <a:endParaRPr lang="ja-JP" altLang="en-US">
              <a:solidFill>
                <a:prstClr val="black"/>
              </a:solidFill>
            </a:endParaRPr>
          </a:p>
        </p:txBody>
      </p:sp>
    </p:spTree>
    <p:extLst>
      <p:ext uri="{BB962C8B-B14F-4D97-AF65-F5344CB8AC3E}">
        <p14:creationId xmlns:p14="http://schemas.microsoft.com/office/powerpoint/2010/main" val="2943665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80</a:t>
            </a:fld>
            <a:endParaRPr lang="ja-JP" altLang="en-US">
              <a:solidFill>
                <a:prstClr val="black"/>
              </a:solidFill>
            </a:endParaRPr>
          </a:p>
        </p:txBody>
      </p:sp>
    </p:spTree>
    <p:extLst>
      <p:ext uri="{BB962C8B-B14F-4D97-AF65-F5344CB8AC3E}">
        <p14:creationId xmlns:p14="http://schemas.microsoft.com/office/powerpoint/2010/main" val="23459201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81</a:t>
            </a:fld>
            <a:endParaRPr lang="ja-JP" altLang="en-US">
              <a:solidFill>
                <a:prstClr val="black"/>
              </a:solidFill>
            </a:endParaRPr>
          </a:p>
        </p:txBody>
      </p:sp>
    </p:spTree>
    <p:extLst>
      <p:ext uri="{BB962C8B-B14F-4D97-AF65-F5344CB8AC3E}">
        <p14:creationId xmlns:p14="http://schemas.microsoft.com/office/powerpoint/2010/main" val="20464981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82</a:t>
            </a:fld>
            <a:endParaRPr lang="ja-JP" altLang="en-US">
              <a:solidFill>
                <a:prstClr val="black"/>
              </a:solidFill>
            </a:endParaRPr>
          </a:p>
        </p:txBody>
      </p:sp>
    </p:spTree>
    <p:extLst>
      <p:ext uri="{BB962C8B-B14F-4D97-AF65-F5344CB8AC3E}">
        <p14:creationId xmlns:p14="http://schemas.microsoft.com/office/powerpoint/2010/main" val="13062281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83</a:t>
            </a:fld>
            <a:endParaRPr lang="ja-JP" altLang="en-US">
              <a:solidFill>
                <a:prstClr val="black"/>
              </a:solidFill>
            </a:endParaRPr>
          </a:p>
        </p:txBody>
      </p:sp>
    </p:spTree>
    <p:extLst>
      <p:ext uri="{BB962C8B-B14F-4D97-AF65-F5344CB8AC3E}">
        <p14:creationId xmlns:p14="http://schemas.microsoft.com/office/powerpoint/2010/main" val="217321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1961435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85</a:t>
            </a:fld>
            <a:endParaRPr lang="ja-JP" altLang="en-US">
              <a:solidFill>
                <a:prstClr val="black"/>
              </a:solidFill>
            </a:endParaRPr>
          </a:p>
        </p:txBody>
      </p:sp>
    </p:spTree>
    <p:extLst>
      <p:ext uri="{BB962C8B-B14F-4D97-AF65-F5344CB8AC3E}">
        <p14:creationId xmlns:p14="http://schemas.microsoft.com/office/powerpoint/2010/main" val="42077203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86</a:t>
            </a:fld>
            <a:endParaRPr lang="ja-JP" altLang="en-US">
              <a:solidFill>
                <a:prstClr val="black"/>
              </a:solidFill>
            </a:endParaRPr>
          </a:p>
        </p:txBody>
      </p:sp>
    </p:spTree>
    <p:extLst>
      <p:ext uri="{BB962C8B-B14F-4D97-AF65-F5344CB8AC3E}">
        <p14:creationId xmlns:p14="http://schemas.microsoft.com/office/powerpoint/2010/main" val="39085353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87</a:t>
            </a:fld>
            <a:endParaRPr lang="ja-JP" altLang="en-US">
              <a:solidFill>
                <a:prstClr val="black"/>
              </a:solidFill>
            </a:endParaRPr>
          </a:p>
        </p:txBody>
      </p:sp>
    </p:spTree>
    <p:extLst>
      <p:ext uri="{BB962C8B-B14F-4D97-AF65-F5344CB8AC3E}">
        <p14:creationId xmlns:p14="http://schemas.microsoft.com/office/powerpoint/2010/main" val="37820375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88</a:t>
            </a:fld>
            <a:endParaRPr lang="ja-JP" altLang="en-US">
              <a:solidFill>
                <a:prstClr val="black"/>
              </a:solidFill>
            </a:endParaRPr>
          </a:p>
        </p:txBody>
      </p:sp>
    </p:spTree>
    <p:extLst>
      <p:ext uri="{BB962C8B-B14F-4D97-AF65-F5344CB8AC3E}">
        <p14:creationId xmlns:p14="http://schemas.microsoft.com/office/powerpoint/2010/main" val="5815090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89</a:t>
            </a:fld>
            <a:endParaRPr lang="ja-JP" altLang="en-US">
              <a:solidFill>
                <a:prstClr val="black"/>
              </a:solidFill>
            </a:endParaRPr>
          </a:p>
        </p:txBody>
      </p:sp>
    </p:spTree>
    <p:extLst>
      <p:ext uri="{BB962C8B-B14F-4D97-AF65-F5344CB8AC3E}">
        <p14:creationId xmlns:p14="http://schemas.microsoft.com/office/powerpoint/2010/main" val="26082816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90</a:t>
            </a:fld>
            <a:endParaRPr lang="ja-JP" altLang="en-US">
              <a:solidFill>
                <a:prstClr val="black"/>
              </a:solidFill>
            </a:endParaRPr>
          </a:p>
        </p:txBody>
      </p:sp>
    </p:spTree>
    <p:extLst>
      <p:ext uri="{BB962C8B-B14F-4D97-AF65-F5344CB8AC3E}">
        <p14:creationId xmlns:p14="http://schemas.microsoft.com/office/powerpoint/2010/main" val="15883750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91</a:t>
            </a:fld>
            <a:endParaRPr lang="ja-JP" altLang="en-US">
              <a:solidFill>
                <a:prstClr val="black"/>
              </a:solidFill>
            </a:endParaRPr>
          </a:p>
        </p:txBody>
      </p:sp>
    </p:spTree>
    <p:extLst>
      <p:ext uri="{BB962C8B-B14F-4D97-AF65-F5344CB8AC3E}">
        <p14:creationId xmlns:p14="http://schemas.microsoft.com/office/powerpoint/2010/main" val="20203884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92</a:t>
            </a:fld>
            <a:endParaRPr lang="ja-JP" altLang="en-US">
              <a:solidFill>
                <a:prstClr val="black"/>
              </a:solidFill>
            </a:endParaRPr>
          </a:p>
        </p:txBody>
      </p:sp>
    </p:spTree>
    <p:extLst>
      <p:ext uri="{BB962C8B-B14F-4D97-AF65-F5344CB8AC3E}">
        <p14:creationId xmlns:p14="http://schemas.microsoft.com/office/powerpoint/2010/main" val="1195134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93</a:t>
            </a:fld>
            <a:endParaRPr lang="ja-JP" altLang="en-US">
              <a:solidFill>
                <a:prstClr val="black"/>
              </a:solidFill>
            </a:endParaRPr>
          </a:p>
        </p:txBody>
      </p:sp>
    </p:spTree>
    <p:extLst>
      <p:ext uri="{BB962C8B-B14F-4D97-AF65-F5344CB8AC3E}">
        <p14:creationId xmlns:p14="http://schemas.microsoft.com/office/powerpoint/2010/main" val="8402955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94</a:t>
            </a:fld>
            <a:endParaRPr lang="ja-JP" altLang="en-US">
              <a:solidFill>
                <a:prstClr val="black"/>
              </a:solidFill>
            </a:endParaRPr>
          </a:p>
        </p:txBody>
      </p:sp>
    </p:spTree>
    <p:extLst>
      <p:ext uri="{BB962C8B-B14F-4D97-AF65-F5344CB8AC3E}">
        <p14:creationId xmlns:p14="http://schemas.microsoft.com/office/powerpoint/2010/main" val="369774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2921259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95</a:t>
            </a:fld>
            <a:endParaRPr lang="ja-JP" altLang="en-US">
              <a:solidFill>
                <a:prstClr val="black"/>
              </a:solidFill>
            </a:endParaRPr>
          </a:p>
        </p:txBody>
      </p:sp>
    </p:spTree>
    <p:extLst>
      <p:ext uri="{BB962C8B-B14F-4D97-AF65-F5344CB8AC3E}">
        <p14:creationId xmlns:p14="http://schemas.microsoft.com/office/powerpoint/2010/main" val="112014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F135D8-5952-442E-860C-44836A2B486F}" type="datetime1">
              <a:rPr kumimoji="1" lang="ja-JP" altLang="en-US" smtClean="0"/>
              <a:t>2023/2/7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C7C834-1843-4ACD-8846-441F5A178367}" type="datetime1">
              <a:rPr kumimoji="1" lang="ja-JP" altLang="en-US" smtClean="0"/>
              <a:t>2023/2/7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0C9A3A-61FD-446A-AF14-3ADB842A1945}" type="datetime1">
              <a:rPr kumimoji="1" lang="ja-JP" altLang="en-US" smtClean="0"/>
              <a:t>2023/2/7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D865C58-1B15-4312-85DB-B9DF8EA450EE}" type="datetime1">
              <a:rPr kumimoji="1" lang="ja-JP" altLang="en-US" smtClean="0"/>
              <a:t>2023/2/7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38FEF3-C72C-4F16-9B3E-57453847AC98}" type="datetime1">
              <a:rPr kumimoji="1" lang="ja-JP" altLang="en-US" smtClean="0"/>
              <a:t>2023/2/7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49BCCD-2A11-4A25-B473-AA73F635C032}" type="datetime1">
              <a:rPr kumimoji="1" lang="ja-JP" altLang="en-US" smtClean="0"/>
              <a:t>2023/2/7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C818BBC-A1F4-49EA-BC80-739DBD9B1CB0}" type="datetime1">
              <a:rPr kumimoji="1" lang="ja-JP" altLang="en-US" smtClean="0"/>
              <a:t>2023/2/7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D9B9998-F8C7-49B6-9EC8-8D76DF6AE56F}" type="datetime1">
              <a:rPr kumimoji="1" lang="ja-JP" altLang="en-US" smtClean="0"/>
              <a:t>2023/2/7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4328CA7-9088-4668-AECE-50447D3EB5F1}" type="datetime1">
              <a:rPr kumimoji="1" lang="ja-JP" altLang="en-US" smtClean="0"/>
              <a:t>2023/2/7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B363B-AD13-4ABB-8684-9B45A8F77966}" type="datetime1">
              <a:rPr kumimoji="1" lang="ja-JP" altLang="en-US" smtClean="0"/>
              <a:t>2023/2/7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6F8711-6E0D-4FBC-97B5-53A5891D096B}" type="datetime1">
              <a:rPr kumimoji="1" lang="ja-JP" altLang="en-US" smtClean="0"/>
              <a:t>2023/2/7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BD2AEC2-4A8B-4248-B46A-E3CA95E74844}" type="datetime1">
              <a:rPr kumimoji="1" lang="ja-JP" altLang="en-US" smtClean="0"/>
              <a:t>2023/2/7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26F802-D989-4141-A2B6-B76888D2F191}" type="datetime1">
              <a:rPr kumimoji="1" lang="ja-JP" altLang="en-US" smtClean="0"/>
              <a:t>2023/2/7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71D900-8E79-4DEC-99A2-7BA059CAC9B4}" type="datetime1">
              <a:rPr kumimoji="1" lang="ja-JP" altLang="en-US" smtClean="0"/>
              <a:t>2023/2/7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6B9F7A3-CFF9-4E23-8CC5-D9CA54AD5498}" type="datetime1">
              <a:rPr kumimoji="1" lang="ja-JP" altLang="en-US" smtClean="0"/>
              <a:t>2023/2/7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FE6BA2-B873-4E64-9E94-F63E5A1258CC}" type="datetime1">
              <a:rPr kumimoji="1" lang="ja-JP" altLang="en-US" smtClean="0"/>
              <a:t>2023/2/7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3A2F87A-C5C0-40AE-86BD-F35F50CE493F}" type="datetime1">
              <a:rPr kumimoji="1" lang="ja-JP" altLang="en-US" smtClean="0"/>
              <a:t>2023/2/7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06B78E0-D0C2-48BF-AFCF-97BCF6327D2C}" type="datetime1">
              <a:rPr kumimoji="1" lang="ja-JP" altLang="en-US" smtClean="0"/>
              <a:t>2023/2/7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56DFE24-84FA-4980-8466-69C8D02F7838}" type="datetime1">
              <a:rPr kumimoji="1" lang="ja-JP" altLang="en-US" smtClean="0"/>
              <a:t>2023/2/7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F5755-4043-4DA3-9608-B79F0794FC26}" type="datetime1">
              <a:rPr kumimoji="1" lang="ja-JP" altLang="en-US" smtClean="0"/>
              <a:t>2023/2/7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31EDA1-2372-4CC2-BFDB-CDF6FC5F3913}" type="datetime1">
              <a:rPr kumimoji="1" lang="ja-JP" altLang="en-US" smtClean="0"/>
              <a:t>2023/2/7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D4F81E-5E94-4294-9674-95970E3D66BA}" type="datetime1">
              <a:rPr kumimoji="1" lang="ja-JP" altLang="en-US" smtClean="0"/>
              <a:t>2023/2/7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F324A-D7E0-47D7-8CF8-B6679FE3AA34}" type="datetime1">
              <a:rPr kumimoji="1" lang="ja-JP" altLang="en-US" smtClean="0"/>
              <a:t>2023/2/7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8716F-95D3-4964-8A78-BB8717DD4600}" type="datetime1">
              <a:rPr kumimoji="1" lang="ja-JP" altLang="en-US" smtClean="0"/>
              <a:t>2023/2/7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39.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8.png"/><Relationship Id="rId7"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62.emf"/></Relationships>
</file>

<file path=ppt/slides/_rels/slide3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69.emf"/></Relationships>
</file>

<file path=ppt/slides/_rels/slide4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1.emf"/><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5.emf"/><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50.xml"/><Relationship Id="rId16" Type="http://schemas.openxmlformats.org/officeDocument/2006/relationships/image" Target="../media/image98.png"/><Relationship Id="rId1" Type="http://schemas.openxmlformats.org/officeDocument/2006/relationships/slideLayout" Target="../slideLayouts/slideLayout13.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18" Type="http://schemas.openxmlformats.org/officeDocument/2006/relationships/image" Target="../media/image114.png"/><Relationship Id="rId3" Type="http://schemas.openxmlformats.org/officeDocument/2006/relationships/image" Target="../media/image99.emf"/><Relationship Id="rId21" Type="http://schemas.openxmlformats.org/officeDocument/2006/relationships/image" Target="../media/image117.png"/><Relationship Id="rId7" Type="http://schemas.openxmlformats.org/officeDocument/2006/relationships/image" Target="../media/image103.png"/><Relationship Id="rId12" Type="http://schemas.openxmlformats.org/officeDocument/2006/relationships/image" Target="../media/image108.png"/><Relationship Id="rId17" Type="http://schemas.openxmlformats.org/officeDocument/2006/relationships/image" Target="../media/image113.png"/><Relationship Id="rId25" Type="http://schemas.openxmlformats.org/officeDocument/2006/relationships/image" Target="../media/image121.png"/><Relationship Id="rId2" Type="http://schemas.openxmlformats.org/officeDocument/2006/relationships/notesSlide" Target="../notesSlides/notesSlide52.xml"/><Relationship Id="rId16" Type="http://schemas.openxmlformats.org/officeDocument/2006/relationships/image" Target="../media/image112.png"/><Relationship Id="rId20" Type="http://schemas.openxmlformats.org/officeDocument/2006/relationships/image" Target="../media/image116.png"/><Relationship Id="rId1" Type="http://schemas.openxmlformats.org/officeDocument/2006/relationships/slideLayout" Target="../slideLayouts/slideLayout13.xml"/><Relationship Id="rId6" Type="http://schemas.openxmlformats.org/officeDocument/2006/relationships/image" Target="../media/image102.png"/><Relationship Id="rId11" Type="http://schemas.openxmlformats.org/officeDocument/2006/relationships/image" Target="../media/image107.png"/><Relationship Id="rId24" Type="http://schemas.openxmlformats.org/officeDocument/2006/relationships/image" Target="../media/image120.png"/><Relationship Id="rId5" Type="http://schemas.openxmlformats.org/officeDocument/2006/relationships/image" Target="../media/image101.png"/><Relationship Id="rId15" Type="http://schemas.openxmlformats.org/officeDocument/2006/relationships/image" Target="../media/image111.png"/><Relationship Id="rId23" Type="http://schemas.openxmlformats.org/officeDocument/2006/relationships/image" Target="../media/image119.png"/><Relationship Id="rId10" Type="http://schemas.openxmlformats.org/officeDocument/2006/relationships/image" Target="../media/image106.png"/><Relationship Id="rId19" Type="http://schemas.openxmlformats.org/officeDocument/2006/relationships/image" Target="../media/image115.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 Id="rId22" Type="http://schemas.openxmlformats.org/officeDocument/2006/relationships/image" Target="../media/image118.png"/></Relationships>
</file>

<file path=ppt/slides/_rels/slide56.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emf"/><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124.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s>
</file>

<file path=ppt/slides/_rels/slide5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66.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notesSlide" Target="../notesSlides/notesSlide62.xml"/><Relationship Id="rId1" Type="http://schemas.openxmlformats.org/officeDocument/2006/relationships/slideLayout" Target="../slideLayouts/slideLayout13.xml"/><Relationship Id="rId5" Type="http://schemas.openxmlformats.org/officeDocument/2006/relationships/image" Target="../media/image143.png"/><Relationship Id="rId4" Type="http://schemas.openxmlformats.org/officeDocument/2006/relationships/image" Target="../media/image142.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146.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148.emf"/></Relationships>
</file>

<file path=ppt/slides/_rels/slide71.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151.emf"/></Relationships>
</file>

<file path=ppt/slides/_rels/slide73.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154.png"/><Relationship Id="rId4" Type="http://schemas.openxmlformats.org/officeDocument/2006/relationships/image" Target="../media/image153.png"/></Relationships>
</file>

<file path=ppt/slides/_rels/slide74.xml.rels><?xml version="1.0" encoding="UTF-8" standalone="yes"?>
<Relationships xmlns="http://schemas.openxmlformats.org/package/2006/relationships"><Relationship Id="rId3" Type="http://schemas.openxmlformats.org/officeDocument/2006/relationships/image" Target="../media/image155.emf"/><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157.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160.emf"/><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63951"/>
            <a:ext cx="7772400" cy="1046011"/>
          </a:xfrm>
        </p:spPr>
        <p:txBody>
          <a:bodyPr>
            <a:normAutofit/>
          </a:bodyPr>
          <a:lstStyle/>
          <a:p>
            <a:r>
              <a:rPr lang="ne-NP" altLang="ja-JP" sz="1800" b="1" kern="100"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 सञ्चालन शिप प्रशिक्षण</a:t>
            </a:r>
            <a:r>
              <a:rPr lang="en-US" altLang="ja-JP" sz="1800" b="1"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800" b="1" kern="100" dirty="0">
                <a:effectLst/>
                <a:latin typeface="Nirmala UI" panose="020B0502040204020203" pitchFamily="34" charset="0"/>
                <a:ea typeface="Nirmala UI" panose="020B0502040204020203" pitchFamily="34" charset="0"/>
                <a:cs typeface="Nirmala UI" panose="020B0502040204020203" pitchFamily="34" charset="0"/>
              </a:rPr>
              <a:t>सहायक पाठ्यपुस्तक</a:t>
            </a:r>
            <a:br>
              <a:rPr lang="en-US" altLang="ja-JP" sz="1800" b="1" dirty="0">
                <a:latin typeface="Nirmala UI" panose="020B0502040204020203" pitchFamily="34" charset="0"/>
                <a:ea typeface="Nirmala UI" panose="020B0502040204020203" pitchFamily="34" charset="0"/>
                <a:cs typeface="Nirmala UI" panose="020B0502040204020203" pitchFamily="34" charset="0"/>
              </a:rPr>
            </a:br>
            <a:r>
              <a:rPr lang="ne-NP" altLang="ja-JP" sz="1800" b="1" dirty="0">
                <a:latin typeface="Nirmala UI" panose="020B0502040204020203" pitchFamily="34" charset="0"/>
                <a:ea typeface="Nirmala UI" panose="020B0502040204020203" pitchFamily="34" charset="0"/>
                <a:cs typeface="Nirmala UI" panose="020B0502040204020203" pitchFamily="34" charset="0"/>
              </a:rPr>
              <a:t>प्रशिक्षण प्रयोजन पावरपोइन्ट सामाग्री</a:t>
            </a:r>
            <a:endParaRPr kumimoji="1" lang="ja-JP" altLang="en-US" sz="1800" b="1" dirty="0">
              <a:latin typeface="Nirmala UI" panose="020B0502040204020203" pitchFamily="34" charset="0"/>
              <a:cs typeface="Nirmala UI" panose="020B0502040204020203"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29887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6808470" cy="451477"/>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साधनको प्रकार</a:t>
            </a:r>
            <a:r>
              <a:rPr lang="ja-JP" altLang="en-US" sz="1800" b="1" dirty="0">
                <a:latin typeface="Meiryo UI" panose="020B0604030504040204" pitchFamily="50" charset="-128"/>
                <a:ea typeface="Meiryo UI" panose="020B0604030504040204" pitchFamily="50" charset="-128"/>
              </a:rPr>
              <a:t>～</a:t>
            </a:r>
            <a:r>
              <a:rPr lang="ne-NP" altLang="ja-JP" sz="1800" b="1" dirty="0">
                <a:latin typeface="ＭＳ ゴシック" panose="020B0609070205080204" pitchFamily="49" charset="-128"/>
                <a:ea typeface="ＭＳ ゴシック" panose="020B0609070205080204" pitchFamily="49" charset="-128"/>
                <a:cs typeface="Nirmala UI" panose="020B0502040204020203" pitchFamily="34" charset="0"/>
              </a:rPr>
              <a:t>चल्ने / गुड्ने </a:t>
            </a:r>
            <a:r>
              <a:rPr lang="ne-NP" altLang="ja-JP" sz="1800" b="1" dirty="0">
                <a:effectLst/>
                <a:ea typeface="ＭＳ ゴシック" panose="020B0609070205080204" pitchFamily="49" charset="-128"/>
                <a:cs typeface="Nirmala UI" panose="020B0502040204020203" pitchFamily="34" charset="0"/>
              </a:rPr>
              <a:t>उपकरण </a:t>
            </a:r>
            <a:r>
              <a:rPr lang="ja-JP" altLang="en-US" sz="1800" b="1" dirty="0">
                <a:latin typeface="Meiryo UI" panose="020B0604030504040204" pitchFamily="50" charset="-128"/>
                <a:ea typeface="Meiryo UI" panose="020B0604030504040204" pitchFamily="50" charset="-128"/>
              </a:rPr>
              <a:t>（２）</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26767" y="6400413"/>
            <a:ext cx="394389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7</a:t>
            </a:r>
            <a:r>
              <a:rPr lang="ja-JP" altLang="en-US" sz="1200" dirty="0">
                <a:solidFill>
                  <a:prstClr val="black"/>
                </a:solidFill>
              </a:rPr>
              <a:t>～</a:t>
            </a:r>
            <a:r>
              <a:rPr lang="en-US" altLang="ja-JP" sz="1200" dirty="0">
                <a:solidFill>
                  <a:prstClr val="black"/>
                </a:solidFill>
              </a:rPr>
              <a:t>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4"/>
            <a:ext cx="8222742" cy="517227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solidFill>
                  <a:prstClr val="black"/>
                </a:solidFill>
                <a:latin typeface="Meiryo UI" panose="020B0604030504040204" pitchFamily="50" charset="-128"/>
                <a:ea typeface="Meiryo UI" panose="020B0604030504040204" pitchFamily="50" charset="-128"/>
              </a:rPr>
              <a:t>②　</a:t>
            </a:r>
            <a:r>
              <a:rPr lang="ne-NP" altLang="ja-JP" sz="1600" dirty="0">
                <a:effectLst/>
                <a:ea typeface="ＭＳ ゴシック" panose="020B0609070205080204" pitchFamily="49" charset="-128"/>
                <a:cs typeface="Nirmala UI" panose="020B0502040204020203" pitchFamily="34" charset="0"/>
              </a:rPr>
              <a:t>स्व-चालित प्रणाली</a:t>
            </a:r>
            <a:endParaRPr lang="ja-JP" altLang="en-US" sz="1600" b="1"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ट्रकमा जडान नगरिएको प्रकारलाई स्व-चालित प्रणाली भनि</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सार्वजनिक सडकमा </a:t>
            </a:r>
          </a:p>
          <a:p>
            <a:pPr marL="0" indent="0">
              <a:lnSpc>
                <a:spcPct val="110000"/>
              </a:lnSpc>
              <a:spcBef>
                <a:spcPts val="0"/>
              </a:spcBef>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गुडाउन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मिल्दैन</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स्व-चालित प्रणाली भित्रमा </a:t>
            </a:r>
            <a:r>
              <a:rPr lang="ne-NP" altLang="ja-JP" sz="16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व्हील प्रणाली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 </a:t>
            </a:r>
            <a:r>
              <a:rPr lang="ne-NP" altLang="ja-JP" sz="16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क्रलर प्रणाली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रहेको छ।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endParaRPr lang="ja-JP" altLang="en-US" sz="1600" dirty="0">
              <a:latin typeface="Meiryo UI" panose="020B0604030504040204" pitchFamily="50" charset="-128"/>
              <a:ea typeface="Meiryo UI" panose="020B0604030504040204" pitchFamily="50" charset="-128"/>
            </a:endParaRPr>
          </a:p>
          <a:p>
            <a:pPr marL="342900" indent="-342900">
              <a:lnSpc>
                <a:spcPct val="110000"/>
              </a:lnSpc>
              <a:spcBef>
                <a:spcPts val="0"/>
              </a:spcBef>
              <a:buAutoNum type="alphaLcParenR"/>
            </a:pPr>
            <a:r>
              <a:rPr lang="ne-NP" altLang="ja-JP" sz="1600" b="1" dirty="0">
                <a:effectLst/>
                <a:ea typeface="ＭＳ ゴシック" panose="020B0609070205080204" pitchFamily="49" charset="-128"/>
                <a:cs typeface="Nirmala UI" panose="020B0502040204020203" pitchFamily="34" charset="0"/>
              </a:rPr>
              <a:t>व्हील (पांग्रा) प्रणाली</a:t>
            </a:r>
            <a:endParaRPr lang="en-US" altLang="ja-JP" sz="1600" b="1"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व्हील प्रणालीमा साधारणतय ४ वटा पांग्रा भित्र</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अगाडी अथवा पछाडीको २ वटा ड्राइभ</a:t>
            </a:r>
          </a:p>
          <a:p>
            <a:pPr marL="0" indent="0">
              <a:lnSpc>
                <a:spcPct val="110000"/>
              </a:lnSpc>
              <a:spcBef>
                <a:spcPts val="0"/>
              </a:spcBef>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पांग्रा हुने धेरै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हुन्छ</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पन्चर</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नहुने टायर धेरै प्रयोग गरिएको छ। सडकमा गुड्दा दाग कम लाग्ने</a:t>
            </a:r>
          </a:p>
          <a:p>
            <a:pPr marL="0" indent="0">
              <a:lnSpc>
                <a:spcPct val="110000"/>
              </a:lnSpc>
              <a:spcBef>
                <a:spcPts val="0"/>
              </a:spcBef>
              <a:buNone/>
            </a:pP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भइ</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सेतो रबरको टायर प्रयोग धेरै गरिएको हुन्छ। हाइड्रोलिक मोटरमा गति </a:t>
            </a:r>
          </a:p>
          <a:p>
            <a:pPr marL="0" indent="0">
              <a:lnSpc>
                <a:spcPct val="110000"/>
              </a:lnSpc>
              <a:spcBef>
                <a:spcPts val="0"/>
              </a:spcBef>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घटाउने मेशिन मार्फत टायर चलाइन्छ।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152400" indent="0" algn="just">
              <a:lnSpc>
                <a:spcPts val="2000"/>
              </a:lnSpc>
              <a:buNone/>
            </a:pP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प्रमुख विशेषताहरु</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en-US"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95300" indent="-342900" algn="just">
              <a:lnSpc>
                <a:spcPts val="2000"/>
              </a:lnSpc>
              <a:buAutoNum type="hindiNumPeriod"/>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चलाउदै कार्य गर्न सजिलो रहेको। </a:t>
            </a:r>
            <a:endPar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95300" indent="-342900" algn="just">
              <a:lnSpc>
                <a:spcPts val="2000"/>
              </a:lnSpc>
              <a:buAutoNum type="hindiNumPeriod"/>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ट्रक प्रणालीको तुलनामा गुड्ने गति ढिला रहेको।</a:t>
            </a:r>
            <a:endPar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95300" indent="-342900" algn="just">
              <a:lnSpc>
                <a:spcPts val="2000"/>
              </a:lnSpc>
              <a:buAutoNum type="hindiNumPeriod"/>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क्रलर प्रणाली</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फलामले बनेको</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तुलनामा</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गुड्दा बाटोको</a:t>
            </a:r>
          </a:p>
          <a:p>
            <a:pPr marL="152400" indent="0" algn="just">
              <a:lnSpc>
                <a:spcPts val="2000"/>
              </a:lnSpc>
              <a:buNone/>
            </a:pPr>
            <a:r>
              <a:rPr lang="ne-NP" altLang="ja-JP" sz="16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सतहको क्षति कम रहेको। </a:t>
            </a:r>
          </a:p>
          <a:p>
            <a:pPr marL="152400" indent="0" algn="just">
              <a:lnSpc>
                <a:spcPts val="2000"/>
              </a:lnSpc>
              <a:buNone/>
            </a:pPr>
            <a:r>
              <a:rPr lang="ne-NP" altLang="ja-JP" sz="1600" kern="100" dirty="0">
                <a:latin typeface="ＭＳ ゴシック" panose="020B0609070205080204" pitchFamily="49" charset="-128"/>
                <a:ea typeface="ＭＳ ゴシック" panose="020B0609070205080204" pitchFamily="49" charset="-128"/>
                <a:cs typeface="Nirmala UI" panose="020B0502040204020203" pitchFamily="34" charset="0"/>
              </a:rPr>
              <a:t>४.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कारखाना भित्रको भौतिक सामग्रीहरुको मर्मत सम्भार</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जाँच, </a:t>
            </a:r>
          </a:p>
          <a:p>
            <a:pPr marL="152400" indent="0" algn="just">
              <a:lnSpc>
                <a:spcPts val="2000"/>
              </a:lnSpc>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निर्माण कार्यको अन्तिम चरणको कार्य</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जहाज निर्माण आदि कार्यमा धेरै प्रयोग गरिएको।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12" name="図 11"/>
          <p:cNvPicPr/>
          <p:nvPr/>
        </p:nvPicPr>
        <p:blipFill>
          <a:blip r:embed="rId3">
            <a:extLst>
              <a:ext uri="{28A0092B-C50C-407E-A947-70E740481C1C}">
                <a14:useLocalDpi xmlns:a14="http://schemas.microsoft.com/office/drawing/2010/main" val="0"/>
              </a:ext>
            </a:extLst>
          </a:blip>
          <a:srcRect/>
          <a:stretch>
            <a:fillRect/>
          </a:stretch>
        </p:blipFill>
        <p:spPr bwMode="auto">
          <a:xfrm>
            <a:off x="8094846" y="816604"/>
            <a:ext cx="656723" cy="3129916"/>
          </a:xfrm>
          <a:prstGeom prst="rect">
            <a:avLst/>
          </a:prstGeom>
          <a:noFill/>
          <a:ln>
            <a:solidFill>
              <a:schemeClr val="tx1"/>
            </a:solidFill>
          </a:ln>
        </p:spPr>
      </p:pic>
      <p:grpSp>
        <p:nvGrpSpPr>
          <p:cNvPr id="2" name="グループ化 1">
            <a:extLst>
              <a:ext uri="{FF2B5EF4-FFF2-40B4-BE49-F238E27FC236}">
                <a16:creationId xmlns:a16="http://schemas.microsoft.com/office/drawing/2014/main" id="{6AF3102F-E3A3-62E0-CDB6-E488C5DA4E6D}"/>
              </a:ext>
            </a:extLst>
          </p:cNvPr>
          <p:cNvGrpSpPr/>
          <p:nvPr/>
        </p:nvGrpSpPr>
        <p:grpSpPr>
          <a:xfrm>
            <a:off x="5982462" y="4065830"/>
            <a:ext cx="2868930" cy="1673860"/>
            <a:chOff x="0" y="30480"/>
            <a:chExt cx="2868930" cy="1673860"/>
          </a:xfrm>
        </p:grpSpPr>
        <p:pic>
          <p:nvPicPr>
            <p:cNvPr id="3" name="図 2">
              <a:extLst>
                <a:ext uri="{FF2B5EF4-FFF2-40B4-BE49-F238E27FC236}">
                  <a16:creationId xmlns:a16="http://schemas.microsoft.com/office/drawing/2014/main" id="{C4B671D7-CB28-EE87-E5EE-74DFB5CF49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 y="36195"/>
              <a:ext cx="2381250" cy="1638935"/>
            </a:xfrm>
            <a:prstGeom prst="rect">
              <a:avLst/>
            </a:prstGeom>
            <a:noFill/>
            <a:ln>
              <a:noFill/>
            </a:ln>
          </p:spPr>
        </p:pic>
        <p:sp>
          <p:nvSpPr>
            <p:cNvPr id="6" name="テキスト ボックス 142">
              <a:extLst>
                <a:ext uri="{FF2B5EF4-FFF2-40B4-BE49-F238E27FC236}">
                  <a16:creationId xmlns:a16="http://schemas.microsoft.com/office/drawing/2014/main" id="{DE35EB98-3B7F-BA5D-43F5-2C3663CCB1AB}"/>
                </a:ext>
              </a:extLst>
            </p:cNvPr>
            <p:cNvSpPr txBox="1">
              <a:spLocks noChangeArrowheads="1"/>
            </p:cNvSpPr>
            <p:nvPr/>
          </p:nvSpPr>
          <p:spPr bwMode="auto">
            <a:xfrm>
              <a:off x="1097280" y="1363980"/>
              <a:ext cx="1234440" cy="3403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1-12 व्हील प्रणाली</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9" name="テキスト ボックス 143">
              <a:extLst>
                <a:ext uri="{FF2B5EF4-FFF2-40B4-BE49-F238E27FC236}">
                  <a16:creationId xmlns:a16="http://schemas.microsoft.com/office/drawing/2014/main" id="{621B4DB8-0513-B30F-9A3B-4BECA1A6EC7D}"/>
                </a:ext>
              </a:extLst>
            </p:cNvPr>
            <p:cNvSpPr txBox="1">
              <a:spLocks noChangeArrowheads="1"/>
            </p:cNvSpPr>
            <p:nvPr/>
          </p:nvSpPr>
          <p:spPr bwMode="auto">
            <a:xfrm>
              <a:off x="1851660" y="1013460"/>
              <a:ext cx="891540" cy="2844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काउन्टर वेट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0" name="テキスト ボックス 126">
              <a:extLst>
                <a:ext uri="{FF2B5EF4-FFF2-40B4-BE49-F238E27FC236}">
                  <a16:creationId xmlns:a16="http://schemas.microsoft.com/office/drawing/2014/main" id="{3EE3E194-AED6-5415-DF1F-EDDBDE5455F0}"/>
                </a:ext>
              </a:extLst>
            </p:cNvPr>
            <p:cNvSpPr txBox="1">
              <a:spLocks noChangeArrowheads="1"/>
            </p:cNvSpPr>
            <p:nvPr/>
          </p:nvSpPr>
          <p:spPr bwMode="auto">
            <a:xfrm>
              <a:off x="487680" y="30480"/>
              <a:ext cx="906780" cy="3365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घुमाउने सिलिण्डर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3" name="テキスト ボックス 91">
              <a:extLst>
                <a:ext uri="{FF2B5EF4-FFF2-40B4-BE49-F238E27FC236}">
                  <a16:creationId xmlns:a16="http://schemas.microsoft.com/office/drawing/2014/main" id="{593C4721-982E-321C-076F-0DB1333B1686}"/>
                </a:ext>
              </a:extLst>
            </p:cNvPr>
            <p:cNvSpPr txBox="1">
              <a:spLocks noChangeArrowheads="1"/>
            </p:cNvSpPr>
            <p:nvPr/>
          </p:nvSpPr>
          <p:spPr bwMode="auto">
            <a:xfrm>
              <a:off x="0" y="899160"/>
              <a:ext cx="1092200" cy="2743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गुडाउने बडी</a:t>
              </a:r>
              <a:r>
                <a:rPr lang="en-US" sz="700" kern="100">
                  <a:effectLst/>
                  <a:latin typeface="Nirmala UI" panose="020B0502040204020203" pitchFamily="34" charset="0"/>
                  <a:ea typeface="ＭＳ ゴシック" panose="020B0609070205080204" pitchFamily="49" charset="-128"/>
                  <a:cs typeface="Mangal" panose="02040503050203030202" pitchFamily="18" charset="0"/>
                </a:rPr>
                <a:t>/</a:t>
              </a: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प्लेटफर्म</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288754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6857238" cy="394054"/>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साधनको प्रकार</a:t>
            </a:r>
            <a:r>
              <a:rPr lang="ja-JP" altLang="en-US" sz="1800" b="1" dirty="0">
                <a:latin typeface="Meiryo UI" panose="020B0604030504040204" pitchFamily="50" charset="-128"/>
                <a:ea typeface="Meiryo UI" panose="020B0604030504040204" pitchFamily="50" charset="-128"/>
              </a:rPr>
              <a:t>～</a:t>
            </a:r>
            <a:r>
              <a:rPr lang="ne-NP" altLang="ja-JP" sz="1800" b="1" dirty="0">
                <a:latin typeface="ＭＳ ゴシック" panose="020B0609070205080204" pitchFamily="49" charset="-128"/>
                <a:ea typeface="ＭＳ ゴシック" panose="020B0609070205080204" pitchFamily="49" charset="-128"/>
                <a:cs typeface="Nirmala UI" panose="020B0502040204020203" pitchFamily="34" charset="0"/>
              </a:rPr>
              <a:t>चल्ने / गुड्ने </a:t>
            </a:r>
            <a:r>
              <a:rPr lang="ne-NP" altLang="ja-JP" sz="1800" b="1" dirty="0">
                <a:effectLst/>
                <a:ea typeface="ＭＳ ゴシック" panose="020B0609070205080204" pitchFamily="49" charset="-128"/>
                <a:cs typeface="Nirmala UI" panose="020B0502040204020203" pitchFamily="34" charset="0"/>
              </a:rPr>
              <a:t>उपकरण </a:t>
            </a:r>
            <a:r>
              <a:rPr lang="ja-JP" altLang="en-US" sz="1800" b="1" dirty="0">
                <a:latin typeface="Meiryo UI" panose="020B0604030504040204" pitchFamily="50" charset="-128"/>
                <a:ea typeface="Meiryo UI" panose="020B0604030504040204" pitchFamily="50" charset="-128"/>
              </a:rPr>
              <a:t>（３）</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94718" y="6400413"/>
            <a:ext cx="3775944"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8</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4"/>
            <a:ext cx="7886700" cy="438284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600" b="1"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②　</a:t>
            </a:r>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स्व-चालित प्रणाली</a:t>
            </a:r>
            <a:endParaRPr lang="ja-JP" altLang="en-US" sz="1600" b="1"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indent="0">
              <a:lnSpc>
                <a:spcPct val="110000"/>
              </a:lnSpc>
              <a:spcBef>
                <a:spcPts val="0"/>
              </a:spcBef>
              <a:buFont typeface="Arial" panose="020B0604020202020204" pitchFamily="34" charset="0"/>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ट्र</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कमा जडान नगरिएको प्रकारलाई स्व-चालित प्रणाली भनि</a:t>
            </a:r>
            <a:r>
              <a:rPr lang="en-US" altLang="ja-JP" sz="16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 सार्वजनिक सडकमा </a:t>
            </a:r>
          </a:p>
          <a:p>
            <a:pPr marL="0" indent="0">
              <a:lnSpc>
                <a:spcPct val="110000"/>
              </a:lnSpc>
              <a:spcBef>
                <a:spcPts val="0"/>
              </a:spcBef>
              <a:buFont typeface="Arial" panose="020B0604020202020204" pitchFamily="34" charset="0"/>
              <a:buNone/>
            </a:pP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गुडाउन </a:t>
            </a:r>
            <a:r>
              <a:rPr lang="hi-IN" altLang="ja-JP" sz="1600" dirty="0">
                <a:effectLst/>
                <a:latin typeface="Nirmala UI" panose="020B0502040204020203" pitchFamily="34" charset="0"/>
                <a:ea typeface="Nirmala UI" panose="020B0502040204020203" pitchFamily="34" charset="0"/>
                <a:cs typeface="Nirmala UI" panose="020B0502040204020203" pitchFamily="34" charset="0"/>
              </a:rPr>
              <a:t>मिल्दैन</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 स्व-चालित प्रणाली भित्रमा व्हील प्रणाली र क्रलर प्रणाली रहेको छ। </a:t>
            </a:r>
            <a:endPar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indent="0">
              <a:lnSpc>
                <a:spcPct val="110000"/>
              </a:lnSpc>
              <a:spcBef>
                <a:spcPts val="0"/>
              </a:spcBef>
              <a:buNone/>
            </a:pPr>
            <a:r>
              <a:rPr lang="en-US" altLang="ja-JP" sz="16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b)</a:t>
            </a:r>
            <a:r>
              <a:rPr lang="ja-JP" altLang="en-US" sz="1600" b="1"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6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क्रलर प्रणाली</a:t>
            </a:r>
          </a:p>
          <a:p>
            <a:pPr marL="0" indent="0">
              <a:lnSpc>
                <a:spcPct val="110000"/>
              </a:lnSpc>
              <a:spcBef>
                <a:spcPts val="0"/>
              </a:spcBef>
              <a:buNone/>
            </a:pP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क्रलर प्रणाली पनि हाइड्रोलिक मोटरमा गति घटाउने मेशिन मार्फत क्रलर चलाइन्छ।</a:t>
            </a:r>
          </a:p>
          <a:p>
            <a:pPr marL="0" indent="0">
              <a:lnSpc>
                <a:spcPct val="110000"/>
              </a:lnSpc>
              <a:spcBef>
                <a:spcPts val="0"/>
              </a:spcBef>
              <a:buNone/>
            </a:pP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सानो प्रकारको साधनमा</a:t>
            </a:r>
            <a:r>
              <a:rPr lang="en-US" altLang="ja-JP" sz="1600" kern="100" dirty="0">
                <a:effectLst/>
                <a:latin typeface="Nirmala UI" panose="020B0502040204020203" pitchFamily="34" charset="0"/>
                <a:ea typeface="Nirmala UI" panose="020B0502040204020203" pitchFamily="34" charset="0"/>
                <a:cs typeface="Nirmala UI" panose="020B0502040204020203" pitchFamily="34" charset="0"/>
              </a:rPr>
              <a:t>, </a:t>
            </a: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रबर क्रलरह</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रु छनोट गरि, </a:t>
            </a: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भित्री निर्माण</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 कार्य</a:t>
            </a: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को लागि प्रयोग </a:t>
            </a:r>
            <a:endPar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pP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गरिन्छ। </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सडकमा गुड्दा दाग </a:t>
            </a:r>
            <a:r>
              <a:rPr lang="en-US" altLang="ja-JP" sz="1600" kern="100" dirty="0">
                <a:effectLst/>
                <a:latin typeface="Nirmala UI" panose="020B0502040204020203" pitchFamily="34" charset="0"/>
                <a:ea typeface="Nirmala UI" panose="020B0502040204020203" pitchFamily="34" charset="0"/>
                <a:cs typeface="Nirmala UI" panose="020B0502040204020203" pitchFamily="34" charset="0"/>
              </a:rPr>
              <a:t>कम</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 लाग्ने </a:t>
            </a: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भएको</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 सेतो रबर क्रलरको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प्रयोग धेरै गरिएको हुन्छ</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152400" indent="0" algn="just">
              <a:lnSpc>
                <a:spcPts val="2000"/>
              </a:lnSpc>
              <a:buNone/>
            </a:pP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प्रमुख विशेषताहरु</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95300" indent="-342900" algn="just">
              <a:lnSpc>
                <a:spcPts val="2000"/>
              </a:lnSpc>
              <a:buAutoNum type="hindiNumPeriod"/>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चलाउदै कार्य गर्न सजिलो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भएको।</a:t>
            </a:r>
            <a:endPar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95300" indent="-342900" algn="just">
              <a:lnSpc>
                <a:spcPts val="2000"/>
              </a:lnSpc>
              <a:buAutoNum type="hindiNumPeriod"/>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व्हील प्रणाली जस्तै गुड्ने गति ढिला रहको</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95300" indent="-342900" algn="just">
              <a:lnSpc>
                <a:spcPts val="2000"/>
              </a:lnSpc>
              <a:buAutoNum type="hindiNumPeriod"/>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तुलनात्मक रुपमा धेरै घारघुर रहेको जमिनमा पनि गुडाउन सकिने</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95300" indent="-342900" algn="just">
              <a:lnSpc>
                <a:spcPts val="2000"/>
              </a:lnSpc>
              <a:buAutoNum type="hindiNumPeriod"/>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तुलनात्मक रुपमा नरम जमिनमा पनि गुडाउन सकिने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95300" indent="-342900" algn="just">
              <a:lnSpc>
                <a:spcPts val="2000"/>
              </a:lnSpc>
              <a:buAutoNum type="hindiNumPeriod"/>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निर्माण कार्य</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भौतिक सामाग्री निर्माण कार्यमा धेरै प्रयोग भएको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7644820" y="1110476"/>
            <a:ext cx="1308100" cy="3030855"/>
          </a:xfrm>
          <a:prstGeom prst="rect">
            <a:avLst/>
          </a:prstGeom>
          <a:noFill/>
          <a:ln>
            <a:solidFill>
              <a:schemeClr val="tx1"/>
            </a:solidFill>
          </a:ln>
        </p:spPr>
      </p:pic>
      <p:grpSp>
        <p:nvGrpSpPr>
          <p:cNvPr id="2" name="グループ化 1">
            <a:extLst>
              <a:ext uri="{FF2B5EF4-FFF2-40B4-BE49-F238E27FC236}">
                <a16:creationId xmlns:a16="http://schemas.microsoft.com/office/drawing/2014/main" id="{40E0F08F-E891-09EA-A0DC-3673B4AB3143}"/>
              </a:ext>
            </a:extLst>
          </p:cNvPr>
          <p:cNvGrpSpPr/>
          <p:nvPr/>
        </p:nvGrpSpPr>
        <p:grpSpPr>
          <a:xfrm>
            <a:off x="6285575" y="4607947"/>
            <a:ext cx="2448560" cy="1704340"/>
            <a:chOff x="0" y="0"/>
            <a:chExt cx="2448560" cy="1704340"/>
          </a:xfrm>
        </p:grpSpPr>
        <p:pic>
          <p:nvPicPr>
            <p:cNvPr id="3" name="図 2">
              <a:extLst>
                <a:ext uri="{FF2B5EF4-FFF2-40B4-BE49-F238E27FC236}">
                  <a16:creationId xmlns:a16="http://schemas.microsoft.com/office/drawing/2014/main" id="{8E429F83-A214-3A79-2BFB-8A830A4C29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620"/>
              <a:ext cx="2374900" cy="1607820"/>
            </a:xfrm>
            <a:prstGeom prst="rect">
              <a:avLst/>
            </a:prstGeom>
            <a:noFill/>
            <a:ln>
              <a:noFill/>
            </a:ln>
          </p:spPr>
        </p:pic>
        <p:sp>
          <p:nvSpPr>
            <p:cNvPr id="6" name="テキスト ボックス 131">
              <a:extLst>
                <a:ext uri="{FF2B5EF4-FFF2-40B4-BE49-F238E27FC236}">
                  <a16:creationId xmlns:a16="http://schemas.microsoft.com/office/drawing/2014/main" id="{1EC5D625-BBD8-9ABC-6F57-3838926608D6}"/>
                </a:ext>
              </a:extLst>
            </p:cNvPr>
            <p:cNvSpPr txBox="1">
              <a:spLocks noChangeArrowheads="1"/>
            </p:cNvSpPr>
            <p:nvPr/>
          </p:nvSpPr>
          <p:spPr bwMode="auto">
            <a:xfrm>
              <a:off x="746760" y="1363980"/>
              <a:ext cx="1234440" cy="3403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1-13 क्रलर प्रणाली</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8" name="テキスト ボックス 146">
              <a:extLst>
                <a:ext uri="{FF2B5EF4-FFF2-40B4-BE49-F238E27FC236}">
                  <a16:creationId xmlns:a16="http://schemas.microsoft.com/office/drawing/2014/main" id="{CFD23E3E-16DF-E0C8-0936-B0A8DF7789F3}"/>
                </a:ext>
              </a:extLst>
            </p:cNvPr>
            <p:cNvSpPr txBox="1">
              <a:spLocks noChangeArrowheads="1"/>
            </p:cNvSpPr>
            <p:nvPr/>
          </p:nvSpPr>
          <p:spPr bwMode="auto">
            <a:xfrm>
              <a:off x="304800" y="1089660"/>
              <a:ext cx="853440" cy="2743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क्रलर बेल्ट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2" name="テキスト ボックス 147">
              <a:extLst>
                <a:ext uri="{FF2B5EF4-FFF2-40B4-BE49-F238E27FC236}">
                  <a16:creationId xmlns:a16="http://schemas.microsoft.com/office/drawing/2014/main" id="{DCD39801-336B-C469-33E1-06D0F6613F19}"/>
                </a:ext>
              </a:extLst>
            </p:cNvPr>
            <p:cNvSpPr txBox="1">
              <a:spLocks noChangeArrowheads="1"/>
            </p:cNvSpPr>
            <p:nvPr/>
          </p:nvSpPr>
          <p:spPr bwMode="auto">
            <a:xfrm>
              <a:off x="1356360" y="0"/>
              <a:ext cx="1092200" cy="2743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गुडाउने बडी</a:t>
              </a:r>
              <a:r>
                <a:rPr lang="en-US" sz="700" kern="100">
                  <a:effectLst/>
                  <a:latin typeface="Nirmala UI" panose="020B0502040204020203" pitchFamily="34" charset="0"/>
                  <a:ea typeface="ＭＳ ゴシック" panose="020B0609070205080204" pitchFamily="49" charset="-128"/>
                  <a:cs typeface="Mangal" panose="02040503050203030202" pitchFamily="18" charset="0"/>
                </a:rPr>
                <a:t>/</a:t>
              </a: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प्लेटफर्म</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371708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481965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साधनको शब्दावली</a:t>
            </a:r>
            <a:r>
              <a:rPr lang="ja-JP" altLang="en-US" sz="1800" b="1" dirty="0">
                <a:latin typeface="Meiryo UI" panose="020B0604030504040204" pitchFamily="50" charset="-128"/>
                <a:ea typeface="Meiryo UI" panose="020B0604030504040204" pitchFamily="50" charset="-128"/>
              </a:rPr>
              <a:t>（１）</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50702" y="6400413"/>
            <a:ext cx="3719960"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14/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8393430" cy="36512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ne-NP" altLang="ja-JP" sz="1600" dirty="0">
                <a:effectLst/>
                <a:ea typeface="ＭＳ ゴシック" panose="020B0609070205080204" pitchFamily="49" charset="-128"/>
                <a:cs typeface="Nirmala UI" panose="020B0502040204020203" pitchFamily="34" charset="0"/>
              </a:rPr>
              <a:t>उच्च स्थानमा कार्य गर्ने साधनको सहि शब्दावली, अर्थ बुझेर</a:t>
            </a:r>
            <a:r>
              <a:rPr lang="en-US" altLang="ja-JP" sz="1600" dirty="0">
                <a:effectLst/>
                <a:latin typeface="Nirmala UI" panose="020B0502040204020203" pitchFamily="34" charset="0"/>
                <a:ea typeface="ＭＳ ゴシック" panose="020B0609070205080204" pitchFamily="49" charset="-128"/>
              </a:rPr>
              <a:t>,</a:t>
            </a:r>
            <a:r>
              <a:rPr lang="ne-NP" altLang="ja-JP" sz="1600" dirty="0">
                <a:effectLst/>
                <a:ea typeface="ＭＳ ゴシック" panose="020B0609070205080204" pitchFamily="49" charset="-128"/>
                <a:cs typeface="Nirmala UI" panose="020B0502040204020203" pitchFamily="34" charset="0"/>
              </a:rPr>
              <a:t> सहि र सुरक्षित सञ्चालनको लागि प्रयोग गर्नुपर्छ।</a:t>
            </a:r>
            <a:endParaRPr lang="ja-JP" altLang="en-US" sz="16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6071AABF-63DA-650F-F341-11A9EE56A569}"/>
              </a:ext>
            </a:extLst>
          </p:cNvPr>
          <p:cNvGrpSpPr/>
          <p:nvPr/>
        </p:nvGrpSpPr>
        <p:grpSpPr>
          <a:xfrm>
            <a:off x="2231707" y="1729930"/>
            <a:ext cx="4680585" cy="3739515"/>
            <a:chOff x="0" y="0"/>
            <a:chExt cx="4680585" cy="3739515"/>
          </a:xfrm>
        </p:grpSpPr>
        <p:pic>
          <p:nvPicPr>
            <p:cNvPr id="3" name="図 2">
              <a:extLst>
                <a:ext uri="{FF2B5EF4-FFF2-40B4-BE49-F238E27FC236}">
                  <a16:creationId xmlns:a16="http://schemas.microsoft.com/office/drawing/2014/main" id="{3DED7F25-5C02-0B93-285E-4334E9F63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80585" cy="3739515"/>
            </a:xfrm>
            <a:prstGeom prst="rect">
              <a:avLst/>
            </a:prstGeom>
            <a:ln>
              <a:noFill/>
            </a:ln>
          </p:spPr>
        </p:pic>
        <p:sp>
          <p:nvSpPr>
            <p:cNvPr id="6" name="テキスト ボックス 2">
              <a:extLst>
                <a:ext uri="{FF2B5EF4-FFF2-40B4-BE49-F238E27FC236}">
                  <a16:creationId xmlns:a16="http://schemas.microsoft.com/office/drawing/2014/main" id="{6B1F5A72-2BF8-A966-DB90-AF0F15713873}"/>
                </a:ext>
              </a:extLst>
            </p:cNvPr>
            <p:cNvSpPr txBox="1">
              <a:spLocks noChangeArrowheads="1"/>
            </p:cNvSpPr>
            <p:nvPr/>
          </p:nvSpPr>
          <p:spPr bwMode="auto">
            <a:xfrm>
              <a:off x="121920" y="281940"/>
              <a:ext cx="744220" cy="3276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भुई</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9" name="テキスト ボックス 2">
              <a:extLst>
                <a:ext uri="{FF2B5EF4-FFF2-40B4-BE49-F238E27FC236}">
                  <a16:creationId xmlns:a16="http://schemas.microsoft.com/office/drawing/2014/main" id="{693ED488-633F-911E-E106-CBB5CF1D7055}"/>
                </a:ext>
              </a:extLst>
            </p:cNvPr>
            <p:cNvSpPr txBox="1">
              <a:spLocks noChangeArrowheads="1"/>
            </p:cNvSpPr>
            <p:nvPr/>
          </p:nvSpPr>
          <p:spPr bwMode="auto">
            <a:xfrm>
              <a:off x="1234440" y="716280"/>
              <a:ext cx="392430" cy="2692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आर्म</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0" name="テキスト ボックス 2">
              <a:extLst>
                <a:ext uri="{FF2B5EF4-FFF2-40B4-BE49-F238E27FC236}">
                  <a16:creationId xmlns:a16="http://schemas.microsoft.com/office/drawing/2014/main" id="{22BFB5F0-E6D0-1FD1-788F-2002E5E683DC}"/>
                </a:ext>
              </a:extLst>
            </p:cNvPr>
            <p:cNvSpPr txBox="1">
              <a:spLocks noChangeArrowheads="1"/>
            </p:cNvSpPr>
            <p:nvPr/>
          </p:nvSpPr>
          <p:spPr bwMode="auto">
            <a:xfrm>
              <a:off x="1059180" y="1303020"/>
              <a:ext cx="457200" cy="2921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बुम</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2" name="テキスト ボックス 2">
              <a:extLst>
                <a:ext uri="{FF2B5EF4-FFF2-40B4-BE49-F238E27FC236}">
                  <a16:creationId xmlns:a16="http://schemas.microsoft.com/office/drawing/2014/main" id="{3B868B9A-25C0-1FF9-C4EB-4631D00FC39D}"/>
                </a:ext>
              </a:extLst>
            </p:cNvPr>
            <p:cNvSpPr txBox="1">
              <a:spLocks noChangeArrowheads="1"/>
            </p:cNvSpPr>
            <p:nvPr/>
          </p:nvSpPr>
          <p:spPr bwMode="auto">
            <a:xfrm>
              <a:off x="2552700" y="601980"/>
              <a:ext cx="744220" cy="3276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भुई</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3" name="テキスト ボックス 2">
              <a:extLst>
                <a:ext uri="{FF2B5EF4-FFF2-40B4-BE49-F238E27FC236}">
                  <a16:creationId xmlns:a16="http://schemas.microsoft.com/office/drawing/2014/main" id="{B69AED0F-E40B-D315-26D3-FC27B26B6CE1}"/>
                </a:ext>
              </a:extLst>
            </p:cNvPr>
            <p:cNvSpPr txBox="1">
              <a:spLocks noChangeArrowheads="1"/>
            </p:cNvSpPr>
            <p:nvPr/>
          </p:nvSpPr>
          <p:spPr bwMode="auto">
            <a:xfrm>
              <a:off x="4008120" y="1303020"/>
              <a:ext cx="450850" cy="3276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मस्त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4" name="テキスト ボックス 2">
              <a:extLst>
                <a:ext uri="{FF2B5EF4-FFF2-40B4-BE49-F238E27FC236}">
                  <a16:creationId xmlns:a16="http://schemas.microsoft.com/office/drawing/2014/main" id="{4ED94AD6-0354-9FE8-4665-6E059F2CC825}"/>
                </a:ext>
              </a:extLst>
            </p:cNvPr>
            <p:cNvSpPr txBox="1">
              <a:spLocks noChangeArrowheads="1"/>
            </p:cNvSpPr>
            <p:nvPr/>
          </p:nvSpPr>
          <p:spPr bwMode="auto">
            <a:xfrm>
              <a:off x="1661160" y="2895600"/>
              <a:ext cx="726440" cy="3276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5" name="テキスト ボックス 2">
              <a:extLst>
                <a:ext uri="{FF2B5EF4-FFF2-40B4-BE49-F238E27FC236}">
                  <a16:creationId xmlns:a16="http://schemas.microsoft.com/office/drawing/2014/main" id="{C42FB90E-EE17-306F-2C7D-690CD74D5051}"/>
                </a:ext>
              </a:extLst>
            </p:cNvPr>
            <p:cNvSpPr txBox="1">
              <a:spLocks noChangeArrowheads="1"/>
            </p:cNvSpPr>
            <p:nvPr/>
          </p:nvSpPr>
          <p:spPr bwMode="auto">
            <a:xfrm>
              <a:off x="1059180" y="2118360"/>
              <a:ext cx="1002030" cy="2921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घुमाउने उपकरण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6" name="テキスト ボックス 149">
              <a:extLst>
                <a:ext uri="{FF2B5EF4-FFF2-40B4-BE49-F238E27FC236}">
                  <a16:creationId xmlns:a16="http://schemas.microsoft.com/office/drawing/2014/main" id="{D21AD4F2-1162-80D5-AA16-1C99136D50BB}"/>
                </a:ext>
              </a:extLst>
            </p:cNvPr>
            <p:cNvSpPr txBox="1">
              <a:spLocks noChangeArrowheads="1"/>
            </p:cNvSpPr>
            <p:nvPr/>
          </p:nvSpPr>
          <p:spPr bwMode="auto">
            <a:xfrm>
              <a:off x="1478280" y="3276600"/>
              <a:ext cx="1973580" cy="3403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1-24 साधनको प्रत्येक भागको नाम</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252060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59003"/>
            <a:ext cx="5010150" cy="381078"/>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साधनको शब्दावली </a:t>
            </a:r>
            <a:r>
              <a:rPr lang="ja-JP" altLang="en-US" sz="1800" b="1" dirty="0">
                <a:latin typeface="Meiryo UI" panose="020B0604030504040204" pitchFamily="50" charset="-128"/>
                <a:ea typeface="Meiryo UI" panose="020B0604030504040204" pitchFamily="50" charset="-128"/>
              </a:rPr>
              <a:t>（２）</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88229" y="6400413"/>
            <a:ext cx="4382433"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14</a:t>
            </a:r>
            <a:r>
              <a:rPr lang="ja-JP" altLang="en-US" sz="1200" dirty="0">
                <a:solidFill>
                  <a:prstClr val="black"/>
                </a:solidFill>
              </a:rPr>
              <a:t>～</a:t>
            </a:r>
            <a:r>
              <a:rPr lang="en-US" altLang="ja-JP" sz="1200" dirty="0">
                <a:solidFill>
                  <a:prstClr val="black"/>
                </a:solidFill>
              </a:rPr>
              <a:t>20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9</a:t>
            </a:r>
            <a:r>
              <a:rPr lang="ja-JP" altLang="en-US" sz="1200" dirty="0">
                <a:solidFill>
                  <a:prstClr val="black"/>
                </a:solidFill>
              </a:rPr>
              <a:t>～</a:t>
            </a:r>
            <a:r>
              <a:rPr lang="en-US" altLang="ja-JP" sz="1200" dirty="0">
                <a:solidFill>
                  <a:prstClr val="black"/>
                </a:solidFill>
              </a:rPr>
              <a:t>19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4"/>
            <a:ext cx="7886700" cy="474352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साधनको सहि शब्दावली, अर्थ बुझेर</a:t>
            </a:r>
            <a:r>
              <a:rPr lang="en-US" altLang="ja-JP" sz="16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 सहि र सुरक्षित सञ्चालनको लागि प्रयोग गर्नुपर्छ।</a:t>
            </a:r>
            <a:endPar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indent="0">
              <a:lnSpc>
                <a:spcPct val="110000"/>
              </a:lnSpc>
              <a:spcBef>
                <a:spcPts val="0"/>
              </a:spcBef>
              <a:buFont typeface="Arial" panose="020B0604020202020204" pitchFamily="34" charset="0"/>
              <a:buNone/>
            </a:pP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342900" indent="-342900">
              <a:lnSpc>
                <a:spcPct val="110000"/>
              </a:lnSpc>
              <a:spcBef>
                <a:spcPts val="0"/>
              </a:spcBef>
              <a:buFont typeface="+mj-ea"/>
              <a:buAutoNum type="circleNumDbPlain"/>
              <a:tabLst>
                <a:tab pos="1882775" algn="l"/>
              </a:tabLst>
            </a:pP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कार्यस्थान भुइँ</a:t>
            </a:r>
            <a:r>
              <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व्यक्ति एवम् भार राख्ने उपकरणलाई कार्यस्थान भुइँ भनिन्छ</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342900" indent="-342900">
              <a:lnSpc>
                <a:spcPct val="110000"/>
              </a:lnSpc>
              <a:spcBef>
                <a:spcPts val="0"/>
              </a:spcBef>
              <a:buFont typeface="+mj-ea"/>
              <a:buAutoNum type="circleNumDbPlain"/>
              <a:tabLst>
                <a:tab pos="1882775" algn="l"/>
              </a:tabLst>
            </a:pP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सन्तुलन उपकरण</a:t>
            </a:r>
            <a:r>
              <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कार्यस्थान भुइँलाई हर समय</a:t>
            </a:r>
            <a:r>
              <a:rPr lang="ne-NP" altLang="ja-JP" sz="1600" dirty="0">
                <a:latin typeface="Nirmala UI" panose="020B0502040204020203" pitchFamily="34" charset="0"/>
                <a:ea typeface="Nirmala UI" panose="020B0502040204020203" pitchFamily="34" charset="0"/>
                <a:cs typeface="Nirmala UI" panose="020B0502040204020203" pitchFamily="34" charset="0"/>
              </a:rPr>
              <a:t> संतुलक </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गरि राख्ने उपकरणलाई भनिन्छ</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342900" indent="-342900">
              <a:lnSpc>
                <a:spcPct val="110000"/>
              </a:lnSpc>
              <a:spcBef>
                <a:spcPts val="0"/>
              </a:spcBef>
              <a:buFont typeface="+mj-ea"/>
              <a:buAutoNum type="circleNumDbPlain"/>
              <a:tabLst>
                <a:tab pos="1882775" algn="l"/>
              </a:tabLst>
            </a:pP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सञ्चालन उपकरण   </a:t>
            </a: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कार्य उपकरण, चल्ने/गुड्ने उपकरण आदि </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सञ्चालन गर्ने उपकरणलाई   </a:t>
            </a:r>
          </a:p>
          <a:p>
            <a:pPr marL="0" indent="0">
              <a:lnSpc>
                <a:spcPct val="110000"/>
              </a:lnSpc>
              <a:spcBef>
                <a:spcPts val="0"/>
              </a:spcBef>
              <a:buNone/>
              <a:tabLst>
                <a:tab pos="1882775" algn="l"/>
              </a:tabLst>
            </a:pPr>
            <a:r>
              <a:rPr lang="ne-NP" altLang="ja-JP" sz="1600" dirty="0">
                <a:latin typeface="Nirmala UI" panose="020B0502040204020203" pitchFamily="34" charset="0"/>
                <a:ea typeface="Nirmala UI" panose="020B0502040204020203" pitchFamily="34" charset="0"/>
                <a:cs typeface="Nirmala UI" panose="020B0502040204020203" pitchFamily="34" charset="0"/>
              </a:rPr>
              <a:t>                                     </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 भनिन्छ। </a:t>
            </a:r>
            <a:endParaRPr lang="ne-NP" altLang="ja-JP" sz="1600" dirty="0">
              <a:solidFill>
                <a:prstClr val="black"/>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tabLst>
                <a:tab pos="1882775" algn="l"/>
              </a:tabLst>
            </a:pPr>
            <a:r>
              <a:rPr lang="ja-JP" altLang="en-US"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④　</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बुम उपकरण</a:t>
            </a:r>
            <a:r>
              <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कार्यस्थान भुइँलाई समर्थन गरेर तल माथी, उतारचढाव आदि आयोजना गर्न</a:t>
            </a:r>
          </a:p>
          <a:p>
            <a:pPr marL="0" indent="0">
              <a:lnSpc>
                <a:spcPct val="110000"/>
              </a:lnSpc>
              <a:spcBef>
                <a:spcPts val="0"/>
              </a:spcBef>
              <a:buNone/>
              <a:tabLst>
                <a:tab pos="1882775" algn="l"/>
              </a:tabLst>
            </a:pP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सक्ने उपकरणलाई भनिन्छ</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tabLst>
                <a:tab pos="1882775" algn="l"/>
              </a:tabLst>
            </a:pPr>
            <a:r>
              <a:rPr lang="ja-JP" altLang="en-US"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⑤　</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घुमाउने उपकरण</a:t>
            </a:r>
            <a:r>
              <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कार्य उपकरणलाई घुम्न लगाउने उपकरणलाई भनिन्छ</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tabLst>
                <a:tab pos="1882775" algn="l"/>
              </a:tabLst>
            </a:pPr>
            <a:r>
              <a:rPr lang="ja-JP" altLang="en-US"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⑥　</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आउटरिगर</a:t>
            </a:r>
            <a:r>
              <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ज्याक्कीबाट मेशिन साधनलाई स्थिर राख्ने उपकरणलाई भनिन्छ</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tabLst>
                <a:tab pos="1882775" algn="l"/>
              </a:tabLst>
            </a:pPr>
            <a:r>
              <a:rPr lang="ja-JP" altLang="en-US"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⑦　</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ठाडो माथी तल गर्ने उपकरण </a:t>
            </a: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कार्यस्थान भुइँलाई ठाडो गरि माथ तल गराउने उपकरणलाई</a:t>
            </a:r>
          </a:p>
          <a:p>
            <a:pPr marL="0" indent="0">
              <a:lnSpc>
                <a:spcPct val="110000"/>
              </a:lnSpc>
              <a:spcBef>
                <a:spcPts val="0"/>
              </a:spcBef>
              <a:buNone/>
              <a:tabLst>
                <a:tab pos="1882775" algn="l"/>
              </a:tabLst>
            </a:pP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भनिन्छ</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tabLst>
                <a:tab pos="1882775" algn="l"/>
              </a:tabLst>
            </a:pPr>
            <a:r>
              <a:rPr lang="ja-JP" altLang="en-US"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⑧　</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राख्न मिल्ने भार</a:t>
            </a:r>
            <a:r>
              <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कार्यस्थान भुइँमा कुनै व्यक्ति एवंम् सामान राखेर माथी उठाउन लगाउने</a:t>
            </a:r>
          </a:p>
          <a:p>
            <a:pPr marL="0" indent="0">
              <a:lnSpc>
                <a:spcPct val="110000"/>
              </a:lnSpc>
              <a:spcBef>
                <a:spcPts val="0"/>
              </a:spcBef>
              <a:buNone/>
              <a:tabLst>
                <a:tab pos="1882775" algn="l"/>
              </a:tabLst>
            </a:pP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अधिकतम भारलाई भनिन्छ</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a:t>
            </a:r>
            <a:endPar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tabLst>
                <a:tab pos="1882775" algn="l"/>
              </a:tabLst>
            </a:pPr>
            <a:r>
              <a:rPr lang="ne-NP" altLang="ja-JP" sz="1600" kern="100" dirty="0">
                <a:solidFill>
                  <a:prstClr val="black"/>
                </a:solidFill>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राख्न मिल्ने भार भन्दा बढि भार कार्यस्थल भुइँमा राखेको खण्डमा </a:t>
            </a:r>
            <a:r>
              <a:rPr lang="ne-NP" altLang="ja-JP" sz="1600" kern="100" dirty="0">
                <a:latin typeface="ＭＳ ゴシック" panose="020B0609070205080204" pitchFamily="49" charset="-128"/>
                <a:ea typeface="ＭＳ ゴシック" panose="020B0609070205080204" pitchFamily="49" charset="-128"/>
                <a:cs typeface="Nirmala UI" panose="020B0502040204020203" pitchFamily="34" charset="0"/>
              </a:rPr>
              <a:t> </a:t>
            </a:r>
          </a:p>
          <a:p>
            <a:pPr marL="0" indent="0">
              <a:lnSpc>
                <a:spcPct val="110000"/>
              </a:lnSpc>
              <a:spcBef>
                <a:spcPts val="0"/>
              </a:spcBef>
              <a:buNone/>
              <a:tabLst>
                <a:tab pos="1882775" algn="l"/>
              </a:tabLst>
            </a:pPr>
            <a:r>
              <a:rPr lang="ne-NP" altLang="ja-JP" sz="16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गम्भीर दुर्घटना हुने जोखिम रहेको छ।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 </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Tree>
    <p:extLst>
      <p:ext uri="{BB962C8B-B14F-4D97-AF65-F5344CB8AC3E}">
        <p14:creationId xmlns:p14="http://schemas.microsoft.com/office/powerpoint/2010/main" val="195963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4502150" cy="385269"/>
          </a:xfrm>
          <a:ln>
            <a:solidFill>
              <a:schemeClr val="tx1"/>
            </a:solidFill>
          </a:ln>
        </p:spPr>
        <p:txBody>
          <a:bodyPr>
            <a:noAutofit/>
          </a:bodyPr>
          <a:lstStyle/>
          <a:p>
            <a:r>
              <a:rPr lang="ne-NP" altLang="ja-JP" sz="1600" b="1" dirty="0">
                <a:effectLst/>
                <a:ea typeface="ＭＳ ゴシック" panose="020B0609070205080204" pitchFamily="49" charset="-128"/>
                <a:cs typeface="Nirmala UI" panose="020B0502040204020203" pitchFamily="34" charset="0"/>
              </a:rPr>
              <a:t>उच्च स्थानमा कार्य गर्ने साधनको शब्दावली </a:t>
            </a:r>
            <a:r>
              <a:rPr lang="ja-JP" altLang="en-US" sz="1600" b="1" dirty="0">
                <a:latin typeface="Meiryo UI" panose="020B0604030504040204" pitchFamily="50" charset="-128"/>
                <a:ea typeface="Meiryo UI" panose="020B0604030504040204" pitchFamily="50" charset="-128"/>
              </a:rPr>
              <a:t>（３）</a:t>
            </a:r>
            <a:endParaRPr kumimoji="1" lang="ja-JP" altLang="en-US" sz="16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83535" y="6400413"/>
            <a:ext cx="4387127"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20</a:t>
            </a:r>
            <a:r>
              <a:rPr lang="ja-JP" altLang="en-US" sz="1200" dirty="0">
                <a:solidFill>
                  <a:prstClr val="black"/>
                </a:solidFill>
              </a:rPr>
              <a:t>～</a:t>
            </a:r>
            <a:r>
              <a:rPr lang="en-US" altLang="ja-JP" sz="1200" dirty="0">
                <a:solidFill>
                  <a:prstClr val="black"/>
                </a:solidFill>
              </a:rPr>
              <a:t>21</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14</a:t>
            </a:r>
            <a:r>
              <a:rPr lang="ja-JP" altLang="en-US" sz="1200" dirty="0">
                <a:solidFill>
                  <a:prstClr val="black"/>
                </a:solidFill>
              </a:rPr>
              <a:t>～</a:t>
            </a:r>
            <a:r>
              <a:rPr lang="en-US" altLang="ja-JP" sz="1200" dirty="0">
                <a:solidFill>
                  <a:prstClr val="black"/>
                </a:solidFill>
              </a:rPr>
              <a:t>15</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14</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3"/>
            <a:ext cx="7886700" cy="517551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साधनको सहि शब्दावली, अर्थ बुझेर</a:t>
            </a:r>
            <a:r>
              <a:rPr lang="en-US" altLang="ja-JP" sz="16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 सहि र सुरक्षित सञ्चालनको लागि प्रयोग गर्नुपर्छ।</a:t>
            </a:r>
            <a:endPar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indent="0">
              <a:lnSpc>
                <a:spcPct val="110000"/>
              </a:lnSpc>
              <a:spcBef>
                <a:spcPts val="0"/>
              </a:spcBef>
              <a:buFont typeface="Arial" panose="020B0604020202020204" pitchFamily="34" charset="0"/>
              <a:buNone/>
            </a:pPr>
            <a:endParaRPr lang="en-US" altLang="ja-JP" sz="14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342900" indent="-342900">
              <a:lnSpc>
                <a:spcPct val="110000"/>
              </a:lnSpc>
              <a:spcBef>
                <a:spcPts val="0"/>
              </a:spcBef>
              <a:buFont typeface="+mj-ea"/>
              <a:buAutoNum type="circleNumDbPlain" startAt="9"/>
              <a:tabLst>
                <a:tab pos="1882775" algn="l"/>
              </a:tabLst>
            </a:pP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कार्यस्थल भुइँको उचाई </a:t>
            </a: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कार्यस्थल भुइँलाई अधिकतम उचाईमा उठाउँदा जमिनबाट भुइँ सतहसम्मको </a:t>
            </a:r>
            <a:r>
              <a:rPr lang="ne-NP" altLang="ja-JP" sz="1400" dirty="0">
                <a:latin typeface="Nirmala UI" panose="020B0502040204020203" pitchFamily="34" charset="0"/>
                <a:ea typeface="Nirmala UI" panose="020B0502040204020203" pitchFamily="34" charset="0"/>
                <a:cs typeface="Nirmala UI" panose="020B0502040204020203" pitchFamily="34" charset="0"/>
              </a:rPr>
              <a:t> </a:t>
            </a:r>
          </a:p>
          <a:p>
            <a:pPr marL="0" indent="0">
              <a:lnSpc>
                <a:spcPct val="110000"/>
              </a:lnSpc>
              <a:spcBef>
                <a:spcPts val="0"/>
              </a:spcBef>
              <a:buNone/>
              <a:tabLst>
                <a:tab pos="1882775" algn="l"/>
              </a:tabLst>
            </a:pP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                                           सिधा/ठाडो उचाईलाई भनिन्छ।</a:t>
            </a:r>
            <a:endParaRPr lang="en-US" altLang="ja-JP" sz="14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tabLst>
                <a:tab pos="1882775" algn="l"/>
              </a:tabLst>
            </a:pPr>
            <a:r>
              <a:rPr lang="ja-JP" altLang="en-US" sz="1400" dirty="0">
                <a:effectLst/>
                <a:latin typeface="Nirmala UI" panose="020B0502040204020203" pitchFamily="34" charset="0"/>
                <a:ea typeface="ＭＳ ゴシック" panose="020B0609070205080204" pitchFamily="49" charset="-128"/>
                <a:cs typeface="Nirmala UI" panose="020B0502040204020203" pitchFamily="34" charset="0"/>
              </a:rPr>
              <a:t>⑩　</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जमिन माथिको उचाई</a:t>
            </a: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कार्यस्थल भुइँलाई स्वैच्छिक उचाईसम्म उठाउँदाको जमिनबाट कार्यस्थल भुइँको </a:t>
            </a:r>
          </a:p>
          <a:p>
            <a:pPr marL="0" indent="0">
              <a:lnSpc>
                <a:spcPct val="110000"/>
              </a:lnSpc>
              <a:spcBef>
                <a:spcPts val="0"/>
              </a:spcBef>
              <a:buNone/>
              <a:tabLst>
                <a:tab pos="1882775" algn="l"/>
              </a:tabLst>
            </a:pP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a:t>
            </a:r>
            <a:r>
              <a:rPr lang="ja-JP" altLang="en-US" sz="14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सतहसम्मको सिधा उचाईलाई भनिन्छ। </a:t>
            </a:r>
            <a:endPar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10000"/>
              </a:lnSpc>
              <a:spcBef>
                <a:spcPts val="0"/>
              </a:spcBef>
              <a:buNone/>
              <a:tabLst>
                <a:tab pos="1882775" algn="l"/>
              </a:tabLst>
            </a:pP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⑪　</a:t>
            </a:r>
            <a:r>
              <a:rPr lang="ne-NP" altLang="ja-JP" sz="14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कार्य त्रिज्या               </a:t>
            </a: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घुमाउने केन्द्र विन्दूबाट कार्यस्थल भुइँ भित्रको सबै भन्दा छेउसम्मको तेर्सो दूरीलाई</a:t>
            </a:r>
          </a:p>
          <a:p>
            <a:pPr marL="0" indent="0">
              <a:lnSpc>
                <a:spcPct val="110000"/>
              </a:lnSpc>
              <a:spcBef>
                <a:spcPts val="0"/>
              </a:spcBef>
              <a:buNone/>
              <a:tabLst>
                <a:tab pos="1882775" algn="l"/>
              </a:tabLst>
            </a:pPr>
            <a:r>
              <a:rPr lang="ne-NP" altLang="ja-JP" sz="1400" kern="100" dirty="0">
                <a:latin typeface="Nirmala UI" panose="020B0502040204020203" pitchFamily="34" charset="0"/>
                <a:ea typeface="Nirmala UI" panose="020B0502040204020203" pitchFamily="34" charset="0"/>
                <a:cs typeface="Nirmala UI" panose="020B0502040204020203" pitchFamily="34" charset="0"/>
              </a:rPr>
              <a:t>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भनिन्छ। </a:t>
            </a:r>
            <a:endParaRPr lang="ne-NP" altLang="ja-JP" sz="1400" kern="100" dirty="0">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10000"/>
              </a:lnSpc>
              <a:spcBef>
                <a:spcPts val="0"/>
              </a:spcBef>
              <a:buNone/>
              <a:tabLst>
                <a:tab pos="1882775" algn="l"/>
              </a:tabLst>
            </a:pP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⑫　</a:t>
            </a:r>
            <a:r>
              <a:rPr lang="ne-NP" altLang="ja-JP" sz="14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कार्य दायरा रेखालेखा </a:t>
            </a: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उच्च स्थानमा कार्य गर्ने साधनले सुरक्षित रुपमा कार्य गर्ने सक्ने दायरालाई रेखाचित्रमा   </a:t>
            </a:r>
          </a:p>
          <a:p>
            <a:pPr marL="0" indent="0">
              <a:lnSpc>
                <a:spcPct val="110000"/>
              </a:lnSpc>
              <a:spcBef>
                <a:spcPts val="0"/>
              </a:spcBef>
              <a:buNone/>
              <a:tabLst>
                <a:tab pos="1882775" algn="l"/>
              </a:tabLst>
            </a:pPr>
            <a:r>
              <a:rPr lang="ne-NP" altLang="ja-JP" sz="1400" kern="100" dirty="0">
                <a:latin typeface="Nirmala UI" panose="020B0502040204020203" pitchFamily="34" charset="0"/>
                <a:ea typeface="Nirmala UI" panose="020B0502040204020203" pitchFamily="34" charset="0"/>
                <a:cs typeface="Nirmala UI" panose="020B0502040204020203" pitchFamily="34" charset="0"/>
              </a:rPr>
              <a:t>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देखाइएको क्षमता</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राख्न मिल्ने भार</a:t>
            </a: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उठाईएको भार, बमको लम्बाई, कार्य त्रिज्या</a:t>
            </a:r>
          </a:p>
          <a:p>
            <a:pPr marL="0" indent="0">
              <a:lnSpc>
                <a:spcPct val="110000"/>
              </a:lnSpc>
              <a:spcBef>
                <a:spcPts val="0"/>
              </a:spcBef>
              <a:buNone/>
              <a:tabLst>
                <a:tab pos="1882775" algn="l"/>
              </a:tabLst>
            </a:pPr>
            <a:r>
              <a:rPr lang="ne-NP" altLang="ja-JP" sz="1400" kern="100" dirty="0">
                <a:latin typeface="Nirmala UI" panose="020B0502040204020203" pitchFamily="34" charset="0"/>
                <a:ea typeface="Nirmala UI" panose="020B0502040204020203" pitchFamily="34" charset="0"/>
                <a:cs typeface="Nirmala UI" panose="020B0502040204020203" pitchFamily="34" charset="0"/>
              </a:rPr>
              <a:t>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दायरा, आउटरिगरलाई बाहिरी भागमा फैलाइएको आदि</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अनुसार कार्य दायरा</a:t>
            </a:r>
          </a:p>
          <a:p>
            <a:pPr marL="0" indent="0">
              <a:lnSpc>
                <a:spcPct val="110000"/>
              </a:lnSpc>
              <a:spcBef>
                <a:spcPts val="0"/>
              </a:spcBef>
              <a:buNone/>
              <a:tabLst>
                <a:tab pos="1882775" algn="l"/>
              </a:tabLst>
            </a:pPr>
            <a:r>
              <a:rPr lang="ne-NP" altLang="ja-JP" sz="1400" kern="100" dirty="0">
                <a:latin typeface="Nirmala UI" panose="020B0502040204020203" pitchFamily="34" charset="0"/>
                <a:ea typeface="Nirmala UI" panose="020B0502040204020203" pitchFamily="34" charset="0"/>
                <a:cs typeface="Nirmala UI" panose="020B0502040204020203" pitchFamily="34" charset="0"/>
              </a:rPr>
              <a:t>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परिवर्तन गर्ने।</a:t>
            </a:r>
            <a:endPar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10000"/>
              </a:lnSpc>
              <a:spcBef>
                <a:spcPts val="0"/>
              </a:spcBef>
              <a:buNone/>
              <a:tabLst>
                <a:tab pos="1882775" algn="l"/>
              </a:tabLst>
            </a:pPr>
            <a:endPar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endParaRPr>
          </a:p>
          <a:p>
            <a:pPr marL="342900" indent="-342900">
              <a:lnSpc>
                <a:spcPct val="110000"/>
              </a:lnSpc>
              <a:spcBef>
                <a:spcPts val="0"/>
              </a:spcBef>
              <a:buFont typeface="+mj-ea"/>
              <a:buAutoNum type="circleNumDbPlain" startAt="9"/>
              <a:tabLst>
                <a:tab pos="1882775" algn="l"/>
              </a:tabLst>
            </a:pP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p:txBody>
      </p:sp>
      <p:grpSp>
        <p:nvGrpSpPr>
          <p:cNvPr id="3" name="グループ化 2">
            <a:extLst>
              <a:ext uri="{FF2B5EF4-FFF2-40B4-BE49-F238E27FC236}">
                <a16:creationId xmlns:a16="http://schemas.microsoft.com/office/drawing/2014/main" id="{D8D87BDB-2955-4A1B-639B-AA7D65343FD2}"/>
              </a:ext>
            </a:extLst>
          </p:cNvPr>
          <p:cNvGrpSpPr/>
          <p:nvPr/>
        </p:nvGrpSpPr>
        <p:grpSpPr>
          <a:xfrm>
            <a:off x="692956" y="4155311"/>
            <a:ext cx="2251710" cy="2362200"/>
            <a:chOff x="0" y="0"/>
            <a:chExt cx="2251710" cy="2362200"/>
          </a:xfrm>
        </p:grpSpPr>
        <p:grpSp>
          <p:nvGrpSpPr>
            <p:cNvPr id="9" name="グループ化 8">
              <a:extLst>
                <a:ext uri="{FF2B5EF4-FFF2-40B4-BE49-F238E27FC236}">
                  <a16:creationId xmlns:a16="http://schemas.microsoft.com/office/drawing/2014/main" id="{21990EC6-9D00-4061-7A1A-0E72CA69B573}"/>
                </a:ext>
              </a:extLst>
            </p:cNvPr>
            <p:cNvGrpSpPr/>
            <p:nvPr/>
          </p:nvGrpSpPr>
          <p:grpSpPr>
            <a:xfrm>
              <a:off x="0" y="0"/>
              <a:ext cx="2251710" cy="2362200"/>
              <a:chOff x="0" y="0"/>
              <a:chExt cx="2251710" cy="2362200"/>
            </a:xfrm>
          </p:grpSpPr>
          <p:pic>
            <p:nvPicPr>
              <p:cNvPr id="12" name="図 11">
                <a:extLst>
                  <a:ext uri="{FF2B5EF4-FFF2-40B4-BE49-F238E27FC236}">
                    <a16:creationId xmlns:a16="http://schemas.microsoft.com/office/drawing/2014/main" id="{3FB8346F-5077-650E-0D6D-D30B15BF28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 y="0"/>
                <a:ext cx="1981200" cy="2259965"/>
              </a:xfrm>
              <a:prstGeom prst="rect">
                <a:avLst/>
              </a:prstGeom>
              <a:noFill/>
              <a:ln>
                <a:noFill/>
              </a:ln>
            </p:spPr>
          </p:pic>
          <p:sp>
            <p:nvSpPr>
              <p:cNvPr id="13" name="テキスト ボックス 187">
                <a:extLst>
                  <a:ext uri="{FF2B5EF4-FFF2-40B4-BE49-F238E27FC236}">
                    <a16:creationId xmlns:a16="http://schemas.microsoft.com/office/drawing/2014/main" id="{2188D95F-A2FF-238E-FE87-AD3BCF30174F}"/>
                  </a:ext>
                </a:extLst>
              </p:cNvPr>
              <p:cNvSpPr txBox="1">
                <a:spLocks noChangeArrowheads="1"/>
              </p:cNvSpPr>
              <p:nvPr/>
            </p:nvSpPr>
            <p:spPr bwMode="auto">
              <a:xfrm>
                <a:off x="0" y="1965960"/>
                <a:ext cx="2251710" cy="3962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ts val="2000"/>
                  </a:lnSpc>
                </a:pPr>
                <a:r>
                  <a:rPr lang="ne-NP" sz="12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1-36 कार्यस्थल भुइँको उचाई</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
          <p:nvSpPr>
            <p:cNvPr id="10" name="テキスト ボックス 121">
              <a:extLst>
                <a:ext uri="{FF2B5EF4-FFF2-40B4-BE49-F238E27FC236}">
                  <a16:creationId xmlns:a16="http://schemas.microsoft.com/office/drawing/2014/main" id="{D3A41747-3780-0BE4-B6B2-6442F40D0035}"/>
                </a:ext>
              </a:extLst>
            </p:cNvPr>
            <p:cNvSpPr txBox="1"/>
            <p:nvPr/>
          </p:nvSpPr>
          <p:spPr>
            <a:xfrm rot="16200000">
              <a:off x="1216372" y="863080"/>
              <a:ext cx="1192270" cy="388620"/>
            </a:xfrm>
            <a:prstGeom prst="rect">
              <a:avLst/>
            </a:prstGeom>
            <a:solidFill>
              <a:schemeClr val="lt1"/>
            </a:solid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just"/>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भुईको उचाई</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en-US" sz="900" kern="100">
                  <a:effectLst/>
                  <a:latin typeface="ＭＳ ゴシック" panose="020B0609070205080204" pitchFamily="49" charset="-128"/>
                  <a:ea typeface="ＭＳ ゴシック" panose="020B0609070205080204" pitchFamily="49" charset="-128"/>
                  <a:cs typeface="Mangal" panose="02040503050203030202" pitchFamily="18" charset="0"/>
                </a:rPr>
                <a:t>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grpSp>
        <p:nvGrpSpPr>
          <p:cNvPr id="14" name="グループ化 13">
            <a:extLst>
              <a:ext uri="{FF2B5EF4-FFF2-40B4-BE49-F238E27FC236}">
                <a16:creationId xmlns:a16="http://schemas.microsoft.com/office/drawing/2014/main" id="{AF3AF84F-832D-F141-27A6-08B90A2F1C08}"/>
              </a:ext>
            </a:extLst>
          </p:cNvPr>
          <p:cNvGrpSpPr/>
          <p:nvPr/>
        </p:nvGrpSpPr>
        <p:grpSpPr>
          <a:xfrm>
            <a:off x="3335743" y="3955553"/>
            <a:ext cx="1635396" cy="2286484"/>
            <a:chOff x="0" y="0"/>
            <a:chExt cx="2299970" cy="3215640"/>
          </a:xfrm>
        </p:grpSpPr>
        <p:pic>
          <p:nvPicPr>
            <p:cNvPr id="15" name="図 14">
              <a:extLst>
                <a:ext uri="{FF2B5EF4-FFF2-40B4-BE49-F238E27FC236}">
                  <a16:creationId xmlns:a16="http://schemas.microsoft.com/office/drawing/2014/main" id="{EA576D32-AF2C-5B91-4218-92FD46FC03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90750" cy="3129280"/>
            </a:xfrm>
            <a:prstGeom prst="rect">
              <a:avLst/>
            </a:prstGeom>
            <a:noFill/>
            <a:ln>
              <a:noFill/>
            </a:ln>
          </p:spPr>
        </p:pic>
        <p:sp>
          <p:nvSpPr>
            <p:cNvPr id="16" name="テキスト ボックス 188">
              <a:extLst>
                <a:ext uri="{FF2B5EF4-FFF2-40B4-BE49-F238E27FC236}">
                  <a16:creationId xmlns:a16="http://schemas.microsoft.com/office/drawing/2014/main" id="{F264EC14-B94E-6668-EE26-1E95EC846994}"/>
                </a:ext>
              </a:extLst>
            </p:cNvPr>
            <p:cNvSpPr txBox="1">
              <a:spLocks noChangeArrowheads="1"/>
            </p:cNvSpPr>
            <p:nvPr/>
          </p:nvSpPr>
          <p:spPr bwMode="auto">
            <a:xfrm>
              <a:off x="251460" y="2819400"/>
              <a:ext cx="2048510" cy="3962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r>
                <a:rPr lang="ne-NP" sz="12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1-37 कार्य दायरा (त्रिज्या)</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grpSp>
        <p:nvGrpSpPr>
          <p:cNvPr id="17" name="グループ化 16">
            <a:extLst>
              <a:ext uri="{FF2B5EF4-FFF2-40B4-BE49-F238E27FC236}">
                <a16:creationId xmlns:a16="http://schemas.microsoft.com/office/drawing/2014/main" id="{92C60BB4-59A5-E1B7-6DB5-92EFF9246576}"/>
              </a:ext>
            </a:extLst>
          </p:cNvPr>
          <p:cNvGrpSpPr/>
          <p:nvPr/>
        </p:nvGrpSpPr>
        <p:grpSpPr>
          <a:xfrm>
            <a:off x="4941852" y="3826031"/>
            <a:ext cx="3545000" cy="2416006"/>
            <a:chOff x="0" y="0"/>
            <a:chExt cx="5513070" cy="3757295"/>
          </a:xfrm>
        </p:grpSpPr>
        <p:pic>
          <p:nvPicPr>
            <p:cNvPr id="18" name="図 17">
              <a:extLst>
                <a:ext uri="{FF2B5EF4-FFF2-40B4-BE49-F238E27FC236}">
                  <a16:creationId xmlns:a16="http://schemas.microsoft.com/office/drawing/2014/main" id="{BC131FD7-5C3C-6D74-3EBF-5805E52E36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958715" cy="3757295"/>
            </a:xfrm>
            <a:prstGeom prst="rect">
              <a:avLst/>
            </a:prstGeom>
            <a:ln>
              <a:noFill/>
            </a:ln>
          </p:spPr>
        </p:pic>
        <p:sp>
          <p:nvSpPr>
            <p:cNvPr id="19" name="テキスト ボックス 189">
              <a:extLst>
                <a:ext uri="{FF2B5EF4-FFF2-40B4-BE49-F238E27FC236}">
                  <a16:creationId xmlns:a16="http://schemas.microsoft.com/office/drawing/2014/main" id="{E010932B-1042-CCD1-1061-ED83FE2B1380}"/>
                </a:ext>
              </a:extLst>
            </p:cNvPr>
            <p:cNvSpPr txBox="1">
              <a:spLocks noChangeArrowheads="1"/>
            </p:cNvSpPr>
            <p:nvPr/>
          </p:nvSpPr>
          <p:spPr bwMode="auto">
            <a:xfrm>
              <a:off x="723900" y="3352800"/>
              <a:ext cx="3013710" cy="3962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12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1-38 साधनको कार्य दायराको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0" name="テキスト ボックス 190">
              <a:extLst>
                <a:ext uri="{FF2B5EF4-FFF2-40B4-BE49-F238E27FC236}">
                  <a16:creationId xmlns:a16="http://schemas.microsoft.com/office/drawing/2014/main" id="{3751F76A-5218-4C89-648E-145145DAEC5B}"/>
                </a:ext>
              </a:extLst>
            </p:cNvPr>
            <p:cNvSpPr txBox="1">
              <a:spLocks noChangeArrowheads="1"/>
            </p:cNvSpPr>
            <p:nvPr/>
          </p:nvSpPr>
          <p:spPr bwMode="auto">
            <a:xfrm>
              <a:off x="1112520" y="2971800"/>
              <a:ext cx="1295400" cy="3130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1200" kern="100">
                  <a:effectLst/>
                  <a:latin typeface="ＭＳ ゴシック" panose="020B0609070205080204" pitchFamily="49" charset="-128"/>
                  <a:ea typeface="ＭＳ ゴシック" panose="020B0609070205080204" pitchFamily="49" charset="-128"/>
                  <a:cs typeface="Nirmala UI" panose="020B0502040204020203" pitchFamily="34" charset="0"/>
                </a:rPr>
                <a:t>कार्य त्रिज्या</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1" name="テキスト ボックス 193">
              <a:extLst>
                <a:ext uri="{FF2B5EF4-FFF2-40B4-BE49-F238E27FC236}">
                  <a16:creationId xmlns:a16="http://schemas.microsoft.com/office/drawing/2014/main" id="{579D5A58-5381-5343-A28C-99FA61F69EFC}"/>
                </a:ext>
              </a:extLst>
            </p:cNvPr>
            <p:cNvSpPr txBox="1">
              <a:spLocks noChangeArrowheads="1"/>
            </p:cNvSpPr>
            <p:nvPr/>
          </p:nvSpPr>
          <p:spPr bwMode="auto">
            <a:xfrm>
              <a:off x="2651760" y="1912620"/>
              <a:ext cx="2861310" cy="3962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आउटरिगरको बाहिरी चौडाई अधिकतम निकालिएको</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2" name="テキスト ボックス 195">
              <a:extLst>
                <a:ext uri="{FF2B5EF4-FFF2-40B4-BE49-F238E27FC236}">
                  <a16:creationId xmlns:a16="http://schemas.microsoft.com/office/drawing/2014/main" id="{B488A7A7-6688-9203-FE4D-9C1B2C8E94C8}"/>
                </a:ext>
              </a:extLst>
            </p:cNvPr>
            <p:cNvSpPr txBox="1">
              <a:spLocks noChangeArrowheads="1"/>
            </p:cNvSpPr>
            <p:nvPr/>
          </p:nvSpPr>
          <p:spPr bwMode="auto">
            <a:xfrm>
              <a:off x="2407920" y="1211580"/>
              <a:ext cx="2861310" cy="3384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आउटरिगरको बाहिरी चौडाई आधा निकालिएको (२)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3" name="テキスト ボックス 196">
              <a:extLst>
                <a:ext uri="{FF2B5EF4-FFF2-40B4-BE49-F238E27FC236}">
                  <a16:creationId xmlns:a16="http://schemas.microsoft.com/office/drawing/2014/main" id="{5B4118A6-D49E-95F9-5B92-4CB2776FC470}"/>
                </a:ext>
              </a:extLst>
            </p:cNvPr>
            <p:cNvSpPr txBox="1">
              <a:spLocks noChangeArrowheads="1"/>
            </p:cNvSpPr>
            <p:nvPr/>
          </p:nvSpPr>
          <p:spPr bwMode="auto">
            <a:xfrm>
              <a:off x="2293620" y="807720"/>
              <a:ext cx="2861310" cy="3130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आउटरिगरको बाहिरी चौडाई आधा निकालिएको (१)</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4" name="テキスト ボックス 197">
              <a:extLst>
                <a:ext uri="{FF2B5EF4-FFF2-40B4-BE49-F238E27FC236}">
                  <a16:creationId xmlns:a16="http://schemas.microsoft.com/office/drawing/2014/main" id="{3D2B6B85-AD7E-4312-2AD3-3E5771F485EF}"/>
                </a:ext>
              </a:extLst>
            </p:cNvPr>
            <p:cNvSpPr txBox="1">
              <a:spLocks noChangeArrowheads="1"/>
            </p:cNvSpPr>
            <p:nvPr/>
          </p:nvSpPr>
          <p:spPr bwMode="auto">
            <a:xfrm>
              <a:off x="1760220" y="434340"/>
              <a:ext cx="2861310" cy="3130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आउटरिगरको बाहिरी चौडाई न्युनतम निकालिएको</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5" name="テキスト ボックス 199">
              <a:extLst>
                <a:ext uri="{FF2B5EF4-FFF2-40B4-BE49-F238E27FC236}">
                  <a16:creationId xmlns:a16="http://schemas.microsoft.com/office/drawing/2014/main" id="{0ABDB0A8-EC29-AE44-3CB9-E91123F66B20}"/>
                </a:ext>
              </a:extLst>
            </p:cNvPr>
            <p:cNvSpPr txBox="1">
              <a:spLocks noChangeArrowheads="1"/>
            </p:cNvSpPr>
            <p:nvPr/>
          </p:nvSpPr>
          <p:spPr bwMode="auto">
            <a:xfrm>
              <a:off x="1714500" y="121920"/>
              <a:ext cx="1286510" cy="3130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1200" kern="100">
                  <a:effectLst/>
                  <a:latin typeface="ＭＳ ゴシック" panose="020B0609070205080204" pitchFamily="49" charset="-128"/>
                  <a:ea typeface="ＭＳ ゴシック" panose="020B0609070205080204" pitchFamily="49" charset="-128"/>
                  <a:cs typeface="Nirmala UI" panose="020B0502040204020203" pitchFamily="34" charset="0"/>
                </a:rPr>
                <a:t>भार 200 </a:t>
              </a:r>
              <a:r>
                <a:rPr lang="en-US" sz="1200" kern="100">
                  <a:effectLst/>
                  <a:latin typeface="Nirmala UI" panose="020B0502040204020203" pitchFamily="34" charset="0"/>
                  <a:ea typeface="ＭＳ ゴシック" panose="020B0609070205080204" pitchFamily="49" charset="-128"/>
                  <a:cs typeface="Mangal" panose="02040503050203030202" pitchFamily="18" charset="0"/>
                </a:rPr>
                <a:t>KG</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94855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75099"/>
            <a:ext cx="7772400" cy="1296365"/>
          </a:xfrm>
        </p:spPr>
        <p:txBody>
          <a:bodyPr>
            <a:noAutofit/>
          </a:bodyPr>
          <a:lstStyle/>
          <a:p>
            <a:r>
              <a:rPr lang="ne-NP" altLang="ja-JP" sz="2400" b="1" kern="100" dirty="0">
                <a:effectLst/>
                <a:latin typeface="Arial" panose="020B0604020202020204" pitchFamily="34" charset="0"/>
                <a:ea typeface="ＭＳ ゴシック" panose="020B0609070205080204" pitchFamily="49" charset="-128"/>
                <a:cs typeface="Nirmala UI" panose="020B0502040204020203" pitchFamily="34" charset="0"/>
              </a:rPr>
              <a:t>अध्याय </a:t>
            </a:r>
            <a:r>
              <a:rPr lang="en-US" altLang="ja-JP" sz="2400" b="1" kern="100" dirty="0">
                <a:effectLst/>
                <a:latin typeface="Nirmala UI" panose="020B0502040204020203" pitchFamily="34" charset="0"/>
                <a:ea typeface="ＭＳ ゴシック" panose="020B0609070205080204" pitchFamily="49" charset="-128"/>
                <a:cs typeface="Mangal" panose="02040503050203030202" pitchFamily="18" charset="0"/>
              </a:rPr>
              <a:t>2</a:t>
            </a:r>
            <a:r>
              <a:rPr lang="ja-JP" altLang="ja-JP" sz="2400" b="1"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2400" b="1" kern="100" dirty="0">
                <a:effectLst/>
                <a:latin typeface="Arial" panose="020B0604020202020204" pitchFamily="34" charset="0"/>
                <a:ea typeface="ＭＳ ゴシック" panose="020B0609070205080204" pitchFamily="49" charset="-128"/>
                <a:cs typeface="Nirmala UI" panose="020B0502040204020203" pitchFamily="34" charset="0"/>
              </a:rPr>
              <a:t>उच्च स्थानमा कार्य गर्ने साधनको कार्य उपकरण आदिको बनावट र जतन</a:t>
            </a:r>
            <a:endParaRPr lang="ja-JP" altLang="ja-JP" sz="2400" b="1" kern="100" dirty="0">
              <a:effectLst/>
              <a:latin typeface="Arial" panose="020B0604020202020204" pitchFamily="34" charset="0"/>
              <a:ea typeface="ＭＳ ゴシック" panose="020B0609070205080204" pitchFamily="49" charset="-128"/>
              <a:cs typeface="Mangal" panose="02040503050203030202" pitchFamily="18"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15</a:t>
            </a:fld>
            <a:endParaRPr lang="ja-JP" altLang="en-US">
              <a:solidFill>
                <a:prstClr val="black">
                  <a:tint val="75000"/>
                </a:prstClr>
              </a:solidFill>
            </a:endParaRPr>
          </a:p>
        </p:txBody>
      </p:sp>
    </p:spTree>
    <p:extLst>
      <p:ext uri="{BB962C8B-B14F-4D97-AF65-F5344CB8AC3E}">
        <p14:creationId xmlns:p14="http://schemas.microsoft.com/office/powerpoint/2010/main" val="156697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49" y="365126"/>
            <a:ext cx="8156535" cy="385269"/>
          </a:xfrm>
          <a:ln>
            <a:solidFill>
              <a:schemeClr val="tx1"/>
            </a:solidFill>
          </a:ln>
        </p:spPr>
        <p:txBody>
          <a:bodyPr>
            <a:noAutofit/>
          </a:bodyPr>
          <a:lstStyle/>
          <a:p>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बुम प्रकारको उच्च स्थानमा कार्य गर्ने साधनको कार्य उपकरण</a:t>
            </a:r>
            <a:r>
              <a:rPr kumimoji="1" lang="ja-JP" altLang="en-US" sz="1800" b="1" dirty="0">
                <a:latin typeface="Nirmala UI" panose="020B0502040204020203" pitchFamily="34" charset="0"/>
                <a:ea typeface="Meiryo UI" panose="020B0604030504040204" pitchFamily="50" charset="-128"/>
                <a:cs typeface="Nirmala UI" panose="020B0502040204020203" pitchFamily="34" charset="0"/>
              </a:rPr>
              <a:t>（１）　</a:t>
            </a:r>
            <a:r>
              <a:rPr kumimoji="1" lang="ne-NP" altLang="ja-JP" sz="1800" b="1" dirty="0">
                <a:latin typeface="Nirmala UI" panose="020B0502040204020203" pitchFamily="34" charset="0"/>
                <a:ea typeface="Nirmala UI" panose="020B0502040204020203" pitchFamily="34" charset="0"/>
                <a:cs typeface="Nirmala UI" panose="020B0502040204020203" pitchFamily="34" charset="0"/>
              </a:rPr>
              <a:t>कार्य उपकरण</a:t>
            </a:r>
            <a:endParaRPr kumimoji="1" lang="ja-JP" altLang="en-US" sz="1800" b="1" dirty="0">
              <a:latin typeface="Nirmala UI" panose="020B0502040204020203" pitchFamily="34" charset="0"/>
              <a:ea typeface="Meiryo UI" panose="020B0604030504040204" pitchFamily="50" charset="-128"/>
              <a:cs typeface="Nirmala UI" panose="020B0502040204020203" pitchFamily="34" charset="0"/>
            </a:endParaRPr>
          </a:p>
        </p:txBody>
      </p:sp>
      <p:sp>
        <p:nvSpPr>
          <p:cNvPr id="7" name="テキスト ボックス 6"/>
          <p:cNvSpPr txBox="1"/>
          <p:nvPr/>
        </p:nvSpPr>
        <p:spPr>
          <a:xfrm>
            <a:off x="4301412" y="6400413"/>
            <a:ext cx="3869250"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25</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16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16</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192227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ne-NP" altLang="ja-JP" sz="1800" dirty="0">
                <a:effectLst/>
                <a:ea typeface="ＭＳ ゴシック" panose="020B0609070205080204" pitchFamily="49" charset="-128"/>
                <a:cs typeface="Nirmala UI" panose="020B0502040204020203" pitchFamily="34" charset="0"/>
              </a:rPr>
              <a:t>बुम प्रकारको उच्च स्थानमा कार्य गर्ने साधनमा</a:t>
            </a:r>
            <a:r>
              <a:rPr lang="en-US" altLang="ja-JP" sz="1800" dirty="0">
                <a:effectLst/>
                <a:latin typeface="Nirmala UI" panose="020B0502040204020203" pitchFamily="34" charset="0"/>
                <a:ea typeface="ＭＳ ゴシック" panose="020B0609070205080204" pitchFamily="49" charset="-128"/>
              </a:rPr>
              <a:t>,</a:t>
            </a:r>
            <a:r>
              <a:rPr lang="ne-NP" altLang="ja-JP" sz="1800" dirty="0">
                <a:effectLst/>
                <a:latin typeface="Nirmala UI" panose="020B0502040204020203" pitchFamily="34" charset="0"/>
                <a:ea typeface="ＭＳ ゴシック" panose="020B0609070205080204" pitchFamily="49" charset="-128"/>
              </a:rPr>
              <a:t>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बुमको बनावट</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आधारित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घटाउने बढाउने प्रकार</a:t>
            </a:r>
            <a:r>
              <a:rPr lang="en-US" altLang="ja-JP" sz="18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बांगीएको प्रकार र मिश्रित प्रकारका</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३ प्रकारका छन्। </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 उपकरणमा</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बुम उपकरण</a:t>
            </a:r>
            <a:r>
              <a:rPr lang="en-US" altLang="ja-JP" sz="18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बुम घुमाउने उपकरण</a:t>
            </a:r>
            <a:r>
              <a:rPr lang="en-US" altLang="ja-JP" sz="18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बुम उतारचढाव उपकरण</a:t>
            </a:r>
            <a:r>
              <a:rPr lang="en-US" altLang="ja-JP" sz="18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कार्यस्थल भुइँ, कार्यस्थल भुइँको घाँटी हल्लाउने उपकरण, कार्यस्थान भुइँ सन्तुलन उपकरण</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आदिबाट बनाइएको छ। </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0068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400" b="1" dirty="0">
                <a:effectLst/>
                <a:latin typeface="Nirmala UI" panose="020B0502040204020203" pitchFamily="34" charset="0"/>
                <a:ea typeface="Nirmala UI" panose="020B0502040204020203" pitchFamily="34" charset="0"/>
                <a:cs typeface="Nirmala UI" panose="020B0502040204020203" pitchFamily="34" charset="0"/>
              </a:rPr>
              <a:t>बुम प्रकारको उच्च स्थानमा कार्य गर्ने साधनको कार्य उपकरण </a:t>
            </a:r>
            <a:r>
              <a:rPr lang="ja-JP" altLang="en-US" sz="1400" b="1" dirty="0">
                <a:latin typeface="Nirmala UI" panose="020B0502040204020203" pitchFamily="34" charset="0"/>
                <a:ea typeface="Meiryo UI" panose="020B0604030504040204" pitchFamily="50" charset="-128"/>
                <a:cs typeface="Nirmala UI" panose="020B0502040204020203" pitchFamily="34" charset="0"/>
              </a:rPr>
              <a:t>（２）　</a:t>
            </a:r>
            <a:r>
              <a:rPr lang="ne-NP" altLang="ja-JP" sz="1400" b="1" dirty="0">
                <a:latin typeface="Nirmala UI" panose="020B0502040204020203" pitchFamily="34" charset="0"/>
                <a:ea typeface="Nirmala UI" panose="020B0502040204020203" pitchFamily="34" charset="0"/>
                <a:cs typeface="Nirmala UI" panose="020B0502040204020203" pitchFamily="34" charset="0"/>
              </a:rPr>
              <a:t>कार्यस्थान भुइँ सन्तुलन उपकरण </a:t>
            </a:r>
            <a:endParaRPr kumimoji="1" lang="ja-JP" altLang="en-US" sz="1400" b="1" dirty="0">
              <a:latin typeface="Nirmala UI" panose="020B0502040204020203" pitchFamily="34" charset="0"/>
              <a:ea typeface="Meiryo UI" panose="020B0604030504040204" pitchFamily="50" charset="-128"/>
              <a:cs typeface="Nirmala UI" panose="020B0502040204020203" pitchFamily="34" charset="0"/>
            </a:endParaRPr>
          </a:p>
        </p:txBody>
      </p:sp>
      <p:sp>
        <p:nvSpPr>
          <p:cNvPr id="7" name="テキスト ボックス 6"/>
          <p:cNvSpPr txBox="1"/>
          <p:nvPr/>
        </p:nvSpPr>
        <p:spPr>
          <a:xfrm>
            <a:off x="4376057" y="6400413"/>
            <a:ext cx="379460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28</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16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17</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935914"/>
            <a:ext cx="7886700" cy="518016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srgbClr val="FF0000"/>
                </a:solidFill>
                <a:latin typeface="Meiryo UI" panose="020B0604030504040204" pitchFamily="50" charset="-128"/>
                <a:ea typeface="Meiryo UI" panose="020B0604030504040204" pitchFamily="50" charset="-128"/>
              </a:rPr>
              <a:t>　</a:t>
            </a:r>
            <a:r>
              <a:rPr lang="ne-NP" altLang="ja-JP" sz="1800" kern="100" dirty="0">
                <a:solidFill>
                  <a:srgbClr val="FF0000"/>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तल माथी उठाउने झार्ने वा बंग्याएर चलाउँदा कार्यस्थल भुइँ </a:t>
            </a: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ढल्कि</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ए</a:t>
            </a: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मा</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कार्यस्थल भुइँबाट कामदार तल खस्ने डर हुन्छ। यसलाई रोकथाम गर्न उठाउने झार्ने वा बंग्याएर चलाए पनि केहि असर नपर्ने गरि </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सधै कार्यस्थल भुइँलाई सन्तुलित राख्नु पर्ने उपकरण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ठाडो तल माथी गर्ने प्रकार बाहेक सबै उच्च स्थानमा कार्य गर्ने साधनमा जडान गरिएको हुन्छ।</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en-US" altLang="ja-JP" sz="16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AutoNum type="circleNumDbPlain"/>
            </a:pPr>
            <a:r>
              <a:rPr lang="ne-NP" altLang="ja-JP" sz="1600" dirty="0">
                <a:effectLst/>
                <a:ea typeface="ＭＳ ゴシック" panose="020B0609070205080204" pitchFamily="49" charset="-128"/>
                <a:cs typeface="Nirmala UI" panose="020B0502040204020203" pitchFamily="34" charset="0"/>
              </a:rPr>
              <a:t>सिलिण्डर प्रणाली सन्तुलन उपकरण </a:t>
            </a:r>
          </a:p>
          <a:p>
            <a:pPr marL="342900" indent="-342900">
              <a:lnSpc>
                <a:spcPct val="110000"/>
              </a:lnSpc>
              <a:spcBef>
                <a:spcPts val="0"/>
              </a:spcBef>
              <a:buAutoNum type="circleNumDbPlain"/>
            </a:pPr>
            <a:r>
              <a:rPr lang="ne-NP" altLang="ja-JP" sz="1600" dirty="0">
                <a:effectLst/>
                <a:ea typeface="ＭＳ ゴシック" panose="020B0609070205080204" pitchFamily="49" charset="-128"/>
                <a:cs typeface="Nirmala UI" panose="020B0502040204020203" pitchFamily="34" charset="0"/>
              </a:rPr>
              <a:t>तारको डोरी</a:t>
            </a:r>
            <a:r>
              <a:rPr lang="ja-JP" altLang="ja-JP" sz="16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dirty="0">
                <a:effectLst/>
                <a:ea typeface="ＭＳ ゴシック" panose="020B0609070205080204" pitchFamily="49" charset="-128"/>
                <a:cs typeface="Nirmala UI" panose="020B0502040204020203" pitchFamily="34" charset="0"/>
              </a:rPr>
              <a:t>चेन /सिक्री</a:t>
            </a:r>
            <a:r>
              <a:rPr lang="ja-JP" altLang="ja-JP" sz="16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dirty="0">
                <a:effectLst/>
                <a:ea typeface="ＭＳ ゴシック" panose="020B0609070205080204" pitchFamily="49" charset="-128"/>
                <a:cs typeface="Nirmala UI" panose="020B0502040204020203" pitchFamily="34" charset="0"/>
              </a:rPr>
              <a:t>प्रणाली सन्तुलन उपकरण</a:t>
            </a: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6EFF05D2-A5E7-AFD4-E5CC-A1795B1A8DD8}"/>
              </a:ext>
            </a:extLst>
          </p:cNvPr>
          <p:cNvPicPr>
            <a:picLocks noChangeAspect="1"/>
          </p:cNvPicPr>
          <p:nvPr/>
        </p:nvPicPr>
        <p:blipFill>
          <a:blip r:embed="rId3"/>
          <a:stretch>
            <a:fillRect/>
          </a:stretch>
        </p:blipFill>
        <p:spPr>
          <a:xfrm>
            <a:off x="6111044" y="1842717"/>
            <a:ext cx="2404306" cy="4371466"/>
          </a:xfrm>
          <a:prstGeom prst="rect">
            <a:avLst/>
          </a:prstGeom>
        </p:spPr>
      </p:pic>
      <p:grpSp>
        <p:nvGrpSpPr>
          <p:cNvPr id="9" name="グループ化 8">
            <a:extLst>
              <a:ext uri="{FF2B5EF4-FFF2-40B4-BE49-F238E27FC236}">
                <a16:creationId xmlns:a16="http://schemas.microsoft.com/office/drawing/2014/main" id="{3F3600D0-BC9F-69AE-9EE8-F5AEFBF3C77A}"/>
              </a:ext>
            </a:extLst>
          </p:cNvPr>
          <p:cNvGrpSpPr/>
          <p:nvPr/>
        </p:nvGrpSpPr>
        <p:grpSpPr>
          <a:xfrm>
            <a:off x="3207657" y="3799597"/>
            <a:ext cx="2336800" cy="2316480"/>
            <a:chOff x="0" y="0"/>
            <a:chExt cx="2336800" cy="2316480"/>
          </a:xfrm>
        </p:grpSpPr>
        <p:pic>
          <p:nvPicPr>
            <p:cNvPr id="10" name="図 9">
              <a:extLst>
                <a:ext uri="{FF2B5EF4-FFF2-40B4-BE49-F238E27FC236}">
                  <a16:creationId xmlns:a16="http://schemas.microsoft.com/office/drawing/2014/main" id="{12340969-8B29-D43D-FEA7-DE03BC0C16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78050" cy="2316480"/>
            </a:xfrm>
            <a:prstGeom prst="rect">
              <a:avLst/>
            </a:prstGeom>
            <a:noFill/>
            <a:ln>
              <a:noFill/>
            </a:ln>
          </p:spPr>
        </p:pic>
        <p:sp>
          <p:nvSpPr>
            <p:cNvPr id="12" name="テキスト ボックス 201">
              <a:extLst>
                <a:ext uri="{FF2B5EF4-FFF2-40B4-BE49-F238E27FC236}">
                  <a16:creationId xmlns:a16="http://schemas.microsoft.com/office/drawing/2014/main" id="{43868625-4AE3-68CC-9BFD-917F4878BA3F}"/>
                </a:ext>
              </a:extLst>
            </p:cNvPr>
            <p:cNvSpPr txBox="1">
              <a:spLocks noChangeArrowheads="1"/>
            </p:cNvSpPr>
            <p:nvPr/>
          </p:nvSpPr>
          <p:spPr bwMode="auto">
            <a:xfrm>
              <a:off x="1097280" y="723900"/>
              <a:ext cx="73025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तारको डोरी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3" name="テキスト ボックス 202">
              <a:extLst>
                <a:ext uri="{FF2B5EF4-FFF2-40B4-BE49-F238E27FC236}">
                  <a16:creationId xmlns:a16="http://schemas.microsoft.com/office/drawing/2014/main" id="{8EAA319D-FB0A-C576-B123-4E47AD1066A8}"/>
                </a:ext>
              </a:extLst>
            </p:cNvPr>
            <p:cNvSpPr txBox="1">
              <a:spLocks noChangeArrowheads="1"/>
            </p:cNvSpPr>
            <p:nvPr/>
          </p:nvSpPr>
          <p:spPr bwMode="auto">
            <a:xfrm>
              <a:off x="114300" y="1394460"/>
              <a:ext cx="73025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गाइड सिभ</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4" name="テキスト ボックス 203">
              <a:extLst>
                <a:ext uri="{FF2B5EF4-FFF2-40B4-BE49-F238E27FC236}">
                  <a16:creationId xmlns:a16="http://schemas.microsoft.com/office/drawing/2014/main" id="{25AEE13B-97ED-0C6E-54FA-22E25A916E30}"/>
                </a:ext>
              </a:extLst>
            </p:cNvPr>
            <p:cNvSpPr txBox="1">
              <a:spLocks noChangeArrowheads="1"/>
            </p:cNvSpPr>
            <p:nvPr/>
          </p:nvSpPr>
          <p:spPr bwMode="auto">
            <a:xfrm>
              <a:off x="114300" y="1996440"/>
              <a:ext cx="22225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6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2-9 तारको डोरी प्रणाली सन्तुलन उपकरणको उदाहरण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312258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02200"/>
          </a:xfrm>
          <a:ln>
            <a:solidFill>
              <a:schemeClr val="tx1"/>
            </a:solidFill>
          </a:ln>
        </p:spPr>
        <p:txBody>
          <a:bodyPr>
            <a:noAutofit/>
          </a:bodyPr>
          <a:lstStyle/>
          <a:p>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बुम प्रकारको उच्च स्थानमा कार्य गर्ने साधनको कार्य उपकरण </a:t>
            </a:r>
            <a:r>
              <a:rPr lang="ja-JP" altLang="en-US" sz="1800" b="1" dirty="0">
                <a:latin typeface="Meiryo UI" panose="020B0604030504040204" pitchFamily="50" charset="-128"/>
                <a:ea typeface="Meiryo UI" panose="020B0604030504040204" pitchFamily="50" charset="-128"/>
              </a:rPr>
              <a:t>（３）</a:t>
            </a:r>
            <a:br>
              <a:rPr lang="en-US" altLang="ja-JP" sz="1800" b="1" dirty="0">
                <a:latin typeface="Meiryo UI" panose="020B0604030504040204" pitchFamily="50" charset="-128"/>
                <a:ea typeface="Meiryo UI" panose="020B0604030504040204" pitchFamily="50" charset="-128"/>
              </a:rPr>
            </a:br>
            <a:r>
              <a:rPr lang="ne-NP" altLang="ja-JP" sz="1800" b="1" dirty="0">
                <a:effectLst/>
                <a:ea typeface="ＭＳ ゴシック" panose="020B0609070205080204" pitchFamily="49" charset="-128"/>
                <a:cs typeface="Nirmala UI" panose="020B0502040204020203" pitchFamily="34" charset="0"/>
              </a:rPr>
              <a:t>आउटरिगरको बनावट र विशेषता</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57396" y="6400413"/>
            <a:ext cx="3813266"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29</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18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18</a:t>
            </a:fld>
            <a:endParaRPr lang="ja-JP" altLang="en-US">
              <a:solidFill>
                <a:prstClr val="black">
                  <a:tint val="75000"/>
                </a:prstClr>
              </a:solidFill>
            </a:endParaRPr>
          </a:p>
        </p:txBody>
      </p:sp>
      <p:sp>
        <p:nvSpPr>
          <p:cNvPr id="11" name="コンテンツ プレースホルダー 4"/>
          <p:cNvSpPr txBox="1">
            <a:spLocks/>
          </p:cNvSpPr>
          <p:nvPr/>
        </p:nvSpPr>
        <p:spPr>
          <a:xfrm>
            <a:off x="666978" y="1157386"/>
            <a:ext cx="7886700" cy="449105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 भनको, </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छेउमा बाहिर फैलाएर जमिनमा स्थापित हुने </a:t>
            </a:r>
            <a:r>
              <a:rPr lang="en-US" altLang="ja-JP" sz="1600" b="1" u="sng" kern="100" dirty="0">
                <a:effectLst/>
                <a:latin typeface="Nirmala UI" panose="020B0502040204020203" pitchFamily="34" charset="0"/>
                <a:ea typeface="ＭＳ ゴシック" panose="020B0609070205080204" pitchFamily="49" charset="-128"/>
                <a:cs typeface="Mangal" panose="02040503050203030202" pitchFamily="18" charset="0"/>
              </a:rPr>
              <a:t>H</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प्रकार</a:t>
            </a:r>
            <a:r>
              <a:rPr lang="ne-NP" altLang="ja-JP" sz="16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 </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सिधै जमिनसम्म छड्के तरिकाले स्थापित हुने </a:t>
            </a:r>
            <a:r>
              <a:rPr lang="en-US" altLang="ja-JP" sz="1600" b="1" u="sng" kern="100" dirty="0">
                <a:effectLst/>
                <a:latin typeface="Nirmala UI" panose="020B0502040204020203" pitchFamily="34" charset="0"/>
                <a:ea typeface="ＭＳ ゴシック" panose="020B0609070205080204" pitchFamily="49" charset="-128"/>
                <a:cs typeface="Mangal" panose="02040503050203030202" pitchFamily="18" charset="0"/>
              </a:rPr>
              <a:t>A</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प्रकार</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रही</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दुवै </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साधनलाई स्थिर राख्ने उपकरण</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a:t>
            </a:r>
            <a:endParaRPr lang="ja-JP" altLang="en-US" sz="1600" dirty="0">
              <a:solidFill>
                <a:prstClr val="black"/>
              </a:solidFill>
              <a:latin typeface="Meiryo UI" panose="020B0604030504040204" pitchFamily="50" charset="-128"/>
              <a:ea typeface="Meiryo UI" panose="020B0604030504040204" pitchFamily="50" charset="-128"/>
            </a:endParaRPr>
          </a:p>
          <a:p>
            <a:pPr marL="76200" indent="0" algn="just">
              <a:lnSpc>
                <a:spcPts val="2000"/>
              </a:lnSpc>
              <a:buNone/>
            </a:pP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H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प्रकारको आउटरिगर, कार्यस्थल भुइँको उचाई </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12m</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भन्दा माथीको तुलनात्मक रुपमा ठुलो उच्च स्थानमा कार्य गर्ने साधनमा प्रयोग रही</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 A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प्रकारको आउटरिगर</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 12m</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भन्दा तलको उचाईको सानो आकारको उच्च स्थानमा कार्य गर्ने साधनमा प्रयोगको लागि छनोट गरिएको धेरै पाइन्छ।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फेरी</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ज्याक्की प्रयोजनको हाइड्रोलिक सिलिण्डरमा</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हाइड्रोलिक पाइप बिग्रिएको समयमा</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सिलिण्डर घट्ने कार्य रोकथामको लागि चेक भल्भ राखिएको हुन्छ।</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endParaRPr lang="en-US" altLang="ja-JP" sz="18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1A1C6BAF-B00D-86EC-065D-E36B9B4DF3C3}"/>
              </a:ext>
            </a:extLst>
          </p:cNvPr>
          <p:cNvGrpSpPr/>
          <p:nvPr/>
        </p:nvGrpSpPr>
        <p:grpSpPr>
          <a:xfrm>
            <a:off x="3100731" y="3622685"/>
            <a:ext cx="2513330" cy="2115820"/>
            <a:chOff x="0" y="0"/>
            <a:chExt cx="2513330" cy="2115820"/>
          </a:xfrm>
        </p:grpSpPr>
        <p:pic>
          <p:nvPicPr>
            <p:cNvPr id="3" name="図 2">
              <a:extLst>
                <a:ext uri="{FF2B5EF4-FFF2-40B4-BE49-F238E27FC236}">
                  <a16:creationId xmlns:a16="http://schemas.microsoft.com/office/drawing/2014/main" id="{E62B57A4-54FE-8E9A-2DF5-FD1B94AD64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 y="152400"/>
              <a:ext cx="2505710" cy="1896110"/>
            </a:xfrm>
            <a:prstGeom prst="rect">
              <a:avLst/>
            </a:prstGeom>
            <a:noFill/>
            <a:ln>
              <a:noFill/>
            </a:ln>
          </p:spPr>
        </p:pic>
        <p:sp>
          <p:nvSpPr>
            <p:cNvPr id="6" name="テキスト ボックス 210">
              <a:extLst>
                <a:ext uri="{FF2B5EF4-FFF2-40B4-BE49-F238E27FC236}">
                  <a16:creationId xmlns:a16="http://schemas.microsoft.com/office/drawing/2014/main" id="{31693C57-2222-D005-359B-BADCCBAFBA54}"/>
                </a:ext>
              </a:extLst>
            </p:cNvPr>
            <p:cNvSpPr txBox="1">
              <a:spLocks noChangeArrowheads="1"/>
            </p:cNvSpPr>
            <p:nvPr/>
          </p:nvSpPr>
          <p:spPr bwMode="auto">
            <a:xfrm>
              <a:off x="0" y="152400"/>
              <a:ext cx="65405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चेक भल्भ</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8" name="テキスト ボックス 211">
              <a:extLst>
                <a:ext uri="{FF2B5EF4-FFF2-40B4-BE49-F238E27FC236}">
                  <a16:creationId xmlns:a16="http://schemas.microsoft.com/office/drawing/2014/main" id="{DF15C62E-F402-18AD-1E1C-9F6046421262}"/>
                </a:ext>
              </a:extLst>
            </p:cNvPr>
            <p:cNvSpPr txBox="1">
              <a:spLocks noChangeArrowheads="1"/>
            </p:cNvSpPr>
            <p:nvPr/>
          </p:nvSpPr>
          <p:spPr bwMode="auto">
            <a:xfrm>
              <a:off x="655320" y="0"/>
              <a:ext cx="10668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 आर्म</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2" name="テキスト ボックス 212">
              <a:extLst>
                <a:ext uri="{FF2B5EF4-FFF2-40B4-BE49-F238E27FC236}">
                  <a16:creationId xmlns:a16="http://schemas.microsoft.com/office/drawing/2014/main" id="{EC0D44CC-A899-9CCD-5773-74A9B892D2F1}"/>
                </a:ext>
              </a:extLst>
            </p:cNvPr>
            <p:cNvSpPr txBox="1">
              <a:spLocks noChangeArrowheads="1"/>
            </p:cNvSpPr>
            <p:nvPr/>
          </p:nvSpPr>
          <p:spPr bwMode="auto">
            <a:xfrm>
              <a:off x="1226820" y="243840"/>
              <a:ext cx="1210945" cy="3048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 बक्स</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3" name="テキスト ボックス 213">
              <a:extLst>
                <a:ext uri="{FF2B5EF4-FFF2-40B4-BE49-F238E27FC236}">
                  <a16:creationId xmlns:a16="http://schemas.microsoft.com/office/drawing/2014/main" id="{41321652-49AB-5E04-57C5-51E7F27D0313}"/>
                </a:ext>
              </a:extLst>
            </p:cNvPr>
            <p:cNvSpPr txBox="1">
              <a:spLocks noChangeArrowheads="1"/>
            </p:cNvSpPr>
            <p:nvPr/>
          </p:nvSpPr>
          <p:spPr bwMode="auto">
            <a:xfrm>
              <a:off x="861060" y="944880"/>
              <a:ext cx="114935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ज्याक्की सिलिण्डर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4" name="テキスト ボックス 214">
              <a:extLst>
                <a:ext uri="{FF2B5EF4-FFF2-40B4-BE49-F238E27FC236}">
                  <a16:creationId xmlns:a16="http://schemas.microsoft.com/office/drawing/2014/main" id="{BB210E1D-ACCE-8E81-2B6E-FD182CD55143}"/>
                </a:ext>
              </a:extLst>
            </p:cNvPr>
            <p:cNvSpPr txBox="1">
              <a:spLocks noChangeArrowheads="1"/>
            </p:cNvSpPr>
            <p:nvPr/>
          </p:nvSpPr>
          <p:spPr bwMode="auto">
            <a:xfrm>
              <a:off x="861060" y="1272540"/>
              <a:ext cx="1149350" cy="273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ज्याक्की पोस्ट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पोस्ट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5" name="テキスト ボックス 215">
              <a:extLst>
                <a:ext uri="{FF2B5EF4-FFF2-40B4-BE49-F238E27FC236}">
                  <a16:creationId xmlns:a16="http://schemas.microsoft.com/office/drawing/2014/main" id="{BEAD3DC9-012E-3A8C-F5F0-F8F3E78B26C6}"/>
                </a:ext>
              </a:extLst>
            </p:cNvPr>
            <p:cNvSpPr txBox="1">
              <a:spLocks noChangeArrowheads="1"/>
            </p:cNvSpPr>
            <p:nvPr/>
          </p:nvSpPr>
          <p:spPr bwMode="auto">
            <a:xfrm>
              <a:off x="822960" y="1539240"/>
              <a:ext cx="64135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फ्लोट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6" name="テキスト ボックス 216">
              <a:extLst>
                <a:ext uri="{FF2B5EF4-FFF2-40B4-BE49-F238E27FC236}">
                  <a16:creationId xmlns:a16="http://schemas.microsoft.com/office/drawing/2014/main" id="{9E230331-1DBC-8CCA-340A-05601526F4B7}"/>
                </a:ext>
              </a:extLst>
            </p:cNvPr>
            <p:cNvSpPr txBox="1">
              <a:spLocks noChangeArrowheads="1"/>
            </p:cNvSpPr>
            <p:nvPr/>
          </p:nvSpPr>
          <p:spPr bwMode="auto">
            <a:xfrm>
              <a:off x="152400" y="1798320"/>
              <a:ext cx="22225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2-10 </a:t>
              </a:r>
              <a:r>
                <a:rPr lang="en-US" sz="900" kern="100">
                  <a:effectLst/>
                  <a:latin typeface="Nirmala UI" panose="020B0502040204020203" pitchFamily="34" charset="0"/>
                  <a:ea typeface="ＭＳ ゴシック" panose="020B0609070205080204" pitchFamily="49" charset="-128"/>
                  <a:cs typeface="Mangal" panose="02040503050203030202" pitchFamily="18" charset="0"/>
                </a:rPr>
                <a:t>H</a:t>
              </a: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 आकाको आउटरिगर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grpSp>
        <p:nvGrpSpPr>
          <p:cNvPr id="17" name="グループ化 16">
            <a:extLst>
              <a:ext uri="{FF2B5EF4-FFF2-40B4-BE49-F238E27FC236}">
                <a16:creationId xmlns:a16="http://schemas.microsoft.com/office/drawing/2014/main" id="{BF0483B7-7AE7-F921-7498-25AA1029145A}"/>
              </a:ext>
            </a:extLst>
          </p:cNvPr>
          <p:cNvGrpSpPr/>
          <p:nvPr/>
        </p:nvGrpSpPr>
        <p:grpSpPr>
          <a:xfrm>
            <a:off x="5964581" y="3463945"/>
            <a:ext cx="2405380" cy="2275840"/>
            <a:chOff x="0" y="0"/>
            <a:chExt cx="2405380" cy="2275840"/>
          </a:xfrm>
        </p:grpSpPr>
        <p:pic>
          <p:nvPicPr>
            <p:cNvPr id="18" name="図 17">
              <a:extLst>
                <a:ext uri="{FF2B5EF4-FFF2-40B4-BE49-F238E27FC236}">
                  <a16:creationId xmlns:a16="http://schemas.microsoft.com/office/drawing/2014/main" id="{8B3E3113-692C-03D8-36F0-ACD13E4048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34895" cy="2259330"/>
            </a:xfrm>
            <a:prstGeom prst="rect">
              <a:avLst/>
            </a:prstGeom>
            <a:noFill/>
            <a:ln>
              <a:noFill/>
            </a:ln>
          </p:spPr>
        </p:pic>
        <p:sp>
          <p:nvSpPr>
            <p:cNvPr id="19" name="テキスト ボックス 204">
              <a:extLst>
                <a:ext uri="{FF2B5EF4-FFF2-40B4-BE49-F238E27FC236}">
                  <a16:creationId xmlns:a16="http://schemas.microsoft.com/office/drawing/2014/main" id="{D37DE04B-CDD8-1B40-8DB6-9ABA5572CEB0}"/>
                </a:ext>
              </a:extLst>
            </p:cNvPr>
            <p:cNvSpPr txBox="1">
              <a:spLocks noChangeArrowheads="1"/>
            </p:cNvSpPr>
            <p:nvPr/>
          </p:nvSpPr>
          <p:spPr bwMode="auto">
            <a:xfrm>
              <a:off x="182880" y="1958340"/>
              <a:ext cx="22225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2-11 </a:t>
              </a:r>
              <a:r>
                <a:rPr lang="en-US" sz="900" kern="100">
                  <a:effectLst/>
                  <a:latin typeface="Nirmala UI" panose="020B0502040204020203" pitchFamily="34" charset="0"/>
                  <a:ea typeface="ＭＳ ゴシック" panose="020B0609070205080204" pitchFamily="49" charset="-128"/>
                  <a:cs typeface="Mangal" panose="02040503050203030202" pitchFamily="18" charset="0"/>
                </a:rPr>
                <a:t>A</a:t>
              </a: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 आकारको आउटरिगर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0" name="テキスト ボックス 205">
              <a:extLst>
                <a:ext uri="{FF2B5EF4-FFF2-40B4-BE49-F238E27FC236}">
                  <a16:creationId xmlns:a16="http://schemas.microsoft.com/office/drawing/2014/main" id="{E12E9662-054C-B9D9-A22C-8C55448D629A}"/>
                </a:ext>
              </a:extLst>
            </p:cNvPr>
            <p:cNvSpPr txBox="1">
              <a:spLocks noChangeArrowheads="1"/>
            </p:cNvSpPr>
            <p:nvPr/>
          </p:nvSpPr>
          <p:spPr bwMode="auto">
            <a:xfrm>
              <a:off x="266700" y="1638300"/>
              <a:ext cx="64135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dist"/>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फ्लोट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1" name="テキスト ボックス 207">
              <a:extLst>
                <a:ext uri="{FF2B5EF4-FFF2-40B4-BE49-F238E27FC236}">
                  <a16:creationId xmlns:a16="http://schemas.microsoft.com/office/drawing/2014/main" id="{1B2F3F9C-F6B3-4370-8B1B-93171C93A238}"/>
                </a:ext>
              </a:extLst>
            </p:cNvPr>
            <p:cNvSpPr txBox="1">
              <a:spLocks noChangeArrowheads="1"/>
            </p:cNvSpPr>
            <p:nvPr/>
          </p:nvSpPr>
          <p:spPr bwMode="auto">
            <a:xfrm>
              <a:off x="137160" y="1181100"/>
              <a:ext cx="114935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ज्याक्की सिलिण्डर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2" name="テキスト ボックス 209">
              <a:extLst>
                <a:ext uri="{FF2B5EF4-FFF2-40B4-BE49-F238E27FC236}">
                  <a16:creationId xmlns:a16="http://schemas.microsoft.com/office/drawing/2014/main" id="{34CC88AE-08CD-F381-C7FF-381D2CBAEC6D}"/>
                </a:ext>
              </a:extLst>
            </p:cNvPr>
            <p:cNvSpPr txBox="1">
              <a:spLocks noChangeArrowheads="1"/>
            </p:cNvSpPr>
            <p:nvPr/>
          </p:nvSpPr>
          <p:spPr bwMode="auto">
            <a:xfrm>
              <a:off x="228600" y="114300"/>
              <a:ext cx="8255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चेक भल्भ</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331040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67645"/>
          </a:xfrm>
          <a:ln>
            <a:solidFill>
              <a:schemeClr val="tx1"/>
            </a:solidFill>
          </a:ln>
        </p:spPr>
        <p:txBody>
          <a:bodyPr>
            <a:noAutofit/>
          </a:bodyPr>
          <a:lstStyle/>
          <a:p>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बुम प्रकारको उच्च स्थानमा कार्य गर्ने साधनको कार्य उपकरण </a:t>
            </a:r>
            <a:r>
              <a:rPr lang="ja-JP" altLang="en-US" sz="1800" b="1" dirty="0">
                <a:latin typeface="Meiryo UI" panose="020B0604030504040204" pitchFamily="50" charset="-128"/>
                <a:ea typeface="Meiryo UI" panose="020B0604030504040204" pitchFamily="50" charset="-128"/>
              </a:rPr>
              <a:t>（４）</a:t>
            </a:r>
            <a:br>
              <a:rPr lang="en-US" altLang="ja-JP" sz="1800" b="1" dirty="0">
                <a:latin typeface="Meiryo UI" panose="020B0604030504040204" pitchFamily="50" charset="-128"/>
                <a:ea typeface="Meiryo UI" panose="020B0604030504040204" pitchFamily="50" charset="-128"/>
              </a:rPr>
            </a:br>
            <a:r>
              <a:rPr lang="ja-JP" altLang="en-US" sz="1800" b="1" dirty="0">
                <a:latin typeface="Meiryo UI" panose="020B0604030504040204" pitchFamily="50" charset="-128"/>
                <a:ea typeface="Meiryo UI" panose="020B0604030504040204" pitchFamily="50" charset="-128"/>
              </a:rPr>
              <a:t>　</a:t>
            </a:r>
            <a:r>
              <a:rPr lang="ne-NP" altLang="ja-JP" sz="1800" b="1" dirty="0">
                <a:effectLst/>
                <a:ea typeface="ＭＳ ゴシック" panose="020B0609070205080204" pitchFamily="49" charset="-128"/>
                <a:cs typeface="Nirmala UI" panose="020B0502040204020203" pitchFamily="34" charset="0"/>
              </a:rPr>
              <a:t> सञ्चालन/चलाउने उपकरणको बनावट र विशेषता</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13585" y="6400413"/>
            <a:ext cx="4457078"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30</a:t>
            </a:r>
            <a:r>
              <a:rPr lang="ja-JP" altLang="en-US" sz="1200" dirty="0">
                <a:solidFill>
                  <a:prstClr val="black"/>
                </a:solidFill>
              </a:rPr>
              <a:t>～</a:t>
            </a:r>
            <a:r>
              <a:rPr lang="en-US" altLang="ja-JP" sz="1200" dirty="0">
                <a:solidFill>
                  <a:prstClr val="black"/>
                </a:solidFill>
              </a:rPr>
              <a:t>31</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19</a:t>
            </a:r>
            <a:r>
              <a:rPr lang="ja-JP" altLang="en-US" sz="1200" dirty="0">
                <a:solidFill>
                  <a:prstClr val="black"/>
                </a:solidFill>
              </a:rPr>
              <a:t>～</a:t>
            </a:r>
            <a:r>
              <a:rPr lang="en-US" altLang="ja-JP" sz="1200" dirty="0">
                <a:solidFill>
                  <a:prstClr val="black"/>
                </a:solidFill>
              </a:rPr>
              <a:t>21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19</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1176835"/>
            <a:ext cx="7886700" cy="161564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dirty="0">
                <a:effectLst/>
                <a:ea typeface="ＭＳ ゴシック" panose="020B0609070205080204" pitchFamily="49" charset="-128"/>
                <a:cs typeface="Nirmala UI" panose="020B0502040204020203" pitchFamily="34" charset="0"/>
              </a:rPr>
              <a:t> सञ्चालन उपकरणमा</a:t>
            </a:r>
            <a:r>
              <a:rPr lang="en-US" altLang="ja-JP" sz="1400" dirty="0">
                <a:effectLst/>
                <a:latin typeface="Nirmala UI" panose="020B0502040204020203" pitchFamily="34" charset="0"/>
                <a:ea typeface="ＭＳ ゴシック" panose="020B0609070205080204" pitchFamily="49" charset="-128"/>
              </a:rPr>
              <a:t>,</a:t>
            </a:r>
            <a:r>
              <a:rPr lang="ne-NP" altLang="ja-JP" sz="1400" dirty="0">
                <a:effectLst/>
                <a:ea typeface="ＭＳ ゴシック" panose="020B0609070205080204" pitchFamily="49" charset="-128"/>
                <a:cs typeface="Nirmala UI" panose="020B0502040204020203" pitchFamily="34" charset="0"/>
              </a:rPr>
              <a:t> हाइड्रोलिक पम्पलाई चलाउनको लागि </a:t>
            </a:r>
            <a:r>
              <a:rPr lang="en-US" altLang="ja-JP" sz="1400" b="1" u="sng" dirty="0">
                <a:effectLst/>
                <a:latin typeface="Nirmala UI" panose="020B0502040204020203" pitchFamily="34" charset="0"/>
                <a:ea typeface="ＭＳ ゴシック" panose="020B0609070205080204" pitchFamily="49" charset="-128"/>
              </a:rPr>
              <a:t>PTO (Power Take Off)</a:t>
            </a:r>
            <a:r>
              <a:rPr lang="ne-NP" altLang="ja-JP" sz="1400" b="1" u="sng" dirty="0">
                <a:effectLst/>
                <a:ea typeface="ＭＳ ゴシック" panose="020B0609070205080204" pitchFamily="49" charset="-128"/>
                <a:cs typeface="Nirmala UI" panose="020B0502040204020203" pitchFamily="34" charset="0"/>
              </a:rPr>
              <a:t> कार्य उद्देश्य फेर्ने उपकरण</a:t>
            </a:r>
            <a:r>
              <a:rPr lang="ja-JP" altLang="ja-JP" sz="14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b="1" u="sng" dirty="0">
                <a:effectLst/>
                <a:ea typeface="ＭＳ ゴシック" panose="020B0609070205080204" pitchFamily="49" charset="-128"/>
                <a:cs typeface="Nirmala UI" panose="020B0502040204020203" pitchFamily="34" charset="0"/>
              </a:rPr>
              <a:t>ट्रक प्रणालीमा मात्र जडान गरिएको</a:t>
            </a:r>
            <a:r>
              <a:rPr lang="ja-JP" altLang="ja-JP" sz="14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dirty="0">
                <a:effectLst/>
                <a:ea typeface="ＭＳ ゴシック" panose="020B0609070205080204" pitchFamily="49" charset="-128"/>
                <a:cs typeface="Nirmala UI" panose="020B0502040204020203" pitchFamily="34" charset="0"/>
              </a:rPr>
              <a:t>, </a:t>
            </a:r>
            <a:r>
              <a:rPr lang="hi-IN" altLang="ja-JP" sz="1400" dirty="0">
                <a:effectLst/>
                <a:ea typeface="ＭＳ ゴシック" panose="020B0609070205080204" pitchFamily="49" charset="-128"/>
                <a:cs typeface="Nirmala UI" panose="020B0502040204020203" pitchFamily="34" charset="0"/>
              </a:rPr>
              <a:t>आउटरिगर</a:t>
            </a:r>
            <a:r>
              <a:rPr lang="ne-NP" altLang="ja-JP" sz="1400" dirty="0">
                <a:effectLst/>
                <a:ea typeface="ＭＳ ゴシック" panose="020B0609070205080204" pitchFamily="49" charset="-128"/>
                <a:cs typeface="Nirmala UI" panose="020B0502040204020203" pitchFamily="34" charset="0"/>
              </a:rPr>
              <a:t>लाई चलाउनको लागि </a:t>
            </a:r>
            <a:r>
              <a:rPr lang="hi-IN" altLang="ja-JP" sz="1400" b="1" u="sng" dirty="0">
                <a:effectLst/>
                <a:ea typeface="ＭＳ ゴシック" panose="020B0609070205080204" pitchFamily="49" charset="-128"/>
                <a:cs typeface="Nirmala UI" panose="020B0502040204020203" pitchFamily="34" charset="0"/>
              </a:rPr>
              <a:t>आउटरिगर </a:t>
            </a:r>
            <a:r>
              <a:rPr lang="ne-NP" altLang="ja-JP" sz="1400" b="1" u="sng" dirty="0">
                <a:effectLst/>
                <a:ea typeface="ＭＳ ゴシック" panose="020B0609070205080204" pitchFamily="49" charset="-128"/>
                <a:cs typeface="Nirmala UI" panose="020B0502040204020203" pitchFamily="34" charset="0"/>
              </a:rPr>
              <a:t>सञ्चालन उपकरण,</a:t>
            </a:r>
            <a:r>
              <a:rPr lang="ne-NP" altLang="ja-JP" sz="1400" dirty="0">
                <a:ea typeface="ＭＳ ゴシック" panose="020B0609070205080204" pitchFamily="49" charset="-128"/>
                <a:cs typeface="Nirmala UI" panose="020B0502040204020203" pitchFamily="34" charset="0"/>
              </a:rPr>
              <a:t> कार्य उपकरणलाई चलाउनको लागि </a:t>
            </a:r>
            <a:r>
              <a:rPr lang="ne-NP" altLang="ja-JP" sz="1400" b="1" u="sng" dirty="0">
                <a:ea typeface="ＭＳ ゴシック" panose="020B0609070205080204" pitchFamily="49" charset="-128"/>
                <a:cs typeface="Nirmala UI" panose="020B0502040204020203" pitchFamily="34" charset="0"/>
              </a:rPr>
              <a:t>तल्लो सञ्चालन उपकरण</a:t>
            </a:r>
            <a:r>
              <a:rPr lang="ne-NP" altLang="ja-JP" sz="1400" dirty="0">
                <a:ea typeface="ＭＳ ゴシック" panose="020B0609070205080204" pitchFamily="49" charset="-128"/>
                <a:cs typeface="Nirmala UI" panose="020B0502040204020203" pitchFamily="34" charset="0"/>
              </a:rPr>
              <a:t> एवंम् </a:t>
            </a:r>
            <a:r>
              <a:rPr lang="ne-NP" altLang="ja-JP" sz="1400" b="1" u="sng" dirty="0">
                <a:ea typeface="ＭＳ ゴシック" panose="020B0609070205080204" pitchFamily="49" charset="-128"/>
                <a:cs typeface="Nirmala UI" panose="020B0502040204020203" pitchFamily="34" charset="0"/>
              </a:rPr>
              <a:t>माथिल्लो सञ्चालन उपकरण</a:t>
            </a:r>
            <a:r>
              <a:rPr lang="ne-NP" altLang="ja-JP" sz="1400" dirty="0">
                <a:ea typeface="ＭＳ ゴシック" panose="020B0609070205080204" pitchFamily="49" charset="-128"/>
                <a:cs typeface="Nirmala UI" panose="020B0502040204020203" pitchFamily="34" charset="0"/>
              </a:rPr>
              <a:t> आदि रहेको छ।</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800" dirty="0">
                <a:effectLst/>
                <a:ea typeface="ＭＳ ゴシック" panose="020B0609070205080204" pitchFamily="49" charset="-128"/>
                <a:cs typeface="Nirmala UI" panose="020B0502040204020203" pitchFamily="34" charset="0"/>
              </a:rPr>
              <a:t> </a:t>
            </a:r>
            <a:r>
              <a:rPr lang="ne-NP" altLang="ja-JP" sz="1400" dirty="0">
                <a:effectLst/>
                <a:ea typeface="ＭＳ ゴシック" panose="020B0609070205080204" pitchFamily="49" charset="-128"/>
                <a:cs typeface="Nirmala UI" panose="020B0502040204020203" pitchFamily="34" charset="0"/>
              </a:rPr>
              <a:t>फेरी </a:t>
            </a:r>
            <a:r>
              <a:rPr lang="hi-IN" altLang="ja-JP" sz="1400" dirty="0">
                <a:effectLst/>
                <a:ea typeface="ＭＳ ゴシック" panose="020B0609070205080204" pitchFamily="49" charset="-128"/>
                <a:cs typeface="Nirmala UI" panose="020B0502040204020203" pitchFamily="34" charset="0"/>
              </a:rPr>
              <a:t>सञ्चालन विधिमा</a:t>
            </a:r>
            <a:r>
              <a:rPr lang="ne-NP" altLang="ja-JP" sz="1400" dirty="0">
                <a:effectLst/>
                <a:ea typeface="ＭＳ ゴシック" panose="020B0609070205080204" pitchFamily="49" charset="-128"/>
                <a:cs typeface="Nirmala UI" panose="020B0502040204020203" pitchFamily="34" charset="0"/>
              </a:rPr>
              <a:t>, विधुतीय नियन्त्रण</a:t>
            </a:r>
            <a:r>
              <a:rPr lang="ja-JP" altLang="ja-JP" sz="14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dirty="0">
                <a:effectLst/>
                <a:ea typeface="ＭＳ ゴシック" panose="020B0609070205080204" pitchFamily="49" charset="-128"/>
                <a:cs typeface="Nirmala UI" panose="020B0502040204020203" pitchFamily="34" charset="0"/>
              </a:rPr>
              <a:t>स्विच नियन्त्रण</a:t>
            </a:r>
            <a:r>
              <a:rPr lang="ja-JP" altLang="ja-JP" sz="14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dirty="0">
                <a:effectLst/>
                <a:ea typeface="ＭＳ ゴシック" panose="020B0609070205080204" pitchFamily="49" charset="-128"/>
                <a:cs typeface="Nirmala UI" panose="020B0502040204020203" pitchFamily="34" charset="0"/>
              </a:rPr>
              <a:t>, लिभर नियन्त्रण, चुम्बकीय समानुपातिक नियन्त्रण प्रणाली रहेको छ।</a:t>
            </a: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2593" y="2797304"/>
            <a:ext cx="3190911" cy="1510267"/>
          </a:xfrm>
          <a:prstGeom prst="rect">
            <a:avLst/>
          </a:prstGeom>
          <a:noFill/>
          <a:ln>
            <a:solidFill>
              <a:schemeClr val="tx1"/>
            </a:solidFill>
          </a:ln>
        </p:spPr>
      </p:pic>
      <p:pic>
        <p:nvPicPr>
          <p:cNvPr id="2" name="図 1"/>
          <p:cNvPicPr>
            <a:picLocks noChangeAspect="1"/>
          </p:cNvPicPr>
          <p:nvPr/>
        </p:nvPicPr>
        <p:blipFill>
          <a:blip r:embed="rId4"/>
          <a:stretch>
            <a:fillRect/>
          </a:stretch>
        </p:blipFill>
        <p:spPr>
          <a:xfrm>
            <a:off x="628650" y="4536100"/>
            <a:ext cx="3195357" cy="1509040"/>
          </a:xfrm>
          <a:prstGeom prst="rect">
            <a:avLst/>
          </a:prstGeom>
          <a:ln>
            <a:solidFill>
              <a:schemeClr val="tx1"/>
            </a:solidFill>
          </a:ln>
        </p:spPr>
      </p:pic>
      <p:pic>
        <p:nvPicPr>
          <p:cNvPr id="3" name="図 2"/>
          <p:cNvPicPr>
            <a:picLocks noChangeAspect="1"/>
          </p:cNvPicPr>
          <p:nvPr/>
        </p:nvPicPr>
        <p:blipFill>
          <a:blip r:embed="rId5"/>
          <a:stretch>
            <a:fillRect/>
          </a:stretch>
        </p:blipFill>
        <p:spPr>
          <a:xfrm>
            <a:off x="4356521" y="4681848"/>
            <a:ext cx="3681492" cy="1344288"/>
          </a:xfrm>
          <a:prstGeom prst="rect">
            <a:avLst/>
          </a:prstGeom>
          <a:ln>
            <a:solidFill>
              <a:schemeClr val="tx1"/>
            </a:solidFill>
          </a:ln>
        </p:spPr>
      </p:pic>
      <p:pic>
        <p:nvPicPr>
          <p:cNvPr id="9" name="図 8">
            <a:extLst>
              <a:ext uri="{FF2B5EF4-FFF2-40B4-BE49-F238E27FC236}">
                <a16:creationId xmlns:a16="http://schemas.microsoft.com/office/drawing/2014/main" id="{ECC1C15D-E86D-3E2F-C59F-6F5375619CB3}"/>
              </a:ext>
            </a:extLst>
          </p:cNvPr>
          <p:cNvPicPr>
            <a:picLocks noChangeAspect="1"/>
          </p:cNvPicPr>
          <p:nvPr/>
        </p:nvPicPr>
        <p:blipFill>
          <a:blip r:embed="rId6"/>
          <a:stretch>
            <a:fillRect/>
          </a:stretch>
        </p:blipFill>
        <p:spPr>
          <a:xfrm>
            <a:off x="191407" y="2836541"/>
            <a:ext cx="4069842" cy="1575916"/>
          </a:xfrm>
          <a:prstGeom prst="rect">
            <a:avLst/>
          </a:prstGeom>
        </p:spPr>
      </p:pic>
      <p:sp>
        <p:nvSpPr>
          <p:cNvPr id="10" name="テキスト ボックス 227">
            <a:extLst>
              <a:ext uri="{FF2B5EF4-FFF2-40B4-BE49-F238E27FC236}">
                <a16:creationId xmlns:a16="http://schemas.microsoft.com/office/drawing/2014/main" id="{6411122A-E707-390D-7C4C-ECCC97EE518F}"/>
              </a:ext>
            </a:extLst>
          </p:cNvPr>
          <p:cNvSpPr txBox="1">
            <a:spLocks noChangeArrowheads="1"/>
          </p:cNvSpPr>
          <p:nvPr/>
        </p:nvSpPr>
        <p:spPr bwMode="auto">
          <a:xfrm>
            <a:off x="4540375" y="4029892"/>
            <a:ext cx="2955636" cy="26239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2-14 आउटरिगर संचालन उपकरणको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3" name="テキスト ボックス 228">
            <a:extLst>
              <a:ext uri="{FF2B5EF4-FFF2-40B4-BE49-F238E27FC236}">
                <a16:creationId xmlns:a16="http://schemas.microsoft.com/office/drawing/2014/main" id="{529B6C74-C35B-FF9C-5963-8903F02A2C53}"/>
              </a:ext>
            </a:extLst>
          </p:cNvPr>
          <p:cNvSpPr txBox="1">
            <a:spLocks noChangeArrowheads="1"/>
          </p:cNvSpPr>
          <p:nvPr/>
        </p:nvSpPr>
        <p:spPr bwMode="auto">
          <a:xfrm>
            <a:off x="6610549" y="2594490"/>
            <a:ext cx="11811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संचालन लिभर</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4" name="テキスト ボックス 229">
            <a:extLst>
              <a:ext uri="{FF2B5EF4-FFF2-40B4-BE49-F238E27FC236}">
                <a16:creationId xmlns:a16="http://schemas.microsoft.com/office/drawing/2014/main" id="{E82FF0A3-F07D-DD43-E6F9-5BE2847ED03A}"/>
              </a:ext>
            </a:extLst>
          </p:cNvPr>
          <p:cNvSpPr txBox="1">
            <a:spLocks noChangeArrowheads="1"/>
          </p:cNvSpPr>
          <p:nvPr/>
        </p:nvSpPr>
        <p:spPr bwMode="auto">
          <a:xfrm>
            <a:off x="4705749" y="2594490"/>
            <a:ext cx="11811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संचालन उपकरण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5" name="テキスト ボックス 230">
            <a:extLst>
              <a:ext uri="{FF2B5EF4-FFF2-40B4-BE49-F238E27FC236}">
                <a16:creationId xmlns:a16="http://schemas.microsoft.com/office/drawing/2014/main" id="{86330381-FD4A-B1C2-FF89-65732A7EFAAA}"/>
              </a:ext>
            </a:extLst>
          </p:cNvPr>
          <p:cNvSpPr txBox="1">
            <a:spLocks noChangeArrowheads="1"/>
          </p:cNvSpPr>
          <p:nvPr/>
        </p:nvSpPr>
        <p:spPr bwMode="auto">
          <a:xfrm>
            <a:off x="705613" y="5708636"/>
            <a:ext cx="27686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चित्र 2-15 तल्लो भाग संचालन उपकरणको उदाहरण</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6" name="テキスト ボックス 232">
            <a:extLst>
              <a:ext uri="{FF2B5EF4-FFF2-40B4-BE49-F238E27FC236}">
                <a16:creationId xmlns:a16="http://schemas.microsoft.com/office/drawing/2014/main" id="{2DE492E4-F7B8-C53F-AFAC-86403206FACD}"/>
              </a:ext>
            </a:extLst>
          </p:cNvPr>
          <p:cNvSpPr txBox="1">
            <a:spLocks noChangeArrowheads="1"/>
          </p:cNvSpPr>
          <p:nvPr/>
        </p:nvSpPr>
        <p:spPr bwMode="auto">
          <a:xfrm>
            <a:off x="1564144" y="4681848"/>
            <a:ext cx="153035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तल्लो भाग संचालन उपकरण</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7" name="テキスト ボックス 234">
            <a:extLst>
              <a:ext uri="{FF2B5EF4-FFF2-40B4-BE49-F238E27FC236}">
                <a16:creationId xmlns:a16="http://schemas.microsoft.com/office/drawing/2014/main" id="{76AA48A8-266D-FD3E-37C8-68A837ED5E30}"/>
              </a:ext>
            </a:extLst>
          </p:cNvPr>
          <p:cNvSpPr txBox="1">
            <a:spLocks noChangeArrowheads="1"/>
          </p:cNvSpPr>
          <p:nvPr/>
        </p:nvSpPr>
        <p:spPr bwMode="auto">
          <a:xfrm>
            <a:off x="3892550" y="4558507"/>
            <a:ext cx="13589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संचालन उपकरण / स्विच</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8" name="テキスト ボックス 231">
            <a:extLst>
              <a:ext uri="{FF2B5EF4-FFF2-40B4-BE49-F238E27FC236}">
                <a16:creationId xmlns:a16="http://schemas.microsoft.com/office/drawing/2014/main" id="{B6B5D064-22A4-06E8-0197-512FC9CE6DDD}"/>
              </a:ext>
            </a:extLst>
          </p:cNvPr>
          <p:cNvSpPr txBox="1">
            <a:spLocks noChangeArrowheads="1"/>
          </p:cNvSpPr>
          <p:nvPr/>
        </p:nvSpPr>
        <p:spPr bwMode="auto">
          <a:xfrm>
            <a:off x="7125717" y="5499413"/>
            <a:ext cx="19558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संचालन लिभर  संचालन स्विच</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9" name="テキスト ボックス 233">
            <a:extLst>
              <a:ext uri="{FF2B5EF4-FFF2-40B4-BE49-F238E27FC236}">
                <a16:creationId xmlns:a16="http://schemas.microsoft.com/office/drawing/2014/main" id="{4BD5FB3E-4EB8-8252-3678-70C5F6D155E8}"/>
              </a:ext>
            </a:extLst>
          </p:cNvPr>
          <p:cNvSpPr txBox="1">
            <a:spLocks noChangeArrowheads="1"/>
          </p:cNvSpPr>
          <p:nvPr/>
        </p:nvSpPr>
        <p:spPr bwMode="auto">
          <a:xfrm>
            <a:off x="2566562" y="3951391"/>
            <a:ext cx="16637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माथिल्लो भाग संचालन उपकरण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0" name="テキスト ボックス 235">
            <a:extLst>
              <a:ext uri="{FF2B5EF4-FFF2-40B4-BE49-F238E27FC236}">
                <a16:creationId xmlns:a16="http://schemas.microsoft.com/office/drawing/2014/main" id="{6862ADF4-9652-63C1-CE93-C8B9363283FC}"/>
              </a:ext>
            </a:extLst>
          </p:cNvPr>
          <p:cNvSpPr txBox="1">
            <a:spLocks noChangeArrowheads="1"/>
          </p:cNvSpPr>
          <p:nvPr/>
        </p:nvSpPr>
        <p:spPr bwMode="auto">
          <a:xfrm>
            <a:off x="4338212" y="5780191"/>
            <a:ext cx="32512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2-16 माथिल्लो भाग संचालन उपकरणको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1" name="テキスト ボックス 301">
            <a:extLst>
              <a:ext uri="{FF2B5EF4-FFF2-40B4-BE49-F238E27FC236}">
                <a16:creationId xmlns:a16="http://schemas.microsoft.com/office/drawing/2014/main" id="{838625BD-C10C-5CC1-3D0C-D7CB5EA3F6EA}"/>
              </a:ext>
            </a:extLst>
          </p:cNvPr>
          <p:cNvSpPr txBox="1">
            <a:spLocks noChangeArrowheads="1"/>
          </p:cNvSpPr>
          <p:nvPr/>
        </p:nvSpPr>
        <p:spPr bwMode="auto">
          <a:xfrm>
            <a:off x="6319412" y="5456341"/>
            <a:ext cx="825500" cy="3225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फुट स्विच</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Tree>
    <p:extLst>
      <p:ext uri="{BB962C8B-B14F-4D97-AF65-F5344CB8AC3E}">
        <p14:creationId xmlns:p14="http://schemas.microsoft.com/office/powerpoint/2010/main" val="250104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a:normAutofit/>
          </a:bodyPr>
          <a:lstStyle/>
          <a:p>
            <a:r>
              <a:rPr lang="ne-NP" altLang="ja-JP" sz="1800" b="1" kern="100" dirty="0">
                <a:effectLst/>
                <a:latin typeface="Arial" panose="020B0604020202020204" pitchFamily="34" charset="0"/>
                <a:ea typeface="ＭＳ ゴシック" panose="020B0609070205080204" pitchFamily="49" charset="-128"/>
                <a:cs typeface="Nirmala UI" panose="020B0502040204020203" pitchFamily="34" charset="0"/>
              </a:rPr>
              <a:t>अध्याय 1</a:t>
            </a:r>
            <a:r>
              <a:rPr lang="ja-JP" altLang="ja-JP" sz="1800" b="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800" b="1" kern="100" dirty="0">
                <a:effectLst/>
                <a:latin typeface="Arial" panose="020B0604020202020204" pitchFamily="34" charset="0"/>
                <a:ea typeface="ＭＳ ゴシック" panose="020B0609070205080204" pitchFamily="49" charset="-128"/>
                <a:cs typeface="Nirmala UI" panose="020B0502040204020203" pitchFamily="34" charset="0"/>
              </a:rPr>
              <a:t>उच्च स्थानमा कार्य गर्ने साधन सम्बन्धि आधारभूत ज्ञान</a:t>
            </a:r>
            <a:endParaRPr lang="ja-JP" altLang="ja-JP" sz="1800" b="1" kern="100" dirty="0">
              <a:effectLst/>
              <a:latin typeface="Arial" panose="020B0604020202020204" pitchFamily="34" charset="0"/>
              <a:ea typeface="ＭＳ ゴシック" panose="020B0609070205080204" pitchFamily="49" charset="-128"/>
              <a:cs typeface="Mangal" panose="02040503050203030202" pitchFamily="18"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2</a:t>
            </a:fld>
            <a:endParaRPr kumimoji="1" lang="ja-JP" altLang="en-US"/>
          </a:p>
        </p:txBody>
      </p:sp>
    </p:spTree>
    <p:extLst>
      <p:ext uri="{BB962C8B-B14F-4D97-AF65-F5344CB8AC3E}">
        <p14:creationId xmlns:p14="http://schemas.microsoft.com/office/powerpoint/2010/main" val="12185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542012" cy="385269"/>
          </a:xfrm>
          <a:ln>
            <a:solidFill>
              <a:schemeClr val="tx1"/>
            </a:solidFill>
          </a:ln>
        </p:spPr>
        <p:txBody>
          <a:bodyPr>
            <a:noAutofit/>
          </a:bodyPr>
          <a:lstStyle/>
          <a:p>
            <a:r>
              <a:rPr lang="hi-IN" altLang="ja-JP" sz="1800" b="1" dirty="0">
                <a:effectLst/>
                <a:ea typeface="ＭＳ ゴシック" panose="020B0609070205080204" pitchFamily="49" charset="-128"/>
                <a:cs typeface="Nirmala UI" panose="020B0502040204020203" pitchFamily="34" charset="0"/>
              </a:rPr>
              <a:t>ठाडो </a:t>
            </a:r>
            <a:r>
              <a:rPr lang="ne-NP" altLang="ja-JP" sz="1800" b="1" dirty="0">
                <a:effectLst/>
                <a:ea typeface="ＭＳ ゴシック" panose="020B0609070205080204" pitchFamily="49" charset="-128"/>
                <a:cs typeface="Nirmala UI" panose="020B0502040204020203" pitchFamily="34" charset="0"/>
              </a:rPr>
              <a:t>माथी तल गर्ने </a:t>
            </a:r>
            <a:r>
              <a:rPr lang="hi-IN" altLang="ja-JP" sz="1800" b="1" dirty="0">
                <a:effectLst/>
                <a:ea typeface="ＭＳ ゴシック" panose="020B0609070205080204" pitchFamily="49" charset="-128"/>
                <a:cs typeface="Nirmala UI" panose="020B0502040204020203" pitchFamily="34" charset="0"/>
              </a:rPr>
              <a:t>प्रकार</a:t>
            </a:r>
            <a:r>
              <a:rPr lang="ne-NP" altLang="ja-JP" sz="1800" b="1" dirty="0">
                <a:effectLst/>
                <a:ea typeface="ＭＳ ゴシック" panose="020B0609070205080204" pitchFamily="49" charset="-128"/>
                <a:cs typeface="Nirmala UI" panose="020B0502040204020203" pitchFamily="34" charset="0"/>
              </a:rPr>
              <a:t>को उच्च स्थानमा कार्य गर्ने साधनको कार्य उपकरण</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76057" y="6400413"/>
            <a:ext cx="379460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34</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21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298790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just">
              <a:lnSpc>
                <a:spcPts val="2000"/>
              </a:lnSpc>
              <a:buNone/>
            </a:pPr>
            <a:r>
              <a:rPr lang="hi-IN" altLang="ja-JP" sz="1800" b="1" u="sng" dirty="0">
                <a:effectLst/>
                <a:ea typeface="ＭＳ ゴシック" panose="020B0609070205080204" pitchFamily="49" charset="-128"/>
                <a:cs typeface="Nirmala UI" panose="020B0502040204020203" pitchFamily="34" charset="0"/>
              </a:rPr>
              <a:t>ठाडो </a:t>
            </a:r>
            <a:r>
              <a:rPr lang="ne-NP" altLang="ja-JP" sz="1800" b="1" u="sng" dirty="0">
                <a:effectLst/>
                <a:ea typeface="ＭＳ ゴシック" panose="020B0609070205080204" pitchFamily="49" charset="-128"/>
                <a:cs typeface="Nirmala UI" panose="020B0502040204020203" pitchFamily="34" charset="0"/>
              </a:rPr>
              <a:t>माथी तल गर्ने </a:t>
            </a:r>
            <a:r>
              <a:rPr lang="hi-IN" altLang="ja-JP" sz="1800" b="1" u="sng" dirty="0">
                <a:effectLst/>
                <a:ea typeface="ＭＳ ゴシック" panose="020B0609070205080204" pitchFamily="49" charset="-128"/>
                <a:cs typeface="Nirmala UI" panose="020B0502040204020203" pitchFamily="34" charset="0"/>
              </a:rPr>
              <a:t>प्रकार</a:t>
            </a:r>
            <a:r>
              <a:rPr lang="ne-NP" altLang="ja-JP" sz="1800" b="1" u="sng" dirty="0">
                <a:effectLst/>
                <a:ea typeface="ＭＳ ゴシック" panose="020B0609070205080204" pitchFamily="49" charset="-128"/>
                <a:cs typeface="Nirmala UI" panose="020B0502040204020203" pitchFamily="34" charset="0"/>
              </a:rPr>
              <a:t>को उच्च स्थानमा कार्य गर्ने साधनमा, लिफ्ट आर्मको बनावट</a:t>
            </a:r>
            <a:r>
              <a:rPr lang="ne-NP" altLang="ja-JP" sz="1800" dirty="0">
                <a:ea typeface="ＭＳ ゴシック" panose="020B0609070205080204" pitchFamily="49" charset="-128"/>
                <a:cs typeface="Nirmala UI" panose="020B0502040204020203" pitchFamily="34" charset="0"/>
              </a:rPr>
              <a:t> अनुसार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निम्न चार प्रकारमा वर्गीकरण गर्न सकिन्छ।</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a:p>
            <a:pPr marL="342900" lvl="0" indent="-342900" algn="just">
              <a:lnSpc>
                <a:spcPts val="2000"/>
              </a:lnSpc>
              <a:buFont typeface="ＭＳ ゴシック" panose="020B0609070205080204" pitchFamily="49" charset="-128"/>
              <a:buAutoNum type="circleNumDbPlain"/>
            </a:pPr>
            <a:r>
              <a:rPr lang="ja-JP" altLang="en-US" sz="1800" dirty="0">
                <a:solidFill>
                  <a:prstClr val="black"/>
                </a:solidFill>
                <a:latin typeface="Meiryo UI" panose="020B0604030504040204" pitchFamily="50" charset="-128"/>
                <a:ea typeface="Meiryo UI" panose="020B0604030504040204" pitchFamily="50" charset="-128"/>
              </a:rPr>
              <a:t>　</a:t>
            </a:r>
            <a:r>
              <a:rPr lang="ne-NP" altLang="ja-JP" sz="1800" dirty="0">
                <a:solidFill>
                  <a:prstClr val="black"/>
                </a:solidFill>
                <a:latin typeface="Meiryo UI" panose="020B0604030504040204" pitchFamily="50" charset="-128"/>
                <a:ea typeface="Meiryo UI" panose="020B0604030504040204" pitchFamily="50" charset="-128"/>
              </a:rPr>
              <a:t> </a:t>
            </a:r>
            <a:r>
              <a:rPr lang="ne-NP" altLang="ja-JP" sz="1800" kern="100" dirty="0">
                <a:effectLst/>
                <a:latin typeface="ＭＳ ゴシック" panose="020B0609070205080204" pitchFamily="49" charset="-128"/>
                <a:ea typeface="Times New Roman" panose="02020603050405020304" pitchFamily="18" charset="0"/>
                <a:cs typeface="Nirmala UI" panose="020B0502040204020203" pitchFamily="34" charset="0"/>
              </a:rPr>
              <a:t>सिजर प्रकार</a:t>
            </a:r>
            <a:endParaRPr lang="ja-JP" altLang="ja-JP" sz="18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342900" lvl="0" indent="-342900" algn="just">
              <a:lnSpc>
                <a:spcPts val="2000"/>
              </a:lnSpc>
              <a:buFont typeface="ＭＳ ゴシック" panose="020B0609070205080204" pitchFamily="49" charset="-128"/>
              <a:buAutoNum type="circleNumDbPlain"/>
            </a:pPr>
            <a:r>
              <a:rPr lang="ja-JP" altLang="ja-JP" sz="1800" kern="100" dirty="0">
                <a:effectLst/>
                <a:latin typeface="Nirmala UI" panose="020B0502040204020203" pitchFamily="34" charset="0"/>
                <a:ea typeface="Times New Roman" panose="02020603050405020304" pitchFamily="18" charset="0"/>
                <a:cs typeface="Nirmala UI" panose="020B0502040204020203" pitchFamily="34" charset="0"/>
              </a:rPr>
              <a:t>　</a:t>
            </a:r>
            <a:r>
              <a:rPr lang="hi-IN" altLang="ja-JP" sz="1800" kern="100" dirty="0">
                <a:effectLst/>
                <a:latin typeface="ＭＳ ゴシック" panose="020B0609070205080204" pitchFamily="49" charset="-128"/>
                <a:ea typeface="Times New Roman" panose="02020603050405020304" pitchFamily="18" charset="0"/>
                <a:cs typeface="Nirmala UI" panose="020B0502040204020203" pitchFamily="34" charset="0"/>
              </a:rPr>
              <a:t>मस्ट</a:t>
            </a:r>
            <a:r>
              <a:rPr lang="ne-NP" altLang="ja-JP" sz="1800" kern="100" dirty="0">
                <a:solidFill>
                  <a:srgbClr val="FF0000"/>
                </a:solidFill>
                <a:effectLst/>
                <a:latin typeface="ＭＳ ゴシック" panose="020B0609070205080204" pitchFamily="49" charset="-128"/>
                <a:ea typeface="Times New Roman" panose="02020603050405020304" pitchFamily="18" charset="0"/>
                <a:cs typeface="Nirmala UI" panose="020B0502040204020203" pitchFamily="34" charset="0"/>
              </a:rPr>
              <a:t> </a:t>
            </a:r>
            <a:r>
              <a:rPr lang="ne-NP" altLang="ja-JP" sz="1800" kern="100" dirty="0">
                <a:effectLst/>
                <a:latin typeface="ＭＳ ゴシック" panose="020B0609070205080204" pitchFamily="49" charset="-128"/>
                <a:ea typeface="Times New Roman" panose="02020603050405020304" pitchFamily="18" charset="0"/>
                <a:cs typeface="Nirmala UI" panose="020B0502040204020203" pitchFamily="34" charset="0"/>
              </a:rPr>
              <a:t>प्रकार</a:t>
            </a:r>
            <a:endParaRPr lang="ja-JP" altLang="ja-JP" sz="18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342900" lvl="0" indent="-342900" algn="just">
              <a:lnSpc>
                <a:spcPts val="2000"/>
              </a:lnSpc>
              <a:buFont typeface="ＭＳ ゴシック" panose="020B0609070205080204" pitchFamily="49" charset="-128"/>
              <a:buAutoNum type="circleNumDbPlain"/>
            </a:pPr>
            <a:r>
              <a:rPr lang="ja-JP" altLang="ja-JP" sz="1800" kern="100" dirty="0">
                <a:effectLst/>
                <a:latin typeface="Nirmala UI" panose="020B0502040204020203" pitchFamily="34" charset="0"/>
                <a:ea typeface="Times New Roman" panose="02020603050405020304" pitchFamily="18" charset="0"/>
                <a:cs typeface="Nirmala UI" panose="020B0502040204020203" pitchFamily="34" charset="0"/>
              </a:rPr>
              <a:t>　</a:t>
            </a:r>
            <a:r>
              <a:rPr lang="ne-NP" altLang="ja-JP" sz="1800" kern="100" dirty="0">
                <a:effectLst/>
                <a:latin typeface="ＭＳ ゴシック" panose="020B0609070205080204" pitchFamily="49" charset="-128"/>
                <a:ea typeface="Times New Roman" panose="02020603050405020304" pitchFamily="18" charset="0"/>
                <a:cs typeface="Nirmala UI" panose="020B0502040204020203" pitchFamily="34" charset="0"/>
              </a:rPr>
              <a:t>सिग्मा प्रकार</a:t>
            </a:r>
            <a:endParaRPr lang="ja-JP" altLang="ja-JP" sz="18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342900" lvl="0" indent="-342900" algn="just">
              <a:lnSpc>
                <a:spcPts val="2000"/>
              </a:lnSpc>
              <a:buFont typeface="ＭＳ ゴシック" panose="020B0609070205080204" pitchFamily="49" charset="-128"/>
              <a:buAutoNum type="circleNumDbPlain"/>
            </a:pPr>
            <a:r>
              <a:rPr lang="ja-JP" altLang="ja-JP" sz="1800" kern="100" dirty="0">
                <a:effectLst/>
                <a:latin typeface="Nirmala UI" panose="020B0502040204020203" pitchFamily="34" charset="0"/>
                <a:ea typeface="Times New Roman" panose="02020603050405020304" pitchFamily="18" charset="0"/>
                <a:cs typeface="Nirmala UI" panose="020B0502040204020203" pitchFamily="34" charset="0"/>
              </a:rPr>
              <a:t>　</a:t>
            </a:r>
            <a:r>
              <a:rPr lang="ne-NP" altLang="ja-JP" sz="1800" kern="100" dirty="0">
                <a:effectLst/>
                <a:latin typeface="ＭＳ ゴシック" panose="020B0609070205080204" pitchFamily="49" charset="-128"/>
                <a:ea typeface="Times New Roman" panose="02020603050405020304" pitchFamily="18" charset="0"/>
                <a:cs typeface="Nirmala UI" panose="020B0502040204020203" pitchFamily="34" charset="0"/>
              </a:rPr>
              <a:t>एक्स् </a:t>
            </a:r>
            <a:r>
              <a:rPr lang="en-US" altLang="ja-JP" sz="1800" kern="100" dirty="0">
                <a:effectLst/>
                <a:latin typeface="Nirmala UI" panose="020B0502040204020203" pitchFamily="34" charset="0"/>
                <a:ea typeface="Times New Roman" panose="02020603050405020304" pitchFamily="18" charset="0"/>
                <a:cs typeface="ＭＳ ゴシック" panose="020B0609070205080204" pitchFamily="49" charset="-128"/>
              </a:rPr>
              <a:t>(X)</a:t>
            </a:r>
            <a:r>
              <a:rPr lang="ne-NP" altLang="ja-JP" sz="1800" kern="100" dirty="0">
                <a:effectLst/>
                <a:latin typeface="ＭＳ ゴシック" panose="020B0609070205080204" pitchFamily="49" charset="-128"/>
                <a:ea typeface="Times New Roman" panose="02020603050405020304" pitchFamily="18" charset="0"/>
                <a:cs typeface="Nirmala UI" panose="020B0502040204020203" pitchFamily="34" charset="0"/>
              </a:rPr>
              <a:t> प्रकार</a:t>
            </a:r>
            <a:endParaRPr lang="ja-JP" altLang="ja-JP" sz="18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p:txBody>
      </p:sp>
    </p:spTree>
    <p:extLst>
      <p:ext uri="{BB962C8B-B14F-4D97-AF65-F5344CB8AC3E}">
        <p14:creationId xmlns:p14="http://schemas.microsoft.com/office/powerpoint/2010/main" val="336271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6211062" cy="788501"/>
          </a:xfrm>
          <a:ln>
            <a:solidFill>
              <a:schemeClr val="tx1"/>
            </a:solidFill>
          </a:ln>
        </p:spPr>
        <p:txBody>
          <a:bodyPr>
            <a:noAutofit/>
          </a:bodyPr>
          <a:lstStyle/>
          <a:p>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साधनको सुरक्षा उपकरण </a:t>
            </a:r>
            <a:r>
              <a:rPr lang="ja-JP" altLang="en-US" sz="1800" b="1" dirty="0">
                <a:latin typeface="Nirmala UI" panose="020B0502040204020203" pitchFamily="34" charset="0"/>
                <a:ea typeface="Meiryo UI" panose="020B0604030504040204" pitchFamily="50" charset="-128"/>
                <a:cs typeface="Nirmala UI" panose="020B0502040204020203" pitchFamily="34" charset="0"/>
              </a:rPr>
              <a:t>（１）</a:t>
            </a:r>
            <a:br>
              <a:rPr lang="en-US" altLang="ja-JP" sz="1800" b="1" dirty="0">
                <a:latin typeface="Nirmala UI" panose="020B0502040204020203" pitchFamily="34" charset="0"/>
                <a:ea typeface="Nirmala UI" panose="020B0502040204020203" pitchFamily="34" charset="0"/>
                <a:cs typeface="Nirmala UI" panose="020B0502040204020203" pitchFamily="34" charset="0"/>
              </a:rPr>
            </a:br>
            <a:r>
              <a:rPr lang="ja-JP" altLang="en-US" sz="1800" b="1" dirty="0">
                <a:latin typeface="Nirmala UI" panose="020B0502040204020203" pitchFamily="34" charset="0"/>
                <a:ea typeface="Meiryo UI" panose="020B0604030504040204" pitchFamily="50" charset="-128"/>
                <a:cs typeface="Nirmala UI" panose="020B0502040204020203" pitchFamily="34" charset="0"/>
              </a:rPr>
              <a:t>　</a:t>
            </a:r>
            <a:r>
              <a:rPr lang="ne-NP" altLang="ja-JP" sz="1800" b="1" dirty="0">
                <a:latin typeface="Nirmala UI" panose="020B0502040204020203" pitchFamily="34" charset="0"/>
                <a:ea typeface="Nirmala UI" panose="020B0502040204020203" pitchFamily="34" charset="0"/>
                <a:cs typeface="Nirmala UI" panose="020B0502040204020203" pitchFamily="34" charset="0"/>
              </a:rPr>
              <a:t>कानूनी रुपमा तोकिएको सुरक्षा उपकरणको प्रकार</a:t>
            </a:r>
            <a:endParaRPr kumimoji="1" lang="ja-JP" altLang="en-US" sz="1800" b="1" dirty="0">
              <a:latin typeface="Nirmala UI" panose="020B0502040204020203" pitchFamily="34" charset="0"/>
              <a:ea typeface="Meiryo UI" panose="020B0604030504040204" pitchFamily="50" charset="-128"/>
              <a:cs typeface="Nirmala UI" panose="020B0502040204020203" pitchFamily="34" charset="0"/>
            </a:endParaRPr>
          </a:p>
        </p:txBody>
      </p:sp>
      <p:sp>
        <p:nvSpPr>
          <p:cNvPr id="7" name="テキスト ボックス 6"/>
          <p:cNvSpPr txBox="1"/>
          <p:nvPr/>
        </p:nvSpPr>
        <p:spPr>
          <a:xfrm>
            <a:off x="3694922" y="6400413"/>
            <a:ext cx="4475740"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36</a:t>
            </a:r>
            <a:r>
              <a:rPr lang="ja-JP" altLang="en-US" sz="1200" dirty="0">
                <a:solidFill>
                  <a:prstClr val="black"/>
                </a:solidFill>
              </a:rPr>
              <a:t>～</a:t>
            </a:r>
            <a:r>
              <a:rPr lang="en-US" altLang="ja-JP" sz="1200" dirty="0">
                <a:solidFill>
                  <a:prstClr val="black"/>
                </a:solidFill>
              </a:rPr>
              <a:t>41</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22</a:t>
            </a:r>
            <a:r>
              <a:rPr lang="ja-JP" altLang="en-US" sz="1200" dirty="0">
                <a:solidFill>
                  <a:prstClr val="black"/>
                </a:solidFill>
              </a:rPr>
              <a:t>～</a:t>
            </a:r>
            <a:r>
              <a:rPr lang="en-US" altLang="ja-JP" sz="1200" dirty="0">
                <a:solidFill>
                  <a:prstClr val="black"/>
                </a:solidFill>
              </a:rPr>
              <a:t>29</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21</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1197690"/>
            <a:ext cx="7886700" cy="493488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 उच्च स्थानमा कार्य गर्ने साधनमा उच्च स्थानको कार्य गर्दा </a:t>
            </a:r>
            <a:r>
              <a:rPr lang="ne-NP" altLang="ja-JP" sz="1600" b="1" u="sng" dirty="0">
                <a:effectLst/>
                <a:latin typeface="Nirmala UI" panose="020B0502040204020203" pitchFamily="34" charset="0"/>
                <a:ea typeface="Nirmala UI" panose="020B0502040204020203" pitchFamily="34" charset="0"/>
                <a:cs typeface="Nirmala UI" panose="020B0502040204020203" pitchFamily="34" charset="0"/>
              </a:rPr>
              <a:t>सुरक्षित र ढुक्क भएर काम गर्न सकुन</a:t>
            </a:r>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भनि, </a:t>
            </a:r>
            <a:r>
              <a:rPr lang="ne-NP" altLang="ja-JP" sz="1600" b="1" u="sng" dirty="0">
                <a:effectLst/>
                <a:latin typeface="Nirmala UI" panose="020B0502040204020203" pitchFamily="34" charset="0"/>
                <a:ea typeface="Nirmala UI" panose="020B0502040204020203" pitchFamily="34" charset="0"/>
                <a:cs typeface="Nirmala UI" panose="020B0502040204020203" pitchFamily="34" charset="0"/>
              </a:rPr>
              <a:t>विभिन्न सुरक्षित उपकरण जडित गरिएको छ</a:t>
            </a:r>
            <a:r>
              <a:rPr lang="hi-IN" altLang="ja-JP" sz="1600" b="1" u="sng"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त्यसमा</a:t>
            </a:r>
            <a:r>
              <a:rPr lang="en-US" altLang="ja-JP" sz="16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600" b="1" u="sng" kern="100"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 </a:t>
            </a:r>
            <a:r>
              <a:rPr lang="hi-IN" altLang="ja-JP" sz="1600" b="1" u="sng" kern="100" dirty="0">
                <a:effectLst/>
                <a:latin typeface="Nirmala UI" panose="020B0502040204020203" pitchFamily="34" charset="0"/>
                <a:ea typeface="Nirmala UI" panose="020B0502040204020203" pitchFamily="34" charset="0"/>
                <a:cs typeface="Nirmala UI" panose="020B0502040204020203" pitchFamily="34" charset="0"/>
              </a:rPr>
              <a:t>संरचनात्मक मापदण्ड</a:t>
            </a:r>
            <a:r>
              <a:rPr lang="ne-NP" altLang="ja-JP" sz="1600" b="1" u="sng" kern="100" dirty="0">
                <a:effectLst/>
                <a:latin typeface="Nirmala UI" panose="020B0502040204020203" pitchFamily="34" charset="0"/>
                <a:ea typeface="Nirmala UI" panose="020B0502040204020203" pitchFamily="34" charset="0"/>
                <a:cs typeface="Nirmala UI" panose="020B0502040204020203" pitchFamily="34" charset="0"/>
              </a:rPr>
              <a:t>बाट तोकिएको</a:t>
            </a:r>
            <a:r>
              <a:rPr lang="ne-NP" altLang="ja-JP" sz="1600" b="1"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र </a:t>
            </a:r>
            <a:r>
              <a:rPr lang="ne-NP" altLang="ja-JP" sz="1600" b="1" u="sng" kern="100"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 प्रयोग गर्ने पक्ष र बनाउने पक्षको बिचारमा आधारित</a:t>
            </a:r>
            <a:r>
              <a:rPr lang="en-US" altLang="ja-JP" sz="16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 अझै सुरक्षित ढंगले काम गर्न सक्ने हिसाबले जडान गरिएको छ</a:t>
            </a: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a:t>
            </a:r>
            <a:endPar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 समय बित्दै जाँदा</a:t>
            </a:r>
            <a:r>
              <a:rPr lang="en-US" altLang="ja-JP" sz="1600" kern="100" dirty="0">
                <a:effectLst/>
                <a:latin typeface="Nirmala UI" panose="020B0502040204020203" pitchFamily="34" charset="0"/>
                <a:ea typeface="Nirmala UI" panose="020B0502040204020203" pitchFamily="34" charset="0"/>
                <a:cs typeface="Nirmala UI" panose="020B0502040204020203" pitchFamily="34" charset="0"/>
              </a:rPr>
              <a:t>, </a:t>
            </a: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सुरक्षा उपकरणहरू परिवर्तन वा थपिने </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भएकोले </a:t>
            </a:r>
            <a:r>
              <a:rPr lang="hi-IN" altLang="ja-JP" sz="1600" b="1" u="sng" kern="100" dirty="0">
                <a:effectLst/>
                <a:latin typeface="Nirmala UI" panose="020B0502040204020203" pitchFamily="34" charset="0"/>
                <a:ea typeface="Nirmala UI" panose="020B0502040204020203" pitchFamily="34" charset="0"/>
                <a:cs typeface="Nirmala UI" panose="020B0502040204020203" pitchFamily="34" charset="0"/>
              </a:rPr>
              <a:t>निर्देशन पुस्तिकालाई ध्यानपूर्वक पढेर र प्रयोग गर्नु महत्त्वपूर्ण छ।</a:t>
            </a:r>
            <a:endParaRPr lang="ne-NP" altLang="ja-JP" sz="1600" b="1" u="sng" kern="100" dirty="0">
              <a:effectLst/>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pPr>
            <a:endParaRPr lang="ja-JP" altLang="ja-JP" sz="1600" b="1" u="sng"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10000"/>
              </a:lnSpc>
              <a:spcBef>
                <a:spcPts val="60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साधनको संरचना मापदण्डले तोकिएका सुरक्षा उपकरणहरु निम्न छन्. </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①　</a:t>
            </a:r>
            <a:r>
              <a:rPr lang="ne-NP" altLang="ja-JP" sz="1600" dirty="0">
                <a:effectLst/>
                <a:ea typeface="ＭＳ ゴシック" panose="020B0609070205080204" pitchFamily="49" charset="-128"/>
                <a:cs typeface="Nirmala UI" panose="020B0502040204020203" pitchFamily="34" charset="0"/>
              </a:rPr>
              <a:t>बु</a:t>
            </a:r>
            <a:r>
              <a:rPr lang="hi-IN" altLang="ja-JP" sz="1600" dirty="0">
                <a:effectLst/>
                <a:ea typeface="ＭＳ ゴシック" panose="020B0609070205080204" pitchFamily="49" charset="-128"/>
                <a:cs typeface="Nirmala UI" panose="020B0502040204020203" pitchFamily="34" charset="0"/>
              </a:rPr>
              <a:t>म सञ्चालन नियन्त्रण उपकरण</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②　</a:t>
            </a:r>
            <a:r>
              <a:rPr lang="ne-NP" altLang="ja-JP" sz="1600" dirty="0">
                <a:effectLst/>
                <a:ea typeface="ＭＳ ゴシック" panose="020B0609070205080204" pitchFamily="49" charset="-128"/>
                <a:cs typeface="Nirmala UI" panose="020B0502040204020203" pitchFamily="34" charset="0"/>
              </a:rPr>
              <a:t>आपतकालीन रोक उपकरण</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③　</a:t>
            </a:r>
            <a:r>
              <a:rPr lang="ne-NP" altLang="ja-JP" sz="1600" dirty="0">
                <a:effectLst/>
                <a:ea typeface="ＭＳ ゴシック" panose="020B0609070205080204" pitchFamily="49" charset="-128"/>
                <a:cs typeface="Nirmala UI" panose="020B0502040204020203" pitchFamily="34" charset="0"/>
              </a:rPr>
              <a:t>आपतकालीन अवतरण उपकरण</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④　</a:t>
            </a:r>
            <a:r>
              <a:rPr lang="ne-NP" altLang="ja-JP" sz="1600" dirty="0">
                <a:effectLst/>
                <a:ea typeface="ＭＳ ゴシック" panose="020B0609070205080204" pitchFamily="49" charset="-128"/>
                <a:cs typeface="Nirmala UI" panose="020B0502040204020203" pitchFamily="34" charset="0"/>
              </a:rPr>
              <a:t>गुड्ने अलार्म उपकरण</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⑤　</a:t>
            </a:r>
            <a:r>
              <a:rPr lang="ne-NP" altLang="ja-JP" sz="1600" dirty="0">
                <a:effectLst/>
                <a:ea typeface="ＭＳ ゴシック" panose="020B0609070205080204" pitchFamily="49" charset="-128"/>
                <a:cs typeface="Nirmala UI" panose="020B0502040204020203" pitchFamily="34" charset="0"/>
              </a:rPr>
              <a:t>सवारी साधनको झुकाव कोण नियन्त्रण उपकरण</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⑥　</a:t>
            </a:r>
            <a:r>
              <a:rPr lang="ne-NP" altLang="ja-JP" sz="1600" dirty="0">
                <a:effectLst/>
                <a:ea typeface="ＭＳ ゴシック" panose="020B0609070205080204" pitchFamily="49" charset="-128"/>
                <a:cs typeface="Nirmala UI" panose="020B0502040204020203" pitchFamily="34" charset="0"/>
              </a:rPr>
              <a:t>सुरक्षा भल्भ</a:t>
            </a:r>
            <a:r>
              <a:rPr lang="en-US" altLang="ja-JP" sz="1600" dirty="0">
                <a:effectLst/>
                <a:latin typeface="Nirmala UI" panose="020B0502040204020203" pitchFamily="34" charset="0"/>
                <a:ea typeface="ＭＳ ゴシック" panose="020B0609070205080204" pitchFamily="49" charset="-128"/>
              </a:rPr>
              <a:t>,</a:t>
            </a:r>
            <a:r>
              <a:rPr lang="ne-NP" altLang="ja-JP" sz="1600" dirty="0">
                <a:effectLst/>
                <a:ea typeface="ＭＳ ゴシック" panose="020B0609070205080204" pitchFamily="49" charset="-128"/>
                <a:cs typeface="Nirmala UI" panose="020B0502040204020203" pitchFamily="34" charset="0"/>
              </a:rPr>
              <a:t> चेक भल्भ</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⑦　</a:t>
            </a:r>
            <a:r>
              <a:rPr lang="hi-IN" altLang="ja-JP" sz="1600" dirty="0">
                <a:effectLst/>
                <a:ea typeface="ＭＳ ゴシック" panose="020B0609070205080204" pitchFamily="49" charset="-128"/>
                <a:cs typeface="Nirmala UI" panose="020B0502040204020203" pitchFamily="34" charset="0"/>
              </a:rPr>
              <a:t>आउटरिगर</a:t>
            </a:r>
            <a:r>
              <a:rPr lang="ne-NP" altLang="ja-JP" sz="1600" dirty="0">
                <a:effectLst/>
                <a:ea typeface="ＭＳ ゴシック" panose="020B0609070205080204" pitchFamily="49" charset="-128"/>
                <a:cs typeface="Nirmala UI" panose="020B0502040204020203" pitchFamily="34" charset="0"/>
              </a:rPr>
              <a:t> अन्तर लक् उपकरण</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⑧　</a:t>
            </a:r>
            <a:r>
              <a:rPr lang="ne-NP" altLang="ja-JP" sz="1600" dirty="0">
                <a:effectLst/>
                <a:ea typeface="ＭＳ ゴシック" panose="020B0609070205080204" pitchFamily="49" charset="-128"/>
                <a:cs typeface="Nirmala UI" panose="020B0502040204020203" pitchFamily="34" charset="0"/>
              </a:rPr>
              <a:t>मेशिन साधनको अघिलो पछिल्लो दिशाको संकेत</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⑨　</a:t>
            </a:r>
            <a:r>
              <a:rPr lang="ne-NP" altLang="ja-JP" sz="1600" dirty="0">
                <a:effectLst/>
                <a:ea typeface="ＭＳ ゴシック" panose="020B0609070205080204" pitchFamily="49" charset="-128"/>
                <a:cs typeface="Nirmala UI" panose="020B0502040204020203" pitchFamily="34" charset="0"/>
              </a:rPr>
              <a:t>अधिभार नियन्त्रण उपकरण</a:t>
            </a:r>
            <a:endPar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indent="0">
              <a:lnSpc>
                <a:spcPct val="110000"/>
              </a:lnSpc>
              <a:spcBef>
                <a:spcPts val="0"/>
              </a:spcBef>
              <a:buFont typeface="Arial" panose="020B0604020202020204" pitchFamily="34" charset="0"/>
              <a:buNone/>
            </a:pPr>
            <a:endPar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p:txBody>
      </p:sp>
    </p:spTree>
    <p:extLst>
      <p:ext uri="{BB962C8B-B14F-4D97-AF65-F5344CB8AC3E}">
        <p14:creationId xmlns:p14="http://schemas.microsoft.com/office/powerpoint/2010/main" val="1292037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साधनको सुरक्षा उपकरण </a:t>
            </a:r>
            <a:r>
              <a:rPr lang="ja-JP" altLang="en-US" sz="1600" b="1" dirty="0">
                <a:latin typeface="Nirmala UI" panose="020B0502040204020203" pitchFamily="34" charset="0"/>
                <a:ea typeface="Meiryo UI" panose="020B0604030504040204" pitchFamily="50" charset="-128"/>
                <a:cs typeface="Nirmala UI" panose="020B0502040204020203" pitchFamily="34" charset="0"/>
              </a:rPr>
              <a:t>（２）　</a:t>
            </a:r>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 बु</a:t>
            </a:r>
            <a:r>
              <a:rPr lang="hi-IN" altLang="ja-JP" sz="1600" b="1" dirty="0">
                <a:effectLst/>
                <a:latin typeface="Nirmala UI" panose="020B0502040204020203" pitchFamily="34" charset="0"/>
                <a:ea typeface="Nirmala UI" panose="020B0502040204020203" pitchFamily="34" charset="0"/>
                <a:cs typeface="Nirmala UI" panose="020B0502040204020203" pitchFamily="34" charset="0"/>
              </a:rPr>
              <a:t>म सञ्चालन नियन्त्रण उपकरण</a:t>
            </a:r>
            <a:endParaRPr kumimoji="1" lang="ja-JP" altLang="en-US" sz="1600" b="1" dirty="0">
              <a:latin typeface="Nirmala UI" panose="020B0502040204020203" pitchFamily="34" charset="0"/>
              <a:ea typeface="Meiryo UI" panose="020B0604030504040204" pitchFamily="50" charset="-128"/>
              <a:cs typeface="Nirmala UI" panose="020B0502040204020203" pitchFamily="34" charset="0"/>
            </a:endParaRPr>
          </a:p>
        </p:txBody>
      </p:sp>
      <p:sp>
        <p:nvSpPr>
          <p:cNvPr id="7" name="テキスト ボックス 6"/>
          <p:cNvSpPr txBox="1"/>
          <p:nvPr/>
        </p:nvSpPr>
        <p:spPr>
          <a:xfrm>
            <a:off x="3676261" y="6400413"/>
            <a:ext cx="4494401"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36</a:t>
            </a:r>
            <a:r>
              <a:rPr lang="ja-JP" altLang="en-US" sz="1200" dirty="0">
                <a:solidFill>
                  <a:prstClr val="black"/>
                </a:solidFill>
              </a:rPr>
              <a:t>～</a:t>
            </a:r>
            <a:r>
              <a:rPr lang="en-US" altLang="ja-JP" sz="1200" dirty="0">
                <a:solidFill>
                  <a:prstClr val="black"/>
                </a:solidFill>
              </a:rPr>
              <a:t>37</a:t>
            </a:r>
            <a:r>
              <a:rPr lang="ne-NP" altLang="ja-JP" sz="1200" dirty="0">
                <a:solidFill>
                  <a:prstClr val="black"/>
                </a:solidFill>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22</a:t>
            </a:r>
            <a:r>
              <a:rPr lang="ja-JP" altLang="en-US" sz="1200" dirty="0">
                <a:solidFill>
                  <a:prstClr val="black"/>
                </a:solidFill>
              </a:rPr>
              <a:t>～</a:t>
            </a:r>
            <a:r>
              <a:rPr lang="en-US" altLang="ja-JP" sz="1200" dirty="0">
                <a:solidFill>
                  <a:prstClr val="black"/>
                </a:solidFill>
              </a:rPr>
              <a:t>24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22</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455238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dirty="0">
                <a:effectLst/>
                <a:ea typeface="ＭＳ ゴシック" panose="020B0609070205080204" pitchFamily="49" charset="-128"/>
                <a:cs typeface="Nirmala UI" panose="020B0502040204020203" pitchFamily="34" charset="0"/>
              </a:rPr>
              <a:t> बु</a:t>
            </a:r>
            <a:r>
              <a:rPr lang="hi-IN" altLang="ja-JP" sz="1400" dirty="0">
                <a:effectLst/>
                <a:ea typeface="ＭＳ ゴシック" panose="020B0609070205080204" pitchFamily="49" charset="-128"/>
                <a:cs typeface="Nirmala UI" panose="020B0502040204020203" pitchFamily="34" charset="0"/>
              </a:rPr>
              <a:t>म सञ्चालन नियन्त्रण उपकरण</a:t>
            </a:r>
            <a:r>
              <a:rPr lang="ne-NP" altLang="ja-JP" sz="1400" dirty="0">
                <a:effectLst/>
                <a:ea typeface="ＭＳ ゴシック" panose="020B0609070205080204" pitchFamily="49" charset="-128"/>
                <a:cs typeface="Nirmala UI" panose="020B0502040204020203" pitchFamily="34" charset="0"/>
              </a:rPr>
              <a:t> भनेको</a:t>
            </a:r>
            <a:r>
              <a:rPr lang="en-US" altLang="ja-JP" sz="1400" dirty="0">
                <a:effectLst/>
                <a:latin typeface="Nirmala UI" panose="020B0502040204020203" pitchFamily="34" charset="0"/>
                <a:ea typeface="ＭＳ ゴシック" panose="020B0609070205080204" pitchFamily="49" charset="-128"/>
              </a:rPr>
              <a:t>, </a:t>
            </a:r>
            <a:r>
              <a:rPr lang="ne-NP" altLang="ja-JP" sz="1400" b="1" u="sng" dirty="0">
                <a:effectLst/>
                <a:ea typeface="ＭＳ ゴシック" panose="020B0609070205080204" pitchFamily="49" charset="-128"/>
                <a:cs typeface="Nirmala UI" panose="020B0502040204020203" pitchFamily="34" charset="0"/>
              </a:rPr>
              <a:t>कार्यस्थल भुइँले तोकिएको कार्य दायरा भन्दा बढी पार हुन खोजेमा</a:t>
            </a:r>
            <a:r>
              <a:rPr lang="en-US" altLang="ja-JP" sz="1400" b="1" u="sng" dirty="0">
                <a:effectLst/>
                <a:latin typeface="Nirmala UI" panose="020B0502040204020203" pitchFamily="34" charset="0"/>
                <a:ea typeface="ＭＳ ゴシック" panose="020B0609070205080204" pitchFamily="49" charset="-128"/>
              </a:rPr>
              <a:t>,</a:t>
            </a:r>
            <a:r>
              <a:rPr lang="ne-NP" altLang="ja-JP" sz="1400" b="1" dirty="0">
                <a:latin typeface="Nirmala UI" panose="020B0502040204020203" pitchFamily="34" charset="0"/>
                <a:ea typeface="ＭＳ ゴシック" panose="020B0609070205080204" pitchFamily="49" charset="-128"/>
              </a:rPr>
              <a:t> </a:t>
            </a:r>
            <a:r>
              <a:rPr lang="ne-NP" altLang="ja-JP" sz="1400" b="1" u="sng" dirty="0">
                <a:effectLst/>
                <a:ea typeface="ＭＳ ゴシック" panose="020B0609070205080204" pitchFamily="49" charset="-128"/>
                <a:cs typeface="Nirmala UI" panose="020B0502040204020203" pitchFamily="34" charset="0"/>
              </a:rPr>
              <a:t>बुमको </a:t>
            </a:r>
            <a:r>
              <a:rPr lang="hi-IN" altLang="ja-JP" sz="1400" b="1" u="sng" dirty="0">
                <a:effectLst/>
                <a:ea typeface="ＭＳ ゴシック" panose="020B0609070205080204" pitchFamily="49" charset="-128"/>
                <a:cs typeface="Nirmala UI" panose="020B0502040204020203" pitchFamily="34" charset="0"/>
              </a:rPr>
              <a:t>सञ्चालन</a:t>
            </a:r>
            <a:r>
              <a:rPr lang="ne-NP" altLang="ja-JP" sz="1400" b="1" u="sng" dirty="0">
                <a:effectLst/>
                <a:ea typeface="ＭＳ ゴシック" panose="020B0609070205080204" pitchFamily="49" charset="-128"/>
                <a:cs typeface="Nirmala UI" panose="020B0502040204020203" pitchFamily="34" charset="0"/>
              </a:rPr>
              <a:t>लाई स्व-चालित रुपमा नियमन गर्ने</a:t>
            </a:r>
            <a:r>
              <a:rPr lang="ja-JP" altLang="ja-JP" sz="14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b="1" u="sng" dirty="0">
                <a:effectLst/>
                <a:ea typeface="ＭＳ ゴシック" panose="020B0609070205080204" pitchFamily="49" charset="-128"/>
                <a:cs typeface="Nirmala UI" panose="020B0502040204020203" pitchFamily="34" charset="0"/>
              </a:rPr>
              <a:t>रोक्ने अथवा अलार्म दिने</a:t>
            </a:r>
            <a:r>
              <a:rPr lang="ja-JP" altLang="ja-JP" sz="14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b="1" u="sng" dirty="0">
                <a:effectLst/>
                <a:ea typeface="ＭＳ ゴシック" panose="020B0609070205080204" pitchFamily="49" charset="-128"/>
                <a:cs typeface="Nirmala UI" panose="020B0502040204020203" pitchFamily="34" charset="0"/>
              </a:rPr>
              <a:t>उपकरण रही,</a:t>
            </a:r>
            <a:r>
              <a:rPr lang="ne-NP" altLang="ja-JP" sz="1400" b="1" dirty="0">
                <a:effectLst/>
                <a:ea typeface="ＭＳ ゴシック" panose="020B0609070205080204" pitchFamily="49" charset="-128"/>
                <a:cs typeface="Nirmala UI" panose="020B0502040204020203" pitchFamily="34"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साधनलाई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ढल्न रोकथाम गर्ने उपकरण</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रहेको छ।</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600"/>
              </a:spcBef>
              <a:buAutoNum type="circleNumDbPlain"/>
            </a:pPr>
            <a:r>
              <a:rPr lang="ne-NP" altLang="ja-JP" sz="1400" b="1" dirty="0">
                <a:effectLst/>
                <a:ea typeface="ＭＳ ゴシック" panose="020B0609070205080204" pitchFamily="49" charset="-128"/>
                <a:cs typeface="Nirmala UI" panose="020B0502040204020203" pitchFamily="34" charset="0"/>
              </a:rPr>
              <a:t>घट्ने बढ्ने बुम प्रकार </a:t>
            </a:r>
          </a:p>
          <a:p>
            <a:pPr marL="0" indent="0">
              <a:lnSpc>
                <a:spcPct val="110000"/>
              </a:lnSpc>
              <a:spcBef>
                <a:spcPts val="60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बुमको उठाउने झार्ने (उतारचढाव) को कोण एवम् बढ्ने मात्रा र घुम्ने कोण, </a:t>
            </a:r>
          </a:p>
          <a:p>
            <a:pPr marL="0" indent="0">
              <a:lnSpc>
                <a:spcPct val="110000"/>
              </a:lnSpc>
              <a:spcBef>
                <a:spcPts val="600"/>
              </a:spcBef>
              <a:buNone/>
            </a:pPr>
            <a:r>
              <a:rPr lang="hi-IN"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फैलाउने चौडाईलाई विधुतीय रुपमा पत्ता लगाई</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कार्य दायरा पार गर्न</a:t>
            </a:r>
          </a:p>
          <a:p>
            <a:pPr marL="0" indent="0">
              <a:lnSpc>
                <a:spcPct val="110000"/>
              </a:lnSpc>
              <a:spcBef>
                <a:spcPts val="600"/>
              </a:spcBef>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खोज्दा</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उठाउने झार्नेलाई झारेर</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बुम बढ्ने र साधनको केन्द्रबाट घुम्नलाई रोक </a:t>
            </a:r>
          </a:p>
          <a:p>
            <a:pPr marL="0" indent="0">
              <a:lnSpc>
                <a:spcPct val="110000"/>
              </a:lnSpc>
              <a:spcBef>
                <a:spcPts val="600"/>
              </a:spcBef>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लगाउने रहेको छ।</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r>
              <a:rPr lang="ne-NP" altLang="ja-JP" sz="14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घट्ने बढ्ने बुम प्रकारको </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बु</a:t>
            </a:r>
            <a:r>
              <a:rPr lang="hi-IN" altLang="ja-JP" sz="1400" dirty="0">
                <a:effectLst/>
                <a:latin typeface="Nirmala UI" panose="020B0502040204020203" pitchFamily="34" charset="0"/>
                <a:ea typeface="Nirmala UI" panose="020B0502040204020203" pitchFamily="34" charset="0"/>
                <a:cs typeface="Nirmala UI" panose="020B0502040204020203" pitchFamily="34" charset="0"/>
              </a:rPr>
              <a:t>म सञ्चालन नियन्त्रण उपकरण</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 निम्न २ प्रकारका छन्</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dirty="0">
                <a:effectLst/>
                <a:ea typeface="ＭＳ ゴシック" panose="020B0609070205080204" pitchFamily="49" charset="-128"/>
                <a:cs typeface="Nirmala UI" panose="020B0502040204020203" pitchFamily="34" charset="0"/>
              </a:rPr>
              <a:t> कार्यस्थल भुइँ भित्रको क्षमता भरको वृद्धि र कमि जाँच गर्ने (पत्ता लगाउने)</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(b)</a:t>
            </a: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dirty="0">
                <a:effectLst/>
                <a:ea typeface="ＭＳ ゴシック" panose="020B0609070205080204" pitchFamily="49" charset="-128"/>
                <a:cs typeface="Nirmala UI" panose="020B0502040204020203" pitchFamily="34" charset="0"/>
              </a:rPr>
              <a:t>कार्यस्थल भुइँ भित्रको क्षमता भरको वृद्धि र कमि जाँच नगर्ने (पत्ता नलगाउने)</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600"/>
              </a:spcBef>
              <a:buNone/>
            </a:pPr>
            <a:r>
              <a:rPr lang="ja-JP" altLang="en-US" sz="1400" b="1" dirty="0">
                <a:solidFill>
                  <a:prstClr val="black"/>
                </a:solidFill>
                <a:latin typeface="Meiryo UI" panose="020B0604030504040204" pitchFamily="50" charset="-128"/>
                <a:ea typeface="Meiryo UI" panose="020B0604030504040204" pitchFamily="50" charset="-128"/>
              </a:rPr>
              <a:t>②　</a:t>
            </a:r>
            <a:r>
              <a:rPr lang="ne-NP" altLang="ja-JP" sz="1400" b="1" dirty="0">
                <a:effectLst/>
                <a:ea typeface="ＭＳ ゴシック" panose="020B0609070205080204" pitchFamily="49" charset="-128"/>
                <a:cs typeface="Nirmala UI" panose="020B0502040204020203" pitchFamily="34" charset="0"/>
              </a:rPr>
              <a:t> बांगीएको बुम प्रकार </a:t>
            </a:r>
          </a:p>
          <a:p>
            <a:pPr marL="0" indent="0">
              <a:lnSpc>
                <a:spcPct val="110000"/>
              </a:lnSpc>
              <a:spcBef>
                <a:spcPts val="60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dirty="0">
                <a:effectLst/>
                <a:ea typeface="ＭＳ ゴシック" panose="020B0609070205080204" pitchFamily="49" charset="-128"/>
                <a:cs typeface="Nirmala UI" panose="020B0502040204020203" pitchFamily="34" charset="0"/>
              </a:rPr>
              <a:t> दोश्रो बुमको साधन तेर्सिएर बन्ने कोणलाई यान्त्रिक तह अथवा विधुतीय तहबाट पत्ता </a:t>
            </a:r>
          </a:p>
          <a:p>
            <a:pPr marL="0" indent="0">
              <a:lnSpc>
                <a:spcPct val="110000"/>
              </a:lnSpc>
              <a:spcBef>
                <a:spcPts val="600"/>
              </a:spcBef>
              <a:buNone/>
            </a:pPr>
            <a:r>
              <a:rPr lang="ne-NP" altLang="ja-JP" sz="1400" dirty="0">
                <a:effectLst/>
                <a:ea typeface="ＭＳ ゴシック" panose="020B0609070205080204" pitchFamily="49" charset="-128"/>
                <a:cs typeface="Nirmala UI" panose="020B0502040204020203" pitchFamily="34" charset="0"/>
              </a:rPr>
              <a:t>लगाई</a:t>
            </a:r>
            <a:r>
              <a:rPr lang="en-US" altLang="ja-JP" sz="1400" dirty="0">
                <a:effectLst/>
                <a:latin typeface="Nirmala UI" panose="020B0502040204020203" pitchFamily="34" charset="0"/>
                <a:ea typeface="ＭＳ ゴシック" panose="020B0609070205080204" pitchFamily="49" charset="-128"/>
              </a:rPr>
              <a:t>,</a:t>
            </a:r>
            <a:r>
              <a:rPr lang="ne-NP" altLang="ja-JP" sz="1400" dirty="0">
                <a:effectLst/>
                <a:ea typeface="ＭＳ ゴシック" panose="020B0609070205080204" pitchFamily="49" charset="-128"/>
                <a:cs typeface="Nirmala UI" panose="020B0502040204020203" pitchFamily="34" charset="0"/>
              </a:rPr>
              <a:t> चित्र </a:t>
            </a:r>
            <a:r>
              <a:rPr lang="en-US" altLang="ja-JP" sz="1400" dirty="0">
                <a:effectLst/>
                <a:latin typeface="Nirmala UI" panose="020B0502040204020203" pitchFamily="34" charset="0"/>
                <a:ea typeface="ＭＳ ゴシック" panose="020B0609070205080204" pitchFamily="49" charset="-128"/>
              </a:rPr>
              <a:t>2-29 </a:t>
            </a:r>
            <a:r>
              <a:rPr lang="ne-NP" altLang="ja-JP" sz="1400" dirty="0">
                <a:effectLst/>
                <a:ea typeface="ＭＳ ゴシック" panose="020B0609070205080204" pitchFamily="49" charset="-128"/>
                <a:cs typeface="Nirmala UI" panose="020B0502040204020203" pitchFamily="34" charset="0"/>
              </a:rPr>
              <a:t>को कार्य दायरा भन्दा पार गर्न लागेको खण्डमा</a:t>
            </a:r>
            <a:r>
              <a:rPr lang="en-US" altLang="ja-JP" sz="1400" dirty="0">
                <a:effectLst/>
                <a:latin typeface="Nirmala UI" panose="020B0502040204020203" pitchFamily="34" charset="0"/>
                <a:ea typeface="ＭＳ ゴシック" panose="020B0609070205080204" pitchFamily="49" charset="-128"/>
              </a:rPr>
              <a:t>, </a:t>
            </a:r>
            <a:r>
              <a:rPr lang="ne-NP" altLang="ja-JP" sz="1400" dirty="0">
                <a:effectLst/>
                <a:ea typeface="ＭＳ ゴシック" panose="020B0609070205080204" pitchFamily="49" charset="-128"/>
                <a:cs typeface="Nirmala UI" panose="020B0502040204020203" pitchFamily="34" charset="0"/>
              </a:rPr>
              <a:t>उठाउने झार्नेलाई तल</a:t>
            </a:r>
          </a:p>
          <a:p>
            <a:pPr marL="0" indent="0">
              <a:lnSpc>
                <a:spcPct val="110000"/>
              </a:lnSpc>
              <a:spcBef>
                <a:spcPts val="600"/>
              </a:spcBef>
              <a:buNone/>
            </a:pPr>
            <a:r>
              <a:rPr lang="ne-NP" altLang="ja-JP" sz="1400" dirty="0">
                <a:effectLst/>
                <a:ea typeface="ＭＳ ゴシック" panose="020B0609070205080204" pitchFamily="49" charset="-128"/>
                <a:cs typeface="Nirmala UI" panose="020B0502040204020203" pitchFamily="34" charset="0"/>
              </a:rPr>
              <a:t>झारेर एवंम् बांगीएको माथी उठाउने कार्य बन्द गर्छ।</a:t>
            </a: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99BB7AB-3C65-AE50-7FE8-AB3B207ECF58}"/>
              </a:ext>
            </a:extLst>
          </p:cNvPr>
          <p:cNvPicPr>
            <a:picLocks noChangeAspect="1"/>
          </p:cNvPicPr>
          <p:nvPr/>
        </p:nvPicPr>
        <p:blipFill>
          <a:blip r:embed="rId3"/>
          <a:stretch>
            <a:fillRect/>
          </a:stretch>
        </p:blipFill>
        <p:spPr>
          <a:xfrm>
            <a:off x="6236862" y="1534930"/>
            <a:ext cx="2499575" cy="1700974"/>
          </a:xfrm>
          <a:prstGeom prst="rect">
            <a:avLst/>
          </a:prstGeom>
        </p:spPr>
      </p:pic>
      <p:grpSp>
        <p:nvGrpSpPr>
          <p:cNvPr id="19" name="グループ化 18">
            <a:extLst>
              <a:ext uri="{FF2B5EF4-FFF2-40B4-BE49-F238E27FC236}">
                <a16:creationId xmlns:a16="http://schemas.microsoft.com/office/drawing/2014/main" id="{517E9DBC-7390-38FF-5B69-EFDE15F015F4}"/>
              </a:ext>
            </a:extLst>
          </p:cNvPr>
          <p:cNvGrpSpPr/>
          <p:nvPr/>
        </p:nvGrpSpPr>
        <p:grpSpPr>
          <a:xfrm>
            <a:off x="6653461" y="3706308"/>
            <a:ext cx="2490539" cy="2021840"/>
            <a:chOff x="0" y="0"/>
            <a:chExt cx="3441700" cy="2794000"/>
          </a:xfrm>
        </p:grpSpPr>
        <p:grpSp>
          <p:nvGrpSpPr>
            <p:cNvPr id="20" name="グループ化 19">
              <a:extLst>
                <a:ext uri="{FF2B5EF4-FFF2-40B4-BE49-F238E27FC236}">
                  <a16:creationId xmlns:a16="http://schemas.microsoft.com/office/drawing/2014/main" id="{6A4BEF18-A795-9EA7-35AA-3EFBABD6736F}"/>
                </a:ext>
              </a:extLst>
            </p:cNvPr>
            <p:cNvGrpSpPr/>
            <p:nvPr/>
          </p:nvGrpSpPr>
          <p:grpSpPr>
            <a:xfrm>
              <a:off x="0" y="0"/>
              <a:ext cx="3441700" cy="2794000"/>
              <a:chOff x="0" y="0"/>
              <a:chExt cx="3441700" cy="2794000"/>
            </a:xfrm>
          </p:grpSpPr>
          <p:pic>
            <p:nvPicPr>
              <p:cNvPr id="23" name="図 22">
                <a:extLst>
                  <a:ext uri="{FF2B5EF4-FFF2-40B4-BE49-F238E27FC236}">
                    <a16:creationId xmlns:a16="http://schemas.microsoft.com/office/drawing/2014/main" id="{34B2C49A-69FC-EE84-84E6-283B38ABAD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07715" cy="2794000"/>
              </a:xfrm>
              <a:prstGeom prst="rect">
                <a:avLst/>
              </a:prstGeom>
              <a:noFill/>
              <a:ln>
                <a:noFill/>
              </a:ln>
            </p:spPr>
          </p:pic>
          <p:sp>
            <p:nvSpPr>
              <p:cNvPr id="24" name="テキスト ボックス 241">
                <a:extLst>
                  <a:ext uri="{FF2B5EF4-FFF2-40B4-BE49-F238E27FC236}">
                    <a16:creationId xmlns:a16="http://schemas.microsoft.com/office/drawing/2014/main" id="{502960F5-2A42-A091-C285-A8786CF4D62F}"/>
                  </a:ext>
                </a:extLst>
              </p:cNvPr>
              <p:cNvSpPr txBox="1">
                <a:spLocks noChangeArrowheads="1"/>
              </p:cNvSpPr>
              <p:nvPr/>
            </p:nvSpPr>
            <p:spPr bwMode="auto">
              <a:xfrm>
                <a:off x="69850" y="2457450"/>
                <a:ext cx="3371850" cy="3365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l"/>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2-29 बांगीएको बुम प्रकारको कार्य दायरा चित्रलेखाको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
          <p:nvSpPr>
            <p:cNvPr id="21" name="テキスト ボックス 602">
              <a:extLst>
                <a:ext uri="{FF2B5EF4-FFF2-40B4-BE49-F238E27FC236}">
                  <a16:creationId xmlns:a16="http://schemas.microsoft.com/office/drawing/2014/main" id="{9EE4A374-C816-734B-EECB-532CEBABC844}"/>
                </a:ext>
              </a:extLst>
            </p:cNvPr>
            <p:cNvSpPr txBox="1">
              <a:spLocks noChangeArrowheads="1"/>
            </p:cNvSpPr>
            <p:nvPr/>
          </p:nvSpPr>
          <p:spPr bwMode="auto">
            <a:xfrm>
              <a:off x="1127760" y="2133600"/>
              <a:ext cx="1295400" cy="2743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कार्य त्रिज्या</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2" name="テキスト ボックス 603">
              <a:extLst>
                <a:ext uri="{FF2B5EF4-FFF2-40B4-BE49-F238E27FC236}">
                  <a16:creationId xmlns:a16="http://schemas.microsoft.com/office/drawing/2014/main" id="{A74797C9-D0DD-718A-E415-AA992EB64E0E}"/>
                </a:ext>
              </a:extLst>
            </p:cNvPr>
            <p:cNvSpPr txBox="1"/>
            <p:nvPr/>
          </p:nvSpPr>
          <p:spPr>
            <a:xfrm rot="16200000">
              <a:off x="22860" y="579120"/>
              <a:ext cx="922154" cy="436988"/>
            </a:xfrm>
            <a:prstGeom prst="rect">
              <a:avLst/>
            </a:prstGeom>
            <a:solidFill>
              <a:schemeClr val="lt1"/>
            </a:solid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just"/>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जमिनमाथिको उचाई</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en-US" sz="900" kern="100">
                  <a:effectLst/>
                  <a:latin typeface="ＭＳ ゴシック" panose="020B0609070205080204" pitchFamily="49" charset="-128"/>
                  <a:ea typeface="ＭＳ ゴシック" panose="020B0609070205080204" pitchFamily="49" charset="-128"/>
                  <a:cs typeface="Mangal" panose="02040503050203030202" pitchFamily="18" charset="0"/>
                </a:rPr>
                <a:t>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214186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साधनको सुरक्षा उपकरण </a:t>
            </a:r>
            <a:r>
              <a:rPr lang="ja-JP" altLang="en-US" sz="1600" b="1" dirty="0">
                <a:latin typeface="Meiryo UI" panose="020B0604030504040204" pitchFamily="50" charset="-128"/>
                <a:ea typeface="Meiryo UI" panose="020B0604030504040204" pitchFamily="50" charset="-128"/>
              </a:rPr>
              <a:t>（３）　</a:t>
            </a:r>
            <a:r>
              <a:rPr lang="ne-NP" altLang="ja-JP" sz="1600" b="1" dirty="0">
                <a:effectLst/>
                <a:ea typeface="ＭＳ ゴシック" panose="020B0609070205080204" pitchFamily="49" charset="-128"/>
                <a:cs typeface="Nirmala UI" panose="020B0502040204020203" pitchFamily="34" charset="0"/>
              </a:rPr>
              <a:t> आपतकालीन रोक उपकरण</a:t>
            </a:r>
            <a:endParaRPr kumimoji="1" lang="ja-JP" altLang="en-US" sz="16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64090" y="6400413"/>
            <a:ext cx="3906572"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38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25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ne-NP" altLang="ja-JP" sz="1800" dirty="0">
                <a:effectLst/>
                <a:ea typeface="ＭＳ ゴシック" panose="020B0609070205080204" pitchFamily="49" charset="-128"/>
                <a:cs typeface="Nirmala UI" panose="020B0502040204020203" pitchFamily="34" charset="0"/>
              </a:rPr>
              <a:t> </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आपतकालीन रोक उपकरण भनेको</a:t>
            </a:r>
            <a:r>
              <a:rPr lang="en-US" altLang="ja-JP" sz="16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600" b="1" u="sng" dirty="0">
                <a:effectLst/>
                <a:latin typeface="Nirmala UI" panose="020B0502040204020203" pitchFamily="34" charset="0"/>
                <a:ea typeface="Nirmala UI" panose="020B0502040204020203" pitchFamily="34" charset="0"/>
                <a:cs typeface="Nirmala UI" panose="020B0502040204020203" pitchFamily="34" charset="0"/>
              </a:rPr>
              <a:t>बुमको सञ्चालन बीच</a:t>
            </a:r>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अथवा </a:t>
            </a:r>
            <a:r>
              <a:rPr lang="ne-NP" altLang="ja-JP" sz="1600" b="1" u="sng" dirty="0">
                <a:effectLst/>
                <a:latin typeface="Nirmala UI" panose="020B0502040204020203" pitchFamily="34" charset="0"/>
                <a:ea typeface="Nirmala UI" panose="020B0502040204020203" pitchFamily="34" charset="0"/>
                <a:cs typeface="Nirmala UI" panose="020B0502040204020203" pitchFamily="34" charset="0"/>
              </a:rPr>
              <a:t>स्व-चालित प्रणालीको उच्च स्थानमा कार्य गर्ने साधनले  काम गरिरहेको अवस्थामा</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600" b="1" u="sng" dirty="0">
                <a:effectLst/>
                <a:latin typeface="Nirmala UI" panose="020B0502040204020203" pitchFamily="34" charset="0"/>
                <a:ea typeface="Nirmala UI" panose="020B0502040204020203" pitchFamily="34" charset="0"/>
                <a:cs typeface="Nirmala UI" panose="020B0502040204020203" pitchFamily="34" charset="0"/>
              </a:rPr>
              <a:t>चालकले खतरा भएको महसुस गरेको समयमा</a:t>
            </a:r>
            <a:r>
              <a:rPr lang="en-US" altLang="ja-JP" sz="16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 तुरुन्तै </a:t>
            </a:r>
            <a:r>
              <a:rPr lang="ne-NP" altLang="ja-JP" sz="1600" b="1" u="sng" dirty="0">
                <a:effectLst/>
                <a:latin typeface="Nirmala UI" panose="020B0502040204020203" pitchFamily="34" charset="0"/>
                <a:ea typeface="Nirmala UI" panose="020B0502040204020203" pitchFamily="34" charset="0"/>
                <a:cs typeface="Nirmala UI" panose="020B0502040204020203" pitchFamily="34" charset="0"/>
              </a:rPr>
              <a:t>बन्द गराउने </a:t>
            </a:r>
            <a:r>
              <a:rPr lang="ne-NP" altLang="ja-JP" sz="1600" b="1" u="sng" dirty="0">
                <a:latin typeface="Nirmala UI" panose="020B0502040204020203" pitchFamily="34" charset="0"/>
                <a:ea typeface="Nirmala UI" panose="020B0502040204020203" pitchFamily="34" charset="0"/>
                <a:cs typeface="Nirmala UI" panose="020B0502040204020203" pitchFamily="34" charset="0"/>
              </a:rPr>
              <a:t>उपकरण रहेको छ</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a:t>
            </a:r>
            <a:endParaRPr lang="en-US"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10000"/>
              </a:lnSpc>
              <a:spcBef>
                <a:spcPts val="0"/>
              </a:spcBef>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CD103419-02DE-DD17-B383-0182A7EE5FC6}"/>
              </a:ext>
            </a:extLst>
          </p:cNvPr>
          <p:cNvGrpSpPr/>
          <p:nvPr/>
        </p:nvGrpSpPr>
        <p:grpSpPr>
          <a:xfrm>
            <a:off x="4239706" y="2265870"/>
            <a:ext cx="4379901" cy="2326259"/>
            <a:chOff x="0" y="0"/>
            <a:chExt cx="4937760" cy="2622550"/>
          </a:xfrm>
        </p:grpSpPr>
        <p:grpSp>
          <p:nvGrpSpPr>
            <p:cNvPr id="3" name="グループ化 2">
              <a:extLst>
                <a:ext uri="{FF2B5EF4-FFF2-40B4-BE49-F238E27FC236}">
                  <a16:creationId xmlns:a16="http://schemas.microsoft.com/office/drawing/2014/main" id="{600F0E58-572E-4170-C847-816425E1F194}"/>
                </a:ext>
              </a:extLst>
            </p:cNvPr>
            <p:cNvGrpSpPr/>
            <p:nvPr/>
          </p:nvGrpSpPr>
          <p:grpSpPr>
            <a:xfrm>
              <a:off x="0" y="0"/>
              <a:ext cx="4937760" cy="2622550"/>
              <a:chOff x="0" y="0"/>
              <a:chExt cx="4937760" cy="2622550"/>
            </a:xfrm>
          </p:grpSpPr>
          <p:pic>
            <p:nvPicPr>
              <p:cNvPr id="15" name="図 14">
                <a:extLst>
                  <a:ext uri="{FF2B5EF4-FFF2-40B4-BE49-F238E27FC236}">
                    <a16:creationId xmlns:a16="http://schemas.microsoft.com/office/drawing/2014/main" id="{41941731-95E7-5D90-F733-4878D67B78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950" y="0"/>
                <a:ext cx="4702810" cy="2622550"/>
              </a:xfrm>
              <a:prstGeom prst="rect">
                <a:avLst/>
              </a:prstGeom>
              <a:noFill/>
              <a:ln>
                <a:noFill/>
              </a:ln>
            </p:spPr>
          </p:pic>
          <p:sp>
            <p:nvSpPr>
              <p:cNvPr id="16" name="テキスト ボックス 242">
                <a:extLst>
                  <a:ext uri="{FF2B5EF4-FFF2-40B4-BE49-F238E27FC236}">
                    <a16:creationId xmlns:a16="http://schemas.microsoft.com/office/drawing/2014/main" id="{B21DE6FE-FD06-DEAC-94C9-C1A5634D9480}"/>
                  </a:ext>
                </a:extLst>
              </p:cNvPr>
              <p:cNvSpPr txBox="1">
                <a:spLocks noChangeArrowheads="1"/>
              </p:cNvSpPr>
              <p:nvPr/>
            </p:nvSpPr>
            <p:spPr bwMode="auto">
              <a:xfrm>
                <a:off x="0" y="1924050"/>
                <a:ext cx="2882900" cy="3365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2-30 आकस्मिक रोक उपकरणको चल्ने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
          <p:nvSpPr>
            <p:cNvPr id="6" name="テキスト ボックス 605">
              <a:extLst>
                <a:ext uri="{FF2B5EF4-FFF2-40B4-BE49-F238E27FC236}">
                  <a16:creationId xmlns:a16="http://schemas.microsoft.com/office/drawing/2014/main" id="{B8093410-8935-84BB-0381-9F51FCECA3BA}"/>
                </a:ext>
              </a:extLst>
            </p:cNvPr>
            <p:cNvSpPr txBox="1">
              <a:spLocks noChangeArrowheads="1"/>
            </p:cNvSpPr>
            <p:nvPr/>
          </p:nvSpPr>
          <p:spPr bwMode="auto">
            <a:xfrm>
              <a:off x="670560" y="251460"/>
              <a:ext cx="480060" cy="2971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खतरा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pic>
          <p:nvPicPr>
            <p:cNvPr id="8" name="図 7">
              <a:extLst>
                <a:ext uri="{FF2B5EF4-FFF2-40B4-BE49-F238E27FC236}">
                  <a16:creationId xmlns:a16="http://schemas.microsoft.com/office/drawing/2014/main" id="{6C62421C-F68C-C080-49E2-E45FD2FFA0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65860"/>
              <a:ext cx="251460" cy="160020"/>
            </a:xfrm>
            <a:prstGeom prst="rect">
              <a:avLst/>
            </a:prstGeom>
            <a:noFill/>
            <a:ln>
              <a:noFill/>
            </a:ln>
          </p:spPr>
        </p:pic>
        <p:sp>
          <p:nvSpPr>
            <p:cNvPr id="10" name="テキスト ボックス 608">
              <a:extLst>
                <a:ext uri="{FF2B5EF4-FFF2-40B4-BE49-F238E27FC236}">
                  <a16:creationId xmlns:a16="http://schemas.microsoft.com/office/drawing/2014/main" id="{7BB7E4B8-F748-5A15-F480-C4CF7DD958E2}"/>
                </a:ext>
              </a:extLst>
            </p:cNvPr>
            <p:cNvSpPr txBox="1"/>
            <p:nvPr/>
          </p:nvSpPr>
          <p:spPr>
            <a:xfrm rot="16200000">
              <a:off x="919480" y="1041400"/>
              <a:ext cx="918844" cy="455295"/>
            </a:xfrm>
            <a:prstGeom prst="rect">
              <a:avLst/>
            </a:prstGeom>
            <a:solidFill>
              <a:schemeClr val="lt1"/>
            </a:solid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just"/>
              <a:r>
                <a:rPr lang="ne-NP" sz="600" kern="100">
                  <a:effectLst/>
                  <a:latin typeface="ＭＳ ゴシック" panose="020B0609070205080204" pitchFamily="49" charset="-128"/>
                  <a:ea typeface="ＭＳ ゴシック" panose="020B0609070205080204" pitchFamily="49" charset="-128"/>
                  <a:cs typeface="Nirmala UI" panose="020B0502040204020203" pitchFamily="34" charset="0"/>
                </a:rPr>
                <a:t>आकस्मिक बन्द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600" kern="100">
                  <a:effectLst/>
                  <a:latin typeface="ＭＳ ゴシック" panose="020B0609070205080204" pitchFamily="49" charset="-128"/>
                  <a:ea typeface="ＭＳ ゴシック" panose="020B0609070205080204" pitchFamily="49" charset="-128"/>
                  <a:cs typeface="Nirmala UI" panose="020B0502040204020203" pitchFamily="34" charset="0"/>
                </a:rPr>
                <a:t>स्विच</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pic>
          <p:nvPicPr>
            <p:cNvPr id="12" name="図 11">
              <a:extLst>
                <a:ext uri="{FF2B5EF4-FFF2-40B4-BE49-F238E27FC236}">
                  <a16:creationId xmlns:a16="http://schemas.microsoft.com/office/drawing/2014/main" id="{A6F9A990-96E2-79D0-6BC9-5B9CE75056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1660" y="1074420"/>
              <a:ext cx="746760" cy="464820"/>
            </a:xfrm>
            <a:prstGeom prst="rect">
              <a:avLst/>
            </a:prstGeom>
            <a:noFill/>
            <a:ln>
              <a:noFill/>
            </a:ln>
          </p:spPr>
        </p:pic>
        <p:pic>
          <p:nvPicPr>
            <p:cNvPr id="13" name="図 12">
              <a:extLst>
                <a:ext uri="{FF2B5EF4-FFF2-40B4-BE49-F238E27FC236}">
                  <a16:creationId xmlns:a16="http://schemas.microsoft.com/office/drawing/2014/main" id="{88BD1C4D-A008-E0D8-5BCC-740BB9DA97D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08960" y="1402080"/>
              <a:ext cx="228600" cy="251460"/>
            </a:xfrm>
            <a:prstGeom prst="rect">
              <a:avLst/>
            </a:prstGeom>
            <a:noFill/>
            <a:ln>
              <a:noFill/>
            </a:ln>
          </p:spPr>
        </p:pic>
        <p:sp>
          <p:nvSpPr>
            <p:cNvPr id="14" name="テキスト ボックス 612">
              <a:extLst>
                <a:ext uri="{FF2B5EF4-FFF2-40B4-BE49-F238E27FC236}">
                  <a16:creationId xmlns:a16="http://schemas.microsoft.com/office/drawing/2014/main" id="{ACF6DBEB-E390-4D81-AAB3-8D1C2DDA2E5F}"/>
                </a:ext>
              </a:extLst>
            </p:cNvPr>
            <p:cNvSpPr txBox="1">
              <a:spLocks noChangeArrowheads="1"/>
            </p:cNvSpPr>
            <p:nvPr/>
          </p:nvSpPr>
          <p:spPr bwMode="auto">
            <a:xfrm>
              <a:off x="3063240" y="53340"/>
              <a:ext cx="1753870" cy="3365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600" kern="100">
                  <a:effectLst/>
                  <a:latin typeface="ＭＳ ゴシック" panose="020B0609070205080204" pitchFamily="49" charset="-128"/>
                  <a:ea typeface="ＭＳ ゴシック" panose="020B0609070205080204" pitchFamily="49" charset="-128"/>
                  <a:cs typeface="Nirmala UI" panose="020B0502040204020203" pitchFamily="34" charset="0"/>
                </a:rPr>
                <a:t>बुमको उतारचढाव, घुमाई</a:t>
              </a:r>
              <a:r>
                <a:rPr lang="en-US" sz="600" kern="100">
                  <a:effectLst/>
                  <a:latin typeface="Nirmala UI" panose="020B0502040204020203" pitchFamily="34" charset="0"/>
                  <a:ea typeface="ＭＳ ゴシック" panose="020B0609070205080204" pitchFamily="49" charset="-128"/>
                  <a:cs typeface="Mangal" panose="02040503050203030202" pitchFamily="18" charset="0"/>
                </a:rPr>
                <a:t>,</a:t>
              </a:r>
              <a:r>
                <a:rPr lang="ne-NP" sz="600" kern="100">
                  <a:effectLst/>
                  <a:latin typeface="ＭＳ ゴシック" panose="020B0609070205080204" pitchFamily="49" charset="-128"/>
                  <a:ea typeface="ＭＳ ゴシック" panose="020B0609070205080204" pitchFamily="49" charset="-128"/>
                  <a:cs typeface="Nirmala UI" panose="020B0502040204020203" pitchFamily="34" charset="0"/>
                </a:rPr>
                <a:t> घटबढ, घाँटी हल्लाउने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55709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साधनको सुरक्षा उपकरण </a:t>
            </a:r>
            <a:r>
              <a:rPr lang="ja-JP" altLang="en-US" sz="1600" b="1" dirty="0">
                <a:latin typeface="Nirmala UI" panose="020B0502040204020203" pitchFamily="34" charset="0"/>
                <a:ea typeface="Meiryo UI" panose="020B0604030504040204" pitchFamily="50" charset="-128"/>
                <a:cs typeface="Nirmala UI" panose="020B0502040204020203" pitchFamily="34" charset="0"/>
              </a:rPr>
              <a:t>（４）　</a:t>
            </a:r>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आपतकालीन अवतरण उपकरण</a:t>
            </a:r>
            <a:endParaRPr kumimoji="1" lang="ja-JP" altLang="en-US" sz="1600" b="1" dirty="0">
              <a:latin typeface="Nirmala UI" panose="020B0502040204020203" pitchFamily="34" charset="0"/>
              <a:ea typeface="Meiryo UI" panose="020B0604030504040204" pitchFamily="50" charset="-128"/>
              <a:cs typeface="Nirmala UI" panose="020B0502040204020203" pitchFamily="34" charset="0"/>
            </a:endParaRPr>
          </a:p>
        </p:txBody>
      </p:sp>
      <p:sp>
        <p:nvSpPr>
          <p:cNvPr id="7" name="テキスト ボックス 6"/>
          <p:cNvSpPr txBox="1"/>
          <p:nvPr/>
        </p:nvSpPr>
        <p:spPr>
          <a:xfrm>
            <a:off x="4329404" y="6400413"/>
            <a:ext cx="3841258"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39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26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11" name="コンテンツ プレースホルダー 4"/>
          <p:cNvSpPr txBox="1">
            <a:spLocks/>
          </p:cNvSpPr>
          <p:nvPr/>
        </p:nvSpPr>
        <p:spPr>
          <a:xfrm>
            <a:off x="628650" y="794457"/>
            <a:ext cx="7886700" cy="321874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आपतकालीन अवतरण उपकरणमा</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मेशिन बन्द आदि </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नसोचिएको अवस्था उत्पन्न हुँदा</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 माथिको कामदार जमिनमा झर्न सक्ने</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उपकरण अथवा सामग्री उपकरण रहेको छ।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endParaRPr lang="ne-NP" altLang="ja-JP" sz="1600" dirty="0">
              <a:solidFill>
                <a:schemeClr val="accent1">
                  <a:lumMod val="75000"/>
                </a:schemeClr>
              </a:solidFill>
              <a:latin typeface="Meiryo UI" panose="020B0604030504040204" pitchFamily="50" charset="-128"/>
              <a:ea typeface="Meiryo UI" panose="020B0604030504040204" pitchFamily="50" charset="-128"/>
            </a:endParaRPr>
          </a:p>
          <a:p>
            <a:pPr marL="143510" indent="0" algn="just">
              <a:lnSpc>
                <a:spcPts val="2000"/>
              </a:lnSpc>
              <a:buNone/>
            </a:pPr>
            <a:r>
              <a:rPr lang="ja-JP" altLang="ja-JP" sz="1400" kern="100" dirty="0">
                <a:solidFill>
                  <a:srgbClr val="2E74B5"/>
                </a:solidFill>
                <a:effectLst/>
                <a:latin typeface="ＭＳ ゴシック" panose="020B0609070205080204" pitchFamily="49" charset="-128"/>
                <a:ea typeface="ＭＳ ゴシック" panose="020B0609070205080204" pitchFamily="49" charset="-128"/>
                <a:cs typeface="ＭＳ ゴシック" panose="020B0609070205080204" pitchFamily="49" charset="-128"/>
              </a:rPr>
              <a:t>※</a:t>
            </a:r>
            <a:r>
              <a:rPr lang="ne-NP" altLang="ja-JP" sz="1400"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उपकरणको रुपमा</a:t>
            </a:r>
            <a:r>
              <a:rPr lang="en-US" altLang="ja-JP" sz="1400"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400"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साधारणतय इन्जिन प्रणालीको उच्च स्थानमा कार्य गर्ने साधनमा, व्याट्रीलाई विधुतीय श्रोत को रुपमा आपतकालीन प्रयोगको लागि पम्प जडान गरिएको हुन्छ। फेरी</a:t>
            </a:r>
            <a:r>
              <a:rPr lang="en-US" altLang="ja-JP" sz="1400"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400"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थोरै ध्वनिको शक्ति श्रोतको मेशिनलाई बेग्लै </a:t>
            </a:r>
            <a:r>
              <a:rPr lang="hi-IN" altLang="ja-JP" sz="1400" kern="100" dirty="0">
                <a:solidFill>
                  <a:srgbClr val="2E74B5"/>
                </a:solidFill>
                <a:latin typeface="ＭＳ ゴシック" panose="020B0609070205080204" pitchFamily="49" charset="-128"/>
                <a:ea typeface="ＭＳ ゴシック" panose="020B0609070205080204" pitchFamily="49" charset="-128"/>
                <a:cs typeface="Nirmala UI" panose="020B0502040204020203" pitchFamily="34" charset="0"/>
              </a:rPr>
              <a:t>जडान गरि</a:t>
            </a:r>
            <a:r>
              <a:rPr lang="ne-NP" altLang="ja-JP" sz="1400" kern="100" dirty="0">
                <a:solidFill>
                  <a:srgbClr val="2E74B5"/>
                </a:solidFill>
                <a:latin typeface="ＭＳ ゴシック" panose="020B0609070205080204" pitchFamily="49" charset="-128"/>
                <a:ea typeface="ＭＳ ゴシック" panose="020B0609070205080204" pitchFamily="49" charset="-128"/>
                <a:cs typeface="Nirmala UI" panose="020B0502040204020203" pitchFamily="34" charset="0"/>
              </a:rPr>
              <a:t> आपतकालीन </a:t>
            </a:r>
            <a:r>
              <a:rPr lang="ne-NP" altLang="ja-JP" sz="1400"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प्रयोग पम्प नराखिएको सामान पनि रहेको छ।</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143510" indent="0" algn="just">
              <a:lnSpc>
                <a:spcPts val="2000"/>
              </a:lnSpc>
              <a:buNone/>
            </a:pPr>
            <a:r>
              <a:rPr lang="ja-JP" altLang="ja-JP" sz="1400" kern="100" dirty="0">
                <a:solidFill>
                  <a:srgbClr val="2E74B5"/>
                </a:solidFill>
                <a:effectLst/>
                <a:latin typeface="ＭＳ ゴシック" panose="020B0609070205080204" pitchFamily="49" charset="-128"/>
                <a:ea typeface="ＭＳ ゴシック" panose="020B0609070205080204" pitchFamily="49" charset="-128"/>
                <a:cs typeface="ＭＳ ゴシック" panose="020B0609070205080204" pitchFamily="49" charset="-128"/>
              </a:rPr>
              <a:t>※</a:t>
            </a:r>
            <a:r>
              <a:rPr lang="ne-NP" altLang="ja-JP" sz="1400"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ठाडो माथी तल गर्ने प्रकारको साधनमा</a:t>
            </a:r>
            <a:r>
              <a:rPr lang="en-US" altLang="ja-JP" sz="1400"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400"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साधारणतय</a:t>
            </a:r>
            <a:r>
              <a:rPr lang="en-US" altLang="ja-JP" sz="1400"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400"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 झर्न प्रयोग हुने भल्भ राखिएको हुन्छ। </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143510" indent="0" algn="just">
              <a:lnSpc>
                <a:spcPts val="2000"/>
              </a:lnSpc>
              <a:buNone/>
            </a:pPr>
            <a:r>
              <a:rPr lang="ja-JP" altLang="ja-JP" sz="1400" kern="100" dirty="0">
                <a:solidFill>
                  <a:srgbClr val="2E74B5"/>
                </a:solidFill>
                <a:effectLst/>
                <a:latin typeface="ＭＳ ゴシック" panose="020B0609070205080204" pitchFamily="49" charset="-128"/>
                <a:ea typeface="ＭＳ ゴシック" panose="020B0609070205080204" pitchFamily="49" charset="-128"/>
                <a:cs typeface="ＭＳ ゴシック" panose="020B0609070205080204" pitchFamily="49" charset="-128"/>
              </a:rPr>
              <a:t>※</a:t>
            </a:r>
            <a:r>
              <a:rPr lang="ne-NP" altLang="ja-JP" sz="1400"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सामाग्री उपकरणको रुपमा</a:t>
            </a:r>
            <a:r>
              <a:rPr lang="en-US" altLang="ja-JP" sz="1400"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400"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डोरी भर्याङ झर्नको लागि प्रयोग गर्न सकिन्छ। </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8576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49" y="423012"/>
            <a:ext cx="7886700" cy="385269"/>
          </a:xfrm>
          <a:ln>
            <a:solidFill>
              <a:schemeClr val="tx1"/>
            </a:solidFill>
          </a:ln>
        </p:spPr>
        <p:txBody>
          <a:bodyPr>
            <a:noAutofit/>
          </a:bodyPr>
          <a:lstStyle/>
          <a:p>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साधनको सुरक्षा उपकरण </a:t>
            </a:r>
            <a:r>
              <a:rPr lang="ja-JP" altLang="en-US" sz="1800" b="1" dirty="0">
                <a:latin typeface="Meiryo UI" panose="020B0604030504040204" pitchFamily="50" charset="-128"/>
                <a:ea typeface="Meiryo UI" panose="020B0604030504040204" pitchFamily="50" charset="-128"/>
              </a:rPr>
              <a:t>（５）　</a:t>
            </a:r>
            <a:r>
              <a:rPr lang="ne-NP" altLang="ja-JP" sz="1800" b="1" dirty="0">
                <a:effectLst/>
                <a:ea typeface="ＭＳ ゴシック" panose="020B0609070205080204" pitchFamily="49" charset="-128"/>
                <a:cs typeface="Nirmala UI" panose="020B0502040204020203" pitchFamily="34" charset="0"/>
              </a:rPr>
              <a:t> गुड्ने अलार्म उपकरण</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66727" y="6400413"/>
            <a:ext cx="380393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39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26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25</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335350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p>
          <a:p>
            <a:pPr marL="0" indent="0">
              <a:lnSpc>
                <a:spcPct val="110000"/>
              </a:lnSpc>
              <a:spcBef>
                <a:spcPts val="0"/>
              </a:spcBef>
              <a:buNone/>
            </a:pP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गुड्ने अलार्म उपकरणमा</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गुड्ने समयमा</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स्व-चालित रुपमा अलार्म</a:t>
            </a:r>
            <a:r>
              <a:rPr lang="ja-JP" altLang="ja-JP" sz="18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बुजर</a:t>
            </a:r>
            <a:r>
              <a:rPr lang="ja-JP" altLang="ja-JP" sz="18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बज्ने उपकरण</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रही</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गुड्ने सञ्चालन लिभरसंग जोडिएर स्विच लाग्ने हुन्छ। </a:t>
            </a:r>
          </a:p>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ne-NP" altLang="ja-JP" sz="1800" dirty="0">
                <a:effectLst/>
                <a:latin typeface="ＭＳ ゴシック" panose="020B0609070205080204" pitchFamily="49" charset="-128"/>
                <a:ea typeface="ＭＳ ゴシック" panose="020B0609070205080204" pitchFamily="49" charset="-128"/>
                <a:cs typeface="Nirmala UI" panose="020B0502040204020203" pitchFamily="34" charset="0"/>
              </a:rPr>
              <a:t> स्व-चालित गुड्ने प्रणालीको उच्च स्थानमा कार्य गर्ने साधनमा जडान गरिएको हुन्छ।</a:t>
            </a:r>
            <a:endParaRPr lang="en-US" altLang="ja-JP" sz="1800" dirty="0">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ED55494A-00B3-0297-2984-F4F85F118703}"/>
              </a:ext>
            </a:extLst>
          </p:cNvPr>
          <p:cNvGrpSpPr/>
          <p:nvPr/>
        </p:nvGrpSpPr>
        <p:grpSpPr>
          <a:xfrm>
            <a:off x="3657346" y="2529489"/>
            <a:ext cx="4218940" cy="1972310"/>
            <a:chOff x="0" y="0"/>
            <a:chExt cx="4218940" cy="1972310"/>
          </a:xfrm>
        </p:grpSpPr>
        <p:grpSp>
          <p:nvGrpSpPr>
            <p:cNvPr id="3" name="グループ化 2">
              <a:extLst>
                <a:ext uri="{FF2B5EF4-FFF2-40B4-BE49-F238E27FC236}">
                  <a16:creationId xmlns:a16="http://schemas.microsoft.com/office/drawing/2014/main" id="{D80CD157-4C56-4D1A-B7D7-F60AC1D2E1A7}"/>
                </a:ext>
              </a:extLst>
            </p:cNvPr>
            <p:cNvGrpSpPr/>
            <p:nvPr/>
          </p:nvGrpSpPr>
          <p:grpSpPr>
            <a:xfrm>
              <a:off x="0" y="60960"/>
              <a:ext cx="4218940" cy="1911350"/>
              <a:chOff x="0" y="0"/>
              <a:chExt cx="4536440" cy="2324100"/>
            </a:xfrm>
          </p:grpSpPr>
          <p:pic>
            <p:nvPicPr>
              <p:cNvPr id="12" name="図 11">
                <a:extLst>
                  <a:ext uri="{FF2B5EF4-FFF2-40B4-BE49-F238E27FC236}">
                    <a16:creationId xmlns:a16="http://schemas.microsoft.com/office/drawing/2014/main" id="{CC06F56C-AE7D-0654-98D3-21F74CBA9E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36440" cy="2317750"/>
              </a:xfrm>
              <a:prstGeom prst="rect">
                <a:avLst/>
              </a:prstGeom>
              <a:noFill/>
              <a:ln>
                <a:noFill/>
              </a:ln>
            </p:spPr>
          </p:pic>
          <p:sp>
            <p:nvSpPr>
              <p:cNvPr id="13" name="テキスト ボックス 243">
                <a:extLst>
                  <a:ext uri="{FF2B5EF4-FFF2-40B4-BE49-F238E27FC236}">
                    <a16:creationId xmlns:a16="http://schemas.microsoft.com/office/drawing/2014/main" id="{1FE9D951-A5F0-F243-89B0-73DEC12811D8}"/>
                  </a:ext>
                </a:extLst>
              </p:cNvPr>
              <p:cNvSpPr txBox="1">
                <a:spLocks noChangeArrowheads="1"/>
              </p:cNvSpPr>
              <p:nvPr/>
            </p:nvSpPr>
            <p:spPr bwMode="auto">
              <a:xfrm>
                <a:off x="889000" y="1987550"/>
                <a:ext cx="2603500" cy="3365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l"/>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2-31 उड्ने अलार्म उपकरणको चल्ने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pic>
          <p:nvPicPr>
            <p:cNvPr id="8" name="図 7">
              <a:extLst>
                <a:ext uri="{FF2B5EF4-FFF2-40B4-BE49-F238E27FC236}">
                  <a16:creationId xmlns:a16="http://schemas.microsoft.com/office/drawing/2014/main" id="{BF362C10-25B2-54B1-BA26-60B0BF14F6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 y="0"/>
              <a:ext cx="304800" cy="251460"/>
            </a:xfrm>
            <a:prstGeom prst="rect">
              <a:avLst/>
            </a:prstGeom>
            <a:noFill/>
            <a:ln>
              <a:noFill/>
            </a:ln>
          </p:spPr>
        </p:pic>
        <p:sp>
          <p:nvSpPr>
            <p:cNvPr id="9" name="テキスト ボックス 615">
              <a:extLst>
                <a:ext uri="{FF2B5EF4-FFF2-40B4-BE49-F238E27FC236}">
                  <a16:creationId xmlns:a16="http://schemas.microsoft.com/office/drawing/2014/main" id="{C1B0B32D-DC65-6311-3D2B-AC8BABAC47A4}"/>
                </a:ext>
              </a:extLst>
            </p:cNvPr>
            <p:cNvSpPr txBox="1">
              <a:spLocks noChangeArrowheads="1"/>
            </p:cNvSpPr>
            <p:nvPr/>
          </p:nvSpPr>
          <p:spPr bwMode="auto">
            <a:xfrm>
              <a:off x="2286000" y="594360"/>
              <a:ext cx="571500" cy="27678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l"/>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संचालन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pic>
          <p:nvPicPr>
            <p:cNvPr id="10" name="図 9">
              <a:extLst>
                <a:ext uri="{FF2B5EF4-FFF2-40B4-BE49-F238E27FC236}">
                  <a16:creationId xmlns:a16="http://schemas.microsoft.com/office/drawing/2014/main" id="{176AAF8A-732C-8026-E1A9-89930018A52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75660" y="457200"/>
              <a:ext cx="381000" cy="190500"/>
            </a:xfrm>
            <a:prstGeom prst="rect">
              <a:avLst/>
            </a:prstGeom>
            <a:noFill/>
            <a:ln>
              <a:noFill/>
            </a:ln>
          </p:spPr>
        </p:pic>
      </p:grpSp>
    </p:spTree>
    <p:extLst>
      <p:ext uri="{BB962C8B-B14F-4D97-AF65-F5344CB8AC3E}">
        <p14:creationId xmlns:p14="http://schemas.microsoft.com/office/powerpoint/2010/main" val="1536563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4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साधनको सुरक्षा उपकरण </a:t>
            </a:r>
            <a:r>
              <a:rPr lang="ja-JP" altLang="en-US" sz="1400" b="1" dirty="0">
                <a:latin typeface="Meiryo UI" panose="020B0604030504040204" pitchFamily="50" charset="-128"/>
                <a:ea typeface="Meiryo UI" panose="020B0604030504040204" pitchFamily="50" charset="-128"/>
              </a:rPr>
              <a:t>（６）</a:t>
            </a:r>
            <a:r>
              <a:rPr lang="ne-NP" altLang="ja-JP" sz="1400" b="1" dirty="0">
                <a:effectLst/>
                <a:ea typeface="ＭＳ ゴシック" panose="020B0609070205080204" pitchFamily="49" charset="-128"/>
                <a:cs typeface="Nirmala UI" panose="020B0502040204020203" pitchFamily="34" charset="0"/>
              </a:rPr>
              <a:t> सवारी साधनको झुकाव कोण नियन्त्रण उपकरण</a:t>
            </a:r>
            <a:endParaRPr kumimoji="1" lang="ja-JP" altLang="en-US" sz="1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20073" y="6400413"/>
            <a:ext cx="3850589"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39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27</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443859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800" dirty="0">
                <a:solidFill>
                  <a:prstClr val="black"/>
                </a:solidFill>
                <a:latin typeface="Meiryo UI" panose="020B0604030504040204" pitchFamily="50" charset="-128"/>
                <a:ea typeface="Meiryo UI" panose="020B0604030504040204" pitchFamily="50" charset="-128"/>
              </a:rPr>
              <a:t>　</a:t>
            </a:r>
            <a:r>
              <a:rPr lang="ne-NP" altLang="ja-JP" sz="1800" dirty="0">
                <a:effectLst/>
                <a:ea typeface="ＭＳ ゴシック" panose="020B0609070205080204" pitchFamily="49" charset="-128"/>
                <a:cs typeface="Nirmala UI" panose="020B0502040204020203" pitchFamily="34" charset="0"/>
              </a:rPr>
              <a:t> सवारी साधनको झुकाव कोण नियन्त्रण उपकरण भनेको, </a:t>
            </a:r>
            <a:r>
              <a:rPr lang="ne-NP" altLang="ja-JP" sz="1800" b="1" u="sng" dirty="0">
                <a:effectLst/>
                <a:ea typeface="ＭＳ ゴシック" panose="020B0609070205080204" pitchFamily="49" charset="-128"/>
                <a:cs typeface="Nirmala UI" panose="020B0502040204020203" pitchFamily="34" charset="0"/>
              </a:rPr>
              <a:t>सवारी साधनको मेशिन ढल्केको अवस्थामा कार्यस्थल भुइँलाई माथी उठाउन</a:t>
            </a:r>
            <a:r>
              <a:rPr lang="ne-NP" altLang="ja-JP" sz="1800" b="1" dirty="0">
                <a:effectLst/>
                <a:ea typeface="ＭＳ ゴシック" panose="020B0609070205080204" pitchFamily="49" charset="-128"/>
                <a:cs typeface="Nirmala UI" panose="020B0502040204020203" pitchFamily="34" charset="0"/>
              </a:rPr>
              <a:t> </a:t>
            </a:r>
            <a:r>
              <a:rPr lang="ne-NP" altLang="ja-JP" sz="1800" dirty="0">
                <a:effectLst/>
                <a:ea typeface="ＭＳ ゴシック" panose="020B0609070205080204" pitchFamily="49" charset="-128"/>
                <a:cs typeface="Nirmala UI" panose="020B0502040204020203" pitchFamily="34" charset="0"/>
              </a:rPr>
              <a:t>खोजेको बेला, अथवा </a:t>
            </a:r>
            <a:r>
              <a:rPr lang="ne-NP" altLang="ja-JP" sz="1800" b="1" u="sng" dirty="0">
                <a:effectLst/>
                <a:ea typeface="ＭＳ ゴシック" panose="020B0609070205080204" pitchFamily="49" charset="-128"/>
                <a:cs typeface="Nirmala UI" panose="020B0502040204020203" pitchFamily="34" charset="0"/>
              </a:rPr>
              <a:t>गुडी रहेको समयमा मेशिन साधनको झुकाव</a:t>
            </a:r>
            <a:r>
              <a:rPr lang="ne-NP" altLang="ja-JP" sz="1800" dirty="0">
                <a:effectLst/>
                <a:ea typeface="ＭＳ ゴシック" panose="020B0609070205080204" pitchFamily="49" charset="-128"/>
                <a:cs typeface="Nirmala UI" panose="020B0502040204020203" pitchFamily="34" charset="0"/>
              </a:rPr>
              <a:t>, </a:t>
            </a:r>
            <a:r>
              <a:rPr lang="ne-NP" altLang="ja-JP" sz="1800" b="1" u="sng" dirty="0">
                <a:effectLst/>
                <a:ea typeface="ＭＳ ゴシック" panose="020B0609070205080204" pitchFamily="49" charset="-128"/>
                <a:cs typeface="Nirmala UI" panose="020B0502040204020203" pitchFamily="34" charset="0"/>
              </a:rPr>
              <a:t>क्षमता भन्दा पार गरेको समय</a:t>
            </a:r>
            <a:r>
              <a:rPr lang="ne-NP" altLang="ja-JP" sz="1800" dirty="0">
                <a:effectLst/>
                <a:ea typeface="ＭＳ ゴシック" panose="020B0609070205080204" pitchFamily="49" charset="-128"/>
                <a:cs typeface="Nirmala UI" panose="020B0502040204020203" pitchFamily="34" charset="0"/>
              </a:rPr>
              <a:t>मा </a:t>
            </a:r>
            <a:r>
              <a:rPr lang="ne-NP" altLang="ja-JP" sz="1800" b="1" u="sng" dirty="0">
                <a:effectLst/>
                <a:ea typeface="ＭＳ ゴシック" panose="020B0609070205080204" pitchFamily="49" charset="-128"/>
                <a:cs typeface="Nirmala UI" panose="020B0502040204020203" pitchFamily="34" charset="0"/>
              </a:rPr>
              <a:t>अलार्म (चेतावनी ध्वनि) उत्सर्जन</a:t>
            </a:r>
            <a:r>
              <a:rPr lang="ne-NP" altLang="ja-JP" sz="1800" dirty="0">
                <a:effectLst/>
                <a:ea typeface="ＭＳ ゴシック" panose="020B0609070205080204" pitchFamily="49" charset="-128"/>
                <a:cs typeface="Nirmala UI" panose="020B0502040204020203" pitchFamily="34" charset="0"/>
              </a:rPr>
              <a:t> गरि</a:t>
            </a:r>
            <a:r>
              <a:rPr lang="en-US" altLang="ja-JP" sz="1800" dirty="0">
                <a:effectLst/>
                <a:latin typeface="Nirmala UI" panose="020B0502040204020203" pitchFamily="34" charset="0"/>
                <a:ea typeface="ＭＳ ゴシック" panose="020B0609070205080204" pitchFamily="49" charset="-128"/>
              </a:rPr>
              <a:t>,</a:t>
            </a:r>
            <a:r>
              <a:rPr lang="ne-NP" altLang="ja-JP" sz="1800" dirty="0">
                <a:effectLst/>
                <a:ea typeface="ＭＳ ゴシック" panose="020B0609070205080204" pitchFamily="49" charset="-128"/>
                <a:cs typeface="Nirmala UI" panose="020B0502040204020203" pitchFamily="34" charset="0"/>
              </a:rPr>
              <a:t> </a:t>
            </a:r>
            <a:r>
              <a:rPr lang="ne-NP" altLang="ja-JP" sz="1800" b="1" u="sng" dirty="0">
                <a:effectLst/>
                <a:ea typeface="ＭＳ ゴシック" panose="020B0609070205080204" pitchFamily="49" charset="-128"/>
                <a:cs typeface="Nirmala UI" panose="020B0502040204020203" pitchFamily="34" charset="0"/>
              </a:rPr>
              <a:t>कार्यस्थल भुइँलाई उचालिने कार्य स्व-चालित रुपमा रोक लगाउने </a:t>
            </a:r>
            <a:r>
              <a:rPr lang="ne-NP" altLang="ja-JP" sz="1800" dirty="0">
                <a:effectLst/>
                <a:ea typeface="ＭＳ ゴシック" panose="020B0609070205080204" pitchFamily="49" charset="-128"/>
                <a:cs typeface="Nirmala UI" panose="020B0502040204020203" pitchFamily="34" charset="0"/>
              </a:rPr>
              <a:t>उपकरण हो।</a:t>
            </a: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9E4C1684-889C-F25A-DEA2-08B2237133B1}"/>
              </a:ext>
            </a:extLst>
          </p:cNvPr>
          <p:cNvGrpSpPr/>
          <p:nvPr/>
        </p:nvGrpSpPr>
        <p:grpSpPr>
          <a:xfrm>
            <a:off x="2197608" y="2973959"/>
            <a:ext cx="5090160" cy="2178050"/>
            <a:chOff x="0" y="0"/>
            <a:chExt cx="5090160" cy="2178050"/>
          </a:xfrm>
        </p:grpSpPr>
        <p:grpSp>
          <p:nvGrpSpPr>
            <p:cNvPr id="6" name="グループ化 5">
              <a:extLst>
                <a:ext uri="{FF2B5EF4-FFF2-40B4-BE49-F238E27FC236}">
                  <a16:creationId xmlns:a16="http://schemas.microsoft.com/office/drawing/2014/main" id="{6EB0D4CE-D8AA-577E-7167-3F3860C5E20A}"/>
                </a:ext>
              </a:extLst>
            </p:cNvPr>
            <p:cNvGrpSpPr/>
            <p:nvPr/>
          </p:nvGrpSpPr>
          <p:grpSpPr>
            <a:xfrm>
              <a:off x="0" y="0"/>
              <a:ext cx="5090160" cy="2178050"/>
              <a:chOff x="0" y="0"/>
              <a:chExt cx="5090160" cy="2178050"/>
            </a:xfrm>
          </p:grpSpPr>
          <p:pic>
            <p:nvPicPr>
              <p:cNvPr id="14" name="図 13">
                <a:extLst>
                  <a:ext uri="{FF2B5EF4-FFF2-40B4-BE49-F238E27FC236}">
                    <a16:creationId xmlns:a16="http://schemas.microsoft.com/office/drawing/2014/main" id="{7E9C810C-3230-F90D-D838-E1547CE83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90160" cy="2136140"/>
              </a:xfrm>
              <a:prstGeom prst="rect">
                <a:avLst/>
              </a:prstGeom>
            </p:spPr>
          </p:pic>
          <p:sp>
            <p:nvSpPr>
              <p:cNvPr id="15" name="テキスト ボックス 244">
                <a:extLst>
                  <a:ext uri="{FF2B5EF4-FFF2-40B4-BE49-F238E27FC236}">
                    <a16:creationId xmlns:a16="http://schemas.microsoft.com/office/drawing/2014/main" id="{D53A3AD2-0E5D-933B-1D5E-31D6A0427884}"/>
                  </a:ext>
                </a:extLst>
              </p:cNvPr>
              <p:cNvSpPr txBox="1">
                <a:spLocks noChangeArrowheads="1"/>
              </p:cNvSpPr>
              <p:nvPr/>
            </p:nvSpPr>
            <p:spPr bwMode="auto">
              <a:xfrm>
                <a:off x="1155700" y="1841500"/>
                <a:ext cx="2971800" cy="3365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l"/>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2-32 सवारी साधनको झुकाव कोण नियन्त्रण को चल्ने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pic>
          <p:nvPicPr>
            <p:cNvPr id="8" name="図 7">
              <a:extLst>
                <a:ext uri="{FF2B5EF4-FFF2-40B4-BE49-F238E27FC236}">
                  <a16:creationId xmlns:a16="http://schemas.microsoft.com/office/drawing/2014/main" id="{1275768F-9BDB-ACC5-B17C-4B523EFAEF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04800"/>
              <a:ext cx="381000" cy="190500"/>
            </a:xfrm>
            <a:prstGeom prst="rect">
              <a:avLst/>
            </a:prstGeom>
            <a:noFill/>
            <a:ln>
              <a:noFill/>
            </a:ln>
          </p:spPr>
        </p:pic>
        <p:pic>
          <p:nvPicPr>
            <p:cNvPr id="9" name="図 8">
              <a:extLst>
                <a:ext uri="{FF2B5EF4-FFF2-40B4-BE49-F238E27FC236}">
                  <a16:creationId xmlns:a16="http://schemas.microsoft.com/office/drawing/2014/main" id="{8DCB0608-A9D6-2AE0-8CF8-CBCDC14DF1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49780" y="693420"/>
              <a:ext cx="342900" cy="240030"/>
            </a:xfrm>
            <a:prstGeom prst="rect">
              <a:avLst/>
            </a:prstGeom>
            <a:noFill/>
            <a:ln>
              <a:noFill/>
            </a:ln>
          </p:spPr>
        </p:pic>
        <p:pic>
          <p:nvPicPr>
            <p:cNvPr id="10" name="図 9">
              <a:extLst>
                <a:ext uri="{FF2B5EF4-FFF2-40B4-BE49-F238E27FC236}">
                  <a16:creationId xmlns:a16="http://schemas.microsoft.com/office/drawing/2014/main" id="{389798B5-A955-57BF-863A-0EAD4B2E18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41320" y="1043940"/>
              <a:ext cx="272415" cy="190500"/>
            </a:xfrm>
            <a:prstGeom prst="rect">
              <a:avLst/>
            </a:prstGeom>
            <a:noFill/>
            <a:ln>
              <a:noFill/>
            </a:ln>
          </p:spPr>
        </p:pic>
        <p:pic>
          <p:nvPicPr>
            <p:cNvPr id="12" name="図 11">
              <a:extLst>
                <a:ext uri="{FF2B5EF4-FFF2-40B4-BE49-F238E27FC236}">
                  <a16:creationId xmlns:a16="http://schemas.microsoft.com/office/drawing/2014/main" id="{89304306-C054-262B-F537-8050797D702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2900" y="198120"/>
              <a:ext cx="1112520" cy="160020"/>
            </a:xfrm>
            <a:prstGeom prst="rect">
              <a:avLst/>
            </a:prstGeom>
            <a:noFill/>
            <a:ln>
              <a:noFill/>
            </a:ln>
          </p:spPr>
        </p:pic>
        <p:pic>
          <p:nvPicPr>
            <p:cNvPr id="13" name="図 12">
              <a:extLst>
                <a:ext uri="{FF2B5EF4-FFF2-40B4-BE49-F238E27FC236}">
                  <a16:creationId xmlns:a16="http://schemas.microsoft.com/office/drawing/2014/main" id="{8E6B8B6A-404E-B46D-4BC7-B6F4BD90CF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65220" y="137160"/>
              <a:ext cx="1112520" cy="198120"/>
            </a:xfrm>
            <a:prstGeom prst="rect">
              <a:avLst/>
            </a:prstGeom>
            <a:noFill/>
            <a:ln>
              <a:noFill/>
            </a:ln>
          </p:spPr>
        </p:pic>
      </p:grpSp>
    </p:spTree>
    <p:extLst>
      <p:ext uri="{BB962C8B-B14F-4D97-AF65-F5344CB8AC3E}">
        <p14:creationId xmlns:p14="http://schemas.microsoft.com/office/powerpoint/2010/main" val="4250120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साधनको सुरक्षा उपकरण </a:t>
            </a:r>
            <a:r>
              <a:rPr lang="ja-JP" altLang="en-US" sz="1800" b="1" dirty="0">
                <a:latin typeface="Meiryo UI" panose="020B0604030504040204" pitchFamily="50" charset="-128"/>
                <a:ea typeface="Meiryo UI" panose="020B0604030504040204" pitchFamily="50" charset="-128"/>
              </a:rPr>
              <a:t>（７）　</a:t>
            </a:r>
            <a:r>
              <a:rPr lang="ne-NP" altLang="ja-JP" sz="1800" b="1" dirty="0">
                <a:effectLst/>
                <a:ea typeface="ＭＳ ゴシック" panose="020B0609070205080204" pitchFamily="49" charset="-128"/>
                <a:cs typeface="Nirmala UI" panose="020B0502040204020203" pitchFamily="34" charset="0"/>
              </a:rPr>
              <a:t> सुरक्षा भल्भ</a:t>
            </a:r>
            <a:r>
              <a:rPr lang="en-US" altLang="ja-JP" sz="1800" b="1" dirty="0">
                <a:effectLst/>
                <a:latin typeface="Nirmala UI" panose="020B0502040204020203" pitchFamily="34" charset="0"/>
                <a:ea typeface="ＭＳ ゴシック" panose="020B0609070205080204" pitchFamily="49" charset="-128"/>
              </a:rPr>
              <a:t>,</a:t>
            </a:r>
            <a:r>
              <a:rPr lang="ne-NP" altLang="ja-JP" sz="1800" b="1" dirty="0">
                <a:effectLst/>
                <a:ea typeface="ＭＳ ゴシック" panose="020B0609070205080204" pitchFamily="49" charset="-128"/>
                <a:cs typeface="Nirmala UI" panose="020B0502040204020203" pitchFamily="34" charset="0"/>
              </a:rPr>
              <a:t> चेक भल्भ</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01412" y="6400413"/>
            <a:ext cx="3869250"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40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27</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27</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386556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dirty="0">
                <a:effectLst/>
                <a:ea typeface="ＭＳ ゴシック" panose="020B0609070205080204" pitchFamily="49" charset="-128"/>
                <a:cs typeface="Nirmala UI" panose="020B0502040204020203" pitchFamily="34" charset="0"/>
              </a:rPr>
              <a:t> चलिरहेको अवस्थामा </a:t>
            </a:r>
            <a:r>
              <a:rPr lang="ne-NP" altLang="ja-JP" sz="1400" b="1" u="sng" dirty="0">
                <a:effectLst/>
                <a:ea typeface="ＭＳ ゴシック" panose="020B0609070205080204" pitchFamily="49" charset="-128"/>
                <a:cs typeface="Nirmala UI" panose="020B0502040204020203" pitchFamily="34" charset="0"/>
              </a:rPr>
              <a:t>ओभरलोड</a:t>
            </a:r>
            <a:r>
              <a:rPr lang="ja-JP" altLang="ja-JP" sz="14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b="1" u="sng" dirty="0">
                <a:effectLst/>
                <a:ea typeface="ＭＳ ゴシック" panose="020B0609070205080204" pitchFamily="49" charset="-128"/>
                <a:cs typeface="Nirmala UI" panose="020B0502040204020203" pitchFamily="34" charset="0"/>
              </a:rPr>
              <a:t>सिमित भन्दा बढी सामान राखिएको</a:t>
            </a:r>
            <a:r>
              <a:rPr lang="ja-JP" altLang="ja-JP" sz="1400" b="1" u="sng"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ne-NP" altLang="ja-JP" sz="1400" b="1" u="sng"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10000"/>
              </a:lnSpc>
              <a:spcBef>
                <a:spcPts val="0"/>
              </a:spcBef>
              <a:buFont typeface="Arial" panose="020B0604020202020204" pitchFamily="34" charset="0"/>
              <a:buNone/>
            </a:pPr>
            <a:r>
              <a:rPr lang="ne-NP" altLang="ja-JP" sz="1400" dirty="0">
                <a:effectLst/>
                <a:ea typeface="ＭＳ ゴシック" panose="020B0609070205080204" pitchFamily="49" charset="-128"/>
                <a:cs typeface="Nirmala UI" panose="020B0502040204020203" pitchFamily="34" charset="0"/>
              </a:rPr>
              <a:t>अथवा </a:t>
            </a:r>
            <a:r>
              <a:rPr lang="ne-NP" altLang="ja-JP" sz="1400" b="1" u="sng" dirty="0">
                <a:effectLst/>
                <a:ea typeface="ＭＳ ゴシック" panose="020B0609070205080204" pitchFamily="49" charset="-128"/>
                <a:cs typeface="Nirmala UI" panose="020B0502040204020203" pitchFamily="34" charset="0"/>
              </a:rPr>
              <a:t>झट्का लोड लागेको</a:t>
            </a:r>
            <a:r>
              <a:rPr lang="ne-NP" altLang="ja-JP" sz="1400" b="1" dirty="0">
                <a:effectLst/>
                <a:ea typeface="ＭＳ ゴシック" panose="020B0609070205080204" pitchFamily="49" charset="-128"/>
                <a:cs typeface="Nirmala UI" panose="020B0502040204020203" pitchFamily="34" charset="0"/>
              </a:rPr>
              <a:t> </a:t>
            </a:r>
            <a:r>
              <a:rPr lang="ne-NP" altLang="ja-JP" sz="1400" dirty="0">
                <a:effectLst/>
                <a:ea typeface="ＭＳ ゴシック" panose="020B0609070205080204" pitchFamily="49" charset="-128"/>
                <a:cs typeface="Nirmala UI" panose="020B0502040204020203" pitchFamily="34" charset="0"/>
              </a:rPr>
              <a:t>समयमा</a:t>
            </a:r>
            <a:r>
              <a:rPr lang="en-US" altLang="ja-JP" sz="1400" dirty="0">
                <a:effectLst/>
                <a:latin typeface="Nirmala UI" panose="020B0502040204020203" pitchFamily="34" charset="0"/>
                <a:ea typeface="ＭＳ ゴシック" panose="020B0609070205080204" pitchFamily="49" charset="-128"/>
              </a:rPr>
              <a:t>,</a:t>
            </a:r>
            <a:r>
              <a:rPr lang="ne-NP" altLang="ja-JP" sz="1400" dirty="0">
                <a:effectLst/>
                <a:ea typeface="ＭＳ ゴシック" panose="020B0609070205080204" pitchFamily="49" charset="-128"/>
                <a:cs typeface="Nirmala UI" panose="020B0502040204020203" pitchFamily="34" charset="0"/>
              </a:rPr>
              <a:t> हाइड्रोलिक सर्किटमा </a:t>
            </a:r>
          </a:p>
          <a:p>
            <a:pPr marL="0" indent="0">
              <a:lnSpc>
                <a:spcPct val="110000"/>
              </a:lnSpc>
              <a:spcBef>
                <a:spcPts val="0"/>
              </a:spcBef>
              <a:buFont typeface="Arial" panose="020B0604020202020204" pitchFamily="34" charset="0"/>
              <a:buNone/>
            </a:pPr>
            <a:r>
              <a:rPr lang="ne-NP" altLang="ja-JP" sz="1400" b="1" u="sng" dirty="0">
                <a:effectLst/>
                <a:ea typeface="ＭＳ ゴシック" panose="020B0609070205080204" pitchFamily="49" charset="-128"/>
                <a:cs typeface="Nirmala UI" panose="020B0502040204020203" pitchFamily="34" charset="0"/>
              </a:rPr>
              <a:t>असामान्य रुपमा दबाब</a:t>
            </a:r>
            <a:r>
              <a:rPr lang="ne-NP" altLang="ja-JP" sz="1400" dirty="0">
                <a:effectLst/>
                <a:ea typeface="ＭＳ ゴシック" panose="020B0609070205080204" pitchFamily="49" charset="-128"/>
                <a:cs typeface="Nirmala UI" panose="020B0502040204020203" pitchFamily="34" charset="0"/>
              </a:rPr>
              <a:t> सिर्जना भएर </a:t>
            </a:r>
            <a:r>
              <a:rPr lang="ne-NP" altLang="ja-JP" sz="1400" b="1" u="sng" dirty="0">
                <a:effectLst/>
                <a:ea typeface="ＭＳ ゴシック" panose="020B0609070205080204" pitchFamily="49" charset="-128"/>
                <a:cs typeface="Nirmala UI" panose="020B0502040204020203" pitchFamily="34" charset="0"/>
              </a:rPr>
              <a:t>मेशिन बिग्रने</a:t>
            </a:r>
            <a:r>
              <a:rPr lang="ne-NP" altLang="ja-JP" sz="1400" dirty="0">
                <a:effectLst/>
                <a:ea typeface="ＭＳ ゴシック" panose="020B0609070205080204" pitchFamily="49" charset="-128"/>
                <a:cs typeface="Nirmala UI" panose="020B0502040204020203" pitchFamily="34" charset="0"/>
              </a:rPr>
              <a:t> खतरा रहन्छ।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ne-NP" altLang="ja-JP" sz="1400" dirty="0">
                <a:effectLst/>
                <a:ea typeface="ＭＳ ゴシック" panose="020B0609070205080204" pitchFamily="49" charset="-128"/>
                <a:cs typeface="Nirmala UI" panose="020B0502040204020203" pitchFamily="34" charset="0"/>
              </a:rPr>
              <a:t>यसको रोकथामको लागि उच्च स्थानमा कार्य गर्ने साधनको </a:t>
            </a:r>
          </a:p>
          <a:p>
            <a:pPr marL="0" indent="0">
              <a:lnSpc>
                <a:spcPct val="110000"/>
              </a:lnSpc>
              <a:spcBef>
                <a:spcPts val="0"/>
              </a:spcBef>
              <a:buFont typeface="Arial" panose="020B0604020202020204" pitchFamily="34" charset="0"/>
              <a:buNone/>
            </a:pPr>
            <a:r>
              <a:rPr lang="ne-NP" altLang="ja-JP" sz="1400" b="1" u="sng" dirty="0">
                <a:effectLst/>
                <a:ea typeface="ＭＳ ゴシック" panose="020B0609070205080204" pitchFamily="49" charset="-128"/>
                <a:cs typeface="Nirmala UI" panose="020B0502040204020203" pitchFamily="34" charset="0"/>
              </a:rPr>
              <a:t>हाइड्रोलिक उपकरणमा</a:t>
            </a:r>
            <a:r>
              <a:rPr lang="en-US" altLang="ja-JP" sz="1400" dirty="0">
                <a:effectLst/>
                <a:latin typeface="Nirmala UI" panose="020B0502040204020203" pitchFamily="34" charset="0"/>
                <a:ea typeface="ＭＳ ゴシック" panose="020B0609070205080204" pitchFamily="49" charset="-128"/>
              </a:rPr>
              <a:t>,</a:t>
            </a:r>
            <a:r>
              <a:rPr lang="ne-NP" altLang="ja-JP" sz="1400" dirty="0">
                <a:effectLst/>
                <a:ea typeface="ＭＳ ゴシック" panose="020B0609070205080204" pitchFamily="49" charset="-128"/>
                <a:cs typeface="Nirmala UI" panose="020B0502040204020203" pitchFamily="34" charset="0"/>
              </a:rPr>
              <a:t> </a:t>
            </a:r>
            <a:r>
              <a:rPr lang="ne-NP" altLang="ja-JP" sz="1400" b="1" u="sng" dirty="0">
                <a:effectLst/>
                <a:ea typeface="ＭＳ ゴシック" panose="020B0609070205080204" pitchFamily="49" charset="-128"/>
                <a:cs typeface="Nirmala UI" panose="020B0502040204020203" pitchFamily="34" charset="0"/>
              </a:rPr>
              <a:t>सुरक्षा भल्भ</a:t>
            </a:r>
            <a:r>
              <a:rPr lang="ne-NP" altLang="ja-JP" sz="1400" dirty="0">
                <a:effectLst/>
                <a:ea typeface="ＭＳ ゴシック" panose="020B0609070205080204" pitchFamily="49" charset="-128"/>
                <a:cs typeface="Nirmala UI" panose="020B0502040204020203" pitchFamily="34" charset="0"/>
              </a:rPr>
              <a:t> </a:t>
            </a:r>
            <a:r>
              <a:rPr lang="ne-NP" altLang="ja-JP" sz="1400" b="1" u="sng" dirty="0">
                <a:effectLst/>
                <a:ea typeface="ＭＳ ゴシック" panose="020B0609070205080204" pitchFamily="49" charset="-128"/>
                <a:cs typeface="Nirmala UI" panose="020B0502040204020203" pitchFamily="34" charset="0"/>
              </a:rPr>
              <a:t>जडित रही</a:t>
            </a:r>
            <a:r>
              <a:rPr lang="ne-NP" altLang="ja-JP" sz="1400" b="1" dirty="0">
                <a:effectLst/>
                <a:ea typeface="ＭＳ ゴシック" panose="020B0609070205080204" pitchFamily="49" charset="-128"/>
                <a:cs typeface="Nirmala UI" panose="020B0502040204020203" pitchFamily="34" charset="0"/>
              </a:rPr>
              <a:t> </a:t>
            </a:r>
            <a:r>
              <a:rPr lang="ne-NP" altLang="ja-JP" sz="1400" b="1" u="sng" dirty="0">
                <a:effectLst/>
                <a:ea typeface="ＭＳ ゴシック" panose="020B0609070205080204" pitchFamily="49" charset="-128"/>
                <a:cs typeface="Nirmala UI" panose="020B0502040204020203" pitchFamily="34" charset="0"/>
              </a:rPr>
              <a:t>उच्च स्थानमा </a:t>
            </a:r>
          </a:p>
          <a:p>
            <a:pPr marL="0" indent="0">
              <a:lnSpc>
                <a:spcPct val="110000"/>
              </a:lnSpc>
              <a:spcBef>
                <a:spcPts val="0"/>
              </a:spcBef>
              <a:buFont typeface="Arial" panose="020B0604020202020204" pitchFamily="34" charset="0"/>
              <a:buNone/>
            </a:pPr>
            <a:r>
              <a:rPr lang="ne-NP" altLang="ja-JP" sz="1400" b="1" u="sng" dirty="0">
                <a:effectLst/>
                <a:ea typeface="ＭＳ ゴシック" panose="020B0609070205080204" pitchFamily="49" charset="-128"/>
                <a:cs typeface="Nirmala UI" panose="020B0502040204020203" pitchFamily="34" charset="0"/>
              </a:rPr>
              <a:t>कार्य गर्ने हरेक साधन</a:t>
            </a:r>
            <a:r>
              <a:rPr lang="ne-NP" altLang="ja-JP" sz="1400" dirty="0">
                <a:effectLst/>
                <a:ea typeface="ＭＳ ゴシック" panose="020B0609070205080204" pitchFamily="49" charset="-128"/>
                <a:cs typeface="Nirmala UI" panose="020B0502040204020203" pitchFamily="34" charset="0"/>
              </a:rPr>
              <a:t>मा </a:t>
            </a:r>
            <a:r>
              <a:rPr lang="ne-NP" altLang="ja-JP" sz="1400" b="1" u="sng" dirty="0">
                <a:effectLst/>
                <a:ea typeface="ＭＳ ゴシック" panose="020B0609070205080204" pitchFamily="49" charset="-128"/>
                <a:cs typeface="Nirmala UI" panose="020B0502040204020203" pitchFamily="34" charset="0"/>
              </a:rPr>
              <a:t>प्रयोग हुने दबाब</a:t>
            </a:r>
            <a:r>
              <a:rPr lang="ne-NP" altLang="ja-JP" sz="1400" dirty="0">
                <a:effectLst/>
                <a:ea typeface="ＭＳ ゴシック" panose="020B0609070205080204" pitchFamily="49" charset="-128"/>
                <a:cs typeface="Nirmala UI" panose="020B0502040204020203" pitchFamily="34" charset="0"/>
              </a:rPr>
              <a:t> तोकिएको रही, हरेक </a:t>
            </a:r>
          </a:p>
          <a:p>
            <a:pPr marL="0" indent="0">
              <a:lnSpc>
                <a:spcPct val="110000"/>
              </a:lnSpc>
              <a:spcBef>
                <a:spcPts val="0"/>
              </a:spcBef>
              <a:buFont typeface="Arial" panose="020B0604020202020204" pitchFamily="34" charset="0"/>
              <a:buNone/>
            </a:pPr>
            <a:r>
              <a:rPr lang="ne-NP" altLang="ja-JP" sz="1400" dirty="0">
                <a:effectLst/>
                <a:ea typeface="ＭＳ ゴシック" panose="020B0609070205080204" pitchFamily="49" charset="-128"/>
                <a:cs typeface="Nirmala UI" panose="020B0502040204020203" pitchFamily="34" charset="0"/>
              </a:rPr>
              <a:t>क्षण सर्किट भित्रको दबाबलाई </a:t>
            </a:r>
            <a:r>
              <a:rPr lang="ne-NP" altLang="ja-JP" sz="1400" b="1" u="sng" dirty="0">
                <a:effectLst/>
                <a:ea typeface="ＭＳ ゴシック" panose="020B0609070205080204" pitchFamily="49" charset="-128"/>
                <a:cs typeface="Nirmala UI" panose="020B0502040204020203" pitchFamily="34" charset="0"/>
              </a:rPr>
              <a:t>तोकिएको दबाब भन्दा माथी नहुने</a:t>
            </a:r>
            <a:r>
              <a:rPr lang="ne-NP" altLang="ja-JP" sz="1400" dirty="0">
                <a:effectLst/>
                <a:ea typeface="ＭＳ ゴシック" panose="020B0609070205080204" pitchFamily="49" charset="-128"/>
                <a:cs typeface="Nirmala UI" panose="020B0502040204020203" pitchFamily="34" charset="0"/>
              </a:rPr>
              <a:t> </a:t>
            </a:r>
          </a:p>
          <a:p>
            <a:pPr marL="0" indent="0">
              <a:lnSpc>
                <a:spcPct val="110000"/>
              </a:lnSpc>
              <a:spcBef>
                <a:spcPts val="0"/>
              </a:spcBef>
              <a:buFont typeface="Arial" panose="020B0604020202020204" pitchFamily="34" charset="0"/>
              <a:buNone/>
            </a:pPr>
            <a:r>
              <a:rPr lang="ne-NP" altLang="ja-JP" sz="1400" dirty="0">
                <a:effectLst/>
                <a:ea typeface="ＭＳ ゴシック" panose="020B0609070205080204" pitchFamily="49" charset="-128"/>
                <a:cs typeface="Nirmala UI" panose="020B0502040204020203" pitchFamily="34" charset="0"/>
              </a:rPr>
              <a:t>हिसाबमा राखिएको हुन्छ।</a:t>
            </a:r>
          </a:p>
          <a:p>
            <a:pPr marL="0" indent="0">
              <a:lnSpc>
                <a:spcPct val="110000"/>
              </a:lnSpc>
              <a:spcBef>
                <a:spcPts val="0"/>
              </a:spcBef>
              <a:buFont typeface="Arial" panose="020B0604020202020204" pitchFamily="34" charset="0"/>
              <a:buNone/>
            </a:pPr>
            <a:endParaRPr lang="ne-NP" altLang="ja-JP" sz="1400" dirty="0">
              <a:effectLst/>
              <a:ea typeface="ＭＳ ゴシック" panose="020B0609070205080204" pitchFamily="49" charset="-128"/>
              <a:cs typeface="Nirmala UI" panose="020B0502040204020203" pitchFamily="34" charset="0"/>
            </a:endParaRPr>
          </a:p>
          <a:p>
            <a:pPr marL="0" indent="0">
              <a:lnSpc>
                <a:spcPct val="110000"/>
              </a:lnSpc>
              <a:spcBef>
                <a:spcPts val="0"/>
              </a:spcBef>
              <a:buFont typeface="Arial" panose="020B0604020202020204" pitchFamily="34" charset="0"/>
              <a:buNone/>
            </a:pPr>
            <a:r>
              <a:rPr lang="ne-NP" altLang="ja-JP" sz="1400" dirty="0">
                <a:effectLst/>
                <a:ea typeface="ＭＳ ゴシック" panose="020B0609070205080204" pitchFamily="49" charset="-128"/>
                <a:cs typeface="Nirmala UI" panose="020B0502040204020203" pitchFamily="34" charset="0"/>
              </a:rPr>
              <a:t>फेरी पाइप भित्रका नलीहरु क्षति अथवा यिनीहरुसंग सम्बन्धित भागहरु निक्लेको </a:t>
            </a:r>
          </a:p>
          <a:p>
            <a:pPr marL="0" indent="0">
              <a:lnSpc>
                <a:spcPct val="110000"/>
              </a:lnSpc>
              <a:spcBef>
                <a:spcPts val="0"/>
              </a:spcBef>
              <a:buFont typeface="Arial" panose="020B0604020202020204" pitchFamily="34" charset="0"/>
              <a:buNone/>
            </a:pPr>
            <a:r>
              <a:rPr lang="ne-NP" altLang="ja-JP" sz="1400" dirty="0">
                <a:effectLst/>
                <a:ea typeface="ＭＳ ゴシック" panose="020B0609070205080204" pitchFamily="49" charset="-128"/>
                <a:cs typeface="Nirmala UI" panose="020B0502040204020203" pitchFamily="34" charset="0"/>
              </a:rPr>
              <a:t>खण्डमा, सिलिण्डर भित्रको दबाब असामान्य रुपमा घटेर</a:t>
            </a:r>
            <a:r>
              <a:rPr lang="en-US" altLang="ja-JP" sz="1400" dirty="0">
                <a:effectLst/>
                <a:latin typeface="Nirmala UI" panose="020B0502040204020203" pitchFamily="34" charset="0"/>
                <a:ea typeface="ＭＳ ゴシック" panose="020B0609070205080204" pitchFamily="49" charset="-128"/>
              </a:rPr>
              <a:t>,</a:t>
            </a:r>
            <a:r>
              <a:rPr lang="ne-NP" altLang="ja-JP" sz="1400" dirty="0">
                <a:effectLst/>
                <a:ea typeface="ＭＳ ゴシック" panose="020B0609070205080204" pitchFamily="49" charset="-128"/>
                <a:cs typeface="Nirmala UI" panose="020B0502040204020203" pitchFamily="34" charset="0"/>
              </a:rPr>
              <a:t> कार्यस्थल भुइँ आदि द्रुत गतिमा तल झर्छ। यसलाई रोक्नको लागि</a:t>
            </a:r>
            <a:r>
              <a:rPr lang="en-US" altLang="ja-JP" sz="1400" dirty="0">
                <a:effectLst/>
                <a:latin typeface="Nirmala UI" panose="020B0502040204020203" pitchFamily="34" charset="0"/>
                <a:ea typeface="ＭＳ ゴシック" panose="020B0609070205080204" pitchFamily="49" charset="-128"/>
              </a:rPr>
              <a:t>,</a:t>
            </a:r>
            <a:r>
              <a:rPr lang="ne-NP" altLang="ja-JP" sz="1400" dirty="0">
                <a:effectLst/>
                <a:ea typeface="ＭＳ ゴシック" panose="020B0609070205080204" pitchFamily="49" charset="-128"/>
                <a:cs typeface="Nirmala UI" panose="020B0502040204020203" pitchFamily="34" charset="0"/>
              </a:rPr>
              <a:t> ज्याक्की प्रयोजन</a:t>
            </a:r>
            <a:r>
              <a:rPr lang="en-US" altLang="ja-JP" sz="1400" dirty="0">
                <a:effectLst/>
                <a:latin typeface="Nirmala UI" panose="020B0502040204020203" pitchFamily="34" charset="0"/>
                <a:ea typeface="ＭＳ ゴシック" panose="020B0609070205080204" pitchFamily="49" charset="-128"/>
              </a:rPr>
              <a:t>, </a:t>
            </a:r>
            <a:r>
              <a:rPr lang="ne-NP" altLang="ja-JP" sz="1400" dirty="0">
                <a:effectLst/>
                <a:ea typeface="ＭＳ ゴシック" panose="020B0609070205080204" pitchFamily="49" charset="-128"/>
                <a:cs typeface="Nirmala UI" panose="020B0502040204020203" pitchFamily="34" charset="0"/>
              </a:rPr>
              <a:t>उठाउने झार्ने प्रयोजन</a:t>
            </a:r>
            <a:r>
              <a:rPr lang="en-US" altLang="ja-JP" sz="1400" dirty="0">
                <a:effectLst/>
                <a:latin typeface="Nirmala UI" panose="020B0502040204020203" pitchFamily="34" charset="0"/>
                <a:ea typeface="ＭＳ ゴシック" panose="020B0609070205080204" pitchFamily="49" charset="-128"/>
              </a:rPr>
              <a:t>,</a:t>
            </a:r>
            <a:r>
              <a:rPr lang="ne-NP" altLang="ja-JP" sz="1400" dirty="0">
                <a:effectLst/>
                <a:ea typeface="ＭＳ ゴシック" panose="020B0609070205080204" pitchFamily="49" charset="-128"/>
                <a:cs typeface="Nirmala UI" panose="020B0502040204020203" pitchFamily="34" charset="0"/>
              </a:rPr>
              <a:t> खुम्चिने तन्किने प्रयोजन</a:t>
            </a:r>
            <a:r>
              <a:rPr lang="en-US" altLang="ja-JP" sz="1400" dirty="0">
                <a:effectLst/>
                <a:latin typeface="Nirmala UI" panose="020B0502040204020203" pitchFamily="34" charset="0"/>
                <a:ea typeface="ＭＳ ゴシック" panose="020B0609070205080204" pitchFamily="49" charset="-128"/>
              </a:rPr>
              <a:t>,</a:t>
            </a:r>
            <a:r>
              <a:rPr lang="ne-NP" altLang="ja-JP" sz="1400" dirty="0">
                <a:effectLst/>
                <a:ea typeface="ＭＳ ゴシック" panose="020B0609070205080204" pitchFamily="49" charset="-128"/>
                <a:cs typeface="Nirmala UI" panose="020B0502040204020203" pitchFamily="34" charset="0"/>
              </a:rPr>
              <a:t> सन्तुलन गर्ने प्रयोजन</a:t>
            </a:r>
            <a:r>
              <a:rPr lang="en-US" altLang="ja-JP" sz="1400" dirty="0">
                <a:effectLst/>
                <a:latin typeface="Nirmala UI" panose="020B0502040204020203" pitchFamily="34" charset="0"/>
                <a:ea typeface="ＭＳ ゴシック" panose="020B0609070205080204" pitchFamily="49" charset="-128"/>
              </a:rPr>
              <a:t>,</a:t>
            </a:r>
            <a:r>
              <a:rPr lang="ne-NP" altLang="ja-JP" sz="1400" dirty="0">
                <a:effectLst/>
                <a:ea typeface="ＭＳ ゴシック" panose="020B0609070205080204" pitchFamily="49" charset="-128"/>
                <a:cs typeface="Nirmala UI" panose="020B0502040204020203" pitchFamily="34" charset="0"/>
              </a:rPr>
              <a:t> बांगीने प्रयोजन र ठाडो माथी तल प्रयोजनका प्रत्येक सिलिण्डरमा चेक भल्भ जडान गरिएको हुन्छ। विशेष गरि</a:t>
            </a:r>
            <a:r>
              <a:rPr lang="en-US" altLang="ja-JP" sz="1400" dirty="0">
                <a:effectLst/>
                <a:latin typeface="Nirmala UI" panose="020B0502040204020203" pitchFamily="34" charset="0"/>
                <a:ea typeface="ＭＳ ゴシック" panose="020B0609070205080204" pitchFamily="49" charset="-128"/>
              </a:rPr>
              <a:t>,</a:t>
            </a:r>
            <a:r>
              <a:rPr lang="ne-NP" altLang="ja-JP" sz="1400" dirty="0">
                <a:effectLst/>
                <a:ea typeface="ＭＳ ゴシック" panose="020B0609070205080204" pitchFamily="49" charset="-128"/>
                <a:cs typeface="Nirmala UI" panose="020B0502040204020203" pitchFamily="34" charset="0"/>
              </a:rPr>
              <a:t> ज्याक्की प्रयोजन</a:t>
            </a:r>
            <a:r>
              <a:rPr lang="en-US" altLang="ja-JP" sz="1400" dirty="0">
                <a:effectLst/>
                <a:latin typeface="Nirmala UI" panose="020B0502040204020203" pitchFamily="34" charset="0"/>
                <a:ea typeface="ＭＳ ゴシック" panose="020B0609070205080204" pitchFamily="49" charset="-128"/>
              </a:rPr>
              <a:t>, </a:t>
            </a:r>
            <a:r>
              <a:rPr lang="ne-NP" altLang="ja-JP" sz="1400" dirty="0">
                <a:effectLst/>
                <a:ea typeface="ＭＳ ゴシック" panose="020B0609070205080204" pitchFamily="49" charset="-128"/>
                <a:cs typeface="Nirmala UI" panose="020B0502040204020203" pitchFamily="34" charset="0"/>
              </a:rPr>
              <a:t>उठाउने झार्ने प्रयोजन</a:t>
            </a:r>
            <a:r>
              <a:rPr lang="en-US" altLang="ja-JP" sz="1400" dirty="0">
                <a:effectLst/>
                <a:latin typeface="Nirmala UI" panose="020B0502040204020203" pitchFamily="34" charset="0"/>
                <a:ea typeface="ＭＳ ゴシック" panose="020B0609070205080204" pitchFamily="49" charset="-128"/>
              </a:rPr>
              <a:t>,</a:t>
            </a:r>
            <a:r>
              <a:rPr lang="ne-NP" altLang="ja-JP" sz="1400" dirty="0">
                <a:effectLst/>
                <a:ea typeface="ＭＳ ゴシック" panose="020B0609070205080204" pitchFamily="49" charset="-128"/>
                <a:cs typeface="Nirmala UI" panose="020B0502040204020203" pitchFamily="34" charset="0"/>
              </a:rPr>
              <a:t> बांगीने बुमको उठाउने झार्ने प्रयोजनमा</a:t>
            </a:r>
            <a:r>
              <a:rPr lang="en-US" altLang="ja-JP" sz="1400" dirty="0">
                <a:effectLst/>
                <a:latin typeface="Nirmala UI" panose="020B0502040204020203" pitchFamily="34" charset="0"/>
                <a:ea typeface="ＭＳ ゴシック" panose="020B0609070205080204" pitchFamily="49" charset="-128"/>
              </a:rPr>
              <a:t>,</a:t>
            </a:r>
            <a:r>
              <a:rPr lang="ne-NP" altLang="ja-JP" sz="1400" dirty="0">
                <a:effectLst/>
                <a:ea typeface="ＭＳ ゴシック" panose="020B0609070205080204" pitchFamily="49" charset="-128"/>
                <a:cs typeface="Nirmala UI" panose="020B0502040204020203" pitchFamily="34" charset="0"/>
              </a:rPr>
              <a:t> सिलिण्डर तन्किने दिशामा बाहिरी शक्ति लाग्ने भएकोले दुई वटा चेक भल्भ रहेको छ।</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A95A192E-4FAE-4C0A-E6F1-03FECAF14C64}"/>
              </a:ext>
            </a:extLst>
          </p:cNvPr>
          <p:cNvGrpSpPr/>
          <p:nvPr/>
        </p:nvGrpSpPr>
        <p:grpSpPr>
          <a:xfrm>
            <a:off x="6293823" y="1085088"/>
            <a:ext cx="2099607" cy="1993330"/>
            <a:chOff x="0" y="0"/>
            <a:chExt cx="2621915" cy="2489200"/>
          </a:xfrm>
        </p:grpSpPr>
        <p:pic>
          <p:nvPicPr>
            <p:cNvPr id="3" name="図 2">
              <a:extLst>
                <a:ext uri="{FF2B5EF4-FFF2-40B4-BE49-F238E27FC236}">
                  <a16:creationId xmlns:a16="http://schemas.microsoft.com/office/drawing/2014/main" id="{75A4B2A8-F6D9-FA0D-0A98-A19D221A26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2621915" cy="2430780"/>
            </a:xfrm>
            <a:prstGeom prst="rect">
              <a:avLst/>
            </a:prstGeom>
            <a:noFill/>
            <a:ln>
              <a:noFill/>
            </a:ln>
          </p:spPr>
        </p:pic>
        <p:sp>
          <p:nvSpPr>
            <p:cNvPr id="8" name="テキスト ボックス 245">
              <a:extLst>
                <a:ext uri="{FF2B5EF4-FFF2-40B4-BE49-F238E27FC236}">
                  <a16:creationId xmlns:a16="http://schemas.microsoft.com/office/drawing/2014/main" id="{FD1ED647-1551-590F-2B02-7C47F0BD9417}"/>
                </a:ext>
              </a:extLst>
            </p:cNvPr>
            <p:cNvSpPr txBox="1">
              <a:spLocks noChangeArrowheads="1"/>
            </p:cNvSpPr>
            <p:nvPr/>
          </p:nvSpPr>
          <p:spPr bwMode="auto">
            <a:xfrm>
              <a:off x="749300" y="2152650"/>
              <a:ext cx="1035050" cy="3365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l"/>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2-33 चेक भल्भ</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9" name="テキスト ボックス 302">
              <a:extLst>
                <a:ext uri="{FF2B5EF4-FFF2-40B4-BE49-F238E27FC236}">
                  <a16:creationId xmlns:a16="http://schemas.microsoft.com/office/drawing/2014/main" id="{EABB2C3E-941C-421B-F3C2-D6E890E0BBE9}"/>
                </a:ext>
              </a:extLst>
            </p:cNvPr>
            <p:cNvSpPr txBox="1">
              <a:spLocks noChangeArrowheads="1"/>
            </p:cNvSpPr>
            <p:nvPr/>
          </p:nvSpPr>
          <p:spPr bwMode="auto">
            <a:xfrm>
              <a:off x="12700" y="82550"/>
              <a:ext cx="65405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चेक भल्भ</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0" name="テキスト ボックス 303">
              <a:extLst>
                <a:ext uri="{FF2B5EF4-FFF2-40B4-BE49-F238E27FC236}">
                  <a16:creationId xmlns:a16="http://schemas.microsoft.com/office/drawing/2014/main" id="{61476C74-B62D-308D-D58D-DE84596EC541}"/>
                </a:ext>
              </a:extLst>
            </p:cNvPr>
            <p:cNvSpPr txBox="1">
              <a:spLocks noChangeArrowheads="1"/>
            </p:cNvSpPr>
            <p:nvPr/>
          </p:nvSpPr>
          <p:spPr bwMode="auto">
            <a:xfrm>
              <a:off x="717550" y="0"/>
              <a:ext cx="106680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 आर्म</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2" name="テキスト ボックス 304">
              <a:extLst>
                <a:ext uri="{FF2B5EF4-FFF2-40B4-BE49-F238E27FC236}">
                  <a16:creationId xmlns:a16="http://schemas.microsoft.com/office/drawing/2014/main" id="{9267C4AF-56DD-72F4-DE48-873621A528F6}"/>
                </a:ext>
              </a:extLst>
            </p:cNvPr>
            <p:cNvSpPr txBox="1">
              <a:spLocks noChangeArrowheads="1"/>
            </p:cNvSpPr>
            <p:nvPr/>
          </p:nvSpPr>
          <p:spPr bwMode="auto">
            <a:xfrm>
              <a:off x="1250950" y="292100"/>
              <a:ext cx="1287145"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 बक्स</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3" name="テキスト ボックス 305">
              <a:extLst>
                <a:ext uri="{FF2B5EF4-FFF2-40B4-BE49-F238E27FC236}">
                  <a16:creationId xmlns:a16="http://schemas.microsoft.com/office/drawing/2014/main" id="{5CA21585-ADC4-CC12-6AEF-F4C1A3CBAFF9}"/>
                </a:ext>
              </a:extLst>
            </p:cNvPr>
            <p:cNvSpPr txBox="1">
              <a:spLocks noChangeArrowheads="1"/>
            </p:cNvSpPr>
            <p:nvPr/>
          </p:nvSpPr>
          <p:spPr bwMode="auto">
            <a:xfrm>
              <a:off x="850900" y="1123950"/>
              <a:ext cx="114935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ज्याक्की सिलिण्डर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4" name="テキスト ボックス 306">
              <a:extLst>
                <a:ext uri="{FF2B5EF4-FFF2-40B4-BE49-F238E27FC236}">
                  <a16:creationId xmlns:a16="http://schemas.microsoft.com/office/drawing/2014/main" id="{93B26EBA-79BA-23D8-E958-40B3489EEEB8}"/>
                </a:ext>
              </a:extLst>
            </p:cNvPr>
            <p:cNvSpPr txBox="1">
              <a:spLocks noChangeArrowheads="1"/>
            </p:cNvSpPr>
            <p:nvPr/>
          </p:nvSpPr>
          <p:spPr bwMode="auto">
            <a:xfrm>
              <a:off x="812800" y="1504950"/>
              <a:ext cx="1149350" cy="273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ज्याक्की पोस्ट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पोस्ट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5" name="テキスト ボックス 307">
              <a:extLst>
                <a:ext uri="{FF2B5EF4-FFF2-40B4-BE49-F238E27FC236}">
                  <a16:creationId xmlns:a16="http://schemas.microsoft.com/office/drawing/2014/main" id="{4F93AB70-8BA1-7C7F-218F-363ADC402F1C}"/>
                </a:ext>
              </a:extLst>
            </p:cNvPr>
            <p:cNvSpPr txBox="1">
              <a:spLocks noChangeArrowheads="1"/>
            </p:cNvSpPr>
            <p:nvPr/>
          </p:nvSpPr>
          <p:spPr bwMode="auto">
            <a:xfrm>
              <a:off x="819150" y="1784350"/>
              <a:ext cx="641350" cy="3175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फ्लोट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88950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28522"/>
          </a:xfrm>
          <a:ln>
            <a:solidFill>
              <a:schemeClr val="tx1"/>
            </a:solidFill>
          </a:ln>
        </p:spPr>
        <p:txBody>
          <a:bodyPr>
            <a:noAutofit/>
          </a:bodyPr>
          <a:lstStyle/>
          <a:p>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साधनको सुरक्षा उपकरण </a:t>
            </a:r>
            <a:r>
              <a:rPr lang="ja-JP" altLang="en-US" sz="1800" b="1" dirty="0">
                <a:latin typeface="Meiryo UI" panose="020B0604030504040204" pitchFamily="50" charset="-128"/>
                <a:ea typeface="Meiryo UI" panose="020B0604030504040204" pitchFamily="50" charset="-128"/>
              </a:rPr>
              <a:t>（８）</a:t>
            </a:r>
            <a:br>
              <a:rPr lang="en-US" altLang="ja-JP" sz="1800" b="1" dirty="0">
                <a:latin typeface="Meiryo UI" panose="020B0604030504040204" pitchFamily="50" charset="-128"/>
                <a:ea typeface="Meiryo UI" panose="020B0604030504040204" pitchFamily="50" charset="-128"/>
              </a:rPr>
            </a:br>
            <a:r>
              <a:rPr lang="ja-JP" altLang="en-US" sz="1800" b="1" dirty="0">
                <a:latin typeface="Meiryo UI" panose="020B0604030504040204" pitchFamily="50" charset="-128"/>
                <a:ea typeface="Meiryo UI" panose="020B0604030504040204" pitchFamily="50" charset="-128"/>
              </a:rPr>
              <a:t>　</a:t>
            </a:r>
            <a:r>
              <a:rPr lang="hi-IN" altLang="ja-JP" sz="1800" b="1" dirty="0">
                <a:effectLst/>
                <a:ea typeface="ＭＳ ゴシック" panose="020B0609070205080204" pitchFamily="49" charset="-128"/>
                <a:cs typeface="Nirmala UI" panose="020B0502040204020203" pitchFamily="34" charset="0"/>
              </a:rPr>
              <a:t> आउटरिगर</a:t>
            </a:r>
            <a:r>
              <a:rPr lang="ne-NP" altLang="ja-JP" sz="1800" b="1" dirty="0">
                <a:effectLst/>
                <a:ea typeface="ＭＳ ゴシック" panose="020B0609070205080204" pitchFamily="49" charset="-128"/>
                <a:cs typeface="Nirmala UI" panose="020B0502040204020203" pitchFamily="34" charset="0"/>
              </a:rPr>
              <a:t> अन्तर लक् उपकरण</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10743" y="6400413"/>
            <a:ext cx="3859919"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40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28</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11" name="コンテンツ プレースホルダー 4"/>
          <p:cNvSpPr txBox="1">
            <a:spLocks/>
          </p:cNvSpPr>
          <p:nvPr/>
        </p:nvSpPr>
        <p:spPr>
          <a:xfrm>
            <a:off x="628650" y="1356480"/>
            <a:ext cx="7886700" cy="401816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hi-IN"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आउटरिगर</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अन्तर लक् उपकरण भनेको</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चालकले ज्याक्की सेट गर्न बिर्सेर बुम सञ्चालन हुनबाट रोक्नको</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लागि</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ज्याक्किमा तोकिएको भार नलागेको समयमा</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विधुतीय तरिकाले नियन्त्रण गरि बुमको सबै चालमा रोक लगाउने उपकरण हो। </a:t>
            </a:r>
            <a:endParaRPr lang="ja-JP" altLang="en-US" sz="1800" dirty="0">
              <a:solidFill>
                <a:prstClr val="black"/>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E328201B-380F-270B-F96F-AC053F2C1B25}"/>
              </a:ext>
            </a:extLst>
          </p:cNvPr>
          <p:cNvGrpSpPr/>
          <p:nvPr/>
        </p:nvGrpSpPr>
        <p:grpSpPr>
          <a:xfrm>
            <a:off x="2199957" y="3016250"/>
            <a:ext cx="4744085" cy="2358390"/>
            <a:chOff x="0" y="0"/>
            <a:chExt cx="4744085" cy="2358390"/>
          </a:xfrm>
        </p:grpSpPr>
        <p:grpSp>
          <p:nvGrpSpPr>
            <p:cNvPr id="6" name="グループ化 5">
              <a:extLst>
                <a:ext uri="{FF2B5EF4-FFF2-40B4-BE49-F238E27FC236}">
                  <a16:creationId xmlns:a16="http://schemas.microsoft.com/office/drawing/2014/main" id="{EDD764F3-D98C-4FA0-B607-F9EC4D2F2E05}"/>
                </a:ext>
              </a:extLst>
            </p:cNvPr>
            <p:cNvGrpSpPr/>
            <p:nvPr/>
          </p:nvGrpSpPr>
          <p:grpSpPr>
            <a:xfrm>
              <a:off x="0" y="129540"/>
              <a:ext cx="4744085" cy="2228850"/>
              <a:chOff x="0" y="83820"/>
              <a:chExt cx="4744085" cy="2228850"/>
            </a:xfrm>
          </p:grpSpPr>
          <p:grpSp>
            <p:nvGrpSpPr>
              <p:cNvPr id="9" name="グループ化 8">
                <a:extLst>
                  <a:ext uri="{FF2B5EF4-FFF2-40B4-BE49-F238E27FC236}">
                    <a16:creationId xmlns:a16="http://schemas.microsoft.com/office/drawing/2014/main" id="{94A02E7B-1440-B6F1-4D8D-902094C10A59}"/>
                  </a:ext>
                </a:extLst>
              </p:cNvPr>
              <p:cNvGrpSpPr/>
              <p:nvPr/>
            </p:nvGrpSpPr>
            <p:grpSpPr>
              <a:xfrm>
                <a:off x="0" y="83820"/>
                <a:ext cx="4744085" cy="2228850"/>
                <a:chOff x="0" y="0"/>
                <a:chExt cx="4744085" cy="2228850"/>
              </a:xfrm>
            </p:grpSpPr>
            <p:pic>
              <p:nvPicPr>
                <p:cNvPr id="15" name="図 14">
                  <a:extLst>
                    <a:ext uri="{FF2B5EF4-FFF2-40B4-BE49-F238E27FC236}">
                      <a16:creationId xmlns:a16="http://schemas.microsoft.com/office/drawing/2014/main" id="{5B9A1BCC-739E-BCE1-E296-7780E8F72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44085" cy="2228850"/>
                </a:xfrm>
                <a:prstGeom prst="rect">
                  <a:avLst/>
                </a:prstGeom>
              </p:spPr>
            </p:pic>
            <p:sp>
              <p:nvSpPr>
                <p:cNvPr id="16" name="テキスト ボックス 246">
                  <a:extLst>
                    <a:ext uri="{FF2B5EF4-FFF2-40B4-BE49-F238E27FC236}">
                      <a16:creationId xmlns:a16="http://schemas.microsoft.com/office/drawing/2014/main" id="{3F507C0C-E4D7-338D-97C6-AB6089D5863F}"/>
                    </a:ext>
                  </a:extLst>
                </p:cNvPr>
                <p:cNvSpPr txBox="1">
                  <a:spLocks noChangeArrowheads="1"/>
                </p:cNvSpPr>
                <p:nvPr/>
              </p:nvSpPr>
              <p:spPr bwMode="auto">
                <a:xfrm>
                  <a:off x="812800" y="1892300"/>
                  <a:ext cx="3155950" cy="3365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2-34 आउटरिगर अन्तर लक् उपकरणकको चालको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pic>
            <p:nvPicPr>
              <p:cNvPr id="10" name="図 9">
                <a:extLst>
                  <a:ext uri="{FF2B5EF4-FFF2-40B4-BE49-F238E27FC236}">
                    <a16:creationId xmlns:a16="http://schemas.microsoft.com/office/drawing/2014/main" id="{76B2CB92-5076-C5EB-8259-516BF5F0FC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8420" y="457200"/>
                <a:ext cx="381000" cy="190500"/>
              </a:xfrm>
              <a:prstGeom prst="rect">
                <a:avLst/>
              </a:prstGeom>
              <a:noFill/>
              <a:ln>
                <a:noFill/>
              </a:ln>
            </p:spPr>
          </p:pic>
          <p:pic>
            <p:nvPicPr>
              <p:cNvPr id="12" name="図 11">
                <a:extLst>
                  <a:ext uri="{FF2B5EF4-FFF2-40B4-BE49-F238E27FC236}">
                    <a16:creationId xmlns:a16="http://schemas.microsoft.com/office/drawing/2014/main" id="{9C9B7ED2-DA1B-22D5-A3D6-759116FEF7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883920"/>
                <a:ext cx="342900" cy="240030"/>
              </a:xfrm>
              <a:prstGeom prst="rect">
                <a:avLst/>
              </a:prstGeom>
              <a:noFill/>
              <a:ln>
                <a:noFill/>
              </a:ln>
            </p:spPr>
          </p:pic>
          <p:pic>
            <p:nvPicPr>
              <p:cNvPr id="13" name="図 12">
                <a:extLst>
                  <a:ext uri="{FF2B5EF4-FFF2-40B4-BE49-F238E27FC236}">
                    <a16:creationId xmlns:a16="http://schemas.microsoft.com/office/drawing/2014/main" id="{DFF23C15-1DA6-D4AB-DB48-86DAAF7C035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 y="228600"/>
                <a:ext cx="967740" cy="198120"/>
              </a:xfrm>
              <a:prstGeom prst="rect">
                <a:avLst/>
              </a:prstGeom>
              <a:noFill/>
              <a:ln>
                <a:noFill/>
              </a:ln>
            </p:spPr>
          </p:pic>
          <p:pic>
            <p:nvPicPr>
              <p:cNvPr id="14" name="図 13">
                <a:extLst>
                  <a:ext uri="{FF2B5EF4-FFF2-40B4-BE49-F238E27FC236}">
                    <a16:creationId xmlns:a16="http://schemas.microsoft.com/office/drawing/2014/main" id="{28C49679-A37C-12EF-F5FD-293B3222632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05100" y="1249680"/>
                <a:ext cx="272415" cy="190500"/>
              </a:xfrm>
              <a:prstGeom prst="rect">
                <a:avLst/>
              </a:prstGeom>
              <a:noFill/>
              <a:ln>
                <a:noFill/>
              </a:ln>
            </p:spPr>
          </p:pic>
        </p:grpSp>
        <p:pic>
          <p:nvPicPr>
            <p:cNvPr id="8" name="図 7">
              <a:extLst>
                <a:ext uri="{FF2B5EF4-FFF2-40B4-BE49-F238E27FC236}">
                  <a16:creationId xmlns:a16="http://schemas.microsoft.com/office/drawing/2014/main" id="{2EAC88FD-3682-D8B9-5326-8B44FEAEF92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89020" y="0"/>
              <a:ext cx="952500" cy="472440"/>
            </a:xfrm>
            <a:prstGeom prst="rect">
              <a:avLst/>
            </a:prstGeom>
            <a:noFill/>
            <a:ln>
              <a:noFill/>
            </a:ln>
          </p:spPr>
        </p:pic>
      </p:grpSp>
    </p:spTree>
    <p:extLst>
      <p:ext uri="{BB962C8B-B14F-4D97-AF65-F5344CB8AC3E}">
        <p14:creationId xmlns:p14="http://schemas.microsoft.com/office/powerpoint/2010/main" val="63254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53446"/>
          </a:xfrm>
          <a:ln>
            <a:solidFill>
              <a:schemeClr val="tx1"/>
            </a:solidFill>
          </a:ln>
        </p:spPr>
        <p:txBody>
          <a:bodyPr>
            <a:noAutofit/>
          </a:bodyPr>
          <a:lstStyle/>
          <a:p>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साधनको सुरक्षा उपकरण </a:t>
            </a:r>
            <a:r>
              <a:rPr lang="ja-JP" altLang="en-US" sz="1800" b="1" dirty="0">
                <a:latin typeface="Meiryo UI" panose="020B0604030504040204" pitchFamily="50" charset="-128"/>
                <a:ea typeface="Meiryo UI" panose="020B0604030504040204" pitchFamily="50" charset="-128"/>
              </a:rPr>
              <a:t>（９）　</a:t>
            </a:r>
            <a:br>
              <a:rPr lang="ne-NP" altLang="ja-JP" sz="1800" b="1" dirty="0">
                <a:latin typeface="Meiryo UI" panose="020B0604030504040204" pitchFamily="50" charset="-128"/>
                <a:ea typeface="Meiryo UI" panose="020B0604030504040204" pitchFamily="50" charset="-128"/>
              </a:rPr>
            </a:br>
            <a:r>
              <a:rPr lang="ne-NP" altLang="ja-JP" sz="1800" b="1" dirty="0">
                <a:effectLst/>
                <a:ea typeface="ＭＳ ゴシック" panose="020B0609070205080204" pitchFamily="49" charset="-128"/>
                <a:cs typeface="Nirmala UI" panose="020B0502040204020203" pitchFamily="34" charset="0"/>
              </a:rPr>
              <a:t>मेशिन साधनको अघिल्लो पछिल्लो दिशाको संकेत (चिन्ह)</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29404" y="6419706"/>
            <a:ext cx="3841258"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41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28</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29</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1171698"/>
            <a:ext cx="7886700" cy="416423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कार्यस्थल भुइँ अन्तर्गत चलाउन सक्ने, कार्यस्थल भुइँ घुमाउन राखेको ठाउँसंगै जोडिएर घुम्ने उच्च स्थानमा कार्य गर्ने साधनमा</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मेशिन साधनको अघिल्लो पछिल्लो दिशा</a:t>
            </a:r>
            <a:r>
              <a:rPr lang="ja-JP" altLang="ja-JP" sz="18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चल्ने दिशा</a:t>
            </a:r>
            <a:r>
              <a:rPr lang="ja-JP" altLang="ja-JP" sz="18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कार्यस्थल भुइँबाट जाँच गर्न सकिने संकेत (चिन्ह)</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राखिएको हुन्छ। </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endParaRPr lang="ne-NP" altLang="ja-JP"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a:t>
            </a:r>
            <a:r>
              <a:rPr lang="ne-NP" altLang="ja-JP" sz="18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dirty="0">
                <a:effectLst/>
                <a:latin typeface="ＭＳ ゴシック" panose="020B0609070205080204" pitchFamily="49" charset="-128"/>
                <a:ea typeface="ＭＳ ゴシック" panose="020B0609070205080204" pitchFamily="49" charset="-128"/>
                <a:cs typeface="Nirmala UI" panose="020B0502040204020203" pitchFamily="34" charset="0"/>
              </a:rPr>
              <a:t>स्व-चालित प्रणालीको घुमाउने क्षमता रहेको उच्च स्थानमा कार्य गर्ने साधनमा जडान गरिएको हुन्छ</a:t>
            </a:r>
            <a:r>
              <a:rPr lang="hi-IN" altLang="ja-JP" sz="1400" dirty="0">
                <a:effectLst/>
                <a:ea typeface="ＭＳ ゴシック" panose="020B0609070205080204" pitchFamily="49" charset="-128"/>
                <a:cs typeface="Nirmala UI" panose="020B0502040204020203" pitchFamily="34" charset="0"/>
              </a:rPr>
              <a:t>।</a:t>
            </a:r>
            <a:r>
              <a:rPr lang="hi-IN" altLang="ja-JP" sz="14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ja-JP" altLang="en-US" sz="14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3133218" y="2889580"/>
            <a:ext cx="2877561" cy="2371550"/>
          </a:xfrm>
          <a:prstGeom prst="rect">
            <a:avLst/>
          </a:prstGeom>
          <a:ln>
            <a:solidFill>
              <a:schemeClr val="tx1"/>
            </a:solidFill>
          </a:ln>
        </p:spPr>
      </p:pic>
      <p:sp>
        <p:nvSpPr>
          <p:cNvPr id="3" name="テキスト ボックス 247">
            <a:extLst>
              <a:ext uri="{FF2B5EF4-FFF2-40B4-BE49-F238E27FC236}">
                <a16:creationId xmlns:a16="http://schemas.microsoft.com/office/drawing/2014/main" id="{DCD89E47-C0B8-61C2-0A5F-52EA582777A2}"/>
              </a:ext>
            </a:extLst>
          </p:cNvPr>
          <p:cNvSpPr txBox="1">
            <a:spLocks noChangeArrowheads="1"/>
          </p:cNvSpPr>
          <p:nvPr/>
        </p:nvSpPr>
        <p:spPr bwMode="auto">
          <a:xfrm>
            <a:off x="3294068" y="4868504"/>
            <a:ext cx="2714614" cy="3365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2-35 मेशिन साधनको अघिलल्ो पछिल्लो दिशा देखाइएको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Tree>
    <p:extLst>
      <p:ext uri="{BB962C8B-B14F-4D97-AF65-F5344CB8AC3E}">
        <p14:creationId xmlns:p14="http://schemas.microsoft.com/office/powerpoint/2010/main" val="38394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साधनको परिभाषा</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572000" y="6375116"/>
            <a:ext cx="362841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1</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4</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3</a:t>
            </a:fld>
            <a:endParaRPr kumimoji="1" lang="ja-JP" altLang="en-US" dirty="0"/>
          </a:p>
        </p:txBody>
      </p:sp>
      <p:sp>
        <p:nvSpPr>
          <p:cNvPr id="3" name="コンテンツ プレースホルダー 4">
            <a:extLst>
              <a:ext uri="{FF2B5EF4-FFF2-40B4-BE49-F238E27FC236}">
                <a16:creationId xmlns:a16="http://schemas.microsoft.com/office/drawing/2014/main" id="{CA53223C-CFD9-496D-1A13-A99FEE36D144}"/>
              </a:ext>
            </a:extLst>
          </p:cNvPr>
          <p:cNvSpPr txBox="1">
            <a:spLocks/>
          </p:cNvSpPr>
          <p:nvPr/>
        </p:nvSpPr>
        <p:spPr>
          <a:xfrm>
            <a:off x="504825" y="1524000"/>
            <a:ext cx="8134350" cy="3206496"/>
          </a:xfrm>
          <a:prstGeom prst="rect">
            <a:avLst/>
          </a:prstGeom>
          <a:ln w="635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nSpc>
                <a:spcPts val="2000"/>
              </a:lnSpc>
              <a:buNone/>
            </a:pPr>
            <a:r>
              <a:rPr lang="ja-JP" altLang="ja-JP" sz="18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a:t>
            </a:r>
            <a:r>
              <a:rPr lang="ja-JP" altLang="ja-JP" sz="18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भनेको</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गरिने निर्माण</a:t>
            </a:r>
            <a:r>
              <a:rPr lang="en-US" altLang="ja-JP" sz="1800" b="1" u="sng"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जाँच</a:t>
            </a:r>
            <a:r>
              <a:rPr lang="en-US" altLang="ja-JP" sz="1800" b="1" u="sng"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मर्मतसम्भार आदिको कार्यमा प्रयोग गरिने मेशिन</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en-US" altLang="ja-JP" sz="1800" b="1" u="sng" kern="100" dirty="0" err="1">
                <a:effectLst/>
                <a:latin typeface="ＭＳ ゴシック" panose="020B0609070205080204" pitchFamily="49" charset="-128"/>
                <a:ea typeface="ＭＳ ゴシック" panose="020B0609070205080204" pitchFamily="49" charset="-128"/>
                <a:cs typeface="Nirmala UI" panose="020B0502040204020203" pitchFamily="34" charset="0"/>
              </a:rPr>
              <a:t>हो</a:t>
            </a:r>
            <a:r>
              <a:rPr lang="ja-JP" altLang="en-US"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जसको सामाग्री रहेको मेशिन</a:t>
            </a:r>
            <a:r>
              <a:rPr lang="ne-NP" altLang="ja-JP" sz="18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भित्र,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शक्ति प्रयोग गरि</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एवंम् </a:t>
            </a:r>
            <a:r>
              <a:rPr lang="hi-IN"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अनिर्दिष्ट ठाउँमा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स्वचालित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गर्नकिन्छ</a:t>
            </a:r>
            <a:r>
              <a:rPr lang="hi-IN"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76200" indent="0">
              <a:lnSpc>
                <a:spcPts val="2000"/>
              </a:lnSpc>
              <a:buNone/>
            </a:pP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यद्दपी</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दमकल विभागबाट प्रयोग गरिने आगो निभाउने गतिविधिहरुमा प्रयोग गरिने भर्याङ रहेको साधन</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बांगीएको भर्याङका साधनहरु उच्च स्थानमा कार्य गर्ने साधनमा</a:t>
            </a:r>
            <a:r>
              <a:rPr lang="hi-IN"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भने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पर्दैन</a:t>
            </a:r>
            <a:r>
              <a:rPr lang="hi-IN"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nSpc>
                <a:spcPts val="2000"/>
              </a:lnSpc>
              <a:buFont typeface="ＭＳ ゴシック" panose="020B0609070205080204" pitchFamily="49" charset="-128"/>
              <a:buChar char="※"/>
            </a:pPr>
            <a:r>
              <a:rPr lang="hi-IN"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स्वास्थ्य</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hi-IN"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श्रम तथा कल्याण मन्त्रालय</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महानिर्देशक अधिसुचना</a:t>
            </a:r>
            <a:r>
              <a:rPr lang="ja-JP" altLang="ja-JP" sz="18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हेइसेइ </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2.9.26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माआधारित प्रकाशन संख्या </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583</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अंक</a:t>
            </a:r>
            <a:r>
              <a:rPr lang="ja-JP" altLang="ja-JP" sz="18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268288" indent="-268288">
              <a:lnSpc>
                <a:spcPct val="100000"/>
              </a:lnSpc>
              <a:spcBef>
                <a:spcPts val="0"/>
              </a:spcBef>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07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17173"/>
          </a:xfrm>
          <a:ln>
            <a:solidFill>
              <a:schemeClr val="tx1"/>
            </a:solidFill>
          </a:ln>
        </p:spPr>
        <p:txBody>
          <a:bodyPr>
            <a:noAutofit/>
          </a:bodyPr>
          <a:lstStyle/>
          <a:p>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साधनको सुरक्षा उपकरण </a:t>
            </a:r>
            <a:r>
              <a:rPr lang="ja-JP" altLang="en-US" sz="1800" b="1" dirty="0">
                <a:latin typeface="Meiryo UI" panose="020B0604030504040204" pitchFamily="50" charset="-128"/>
                <a:ea typeface="Meiryo UI" panose="020B0604030504040204" pitchFamily="50" charset="-128"/>
              </a:rPr>
              <a:t>（１０）　</a:t>
            </a:r>
            <a:r>
              <a:rPr lang="ne-NP" altLang="ja-JP" sz="1800" b="1" dirty="0">
                <a:effectLst/>
                <a:ea typeface="ＭＳ ゴシック" panose="020B0609070205080204" pitchFamily="49" charset="-128"/>
                <a:cs typeface="Nirmala UI" panose="020B0502040204020203" pitchFamily="34" charset="0"/>
              </a:rPr>
              <a:t> </a:t>
            </a:r>
            <a:br>
              <a:rPr lang="ne-NP" altLang="ja-JP" sz="1800" b="1" dirty="0">
                <a:effectLst/>
                <a:ea typeface="ＭＳ ゴシック" panose="020B0609070205080204" pitchFamily="49" charset="-128"/>
                <a:cs typeface="Nirmala UI" panose="020B0502040204020203" pitchFamily="34" charset="0"/>
              </a:rPr>
            </a:br>
            <a:r>
              <a:rPr lang="ne-NP" altLang="ja-JP" sz="1800" b="1" dirty="0">
                <a:effectLst/>
                <a:ea typeface="ＭＳ ゴシック" panose="020B0609070205080204" pitchFamily="49" charset="-128"/>
                <a:cs typeface="Nirmala UI" panose="020B0502040204020203" pitchFamily="34" charset="0"/>
              </a:rPr>
              <a:t>अधिभार नियन्त्रण उपकरण</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82751" y="6400413"/>
            <a:ext cx="3887911"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41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29</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30</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1026363"/>
            <a:ext cx="7886700" cy="428642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ne-NP" altLang="ja-JP" sz="1800" dirty="0">
                <a:effectLst/>
                <a:ea typeface="ＭＳ ゴシック" panose="020B0609070205080204" pitchFamily="49" charset="-128"/>
                <a:cs typeface="Nirmala UI" panose="020B0502040204020203" pitchFamily="34" charset="0"/>
              </a:rPr>
              <a:t> अधिभार नियन्त्रण उपकरण भनेको</a:t>
            </a:r>
            <a:r>
              <a:rPr lang="en-US" altLang="ja-JP" sz="1800" dirty="0">
                <a:effectLst/>
                <a:latin typeface="Nirmala UI" panose="020B0502040204020203" pitchFamily="34" charset="0"/>
                <a:ea typeface="ＭＳ ゴシック" panose="020B0609070205080204" pitchFamily="49" charset="-128"/>
              </a:rPr>
              <a:t>,</a:t>
            </a:r>
            <a:r>
              <a:rPr lang="ne-NP" altLang="ja-JP" sz="1800" dirty="0">
                <a:effectLst/>
                <a:latin typeface="Nirmala UI" panose="020B0502040204020203" pitchFamily="34" charset="0"/>
                <a:ea typeface="ＭＳ ゴシック" panose="020B0609070205080204" pitchFamily="49" charset="-128"/>
              </a:rPr>
              <a:t> </a:t>
            </a:r>
            <a:r>
              <a:rPr lang="ne-NP" altLang="ja-JP" sz="1800" b="1" u="sng" dirty="0">
                <a:effectLst/>
                <a:ea typeface="ＭＳ ゴシック" panose="020B0609070205080204" pitchFamily="49" charset="-128"/>
                <a:cs typeface="Nirmala UI" panose="020B0502040204020203" pitchFamily="34" charset="0"/>
              </a:rPr>
              <a:t>कार्यस्थल भुइँमा स्वीकार्य भार (लोड भार) भन्दा बढाएर सामान राख्दा,</a:t>
            </a:r>
            <a:r>
              <a:rPr lang="ne-NP" altLang="ja-JP" sz="1800" dirty="0">
                <a:effectLst/>
                <a:ea typeface="ＭＳ ゴシック" panose="020B0609070205080204" pitchFamily="49" charset="-128"/>
                <a:cs typeface="Nirmala UI" panose="020B0502040204020203" pitchFamily="34" charset="0"/>
              </a:rPr>
              <a:t> लिफ्ट प्रयोजनको हाइड्रोलिक सिलिण्डर भित्रको दबाबलाई पत्ता लगाई, </a:t>
            </a:r>
            <a:r>
              <a:rPr lang="ne-NP" altLang="ja-JP" sz="1800" b="1" u="sng" dirty="0">
                <a:effectLst/>
                <a:ea typeface="ＭＳ ゴシック" panose="020B0609070205080204" pitchFamily="49" charset="-128"/>
                <a:cs typeface="Nirmala UI" panose="020B0502040204020203" pitchFamily="34" charset="0"/>
              </a:rPr>
              <a:t>लिफ्ट सञ्चालनको रोक वा चेतावनी सिर्जना गर्ने उपकरण</a:t>
            </a:r>
            <a:r>
              <a:rPr lang="ne-NP" altLang="ja-JP" sz="1800" dirty="0">
                <a:effectLst/>
                <a:ea typeface="ＭＳ ゴシック" panose="020B0609070205080204" pitchFamily="49" charset="-128"/>
                <a:cs typeface="Nirmala UI" panose="020B0502040204020203" pitchFamily="34" charset="0"/>
              </a:rPr>
              <a:t> हो। </a:t>
            </a:r>
          </a:p>
          <a:p>
            <a:pPr marL="0" indent="0">
              <a:lnSpc>
                <a:spcPct val="110000"/>
              </a:lnSpc>
              <a:spcBef>
                <a:spcPts val="0"/>
              </a:spcBef>
              <a:buNone/>
            </a:pPr>
            <a:endParaRPr lang="ne-NP" altLang="ja-JP" sz="1800" dirty="0">
              <a:solidFill>
                <a:prstClr val="black"/>
              </a:solidFill>
              <a:latin typeface="ＭＳ ゴシック" panose="020B0609070205080204" pitchFamily="49" charset="-128"/>
              <a:ea typeface="ＭＳ ゴシック" panose="020B0609070205080204" pitchFamily="49" charset="-128"/>
              <a:cs typeface="Nirmala UI" panose="020B0502040204020203" pitchFamily="34" charset="0"/>
            </a:endParaRPr>
          </a:p>
          <a:p>
            <a:pPr marL="0" indent="0">
              <a:lnSpc>
                <a:spcPct val="110000"/>
              </a:lnSpc>
              <a:spcBef>
                <a:spcPts val="0"/>
              </a:spcBef>
              <a:buNone/>
            </a:pPr>
            <a:r>
              <a:rPr lang="en-US" altLang="ja-JP" sz="1600" dirty="0">
                <a:solidFill>
                  <a:prstClr val="black"/>
                </a:solidFill>
                <a:latin typeface="Meiryo UI" panose="020B0604030504040204" pitchFamily="50" charset="-128"/>
                <a:ea typeface="Meiryo UI" panose="020B0604030504040204" pitchFamily="50" charset="-128"/>
              </a:rPr>
              <a:t>※</a:t>
            </a:r>
            <a:r>
              <a:rPr lang="ne-NP" altLang="ja-JP" sz="1600" dirty="0">
                <a:latin typeface="ＭＳ ゴシック" panose="020B0609070205080204" pitchFamily="49" charset="-128"/>
                <a:ea typeface="ＭＳ ゴシック" panose="020B0609070205080204" pitchFamily="49" charset="-128"/>
                <a:cs typeface="Nirmala UI" panose="020B0502040204020203" pitchFamily="34" charset="0"/>
              </a:rPr>
              <a:t> ठाडो </a:t>
            </a:r>
            <a:r>
              <a:rPr lang="ne-NP" altLang="ja-JP" sz="1600" dirty="0">
                <a:effectLst/>
                <a:latin typeface="ＭＳ ゴシック" panose="020B0609070205080204" pitchFamily="49" charset="-128"/>
                <a:ea typeface="ＭＳ ゴシック" panose="020B0609070205080204" pitchFamily="49" charset="-128"/>
                <a:cs typeface="Nirmala UI" panose="020B0502040204020203" pitchFamily="34" charset="0"/>
              </a:rPr>
              <a:t>तल </a:t>
            </a:r>
            <a:r>
              <a:rPr lang="ne-NP" altLang="ja-JP" sz="1600" dirty="0">
                <a:latin typeface="ＭＳ ゴシック" panose="020B0609070205080204" pitchFamily="49" charset="-128"/>
                <a:ea typeface="ＭＳ ゴシック" panose="020B0609070205080204" pitchFamily="49" charset="-128"/>
                <a:cs typeface="Nirmala UI" panose="020B0502040204020203" pitchFamily="34" charset="0"/>
              </a:rPr>
              <a:t>माथी गर्ने </a:t>
            </a:r>
            <a:r>
              <a:rPr lang="ne-NP" altLang="ja-JP" sz="16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प्रकारमा जडान गरिएको हुन्छ</a:t>
            </a:r>
            <a:r>
              <a:rPr lang="hi-IN" altLang="ja-JP" sz="1600" dirty="0">
                <a:effectLst/>
                <a:ea typeface="ＭＳ ゴシック" panose="020B0609070205080204" pitchFamily="49" charset="-128"/>
                <a:cs typeface="Nirmala UI" panose="020B0502040204020203" pitchFamily="34" charset="0"/>
              </a:rPr>
              <a:t>।</a:t>
            </a:r>
            <a:endParaRPr lang="ja-JP" altLang="en-US" sz="1600"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F4601414-42CD-15ED-D83A-3899F89ABB42}"/>
              </a:ext>
            </a:extLst>
          </p:cNvPr>
          <p:cNvGrpSpPr/>
          <p:nvPr/>
        </p:nvGrpSpPr>
        <p:grpSpPr>
          <a:xfrm>
            <a:off x="2034540" y="2837942"/>
            <a:ext cx="5074920" cy="2669540"/>
            <a:chOff x="0" y="0"/>
            <a:chExt cx="5074920" cy="2669540"/>
          </a:xfrm>
        </p:grpSpPr>
        <p:grpSp>
          <p:nvGrpSpPr>
            <p:cNvPr id="6" name="グループ化 5">
              <a:extLst>
                <a:ext uri="{FF2B5EF4-FFF2-40B4-BE49-F238E27FC236}">
                  <a16:creationId xmlns:a16="http://schemas.microsoft.com/office/drawing/2014/main" id="{14790AC2-A6D1-4F42-8AAB-C448A9BCFF19}"/>
                </a:ext>
              </a:extLst>
            </p:cNvPr>
            <p:cNvGrpSpPr/>
            <p:nvPr/>
          </p:nvGrpSpPr>
          <p:grpSpPr>
            <a:xfrm>
              <a:off x="0" y="91440"/>
              <a:ext cx="5074920" cy="2578100"/>
              <a:chOff x="0" y="0"/>
              <a:chExt cx="5074920" cy="2578100"/>
            </a:xfrm>
          </p:grpSpPr>
          <p:pic>
            <p:nvPicPr>
              <p:cNvPr id="14" name="図 13">
                <a:extLst>
                  <a:ext uri="{FF2B5EF4-FFF2-40B4-BE49-F238E27FC236}">
                    <a16:creationId xmlns:a16="http://schemas.microsoft.com/office/drawing/2014/main" id="{79A51DBE-B214-A855-7CC9-0ECA1375D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74920" cy="2578100"/>
              </a:xfrm>
              <a:prstGeom prst="rect">
                <a:avLst/>
              </a:prstGeom>
            </p:spPr>
          </p:pic>
          <p:sp>
            <p:nvSpPr>
              <p:cNvPr id="15" name="テキスト ボックス 248">
                <a:extLst>
                  <a:ext uri="{FF2B5EF4-FFF2-40B4-BE49-F238E27FC236}">
                    <a16:creationId xmlns:a16="http://schemas.microsoft.com/office/drawing/2014/main" id="{B8F7E2CD-6067-FC8F-4D7D-AA76F8C2A032}"/>
                  </a:ext>
                </a:extLst>
              </p:cNvPr>
              <p:cNvSpPr txBox="1">
                <a:spLocks noChangeArrowheads="1"/>
              </p:cNvSpPr>
              <p:nvPr/>
            </p:nvSpPr>
            <p:spPr bwMode="auto">
              <a:xfrm>
                <a:off x="1143000" y="2184400"/>
                <a:ext cx="2952750" cy="3365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2-36 अधिभार नियन्त्रण उपकरणको चाल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pic>
          <p:nvPicPr>
            <p:cNvPr id="8" name="図 7">
              <a:extLst>
                <a:ext uri="{FF2B5EF4-FFF2-40B4-BE49-F238E27FC236}">
                  <a16:creationId xmlns:a16="http://schemas.microsoft.com/office/drawing/2014/main" id="{C3014040-3C42-C436-5342-C755AD2AED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58440" y="937260"/>
              <a:ext cx="381000" cy="190500"/>
            </a:xfrm>
            <a:prstGeom prst="rect">
              <a:avLst/>
            </a:prstGeom>
            <a:noFill/>
            <a:ln>
              <a:noFill/>
            </a:ln>
          </p:spPr>
        </p:pic>
        <p:pic>
          <p:nvPicPr>
            <p:cNvPr id="9" name="図 8">
              <a:extLst>
                <a:ext uri="{FF2B5EF4-FFF2-40B4-BE49-F238E27FC236}">
                  <a16:creationId xmlns:a16="http://schemas.microsoft.com/office/drawing/2014/main" id="{2399FA06-460F-57F2-1C3A-8622FB5A3C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4540" y="1310640"/>
              <a:ext cx="342900" cy="240030"/>
            </a:xfrm>
            <a:prstGeom prst="rect">
              <a:avLst/>
            </a:prstGeom>
            <a:noFill/>
            <a:ln>
              <a:noFill/>
            </a:ln>
          </p:spPr>
        </p:pic>
        <p:pic>
          <p:nvPicPr>
            <p:cNvPr id="10" name="図 9">
              <a:extLst>
                <a:ext uri="{FF2B5EF4-FFF2-40B4-BE49-F238E27FC236}">
                  <a16:creationId xmlns:a16="http://schemas.microsoft.com/office/drawing/2014/main" id="{19408876-1250-66FD-0524-A7A8BC0209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65120" y="1661160"/>
              <a:ext cx="272415" cy="190500"/>
            </a:xfrm>
            <a:prstGeom prst="rect">
              <a:avLst/>
            </a:prstGeom>
            <a:noFill/>
            <a:ln>
              <a:noFill/>
            </a:ln>
          </p:spPr>
        </p:pic>
        <p:pic>
          <p:nvPicPr>
            <p:cNvPr id="12" name="図 11">
              <a:extLst>
                <a:ext uri="{FF2B5EF4-FFF2-40B4-BE49-F238E27FC236}">
                  <a16:creationId xmlns:a16="http://schemas.microsoft.com/office/drawing/2014/main" id="{90641CA8-215C-0C45-E7DE-F163391A80F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94760" y="381000"/>
              <a:ext cx="792480" cy="281940"/>
            </a:xfrm>
            <a:prstGeom prst="rect">
              <a:avLst/>
            </a:prstGeom>
            <a:noFill/>
            <a:ln>
              <a:noFill/>
            </a:ln>
          </p:spPr>
        </p:pic>
        <p:pic>
          <p:nvPicPr>
            <p:cNvPr id="13" name="図 12">
              <a:extLst>
                <a:ext uri="{FF2B5EF4-FFF2-40B4-BE49-F238E27FC236}">
                  <a16:creationId xmlns:a16="http://schemas.microsoft.com/office/drawing/2014/main" id="{C568CDB3-7B9C-2D52-85A9-BFC744799D8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8620" y="0"/>
              <a:ext cx="944880" cy="464820"/>
            </a:xfrm>
            <a:prstGeom prst="rect">
              <a:avLst/>
            </a:prstGeom>
            <a:noFill/>
            <a:ln>
              <a:noFill/>
            </a:ln>
          </p:spPr>
        </p:pic>
      </p:grpSp>
    </p:spTree>
    <p:extLst>
      <p:ext uri="{BB962C8B-B14F-4D97-AF65-F5344CB8AC3E}">
        <p14:creationId xmlns:p14="http://schemas.microsoft.com/office/powerpoint/2010/main" val="1420515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hi-IN" altLang="ja-JP" sz="1600" b="1" dirty="0">
                <a:effectLst/>
                <a:latin typeface="Nirmala UI" panose="020B0502040204020203" pitchFamily="34" charset="0"/>
                <a:ea typeface="Nirmala UI" panose="020B0502040204020203" pitchFamily="34" charset="0"/>
                <a:cs typeface="Nirmala UI" panose="020B0502040204020203" pitchFamily="34" charset="0"/>
              </a:rPr>
              <a:t>आउटरिगर</a:t>
            </a:r>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को स्थापना गरिने प्रकृया र ध्यान दिनुपर्ने कुराहरु </a:t>
            </a:r>
            <a:r>
              <a:rPr lang="ja-JP" altLang="en-US" sz="1600" b="1" dirty="0">
                <a:latin typeface="Nirmala UI" panose="020B0502040204020203" pitchFamily="34" charset="0"/>
                <a:ea typeface="Meiryo UI" panose="020B0604030504040204" pitchFamily="50" charset="-128"/>
                <a:cs typeface="Nirmala UI" panose="020B0502040204020203" pitchFamily="34" charset="0"/>
              </a:rPr>
              <a:t>（１）　</a:t>
            </a:r>
            <a:r>
              <a:rPr lang="ne-NP" altLang="ja-JP" sz="1600" b="1" dirty="0">
                <a:latin typeface="Nirmala UI" panose="020B0502040204020203" pitchFamily="34" charset="0"/>
                <a:ea typeface="Nirmala UI" panose="020B0502040204020203" pitchFamily="34" charset="0"/>
                <a:cs typeface="Nirmala UI" panose="020B0502040204020203" pitchFamily="34" charset="0"/>
              </a:rPr>
              <a:t> आधारभूत प्रकृया </a:t>
            </a:r>
            <a:r>
              <a:rPr lang="ja-JP" altLang="en-US" sz="1600" b="1" dirty="0">
                <a:latin typeface="Nirmala UI" panose="020B0502040204020203" pitchFamily="34" charset="0"/>
                <a:ea typeface="Meiryo UI" panose="020B0604030504040204" pitchFamily="50" charset="-128"/>
                <a:cs typeface="Nirmala UI" panose="020B0502040204020203" pitchFamily="34" charset="0"/>
              </a:rPr>
              <a:t>　</a:t>
            </a:r>
            <a:endParaRPr kumimoji="1" lang="ja-JP" altLang="en-US" sz="1600" b="1" dirty="0">
              <a:latin typeface="Nirmala UI" panose="020B0502040204020203" pitchFamily="34" charset="0"/>
              <a:ea typeface="Meiryo UI" panose="020B0604030504040204" pitchFamily="50" charset="-128"/>
              <a:cs typeface="Nirmala UI" panose="020B0502040204020203" pitchFamily="34" charset="0"/>
            </a:endParaRPr>
          </a:p>
        </p:txBody>
      </p:sp>
      <p:sp>
        <p:nvSpPr>
          <p:cNvPr id="7" name="テキスト ボックス 6"/>
          <p:cNvSpPr txBox="1"/>
          <p:nvPr/>
        </p:nvSpPr>
        <p:spPr>
          <a:xfrm>
            <a:off x="4161453" y="6400413"/>
            <a:ext cx="4009209"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49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30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31</a:t>
            </a:fld>
            <a:endParaRPr lang="ja-JP" altLang="en-US">
              <a:solidFill>
                <a:prstClr val="black">
                  <a:tint val="75000"/>
                </a:prstClr>
              </a:solidFill>
            </a:endParaRPr>
          </a:p>
        </p:txBody>
      </p:sp>
      <p:sp>
        <p:nvSpPr>
          <p:cNvPr id="11" name="コンテンツ プレースホルダー 4"/>
          <p:cNvSpPr txBox="1">
            <a:spLocks/>
          </p:cNvSpPr>
          <p:nvPr/>
        </p:nvSpPr>
        <p:spPr>
          <a:xfrm>
            <a:off x="628650" y="1011526"/>
            <a:ext cx="7886700" cy="271552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endParaRPr lang="ne-NP" altLang="ja-JP" sz="16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indent="0">
              <a:lnSpc>
                <a:spcPct val="110000"/>
              </a:lnSpc>
              <a:spcBef>
                <a:spcPts val="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①　</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रोक्ने/पार्किंग ब्रेक लगाउने।</a:t>
            </a:r>
            <a:endPar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indent="0">
              <a:lnSpc>
                <a:spcPct val="110000"/>
              </a:lnSpc>
              <a:spcBef>
                <a:spcPts val="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②　</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समतल जमिनमा पछाडी र अगाडिको पांग्रामा स्टप्पर लगाउने।</a:t>
            </a:r>
            <a:endPar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lvl="0" indent="0" algn="l">
              <a:lnSpc>
                <a:spcPts val="2000"/>
              </a:lnSpc>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③　</a:t>
            </a: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आउटरिगर</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लाई अधिकतम रुपमा बाहिर फैलाउने। </a:t>
            </a:r>
            <a:endPar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304800" indent="0" algn="l">
              <a:lnSpc>
                <a:spcPts val="2000"/>
              </a:lnSpc>
              <a:buNone/>
            </a:pP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 </a:t>
            </a:r>
            <a:r>
              <a:rPr lang="en-US" altLang="ja-JP" sz="1600" kern="100" dirty="0">
                <a:effectLst/>
                <a:latin typeface="Nirmala UI" panose="020B0502040204020203" pitchFamily="34" charset="0"/>
                <a:ea typeface="Nirmala UI" panose="020B0502040204020203" pitchFamily="34" charset="0"/>
                <a:cs typeface="Nirmala UI" panose="020B0502040204020203" pitchFamily="34" charset="0"/>
              </a:rPr>
              <a:t>(H </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प्रकारको </a:t>
            </a: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आउटरिगर</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 भएको खण्डमा</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p>
          <a:p>
            <a:pPr marL="0" lvl="0" indent="0" algn="l">
              <a:lnSpc>
                <a:spcPts val="2000"/>
              </a:lnSpc>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④　</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जमिन नराम्रो भएको खण्डमा</a:t>
            </a:r>
            <a:r>
              <a:rPr lang="en-US" altLang="ja-JP" sz="16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पाता बिछ्याउने। </a:t>
            </a:r>
            <a:endPar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342900" indent="-342900">
              <a:lnSpc>
                <a:spcPct val="110000"/>
              </a:lnSpc>
              <a:spcBef>
                <a:spcPts val="0"/>
              </a:spcBef>
              <a:buAutoNum type="circleNumDbPlain" startAt="5"/>
            </a:pP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ज्याक्की निश्चितरुपमा सेट गर्ने। टायर हावामा उचाली</a:t>
            </a:r>
            <a:r>
              <a:rPr lang="en-US" altLang="ja-JP" sz="16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 साधन मेशिन समतल राख्ने।</a:t>
            </a:r>
            <a:endPar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p:txBody>
      </p:sp>
      <p:grpSp>
        <p:nvGrpSpPr>
          <p:cNvPr id="2" name="グループ化 1">
            <a:extLst>
              <a:ext uri="{FF2B5EF4-FFF2-40B4-BE49-F238E27FC236}">
                <a16:creationId xmlns:a16="http://schemas.microsoft.com/office/drawing/2014/main" id="{73F82D7E-A088-0991-DFC1-BF2133108CAC}"/>
              </a:ext>
            </a:extLst>
          </p:cNvPr>
          <p:cNvGrpSpPr/>
          <p:nvPr/>
        </p:nvGrpSpPr>
        <p:grpSpPr>
          <a:xfrm>
            <a:off x="6714363" y="794457"/>
            <a:ext cx="2152650" cy="2139950"/>
            <a:chOff x="0" y="0"/>
            <a:chExt cx="2152650" cy="2139950"/>
          </a:xfrm>
        </p:grpSpPr>
        <p:pic>
          <p:nvPicPr>
            <p:cNvPr id="3" name="図 2">
              <a:extLst>
                <a:ext uri="{FF2B5EF4-FFF2-40B4-BE49-F238E27FC236}">
                  <a16:creationId xmlns:a16="http://schemas.microsoft.com/office/drawing/2014/main" id="{F45ACC43-96CF-762E-67EB-92593E5922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52650" cy="2132965"/>
            </a:xfrm>
            <a:prstGeom prst="rect">
              <a:avLst/>
            </a:prstGeom>
            <a:noFill/>
            <a:ln>
              <a:noFill/>
            </a:ln>
          </p:spPr>
        </p:pic>
        <p:sp>
          <p:nvSpPr>
            <p:cNvPr id="6" name="テキスト ボックス 249">
              <a:extLst>
                <a:ext uri="{FF2B5EF4-FFF2-40B4-BE49-F238E27FC236}">
                  <a16:creationId xmlns:a16="http://schemas.microsoft.com/office/drawing/2014/main" id="{74FAA4FD-8798-9729-0BD5-F6E44B56AD14}"/>
                </a:ext>
              </a:extLst>
            </p:cNvPr>
            <p:cNvSpPr txBox="1">
              <a:spLocks noChangeArrowheads="1"/>
            </p:cNvSpPr>
            <p:nvPr/>
          </p:nvSpPr>
          <p:spPr bwMode="auto">
            <a:xfrm>
              <a:off x="0" y="1803400"/>
              <a:ext cx="2051050" cy="3365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2-41 आउटरिगर अधिकतममा</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3358322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26338"/>
          </a:xfrm>
          <a:ln>
            <a:solidFill>
              <a:schemeClr val="tx1"/>
            </a:solidFill>
          </a:ln>
        </p:spPr>
        <p:txBody>
          <a:bodyPr>
            <a:noAutofit/>
          </a:bodyPr>
          <a:lstStyle/>
          <a:p>
            <a:r>
              <a:rPr lang="hi-IN" altLang="ja-JP" sz="1800" b="1" dirty="0">
                <a:effectLst/>
                <a:latin typeface="Nirmala UI" panose="020B0502040204020203" pitchFamily="34" charset="0"/>
                <a:ea typeface="Nirmala UI" panose="020B0502040204020203" pitchFamily="34" charset="0"/>
                <a:cs typeface="Nirmala UI" panose="020B0502040204020203" pitchFamily="34" charset="0"/>
              </a:rPr>
              <a:t>आउटरिगर</a:t>
            </a:r>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को स्थापना गरिने प्रकृया र ध्यान दिनुपर्ने कुराहरु </a:t>
            </a:r>
            <a:r>
              <a:rPr lang="ja-JP" altLang="en-US" sz="1800" b="1" dirty="0">
                <a:latin typeface="Nirmala UI" panose="020B0502040204020203" pitchFamily="34" charset="0"/>
                <a:ea typeface="Meiryo UI" panose="020B0604030504040204" pitchFamily="50" charset="-128"/>
                <a:cs typeface="Nirmala UI" panose="020B0502040204020203" pitchFamily="34" charset="0"/>
              </a:rPr>
              <a:t>（２）　</a:t>
            </a:r>
            <a:br>
              <a:rPr lang="ne-NP" altLang="ja-JP" sz="1800" b="1" dirty="0">
                <a:latin typeface="Nirmala UI" panose="020B0502040204020203" pitchFamily="34" charset="0"/>
                <a:ea typeface="Meiryo UI" panose="020B0604030504040204" pitchFamily="50" charset="-128"/>
                <a:cs typeface="Nirmala UI" panose="020B0502040204020203" pitchFamily="34" charset="0"/>
              </a:rPr>
            </a:br>
            <a:r>
              <a:rPr lang="ne-NP" altLang="ja-JP" sz="1800" b="1" dirty="0">
                <a:latin typeface="Nirmala UI" panose="020B0502040204020203" pitchFamily="34" charset="0"/>
                <a:ea typeface="Nirmala UI" panose="020B0502040204020203" pitchFamily="34" charset="0"/>
                <a:cs typeface="Nirmala UI" panose="020B0502040204020203" pitchFamily="34" charset="0"/>
              </a:rPr>
              <a:t>भिरालो जमिन भाग १</a:t>
            </a:r>
            <a:r>
              <a:rPr lang="ja-JP" altLang="en-US" sz="1800" b="1" dirty="0">
                <a:latin typeface="Nirmala UI" panose="020B0502040204020203" pitchFamily="34" charset="0"/>
                <a:ea typeface="Meiryo UI" panose="020B0604030504040204" pitchFamily="50" charset="-128"/>
                <a:cs typeface="Nirmala UI" panose="020B0502040204020203" pitchFamily="34" charset="0"/>
              </a:rPr>
              <a:t>　</a:t>
            </a:r>
            <a:endParaRPr kumimoji="1" lang="ja-JP" altLang="en-US" sz="1800" b="1" dirty="0">
              <a:latin typeface="Nirmala UI" panose="020B0502040204020203" pitchFamily="34" charset="0"/>
              <a:ea typeface="Meiryo UI" panose="020B0604030504040204" pitchFamily="50" charset="-128"/>
              <a:cs typeface="Nirmala UI" panose="020B0502040204020203" pitchFamily="34" charset="0"/>
            </a:endParaRPr>
          </a:p>
        </p:txBody>
      </p:sp>
      <p:sp>
        <p:nvSpPr>
          <p:cNvPr id="7" name="テキスト ボックス 6"/>
          <p:cNvSpPr txBox="1"/>
          <p:nvPr/>
        </p:nvSpPr>
        <p:spPr>
          <a:xfrm>
            <a:off x="3942323" y="6400413"/>
            <a:ext cx="4228339"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49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30</a:t>
            </a:r>
            <a:r>
              <a:rPr lang="ja-JP" altLang="en-US" sz="1200" dirty="0">
                <a:solidFill>
                  <a:prstClr val="black"/>
                </a:solidFill>
              </a:rPr>
              <a:t>～</a:t>
            </a:r>
            <a:r>
              <a:rPr lang="en-US" altLang="ja-JP" sz="1200" dirty="0">
                <a:solidFill>
                  <a:prstClr val="black"/>
                </a:solidFill>
              </a:rPr>
              <a:t>31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32</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1236044"/>
            <a:ext cx="7886700" cy="400728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①　</a:t>
            </a:r>
            <a:r>
              <a:rPr lang="ne-NP" altLang="ja-JP" sz="14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निश्चितरुपमा, </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साधनलाई अघिल्लो पट्टि झुकाव गराई स्थान निर्धारण गर्ने। </a:t>
            </a:r>
          </a:p>
          <a:p>
            <a:pPr marL="0" indent="0">
              <a:lnSpc>
                <a:spcPct val="100000"/>
              </a:lnSpc>
              <a:spcBef>
                <a:spcPts val="0"/>
              </a:spcBef>
              <a:buFont typeface="Arial" panose="020B0604020202020204" pitchFamily="34" charset="0"/>
              <a:buNone/>
            </a:pP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②　</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 रोक्ने/पार्किंग ब्रेक लगाउने। </a:t>
            </a:r>
            <a:endPar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lvl="0" indent="0" algn="l">
              <a:lnSpc>
                <a:spcPts val="2000"/>
              </a:lnSpc>
              <a:buNone/>
            </a:pP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③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स्टप्पर सबै पांग्राको ओरालो पक्ष तिर लगाएर</a:t>
            </a: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टायरसंगको सम्पर्क सुनिश्चित गर्ने।</a:t>
            </a:r>
            <a:endPar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④　</a:t>
            </a:r>
            <a:r>
              <a:rPr lang="hi-IN" altLang="ja-JP" sz="1400" kern="100" dirty="0">
                <a:effectLst/>
                <a:latin typeface="Nirmala UI" panose="020B0502040204020203" pitchFamily="34" charset="0"/>
                <a:ea typeface="Nirmala UI" panose="020B0502040204020203" pitchFamily="34" charset="0"/>
                <a:cs typeface="Nirmala UI" panose="020B0502040204020203" pitchFamily="34" charset="0"/>
              </a:rPr>
              <a:t> आउटरिगर</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लाई बाहिर फैलाउने।</a:t>
            </a:r>
            <a:endPar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304800" indent="0" algn="l">
              <a:lnSpc>
                <a:spcPts val="2000"/>
              </a:lnSpc>
              <a:buNone/>
            </a:pPr>
            <a:r>
              <a:rPr lang="ne-NP" altLang="ja-JP" sz="14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H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प्रकारको </a:t>
            </a:r>
            <a:r>
              <a:rPr lang="hi-IN" altLang="ja-JP" sz="1400" kern="100" dirty="0">
                <a:effectLst/>
                <a:latin typeface="Nirmala UI" panose="020B0502040204020203" pitchFamily="34" charset="0"/>
                <a:ea typeface="Nirmala UI" panose="020B0502040204020203" pitchFamily="34" charset="0"/>
                <a:cs typeface="Nirmala UI" panose="020B0502040204020203" pitchFamily="34" charset="0"/>
              </a:rPr>
              <a:t>आउटरिगर</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भएको खण्डमा)</a:t>
            </a:r>
            <a:endPar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342900" lvl="0" indent="-342900" algn="l">
              <a:lnSpc>
                <a:spcPts val="2000"/>
              </a:lnSpc>
              <a:buAutoNum type="circleNumDbPlain" startAt="5"/>
            </a:pP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पाता बिछ्याएर उपाय लगाउने/उपचार गर्ने।</a:t>
            </a:r>
            <a:endParaRPr lang="ne-NP" altLang="ja-JP" sz="1400" kern="100"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gn="l">
              <a:lnSpc>
                <a:spcPts val="2000"/>
              </a:lnSpc>
              <a:buAutoNum type="alphaLcParenBoth"/>
            </a:pP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बिछ्याउने पाता ठुलो प्रयोग गर्ने।</a:t>
            </a:r>
            <a:endParaRPr lang="ne-NP" altLang="ja-JP" sz="1400" kern="100"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gn="l">
              <a:lnSpc>
                <a:spcPts val="2000"/>
              </a:lnSpc>
              <a:buAutoNum type="alphaLcParenBoth"/>
            </a:pP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पाता बिछ्याउनेमा अगाडिको ज्याक्की धेरैमा २ वटा लगाउने।</a:t>
            </a:r>
            <a:endParaRPr lang="ne-NP" altLang="ja-JP" sz="1400" kern="100"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gn="l">
              <a:lnSpc>
                <a:spcPts val="2000"/>
              </a:lnSpc>
              <a:buAutoNum type="alphaLcParenBoth"/>
            </a:pP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बिछ्याउने पाताको उचाई </a:t>
            </a: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20 cm</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भित्र गरि, ज्याक्की सेट </a:t>
            </a:r>
            <a:r>
              <a:rPr lang="hi-IN" altLang="ja-JP" sz="1400" kern="100" dirty="0">
                <a:effectLst/>
                <a:latin typeface="Nirmala UI" panose="020B0502040204020203" pitchFamily="34" charset="0"/>
                <a:ea typeface="Nirmala UI" panose="020B0502040204020203" pitchFamily="34" charset="0"/>
                <a:cs typeface="Nirmala UI" panose="020B0502040204020203" pitchFamily="34" charset="0"/>
              </a:rPr>
              <a:t>गर्नु</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अगाडी आउटरिगर फ्लोट र जमिन बिच रहने उचाई राख्ने।</a:t>
            </a:r>
            <a:endPar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63A5F801-CAC1-D77B-5DC0-E63620C1113F}"/>
              </a:ext>
            </a:extLst>
          </p:cNvPr>
          <p:cNvGrpSpPr/>
          <p:nvPr/>
        </p:nvGrpSpPr>
        <p:grpSpPr>
          <a:xfrm>
            <a:off x="6056492" y="1948220"/>
            <a:ext cx="2346325" cy="1722754"/>
            <a:chOff x="0" y="0"/>
            <a:chExt cx="2346614" cy="1723159"/>
          </a:xfrm>
        </p:grpSpPr>
        <p:grpSp>
          <p:nvGrpSpPr>
            <p:cNvPr id="3" name="グループ化 2">
              <a:extLst>
                <a:ext uri="{FF2B5EF4-FFF2-40B4-BE49-F238E27FC236}">
                  <a16:creationId xmlns:a16="http://schemas.microsoft.com/office/drawing/2014/main" id="{1D9EAC30-A679-FF35-0523-71A61AF495F7}"/>
                </a:ext>
              </a:extLst>
            </p:cNvPr>
            <p:cNvGrpSpPr/>
            <p:nvPr/>
          </p:nvGrpSpPr>
          <p:grpSpPr>
            <a:xfrm>
              <a:off x="41564" y="27709"/>
              <a:ext cx="2305050" cy="1695450"/>
              <a:chOff x="0" y="0"/>
              <a:chExt cx="2305050" cy="1695450"/>
            </a:xfrm>
          </p:grpSpPr>
          <p:pic>
            <p:nvPicPr>
              <p:cNvPr id="13" name="図 12">
                <a:extLst>
                  <a:ext uri="{FF2B5EF4-FFF2-40B4-BE49-F238E27FC236}">
                    <a16:creationId xmlns:a16="http://schemas.microsoft.com/office/drawing/2014/main" id="{726C9930-D6BA-1D6B-AF8C-4651076A2A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61540" cy="1619250"/>
              </a:xfrm>
              <a:prstGeom prst="rect">
                <a:avLst/>
              </a:prstGeom>
              <a:noFill/>
              <a:ln>
                <a:noFill/>
              </a:ln>
            </p:spPr>
          </p:pic>
          <p:sp>
            <p:nvSpPr>
              <p:cNvPr id="14" name="テキスト ボックス 250">
                <a:extLst>
                  <a:ext uri="{FF2B5EF4-FFF2-40B4-BE49-F238E27FC236}">
                    <a16:creationId xmlns:a16="http://schemas.microsoft.com/office/drawing/2014/main" id="{F9CCA6B4-2BE9-F43F-31E5-2397E9F29559}"/>
                  </a:ext>
                </a:extLst>
              </p:cNvPr>
              <p:cNvSpPr txBox="1">
                <a:spLocks noChangeArrowheads="1"/>
              </p:cNvSpPr>
              <p:nvPr/>
            </p:nvSpPr>
            <p:spPr bwMode="auto">
              <a:xfrm>
                <a:off x="44450" y="1384300"/>
                <a:ext cx="2260600" cy="3111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2-42 भिरालो जमिनमा साधनको जडान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pic>
          <p:nvPicPr>
            <p:cNvPr id="9" name="図 8">
              <a:extLst>
                <a:ext uri="{FF2B5EF4-FFF2-40B4-BE49-F238E27FC236}">
                  <a16:creationId xmlns:a16="http://schemas.microsoft.com/office/drawing/2014/main" id="{56B302CF-04E4-D729-CECB-A8E901B212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11382"/>
              <a:ext cx="595630" cy="214630"/>
            </a:xfrm>
            <a:prstGeom prst="rect">
              <a:avLst/>
            </a:prstGeom>
            <a:noFill/>
            <a:ln>
              <a:noFill/>
            </a:ln>
          </p:spPr>
        </p:pic>
        <p:pic>
          <p:nvPicPr>
            <p:cNvPr id="10" name="図 9">
              <a:extLst>
                <a:ext uri="{FF2B5EF4-FFF2-40B4-BE49-F238E27FC236}">
                  <a16:creationId xmlns:a16="http://schemas.microsoft.com/office/drawing/2014/main" id="{AFD9F6CF-14C9-FC4B-0A6F-E18FF82E6B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8364" y="0"/>
              <a:ext cx="574675" cy="200660"/>
            </a:xfrm>
            <a:prstGeom prst="rect">
              <a:avLst/>
            </a:prstGeom>
            <a:noFill/>
            <a:ln>
              <a:noFill/>
            </a:ln>
          </p:spPr>
        </p:pic>
        <p:pic>
          <p:nvPicPr>
            <p:cNvPr id="12" name="図 11">
              <a:extLst>
                <a:ext uri="{FF2B5EF4-FFF2-40B4-BE49-F238E27FC236}">
                  <a16:creationId xmlns:a16="http://schemas.microsoft.com/office/drawing/2014/main" id="{EFA727AF-E41E-867B-10C8-F4463BAEC2F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70709" y="1239982"/>
              <a:ext cx="1080770" cy="221615"/>
            </a:xfrm>
            <a:prstGeom prst="rect">
              <a:avLst/>
            </a:prstGeom>
            <a:noFill/>
            <a:ln>
              <a:noFill/>
            </a:ln>
          </p:spPr>
        </p:pic>
      </p:grpSp>
      <p:grpSp>
        <p:nvGrpSpPr>
          <p:cNvPr id="15" name="グループ化 14">
            <a:extLst>
              <a:ext uri="{FF2B5EF4-FFF2-40B4-BE49-F238E27FC236}">
                <a16:creationId xmlns:a16="http://schemas.microsoft.com/office/drawing/2014/main" id="{573A69EC-5B99-C699-D303-0ED226F4E576}"/>
              </a:ext>
            </a:extLst>
          </p:cNvPr>
          <p:cNvGrpSpPr/>
          <p:nvPr/>
        </p:nvGrpSpPr>
        <p:grpSpPr>
          <a:xfrm>
            <a:off x="6103510" y="4415240"/>
            <a:ext cx="2379980" cy="1841500"/>
            <a:chOff x="0" y="0"/>
            <a:chExt cx="2379980" cy="1841500"/>
          </a:xfrm>
        </p:grpSpPr>
        <p:grpSp>
          <p:nvGrpSpPr>
            <p:cNvPr id="16" name="グループ化 15">
              <a:extLst>
                <a:ext uri="{FF2B5EF4-FFF2-40B4-BE49-F238E27FC236}">
                  <a16:creationId xmlns:a16="http://schemas.microsoft.com/office/drawing/2014/main" id="{64B36046-8373-CA38-1A4F-E0C8026CECAE}"/>
                </a:ext>
              </a:extLst>
            </p:cNvPr>
            <p:cNvGrpSpPr/>
            <p:nvPr/>
          </p:nvGrpSpPr>
          <p:grpSpPr>
            <a:xfrm>
              <a:off x="0" y="0"/>
              <a:ext cx="2379980" cy="1841500"/>
              <a:chOff x="0" y="0"/>
              <a:chExt cx="2379980" cy="1841500"/>
            </a:xfrm>
          </p:grpSpPr>
          <p:pic>
            <p:nvPicPr>
              <p:cNvPr id="21" name="図 20">
                <a:extLst>
                  <a:ext uri="{FF2B5EF4-FFF2-40B4-BE49-F238E27FC236}">
                    <a16:creationId xmlns:a16="http://schemas.microsoft.com/office/drawing/2014/main" id="{BD6C5E06-FB7A-3E9A-B5ED-532BE9542E0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379980" cy="1824990"/>
              </a:xfrm>
              <a:prstGeom prst="rect">
                <a:avLst/>
              </a:prstGeom>
              <a:noFill/>
              <a:ln>
                <a:noFill/>
              </a:ln>
            </p:spPr>
          </p:pic>
          <p:sp>
            <p:nvSpPr>
              <p:cNvPr id="22" name="テキスト ボックス 251">
                <a:extLst>
                  <a:ext uri="{FF2B5EF4-FFF2-40B4-BE49-F238E27FC236}">
                    <a16:creationId xmlns:a16="http://schemas.microsoft.com/office/drawing/2014/main" id="{A3EECB1C-D504-3280-DEFE-F092573E6785}"/>
                  </a:ext>
                </a:extLst>
              </p:cNvPr>
              <p:cNvSpPr txBox="1">
                <a:spLocks noChangeArrowheads="1"/>
              </p:cNvSpPr>
              <p:nvPr/>
            </p:nvSpPr>
            <p:spPr bwMode="auto">
              <a:xfrm>
                <a:off x="247650" y="1530350"/>
                <a:ext cx="1968500" cy="3111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2-43 पाता प्रयोगको विधि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pic>
          <p:nvPicPr>
            <p:cNvPr id="17" name="図 16">
              <a:extLst>
                <a:ext uri="{FF2B5EF4-FFF2-40B4-BE49-F238E27FC236}">
                  <a16:creationId xmlns:a16="http://schemas.microsoft.com/office/drawing/2014/main" id="{A2FC2A3A-8B79-8015-8AC4-7C4DF94DC2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91145" y="387927"/>
              <a:ext cx="229235" cy="221615"/>
            </a:xfrm>
            <a:prstGeom prst="rect">
              <a:avLst/>
            </a:prstGeom>
          </p:spPr>
        </p:pic>
        <p:pic>
          <p:nvPicPr>
            <p:cNvPr id="18" name="図 17">
              <a:extLst>
                <a:ext uri="{FF2B5EF4-FFF2-40B4-BE49-F238E27FC236}">
                  <a16:creationId xmlns:a16="http://schemas.microsoft.com/office/drawing/2014/main" id="{5B17BC36-AF91-97CB-8D9B-10C565878D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9418" y="526473"/>
              <a:ext cx="271145" cy="124460"/>
            </a:xfrm>
            <a:prstGeom prst="rect">
              <a:avLst/>
            </a:prstGeom>
          </p:spPr>
        </p:pic>
        <p:pic>
          <p:nvPicPr>
            <p:cNvPr id="19" name="図 18">
              <a:extLst>
                <a:ext uri="{FF2B5EF4-FFF2-40B4-BE49-F238E27FC236}">
                  <a16:creationId xmlns:a16="http://schemas.microsoft.com/office/drawing/2014/main" id="{DA6930CA-F731-89EE-406F-974FEC0311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1436" y="865909"/>
              <a:ext cx="486410" cy="186690"/>
            </a:xfrm>
            <a:prstGeom prst="rect">
              <a:avLst/>
            </a:prstGeom>
          </p:spPr>
        </p:pic>
        <p:pic>
          <p:nvPicPr>
            <p:cNvPr id="20" name="図 19">
              <a:extLst>
                <a:ext uri="{FF2B5EF4-FFF2-40B4-BE49-F238E27FC236}">
                  <a16:creationId xmlns:a16="http://schemas.microsoft.com/office/drawing/2014/main" id="{1F989F31-84EC-A6C6-5956-977D76DB4B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491" y="1205346"/>
              <a:ext cx="881380" cy="200660"/>
            </a:xfrm>
            <a:prstGeom prst="rect">
              <a:avLst/>
            </a:prstGeom>
          </p:spPr>
        </p:pic>
      </p:grpSp>
    </p:spTree>
    <p:extLst>
      <p:ext uri="{BB962C8B-B14F-4D97-AF65-F5344CB8AC3E}">
        <p14:creationId xmlns:p14="http://schemas.microsoft.com/office/powerpoint/2010/main" val="4129258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69962"/>
          </a:xfrm>
          <a:ln>
            <a:solidFill>
              <a:schemeClr val="tx1"/>
            </a:solidFill>
          </a:ln>
        </p:spPr>
        <p:txBody>
          <a:bodyPr>
            <a:noAutofit/>
          </a:bodyPr>
          <a:lstStyle/>
          <a:p>
            <a:r>
              <a:rPr lang="hi-IN" altLang="ja-JP" sz="1800" b="1" dirty="0">
                <a:effectLst/>
                <a:latin typeface="Nirmala UI" panose="020B0502040204020203" pitchFamily="34" charset="0"/>
                <a:ea typeface="Nirmala UI" panose="020B0502040204020203" pitchFamily="34" charset="0"/>
                <a:cs typeface="Nirmala UI" panose="020B0502040204020203" pitchFamily="34" charset="0"/>
              </a:rPr>
              <a:t>आउटरिगर</a:t>
            </a:r>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को स्थापना गरिने प्रकृया र ध्यान दिनुपर्ने कुराहरु </a:t>
            </a:r>
            <a:r>
              <a:rPr lang="ja-JP" altLang="en-US" sz="1800" b="1" dirty="0">
                <a:latin typeface="Nirmala UI" panose="020B0502040204020203" pitchFamily="34" charset="0"/>
                <a:ea typeface="Meiryo UI" panose="020B0604030504040204" pitchFamily="50" charset="-128"/>
                <a:cs typeface="Nirmala UI" panose="020B0502040204020203" pitchFamily="34" charset="0"/>
              </a:rPr>
              <a:t>（２）　</a:t>
            </a:r>
            <a:br>
              <a:rPr lang="ne-NP" altLang="ja-JP" sz="1800" b="1" dirty="0">
                <a:latin typeface="Nirmala UI" panose="020B0502040204020203" pitchFamily="34" charset="0"/>
                <a:ea typeface="Meiryo UI" panose="020B0604030504040204" pitchFamily="50" charset="-128"/>
                <a:cs typeface="Nirmala UI" panose="020B0502040204020203" pitchFamily="34" charset="0"/>
              </a:rPr>
            </a:br>
            <a:r>
              <a:rPr lang="ne-NP" altLang="ja-JP" sz="1800" b="1" dirty="0">
                <a:latin typeface="Nirmala UI" panose="020B0502040204020203" pitchFamily="34" charset="0"/>
                <a:ea typeface="Nirmala UI" panose="020B0502040204020203" pitchFamily="34" charset="0"/>
                <a:cs typeface="Nirmala UI" panose="020B0502040204020203" pitchFamily="34" charset="0"/>
              </a:rPr>
              <a:t>भिरालो जमिन भाग २</a:t>
            </a:r>
            <a:r>
              <a:rPr lang="ja-JP" altLang="en-US" sz="1800" b="1" dirty="0">
                <a:latin typeface="Nirmala UI" panose="020B0502040204020203" pitchFamily="34" charset="0"/>
                <a:ea typeface="Meiryo UI" panose="020B0604030504040204" pitchFamily="50" charset="-128"/>
                <a:cs typeface="Nirmala UI" panose="020B0502040204020203" pitchFamily="34" charset="0"/>
              </a:rPr>
              <a:t>　</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04253" y="6400413"/>
            <a:ext cx="4466409"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50</a:t>
            </a:r>
            <a:r>
              <a:rPr lang="ja-JP" altLang="en-US" sz="1200" dirty="0">
                <a:solidFill>
                  <a:prstClr val="black"/>
                </a:solidFill>
              </a:rPr>
              <a:t>～</a:t>
            </a:r>
            <a:r>
              <a:rPr lang="en-US" altLang="ja-JP" sz="1200" dirty="0">
                <a:solidFill>
                  <a:prstClr val="black"/>
                </a:solidFill>
              </a:rPr>
              <a:t>51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31</a:t>
            </a:r>
            <a:r>
              <a:rPr lang="ja-JP" altLang="en-US" sz="1200" dirty="0">
                <a:solidFill>
                  <a:prstClr val="black"/>
                </a:solidFill>
              </a:rPr>
              <a:t>～</a:t>
            </a:r>
            <a:r>
              <a:rPr lang="en-US" altLang="ja-JP" sz="1200" dirty="0">
                <a:solidFill>
                  <a:prstClr val="black"/>
                </a:solidFill>
              </a:rPr>
              <a:t>32</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33</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1558793"/>
            <a:ext cx="8156535" cy="451791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⑥　</a:t>
            </a:r>
            <a:r>
              <a:rPr lang="hi-IN" altLang="ja-JP" sz="1800" kern="100" dirty="0">
                <a:effectLst/>
                <a:latin typeface="Nirmala UI" panose="020B0502040204020203" pitchFamily="34" charset="0"/>
                <a:ea typeface="Nirmala UI" panose="020B0502040204020203" pitchFamily="34" charset="0"/>
                <a:cs typeface="Nirmala UI" panose="020B0502040204020203" pitchFamily="34" charset="0"/>
              </a:rPr>
              <a:t>आउटरिग</a:t>
            </a:r>
            <a:r>
              <a:rPr lang="ne-NP" altLang="ja-JP" sz="1800" kern="100" dirty="0">
                <a:effectLst/>
                <a:latin typeface="Nirmala UI" panose="020B0502040204020203" pitchFamily="34" charset="0"/>
                <a:ea typeface="Nirmala UI" panose="020B0502040204020203" pitchFamily="34" charset="0"/>
                <a:cs typeface="Nirmala UI" panose="020B0502040204020203" pitchFamily="34" charset="0"/>
              </a:rPr>
              <a:t>रलाई निम्न प्रकृयामा फैलाउने।</a:t>
            </a:r>
            <a:endParaRPr lang="ne-NP" altLang="ja-JP" sz="1800" kern="100" dirty="0">
              <a:latin typeface="Nirmala UI" panose="020B0502040204020203" pitchFamily="34" charset="0"/>
              <a:ea typeface="Nirmala UI" panose="020B0502040204020203" pitchFamily="34" charset="0"/>
              <a:cs typeface="Nirmala UI" panose="020B0502040204020203" pitchFamily="34" charset="0"/>
            </a:endParaRPr>
          </a:p>
          <a:p>
            <a:pPr>
              <a:lnSpc>
                <a:spcPct val="100000"/>
              </a:lnSpc>
              <a:spcBef>
                <a:spcPts val="0"/>
              </a:spcBef>
              <a:buAutoNum type="alphaLcParenBoth"/>
            </a:pP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निश्चितरुपमा</a:t>
            </a: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अगाडिको ज्याक्कीबाट पछाडिको ज्याक्कीको क्रमवद्द रुपले कार्य आयोजना गर्ने।</a:t>
            </a:r>
            <a:endParaRPr lang="ne-NP" altLang="ja-JP" sz="1400" kern="100" dirty="0">
              <a:latin typeface="Nirmala UI" panose="020B0502040204020203" pitchFamily="34" charset="0"/>
              <a:ea typeface="Nirmala UI" panose="020B0502040204020203" pitchFamily="34" charset="0"/>
              <a:cs typeface="Nirmala UI" panose="020B0502040204020203" pitchFamily="34" charset="0"/>
            </a:endParaRPr>
          </a:p>
          <a:p>
            <a:pPr>
              <a:lnSpc>
                <a:spcPct val="100000"/>
              </a:lnSpc>
              <a:spcBef>
                <a:spcPts val="0"/>
              </a:spcBef>
              <a:buAutoNum type="alphaLcParenBoth"/>
            </a:pP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ज्याक्की फैलाउँदा</a:t>
            </a: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दाँया बाँया एकै समयमा आयोजना गर्ने। </a:t>
            </a:r>
            <a:endParaRPr lang="ne-NP" altLang="ja-JP" sz="1400" kern="100" dirty="0">
              <a:latin typeface="Nirmala UI" panose="020B0502040204020203" pitchFamily="34" charset="0"/>
              <a:ea typeface="Nirmala UI" panose="020B0502040204020203" pitchFamily="34" charset="0"/>
              <a:cs typeface="Nirmala UI" panose="020B0502040204020203" pitchFamily="34" charset="0"/>
            </a:endParaRPr>
          </a:p>
          <a:p>
            <a:pPr>
              <a:lnSpc>
                <a:spcPct val="100000"/>
              </a:lnSpc>
              <a:spcBef>
                <a:spcPts val="0"/>
              </a:spcBef>
              <a:buAutoNum type="alphaLcParenBoth"/>
            </a:pP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हल्का समायोजन, प्रत्येक ज्याक्की सञ्चालनबाट आयोजना गर्ने। </a:t>
            </a:r>
            <a:endPar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lvl="0" indent="0" algn="l">
              <a:lnSpc>
                <a:spcPts val="2000"/>
              </a:lnSpc>
              <a:buNone/>
            </a:pP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⑦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सबै टायर हावामा उचाले संगै मेशिन साधनलाई तेर्सो गर्ने।</a:t>
            </a:r>
            <a:endPar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⑧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मेशिन साधन तेर्सो गर्न नसकिएको खण्डमा</a:t>
            </a: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a:t>
            </a:r>
            <a:endPar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ne-NP" altLang="ja-JP" sz="1400" kern="100" dirty="0">
                <a:latin typeface="Nirmala UI" panose="020B0502040204020203" pitchFamily="34" charset="0"/>
                <a:ea typeface="Nirmala UI" panose="020B0502040204020203" pitchFamily="34" charset="0"/>
                <a:cs typeface="Nirmala UI" panose="020B0502040204020203" pitchFamily="34" charset="0"/>
              </a:rPr>
              <a:t>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निम्न कुराहरु कडाईका साथ पालना गर्ने।</a:t>
            </a:r>
          </a:p>
          <a:p>
            <a:pPr marL="0" indent="0">
              <a:lnSpc>
                <a:spcPct val="100000"/>
              </a:lnSpc>
              <a:spcBef>
                <a:spcPts val="0"/>
              </a:spcBef>
              <a:buNone/>
            </a:pP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(a)</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निश्चित रुपमा बुमलाई उकालो तर्फ फर्काएर काम गर्ने। </a:t>
            </a:r>
            <a:endParaRPr lang="ne-NP" altLang="ja-JP" sz="1400" kern="100" dirty="0">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(b)</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मेशिन साधनको दाँया बाँया दिशामा निश्चित रुपमा तेर्सो गर्ने।</a:t>
            </a:r>
            <a:endParaRPr lang="ne-NP" altLang="ja-JP" sz="1400" kern="100" dirty="0">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(c)</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घुमाउने कार्य ओरालो तर्फ फर्किएमा, साधन सार्ने। </a:t>
            </a:r>
            <a:endParaRPr lang="ne-NP" altLang="ja-JP" sz="1400" kern="100" dirty="0">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(d)</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बढ्ने घट्ने बुम प्रकार भएमा</a:t>
            </a: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उकालो तर्फमा दाँया बाँया 45</a:t>
            </a: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भित्र प्रयोग गर्ने।</a:t>
            </a:r>
            <a:endParaRPr lang="ne-NP" altLang="ja-JP" sz="1400" kern="100" dirty="0">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(e)</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बांगीएको बुम प्रकार भएमा</a:t>
            </a: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कार्य स्थानले घुमाउने केन्द्र विन्दू भन्दा उकालो </a:t>
            </a:r>
          </a:p>
          <a:p>
            <a:pPr marL="0" indent="0">
              <a:lnSpc>
                <a:spcPct val="100000"/>
              </a:lnSpc>
              <a:spcBef>
                <a:spcPts val="0"/>
              </a:spcBef>
              <a:buNone/>
            </a:pPr>
            <a:r>
              <a:rPr lang="ne-NP" altLang="ja-JP" sz="1400" kern="100" dirty="0">
                <a:latin typeface="Nirmala UI" panose="020B0502040204020203" pitchFamily="34" charset="0"/>
                <a:ea typeface="Nirmala UI" panose="020B0502040204020203" pitchFamily="34" charset="0"/>
                <a:cs typeface="Nirmala UI" panose="020B0502040204020203" pitchFamily="34" charset="0"/>
              </a:rPr>
              <a:t>        </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माथी पक्षको अवस्थामा प्रयोग  गरि</a:t>
            </a: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घुमाउने दायरा दाँया बाँया 45</a:t>
            </a: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भित्र गर्ने। </a:t>
            </a:r>
            <a:endPar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endParaRPr>
          </a:p>
        </p:txBody>
      </p:sp>
      <p:grpSp>
        <p:nvGrpSpPr>
          <p:cNvPr id="2" name="グループ化 1">
            <a:extLst>
              <a:ext uri="{FF2B5EF4-FFF2-40B4-BE49-F238E27FC236}">
                <a16:creationId xmlns:a16="http://schemas.microsoft.com/office/drawing/2014/main" id="{DA2B00BC-E97D-DED6-83C3-CB5DB68DCDD2}"/>
              </a:ext>
            </a:extLst>
          </p:cNvPr>
          <p:cNvGrpSpPr/>
          <p:nvPr/>
        </p:nvGrpSpPr>
        <p:grpSpPr>
          <a:xfrm>
            <a:off x="6274181" y="2116822"/>
            <a:ext cx="2165200" cy="1539076"/>
            <a:chOff x="0" y="0"/>
            <a:chExt cx="3144520" cy="2235200"/>
          </a:xfrm>
        </p:grpSpPr>
        <p:pic>
          <p:nvPicPr>
            <p:cNvPr id="3" name="図 2">
              <a:extLst>
                <a:ext uri="{FF2B5EF4-FFF2-40B4-BE49-F238E27FC236}">
                  <a16:creationId xmlns:a16="http://schemas.microsoft.com/office/drawing/2014/main" id="{24B2053A-8C0C-0204-B25E-06DEFED66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44520" cy="2235200"/>
            </a:xfrm>
            <a:prstGeom prst="rect">
              <a:avLst/>
            </a:prstGeom>
            <a:noFill/>
            <a:ln>
              <a:noFill/>
            </a:ln>
          </p:spPr>
        </p:pic>
        <p:sp>
          <p:nvSpPr>
            <p:cNvPr id="9" name="テキスト ボックス 252">
              <a:extLst>
                <a:ext uri="{FF2B5EF4-FFF2-40B4-BE49-F238E27FC236}">
                  <a16:creationId xmlns:a16="http://schemas.microsoft.com/office/drawing/2014/main" id="{B6AFE7D1-070D-FB3B-2714-AB175C9A3371}"/>
                </a:ext>
              </a:extLst>
            </p:cNvPr>
            <p:cNvSpPr txBox="1">
              <a:spLocks noChangeArrowheads="1"/>
            </p:cNvSpPr>
            <p:nvPr/>
          </p:nvSpPr>
          <p:spPr bwMode="auto">
            <a:xfrm>
              <a:off x="374650" y="1917700"/>
              <a:ext cx="2514600" cy="3111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2-44 ज्यक्की अप अगाडीबाट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grpSp>
        <p:nvGrpSpPr>
          <p:cNvPr id="10" name="グループ化 9">
            <a:extLst>
              <a:ext uri="{FF2B5EF4-FFF2-40B4-BE49-F238E27FC236}">
                <a16:creationId xmlns:a16="http://schemas.microsoft.com/office/drawing/2014/main" id="{6BB81870-D13E-0384-9203-4D02108FB16B}"/>
              </a:ext>
            </a:extLst>
          </p:cNvPr>
          <p:cNvGrpSpPr/>
          <p:nvPr/>
        </p:nvGrpSpPr>
        <p:grpSpPr>
          <a:xfrm>
            <a:off x="6132535" y="4060394"/>
            <a:ext cx="3011465" cy="1823176"/>
            <a:chOff x="0" y="0"/>
            <a:chExt cx="3261995" cy="1974850"/>
          </a:xfrm>
        </p:grpSpPr>
        <p:grpSp>
          <p:nvGrpSpPr>
            <p:cNvPr id="12" name="グループ化 11">
              <a:extLst>
                <a:ext uri="{FF2B5EF4-FFF2-40B4-BE49-F238E27FC236}">
                  <a16:creationId xmlns:a16="http://schemas.microsoft.com/office/drawing/2014/main" id="{4BAF2FD6-696D-EB65-2E52-80B9497E53E4}"/>
                </a:ext>
              </a:extLst>
            </p:cNvPr>
            <p:cNvGrpSpPr/>
            <p:nvPr/>
          </p:nvGrpSpPr>
          <p:grpSpPr>
            <a:xfrm>
              <a:off x="0" y="0"/>
              <a:ext cx="3261995" cy="1974850"/>
              <a:chOff x="0" y="0"/>
              <a:chExt cx="3261995" cy="1974850"/>
            </a:xfrm>
          </p:grpSpPr>
          <p:pic>
            <p:nvPicPr>
              <p:cNvPr id="14" name="図 13">
                <a:extLst>
                  <a:ext uri="{FF2B5EF4-FFF2-40B4-BE49-F238E27FC236}">
                    <a16:creationId xmlns:a16="http://schemas.microsoft.com/office/drawing/2014/main" id="{F03A44C2-5264-05D3-2ED3-E8BA93D580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261995" cy="1974850"/>
              </a:xfrm>
              <a:prstGeom prst="rect">
                <a:avLst/>
              </a:prstGeom>
              <a:noFill/>
              <a:ln>
                <a:noFill/>
              </a:ln>
            </p:spPr>
          </p:pic>
          <p:sp>
            <p:nvSpPr>
              <p:cNvPr id="15" name="テキスト ボックス 253">
                <a:extLst>
                  <a:ext uri="{FF2B5EF4-FFF2-40B4-BE49-F238E27FC236}">
                    <a16:creationId xmlns:a16="http://schemas.microsoft.com/office/drawing/2014/main" id="{872B11FF-8FF8-B8CE-0FDE-23B0E6C1BA23}"/>
                  </a:ext>
                </a:extLst>
              </p:cNvPr>
              <p:cNvSpPr txBox="1">
                <a:spLocks noChangeArrowheads="1"/>
              </p:cNvSpPr>
              <p:nvPr/>
            </p:nvSpPr>
            <p:spPr bwMode="auto">
              <a:xfrm>
                <a:off x="304800" y="1644650"/>
                <a:ext cx="2514600" cy="3111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2-45 बुम ज्यकनिश्चितरुपमा उकालो माथी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
          <p:nvSpPr>
            <p:cNvPr id="13" name="テキスト ボックス 317">
              <a:extLst>
                <a:ext uri="{FF2B5EF4-FFF2-40B4-BE49-F238E27FC236}">
                  <a16:creationId xmlns:a16="http://schemas.microsoft.com/office/drawing/2014/main" id="{D8F74D41-AC1B-3733-B5F7-8E7124C9EFAC}"/>
                </a:ext>
              </a:extLst>
            </p:cNvPr>
            <p:cNvSpPr txBox="1">
              <a:spLocks noChangeArrowheads="1"/>
            </p:cNvSpPr>
            <p:nvPr/>
          </p:nvSpPr>
          <p:spPr bwMode="auto">
            <a:xfrm>
              <a:off x="1863437" y="443345"/>
              <a:ext cx="1080655" cy="3111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हल्का  ढल्केको छ</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1226608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542012" cy="827066"/>
          </a:xfrm>
          <a:ln>
            <a:solidFill>
              <a:schemeClr val="tx1"/>
            </a:solidFill>
          </a:ln>
        </p:spPr>
        <p:txBody>
          <a:bodyPr>
            <a:noAutofit/>
          </a:bodyPr>
          <a:lstStyle/>
          <a:p>
            <a:r>
              <a:rPr lang="hi-IN" altLang="ja-JP" sz="1800" b="1" dirty="0">
                <a:effectLst/>
                <a:latin typeface="Nirmala UI" panose="020B0502040204020203" pitchFamily="34" charset="0"/>
                <a:ea typeface="Nirmala UI" panose="020B0502040204020203" pitchFamily="34" charset="0"/>
                <a:cs typeface="Nirmala UI" panose="020B0502040204020203" pitchFamily="34" charset="0"/>
              </a:rPr>
              <a:t>आउटरिगर</a:t>
            </a:r>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को स्थापना गरिने प्रकृया र ध्यान दिनुपर्ने कुराहरु </a:t>
            </a:r>
            <a:r>
              <a:rPr lang="ja-JP" altLang="en-US" sz="1800" b="1" dirty="0">
                <a:latin typeface="Nirmala UI" panose="020B0502040204020203" pitchFamily="34" charset="0"/>
                <a:ea typeface="Meiryo UI" panose="020B0604030504040204" pitchFamily="50" charset="-128"/>
                <a:cs typeface="Nirmala UI" panose="020B0502040204020203" pitchFamily="34" charset="0"/>
              </a:rPr>
              <a:t>（２）　</a:t>
            </a:r>
            <a:br>
              <a:rPr lang="ne-NP" altLang="ja-JP" sz="1800" b="1" dirty="0">
                <a:latin typeface="Nirmala UI" panose="020B0502040204020203" pitchFamily="34" charset="0"/>
                <a:ea typeface="Meiryo UI" panose="020B0604030504040204" pitchFamily="50" charset="-128"/>
                <a:cs typeface="Nirmala UI" panose="020B0502040204020203" pitchFamily="34" charset="0"/>
              </a:rPr>
            </a:br>
            <a:r>
              <a:rPr lang="ne-NP" altLang="ja-JP" sz="1800" b="1" dirty="0">
                <a:latin typeface="Nirmala UI" panose="020B0502040204020203" pitchFamily="34" charset="0"/>
                <a:ea typeface="Nirmala UI" panose="020B0502040204020203" pitchFamily="34" charset="0"/>
                <a:cs typeface="Nirmala UI" panose="020B0502040204020203" pitchFamily="34" charset="0"/>
              </a:rPr>
              <a:t>भिरालो जमिन भाग ३</a:t>
            </a:r>
            <a:r>
              <a:rPr lang="ja-JP" altLang="en-US" sz="1800" b="1" dirty="0">
                <a:latin typeface="Nirmala UI" panose="020B0502040204020203" pitchFamily="34" charset="0"/>
                <a:ea typeface="Meiryo UI" panose="020B0604030504040204" pitchFamily="50" charset="-128"/>
                <a:cs typeface="Nirmala UI" panose="020B0502040204020203" pitchFamily="34" charset="0"/>
              </a:rPr>
              <a:t>　</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82751" y="6400413"/>
            <a:ext cx="3887911"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51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32</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34</a:t>
            </a:fld>
            <a:endParaRPr lang="ja-JP" altLang="en-US">
              <a:solidFill>
                <a:prstClr val="black">
                  <a:tint val="75000"/>
                </a:prstClr>
              </a:solidFill>
            </a:endParaRPr>
          </a:p>
        </p:txBody>
      </p:sp>
      <p:sp>
        <p:nvSpPr>
          <p:cNvPr id="11" name="コンテンツ プレースホルダー 4"/>
          <p:cNvSpPr txBox="1">
            <a:spLocks/>
          </p:cNvSpPr>
          <p:nvPr/>
        </p:nvSpPr>
        <p:spPr>
          <a:xfrm>
            <a:off x="628650" y="1443048"/>
            <a:ext cx="7886700" cy="296690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gn="l">
              <a:lnSpc>
                <a:spcPts val="2000"/>
              </a:lnSpc>
              <a:buNone/>
            </a:pPr>
            <a:r>
              <a:rPr lang="ja-JP" altLang="en-US" sz="18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⑨</a:t>
            </a:r>
            <a:r>
              <a:rPr lang="ne-NP" altLang="ja-JP" sz="1800" kern="100" dirty="0">
                <a:effectLst/>
                <a:latin typeface="Nirmala UI" panose="020B0502040204020203" pitchFamily="34" charset="0"/>
                <a:ea typeface="Nirmala UI" panose="020B0502040204020203" pitchFamily="34" charset="0"/>
                <a:cs typeface="Nirmala UI" panose="020B0502040204020203" pitchFamily="34" charset="0"/>
              </a:rPr>
              <a:t>कार्य समाप्ति पछी</a:t>
            </a:r>
            <a:r>
              <a:rPr lang="en-US" altLang="ja-JP" sz="18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800" kern="100" dirty="0">
                <a:effectLst/>
                <a:latin typeface="Nirmala UI" panose="020B0502040204020203" pitchFamily="34" charset="0"/>
                <a:ea typeface="Nirmala UI" panose="020B0502040204020203" pitchFamily="34" charset="0"/>
                <a:cs typeface="Nirmala UI" panose="020B0502040204020203" pitchFamily="34" charset="0"/>
              </a:rPr>
              <a:t> निम्न प्रकृयाबाट </a:t>
            </a:r>
            <a:r>
              <a:rPr lang="hi-IN" altLang="ja-JP" sz="1800" kern="100" dirty="0">
                <a:effectLst/>
                <a:latin typeface="Nirmala UI" panose="020B0502040204020203" pitchFamily="34" charset="0"/>
                <a:ea typeface="Nirmala UI" panose="020B0502040204020203" pitchFamily="34" charset="0"/>
                <a:cs typeface="Nirmala UI" panose="020B0502040204020203" pitchFamily="34" charset="0"/>
              </a:rPr>
              <a:t>आउटरिग</a:t>
            </a:r>
            <a:r>
              <a:rPr lang="ne-NP" altLang="ja-JP" sz="1800" kern="100" dirty="0">
                <a:effectLst/>
                <a:latin typeface="Nirmala UI" panose="020B0502040204020203" pitchFamily="34" charset="0"/>
                <a:ea typeface="Nirmala UI" panose="020B0502040204020203" pitchFamily="34" charset="0"/>
                <a:cs typeface="Nirmala UI" panose="020B0502040204020203" pitchFamily="34" charset="0"/>
              </a:rPr>
              <a:t>रलाई भण्डारण गर्ने।</a:t>
            </a:r>
            <a:endParaRPr lang="ne-NP" altLang="ja-JP" sz="1800" kern="100"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gn="l">
              <a:lnSpc>
                <a:spcPts val="2000"/>
              </a:lnSpc>
              <a:buAutoNum type="alphaLcParenBoth"/>
            </a:pP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बुमलाई गुड्ने स्थितिको अवस्थामा फर्काउने।</a:t>
            </a:r>
            <a:endParaRPr lang="ne-NP" altLang="ja-JP" sz="1600" kern="100"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gn="l">
              <a:lnSpc>
                <a:spcPts val="2000"/>
              </a:lnSpc>
              <a:buAutoNum type="alphaLcParenBoth"/>
            </a:pP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स्टप्परको स्थान जाँच गर्ने। </a:t>
            </a:r>
            <a:endParaRPr lang="ne-NP" altLang="ja-JP" sz="1600" kern="100"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gn="l">
              <a:lnSpc>
                <a:spcPts val="2000"/>
              </a:lnSpc>
              <a:buAutoNum type="alphaLcParenBoth"/>
            </a:pP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निश्चितरुपमा पछिल्लो भागको ज्याक्कीबाट फर्काउने।</a:t>
            </a:r>
            <a:endParaRPr lang="ne-NP" altLang="ja-JP" sz="1600" kern="100"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gn="l">
              <a:lnSpc>
                <a:spcPts val="2000"/>
              </a:lnSpc>
              <a:buAutoNum type="alphaLcParenBoth"/>
            </a:pP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ज्याक्की दाँया बाँया दुवै एकै समयमा सञ्चालन गर्ने।</a:t>
            </a:r>
            <a:endParaRPr lang="ne-NP" altLang="ja-JP" sz="1600" kern="100" dirty="0">
              <a:latin typeface="Nirmala UI" panose="020B0502040204020203" pitchFamily="34" charset="0"/>
              <a:ea typeface="Nirmala UI" panose="020B0502040204020203" pitchFamily="34" charset="0"/>
              <a:cs typeface="Nirmala UI" panose="020B0502040204020203" pitchFamily="34" charset="0"/>
            </a:endParaRPr>
          </a:p>
          <a:p>
            <a:pPr marL="342900" lvl="0" indent="-342900" algn="l">
              <a:lnSpc>
                <a:spcPts val="2000"/>
              </a:lnSpc>
              <a:buAutoNum type="alphaLcParenBoth"/>
            </a:pP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स्टप्पर झिक्ने।</a:t>
            </a:r>
            <a:endPar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endParaRPr>
          </a:p>
        </p:txBody>
      </p:sp>
      <p:grpSp>
        <p:nvGrpSpPr>
          <p:cNvPr id="2" name="グループ化 1">
            <a:extLst>
              <a:ext uri="{FF2B5EF4-FFF2-40B4-BE49-F238E27FC236}">
                <a16:creationId xmlns:a16="http://schemas.microsoft.com/office/drawing/2014/main" id="{31BD6C8B-BCC9-1313-267D-B16AC0C5CE57}"/>
              </a:ext>
            </a:extLst>
          </p:cNvPr>
          <p:cNvGrpSpPr/>
          <p:nvPr/>
        </p:nvGrpSpPr>
        <p:grpSpPr>
          <a:xfrm>
            <a:off x="5598922" y="2114676"/>
            <a:ext cx="3213100" cy="2339340"/>
            <a:chOff x="0" y="0"/>
            <a:chExt cx="3213100" cy="2339340"/>
          </a:xfrm>
        </p:grpSpPr>
        <p:pic>
          <p:nvPicPr>
            <p:cNvPr id="3" name="図 2">
              <a:extLst>
                <a:ext uri="{FF2B5EF4-FFF2-40B4-BE49-F238E27FC236}">
                  <a16:creationId xmlns:a16="http://schemas.microsoft.com/office/drawing/2014/main" id="{F803FE61-1276-B260-944C-42EA16B276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13100" cy="2339340"/>
            </a:xfrm>
            <a:prstGeom prst="rect">
              <a:avLst/>
            </a:prstGeom>
            <a:noFill/>
            <a:ln>
              <a:noFill/>
            </a:ln>
          </p:spPr>
        </p:pic>
        <p:sp>
          <p:nvSpPr>
            <p:cNvPr id="8" name="テキスト ボックス 254">
              <a:extLst>
                <a:ext uri="{FF2B5EF4-FFF2-40B4-BE49-F238E27FC236}">
                  <a16:creationId xmlns:a16="http://schemas.microsoft.com/office/drawing/2014/main" id="{93F5BB2B-01C0-366F-799B-22EA71D8E3B2}"/>
                </a:ext>
              </a:extLst>
            </p:cNvPr>
            <p:cNvSpPr txBox="1">
              <a:spLocks noChangeArrowheads="1"/>
            </p:cNvSpPr>
            <p:nvPr/>
          </p:nvSpPr>
          <p:spPr bwMode="auto">
            <a:xfrm>
              <a:off x="247650" y="1968500"/>
              <a:ext cx="2514600" cy="3111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2-46 ज्याक्कीको भण्डारण पछाडी पक्षबाट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1373751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बढ्ने घट्ने बुम प्रकारको आधारभूत सञ्चालन प्रकृया र ध्यान दिनुपर्ने कुराहरु</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48065" y="6400413"/>
            <a:ext cx="3822597"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53</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33</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35</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6051399" cy="419829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a:t>
            </a:r>
            <a:r>
              <a:rPr lang="hi-IN" altLang="ja-JP" sz="1400" dirty="0">
                <a:effectLst/>
                <a:ea typeface="ＭＳ ゴシック" panose="020B0609070205080204" pitchFamily="49" charset="-128"/>
                <a:cs typeface="Nirmala UI" panose="020B0502040204020203" pitchFamily="34" charset="0"/>
              </a:rPr>
              <a:t>आधारभूत सञ्चालन </a:t>
            </a:r>
            <a:r>
              <a:rPr lang="ne-NP" altLang="ja-JP" sz="1400" dirty="0">
                <a:effectLst/>
                <a:ea typeface="ＭＳ ゴシック" panose="020B0609070205080204" pitchFamily="49" charset="-128"/>
                <a:cs typeface="Nirmala UI" panose="020B0502040204020203" pitchFamily="34" charset="0"/>
              </a:rPr>
              <a:t>प्रकृया</a:t>
            </a:r>
            <a:r>
              <a:rPr lang="en-US" altLang="ja-JP" sz="1400" dirty="0">
                <a:solidFill>
                  <a:prstClr val="black"/>
                </a:solidFill>
                <a:latin typeface="Meiryo UI" panose="020B0604030504040204" pitchFamily="50" charset="-128"/>
                <a:ea typeface="Meiryo UI" panose="020B0604030504040204" pitchFamily="50" charset="-128"/>
              </a:rPr>
              <a:t>】</a:t>
            </a:r>
          </a:p>
          <a:p>
            <a:pPr marL="342900" lvl="0" indent="-342900" algn="l">
              <a:lnSpc>
                <a:spcPts val="2000"/>
              </a:lnSpc>
              <a:buFont typeface="+mj-ea"/>
              <a:buAutoNum type="circleNumDbPlain"/>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बुमलाई संकुचित भएको अवस्थामा उठाउने झार्ने उपकरणमा आधारित बुमलाई समर्थन गर्ने स्थानबाट झिक्ने।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l">
              <a:lnSpc>
                <a:spcPts val="2000"/>
              </a:lnSpc>
              <a:buFont typeface="+mj-ea"/>
              <a:buAutoNum type="circleNumDbPlain"/>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घुमाउने कार्यमा आधारित केहि हदसम्म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लक्ष्य स्थान निर्धारण गर्ने।</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l">
              <a:lnSpc>
                <a:spcPts val="2000"/>
              </a:lnSpc>
              <a:buFont typeface="+mj-ea"/>
              <a:buAutoNum type="circleNumDbPlain"/>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उठाउने घटाउनेमना आधारित केहि हद सम्म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लक्ष्य स्थान सम्म नजिक लैजाने।</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l">
              <a:lnSpc>
                <a:spcPts val="2000"/>
              </a:lnSpc>
              <a:buFont typeface="+mj-ea"/>
              <a:buAutoNum type="circleNumDbPlain"/>
            </a:pPr>
            <a:r>
              <a:rPr lang="ne-NP" altLang="ja-J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घटाउने बढाउने कार्य (बढाउने) मा आधारित कार्य स्थानको करिब </a:t>
            </a:r>
            <a:r>
              <a:rPr lang="en-US" altLang="ja-JP" sz="1050" kern="100" dirty="0">
                <a:effectLst/>
                <a:latin typeface="Nirmala UI" panose="020B0502040204020203" pitchFamily="34" charset="0"/>
                <a:ea typeface="ＭＳ ゴシック" panose="020B0609070205080204" pitchFamily="49" charset="-128"/>
                <a:cs typeface="Mangal" panose="02040503050203030202" pitchFamily="18" charset="0"/>
              </a:rPr>
              <a:t>1m</a:t>
            </a:r>
            <a:r>
              <a:rPr lang="ne-NP" altLang="ja-J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जति अगाडी सम्म नजिक लैजाने। </a:t>
            </a:r>
            <a:endParaRPr lang="ja-JP" altLang="ja-JP" sz="105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l">
              <a:lnSpc>
                <a:spcPts val="2000"/>
              </a:lnSpc>
              <a:buFont typeface="+mj-ea"/>
              <a:buAutoNum type="circleNumDbPlain"/>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उठाउने झार्ने</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घुमाउने कार्यमा आधारित दाँया बाँया</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माथी तल हल्का समायोजन गर्ने।</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l">
              <a:lnSpc>
                <a:spcPts val="2000"/>
              </a:lnSpc>
              <a:buFont typeface="+mj-ea"/>
              <a:buAutoNum type="circleNumDbPlain"/>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बढाउने कार्यले लक्षित कार्य स्थानमा नजिक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लैजाने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l">
              <a:lnSpc>
                <a:spcPts val="2000"/>
              </a:lnSpc>
              <a:buFont typeface="+mj-ea"/>
              <a:buAutoNum type="circleNumDbPlain"/>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 स्थानको अवस्थामा आधारित घाँटी हल्लाउने कार्य समायोजन गर्ने।</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l">
              <a:lnSpc>
                <a:spcPts val="2000"/>
              </a:lnSpc>
              <a:buFont typeface="+mj-ea"/>
              <a:buAutoNum type="circleNumDbPlain"/>
            </a:pPr>
            <a:r>
              <a:rPr lang="ne-NP" altLang="ja-J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 स्थानबाट टाढा हुँदा</a:t>
            </a:r>
            <a:r>
              <a:rPr lang="en-US" altLang="ja-JP" sz="105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सबै भन्दा पहिला घटाउने कार्य संकुचित गरेर छोड्ने।</a:t>
            </a:r>
            <a:endParaRPr lang="ja-JP" altLang="ja-JP" sz="105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8649" y="4982156"/>
            <a:ext cx="6177265" cy="102310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ts val="2000"/>
              </a:lnSpc>
              <a:buNone/>
            </a:pP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ध्यान दिनुपर्ने कुरा</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endParaRPr>
          </a:p>
          <a:p>
            <a:pPr marL="0" indent="0" algn="just">
              <a:lnSpc>
                <a:spcPts val="2000"/>
              </a:lnSpc>
              <a:buNone/>
            </a:pP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घुमाउने वा उठाउने झार्ने कार्य गर्ने </a:t>
            </a:r>
            <a:r>
              <a:rPr lang="hi-IN" altLang="ja-JP" sz="1400" kern="100" dirty="0">
                <a:effectLst/>
                <a:latin typeface="Nirmala UI" panose="020B0502040204020203" pitchFamily="34" charset="0"/>
                <a:ea typeface="Nirmala UI" panose="020B0502040204020203" pitchFamily="34" charset="0"/>
                <a:cs typeface="Nirmala UI" panose="020B0502040204020203" pitchFamily="34" charset="0"/>
              </a:rPr>
              <a:t>अवस्थामा</a:t>
            </a:r>
            <a:r>
              <a:rPr lang="en-US" altLang="ja-JP" sz="14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400" kern="100" dirty="0">
                <a:effectLst/>
                <a:latin typeface="Nirmala UI" panose="020B0502040204020203" pitchFamily="34" charset="0"/>
                <a:ea typeface="Nirmala UI" panose="020B0502040204020203" pitchFamily="34" charset="0"/>
                <a:cs typeface="Nirmala UI" panose="020B0502040204020203" pitchFamily="34" charset="0"/>
              </a:rPr>
              <a:t> बुमको लम्बाईको भिन्नताको कारण कार्यस्थल भुइँको सर्ने गति फरक पर्ने भएकोले ध्यान दिने।</a:t>
            </a:r>
            <a:endPar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6297328" y="939947"/>
            <a:ext cx="2218022" cy="2184602"/>
          </a:xfrm>
          <a:prstGeom prst="rect">
            <a:avLst/>
          </a:prstGeom>
          <a:ln>
            <a:solidFill>
              <a:schemeClr val="tx1"/>
            </a:solidFill>
          </a:ln>
        </p:spPr>
      </p:pic>
      <p:pic>
        <p:nvPicPr>
          <p:cNvPr id="9" name="図 8">
            <a:extLst>
              <a:ext uri="{FF2B5EF4-FFF2-40B4-BE49-F238E27FC236}">
                <a16:creationId xmlns:a16="http://schemas.microsoft.com/office/drawing/2014/main" id="{7A47F11F-E174-2A3B-2C50-BC6C9F0D64C8}"/>
              </a:ext>
            </a:extLst>
          </p:cNvPr>
          <p:cNvPicPr>
            <a:picLocks noChangeAspect="1"/>
          </p:cNvPicPr>
          <p:nvPr/>
        </p:nvPicPr>
        <p:blipFill>
          <a:blip r:embed="rId4"/>
          <a:stretch>
            <a:fillRect/>
          </a:stretch>
        </p:blipFill>
        <p:spPr>
          <a:xfrm>
            <a:off x="6259363" y="926920"/>
            <a:ext cx="2562543" cy="2210656"/>
          </a:xfrm>
          <a:prstGeom prst="rect">
            <a:avLst/>
          </a:prstGeom>
        </p:spPr>
      </p:pic>
      <p:grpSp>
        <p:nvGrpSpPr>
          <p:cNvPr id="10" name="グループ化 9">
            <a:extLst>
              <a:ext uri="{FF2B5EF4-FFF2-40B4-BE49-F238E27FC236}">
                <a16:creationId xmlns:a16="http://schemas.microsoft.com/office/drawing/2014/main" id="{2A8E0A66-9879-7B9B-61FB-585618A4439E}"/>
              </a:ext>
            </a:extLst>
          </p:cNvPr>
          <p:cNvGrpSpPr/>
          <p:nvPr/>
        </p:nvGrpSpPr>
        <p:grpSpPr>
          <a:xfrm>
            <a:off x="5379303" y="3475639"/>
            <a:ext cx="3695010" cy="1748103"/>
            <a:chOff x="0" y="0"/>
            <a:chExt cx="4634345" cy="2143875"/>
          </a:xfrm>
        </p:grpSpPr>
        <p:grpSp>
          <p:nvGrpSpPr>
            <p:cNvPr id="12" name="グループ化 11">
              <a:extLst>
                <a:ext uri="{FF2B5EF4-FFF2-40B4-BE49-F238E27FC236}">
                  <a16:creationId xmlns:a16="http://schemas.microsoft.com/office/drawing/2014/main" id="{6478AA30-86BE-2F8C-8102-F17746FBD436}"/>
                </a:ext>
              </a:extLst>
            </p:cNvPr>
            <p:cNvGrpSpPr/>
            <p:nvPr/>
          </p:nvGrpSpPr>
          <p:grpSpPr>
            <a:xfrm>
              <a:off x="0" y="138545"/>
              <a:ext cx="3470910" cy="2005330"/>
              <a:chOff x="0" y="0"/>
              <a:chExt cx="3470910" cy="2005330"/>
            </a:xfrm>
          </p:grpSpPr>
          <p:pic>
            <p:nvPicPr>
              <p:cNvPr id="16" name="図 15">
                <a:extLst>
                  <a:ext uri="{FF2B5EF4-FFF2-40B4-BE49-F238E27FC236}">
                    <a16:creationId xmlns:a16="http://schemas.microsoft.com/office/drawing/2014/main" id="{CAB116C1-BDD4-FAE7-D97B-A86C88CA9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470910" cy="2005330"/>
              </a:xfrm>
              <a:prstGeom prst="rect">
                <a:avLst/>
              </a:prstGeom>
              <a:ln>
                <a:noFill/>
              </a:ln>
            </p:spPr>
          </p:pic>
          <p:sp>
            <p:nvSpPr>
              <p:cNvPr id="17" name="テキスト ボックス 257">
                <a:extLst>
                  <a:ext uri="{FF2B5EF4-FFF2-40B4-BE49-F238E27FC236}">
                    <a16:creationId xmlns:a16="http://schemas.microsoft.com/office/drawing/2014/main" id="{E8476C56-8F6D-41B6-008B-52BAA4FC6FE6}"/>
                  </a:ext>
                </a:extLst>
              </p:cNvPr>
              <p:cNvSpPr txBox="1">
                <a:spLocks noChangeArrowheads="1"/>
              </p:cNvSpPr>
              <p:nvPr/>
            </p:nvSpPr>
            <p:spPr bwMode="auto">
              <a:xfrm>
                <a:off x="209550" y="1634005"/>
                <a:ext cx="3181350" cy="3713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2-50 बुमको लम्बाईको भिन्नतामा आधारित गतिको भिन्न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
          <p:nvSpPr>
            <p:cNvPr id="13" name="テキスト ボックス 415">
              <a:extLst>
                <a:ext uri="{FF2B5EF4-FFF2-40B4-BE49-F238E27FC236}">
                  <a16:creationId xmlns:a16="http://schemas.microsoft.com/office/drawing/2014/main" id="{8CC7AEFA-8030-AF60-6217-B3B4811F02AD}"/>
                </a:ext>
              </a:extLst>
            </p:cNvPr>
            <p:cNvSpPr txBox="1">
              <a:spLocks noChangeArrowheads="1"/>
            </p:cNvSpPr>
            <p:nvPr/>
          </p:nvSpPr>
          <p:spPr bwMode="auto">
            <a:xfrm>
              <a:off x="1454727" y="0"/>
              <a:ext cx="976745" cy="3111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4" name="テキスト ボックス 416">
              <a:extLst>
                <a:ext uri="{FF2B5EF4-FFF2-40B4-BE49-F238E27FC236}">
                  <a16:creationId xmlns:a16="http://schemas.microsoft.com/office/drawing/2014/main" id="{2F3C38A5-F08B-CB91-53C7-4F01ECC41747}"/>
                </a:ext>
              </a:extLst>
            </p:cNvPr>
            <p:cNvSpPr txBox="1">
              <a:spLocks noChangeArrowheads="1"/>
            </p:cNvSpPr>
            <p:nvPr/>
          </p:nvSpPr>
          <p:spPr bwMode="auto">
            <a:xfrm>
              <a:off x="2230582" y="415636"/>
              <a:ext cx="2403763" cy="36714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बुमको लम्बाई  लामो रहेमा गुड्ने गति छिटो रहने रहने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5" name="テキスト ボックス 417">
              <a:extLst>
                <a:ext uri="{FF2B5EF4-FFF2-40B4-BE49-F238E27FC236}">
                  <a16:creationId xmlns:a16="http://schemas.microsoft.com/office/drawing/2014/main" id="{0BD6D46C-3FC8-54D0-85E0-62B3B9176220}"/>
                </a:ext>
              </a:extLst>
            </p:cNvPr>
            <p:cNvSpPr txBox="1">
              <a:spLocks noChangeArrowheads="1"/>
            </p:cNvSpPr>
            <p:nvPr/>
          </p:nvSpPr>
          <p:spPr bwMode="auto">
            <a:xfrm>
              <a:off x="2223655" y="872836"/>
              <a:ext cx="2403763" cy="36714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बुमको लम्बाई  छोटो रहेमा गुड्ने गति ढिलो रहने रहने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214123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साधनको ढुवानी</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30825" y="6400413"/>
            <a:ext cx="4139838"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59</a:t>
            </a:r>
            <a:r>
              <a:rPr lang="ja-JP" altLang="en-US" sz="1200" dirty="0">
                <a:solidFill>
                  <a:prstClr val="black"/>
                </a:solidFill>
              </a:rPr>
              <a:t>～</a:t>
            </a:r>
            <a:r>
              <a:rPr lang="en-US" altLang="ja-JP" sz="1200" dirty="0">
                <a:solidFill>
                  <a:prstClr val="black"/>
                </a:solidFill>
              </a:rPr>
              <a:t>63</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34</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36</a:t>
            </a:fld>
            <a:endParaRPr lang="ja-JP" altLang="en-US" dirty="0">
              <a:solidFill>
                <a:prstClr val="black">
                  <a:tint val="75000"/>
                </a:prstClr>
              </a:solidFill>
            </a:endParaRPr>
          </a:p>
        </p:txBody>
      </p:sp>
      <p:sp>
        <p:nvSpPr>
          <p:cNvPr id="11" name="コンテンツ プレースホルダー 4"/>
          <p:cNvSpPr txBox="1">
            <a:spLocks/>
          </p:cNvSpPr>
          <p:nvPr/>
        </p:nvSpPr>
        <p:spPr>
          <a:xfrm>
            <a:off x="536595" y="852738"/>
            <a:ext cx="8081762" cy="533470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सामान्यतय</a:t>
            </a:r>
            <a:r>
              <a:rPr lang="en-US" altLang="ja-JP" sz="12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b="1" u="sng" dirty="0">
                <a:effectLst/>
                <a:latin typeface="Nirmala UI" panose="020B0502040204020203" pitchFamily="34" charset="0"/>
                <a:ea typeface="Nirmala UI" panose="020B0502040204020203" pitchFamily="34" charset="0"/>
                <a:cs typeface="Nirmala UI" panose="020B0502040204020203" pitchFamily="34" charset="0"/>
              </a:rPr>
              <a:t>ट्रक प्रणालीको उच्च स्थानमा कार्य गर्ने साधनमा</a:t>
            </a:r>
            <a:r>
              <a:rPr lang="en-US" altLang="ja-JP" sz="1200" b="1" u="sng"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b="1" u="sng" dirty="0">
                <a:effectLst/>
                <a:latin typeface="Nirmala UI" panose="020B0502040204020203" pitchFamily="34" charset="0"/>
                <a:ea typeface="Nirmala UI" panose="020B0502040204020203" pitchFamily="34" charset="0"/>
                <a:cs typeface="Nirmala UI" panose="020B0502040204020203" pitchFamily="34" charset="0"/>
              </a:rPr>
              <a:t> स्व-चालित</a:t>
            </a:r>
            <a:r>
              <a:rPr lang="ne-NP" altLang="ja-JP" sz="1200" b="1"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मार्फत कार्य स्थानमा ढुवानी गरि, </a:t>
            </a:r>
            <a:r>
              <a:rPr lang="ne-NP" altLang="ja-JP" sz="1200" b="1" u="sng" dirty="0">
                <a:effectLst/>
                <a:latin typeface="Nirmala UI" panose="020B0502040204020203" pitchFamily="34" charset="0"/>
                <a:ea typeface="Nirmala UI" panose="020B0502040204020203" pitchFamily="34" charset="0"/>
                <a:cs typeface="Nirmala UI" panose="020B0502040204020203" pitchFamily="34" charset="0"/>
              </a:rPr>
              <a:t>व्हील प्रणाली वा क्रलर प्रणाली आदिको स्व-चालित प्रणाली</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को साधन </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सार्वजनिक सडकमा गुडाउन नमिल्ने</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भएकोले ढुवानी विशेष सवारी साधन आदिमा राखेर ढुवानी गर्ने धेरै गरिन्छ। </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600"/>
              </a:spcBef>
              <a:buNone/>
            </a:pP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(1)</a:t>
            </a: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ट्र</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क प्रणालीको उच्च स्थानमा कार्य गर्ने साधन</a:t>
            </a:r>
            <a:endPar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ja-JP" altLang="en-US"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ट्रक प्रणालीको उच्च स्थानमा कार्य गर्ने साधनको ढुवानी गर्ने बेलामा, निम्न कुरामा ध्यान दिएर गुडाउनु  महत्वपूर्ण रहेको छ</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①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कार्यस्थल भुइँ माथिल्लो भागमा रहँदा</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गुरुत्वाकर्षणको स्थान उच्च रहन सजिलो </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हुने</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भएकोले गुड्दा अकस्मात ह्यान्डल चलाउनाले ढल्ने  </a:t>
            </a:r>
          </a:p>
          <a:p>
            <a:pPr marL="0" indent="0">
              <a:lnSpc>
                <a:spcPct val="100000"/>
              </a:lnSpc>
              <a:spcBef>
                <a:spcPts val="0"/>
              </a:spcBef>
              <a:buNone/>
            </a:pPr>
            <a:r>
              <a:rPr lang="ne-NP" altLang="ja-JP" sz="1200" kern="100" dirty="0">
                <a:latin typeface="Nirmala UI" panose="020B0502040204020203" pitchFamily="34" charset="0"/>
                <a:ea typeface="Nirmala UI" panose="020B0502040204020203" pitchFamily="34"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खतरा हुन्छ  । </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lvl="0" indent="0" algn="l">
              <a:lnSpc>
                <a:spcPts val="2000"/>
              </a:lnSpc>
              <a:buNone/>
            </a:pPr>
            <a:r>
              <a:rPr lang="ja-JP" altLang="en-US" sz="1200" dirty="0">
                <a:latin typeface="Nirmala UI" panose="020B0502040204020203" pitchFamily="34" charset="0"/>
                <a:ea typeface="Meiryo UI" panose="020B0604030504040204" pitchFamily="50" charset="-128"/>
                <a:cs typeface="Nirmala UI" panose="020B0502040204020203" pitchFamily="34" charset="0"/>
              </a:rPr>
              <a:t>②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कार्य दायरा फराकिलो बनाउनको लागि र स्थिर राख्ने उपायको रुपमा</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तल्लो गुड्ने साधनमा भार धेरै जडान गरिदा, </a:t>
            </a:r>
          </a:p>
          <a:p>
            <a:pPr marL="0" lvl="0" indent="0" algn="l">
              <a:lnSpc>
                <a:spcPts val="2000"/>
              </a:lnSpc>
              <a:buNone/>
            </a:pP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साधनको तौल धेरै हुने भएकोले, प्रस्थान समयमा 1 गतिबाट प्रस्थान गरेको राम्रो हुन्छ । </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lvl="0" indent="0" algn="l">
              <a:lnSpc>
                <a:spcPts val="2000"/>
              </a:lnSpc>
              <a:buNone/>
            </a:pPr>
            <a:r>
              <a:rPr lang="ja-JP" altLang="en-US" sz="1200" dirty="0">
                <a:latin typeface="Nirmala UI" panose="020B0502040204020203" pitchFamily="34" charset="0"/>
                <a:ea typeface="Meiryo UI" panose="020B0604030504040204" pitchFamily="50" charset="-128"/>
                <a:cs typeface="Nirmala UI" panose="020B0502040204020203" pitchFamily="34" charset="0"/>
              </a:rPr>
              <a:t>③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सवारी साधनको तौल</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केहि सामान नराखेको अवस्थामा, सामान्य ढुवानी ट्रकको तुलनामा भारी </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हुने भएकोले</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ब्रेक लगाउँदाको दूरी लामो </a:t>
            </a:r>
          </a:p>
          <a:p>
            <a:pPr marL="0" lvl="0" indent="0" algn="l">
              <a:lnSpc>
                <a:spcPts val="2000"/>
              </a:lnSpc>
              <a:buNone/>
            </a:pPr>
            <a:r>
              <a:rPr lang="ne-NP" altLang="ja-JP" sz="1200" kern="100" dirty="0">
                <a:latin typeface="Nirmala UI" panose="020B0502040204020203" pitchFamily="34" charset="0"/>
                <a:ea typeface="Nirmala UI" panose="020B0502040204020203" pitchFamily="34"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हुन्छ </a:t>
            </a:r>
            <a:r>
              <a:rPr lang="ne-NP" altLang="ja-JP" sz="1200" kern="100" dirty="0">
                <a:latin typeface="Nirmala UI" panose="020B0502040204020203" pitchFamily="34" charset="0"/>
                <a:ea typeface="Nirmala UI" panose="020B0502040204020203" pitchFamily="34" charset="0"/>
                <a:cs typeface="Nirmala UI" panose="020B0502040204020203" pitchFamily="34" charset="0"/>
              </a:rPr>
              <a:t>। </a:t>
            </a:r>
            <a:r>
              <a:rPr lang="hi-IN" altLang="ja-JP" sz="1200" kern="100" dirty="0">
                <a:latin typeface="Nirmala UI" panose="020B0502040204020203" pitchFamily="34" charset="0"/>
                <a:ea typeface="Nirmala UI" panose="020B0502040204020203" pitchFamily="34" charset="0"/>
                <a:cs typeface="Nirmala UI" panose="020B0502040204020203" pitchFamily="34" charset="0"/>
              </a:rPr>
              <a:t>त्यसैले</a:t>
            </a:r>
            <a:r>
              <a:rPr lang="en-US" altLang="ja-JP" sz="1200" kern="100" dirty="0">
                <a:latin typeface="Nirmala UI" panose="020B0502040204020203" pitchFamily="34" charset="0"/>
                <a:ea typeface="Nirmala UI" panose="020B0502040204020203" pitchFamily="34" charset="0"/>
                <a:cs typeface="Nirmala UI" panose="020B0502040204020203" pitchFamily="34" charset="0"/>
              </a:rPr>
              <a:t>, </a:t>
            </a:r>
            <a:r>
              <a:rPr lang="hi-IN" altLang="ja-JP" sz="1200" kern="100" dirty="0">
                <a:latin typeface="Nirmala UI" panose="020B0502040204020203" pitchFamily="34" charset="0"/>
                <a:ea typeface="Nirmala UI" panose="020B0502040204020203" pitchFamily="34" charset="0"/>
                <a:cs typeface="Nirmala UI" panose="020B0502040204020203" pitchFamily="34" charset="0"/>
              </a:rPr>
              <a:t>सवारी साधनहरू बीच पर्याप्त दूरी  राख्नु</a:t>
            </a:r>
            <a:r>
              <a:rPr lang="ja-JP" altLang="en-US" sz="1200" kern="100" dirty="0">
                <a:latin typeface="Nirmala UI" panose="020B0502040204020203" pitchFamily="34" charset="0"/>
                <a:ea typeface="Nirmala UI" panose="020B0502040204020203" pitchFamily="34" charset="0"/>
                <a:cs typeface="Nirmala UI" panose="020B0502040204020203" pitchFamily="34" charset="0"/>
              </a:rPr>
              <a:t>　</a:t>
            </a:r>
            <a:r>
              <a:rPr lang="hi-IN" altLang="ja-JP" sz="1200" kern="100" dirty="0">
                <a:latin typeface="Nirmala UI" panose="020B0502040204020203" pitchFamily="34" charset="0"/>
                <a:ea typeface="Nirmala UI" panose="020B0502040204020203" pitchFamily="34" charset="0"/>
                <a:cs typeface="Nirmala UI" panose="020B0502040204020203" pitchFamily="34" charset="0"/>
              </a:rPr>
              <a:t>महत्त्वपूर्ण </a:t>
            </a:r>
            <a:r>
              <a:rPr lang="ne-NP" altLang="ja-JP" sz="1200" kern="100" dirty="0">
                <a:latin typeface="Nirmala UI" panose="020B0502040204020203" pitchFamily="34" charset="0"/>
                <a:ea typeface="Nirmala UI" panose="020B0502040204020203" pitchFamily="34" charset="0"/>
                <a:cs typeface="Nirmala UI" panose="020B0502040204020203" pitchFamily="34" charset="0"/>
              </a:rPr>
              <a:t>हुन्छ </a:t>
            </a:r>
            <a:r>
              <a:rPr lang="hi-IN" altLang="ja-JP" sz="1200" kern="100" dirty="0">
                <a:latin typeface="Nirmala UI" panose="020B0502040204020203" pitchFamily="34" charset="0"/>
                <a:ea typeface="Nirmala UI" panose="020B0502040204020203" pitchFamily="34" charset="0"/>
                <a:cs typeface="Nirmala UI" panose="020B0502040204020203" pitchFamily="34" charset="0"/>
              </a:rPr>
              <a:t>।</a:t>
            </a:r>
            <a:endParaRPr lang="ja-JP" altLang="ja-JP" sz="1200" kern="100" dirty="0">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ja-JP" altLang="en-US" sz="1200" dirty="0">
                <a:latin typeface="Nirmala UI" panose="020B0502040204020203" pitchFamily="34" charset="0"/>
                <a:ea typeface="Meiryo UI" panose="020B0604030504040204" pitchFamily="50" charset="-128"/>
                <a:cs typeface="Nirmala UI" panose="020B0502040204020203" pitchFamily="34" charset="0"/>
              </a:rPr>
              <a:t>④　</a:t>
            </a:r>
            <a:r>
              <a:rPr lang="ne-NP" altLang="ja-JP" sz="1200" dirty="0">
                <a:latin typeface="Nirmala UI" panose="020B0502040204020203" pitchFamily="34" charset="0"/>
                <a:ea typeface="Nirmala UI" panose="020B0502040204020203" pitchFamily="34" charset="0"/>
                <a:cs typeface="Nirmala UI" panose="020B0502040204020203" pitchFamily="34" charset="0"/>
              </a:rPr>
              <a:t>कार्य उपकरणको चलाउने स्थान क्याबिन भन्दा पनि उच्च स्थानमा रहेकोले, साधनको उचाई थाहा नपाई गुडाएको खण्डमा </a:t>
            </a:r>
          </a:p>
          <a:p>
            <a:pPr marL="0" indent="0">
              <a:lnSpc>
                <a:spcPct val="100000"/>
              </a:lnSpc>
              <a:spcBef>
                <a:spcPts val="0"/>
              </a:spcBef>
              <a:buNone/>
            </a:pPr>
            <a:r>
              <a:rPr lang="ne-NP" altLang="ja-JP" sz="1200" dirty="0">
                <a:latin typeface="Nirmala UI" panose="020B0502040204020203" pitchFamily="34" charset="0"/>
                <a:ea typeface="Nirmala UI" panose="020B0502040204020203" pitchFamily="34" charset="0"/>
                <a:cs typeface="Nirmala UI" panose="020B0502040204020203" pitchFamily="34" charset="0"/>
              </a:rPr>
              <a:t>      गार्ड आदिमा ठोकिने खतरा  हुन्छ</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endParaRPr lang="ne-NP" altLang="ja-JP" sz="1200" dirty="0">
              <a:latin typeface="Nirmala UI" panose="020B0502040204020203" pitchFamily="34" charset="0"/>
              <a:ea typeface="Nirmala UI" panose="020B0502040204020203" pitchFamily="34" charset="0"/>
              <a:cs typeface="Nirmala UI" panose="020B0502040204020203" pitchFamily="34" charset="0"/>
            </a:endParaRPr>
          </a:p>
          <a:p>
            <a:pPr marL="342900" indent="-342900">
              <a:lnSpc>
                <a:spcPct val="100000"/>
              </a:lnSpc>
              <a:spcBef>
                <a:spcPts val="0"/>
              </a:spcBef>
              <a:buAutoNum type="arabicParenBoth" startAt="2"/>
            </a:pP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स्व-चालित प्रणालीको उच्च स्थानमा कार्य गर्ने साधन </a:t>
            </a:r>
          </a:p>
          <a:p>
            <a:pPr marL="0" indent="0">
              <a:lnSpc>
                <a:spcPct val="100000"/>
              </a:lnSpc>
              <a:spcBef>
                <a:spcPts val="0"/>
              </a:spcBef>
              <a:buNone/>
            </a:pPr>
            <a:endParaRPr lang="ne-NP" altLang="ja-JP" sz="1200" kern="100" dirty="0">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व्हील प्रणाली</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क्रलर प्रणाली आदिको स्व-चालित प्रणालीको उच्च स्थानमा कार्य गर्ने साधन, सार्वजनिक सडकमा गुडाउन </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मिल्दैन।</a:t>
            </a:r>
            <a:r>
              <a:rPr lang="ne-NP" altLang="ja-JP" sz="1200" kern="100" dirty="0">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कारणबस सार्वजनिक सडकमा गुडाई ढुवानी गर्नु परेको खण्डमा</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कार्य क्षेत्रका प्रहरी प्रमुखबाट अनुमति लिनुपर्ने हुन्छ।</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साथै</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यी निम्न कुराहरुमा ध्यान दिनुपर्छ</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342900" lvl="0" indent="-342900" algn="l">
              <a:lnSpc>
                <a:spcPts val="2000"/>
              </a:lnSpc>
              <a:buFont typeface="+mj-ea"/>
              <a:buAutoNum type="circleNumDbPlain"/>
            </a:pP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क्रलर प्रणालीको उच्च स्थानमा कार्य गर्ने साधनले पक्कि सतह बिगार्न सक्ने भएकोले चाहिने आवश्यक उपाय लगाई विछ्याउने</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endPar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endParaRPr>
          </a:p>
          <a:p>
            <a:pPr marL="342900" lvl="0" indent="-342900" algn="l">
              <a:lnSpc>
                <a:spcPts val="2000"/>
              </a:lnSpc>
              <a:buFont typeface="+mj-ea"/>
              <a:buAutoNum type="circleNumDbPlain"/>
            </a:pP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गुड्ने समयमा</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बुम सबै भन्दा छोटो गरि</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कार्यस्थल भुइँलाई तेर्सो भन्दा तल राखेर गुडाउने</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p:txBody>
      </p:sp>
    </p:spTree>
    <p:extLst>
      <p:ext uri="{BB962C8B-B14F-4D97-AF65-F5344CB8AC3E}">
        <p14:creationId xmlns:p14="http://schemas.microsoft.com/office/powerpoint/2010/main" val="2038425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साधनको जाँच</a:t>
            </a:r>
            <a:r>
              <a:rPr lang="ja-JP" altLang="ja-JP" sz="18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800" b="1" dirty="0">
                <a:effectLst/>
                <a:ea typeface="ＭＳ ゴシック" panose="020B0609070205080204" pitchFamily="49" charset="-128"/>
                <a:cs typeface="Nirmala UI" panose="020B0502040204020203" pitchFamily="34" charset="0"/>
              </a:rPr>
              <a:t>निरीक्षण र मर्मतसम्भार</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38735" y="6400413"/>
            <a:ext cx="3831927"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64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36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37</a:t>
            </a:fld>
            <a:endParaRPr lang="ja-JP" altLang="en-US" dirty="0">
              <a:solidFill>
                <a:prstClr val="black">
                  <a:tint val="75000"/>
                </a:prstClr>
              </a:solidFill>
            </a:endParaRPr>
          </a:p>
        </p:txBody>
      </p:sp>
      <p:graphicFrame>
        <p:nvGraphicFramePr>
          <p:cNvPr id="2" name="表 1"/>
          <p:cNvGraphicFramePr>
            <a:graphicFrameLocks noGrp="1"/>
          </p:cNvGraphicFramePr>
          <p:nvPr>
            <p:extLst>
              <p:ext uri="{D42A27DB-BD31-4B8C-83A1-F6EECF244321}">
                <p14:modId xmlns:p14="http://schemas.microsoft.com/office/powerpoint/2010/main" val="2174204045"/>
              </p:ext>
            </p:extLst>
          </p:nvPr>
        </p:nvGraphicFramePr>
        <p:xfrm>
          <a:off x="765743" y="2567344"/>
          <a:ext cx="7984232" cy="2508772"/>
        </p:xfrm>
        <a:graphic>
          <a:graphicData uri="http://schemas.openxmlformats.org/drawingml/2006/table">
            <a:tbl>
              <a:tblPr firstRow="1" firstCol="1" bandRow="1">
                <a:tableStyleId>{5940675A-B579-460E-94D1-54222C63F5DA}</a:tableStyleId>
              </a:tblPr>
              <a:tblGrid>
                <a:gridCol w="2112628">
                  <a:extLst>
                    <a:ext uri="{9D8B030D-6E8A-4147-A177-3AD203B41FA5}">
                      <a16:colId xmlns:a16="http://schemas.microsoft.com/office/drawing/2014/main" val="20000"/>
                    </a:ext>
                  </a:extLst>
                </a:gridCol>
                <a:gridCol w="2468724">
                  <a:extLst>
                    <a:ext uri="{9D8B030D-6E8A-4147-A177-3AD203B41FA5}">
                      <a16:colId xmlns:a16="http://schemas.microsoft.com/office/drawing/2014/main" val="20001"/>
                    </a:ext>
                  </a:extLst>
                </a:gridCol>
                <a:gridCol w="3402880">
                  <a:extLst>
                    <a:ext uri="{9D8B030D-6E8A-4147-A177-3AD203B41FA5}">
                      <a16:colId xmlns:a16="http://schemas.microsoft.com/office/drawing/2014/main" val="20002"/>
                    </a:ext>
                  </a:extLst>
                </a:gridCol>
              </a:tblGrid>
              <a:tr h="181369">
                <a:tc>
                  <a:txBody>
                    <a:bodyPr/>
                    <a:lstStyle/>
                    <a:p>
                      <a:pPr algn="ctr">
                        <a:lnSpc>
                          <a:spcPts val="1600"/>
                        </a:lnSpc>
                      </a:pPr>
                      <a:r>
                        <a:rPr lang="ne-NP" sz="1050" kern="100" dirty="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आइटम</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600"/>
                        </a:lnSpc>
                      </a:pPr>
                      <a:r>
                        <a:rPr lang="ne-NP" sz="1050" kern="10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कार्यान्वयन गर्ने व्यक्ति</a:t>
                      </a:r>
                      <a:r>
                        <a:rPr lang="ja-JP" sz="1050" kern="100">
                          <a:solidFill>
                            <a:srgbClr val="000000"/>
                          </a:solidFill>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योग्यता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600"/>
                        </a:lnSpc>
                      </a:pPr>
                      <a:r>
                        <a:rPr lang="ne-NP" sz="1050" kern="10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टिप्पणी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0"/>
                  </a:ext>
                </a:extLst>
              </a:tr>
              <a:tr h="631707">
                <a:tc>
                  <a:txBody>
                    <a:bodyPr/>
                    <a:lstStyle/>
                    <a:p>
                      <a:pPr marL="342900" lvl="0" indent="-342900" algn="l">
                        <a:lnSpc>
                          <a:spcPts val="1700"/>
                        </a:lnSpc>
                        <a:buFont typeface="ＭＳ ゴシック" panose="020B0609070205080204" pitchFamily="49" charset="-128"/>
                        <a:buAutoNum type="circleNumDbPlain"/>
                      </a:pPr>
                      <a:r>
                        <a:rPr lang="ne-NP" sz="1050" kern="100" dirty="0">
                          <a:effectLst/>
                          <a:latin typeface="ＭＳ ゴシック" panose="020B0609070205080204" pitchFamily="49" charset="-128"/>
                          <a:ea typeface="Times New Roman" panose="02020603050405020304" pitchFamily="18" charset="0"/>
                          <a:cs typeface="Nirmala UI" panose="020B0502040204020203" pitchFamily="34" charset="0"/>
                        </a:rPr>
                        <a:t>कार्य शुरु </a:t>
                      </a:r>
                      <a:r>
                        <a:rPr lang="hi-IN" altLang="ja-J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गर्नु</a:t>
                      </a:r>
                      <a:r>
                        <a:rPr lang="ne-NP" sz="1050" kern="100" dirty="0">
                          <a:effectLst/>
                          <a:latin typeface="ＭＳ ゴシック" panose="020B0609070205080204" pitchFamily="49" charset="-128"/>
                          <a:ea typeface="Times New Roman" panose="02020603050405020304" pitchFamily="18" charset="0"/>
                          <a:cs typeface="Nirmala UI" panose="020B0502040204020203" pitchFamily="34" charset="0"/>
                        </a:rPr>
                        <a:t> अगाडी जाँच</a:t>
                      </a:r>
                      <a:endParaRPr 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66675" indent="-66675" algn="l">
                        <a:lnSpc>
                          <a:spcPts val="1700"/>
                        </a:lnSpc>
                      </a:pPr>
                      <a:r>
                        <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सुरक्षा </a:t>
                      </a:r>
                      <a:r>
                        <a:rPr kumimoji="1" lang="ne-N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नियम  </a:t>
                      </a:r>
                      <a:r>
                        <a:rPr kumimoji="1" lang="hi-IN"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धारा</a:t>
                      </a:r>
                      <a:r>
                        <a:rPr kumimoji="1" lang="ne-NP"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kumimoji="1" lang="en-US"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194</a:t>
                      </a:r>
                      <a:r>
                        <a:rPr kumimoji="1" lang="ja-JP" altLang="en-US"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kumimoji="1" lang="ne-NP"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को</a:t>
                      </a:r>
                      <a:r>
                        <a:rPr kumimoji="1" lang="ja-JP" altLang="en-US"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kumimoji="1" lang="hi-IN"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उपधारा </a:t>
                      </a:r>
                      <a:r>
                        <a:rPr kumimoji="1" lang="en-US"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27</a:t>
                      </a:r>
                      <a:r>
                        <a:rPr kumimoji="1" lang="ja-JP" altLang="en-US"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a:t>
                      </a:r>
                    </a:p>
                  </a:txBody>
                  <a:tcPr marL="68580" marR="68580" marT="0" marB="0" anchor="ctr"/>
                </a:tc>
                <a:tc>
                  <a:txBody>
                    <a:bodyPr/>
                    <a:lstStyle/>
                    <a:p>
                      <a:pPr algn="l">
                        <a:lnSpc>
                          <a:spcPts val="1700"/>
                        </a:lnSpc>
                      </a:pPr>
                      <a:r>
                        <a:rPr lang="ja-JP" sz="105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a:effectLst/>
                          <a:latin typeface="ＭＳ ゴシック" panose="020B0609070205080204" pitchFamily="49" charset="-128"/>
                          <a:ea typeface="ＭＳ ゴシック" panose="020B0609070205080204" pitchFamily="49" charset="-128"/>
                          <a:cs typeface="Nirmala UI" panose="020B0502040204020203" pitchFamily="34" charset="0"/>
                        </a:rPr>
                        <a:t>व्यवसाय संचालकले तोकिएको व्यक्ति</a:t>
                      </a:r>
                      <a:r>
                        <a:rPr lang="ja-JP" sz="105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a:effectLst/>
                          <a:latin typeface="ＭＳ ゴシック" panose="020B0609070205080204" pitchFamily="49" charset="-128"/>
                          <a:ea typeface="ＭＳ ゴシック" panose="020B0609070205080204" pitchFamily="49" charset="-128"/>
                          <a:cs typeface="Nirmala UI" panose="020B0502040204020203" pitchFamily="34" charset="0"/>
                        </a:rPr>
                        <a:t>चालक</a:t>
                      </a:r>
                      <a:r>
                        <a:rPr lang="ja-JP" sz="1050" kern="100">
                          <a:effectLst/>
                          <a:latin typeface="Nirmala UI" panose="020B0502040204020203" pitchFamily="34" charset="0"/>
                          <a:ea typeface="ＭＳ ゴシック" panose="020B0609070205080204" pitchFamily="49" charset="-128"/>
                          <a:cs typeface="Nirmala UI" panose="020B0502040204020203" pitchFamily="34" charset="0"/>
                        </a:rPr>
                        <a:t>）</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marL="133350" indent="-133350" algn="l">
                        <a:lnSpc>
                          <a:spcPts val="1700"/>
                        </a:lnSpc>
                      </a:pPr>
                      <a:r>
                        <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चेक लिस्टको भण्डारण</a:t>
                      </a:r>
                      <a:r>
                        <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मेशिन सञ्चालन</a:t>
                      </a:r>
                      <a:r>
                        <a:rPr lang="ne-N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रहुन्जेल </a:t>
                      </a:r>
                      <a:r>
                        <a:rPr lang="hi-IN"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यसलाई भण्डारण गर्नुपर्छ।</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1"/>
                  </a:ext>
                </a:extLst>
              </a:tr>
              <a:tr h="631707">
                <a:tc>
                  <a:txBody>
                    <a:bodyPr/>
                    <a:lstStyle/>
                    <a:p>
                      <a:pPr marL="0" lvl="0" indent="0" algn="l">
                        <a:lnSpc>
                          <a:spcPts val="1700"/>
                        </a:lnSpc>
                        <a:buFont typeface="ＭＳ ゴシック" panose="020B0609070205080204" pitchFamily="49" charset="-128"/>
                        <a:buNone/>
                      </a:pPr>
                      <a:r>
                        <a:rPr lang="ja-JP" altLang="en-US" sz="1050" kern="100" dirty="0">
                          <a:effectLst/>
                          <a:latin typeface="Nirmala UI" panose="020B0502040204020203" pitchFamily="34" charset="0"/>
                          <a:ea typeface="Times New Roman" panose="02020603050405020304" pitchFamily="18" charset="0"/>
                          <a:cs typeface="Nirmala UI" panose="020B0502040204020203" pitchFamily="34" charset="0"/>
                        </a:rPr>
                        <a:t>②</a:t>
                      </a:r>
                      <a:r>
                        <a:rPr lang="ja-JP" sz="1050" kern="100" dirty="0">
                          <a:effectLst/>
                          <a:latin typeface="Nirmala UI" panose="020B0502040204020203" pitchFamily="34" charset="0"/>
                          <a:ea typeface="Times New Roman" panose="02020603050405020304" pitchFamily="18" charset="0"/>
                          <a:cs typeface="Nirmala UI" panose="020B0502040204020203" pitchFamily="34" charset="0"/>
                        </a:rPr>
                        <a:t>　</a:t>
                      </a:r>
                      <a:r>
                        <a:rPr lang="ne-NP" sz="1050" kern="100" dirty="0">
                          <a:effectLst/>
                          <a:latin typeface="ＭＳ ゴシック" panose="020B0609070205080204" pitchFamily="49" charset="-128"/>
                          <a:ea typeface="Times New Roman" panose="02020603050405020304" pitchFamily="18" charset="0"/>
                          <a:cs typeface="Nirmala UI" panose="020B0502040204020203" pitchFamily="34" charset="0"/>
                        </a:rPr>
                        <a:t>नियमित स्व निरीक्षण </a:t>
                      </a:r>
                      <a:endParaRPr 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algn="l">
                        <a:lnSpc>
                          <a:spcPts val="1700"/>
                        </a:lnSpc>
                      </a:pPr>
                      <a:r>
                        <a:rPr kumimoji="1" lang="ja-JP" altLang="en-US"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a:t>
                      </a:r>
                      <a:r>
                        <a:rPr kumimoji="1" lang="ne-N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सुरक्षा नियम </a:t>
                      </a:r>
                      <a:r>
                        <a:rPr kumimoji="1" lang="hi-IN"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धारा</a:t>
                      </a:r>
                      <a:r>
                        <a:rPr kumimoji="1" lang="ne-NP"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kumimoji="1" lang="en-US"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194</a:t>
                      </a:r>
                      <a:r>
                        <a:rPr kumimoji="1" lang="ja-JP" altLang="en-US"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kumimoji="1" lang="ne-NP"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को</a:t>
                      </a:r>
                      <a:r>
                        <a:rPr kumimoji="1" lang="ja-JP" altLang="en-US"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kumimoji="1" lang="hi-IN"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उपधारा </a:t>
                      </a:r>
                      <a:r>
                        <a:rPr kumimoji="1" lang="en-US"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24</a:t>
                      </a:r>
                      <a:r>
                        <a:rPr kumimoji="1" lang="ja-JP" altLang="en-US"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a:t>
                      </a:r>
                    </a:p>
                  </a:txBody>
                  <a:tcPr marL="68580" marR="68580" marT="0" marB="0" anchor="ctr"/>
                </a:tc>
                <a:tc>
                  <a:txBody>
                    <a:bodyPr/>
                    <a:lstStyle/>
                    <a:p>
                      <a:pPr algn="l">
                        <a:lnSpc>
                          <a:spcPts val="1700"/>
                        </a:lnSpc>
                      </a:pPr>
                      <a:r>
                        <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व्यवसाय संचालकले तोकिएको व्यक्ति</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l">
                        <a:lnSpc>
                          <a:spcPts val="1700"/>
                        </a:lnSpc>
                      </a:pPr>
                      <a:r>
                        <a:rPr lang="ja-JP" sz="105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a:effectLst/>
                          <a:latin typeface="ＭＳ ゴシック" panose="020B0609070205080204" pitchFamily="49" charset="-128"/>
                          <a:ea typeface="ＭＳ ゴシック" panose="020B0609070205080204" pitchFamily="49" charset="-128"/>
                          <a:cs typeface="Nirmala UI" panose="020B0502040204020203" pitchFamily="34" charset="0"/>
                        </a:rPr>
                        <a:t>समय</a:t>
                      </a:r>
                      <a:r>
                        <a:rPr lang="ja-JP" sz="105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a:effectLst/>
                          <a:latin typeface="ＭＳ ゴシック" panose="020B0609070205080204" pitchFamily="49" charset="-128"/>
                          <a:ea typeface="ＭＳ ゴシック" panose="020B0609070205080204" pitchFamily="49" charset="-128"/>
                          <a:cs typeface="Nirmala UI" panose="020B0502040204020203" pitchFamily="34" charset="0"/>
                        </a:rPr>
                        <a:t>१ महिना भित्र १ चोटी नियमित रुपमा</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l">
                        <a:lnSpc>
                          <a:spcPts val="1700"/>
                        </a:lnSpc>
                      </a:pPr>
                      <a:r>
                        <a:rPr lang="ja-JP" sz="105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a:effectLst/>
                          <a:latin typeface="ＭＳ ゴシック" panose="020B0609070205080204" pitchFamily="49" charset="-128"/>
                          <a:ea typeface="ＭＳ ゴシック" panose="020B0609070205080204" pitchFamily="49" charset="-128"/>
                          <a:cs typeface="Nirmala UI" panose="020B0502040204020203" pitchFamily="34" charset="0"/>
                        </a:rPr>
                        <a:t>निरीक्षण तालिकाको भण्डारण समय</a:t>
                      </a:r>
                      <a:r>
                        <a:rPr lang="ja-JP" sz="105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a:effectLst/>
                          <a:latin typeface="ＭＳ ゴシック" panose="020B0609070205080204" pitchFamily="49" charset="-128"/>
                          <a:ea typeface="ＭＳ ゴシック" panose="020B0609070205080204" pitchFamily="49" charset="-128"/>
                          <a:cs typeface="Nirmala UI" panose="020B0502040204020203" pitchFamily="34" charset="0"/>
                        </a:rPr>
                        <a:t>३ वर्ष</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2"/>
                  </a:ext>
                </a:extLst>
              </a:tr>
              <a:tr h="1063989">
                <a:tc>
                  <a:txBody>
                    <a:bodyPr/>
                    <a:lstStyle/>
                    <a:p>
                      <a:pPr marL="0" lvl="0" indent="0" algn="l">
                        <a:lnSpc>
                          <a:spcPts val="1700"/>
                        </a:lnSpc>
                        <a:buFont typeface="ＭＳ ゴシック" panose="020B0609070205080204" pitchFamily="49" charset="-128"/>
                        <a:buNone/>
                      </a:pPr>
                      <a:r>
                        <a:rPr lang="ja-JP" altLang="en-US" sz="1050" kern="100" dirty="0">
                          <a:effectLst/>
                          <a:latin typeface="Nirmala UI" panose="020B0502040204020203" pitchFamily="34" charset="0"/>
                          <a:ea typeface="Times New Roman" panose="02020603050405020304" pitchFamily="18" charset="0"/>
                          <a:cs typeface="Nirmala UI" panose="020B0502040204020203" pitchFamily="34" charset="0"/>
                        </a:rPr>
                        <a:t>③</a:t>
                      </a:r>
                      <a:r>
                        <a:rPr lang="ja-JP" sz="1050" kern="100" dirty="0">
                          <a:effectLst/>
                          <a:latin typeface="Nirmala UI" panose="020B0502040204020203" pitchFamily="34" charset="0"/>
                          <a:ea typeface="Times New Roman" panose="02020603050405020304" pitchFamily="18" charset="0"/>
                          <a:cs typeface="Nirmala UI" panose="020B0502040204020203" pitchFamily="34" charset="0"/>
                        </a:rPr>
                        <a:t>　</a:t>
                      </a:r>
                      <a:r>
                        <a:rPr lang="ne-NP" sz="1050" kern="100" dirty="0">
                          <a:effectLst/>
                          <a:latin typeface="ＭＳ ゴシック" panose="020B0609070205080204" pitchFamily="49" charset="-128"/>
                          <a:ea typeface="Times New Roman" panose="02020603050405020304" pitchFamily="18" charset="0"/>
                          <a:cs typeface="Nirmala UI" panose="020B0502040204020203" pitchFamily="34" charset="0"/>
                        </a:rPr>
                        <a:t>तो</a:t>
                      </a:r>
                      <a:r>
                        <a:rPr kumimoji="1" lang="ne-NP" sz="1050" kern="100" dirty="0">
                          <a:solidFill>
                            <a:schemeClr val="tx1"/>
                          </a:solidFill>
                          <a:effectLst/>
                          <a:latin typeface="ＭＳ ゴシック" panose="020B0609070205080204" pitchFamily="49" charset="-128"/>
                          <a:ea typeface="Times New Roman" panose="02020603050405020304" pitchFamily="18" charset="0"/>
                          <a:cs typeface="Nirmala UI" panose="020B0502040204020203" pitchFamily="34" charset="0"/>
                        </a:rPr>
                        <a:t>किएको</a:t>
                      </a:r>
                      <a:r>
                        <a:rPr lang="ne-NP" sz="1050" kern="100" dirty="0">
                          <a:effectLst/>
                          <a:latin typeface="ＭＳ ゴシック" panose="020B0609070205080204" pitchFamily="49" charset="-128"/>
                          <a:ea typeface="Times New Roman" panose="02020603050405020304" pitchFamily="18" charset="0"/>
                          <a:cs typeface="Nirmala UI" panose="020B0502040204020203" pitchFamily="34" charset="0"/>
                        </a:rPr>
                        <a:t> स्व निरीक्षण </a:t>
                      </a:r>
                      <a:endParaRPr 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algn="l">
                        <a:lnSpc>
                          <a:spcPts val="1700"/>
                        </a:lnSpc>
                      </a:pPr>
                      <a:r>
                        <a:rPr lang="ja-JP" altLang="en-US" sz="105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kumimoji="1" lang="ja-JP" altLang="en-US"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a:t>
                      </a:r>
                      <a:r>
                        <a:rPr kumimoji="1" lang="ne-N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सुरक्षा नियम </a:t>
                      </a:r>
                      <a:r>
                        <a:rPr kumimoji="1" lang="hi-IN"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धारा</a:t>
                      </a:r>
                      <a:r>
                        <a:rPr kumimoji="1" lang="ne-NP"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kumimoji="1" lang="en-US"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194</a:t>
                      </a:r>
                      <a:r>
                        <a:rPr kumimoji="1" lang="ne-NP"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 को </a:t>
                      </a:r>
                      <a:r>
                        <a:rPr kumimoji="1" lang="hi-IN"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उपधारा </a:t>
                      </a:r>
                      <a:r>
                        <a:rPr kumimoji="1" lang="en-US"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23</a:t>
                      </a:r>
                      <a:r>
                        <a:rPr kumimoji="1" lang="ja-JP" altLang="en-US"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a:t>
                      </a:r>
                    </a:p>
                    <a:p>
                      <a:pPr algn="l">
                        <a:lnSpc>
                          <a:spcPts val="1700"/>
                        </a:lnSpc>
                      </a:pPr>
                      <a:r>
                        <a:rPr kumimoji="1" lang="ja-JP" altLang="en-US"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a:t>
                      </a:r>
                      <a:r>
                        <a:rPr kumimoji="1" lang="ne-N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सुरक्षा नियम </a:t>
                      </a:r>
                      <a:r>
                        <a:rPr kumimoji="1" lang="hi-IN"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धारा</a:t>
                      </a:r>
                      <a:r>
                        <a:rPr kumimoji="1" lang="ne-NP"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kumimoji="1" lang="en-US"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194</a:t>
                      </a:r>
                      <a:r>
                        <a:rPr kumimoji="1" lang="ja-JP" altLang="en-US"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kumimoji="1" lang="ne-NP"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को</a:t>
                      </a:r>
                      <a:r>
                        <a:rPr kumimoji="1" lang="ja-JP" altLang="en-US"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kumimoji="1" lang="hi-IN"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उपधारा </a:t>
                      </a:r>
                      <a:r>
                        <a:rPr kumimoji="1" lang="en-US" altLang="ja-JP"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26</a:t>
                      </a:r>
                      <a:r>
                        <a:rPr kumimoji="1" lang="ja-JP" altLang="en-US" sz="105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a:t>
                      </a:r>
                    </a:p>
                  </a:txBody>
                  <a:tcPr marL="68580" marR="68580" marT="0" marB="0" anchor="ctr"/>
                </a:tc>
                <a:tc>
                  <a:txBody>
                    <a:bodyPr/>
                    <a:lstStyle/>
                    <a:p>
                      <a:pPr marL="133350" indent="-133350" algn="l">
                        <a:lnSpc>
                          <a:spcPts val="1700"/>
                        </a:lnSpc>
                      </a:pPr>
                      <a:r>
                        <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स्वास्थ्य</a:t>
                      </a:r>
                      <a:r>
                        <a:rPr lang="en-US" sz="105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hi-IN"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श्रम तथा कल्याण मन्त्रालयले तोकेको योग्यता भएका व्यक्तिहर</a:t>
                      </a:r>
                      <a:r>
                        <a:rPr lang="ne-N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हरु</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l">
                        <a:lnSpc>
                          <a:spcPts val="1700"/>
                        </a:lnSpc>
                      </a:pPr>
                      <a:r>
                        <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निरीक्षण कम्पनी</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l">
                        <a:lnSpc>
                          <a:spcPts val="1700"/>
                        </a:lnSpc>
                      </a:pPr>
                      <a:r>
                        <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समय</a:t>
                      </a:r>
                      <a:r>
                        <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१ वर्ष भित्र १ चोटी नियमित रुपमा </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l">
                        <a:lnSpc>
                          <a:spcPts val="1700"/>
                        </a:lnSpc>
                      </a:pPr>
                      <a:r>
                        <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निरीक्षण तालिकाको भण्डारण समय</a:t>
                      </a:r>
                      <a:r>
                        <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३ वर्ष</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l">
                        <a:lnSpc>
                          <a:spcPts val="1700"/>
                        </a:lnSpc>
                      </a:pPr>
                      <a:r>
                        <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निरिक्षण कार्यान्वयन गरिएको</a:t>
                      </a:r>
                      <a:r>
                        <a:rPr lang="en-US" sz="105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स्टिकर</a:t>
                      </a:r>
                      <a:r>
                        <a:rPr lang="en-US" sz="105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sz="105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टाँस्ने</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3224463" y="2045692"/>
            <a:ext cx="28207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lang="ne-NP" altLang="ja-JP" sz="1400" dirty="0">
                <a:effectLst/>
                <a:ea typeface="ＭＳ ゴシック" panose="020B0609070205080204" pitchFamily="49" charset="-128"/>
                <a:cs typeface="Nirmala UI" panose="020B0502040204020203" pitchFamily="34" charset="0"/>
              </a:rPr>
              <a:t>जाँच</a:t>
            </a:r>
            <a:r>
              <a:rPr lang="ja-JP" altLang="ja-JP" sz="14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dirty="0">
                <a:effectLst/>
                <a:ea typeface="ＭＳ ゴシック" panose="020B0609070205080204" pitchFamily="49" charset="-128"/>
                <a:cs typeface="Nirmala UI" panose="020B0502040204020203" pitchFamily="34" charset="0"/>
              </a:rPr>
              <a:t>स्व-निरीक्षण सम्बन्धित नियमहरु</a:t>
            </a:r>
            <a:endParaRPr kumimoji="0" lang="ja-JP" altLang="en-US" sz="1400" b="0" i="0" u="none" strike="noStrike" cap="none" normalizeH="0" baseline="0" dirty="0">
              <a:ln>
                <a:noFill/>
              </a:ln>
              <a:solidFill>
                <a:schemeClr val="tx1"/>
              </a:solidFill>
              <a:effectLst/>
            </a:endParaRPr>
          </a:p>
        </p:txBody>
      </p:sp>
      <p:sp>
        <p:nvSpPr>
          <p:cNvPr id="8" name="Rectangle 1"/>
          <p:cNvSpPr>
            <a:spLocks noChangeArrowheads="1"/>
          </p:cNvSpPr>
          <p:nvPr/>
        </p:nvSpPr>
        <p:spPr bwMode="auto">
          <a:xfrm>
            <a:off x="531119" y="5077684"/>
            <a:ext cx="79842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lang="ne-NP" altLang="ja-JP" sz="1400" dirty="0">
                <a:effectLst/>
                <a:ea typeface="ＭＳ ゴシック" panose="020B0609070205080204" pitchFamily="49" charset="-128"/>
                <a:cs typeface="Nirmala UI" panose="020B0502040204020203" pitchFamily="34" charset="0"/>
              </a:rPr>
              <a:t>स्व-निरीक्षण र जाँचमा असामान्य रहेको खण्डमा, तुरुन्तै मर्मत र अन्य आवश्यक उपायहरु लिन आवश्यक छ</a:t>
            </a:r>
            <a:r>
              <a:rPr lang="hi-IN" altLang="ja-JP" sz="1400" dirty="0">
                <a:effectLst/>
                <a:ea typeface="ＭＳ ゴシック" panose="020B0609070205080204" pitchFamily="49" charset="-128"/>
                <a:cs typeface="Nirmala UI" panose="020B0502040204020203" pitchFamily="34" charset="0"/>
              </a:rPr>
              <a:t>।</a:t>
            </a:r>
            <a:endPar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lang="ja-JP" altLang="ja-JP" sz="14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dirty="0">
                <a:effectLst/>
                <a:ea typeface="ＭＳ ゴシック" panose="020B0609070205080204" pitchFamily="49" charset="-128"/>
                <a:cs typeface="Nirmala UI" panose="020B0502040204020203" pitchFamily="34" charset="0"/>
              </a:rPr>
              <a:t>सुरक्षा नियम धारा </a:t>
            </a:r>
            <a:r>
              <a:rPr lang="en-US" altLang="ja-JP" sz="1400" dirty="0">
                <a:effectLst/>
                <a:latin typeface="Nirmala UI" panose="020B0502040204020203" pitchFamily="34" charset="0"/>
                <a:ea typeface="ＭＳ ゴシック" panose="020B0609070205080204" pitchFamily="49" charset="-128"/>
              </a:rPr>
              <a:t>194</a:t>
            </a:r>
            <a:r>
              <a:rPr lang="ne-NP" altLang="ja-JP" sz="1400" dirty="0">
                <a:effectLst/>
                <a:ea typeface="ＭＳ ゴシック" panose="020B0609070205080204" pitchFamily="49" charset="-128"/>
                <a:cs typeface="Nirmala UI" panose="020B0502040204020203" pitchFamily="34" charset="0"/>
              </a:rPr>
              <a:t> को </a:t>
            </a:r>
            <a:r>
              <a:rPr lang="hi-IN"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उपधारा</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en-US" altLang="ja-JP" sz="1400" dirty="0">
                <a:effectLst/>
                <a:latin typeface="Nirmala UI" panose="020B0502040204020203" pitchFamily="34" charset="0"/>
                <a:ea typeface="ＭＳ ゴシック" panose="020B0609070205080204" pitchFamily="49" charset="-128"/>
              </a:rPr>
              <a:t>28)</a:t>
            </a:r>
            <a:endParaRPr kumimoji="0" lang="en-US" altLang="ja-JP" sz="1400" b="0" i="0" u="none" strike="noStrike" cap="none" normalizeH="0" baseline="0" dirty="0">
              <a:ln>
                <a:noFill/>
              </a:ln>
              <a:solidFill>
                <a:schemeClr val="tx1"/>
              </a:solidFill>
              <a:effectLst/>
              <a:latin typeface="Arial" panose="020B0604020202020204" pitchFamily="34" charset="0"/>
            </a:endParaRPr>
          </a:p>
        </p:txBody>
      </p:sp>
      <p:sp>
        <p:nvSpPr>
          <p:cNvPr id="9" name="コンテンツ プレースホルダー 4"/>
          <p:cNvSpPr txBox="1">
            <a:spLocks/>
          </p:cNvSpPr>
          <p:nvPr/>
        </p:nvSpPr>
        <p:spPr>
          <a:xfrm>
            <a:off x="531119" y="931192"/>
            <a:ext cx="8081762" cy="131416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हरेक दिन गरिने जाँच</a:t>
            </a:r>
            <a:r>
              <a:rPr lang="ja-JP" altLang="ja-JP" sz="14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मर्मत सम्भार सहि ढंगले कार्यान्वयन</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गरि</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सधै उच्च स्थानमा कार्य गर्ने साधनलाई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अनुकुल अवस्थामा कायम राख्ना</a:t>
            </a:r>
            <a:r>
              <a:rPr lang="ne-NP" altLang="ja-JP" sz="14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कार्य क्षमता बढ्ने मात्र नभई</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श्रम दुर्घटना रोक्नको लागि पनि अति महत्वपूर्ण</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रहेको छ</a:t>
            </a:r>
            <a:r>
              <a:rPr lang="hi-IN"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dirty="0">
                <a:effectLst/>
                <a:ea typeface="ＭＳ ゴシック" panose="020B0609070205080204" pitchFamily="49" charset="-128"/>
                <a:cs typeface="Nirmala UI" panose="020B0502040204020203" pitchFamily="34" charset="0"/>
              </a:rPr>
              <a:t> फेरी</a:t>
            </a:r>
            <a:r>
              <a:rPr lang="en-US" altLang="ja-JP" sz="1400" dirty="0">
                <a:effectLst/>
                <a:latin typeface="Nirmala UI" panose="020B0502040204020203" pitchFamily="34" charset="0"/>
                <a:ea typeface="ＭＳ ゴシック" panose="020B0609070205080204" pitchFamily="49" charset="-128"/>
              </a:rPr>
              <a:t>, </a:t>
            </a:r>
            <a:r>
              <a:rPr lang="ne-NP" altLang="ja-JP" sz="1400" b="1" u="sng" dirty="0">
                <a:effectLst/>
                <a:ea typeface="ＭＳ ゴシック" panose="020B0609070205080204" pitchFamily="49" charset="-128"/>
                <a:cs typeface="Nirmala UI" panose="020B0502040204020203" pitchFamily="34" charset="0"/>
              </a:rPr>
              <a:t>श्रम सुरक्षा र स्वास्थ्य नियमहरूमा</a:t>
            </a:r>
            <a:r>
              <a:rPr lang="ne-NP" altLang="ja-JP" sz="1400" dirty="0">
                <a:effectLst/>
                <a:ea typeface="ＭＳ ゴシック" panose="020B0609070205080204" pitchFamily="49" charset="-128"/>
                <a:cs typeface="Nirmala UI" panose="020B0502040204020203" pitchFamily="34" charset="0"/>
              </a:rPr>
              <a:t> पनि, निम्नमा देखाइए जस्तै,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साधनको जाँच</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निरीक्षण र मर्मतसम्भार आदिको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कार्यान्वयन गर्ने कुरा जनाइएको</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छ</a:t>
            </a:r>
            <a:r>
              <a:rPr lang="hi-IN"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हरेक दिनको जाँच</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मर्मतसम्भार निश्चितरुपमा कार्यान्वयन गरि</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सधै राम्रो अवस्थामा राखी उच्च स्थानमा कार्य गर्ने साधन प्रयोग गर्नु महत्वपूर्ण हुन्छ</a:t>
            </a:r>
            <a:r>
              <a:rPr lang="hi-IN"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ne-NP" altLang="ja-JP" sz="1400" dirty="0">
                <a:solidFill>
                  <a:prstClr val="black"/>
                </a:solidFill>
                <a:latin typeface="Meiryo UI" panose="020B0604030504040204" pitchFamily="50" charset="-128"/>
                <a:ea typeface="Meiryo UI" panose="020B0604030504040204" pitchFamily="50" charset="-128"/>
              </a:rPr>
              <a:t>			</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897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91612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साधनमा आधारित सुरक्षा कार्य </a:t>
            </a:r>
            <a:r>
              <a:rPr lang="ja-JP" altLang="en-US" sz="2400" b="1" dirty="0">
                <a:latin typeface="Meiryo UI" panose="020B0604030504040204" pitchFamily="50" charset="-128"/>
                <a:ea typeface="Meiryo UI" panose="020B0604030504040204" pitchFamily="50" charset="-128"/>
              </a:rPr>
              <a:t>（１）</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ne-NP" altLang="ja-JP" sz="1800" b="1" dirty="0">
                <a:effectLst/>
                <a:ea typeface="ＭＳ ゴシック" panose="020B0609070205080204" pitchFamily="49" charset="-128"/>
                <a:cs typeface="Nirmala UI" panose="020B0502040204020203" pitchFamily="34" charset="0"/>
              </a:rPr>
              <a:t> गुडाउने समयमा ध्यान दिनुपर्ने कुराहरु  ट्रक प्रणाली</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74841" y="6400413"/>
            <a:ext cx="4195821"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76</a:t>
            </a:r>
            <a:r>
              <a:rPr lang="ja-JP" altLang="en-US" sz="1200" dirty="0">
                <a:solidFill>
                  <a:prstClr val="black"/>
                </a:solidFill>
              </a:rPr>
              <a:t>～</a:t>
            </a:r>
            <a:r>
              <a:rPr lang="en-US" altLang="ja-JP" sz="1200" dirty="0">
                <a:solidFill>
                  <a:prstClr val="black"/>
                </a:solidFill>
              </a:rPr>
              <a:t>80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37</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38</a:t>
            </a:fld>
            <a:endParaRPr lang="ja-JP" altLang="en-US" dirty="0">
              <a:solidFill>
                <a:prstClr val="black">
                  <a:tint val="75000"/>
                </a:prstClr>
              </a:solidFill>
            </a:endParaRPr>
          </a:p>
        </p:txBody>
      </p:sp>
      <p:sp>
        <p:nvSpPr>
          <p:cNvPr id="11" name="コンテンツ プレースホルダー 4"/>
          <p:cNvSpPr txBox="1">
            <a:spLocks/>
          </p:cNvSpPr>
          <p:nvPr/>
        </p:nvSpPr>
        <p:spPr>
          <a:xfrm>
            <a:off x="531119" y="1476941"/>
            <a:ext cx="8081762" cy="169334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ne-NP" altLang="ja-JP" sz="1600" b="1" u="sng" dirty="0">
                <a:effectLst/>
                <a:ea typeface="ＭＳ ゴシック" panose="020B0609070205080204" pitchFamily="49" charset="-128"/>
                <a:cs typeface="Nirmala UI" panose="020B0502040204020203" pitchFamily="34" charset="0"/>
              </a:rPr>
              <a:t>ट्रक प्रणालीको सामान्य ध्यान पुर्याउनु पर्ने कुराहरु</a:t>
            </a:r>
          </a:p>
          <a:p>
            <a:pPr marL="342900" lvl="0" indent="-342900" algn="l">
              <a:lnSpc>
                <a:spcPts val="2000"/>
              </a:lnSpc>
              <a:buFont typeface="+mj-ea"/>
              <a:buAutoNum type="circleNumDbPlain"/>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गुडाउनु अगाडी,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 तरहले भण्डारण गरिएको छ छैन जाँच गर्ने</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l">
              <a:lnSpc>
                <a:spcPts val="2000"/>
              </a:lnSpc>
              <a:buFont typeface="+mj-ea"/>
              <a:buAutoNum type="circleNumDbPlain"/>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 भण्डारण अवस्थामा रहेको जाँच गरि</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कामदारलाई कार्यस्थल भुइँबाट झारेर गुडाउने</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1560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12096"/>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साधनमा आधारित सुरक्षा कार्य </a:t>
            </a:r>
            <a:r>
              <a:rPr lang="ja-JP" altLang="en-US" sz="1800" b="1" dirty="0">
                <a:latin typeface="Meiryo UI" panose="020B0604030504040204" pitchFamily="50" charset="-128"/>
                <a:ea typeface="Meiryo UI" panose="020B0604030504040204" pitchFamily="50" charset="-128"/>
              </a:rPr>
              <a:t>（１）</a:t>
            </a:r>
            <a:br>
              <a:rPr lang="en-US" altLang="ja-JP" sz="1800" b="1" dirty="0">
                <a:latin typeface="Meiryo UI" panose="020B0604030504040204" pitchFamily="50" charset="-128"/>
                <a:ea typeface="Meiryo UI" panose="020B0604030504040204" pitchFamily="50" charset="-128"/>
              </a:rPr>
            </a:br>
            <a:r>
              <a:rPr lang="ja-JP" altLang="en-US" sz="1800" b="1" dirty="0">
                <a:latin typeface="Meiryo UI" panose="020B0604030504040204" pitchFamily="50" charset="-128"/>
                <a:ea typeface="Meiryo UI" panose="020B0604030504040204" pitchFamily="50" charset="-128"/>
              </a:rPr>
              <a:t>　</a:t>
            </a:r>
            <a:r>
              <a:rPr lang="ne-NP" altLang="ja-JP" sz="1800" b="1" dirty="0">
                <a:effectLst/>
                <a:ea typeface="ＭＳ ゴシック" panose="020B0609070205080204" pitchFamily="49" charset="-128"/>
                <a:cs typeface="Nirmala UI" panose="020B0502040204020203" pitchFamily="34" charset="0"/>
              </a:rPr>
              <a:t> गुडाउने समयमा ध्यान दिनुपर्ने कुराहरु  ट्रक प्रणाली स्व-चालित प्रणाली  भाग १</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48065" y="6400413"/>
            <a:ext cx="3822597"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82</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37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39</a:t>
            </a:fld>
            <a:endParaRPr lang="ja-JP" altLang="en-US">
              <a:solidFill>
                <a:prstClr val="black">
                  <a:tint val="75000"/>
                </a:prstClr>
              </a:solidFill>
            </a:endParaRPr>
          </a:p>
        </p:txBody>
      </p:sp>
      <p:sp>
        <p:nvSpPr>
          <p:cNvPr id="11" name="コンテンツ プレースホルダー 4"/>
          <p:cNvSpPr txBox="1">
            <a:spLocks/>
          </p:cNvSpPr>
          <p:nvPr/>
        </p:nvSpPr>
        <p:spPr>
          <a:xfrm>
            <a:off x="531119" y="1438546"/>
            <a:ext cx="8081762" cy="261529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ne-NP" altLang="ja-JP" sz="1200" b="1" dirty="0">
                <a:effectLst/>
                <a:ea typeface="ＭＳ ゴシック" panose="020B0609070205080204" pitchFamily="49" charset="-128"/>
                <a:cs typeface="Nirmala UI" panose="020B0502040204020203" pitchFamily="34" charset="0"/>
              </a:rPr>
              <a:t>स्व-चालित प्रणालीको चढ्ने</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dirty="0">
                <a:effectLst/>
                <a:ea typeface="ＭＳ ゴシック" panose="020B0609070205080204" pitchFamily="49" charset="-128"/>
                <a:cs typeface="Nirmala UI" panose="020B0502040204020203" pitchFamily="34" charset="0"/>
              </a:rPr>
              <a:t>झर्ने, भिरालो जमिन</a:t>
            </a:r>
            <a:r>
              <a:rPr lang="en-US" altLang="ja-JP" sz="1200" dirty="0">
                <a:effectLst/>
                <a:latin typeface="Nirmala UI" panose="020B0502040204020203" pitchFamily="34" charset="0"/>
                <a:ea typeface="ＭＳ ゴシック" panose="020B0609070205080204" pitchFamily="49" charset="-128"/>
              </a:rPr>
              <a:t>,</a:t>
            </a:r>
            <a:r>
              <a:rPr lang="ne-NP" altLang="ja-JP" sz="1200" b="1" dirty="0">
                <a:effectLst/>
                <a:ea typeface="ＭＳ ゴシック" panose="020B0609070205080204" pitchFamily="49" charset="-128"/>
                <a:cs typeface="Nirmala UI" panose="020B0502040204020203" pitchFamily="34" charset="0"/>
              </a:rPr>
              <a:t> भिन्न सतहमा गुड्दा ध्यान दिनुपर्ने कुराहरु</a:t>
            </a:r>
          </a:p>
          <a:p>
            <a:pPr marL="0" indent="0">
              <a:lnSpc>
                <a:spcPct val="100000"/>
              </a:lnSpc>
              <a:spcBef>
                <a:spcPts val="120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①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ठाडो रहेको भिरालोमा चढ्दा</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झर्दा, घुम्नेमा लक् गर्ने</a:t>
            </a:r>
            <a:r>
              <a:rPr lang="hi-IN"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②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भिरालोको बिचमा दिशा परिवर्तन</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बाटो पार गर्दा ढल्ने खतरा हुन्छ </a:t>
            </a:r>
            <a:r>
              <a:rPr lang="hi-IN"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p>
          <a:p>
            <a:pPr marL="0" indent="0">
              <a:lnSpc>
                <a:spcPct val="100000"/>
              </a:lnSpc>
              <a:spcBef>
                <a:spcPts val="0"/>
              </a:spcBef>
              <a:buNone/>
            </a:pPr>
            <a:r>
              <a:rPr lang="ne-NP" altLang="ja-JP" sz="14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एक पटक समतल जमिनमा झरेर आयोजना गर्ने</a:t>
            </a:r>
            <a:r>
              <a:rPr lang="hi-IN"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lvl="0" indent="0" algn="l">
              <a:lnSpc>
                <a:spcPts val="2000"/>
              </a:lnSpc>
              <a:buNone/>
            </a:pPr>
            <a:r>
              <a:rPr lang="ne-NP"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③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काउन्टर वेट उकालो तर्फ फर्काइ</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भिरालो विरुद्ध ठाडो कोणमा चढ्ने झर्ने गर्ने</a:t>
            </a:r>
            <a:r>
              <a:rPr lang="hi-IN"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lvl="0" indent="0" algn="l">
              <a:lnSpc>
                <a:spcPts val="2000"/>
              </a:lnSpc>
              <a:buNone/>
            </a:pPr>
            <a:r>
              <a:rPr lang="ne-NP"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④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भिरालोको बिचमा बुम घुमाउने कार्य गर्दा ढल्ने खतरा भएकोले बिल्कुल नगर्ने</a:t>
            </a:r>
            <a:r>
              <a:rPr lang="hi-IN"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nvGrpSpPr>
          <p:cNvPr id="2" name="グループ化 1">
            <a:extLst>
              <a:ext uri="{FF2B5EF4-FFF2-40B4-BE49-F238E27FC236}">
                <a16:creationId xmlns:a16="http://schemas.microsoft.com/office/drawing/2014/main" id="{5300B54A-1A70-DA70-5AB1-36DAB441F0FD}"/>
              </a:ext>
            </a:extLst>
          </p:cNvPr>
          <p:cNvGrpSpPr/>
          <p:nvPr/>
        </p:nvGrpSpPr>
        <p:grpSpPr>
          <a:xfrm>
            <a:off x="6270881" y="1935282"/>
            <a:ext cx="2431537" cy="1799907"/>
            <a:chOff x="0" y="0"/>
            <a:chExt cx="3251200" cy="2406650"/>
          </a:xfrm>
        </p:grpSpPr>
        <p:pic>
          <p:nvPicPr>
            <p:cNvPr id="3" name="図 2">
              <a:extLst>
                <a:ext uri="{FF2B5EF4-FFF2-40B4-BE49-F238E27FC236}">
                  <a16:creationId xmlns:a16="http://schemas.microsoft.com/office/drawing/2014/main" id="{6A941C59-D50B-2A35-500A-A4430D098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51200" cy="2406650"/>
            </a:xfrm>
            <a:prstGeom prst="rect">
              <a:avLst/>
            </a:prstGeom>
          </p:spPr>
        </p:pic>
        <p:sp>
          <p:nvSpPr>
            <p:cNvPr id="8" name="テキスト ボックス 258">
              <a:extLst>
                <a:ext uri="{FF2B5EF4-FFF2-40B4-BE49-F238E27FC236}">
                  <a16:creationId xmlns:a16="http://schemas.microsoft.com/office/drawing/2014/main" id="{7DEDF093-9241-B026-C846-A12B346178BD}"/>
                </a:ext>
              </a:extLst>
            </p:cNvPr>
            <p:cNvSpPr txBox="1">
              <a:spLocks noChangeArrowheads="1"/>
            </p:cNvSpPr>
            <p:nvPr/>
          </p:nvSpPr>
          <p:spPr bwMode="auto">
            <a:xfrm>
              <a:off x="533400" y="1981200"/>
              <a:ext cx="2457450" cy="3111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2-68 भिरालोमा दिशा फेर्ने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292630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5740550" cy="460418"/>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साधनको सञ्चालनमा चाहिने योग्यता</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48065" y="6437234"/>
            <a:ext cx="3848682"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3</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4</a:t>
            </a:fld>
            <a:endParaRPr kumimoji="1" lang="ja-JP" altLang="en-US" dirty="0"/>
          </a:p>
        </p:txBody>
      </p:sp>
      <p:sp>
        <p:nvSpPr>
          <p:cNvPr id="8" name="コンテンツ プレースホルダー 4"/>
          <p:cNvSpPr>
            <a:spLocks noGrp="1"/>
          </p:cNvSpPr>
          <p:nvPr>
            <p:ph idx="1"/>
          </p:nvPr>
        </p:nvSpPr>
        <p:spPr>
          <a:xfrm>
            <a:off x="628650" y="3169436"/>
            <a:ext cx="5609590" cy="1260324"/>
          </a:xfrm>
          <a:ln>
            <a:noFill/>
          </a:ln>
        </p:spPr>
        <p:txBody>
          <a:bodyPr>
            <a:noAutofit/>
          </a:bodyPr>
          <a:lstStyle/>
          <a:p>
            <a:pPr marL="0" indent="0">
              <a:lnSpc>
                <a:spcPct val="110000"/>
              </a:lnSpc>
              <a:spcBef>
                <a:spcPts val="0"/>
              </a:spcBef>
              <a:buNone/>
            </a:pPr>
            <a:r>
              <a:rPr lang="en-US" altLang="ja-JP" sz="1400" dirty="0">
                <a:latin typeface="Meiryo UI" panose="020B0604030504040204" pitchFamily="50" charset="-128"/>
                <a:ea typeface="Meiryo UI" panose="020B0604030504040204" pitchFamily="50" charset="-128"/>
              </a:rPr>
              <a:t>※</a:t>
            </a:r>
            <a:r>
              <a:rPr lang="ne-NP" altLang="ja-JP" sz="1400" dirty="0">
                <a:effectLst/>
                <a:ea typeface="ＭＳ ゴシック" panose="020B0609070205080204" pitchFamily="49" charset="-128"/>
                <a:cs typeface="Nirmala UI" panose="020B0502040204020203" pitchFamily="34" charset="0"/>
              </a:rPr>
              <a:t>कार्यस्थल भुइँको उचाई भनेको</a:t>
            </a:r>
          </a:p>
          <a:p>
            <a:pPr marL="0" indent="0">
              <a:lnSpc>
                <a:spcPct val="110000"/>
              </a:lnSpc>
              <a:spcBef>
                <a:spcPts val="0"/>
              </a:spcBef>
              <a:buNone/>
            </a:pPr>
            <a:endParaRPr lang="ne-NP" altLang="ja-JP" sz="1400" kern="100" dirty="0">
              <a:latin typeface="ＭＳ ゴシック" panose="020B0609070205080204" pitchFamily="49" charset="-128"/>
              <a:ea typeface="ＭＳ ゴシック" panose="020B0609070205080204" pitchFamily="49" charset="-128"/>
              <a:cs typeface="Nirmala UI" panose="020B0502040204020203" pitchFamily="34" charset="0"/>
            </a:endParaRPr>
          </a:p>
          <a:p>
            <a:pPr marL="0" indent="0">
              <a:lnSpc>
                <a:spcPct val="110000"/>
              </a:lnSpc>
              <a:spcBef>
                <a:spcPts val="0"/>
              </a:spcBef>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व्यक्ति अथवा सामान राख्ने उपकरण</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अधिकतम उचाईमा उचाल्दा जमिनको भुइँबाट कार्यस्थल भुइँसम्मको ठाडो उचाईलाई भनिन्छ</a:t>
            </a:r>
            <a:r>
              <a:rPr lang="hi-IN"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endParaRPr lang="ja-JP" altLang="en-US" sz="1600" dirty="0">
              <a:latin typeface="Meiryo UI" panose="020B0604030504040204" pitchFamily="50" charset="-128"/>
              <a:ea typeface="Meiryo UI" panose="020B0604030504040204" pitchFamily="50" charset="-128"/>
            </a:endParaRPr>
          </a:p>
        </p:txBody>
      </p:sp>
      <p:pic>
        <p:nvPicPr>
          <p:cNvPr id="10" name="Picture 9">
            <a:extLst>
              <a:ext uri="{FF2B5EF4-FFF2-40B4-BE49-F238E27FC236}">
                <a16:creationId xmlns:a16="http://schemas.microsoft.com/office/drawing/2014/main" id="{5CCA8906-51F7-1055-B4AC-9B1A44AC7D98}"/>
              </a:ext>
            </a:extLst>
          </p:cNvPr>
          <p:cNvPicPr>
            <a:picLocks noChangeAspect="1"/>
          </p:cNvPicPr>
          <p:nvPr/>
        </p:nvPicPr>
        <p:blipFill>
          <a:blip r:embed="rId3"/>
          <a:stretch>
            <a:fillRect/>
          </a:stretch>
        </p:blipFill>
        <p:spPr>
          <a:xfrm>
            <a:off x="464922" y="906427"/>
            <a:ext cx="5904278" cy="2116021"/>
          </a:xfrm>
          <a:prstGeom prst="rect">
            <a:avLst/>
          </a:prstGeom>
        </p:spPr>
      </p:pic>
      <p:pic>
        <p:nvPicPr>
          <p:cNvPr id="14" name="Picture 13">
            <a:extLst>
              <a:ext uri="{FF2B5EF4-FFF2-40B4-BE49-F238E27FC236}">
                <a16:creationId xmlns:a16="http://schemas.microsoft.com/office/drawing/2014/main" id="{57696392-D6D2-1FEB-DD30-F8B1B5C40669}"/>
              </a:ext>
            </a:extLst>
          </p:cNvPr>
          <p:cNvPicPr>
            <a:picLocks noChangeAspect="1"/>
          </p:cNvPicPr>
          <p:nvPr/>
        </p:nvPicPr>
        <p:blipFill>
          <a:blip r:embed="rId4"/>
          <a:stretch>
            <a:fillRect/>
          </a:stretch>
        </p:blipFill>
        <p:spPr>
          <a:xfrm>
            <a:off x="6826203" y="3251684"/>
            <a:ext cx="1906905" cy="2575560"/>
          </a:xfrm>
          <a:prstGeom prst="rect">
            <a:avLst/>
          </a:prstGeom>
        </p:spPr>
      </p:pic>
      <p:grpSp>
        <p:nvGrpSpPr>
          <p:cNvPr id="2" name="グループ化 1">
            <a:extLst>
              <a:ext uri="{FF2B5EF4-FFF2-40B4-BE49-F238E27FC236}">
                <a16:creationId xmlns:a16="http://schemas.microsoft.com/office/drawing/2014/main" id="{1CC8B3A9-3153-DC7B-F632-FBAEB7A01AF6}"/>
              </a:ext>
            </a:extLst>
          </p:cNvPr>
          <p:cNvGrpSpPr/>
          <p:nvPr/>
        </p:nvGrpSpPr>
        <p:grpSpPr>
          <a:xfrm>
            <a:off x="6692827" y="1030756"/>
            <a:ext cx="2132024" cy="1613818"/>
            <a:chOff x="0" y="0"/>
            <a:chExt cx="3247390" cy="2458142"/>
          </a:xfrm>
        </p:grpSpPr>
        <p:grpSp>
          <p:nvGrpSpPr>
            <p:cNvPr id="5" name="グループ化 4">
              <a:extLst>
                <a:ext uri="{FF2B5EF4-FFF2-40B4-BE49-F238E27FC236}">
                  <a16:creationId xmlns:a16="http://schemas.microsoft.com/office/drawing/2014/main" id="{4426C802-2660-8847-9B91-D7F813B8340B}"/>
                </a:ext>
              </a:extLst>
            </p:cNvPr>
            <p:cNvGrpSpPr/>
            <p:nvPr/>
          </p:nvGrpSpPr>
          <p:grpSpPr>
            <a:xfrm>
              <a:off x="0" y="0"/>
              <a:ext cx="3247390" cy="2458142"/>
              <a:chOff x="-1470679" y="-463654"/>
              <a:chExt cx="3247408" cy="2459182"/>
            </a:xfrm>
          </p:grpSpPr>
          <p:grpSp>
            <p:nvGrpSpPr>
              <p:cNvPr id="9" name="グループ化 8">
                <a:extLst>
                  <a:ext uri="{FF2B5EF4-FFF2-40B4-BE49-F238E27FC236}">
                    <a16:creationId xmlns:a16="http://schemas.microsoft.com/office/drawing/2014/main" id="{A2C8965E-C5E1-5450-03A9-1481A215E41C}"/>
                  </a:ext>
                </a:extLst>
              </p:cNvPr>
              <p:cNvGrpSpPr/>
              <p:nvPr/>
            </p:nvGrpSpPr>
            <p:grpSpPr>
              <a:xfrm>
                <a:off x="-1470679" y="-463654"/>
                <a:ext cx="3247408" cy="2459182"/>
                <a:chOff x="-1328607" y="-486553"/>
                <a:chExt cx="2933700" cy="2580640"/>
              </a:xfrm>
            </p:grpSpPr>
            <p:pic>
              <p:nvPicPr>
                <p:cNvPr id="13" name="図 12">
                  <a:extLst>
                    <a:ext uri="{FF2B5EF4-FFF2-40B4-BE49-F238E27FC236}">
                      <a16:creationId xmlns:a16="http://schemas.microsoft.com/office/drawing/2014/main" id="{56042DB3-BABA-9DC6-9D70-C5023FBED3E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28607" y="-486553"/>
                  <a:ext cx="2933700" cy="2580640"/>
                </a:xfrm>
                <a:prstGeom prst="rect">
                  <a:avLst/>
                </a:prstGeom>
                <a:noFill/>
                <a:ln>
                  <a:noFill/>
                </a:ln>
              </p:spPr>
            </p:pic>
            <p:sp>
              <p:nvSpPr>
                <p:cNvPr id="15" name="テキスト ボックス 2">
                  <a:extLst>
                    <a:ext uri="{FF2B5EF4-FFF2-40B4-BE49-F238E27FC236}">
                      <a16:creationId xmlns:a16="http://schemas.microsoft.com/office/drawing/2014/main" id="{EF679303-D368-8E1D-C9BB-E0674318D1B4}"/>
                    </a:ext>
                  </a:extLst>
                </p:cNvPr>
                <p:cNvSpPr txBox="1">
                  <a:spLocks noChangeArrowheads="1"/>
                </p:cNvSpPr>
                <p:nvPr/>
              </p:nvSpPr>
              <p:spPr bwMode="auto">
                <a:xfrm rot="5400000">
                  <a:off x="-107174" y="657743"/>
                  <a:ext cx="1446590" cy="2754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भुईको उचाई</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6" name="テキスト ボックス 2">
                  <a:extLst>
                    <a:ext uri="{FF2B5EF4-FFF2-40B4-BE49-F238E27FC236}">
                      <a16:creationId xmlns:a16="http://schemas.microsoft.com/office/drawing/2014/main" id="{4AF6CC1B-E1C2-39F8-4C46-88129741CD2B}"/>
                    </a:ext>
                  </a:extLst>
                </p:cNvPr>
                <p:cNvSpPr txBox="1">
                  <a:spLocks noChangeArrowheads="1"/>
                </p:cNvSpPr>
                <p:nvPr/>
              </p:nvSpPr>
              <p:spPr bwMode="auto">
                <a:xfrm>
                  <a:off x="-892608" y="1756806"/>
                  <a:ext cx="1805940" cy="2819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1-4 संचालन योग्यता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pic>
            <p:nvPicPr>
              <p:cNvPr id="11" name="図 10">
                <a:extLst>
                  <a:ext uri="{FF2B5EF4-FFF2-40B4-BE49-F238E27FC236}">
                    <a16:creationId xmlns:a16="http://schemas.microsoft.com/office/drawing/2014/main" id="{BE637034-F8AE-90FD-715B-803DE38551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325" y="-69787"/>
                <a:ext cx="1504950" cy="151765"/>
              </a:xfrm>
              <a:prstGeom prst="rect">
                <a:avLst/>
              </a:prstGeom>
            </p:spPr>
          </p:pic>
        </p:grpSp>
        <p:pic>
          <p:nvPicPr>
            <p:cNvPr id="6" name="図 5">
              <a:extLst>
                <a:ext uri="{FF2B5EF4-FFF2-40B4-BE49-F238E27FC236}">
                  <a16:creationId xmlns:a16="http://schemas.microsoft.com/office/drawing/2014/main" id="{038FEBF5-ED93-B5A2-88B2-AB3F824AEE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350" y="222250"/>
              <a:ext cx="1327150" cy="158115"/>
            </a:xfrm>
            <a:prstGeom prst="rect">
              <a:avLst/>
            </a:prstGeom>
          </p:spPr>
        </p:pic>
      </p:grpSp>
      <p:pic>
        <p:nvPicPr>
          <p:cNvPr id="17" name="図 16">
            <a:extLst>
              <a:ext uri="{FF2B5EF4-FFF2-40B4-BE49-F238E27FC236}">
                <a16:creationId xmlns:a16="http://schemas.microsoft.com/office/drawing/2014/main" id="{252F8822-B4C2-0414-8CD0-0DE377E3E2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13266" y="1510004"/>
            <a:ext cx="246302" cy="774771"/>
          </a:xfrm>
          <a:prstGeom prst="rect">
            <a:avLst/>
          </a:prstGeom>
        </p:spPr>
      </p:pic>
      <p:pic>
        <p:nvPicPr>
          <p:cNvPr id="18" name="図 17">
            <a:extLst>
              <a:ext uri="{FF2B5EF4-FFF2-40B4-BE49-F238E27FC236}">
                <a16:creationId xmlns:a16="http://schemas.microsoft.com/office/drawing/2014/main" id="{750C35BD-9ADB-A200-94E5-482BBEA198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49680" y="1533888"/>
            <a:ext cx="321213" cy="750888"/>
          </a:xfrm>
          <a:prstGeom prst="rect">
            <a:avLst/>
          </a:prstGeom>
        </p:spPr>
      </p:pic>
    </p:spTree>
    <p:extLst>
      <p:ext uri="{BB962C8B-B14F-4D97-AF65-F5344CB8AC3E}">
        <p14:creationId xmlns:p14="http://schemas.microsoft.com/office/powerpoint/2010/main" val="80176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25814"/>
            <a:ext cx="7886700" cy="912354"/>
          </a:xfrm>
          <a:ln>
            <a:solidFill>
              <a:schemeClr val="tx1"/>
            </a:solidFill>
          </a:ln>
        </p:spPr>
        <p:txBody>
          <a:bodyPr>
            <a:noAutofit/>
          </a:bodyPr>
          <a:lstStyle/>
          <a:p>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साधनमा आधारित सुरक्षा कार्य </a:t>
            </a:r>
            <a:r>
              <a:rPr lang="ja-JP" altLang="en-US" sz="1800" b="1" dirty="0">
                <a:latin typeface="Nirmala UI" panose="020B0502040204020203" pitchFamily="34" charset="0"/>
                <a:ea typeface="Meiryo UI" panose="020B0604030504040204" pitchFamily="50" charset="-128"/>
                <a:cs typeface="Nirmala UI" panose="020B0502040204020203" pitchFamily="34" charset="0"/>
              </a:rPr>
              <a:t>（１）</a:t>
            </a:r>
            <a:br>
              <a:rPr lang="en-US" altLang="ja-JP" sz="1800" b="1" dirty="0">
                <a:latin typeface="Nirmala UI" panose="020B0502040204020203" pitchFamily="34" charset="0"/>
                <a:ea typeface="Nirmala UI" panose="020B0502040204020203" pitchFamily="34" charset="0"/>
                <a:cs typeface="Nirmala UI" panose="020B0502040204020203" pitchFamily="34" charset="0"/>
              </a:rPr>
            </a:br>
            <a:r>
              <a:rPr lang="ja-JP" altLang="en-US" sz="1800" b="1" dirty="0">
                <a:latin typeface="Nirmala UI" panose="020B0502040204020203" pitchFamily="34" charset="0"/>
                <a:ea typeface="Meiryo UI" panose="020B0604030504040204" pitchFamily="50" charset="-128"/>
                <a:cs typeface="Nirmala UI" panose="020B0502040204020203" pitchFamily="34" charset="0"/>
              </a:rPr>
              <a:t>　</a:t>
            </a:r>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 गुडाउने समयमा ध्यान दिनुपर्ने कुराहरु</a:t>
            </a:r>
            <a:r>
              <a:rPr lang="en-US" altLang="ja-JP" sz="1800" b="1"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स्व-चालित प्रणाली </a:t>
            </a:r>
            <a:r>
              <a:rPr lang="ja-JP" altLang="en-US" sz="1800" b="1" dirty="0">
                <a:latin typeface="Nirmala UI" panose="020B0502040204020203" pitchFamily="34" charset="0"/>
                <a:ea typeface="Meiryo UI" panose="020B0604030504040204" pitchFamily="50" charset="-128"/>
                <a:cs typeface="Nirmala UI" panose="020B0502040204020203" pitchFamily="34" charset="0"/>
              </a:rPr>
              <a:t>　</a:t>
            </a:r>
            <a:r>
              <a:rPr lang="ne-NP" altLang="ja-JP" sz="1800" b="1" dirty="0">
                <a:latin typeface="Nirmala UI" panose="020B0502040204020203" pitchFamily="34" charset="0"/>
                <a:ea typeface="Nirmala UI" panose="020B0502040204020203" pitchFamily="34" charset="0"/>
                <a:cs typeface="Nirmala UI" panose="020B0502040204020203" pitchFamily="34" charset="0"/>
              </a:rPr>
              <a:t>भाग २ </a:t>
            </a:r>
            <a:endParaRPr kumimoji="1" lang="ja-JP" altLang="en-US" sz="1800" b="1" dirty="0">
              <a:latin typeface="Nirmala UI" panose="020B0502040204020203" pitchFamily="34" charset="0"/>
              <a:ea typeface="Meiryo UI" panose="020B0604030504040204" pitchFamily="50" charset="-128"/>
              <a:cs typeface="Nirmala UI" panose="020B0502040204020203" pitchFamily="34" charset="0"/>
            </a:endParaRPr>
          </a:p>
        </p:txBody>
      </p:sp>
      <p:sp>
        <p:nvSpPr>
          <p:cNvPr id="7" name="テキスト ボックス 6"/>
          <p:cNvSpPr txBox="1"/>
          <p:nvPr/>
        </p:nvSpPr>
        <p:spPr>
          <a:xfrm>
            <a:off x="4021494" y="6400413"/>
            <a:ext cx="4149168"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83</a:t>
            </a:r>
            <a:r>
              <a:rPr lang="ja-JP" altLang="en-US" sz="1200" dirty="0">
                <a:solidFill>
                  <a:prstClr val="black"/>
                </a:solidFill>
              </a:rPr>
              <a:t>～</a:t>
            </a:r>
            <a:r>
              <a:rPr lang="en-US" altLang="ja-JP" sz="1200" dirty="0">
                <a:solidFill>
                  <a:prstClr val="black"/>
                </a:solidFill>
              </a:rPr>
              <a:t>84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38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40</a:t>
            </a:fld>
            <a:endParaRPr lang="ja-JP" altLang="en-US" dirty="0">
              <a:solidFill>
                <a:prstClr val="black">
                  <a:tint val="75000"/>
                </a:prstClr>
              </a:solidFill>
            </a:endParaRPr>
          </a:p>
        </p:txBody>
      </p:sp>
      <p:sp>
        <p:nvSpPr>
          <p:cNvPr id="11" name="コンテンツ プレースホルダー 4"/>
          <p:cNvSpPr txBox="1">
            <a:spLocks/>
          </p:cNvSpPr>
          <p:nvPr/>
        </p:nvSpPr>
        <p:spPr>
          <a:xfrm>
            <a:off x="531119" y="1298471"/>
            <a:ext cx="8081762" cy="45358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ne-NP" altLang="ja-JP" sz="1600" b="1" u="sng" dirty="0">
                <a:effectLst/>
                <a:ea typeface="ＭＳ ゴシック" panose="020B0609070205080204" pitchFamily="49" charset="-128"/>
                <a:cs typeface="Nirmala UI" panose="020B0502040204020203" pitchFamily="34" charset="0"/>
              </a:rPr>
              <a:t>स्व-चालित प्रणालीको चढ्ने</a:t>
            </a:r>
            <a:r>
              <a:rPr lang="ja-JP" altLang="ja-JP" sz="16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b="1" u="sng" dirty="0">
                <a:effectLst/>
                <a:ea typeface="ＭＳ ゴシック" panose="020B0609070205080204" pitchFamily="49" charset="-128"/>
                <a:cs typeface="Nirmala UI" panose="020B0502040204020203" pitchFamily="34" charset="0"/>
              </a:rPr>
              <a:t>झर्ने, भिरालो जमिन</a:t>
            </a:r>
            <a:r>
              <a:rPr lang="en-US" altLang="ja-JP" sz="1600" b="1" u="sng" dirty="0">
                <a:effectLst/>
                <a:latin typeface="Nirmala UI" panose="020B0502040204020203" pitchFamily="34" charset="0"/>
                <a:ea typeface="ＭＳ ゴシック" panose="020B0609070205080204" pitchFamily="49" charset="-128"/>
              </a:rPr>
              <a:t>,</a:t>
            </a:r>
            <a:r>
              <a:rPr lang="ne-NP" altLang="ja-JP" sz="1600" b="1" u="sng" dirty="0">
                <a:effectLst/>
                <a:ea typeface="ＭＳ ゴシック" panose="020B0609070205080204" pitchFamily="49" charset="-128"/>
                <a:cs typeface="Nirmala UI" panose="020B0502040204020203" pitchFamily="34" charset="0"/>
              </a:rPr>
              <a:t> भिन्न सतहमा गुड्दा ध्यान दिनुपर्ने कुराहरु </a:t>
            </a:r>
          </a:p>
          <a:p>
            <a:pPr marL="0" lvl="0" indent="0" algn="l">
              <a:lnSpc>
                <a:spcPts val="2000"/>
              </a:lnSpc>
              <a:buNone/>
            </a:pPr>
            <a:r>
              <a:rPr lang="ne-NP"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⑤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फरक सतह</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भिरालो</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चढ्दा, फरक सतह</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भिरालो</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टुप्पोमा उच्च स्थानमा कार्य गर्ने साधनको कोण अचानक                                                        परिवर्तन हुन सक्छ</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कार्यस्थल भुइँको तल्लो र माथिल्लो                                                           पक्षको संरचना/भवनहरुमा ध्यान दिने</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lvl="0" indent="0" algn="l">
              <a:lnSpc>
                <a:spcPts val="2000"/>
              </a:lnSpc>
              <a:buNone/>
            </a:pPr>
            <a:r>
              <a:rPr lang="ne-NP"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⑥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फरक सतह</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भिरालो</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झर्दा, फरक सतह</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भिरालो</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टुप्पोमा उच्च स्थानमा कार्य   गर्ने साधनको कोण अचानक                                                                         परिवर्तन हुन सक्छ</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कार्यस्थल भुइँको तल्लो र माथिल्लो                                                            पक्षको संरचना/भवनहरुमा ध्यान दिने</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p>
        </p:txBody>
      </p:sp>
      <p:grpSp>
        <p:nvGrpSpPr>
          <p:cNvPr id="2" name="グループ化 1">
            <a:extLst>
              <a:ext uri="{FF2B5EF4-FFF2-40B4-BE49-F238E27FC236}">
                <a16:creationId xmlns:a16="http://schemas.microsoft.com/office/drawing/2014/main" id="{EB1E41B0-A6FC-0FF9-6992-D5DD8A9B64F0}"/>
              </a:ext>
            </a:extLst>
          </p:cNvPr>
          <p:cNvGrpSpPr/>
          <p:nvPr/>
        </p:nvGrpSpPr>
        <p:grpSpPr>
          <a:xfrm>
            <a:off x="5304967" y="1920279"/>
            <a:ext cx="3401964" cy="1728930"/>
            <a:chOff x="0" y="0"/>
            <a:chExt cx="4208780" cy="2527300"/>
          </a:xfrm>
        </p:grpSpPr>
        <p:pic>
          <p:nvPicPr>
            <p:cNvPr id="3" name="図 2">
              <a:extLst>
                <a:ext uri="{FF2B5EF4-FFF2-40B4-BE49-F238E27FC236}">
                  <a16:creationId xmlns:a16="http://schemas.microsoft.com/office/drawing/2014/main" id="{E3038F93-869D-6C37-8A03-CF74244EB6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08780" cy="2527300"/>
            </a:xfrm>
            <a:prstGeom prst="rect">
              <a:avLst/>
            </a:prstGeom>
            <a:noFill/>
            <a:ln>
              <a:noFill/>
            </a:ln>
          </p:spPr>
        </p:pic>
        <p:sp>
          <p:nvSpPr>
            <p:cNvPr id="6" name="テキスト ボックス 259">
              <a:extLst>
                <a:ext uri="{FF2B5EF4-FFF2-40B4-BE49-F238E27FC236}">
                  <a16:creationId xmlns:a16="http://schemas.microsoft.com/office/drawing/2014/main" id="{3976803D-5AD8-AB48-7CBA-46B85B5B9444}"/>
                </a:ext>
              </a:extLst>
            </p:cNvPr>
            <p:cNvSpPr txBox="1">
              <a:spLocks noChangeArrowheads="1"/>
            </p:cNvSpPr>
            <p:nvPr/>
          </p:nvSpPr>
          <p:spPr bwMode="auto">
            <a:xfrm>
              <a:off x="1430865" y="2138045"/>
              <a:ext cx="1320800" cy="3213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l"/>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2-69 फरक सतह चढ्दा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grpSp>
        <p:nvGrpSpPr>
          <p:cNvPr id="10" name="グループ化 9">
            <a:extLst>
              <a:ext uri="{FF2B5EF4-FFF2-40B4-BE49-F238E27FC236}">
                <a16:creationId xmlns:a16="http://schemas.microsoft.com/office/drawing/2014/main" id="{611A6901-23F6-6075-0295-B84AD9469577}"/>
              </a:ext>
            </a:extLst>
          </p:cNvPr>
          <p:cNvGrpSpPr/>
          <p:nvPr/>
        </p:nvGrpSpPr>
        <p:grpSpPr>
          <a:xfrm>
            <a:off x="5480629" y="3905889"/>
            <a:ext cx="3156636" cy="2318957"/>
            <a:chOff x="0" y="0"/>
            <a:chExt cx="4296410" cy="2266950"/>
          </a:xfrm>
        </p:grpSpPr>
        <p:pic>
          <p:nvPicPr>
            <p:cNvPr id="12" name="図 11">
              <a:extLst>
                <a:ext uri="{FF2B5EF4-FFF2-40B4-BE49-F238E27FC236}">
                  <a16:creationId xmlns:a16="http://schemas.microsoft.com/office/drawing/2014/main" id="{EBD875BC-0EF1-D342-D4E5-74D1DAF728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96410" cy="2266950"/>
            </a:xfrm>
            <a:prstGeom prst="rect">
              <a:avLst/>
            </a:prstGeom>
            <a:noFill/>
            <a:ln>
              <a:noFill/>
            </a:ln>
          </p:spPr>
        </p:pic>
        <p:sp>
          <p:nvSpPr>
            <p:cNvPr id="13" name="テキスト ボックス 260">
              <a:extLst>
                <a:ext uri="{FF2B5EF4-FFF2-40B4-BE49-F238E27FC236}">
                  <a16:creationId xmlns:a16="http://schemas.microsoft.com/office/drawing/2014/main" id="{717B4DC2-3146-67EE-2F59-C3A35F1F8EEA}"/>
                </a:ext>
              </a:extLst>
            </p:cNvPr>
            <p:cNvSpPr txBox="1">
              <a:spLocks noChangeArrowheads="1"/>
            </p:cNvSpPr>
            <p:nvPr/>
          </p:nvSpPr>
          <p:spPr bwMode="auto">
            <a:xfrm>
              <a:off x="869943" y="1879600"/>
              <a:ext cx="2989116" cy="3873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2-70 फरक सतह झर्दा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2926320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06620"/>
          </a:xfrm>
          <a:ln>
            <a:solidFill>
              <a:schemeClr val="tx1"/>
            </a:solidFill>
          </a:ln>
        </p:spPr>
        <p:txBody>
          <a:bodyPr>
            <a:noAutofit/>
          </a:bodyPr>
          <a:lstStyle/>
          <a:p>
            <a:r>
              <a:rPr lang="ne-NP" altLang="ja-JP" sz="20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साधनमा आधारित सुरक्षा कार्य </a:t>
            </a:r>
            <a:r>
              <a:rPr lang="ja-JP" altLang="en-US" sz="2000" b="1" dirty="0">
                <a:latin typeface="Nirmala UI" panose="020B0502040204020203" pitchFamily="34" charset="0"/>
                <a:ea typeface="Meiryo UI" panose="020B0604030504040204" pitchFamily="50" charset="-128"/>
                <a:cs typeface="Nirmala UI" panose="020B0502040204020203" pitchFamily="34" charset="0"/>
              </a:rPr>
              <a:t>（１）</a:t>
            </a:r>
            <a:br>
              <a:rPr lang="en-US" altLang="ja-JP" sz="2000" b="1" dirty="0">
                <a:latin typeface="Nirmala UI" panose="020B0502040204020203" pitchFamily="34" charset="0"/>
                <a:ea typeface="Nirmala UI" panose="020B0502040204020203" pitchFamily="34" charset="0"/>
                <a:cs typeface="Nirmala UI" panose="020B0502040204020203" pitchFamily="34" charset="0"/>
              </a:rPr>
            </a:br>
            <a:r>
              <a:rPr lang="ja-JP" altLang="en-US" sz="2000" b="1" dirty="0">
                <a:latin typeface="Nirmala UI" panose="020B0502040204020203" pitchFamily="34" charset="0"/>
                <a:ea typeface="Meiryo UI" panose="020B0604030504040204" pitchFamily="50" charset="-128"/>
                <a:cs typeface="Nirmala UI" panose="020B0502040204020203" pitchFamily="34" charset="0"/>
              </a:rPr>
              <a:t>　</a:t>
            </a:r>
            <a:r>
              <a:rPr lang="ne-NP" altLang="ja-JP" sz="2000" b="1" dirty="0">
                <a:effectLst/>
                <a:latin typeface="Nirmala UI" panose="020B0502040204020203" pitchFamily="34" charset="0"/>
                <a:ea typeface="Nirmala UI" panose="020B0502040204020203" pitchFamily="34" charset="0"/>
                <a:cs typeface="Nirmala UI" panose="020B0502040204020203" pitchFamily="34" charset="0"/>
              </a:rPr>
              <a:t> गुडाउने समयमा ध्यान दिनुपर्ने कुराहरु</a:t>
            </a:r>
            <a:r>
              <a:rPr lang="en-US" altLang="ja-JP" sz="2000" b="1"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2000" b="1" dirty="0">
                <a:effectLst/>
                <a:latin typeface="Nirmala UI" panose="020B0502040204020203" pitchFamily="34" charset="0"/>
                <a:ea typeface="Nirmala UI" panose="020B0502040204020203" pitchFamily="34" charset="0"/>
                <a:cs typeface="Nirmala UI" panose="020B0502040204020203" pitchFamily="34" charset="0"/>
              </a:rPr>
              <a:t>स्व-चालित प्रणाली </a:t>
            </a:r>
            <a:r>
              <a:rPr lang="ja-JP" altLang="en-US" sz="2000" b="1" dirty="0">
                <a:latin typeface="Nirmala UI" panose="020B0502040204020203" pitchFamily="34" charset="0"/>
                <a:ea typeface="Meiryo UI" panose="020B0604030504040204" pitchFamily="50" charset="-128"/>
                <a:cs typeface="Nirmala UI" panose="020B0502040204020203" pitchFamily="34" charset="0"/>
              </a:rPr>
              <a:t>　</a:t>
            </a:r>
            <a:r>
              <a:rPr lang="ne-NP" altLang="ja-JP" sz="2000" b="1" dirty="0">
                <a:latin typeface="Nirmala UI" panose="020B0502040204020203" pitchFamily="34" charset="0"/>
                <a:ea typeface="Nirmala UI" panose="020B0502040204020203" pitchFamily="34" charset="0"/>
                <a:cs typeface="Nirmala UI" panose="020B0502040204020203" pitchFamily="34" charset="0"/>
              </a:rPr>
              <a:t>भाग ३ </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92082" y="6400413"/>
            <a:ext cx="3878580"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84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39</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41</a:t>
            </a:fld>
            <a:endParaRPr lang="ja-JP" altLang="en-US">
              <a:solidFill>
                <a:prstClr val="black">
                  <a:tint val="75000"/>
                </a:prstClr>
              </a:solidFill>
            </a:endParaRPr>
          </a:p>
        </p:txBody>
      </p:sp>
      <p:sp>
        <p:nvSpPr>
          <p:cNvPr id="11" name="コンテンツ プレースホルダー 4"/>
          <p:cNvSpPr txBox="1">
            <a:spLocks/>
          </p:cNvSpPr>
          <p:nvPr/>
        </p:nvSpPr>
        <p:spPr>
          <a:xfrm>
            <a:off x="525644" y="1345809"/>
            <a:ext cx="8081908" cy="314084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ne-NP" altLang="ja-JP" sz="1600" b="1" u="sng" dirty="0">
                <a:effectLst/>
                <a:ea typeface="ＭＳ ゴシック" panose="020B0609070205080204" pitchFamily="49" charset="-128"/>
                <a:cs typeface="Nirmala UI" panose="020B0502040204020203" pitchFamily="34" charset="0"/>
              </a:rPr>
              <a:t>स्व-चालित प्रणालीको चढ्ने</a:t>
            </a:r>
            <a:r>
              <a:rPr lang="ja-JP" altLang="ja-JP" sz="16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b="1" u="sng" dirty="0">
                <a:effectLst/>
                <a:ea typeface="ＭＳ ゴシック" panose="020B0609070205080204" pitchFamily="49" charset="-128"/>
                <a:cs typeface="Nirmala UI" panose="020B0502040204020203" pitchFamily="34" charset="0"/>
              </a:rPr>
              <a:t>झर्ने, भिरालो जमिन</a:t>
            </a:r>
            <a:r>
              <a:rPr lang="en-US" altLang="ja-JP" sz="1600" b="1" u="sng" dirty="0">
                <a:effectLst/>
                <a:latin typeface="Nirmala UI" panose="020B0502040204020203" pitchFamily="34" charset="0"/>
                <a:ea typeface="ＭＳ ゴシック" panose="020B0609070205080204" pitchFamily="49" charset="-128"/>
              </a:rPr>
              <a:t>,</a:t>
            </a:r>
            <a:r>
              <a:rPr lang="ne-NP" altLang="ja-JP" sz="1600" b="1" u="sng" dirty="0">
                <a:effectLst/>
                <a:ea typeface="ＭＳ ゴシック" panose="020B0609070205080204" pitchFamily="49" charset="-128"/>
                <a:cs typeface="Nirmala UI" panose="020B0502040204020203" pitchFamily="34" charset="0"/>
              </a:rPr>
              <a:t> भिन्न सतहमा गुड्दा ध्यान दिनुपर्ने कुराहरु </a:t>
            </a:r>
          </a:p>
          <a:p>
            <a:pPr marL="0" lvl="0" indent="0" algn="l">
              <a:lnSpc>
                <a:spcPts val="2000"/>
              </a:lnSpc>
              <a:buNone/>
            </a:pPr>
            <a:r>
              <a:rPr lang="ne-NP"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⑦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भुइँलाई माथी उठाएर</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बुमको उतारचढाव कोण त्यस्तै राखेर</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गुडाएको   खण्डमा</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हल्का घारघुर अथवा फरक सतह, अचानक भिरालोमा जाँदा ढल्ने खतरा भएकोले बिल्कुलै त्यसरी नगुडाउने</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lvl="0" indent="0" algn="l">
              <a:lnSpc>
                <a:spcPts val="2000"/>
              </a:lnSpc>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तल्लो भाग चल्ने मेशिनको झुकाव चालको अंक भन्दा कार्यस्थल                                                               भुइँको झुकाव चालको अंक एकदम ठुलो हुन्छ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508F64E2-52E4-2F48-52B3-DD96B811CCE4}"/>
              </a:ext>
            </a:extLst>
          </p:cNvPr>
          <p:cNvGrpSpPr/>
          <p:nvPr/>
        </p:nvGrpSpPr>
        <p:grpSpPr>
          <a:xfrm>
            <a:off x="5086960" y="2852325"/>
            <a:ext cx="3520592" cy="2321330"/>
            <a:chOff x="0" y="0"/>
            <a:chExt cx="4054475" cy="2673350"/>
          </a:xfrm>
        </p:grpSpPr>
        <p:pic>
          <p:nvPicPr>
            <p:cNvPr id="3" name="図 2">
              <a:extLst>
                <a:ext uri="{FF2B5EF4-FFF2-40B4-BE49-F238E27FC236}">
                  <a16:creationId xmlns:a16="http://schemas.microsoft.com/office/drawing/2014/main" id="{12A00A3A-A24C-0448-2591-5B0E92FAE0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54475" cy="2584450"/>
            </a:xfrm>
            <a:prstGeom prst="rect">
              <a:avLst/>
            </a:prstGeom>
            <a:noFill/>
            <a:ln>
              <a:noFill/>
            </a:ln>
          </p:spPr>
        </p:pic>
        <p:sp>
          <p:nvSpPr>
            <p:cNvPr id="6" name="テキスト ボックス 261">
              <a:extLst>
                <a:ext uri="{FF2B5EF4-FFF2-40B4-BE49-F238E27FC236}">
                  <a16:creationId xmlns:a16="http://schemas.microsoft.com/office/drawing/2014/main" id="{498DE5BA-D40C-0E79-A207-655048D8FCFA}"/>
                </a:ext>
              </a:extLst>
            </p:cNvPr>
            <p:cNvSpPr txBox="1">
              <a:spLocks noChangeArrowheads="1"/>
            </p:cNvSpPr>
            <p:nvPr/>
          </p:nvSpPr>
          <p:spPr bwMode="auto">
            <a:xfrm>
              <a:off x="812800" y="2349500"/>
              <a:ext cx="2679700" cy="3238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2-71 कार्यस्थान भुइँ उठाएको अवस्थामा चलाउँदा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2724178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16992"/>
            <a:ext cx="7886700" cy="765454"/>
          </a:xfrm>
          <a:ln>
            <a:solidFill>
              <a:schemeClr val="tx1"/>
            </a:solidFill>
          </a:ln>
        </p:spPr>
        <p:txBody>
          <a:bodyPr>
            <a:noAutofit/>
          </a:bodyPr>
          <a:lstStyle/>
          <a:p>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साधनमा आधारित सुरक्षा कार्य </a:t>
            </a:r>
            <a:r>
              <a:rPr lang="ja-JP" altLang="en-US" sz="1800" b="1" dirty="0">
                <a:latin typeface="Meiryo UI" panose="020B0604030504040204" pitchFamily="50" charset="-128"/>
                <a:ea typeface="Meiryo UI" panose="020B0604030504040204" pitchFamily="50" charset="-128"/>
              </a:rPr>
              <a:t>（２）</a:t>
            </a:r>
            <a:br>
              <a:rPr lang="en-US" altLang="ja-JP" sz="1800" b="1" dirty="0">
                <a:latin typeface="Meiryo UI" panose="020B0604030504040204" pitchFamily="50" charset="-128"/>
                <a:ea typeface="Meiryo UI" panose="020B0604030504040204" pitchFamily="50" charset="-128"/>
              </a:rPr>
            </a:br>
            <a:r>
              <a:rPr lang="ja-JP" altLang="en-US" sz="1800" b="1" dirty="0">
                <a:latin typeface="Meiryo UI" panose="020B0604030504040204" pitchFamily="50" charset="-128"/>
                <a:ea typeface="Meiryo UI" panose="020B0604030504040204" pitchFamily="50" charset="-128"/>
              </a:rPr>
              <a:t>　</a:t>
            </a:r>
            <a:r>
              <a:rPr lang="ne-NP" altLang="ja-JP" sz="1800" b="1" dirty="0">
                <a:effectLst/>
                <a:ea typeface="ＭＳ ゴシック" panose="020B0609070205080204" pitchFamily="49" charset="-128"/>
                <a:cs typeface="Nirmala UI" panose="020B0502040204020203" pitchFamily="34" charset="0"/>
              </a:rPr>
              <a:t> कार्य समयमा ध्यान दिनुपर्ने कुराहरु </a:t>
            </a:r>
            <a:r>
              <a:rPr lang="ja-JP" altLang="en-US" sz="1800" b="1" dirty="0">
                <a:latin typeface="Meiryo UI" panose="020B0604030504040204" pitchFamily="50" charset="-128"/>
                <a:ea typeface="Meiryo UI" panose="020B0604030504040204" pitchFamily="50" charset="-128"/>
              </a:rPr>
              <a:t>１　</a:t>
            </a:r>
            <a:r>
              <a:rPr lang="ne-NP" altLang="ja-JP" sz="1800" b="1" dirty="0">
                <a:effectLst/>
                <a:ea typeface="ＭＳ ゴシック" panose="020B0609070205080204" pitchFamily="49" charset="-128"/>
                <a:cs typeface="Nirmala UI" panose="020B0502040204020203" pitchFamily="34" charset="0"/>
              </a:rPr>
              <a:t> सुरक्षा नियम पालना गर्ने</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92287" y="6400413"/>
            <a:ext cx="4578376"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86</a:t>
            </a:r>
            <a:r>
              <a:rPr lang="ja-JP" altLang="en-US" sz="1200" dirty="0">
                <a:solidFill>
                  <a:prstClr val="black"/>
                </a:solidFill>
              </a:rPr>
              <a:t>～</a:t>
            </a:r>
            <a:r>
              <a:rPr lang="en-US" altLang="ja-JP" sz="1200" dirty="0">
                <a:solidFill>
                  <a:prstClr val="black"/>
                </a:solidFill>
              </a:rPr>
              <a:t>87</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39</a:t>
            </a:r>
            <a:r>
              <a:rPr lang="ja-JP" altLang="en-US" sz="1200" dirty="0">
                <a:solidFill>
                  <a:prstClr val="black"/>
                </a:solidFill>
              </a:rPr>
              <a:t>～</a:t>
            </a:r>
            <a:r>
              <a:rPr lang="en-US" altLang="ja-JP" sz="1200" dirty="0">
                <a:solidFill>
                  <a:prstClr val="black"/>
                </a:solidFill>
              </a:rPr>
              <a:t>41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42</a:t>
            </a:fld>
            <a:endParaRPr lang="ja-JP" altLang="en-US">
              <a:solidFill>
                <a:prstClr val="black">
                  <a:tint val="75000"/>
                </a:prstClr>
              </a:solidFill>
            </a:endParaRPr>
          </a:p>
        </p:txBody>
      </p:sp>
      <p:sp>
        <p:nvSpPr>
          <p:cNvPr id="11" name="コンテンツ プレースホルダー 4"/>
          <p:cNvSpPr txBox="1">
            <a:spLocks/>
          </p:cNvSpPr>
          <p:nvPr/>
        </p:nvSpPr>
        <p:spPr>
          <a:xfrm>
            <a:off x="594359" y="1415884"/>
            <a:ext cx="7886701" cy="330833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lnSpc>
                <a:spcPct val="100000"/>
              </a:lnSpc>
              <a:spcBef>
                <a:spcPts val="0"/>
              </a:spcBef>
              <a:buAutoNum type="circleNumDbPlain"/>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कामदारले निश्चितरुपमा, सुरक्षात्मक टोपी लगाई</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खस्न नियन्त्रण सामाग्री उपकरण लगाउने</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ne-NP" altLang="ja-JP" sz="11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AutoNum type="circleNumDbPlain"/>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भुइँमा चढी सकेपछी</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तुरुन्तै खस्न नियन्त्रण सामाग्री उपकरणको हुक लगाउने</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ne-NP" altLang="ja-JP" sz="11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AutoNum type="circleNumDbPlain"/>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बुमबाट सामान झुण्डयाई माथी तान्दा उद्देश्य बाहेक अरु प्रयोजनको लागि प्रयोग नगर्ने</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ne-NP" altLang="ja-JP" sz="11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AutoNum type="circleNumDbPlain"/>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भुइँको लोड क्षमता कडाईका साथ पालना गर्ने</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ne-NP" altLang="ja-JP" sz="11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AutoNum type="circleNumDbPlain"/>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भुइँबाट अरु भवन</a:t>
            </a:r>
            <a:r>
              <a:rPr lang="ja-JP" altLang="en-US"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या सामाग्रीमा सरेर नचढ्ने</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457200" lvl="1" indent="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⑥　</a:t>
            </a:r>
            <a:r>
              <a:rPr lang="en-US" altLang="ja-JP" sz="1100" dirty="0">
                <a:solidFill>
                  <a:prstClr val="black"/>
                </a:solidFill>
                <a:latin typeface="Meiryo UI" panose="020B0604030504040204" pitchFamily="50" charset="-128"/>
                <a:ea typeface="Meiryo UI" panose="020B0604030504040204" pitchFamily="50" charset="-128"/>
              </a:rPr>
              <a:t>FRP</a:t>
            </a:r>
            <a:r>
              <a:rPr lang="ne-NP" altLang="ja-JP" sz="1100" dirty="0">
                <a:effectLst/>
                <a:ea typeface="ＭＳ ゴシック" panose="020B0609070205080204" pitchFamily="49" charset="-128"/>
                <a:cs typeface="Nirmala UI" panose="020B0502040204020203" pitchFamily="34" charset="0"/>
              </a:rPr>
              <a:t> बाट बनिएको बकेट बल्न सक्ने सामाग्री भएकोले</a:t>
            </a:r>
            <a:r>
              <a:rPr lang="en-US" altLang="ja-JP" sz="1100" dirty="0">
                <a:effectLst/>
                <a:latin typeface="Nirmala UI" panose="020B0502040204020203" pitchFamily="34" charset="0"/>
                <a:ea typeface="ＭＳ ゴシック" panose="020B0609070205080204" pitchFamily="49" charset="-128"/>
              </a:rPr>
              <a:t>,</a:t>
            </a:r>
            <a:r>
              <a:rPr lang="ne-NP" altLang="ja-JP" sz="1100" dirty="0">
                <a:effectLst/>
                <a:ea typeface="ＭＳ ゴシック" panose="020B0609070205080204" pitchFamily="49" charset="-128"/>
                <a:cs typeface="Nirmala UI" panose="020B0502040204020203" pitchFamily="34" charset="0"/>
              </a:rPr>
              <a:t> आगो प्रयोग नगर्ने</a:t>
            </a:r>
            <a:r>
              <a:rPr lang="hi-IN" altLang="ja-JP" sz="1100" dirty="0">
                <a:effectLst/>
                <a:ea typeface="ＭＳ ゴシック" panose="020B0609070205080204" pitchFamily="49" charset="-128"/>
                <a:cs typeface="Nirmala UI" panose="020B0502040204020203" pitchFamily="34" charset="0"/>
              </a:rPr>
              <a:t>। </a:t>
            </a:r>
            <a:endParaRPr lang="ne-NP" altLang="ja-JP" sz="1100" dirty="0">
              <a:ea typeface="ＭＳ ゴシック" panose="020B0609070205080204" pitchFamily="49" charset="-128"/>
              <a:cs typeface="Nirmala UI" panose="020B0502040204020203" pitchFamily="34" charset="0"/>
            </a:endParaRPr>
          </a:p>
          <a:p>
            <a:pPr marL="457200" lvl="1" indent="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⑦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 बाहेकको ठाउँमा नचढ्ने</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ne-NP" altLang="ja-JP" sz="11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57200" lvl="1" indent="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⑧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भुइँको समाउने ठाउँमा समाएर चढी कार्य नगर्ने</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ne-NP" altLang="ja-JP" sz="11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57200" lvl="1" indent="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⑨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 भित्र, भर्यांग</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पाईला टेक्ने ठाडो भर्यांग प्रयोग नगर्ने</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ne-NP" altLang="ja-JP" sz="11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57200" lvl="1" indent="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⑩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भुइँबाट सामान नझार्ने गरि ध्यान दिने</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ne-NP" altLang="ja-JP" sz="11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57200" lvl="1" indent="0">
              <a:lnSpc>
                <a:spcPct val="100000"/>
              </a:lnSpc>
              <a:spcBef>
                <a:spcPts val="0"/>
              </a:spcBef>
              <a:buFont typeface="Arial" panose="020B0604020202020204" pitchFamily="34" charset="0"/>
              <a:buNone/>
            </a:pPr>
            <a:r>
              <a:rPr lang="ja-JP" altLang="en-US" sz="1100" dirty="0">
                <a:solidFill>
                  <a:prstClr val="black"/>
                </a:solidFill>
                <a:latin typeface="Meiryo UI" panose="020B0604030504040204" pitchFamily="50" charset="-128"/>
                <a:ea typeface="Meiryo UI" panose="020B0604030504040204" pitchFamily="50" charset="-128"/>
              </a:rPr>
              <a:t>⑪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 जमिन भन्दा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50cm</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तल राखेर चढ्ने झर्ने</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स्वचालित प्रणालीको खण्डमा</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457200" lvl="1"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⑫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साधनमा चढ्दा झर्दा</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निश्चितरुपमा तोकिएको मार्ग र चरण प्रयोग गर्ने</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ne-NP" altLang="ja-JP" sz="11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57200" lvl="1"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⑬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ट्रक प्रणालीको उच्च स्थानमा कार्य गर्ने साधनको पार्किंग ब्रेकमा</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प्रोपेलर </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श्याफ्ट</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लक् गर्ने बनावट रही</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पांग्रा घुमाउनेलाई रोक्ने  बनावट नरहेको छ</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त्यसैले, </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फैलाई टायर उठाउँदाको अवस्थामा पछाडिको पांग्रामा खुट्टा राख्दा</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पांग्रा घुमेर ढल्ने खतरा रहेकोले बिल्कुलै पछाडीको पांग्रामा खुट्टा राखेर चढ्ने झर्ने नगर्ने</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ne-NP" altLang="ja-JP" sz="11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57200" lvl="1" indent="0">
              <a:lnSpc>
                <a:spcPct val="100000"/>
              </a:lnSpc>
              <a:spcBef>
                <a:spcPts val="0"/>
              </a:spcBef>
              <a:buNone/>
            </a:pPr>
            <a:r>
              <a:rPr lang="ja-JP" altLang="en-US" sz="1100" dirty="0">
                <a:latin typeface="Meiryo UI" panose="020B0604030504040204" pitchFamily="50" charset="-128"/>
                <a:ea typeface="Meiryo UI" panose="020B0604030504040204" pitchFamily="50" charset="-128"/>
              </a:rPr>
              <a:t>⑭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२ वटा भन्दा बढी उच्च स्थानमा कार्य गर्ने साधनलाई नजिक ल्याएर प्रयोग गर्दा</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कार्य निर्देशन गर्ने व्यक्तिको आदेश पालनमा आधारित </a:t>
            </a:r>
          </a:p>
          <a:p>
            <a:pPr marL="457200" lvl="1" indent="0">
              <a:lnSpc>
                <a:spcPct val="100000"/>
              </a:lnSpc>
              <a:spcBef>
                <a:spcPts val="0"/>
              </a:spcBef>
              <a:buNone/>
            </a:pPr>
            <a:r>
              <a:rPr lang="ne-NP" altLang="ja-JP" sz="11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काम गर्ने</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एक आपसको असम्पर्कका कारण </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हुने</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दुर्घटना</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प्रकोप आदिको खतरामा ध्यान दिने।</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457200" lvl="1" indent="0">
              <a:lnSpc>
                <a:spcPct val="100000"/>
              </a:lnSpc>
              <a:spcBef>
                <a:spcPts val="0"/>
              </a:spcBef>
              <a:buFont typeface="Arial" panose="020B0604020202020204" pitchFamily="34" charset="0"/>
              <a:buNone/>
            </a:pPr>
            <a:endParaRPr lang="ja-JP" altLang="en-US" sz="1000"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endParaRPr lang="ja-JP" altLang="en-US" sz="10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0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59145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06620"/>
          </a:xfrm>
          <a:ln>
            <a:solidFill>
              <a:schemeClr val="tx1"/>
            </a:solidFill>
          </a:ln>
        </p:spPr>
        <p:txBody>
          <a:bodyPr>
            <a:noAutofit/>
          </a:bodyPr>
          <a:lstStyle/>
          <a:p>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साधनमा आधारित सुरक्षा कार्य </a:t>
            </a:r>
            <a:r>
              <a:rPr lang="ja-JP" altLang="en-US" sz="1800" b="1" dirty="0">
                <a:latin typeface="Meiryo UI" panose="020B0604030504040204" pitchFamily="50" charset="-128"/>
                <a:ea typeface="Meiryo UI" panose="020B0604030504040204" pitchFamily="50" charset="-128"/>
              </a:rPr>
              <a:t>（２）</a:t>
            </a:r>
            <a:br>
              <a:rPr lang="en-US" altLang="ja-JP" sz="1800" b="1" dirty="0">
                <a:latin typeface="Meiryo UI" panose="020B0604030504040204" pitchFamily="50" charset="-128"/>
                <a:ea typeface="Meiryo UI" panose="020B0604030504040204" pitchFamily="50" charset="-128"/>
              </a:rPr>
            </a:br>
            <a:r>
              <a:rPr lang="ja-JP" altLang="en-US" sz="1800" b="1" dirty="0">
                <a:latin typeface="Meiryo UI" panose="020B0604030504040204" pitchFamily="50" charset="-128"/>
                <a:ea typeface="Meiryo UI" panose="020B0604030504040204" pitchFamily="50" charset="-128"/>
              </a:rPr>
              <a:t>　</a:t>
            </a:r>
            <a:r>
              <a:rPr lang="ne-NP" altLang="ja-JP" sz="1800" b="1" dirty="0">
                <a:effectLst/>
                <a:ea typeface="ＭＳ ゴシック" panose="020B0609070205080204" pitchFamily="49" charset="-128"/>
                <a:cs typeface="Nirmala UI" panose="020B0502040204020203" pitchFamily="34" charset="0"/>
              </a:rPr>
              <a:t> कार्य समयमा ध्यान दिनुपर्ने कुराहरु २ सुरक्षा जाँच पूर्णरुपमा लागु गर्ने</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88229" y="6400413"/>
            <a:ext cx="4382433"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88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41</a:t>
            </a:r>
            <a:r>
              <a:rPr lang="ja-JP" altLang="en-US" sz="1200" dirty="0">
                <a:solidFill>
                  <a:prstClr val="black"/>
                </a:solidFill>
              </a:rPr>
              <a:t>～</a:t>
            </a:r>
            <a:r>
              <a:rPr lang="en-US" altLang="ja-JP" sz="1200" dirty="0">
                <a:solidFill>
                  <a:prstClr val="black"/>
                </a:solidFill>
              </a:rPr>
              <a:t>42</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43</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1367430"/>
            <a:ext cx="7886701" cy="368640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①　</a:t>
            </a:r>
            <a:r>
              <a:rPr lang="ne-NP" altLang="ja-JP" sz="1200" dirty="0">
                <a:effectLst/>
                <a:ea typeface="ＭＳ ゴシック" panose="020B0609070205080204" pitchFamily="49" charset="-128"/>
                <a:cs typeface="Nirmala UI" panose="020B0502040204020203" pitchFamily="34" charset="0"/>
              </a:rPr>
              <a:t>बिजुलीको लाइनको नजिक काम गर्दा</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निम्न कुराहरुको जाँच गरि</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चाहिने उपाय लगाएर मात्र कार्य शुरु गर्ने।</a:t>
            </a:r>
          </a:p>
          <a:p>
            <a:pPr marL="0" indent="0">
              <a:lnSpc>
                <a:spcPct val="100000"/>
              </a:lnSpc>
              <a:spcBef>
                <a:spcPts val="0"/>
              </a:spcBef>
              <a:buNone/>
            </a:pPr>
            <a:endParaRPr lang="ne-NP" altLang="ja-JP" sz="1200" dirty="0">
              <a:effectLst/>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ne-NP"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भोल्टेज कति छ</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ne-NP"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ne-NP"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(b)</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दूरी पर्याप्त छ र?</a:t>
            </a:r>
            <a:endParaRPr lang="ne-NP"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ne-NP"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(c)</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विधुतीय प्रसारण रोकिएको छ र?</a:t>
            </a:r>
            <a:endParaRPr lang="ne-NP"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ne-NP"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(d)</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करेन्ट नलाग्ने रोकथाम उपाय लगाएको छ र?</a:t>
            </a:r>
            <a:endParaRPr lang="ne-NP"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ne-NP"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(e)</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निगरानी गर्ने व्यक्ति राखिएको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छ</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60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②　</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ख</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राब मौसममा</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कार्य बन्द गर्ने।</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449263"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ठुलो हावा</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10 मिनेटमा हावाको औसत गति </a:t>
            </a:r>
            <a:r>
              <a:rPr lang="en-US" altLang="ja-JP" sz="1200" dirty="0">
                <a:effectLst/>
                <a:latin typeface="Nirmala UI" panose="020B0502040204020203" pitchFamily="34" charset="0"/>
                <a:ea typeface="Nirmala UI" panose="020B0502040204020203" pitchFamily="34" charset="0"/>
                <a:cs typeface="Nirmala UI" panose="020B0502040204020203" pitchFamily="34" charset="0"/>
              </a:rPr>
              <a:t>10m/s </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भन्दा बढी</a:t>
            </a:r>
            <a:endPar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449263"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भारी वर्षा </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1 चोटीको वर्षाको मात्रा </a:t>
            </a:r>
            <a:r>
              <a:rPr lang="en-US" altLang="ja-JP" sz="1200" dirty="0">
                <a:effectLst/>
                <a:latin typeface="Nirmala UI" panose="020B0502040204020203" pitchFamily="34" charset="0"/>
                <a:ea typeface="Nirmala UI" panose="020B0502040204020203" pitchFamily="34" charset="0"/>
                <a:cs typeface="Nirmala UI" panose="020B0502040204020203" pitchFamily="34" charset="0"/>
              </a:rPr>
              <a:t>50mm</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 भन्दा बढी</a:t>
            </a:r>
          </a:p>
          <a:p>
            <a:pPr marL="449263" indent="0">
              <a:lnSpc>
                <a:spcPct val="100000"/>
              </a:lnSpc>
              <a:spcBef>
                <a:spcPts val="0"/>
              </a:spcBef>
              <a:buNone/>
            </a:pPr>
            <a:r>
              <a:rPr lang="ja-JP" altLang="en-US" sz="1200" dirty="0">
                <a:latin typeface="Nirmala UI" panose="020B0502040204020203" pitchFamily="34" charset="0"/>
                <a:ea typeface="Meiryo UI" panose="020B0604030504040204" pitchFamily="50" charset="-128"/>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भारी हिमपात</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1 चोटीमा हिउँ को मात्रा </a:t>
            </a:r>
            <a:r>
              <a:rPr lang="en-US" altLang="ja-JP" sz="1200" dirty="0">
                <a:effectLst/>
                <a:latin typeface="Nirmala UI" panose="020B0502040204020203" pitchFamily="34" charset="0"/>
                <a:ea typeface="Nirmala UI" panose="020B0502040204020203" pitchFamily="34" charset="0"/>
                <a:cs typeface="Nirmala UI" panose="020B0502040204020203" pitchFamily="34" charset="0"/>
              </a:rPr>
              <a:t>25cm</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 भन्दा बढी</a:t>
            </a:r>
            <a:endPar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lvl="0" indent="0" algn="l">
              <a:lnSpc>
                <a:spcPts val="2000"/>
              </a:lnSpc>
              <a:buNone/>
            </a:pPr>
            <a:r>
              <a:rPr lang="ne-NP" altLang="ja-JP"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③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हरेक समय वरपरका संरचनाहरूमा ध्यान दिएर काम गर्ने।</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④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चालकबाट नदेख्ने ठाउँमा बसेर काम गर्दा</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संकेत दिने व्यक्तिको संकेतको आधारमा ध्यान पुर्वक काम गर्ने।</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⑤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चलाउने दिशा तर्फ अवरोध वस्तुहरु छ छैन जाँच गरेर चलाउने।</a:t>
            </a:r>
            <a:endParaRPr lang="ne-NP" altLang="ja-JP" sz="1200" kern="100" dirty="0">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⑥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घुमाउँदा, घुम्ने दायरा भित्र अवरोध वस्तुहरुको जाँच गरेर ध्यान पुर्वक घुमाउने। </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endParaRPr lang="en-US" altLang="ja-JP" sz="11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28311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62817"/>
          </a:xfrm>
          <a:ln>
            <a:solidFill>
              <a:schemeClr val="tx1"/>
            </a:solidFill>
          </a:ln>
        </p:spPr>
        <p:txBody>
          <a:bodyPr>
            <a:noAutofit/>
          </a:bodyPr>
          <a:lstStyle/>
          <a:p>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साधनमा आधारित सुरक्षा कार्य </a:t>
            </a:r>
            <a:r>
              <a:rPr lang="ja-JP" altLang="en-US" sz="1600" b="1" dirty="0">
                <a:latin typeface="Meiryo UI" panose="020B0604030504040204" pitchFamily="50" charset="-128"/>
                <a:ea typeface="Meiryo UI" panose="020B0604030504040204" pitchFamily="50" charset="-128"/>
              </a:rPr>
              <a:t>（２）</a:t>
            </a:r>
            <a:br>
              <a:rPr lang="en-US" altLang="ja-JP" sz="1600" b="1" dirty="0">
                <a:latin typeface="Meiryo UI" panose="020B0604030504040204" pitchFamily="50" charset="-128"/>
                <a:ea typeface="Meiryo UI" panose="020B0604030504040204" pitchFamily="50" charset="-128"/>
              </a:rPr>
            </a:br>
            <a:r>
              <a:rPr lang="ja-JP" altLang="en-US" sz="1600" b="1" dirty="0">
                <a:latin typeface="Meiryo UI" panose="020B0604030504040204" pitchFamily="50" charset="-128"/>
                <a:ea typeface="Meiryo UI" panose="020B0604030504040204" pitchFamily="50" charset="-128"/>
              </a:rPr>
              <a:t>　</a:t>
            </a:r>
            <a:r>
              <a:rPr lang="ne-NP" altLang="ja-JP" sz="1600" b="1" dirty="0">
                <a:effectLst/>
                <a:ea typeface="ＭＳ ゴシック" panose="020B0609070205080204" pitchFamily="49" charset="-128"/>
                <a:cs typeface="Nirmala UI" panose="020B0502040204020203" pitchFamily="34" charset="0"/>
              </a:rPr>
              <a:t> कार्य समयमा ध्यान दिनुपर्ने कुराहरु ३</a:t>
            </a:r>
            <a:r>
              <a:rPr lang="ja-JP" altLang="en-US" sz="1600" b="1" dirty="0">
                <a:latin typeface="Meiryo UI" panose="020B0604030504040204" pitchFamily="50" charset="-128"/>
                <a:ea typeface="Meiryo UI" panose="020B0604030504040204" pitchFamily="50" charset="-128"/>
              </a:rPr>
              <a:t>　</a:t>
            </a:r>
            <a:r>
              <a:rPr lang="ne-NP" altLang="ja-JP" sz="1600" b="1" dirty="0">
                <a:latin typeface="Meiryo UI" panose="020B0604030504040204" pitchFamily="50" charset="-128"/>
                <a:ea typeface="Meiryo UI" panose="020B0604030504040204" pitchFamily="50" charset="-128"/>
              </a:rPr>
              <a:t>सुरक्षा </a:t>
            </a:r>
            <a:r>
              <a:rPr lang="ne-NP" altLang="ja-JP" sz="1600" b="1" dirty="0">
                <a:effectLst/>
                <a:ea typeface="ＭＳ ゴシック" panose="020B0609070205080204" pitchFamily="49" charset="-128"/>
                <a:cs typeface="Nirmala UI" panose="020B0502040204020203" pitchFamily="34" charset="0"/>
              </a:rPr>
              <a:t>सञ्चालनमा ध्यान दिने</a:t>
            </a:r>
            <a:endParaRPr kumimoji="1" lang="ja-JP" altLang="en-US" sz="16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72405" y="6400413"/>
            <a:ext cx="4698257"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88</a:t>
            </a:r>
            <a:r>
              <a:rPr lang="ja-JP" altLang="en-US" sz="1200" dirty="0">
                <a:solidFill>
                  <a:prstClr val="black"/>
                </a:solidFill>
              </a:rPr>
              <a:t>～</a:t>
            </a:r>
            <a:r>
              <a:rPr lang="en-US" altLang="ja-JP" sz="1200" dirty="0">
                <a:solidFill>
                  <a:prstClr val="black"/>
                </a:solidFill>
              </a:rPr>
              <a:t>89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42</a:t>
            </a:r>
            <a:r>
              <a:rPr lang="ja-JP" altLang="en-US" sz="1200" dirty="0">
                <a:solidFill>
                  <a:prstClr val="black"/>
                </a:solidFill>
              </a:rPr>
              <a:t>～</a:t>
            </a:r>
            <a:r>
              <a:rPr lang="en-US" altLang="ja-JP" sz="1200" dirty="0">
                <a:solidFill>
                  <a:prstClr val="black"/>
                </a:solidFill>
              </a:rPr>
              <a:t>43</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44</a:t>
            </a:fld>
            <a:endParaRPr lang="ja-JP" altLang="en-US" dirty="0">
              <a:solidFill>
                <a:prstClr val="black">
                  <a:tint val="75000"/>
                </a:prstClr>
              </a:solidFill>
            </a:endParaRPr>
          </a:p>
        </p:txBody>
      </p:sp>
      <p:sp>
        <p:nvSpPr>
          <p:cNvPr id="11" name="コンテンツ プレースホルダー 4"/>
          <p:cNvSpPr txBox="1">
            <a:spLocks/>
          </p:cNvSpPr>
          <p:nvPr/>
        </p:nvSpPr>
        <p:spPr>
          <a:xfrm>
            <a:off x="531119" y="1241496"/>
            <a:ext cx="8081762" cy="497269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tLang="ja-JP" sz="1600" dirty="0">
                <a:solidFill>
                  <a:prstClr val="black"/>
                </a:solidFill>
                <a:latin typeface="Meiryo UI" panose="020B0604030504040204" pitchFamily="50" charset="-128"/>
                <a:ea typeface="Meiryo UI" panose="020B0604030504040204" pitchFamily="50" charset="-128"/>
              </a:rPr>
              <a:t>(3)</a:t>
            </a:r>
            <a:r>
              <a:rPr lang="ja-JP" altLang="en-US" sz="1600" dirty="0">
                <a:solidFill>
                  <a:prstClr val="black"/>
                </a:solidFill>
                <a:latin typeface="Meiryo UI" panose="020B0604030504040204" pitchFamily="50" charset="-128"/>
                <a:ea typeface="Meiryo UI" panose="020B0604030504040204" pitchFamily="50" charset="-128"/>
              </a:rPr>
              <a:t>　</a:t>
            </a:r>
            <a:r>
              <a:rPr lang="hi-IN" altLang="ja-JP" sz="1800" b="1" dirty="0">
                <a:effectLst/>
                <a:ea typeface="ＭＳ ゴシック" panose="020B0609070205080204" pitchFamily="49" charset="-128"/>
                <a:cs typeface="Nirmala UI" panose="020B0502040204020203" pitchFamily="34" charset="0"/>
              </a:rPr>
              <a:t> </a:t>
            </a:r>
            <a:r>
              <a:rPr lang="hi-IN" altLang="ja-JP" sz="1400" b="1" dirty="0">
                <a:effectLst/>
                <a:ea typeface="ＭＳ ゴシック" panose="020B0609070205080204" pitchFamily="49" charset="-128"/>
                <a:cs typeface="Nirmala UI" panose="020B0502040204020203" pitchFamily="34" charset="0"/>
              </a:rPr>
              <a:t>सुरक्षित सञ्चालनमा ध्यान </a:t>
            </a:r>
            <a:r>
              <a:rPr lang="ne-NP" altLang="ja-JP" sz="1400" b="1" dirty="0">
                <a:effectLst/>
                <a:ea typeface="ＭＳ ゴシック" panose="020B0609070205080204" pitchFamily="49" charset="-128"/>
                <a:cs typeface="Nirmala UI" panose="020B0502040204020203" pitchFamily="34" charset="0"/>
              </a:rPr>
              <a:t>दिने</a:t>
            </a:r>
            <a:endParaRPr lang="en-US" altLang="ja-JP" sz="1400" dirty="0">
              <a:solidFill>
                <a:prstClr val="black"/>
              </a:solidFill>
              <a:latin typeface="Meiryo UI" panose="020B0604030504040204" pitchFamily="50" charset="-128"/>
              <a:ea typeface="Meiryo UI" panose="020B0604030504040204" pitchFamily="50" charset="-128"/>
            </a:endParaRPr>
          </a:p>
          <a:p>
            <a:pPr marL="342900" lvl="0" indent="-342900" algn="l">
              <a:lnSpc>
                <a:spcPts val="2000"/>
              </a:lnSpc>
              <a:buFont typeface="+mj-ea"/>
              <a:buAutoNum type="circleNumDbPlain"/>
            </a:pP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निम्न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अवस्थामा गुडाउँदा वा सञ्चालन गर्दा</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निश्चितरुपमा सबै बुमलाई संकुचित (छोटो ) बनाई, कार्यस्थल भुइँलाई तेर्सो भन्दा तल झार्ने। </a:t>
            </a:r>
            <a:endParaRPr lang="ne-NP" altLang="ja-JP" sz="1200" kern="100" dirty="0">
              <a:latin typeface="Nirmala UI" panose="020B0502040204020203" pitchFamily="34" charset="0"/>
              <a:ea typeface="Nirmala UI" panose="020B0502040204020203" pitchFamily="34" charset="0"/>
              <a:cs typeface="Nirmala UI" panose="020B0502040204020203" pitchFamily="34" charset="0"/>
            </a:endParaRPr>
          </a:p>
          <a:p>
            <a:pPr marL="0" lvl="0" indent="0" algn="l">
              <a:lnSpc>
                <a:spcPts val="2000"/>
              </a:lnSpc>
              <a:buNone/>
            </a:pP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स्टेरिंग सञ्चालन गर्दा</a:t>
            </a:r>
            <a:endParaRPr lang="ne-NP" altLang="ja-JP" sz="1200" kern="100" dirty="0">
              <a:latin typeface="Nirmala UI" panose="020B0502040204020203" pitchFamily="34" charset="0"/>
              <a:ea typeface="Nirmala UI" panose="020B0502040204020203" pitchFamily="34" charset="0"/>
              <a:cs typeface="Nirmala UI" panose="020B0502040204020203" pitchFamily="34" charset="0"/>
            </a:endParaRPr>
          </a:p>
          <a:p>
            <a:pPr marL="0" lvl="0" indent="0" algn="l">
              <a:lnSpc>
                <a:spcPts val="2000"/>
              </a:lnSpc>
              <a:buNone/>
            </a:pP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(b)</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बाटो भिरालो भएको बेला</a:t>
            </a:r>
            <a:endParaRPr lang="ne-NP" altLang="ja-JP" sz="1200" kern="100" dirty="0">
              <a:latin typeface="Nirmala UI" panose="020B0502040204020203" pitchFamily="34" charset="0"/>
              <a:ea typeface="Nirmala UI" panose="020B0502040204020203" pitchFamily="34" charset="0"/>
              <a:cs typeface="Nirmala UI" panose="020B0502040204020203" pitchFamily="34" charset="0"/>
            </a:endParaRPr>
          </a:p>
          <a:p>
            <a:pPr marL="0" lvl="0" indent="0" algn="l">
              <a:lnSpc>
                <a:spcPts val="2000"/>
              </a:lnSpc>
              <a:buNone/>
            </a:pP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(c)</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बाटो धेरै  </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खाल्टा खुल्टी</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रहेको बेला</a:t>
            </a:r>
            <a:endParaRPr lang="ne-NP" altLang="ja-JP" sz="1200" kern="100" dirty="0">
              <a:latin typeface="Nirmala UI" panose="020B0502040204020203" pitchFamily="34" charset="0"/>
              <a:ea typeface="Nirmala UI" panose="020B0502040204020203" pitchFamily="34" charset="0"/>
              <a:cs typeface="Nirmala UI" panose="020B0502040204020203" pitchFamily="34" charset="0"/>
            </a:endParaRPr>
          </a:p>
          <a:p>
            <a:pPr marL="0" lvl="0" indent="0" algn="l">
              <a:lnSpc>
                <a:spcPts val="2000"/>
              </a:lnSpc>
              <a:buNone/>
            </a:pP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(d)</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हावा ठुलो </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भएको</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बेला</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457200" lvl="1" indent="0">
              <a:lnSpc>
                <a:spcPct val="100000"/>
              </a:lnSpc>
              <a:spcBef>
                <a:spcPts val="0"/>
              </a:spcBef>
              <a:buNone/>
            </a:pPr>
            <a:r>
              <a:rPr lang="en-US" altLang="ja-JP" sz="1200" dirty="0">
                <a:latin typeface="Nirmala UI" panose="020B0502040204020203" pitchFamily="34" charset="0"/>
                <a:ea typeface="Nirmala UI" panose="020B0502040204020203" pitchFamily="34" charset="0"/>
                <a:cs typeface="Nirmala UI" panose="020B0502040204020203" pitchFamily="34" charset="0"/>
              </a:rPr>
              <a:t>※</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dirty="0">
                <a:effectLst/>
                <a:latin typeface="Nirmala UI" panose="020B0502040204020203" pitchFamily="34" charset="0"/>
                <a:ea typeface="Nirmala UI" panose="020B0502040204020203" pitchFamily="34" charset="0"/>
                <a:cs typeface="Nirmala UI" panose="020B0502040204020203" pitchFamily="34" charset="0"/>
              </a:rPr>
              <a:t>सवारी साधनको झुकाव कोण नियन्त्रण उपकरण</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 चलेर</a:t>
            </a:r>
            <a:r>
              <a:rPr lang="en-US" altLang="ja-JP" sz="12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 अलार्म बज्दा बिल्कुल कार्यस्थल भुइँलाई माथी नउचाल्ने।</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ja-JP" altLang="en-US" sz="1200" dirty="0">
                <a:latin typeface="Nirmala UI" panose="020B0502040204020203" pitchFamily="34" charset="0"/>
                <a:ea typeface="Meiryo UI" panose="020B0604030504040204" pitchFamily="50" charset="-128"/>
                <a:cs typeface="Nirmala UI" panose="020B0502040204020203" pitchFamily="34" charset="0"/>
              </a:rPr>
              <a:t>）</a:t>
            </a:r>
            <a:endParaRPr lang="en-US" altLang="ja-JP" sz="1200" dirty="0">
              <a:latin typeface="Nirmala UI" panose="020B0502040204020203" pitchFamily="34" charset="0"/>
              <a:ea typeface="Nirmala UI" panose="020B0502040204020203" pitchFamily="34" charset="0"/>
              <a:cs typeface="Nirmala UI" panose="020B0502040204020203" pitchFamily="34" charset="0"/>
            </a:endParaRPr>
          </a:p>
          <a:p>
            <a:pPr marL="0" lvl="0" indent="0" algn="l">
              <a:lnSpc>
                <a:spcPts val="2000"/>
              </a:lnSpc>
              <a:buNone/>
            </a:pPr>
            <a:r>
              <a:rPr lang="ne-NP" altLang="ja-JP" sz="1200" dirty="0">
                <a:latin typeface="Nirmala UI" panose="020B0502040204020203" pitchFamily="34" charset="0"/>
                <a:ea typeface="Nirmala UI" panose="020B0502040204020203" pitchFamily="34" charset="0"/>
                <a:cs typeface="Nirmala UI" panose="020B0502040204020203" pitchFamily="34" charset="0"/>
              </a:rPr>
              <a:t> </a:t>
            </a:r>
            <a:r>
              <a:rPr lang="ja-JP" altLang="en-US" sz="1200" dirty="0">
                <a:latin typeface="Nirmala UI" panose="020B0502040204020203" pitchFamily="34" charset="0"/>
                <a:ea typeface="Meiryo UI" panose="020B0604030504040204" pitchFamily="50" charset="-128"/>
                <a:cs typeface="Nirmala UI" panose="020B0502040204020203" pitchFamily="34" charset="0"/>
              </a:rPr>
              <a:t>②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कार्यस्थल भुइँमा लोड गरिएको सामाग्रीले चलाउने लिभर आदिमा नछुने हिसाबले सामाग्रीहरु स्थिर गरि राख्ने।</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lvl="0" indent="0" algn="l">
              <a:lnSpc>
                <a:spcPts val="2000"/>
              </a:lnSpc>
              <a:buNone/>
            </a:pPr>
            <a:r>
              <a:rPr lang="ne-NP" altLang="ja-JP" sz="1200" dirty="0">
                <a:latin typeface="Nirmala UI" panose="020B0502040204020203" pitchFamily="34" charset="0"/>
                <a:ea typeface="Nirmala UI" panose="020B0502040204020203" pitchFamily="34" charset="0"/>
                <a:cs typeface="Nirmala UI" panose="020B0502040204020203" pitchFamily="34" charset="0"/>
              </a:rPr>
              <a:t> </a:t>
            </a:r>
            <a:r>
              <a:rPr lang="ja-JP" altLang="en-US" sz="1200" dirty="0">
                <a:latin typeface="Nirmala UI" panose="020B0502040204020203" pitchFamily="34" charset="0"/>
                <a:ea typeface="Meiryo UI" panose="020B0604030504040204" pitchFamily="50" charset="-128"/>
                <a:cs typeface="Nirmala UI" panose="020B0502040204020203" pitchFamily="34" charset="0"/>
              </a:rPr>
              <a:t>③　</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 अचानक लीभर सञ्चालन नग</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र्ने।</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lvl="0" indent="0" algn="l">
              <a:lnSpc>
                <a:spcPts val="2000"/>
              </a:lnSpc>
              <a:buNone/>
            </a:pPr>
            <a:r>
              <a:rPr lang="ne-NP" altLang="ja-JP" sz="1200" dirty="0">
                <a:latin typeface="Nirmala UI" panose="020B0502040204020203" pitchFamily="34" charset="0"/>
                <a:ea typeface="Nirmala UI" panose="020B0502040204020203" pitchFamily="34" charset="0"/>
                <a:cs typeface="Nirmala UI" panose="020B0502040204020203" pitchFamily="34" charset="0"/>
              </a:rPr>
              <a:t> </a:t>
            </a:r>
            <a:r>
              <a:rPr lang="ja-JP" altLang="en-US" sz="1200" dirty="0">
                <a:latin typeface="Nirmala UI" panose="020B0502040204020203" pitchFamily="34" charset="0"/>
                <a:ea typeface="Meiryo UI" panose="020B0604030504040204" pitchFamily="50" charset="-128"/>
                <a:cs typeface="Nirmala UI" panose="020B0502040204020203" pitchFamily="34" charset="0"/>
              </a:rPr>
              <a:t>④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स्व-चालित प्रणालीको उच्च स्थानमा कार्य गर्ने साधन</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ला</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ई कार्य स्थानको नजिक लिएर जाँदा</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गुडाउँदै</a:t>
            </a:r>
            <a:r>
              <a:rPr lang="ja-JP" altLang="en-US"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लैजाने जस्तो कार्य </a:t>
            </a:r>
            <a:r>
              <a:rPr lang="ja-JP" altLang="en-US"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बिल्कुल यो नगर्ने।</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lvl="0" indent="0" algn="l">
              <a:lnSpc>
                <a:spcPts val="2000"/>
              </a:lnSpc>
              <a:buNone/>
            </a:pPr>
            <a:r>
              <a:rPr lang="ne-NP" altLang="ja-JP" sz="1200" dirty="0">
                <a:latin typeface="Nirmala UI" panose="020B0502040204020203" pitchFamily="34" charset="0"/>
                <a:ea typeface="Meiryo UI" panose="020B0604030504040204" pitchFamily="50" charset="-128"/>
                <a:cs typeface="Nirmala UI" panose="020B0502040204020203" pitchFamily="34" charset="0"/>
              </a:rPr>
              <a:t> </a:t>
            </a:r>
            <a:r>
              <a:rPr lang="ja-JP" altLang="en-US" sz="1200" dirty="0">
                <a:latin typeface="Nirmala UI" panose="020B0502040204020203" pitchFamily="34" charset="0"/>
                <a:ea typeface="Meiryo UI" panose="020B0604030504040204" pitchFamily="50" charset="-128"/>
                <a:cs typeface="Nirmala UI" panose="020B0502040204020203" pitchFamily="34" charset="0"/>
              </a:rPr>
              <a:t>⑤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कामदार चढि रहदा, तल्लो सञ्चालन उपकरण चलाउनाले, चढ्ने व्यक्तिसंग नजिक रहेर सम्पर्क गर्ने।</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279400" indent="0" algn="l">
              <a:lnSpc>
                <a:spcPts val="2000"/>
              </a:lnSpc>
              <a:buNone/>
            </a:pP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निश्चितरुपमा, बुमको उतारचढाव</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घटाउने बढाउने, घुमाउने वा माथी तलको कार्य सञ्चालन गरि आयोजना गर्ने।</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lvl="0" indent="0" algn="l">
              <a:lnSpc>
                <a:spcPts val="2000"/>
              </a:lnSpc>
              <a:buNone/>
            </a:pPr>
            <a:r>
              <a:rPr lang="ne-NP" altLang="ja-JP" sz="1200" dirty="0">
                <a:latin typeface="Nirmala UI" panose="020B0502040204020203" pitchFamily="34" charset="0"/>
                <a:ea typeface="Meiryo UI" panose="020B0604030504040204" pitchFamily="50" charset="-128"/>
                <a:cs typeface="Nirmala UI" panose="020B0502040204020203" pitchFamily="34" charset="0"/>
              </a:rPr>
              <a:t> </a:t>
            </a:r>
            <a:r>
              <a:rPr lang="ja-JP" altLang="en-US" sz="1200" dirty="0">
                <a:latin typeface="Nirmala UI" panose="020B0502040204020203" pitchFamily="34" charset="0"/>
                <a:ea typeface="Meiryo UI" panose="020B0604030504040204" pitchFamily="50" charset="-128"/>
                <a:cs typeface="Nirmala UI" panose="020B0502040204020203" pitchFamily="34" charset="0"/>
              </a:rPr>
              <a:t>⑥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कामदारले जबर्जस्ती (अनुचित अवस्थामा/स्थितिमा) कार्य गर्न आवश्यक नभएको स्थानमा कार्यस्थल भुइँ नजिक </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लैजाने</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457200" lvl="1"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r>
              <a:rPr lang="ne-NP" altLang="ja-JP" sz="1400" dirty="0">
                <a:solidFill>
                  <a:prstClr val="black"/>
                </a:solidFill>
                <a:latin typeface="Meiryo UI" panose="020B0604030504040204" pitchFamily="50" charset="-128"/>
                <a:ea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5890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77030"/>
          </a:xfrm>
          <a:ln>
            <a:solidFill>
              <a:schemeClr val="tx1"/>
            </a:solidFill>
          </a:ln>
        </p:spPr>
        <p:txBody>
          <a:bodyPr>
            <a:noAutofit/>
          </a:bodyPr>
          <a:lstStyle/>
          <a:p>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साधनमा आधारित सुरक्षा कार्य </a:t>
            </a:r>
            <a:r>
              <a:rPr lang="ja-JP" altLang="en-US" sz="1800" b="1" dirty="0">
                <a:latin typeface="Meiryo UI" panose="020B0604030504040204" pitchFamily="50" charset="-128"/>
                <a:ea typeface="Meiryo UI" panose="020B0604030504040204" pitchFamily="50" charset="-128"/>
              </a:rPr>
              <a:t>（３）　</a:t>
            </a:r>
            <a:br>
              <a:rPr lang="ne-NP" altLang="ja-JP" sz="1800" b="1" dirty="0">
                <a:latin typeface="Meiryo UI" panose="020B0604030504040204" pitchFamily="50" charset="-128"/>
                <a:ea typeface="Meiryo UI" panose="020B0604030504040204" pitchFamily="50" charset="-128"/>
              </a:rPr>
            </a:br>
            <a:r>
              <a:rPr lang="ne-NP" altLang="ja-JP" sz="1800" b="1" dirty="0">
                <a:effectLst/>
                <a:ea typeface="ＭＳ ゴシック" panose="020B0609070205080204" pitchFamily="49" charset="-128"/>
                <a:cs typeface="Nirmala UI" panose="020B0502040204020203" pitchFamily="34" charset="0"/>
              </a:rPr>
              <a:t> कार्य समाप्त भएपछी ध्यान दिनुपर्ने कुराहरु</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20587" y="6400413"/>
            <a:ext cx="405007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90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44</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45</a:t>
            </a:fld>
            <a:endParaRPr lang="ja-JP" altLang="en-US">
              <a:solidFill>
                <a:prstClr val="black">
                  <a:tint val="75000"/>
                </a:prstClr>
              </a:solidFill>
            </a:endParaRPr>
          </a:p>
        </p:txBody>
      </p:sp>
      <p:sp>
        <p:nvSpPr>
          <p:cNvPr id="11" name="コンテンツ プレースホルダー 4"/>
          <p:cNvSpPr txBox="1">
            <a:spLocks/>
          </p:cNvSpPr>
          <p:nvPr/>
        </p:nvSpPr>
        <p:spPr>
          <a:xfrm>
            <a:off x="628650" y="1419155"/>
            <a:ext cx="8210550" cy="299434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0" indent="-342900" algn="l">
              <a:lnSpc>
                <a:spcPts val="2000"/>
              </a:lnSpc>
              <a:buFont typeface="+mj-ea"/>
              <a:buAutoNum type="circleNumDbPlain"/>
            </a:pP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 आदि भण्डारण गर्ने स्थानमा फर्काउने।</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l">
              <a:lnSpc>
                <a:spcPts val="2000"/>
              </a:lnSpc>
              <a:buFont typeface="+mj-ea"/>
              <a:buAutoNum type="circleNumDbPlain"/>
            </a:pP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पार्किंग ब्रेक लगाउने आदि</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गुड्नबाट रोक्ने उपाय लगाउने।</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l">
              <a:lnSpc>
                <a:spcPts val="2000"/>
              </a:lnSpc>
              <a:buFont typeface="+mj-ea"/>
              <a:buAutoNum type="circleNumDbPlain"/>
            </a:pP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भुइँबाट नहाम्फाल्ने।</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l">
              <a:lnSpc>
                <a:spcPts val="2000"/>
              </a:lnSpc>
              <a:buFont typeface="+mj-ea"/>
              <a:buAutoNum type="circleNumDbPlain"/>
            </a:pP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रङ्ग लगाउने कार्य आदिले फोहोर भएमा</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सफा गरि भण्डारण गर्ने।</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l">
              <a:lnSpc>
                <a:spcPts val="2000"/>
              </a:lnSpc>
              <a:buFont typeface="+mj-ea"/>
              <a:buAutoNum type="circleNumDbPlain"/>
            </a:pP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 समय बीच बिग्रिएमा</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आवश्यक कुराहरू सवारी प्रबन्धक/व्यवस्थापकलाई रिपोर्ट गर्ने।</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l">
              <a:lnSpc>
                <a:spcPts val="2000"/>
              </a:lnSpc>
              <a:buFont typeface="+mj-ea"/>
              <a:buAutoNum type="circleNumDbPlain"/>
            </a:pP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तोकिएको ठाउँमा साँचो राख्ने।</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Tree>
    <p:extLst>
      <p:ext uri="{BB962C8B-B14F-4D97-AF65-F5344CB8AC3E}">
        <p14:creationId xmlns:p14="http://schemas.microsoft.com/office/powerpoint/2010/main" val="2123550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70176"/>
            <a:ext cx="7772400" cy="1258824"/>
          </a:xfrm>
        </p:spPr>
        <p:txBody>
          <a:bodyPr>
            <a:noAutofit/>
          </a:bodyPr>
          <a:lstStyle/>
          <a:p>
            <a:r>
              <a:rPr lang="ne-NP" altLang="ja-JP" sz="3600" b="1" kern="100" dirty="0">
                <a:effectLst/>
                <a:latin typeface="Arial" panose="020B0604020202020204" pitchFamily="34" charset="0"/>
                <a:ea typeface="ＭＳ ゴシック" panose="020B0609070205080204" pitchFamily="49" charset="-128"/>
                <a:cs typeface="Nirmala UI" panose="020B0502040204020203" pitchFamily="34" charset="0"/>
              </a:rPr>
              <a:t>अध्याय </a:t>
            </a:r>
            <a:r>
              <a:rPr lang="en-US" altLang="ja-JP" sz="3600" b="1" kern="100" dirty="0">
                <a:effectLst/>
                <a:latin typeface="Nirmala UI" panose="020B0502040204020203" pitchFamily="34" charset="0"/>
                <a:ea typeface="ＭＳ ゴシック" panose="020B0609070205080204" pitchFamily="49" charset="-128"/>
                <a:cs typeface="Mangal" panose="02040503050203030202" pitchFamily="18" charset="0"/>
              </a:rPr>
              <a:t>3</a:t>
            </a:r>
            <a:r>
              <a:rPr lang="ja-JP" altLang="ja-JP" sz="3600" b="1"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3600" b="1" kern="100" dirty="0">
                <a:effectLst/>
                <a:latin typeface="Nirmala UI" panose="020B0502040204020203" pitchFamily="34" charset="0"/>
                <a:ea typeface="ＭＳ ゴシック" panose="020B0609070205080204" pitchFamily="49" charset="-128"/>
                <a:cs typeface="Nirmala UI" panose="020B0502040204020203" pitchFamily="34" charset="0"/>
              </a:rPr>
              <a:t>चालको श्रोत मेशिन/</a:t>
            </a:r>
            <a:r>
              <a:rPr lang="ne-NP" altLang="ja-JP" sz="3600" b="1" kern="100" dirty="0">
                <a:effectLst/>
                <a:latin typeface="Arial" panose="020B0604020202020204" pitchFamily="34" charset="0"/>
                <a:ea typeface="ＭＳ ゴシック" panose="020B0609070205080204" pitchFamily="49" charset="-128"/>
                <a:cs typeface="Nirmala UI" panose="020B0502040204020203" pitchFamily="34" charset="0"/>
              </a:rPr>
              <a:t>मोटर सम्बन्धि ज्ञान</a:t>
            </a:r>
            <a:endParaRPr lang="ja-JP" altLang="ja-JP" sz="3600" b="1" kern="100" dirty="0">
              <a:effectLst/>
              <a:latin typeface="Arial" panose="020B0604020202020204" pitchFamily="34" charset="0"/>
              <a:ea typeface="ＭＳ ゴシック" panose="020B0609070205080204" pitchFamily="49" charset="-128"/>
              <a:cs typeface="Mangal" panose="02040503050203030202" pitchFamily="18"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46</a:t>
            </a:fld>
            <a:endParaRPr lang="ja-JP" altLang="en-US">
              <a:solidFill>
                <a:prstClr val="black">
                  <a:tint val="75000"/>
                </a:prstClr>
              </a:solidFill>
            </a:endParaRPr>
          </a:p>
        </p:txBody>
      </p:sp>
    </p:spTree>
    <p:extLst>
      <p:ext uri="{BB962C8B-B14F-4D97-AF65-F5344CB8AC3E}">
        <p14:creationId xmlns:p14="http://schemas.microsoft.com/office/powerpoint/2010/main" val="458602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46810"/>
          </a:xfrm>
          <a:ln>
            <a:solidFill>
              <a:schemeClr val="tx1"/>
            </a:solidFill>
          </a:ln>
        </p:spPr>
        <p:txBody>
          <a:bodyPr>
            <a:noAutofit/>
          </a:bodyPr>
          <a:lstStyle/>
          <a:p>
            <a:r>
              <a:rPr kumimoji="1" lang="ne-NP" altLang="ja-JP" sz="2400" b="1" dirty="0">
                <a:latin typeface="Nirmala UI" panose="020B0502040204020203" pitchFamily="34" charset="0"/>
                <a:ea typeface="Nirmala UI" panose="020B0502040204020203" pitchFamily="34" charset="0"/>
                <a:cs typeface="Nirmala UI" panose="020B0502040204020203" pitchFamily="34" charset="0"/>
              </a:rPr>
              <a:t>मोटरको प्रकार</a:t>
            </a:r>
            <a:endParaRPr kumimoji="1" lang="ja-JP" altLang="en-US" sz="2400" b="1" dirty="0">
              <a:latin typeface="Nirmala UI" panose="020B0502040204020203" pitchFamily="34" charset="0"/>
              <a:ea typeface="Meiryo UI" panose="020B0604030504040204" pitchFamily="50" charset="-128"/>
              <a:cs typeface="Nirmala UI" panose="020B0502040204020203" pitchFamily="34" charset="0"/>
            </a:endParaRPr>
          </a:p>
        </p:txBody>
      </p:sp>
      <p:sp>
        <p:nvSpPr>
          <p:cNvPr id="7" name="テキスト ボックス 6"/>
          <p:cNvSpPr txBox="1"/>
          <p:nvPr/>
        </p:nvSpPr>
        <p:spPr>
          <a:xfrm>
            <a:off x="3993267" y="6400413"/>
            <a:ext cx="4177396"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92</a:t>
            </a:r>
            <a:r>
              <a:rPr lang="ja-JP" altLang="en-US" sz="1200" dirty="0">
                <a:solidFill>
                  <a:prstClr val="black"/>
                </a:solidFill>
              </a:rPr>
              <a:t>～</a:t>
            </a:r>
            <a:r>
              <a:rPr lang="en-US" altLang="ja-JP" sz="1200" dirty="0">
                <a:solidFill>
                  <a:prstClr val="black"/>
                </a:solidFill>
              </a:rPr>
              <a:t>93</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45</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47</a:t>
            </a:fld>
            <a:endParaRPr lang="ja-JP" altLang="en-US">
              <a:solidFill>
                <a:prstClr val="black">
                  <a:tint val="75000"/>
                </a:prstClr>
              </a:solidFill>
            </a:endParaRPr>
          </a:p>
        </p:txBody>
      </p:sp>
      <p:sp>
        <p:nvSpPr>
          <p:cNvPr id="11" name="コンテンツ プレースホルダー 4"/>
          <p:cNvSpPr txBox="1">
            <a:spLocks/>
          </p:cNvSpPr>
          <p:nvPr/>
        </p:nvSpPr>
        <p:spPr>
          <a:xfrm>
            <a:off x="628649" y="1241432"/>
            <a:ext cx="7886701" cy="333056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चालको श्रोत मेशिन भन्नाले, विभिन्न उर्जालाई शक्तिमा परिवर्तन गरि कार्य गर्ने उपकरण</a:t>
            </a:r>
            <a:r>
              <a:rPr lang="ja-JP" altLang="en-US"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भइ</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प्रतिनिधि गर्नेमा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आन्तरिक प्रज्वलन मेशिन</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विधुतीय मेशिन</a:t>
            </a:r>
            <a:r>
              <a:rPr lang="ja-JP" altLang="ja-JP" sz="18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मोटर</a:t>
            </a:r>
            <a:r>
              <a:rPr lang="ja-JP" altLang="ja-JP" sz="1800" b="1"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रहेका छन्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en-US" altLang="ja-JP" sz="1600" dirty="0">
              <a:solidFill>
                <a:prstClr val="black"/>
              </a:solidFill>
              <a:latin typeface="Meiryo UI" panose="020B0604030504040204" pitchFamily="50" charset="-128"/>
              <a:ea typeface="Meiryo UI" panose="020B0604030504040204" pitchFamily="50" charset="-128"/>
            </a:endParaRPr>
          </a:p>
          <a:p>
            <a:pPr marL="342900" indent="-342900">
              <a:lnSpc>
                <a:spcPct val="100000"/>
              </a:lnSpc>
              <a:spcBef>
                <a:spcPts val="0"/>
              </a:spcBef>
              <a:buAutoNum type="circleNumDbPlain"/>
            </a:pPr>
            <a:r>
              <a:rPr lang="ne-NP" altLang="ja-JP" sz="1800" dirty="0">
                <a:effectLst/>
                <a:ea typeface="ＭＳ ゴシック" panose="020B0609070205080204" pitchFamily="49" charset="-128"/>
                <a:cs typeface="Nirmala UI" panose="020B0502040204020203" pitchFamily="34" charset="0"/>
              </a:rPr>
              <a:t>आन्तरिक प्रज्वलन मेशिन </a:t>
            </a:r>
          </a:p>
          <a:p>
            <a:pPr marL="0" indent="0">
              <a:lnSpc>
                <a:spcPct val="100000"/>
              </a:lnSpc>
              <a:spcBef>
                <a:spcPts val="0"/>
              </a:spcBef>
              <a:buNone/>
            </a:pPr>
            <a:r>
              <a:rPr lang="ne-NP" altLang="ja-JP" sz="18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आन्तरिक प्रज्वलन मेशिन</a:t>
            </a:r>
            <a:r>
              <a:rPr lang="hi-IN"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ई</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त्यसको प्रज्वलन विधिबाट </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डिजेल इन्जिन</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 </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पेट्रोल इन्जिन</a:t>
            </a:r>
            <a:r>
              <a:rPr lang="en-US" altLang="ja-JP" sz="18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 विभाजित गरिएको छ।</a:t>
            </a:r>
            <a:endParaRPr lang="ja-JP" altLang="ja-JP" sz="1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342900" indent="-342900">
              <a:lnSpc>
                <a:spcPct val="100000"/>
              </a:lnSpc>
              <a:spcBef>
                <a:spcPts val="0"/>
              </a:spcBef>
              <a:buAutoNum type="circleNumDbPlain" startAt="2"/>
            </a:pPr>
            <a:r>
              <a:rPr lang="ne-NP" altLang="ja-JP" sz="1800" dirty="0">
                <a:effectLst/>
                <a:ea typeface="ＭＳ ゴシック" panose="020B0609070205080204" pitchFamily="49" charset="-128"/>
                <a:cs typeface="Nirmala UI" panose="020B0502040204020203" pitchFamily="34" charset="0"/>
              </a:rPr>
              <a:t>मोटर</a:t>
            </a:r>
            <a:r>
              <a:rPr lang="ja-JP" altLang="ja-JP" sz="18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800" dirty="0">
                <a:effectLst/>
                <a:ea typeface="ＭＳ ゴシック" panose="020B0609070205080204" pitchFamily="49" charset="-128"/>
                <a:cs typeface="Nirmala UI" panose="020B0502040204020203" pitchFamily="34" charset="0"/>
              </a:rPr>
              <a:t>विधुतीय मेशिन</a:t>
            </a:r>
            <a:r>
              <a:rPr lang="ja-JP" altLang="ja-JP" sz="1800" dirty="0">
                <a:effectLst/>
                <a:latin typeface="Nirmala UI" panose="020B0502040204020203" pitchFamily="34" charset="0"/>
                <a:ea typeface="ＭＳ ゴシック" panose="020B0609070205080204" pitchFamily="49" charset="-128"/>
                <a:cs typeface="Nirmala UI" panose="020B0502040204020203" pitchFamily="34" charset="0"/>
              </a:rPr>
              <a:t>） </a:t>
            </a:r>
            <a:endParaRPr lang="ne-NP" altLang="ja-JP" sz="18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इन्जिनको ध्वनि र निकासी ग्याँसलाई ध्यान दिन आवश्यक रहेको उच्च स्थानमा कार्य गर्ने साधनमा,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भण्डारण ब्याट्री (व्याट्री</a:t>
            </a:r>
            <a:r>
              <a:rPr lang="ne-NP" altLang="ja-JP" sz="1800" b="1" u="sng" kern="100" dirty="0">
                <a:latin typeface="Nirmala UI" panose="020B0502040204020203" pitchFamily="34" charset="0"/>
                <a:ea typeface="ＭＳ ゴシック" panose="020B0609070205080204" pitchFamily="49" charset="-128"/>
                <a:cs typeface="Nirmala UI" panose="020B0502040204020203" pitchFamily="34" charset="0"/>
              </a:rPr>
              <a:t>)</a:t>
            </a:r>
            <a:r>
              <a:rPr lang="ne-NP" altLang="ja-JP" sz="1800" b="1" kern="100" dirty="0">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a:t>
            </a:r>
            <a:r>
              <a:rPr lang="ne-NP" altLang="ja-JP" sz="18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विधुतीय श्रोत</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रुपमा लिएर मोटरमा प्रयोग गर्ने अवस्था</a:t>
            </a:r>
            <a:r>
              <a:rPr lang="ja-JP" altLang="en-US"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धेरै रहेको छ।</a:t>
            </a: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6750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29184"/>
            <a:ext cx="7886700" cy="479491"/>
          </a:xfrm>
          <a:ln>
            <a:solidFill>
              <a:schemeClr val="tx1"/>
            </a:solidFill>
          </a:ln>
        </p:spPr>
        <p:txBody>
          <a:bodyPr>
            <a:noAutofit/>
          </a:bodyPr>
          <a:lstStyle/>
          <a:p>
            <a:r>
              <a:rPr lang="ne-NP" altLang="ja-JP" sz="2000" b="1" dirty="0">
                <a:effectLst/>
                <a:ea typeface="ＭＳ ゴシック" panose="020B0609070205080204" pitchFamily="49" charset="-128"/>
                <a:cs typeface="Nirmala UI" panose="020B0502040204020203" pitchFamily="34" charset="0"/>
              </a:rPr>
              <a:t>आन्तरिक प्रज्वलन मेशिनको सञ्चालन सिद्धान्त</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46967" y="6400413"/>
            <a:ext cx="422369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93</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45</a:t>
            </a:r>
            <a:r>
              <a:rPr lang="ja-JP" altLang="en-US" sz="1200" dirty="0">
                <a:solidFill>
                  <a:prstClr val="black"/>
                </a:solidFill>
              </a:rPr>
              <a:t>～</a:t>
            </a:r>
            <a:r>
              <a:rPr lang="en-US" altLang="ja-JP" sz="1200" dirty="0">
                <a:solidFill>
                  <a:prstClr val="black"/>
                </a:solidFill>
              </a:rPr>
              <a:t>46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48</a:t>
            </a:fld>
            <a:endParaRPr lang="ja-JP" altLang="en-US">
              <a:solidFill>
                <a:prstClr val="black">
                  <a:tint val="75000"/>
                </a:prstClr>
              </a:solidFill>
            </a:endParaRPr>
          </a:p>
        </p:txBody>
      </p:sp>
      <p:sp>
        <p:nvSpPr>
          <p:cNvPr id="11" name="コンテンツ プレースホルダー 4"/>
          <p:cNvSpPr txBox="1">
            <a:spLocks/>
          </p:cNvSpPr>
          <p:nvPr/>
        </p:nvSpPr>
        <p:spPr>
          <a:xfrm>
            <a:off x="628650" y="1011235"/>
            <a:ext cx="7886701" cy="371378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प्रज्वलन मेशिनका बीच</a:t>
            </a:r>
            <a:r>
              <a:rPr lang="hi-IN" altLang="ja-JP" sz="1200" dirty="0">
                <a:effectLst/>
                <a:latin typeface="Nirmala UI" panose="020B0502040204020203" pitchFamily="34" charset="0"/>
                <a:ea typeface="Nirmala UI" panose="020B0502040204020203" pitchFamily="34" charset="0"/>
                <a:cs typeface="Nirmala UI" panose="020B0502040204020203" pitchFamily="34" charset="0"/>
              </a:rPr>
              <a:t>हरुमा</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 उच्च स्थानमा कार्य गर्ने साधनमा धेरै प्रयोग गरिने डिजेल इन्जिनमा, त्यसको सञ्चालन विधिमा आधारित </a:t>
            </a: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४ साईकल इन्जिन</a:t>
            </a: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र </a:t>
            </a: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२ साईकल इन्जिन</a:t>
            </a: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मा छुट्याउन </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सकिन्छ । अत्यन्त कम गतिले घुम्ने </a:t>
            </a:r>
            <a:r>
              <a:rPr lang="en-US" altLang="ja-JP" sz="12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२ साईकल इन्जिन</a:t>
            </a:r>
            <a:r>
              <a:rPr lang="en-US" altLang="ja-JP" sz="12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 लाई छनोट गरिएको ठुलो जहाज बाहेक</a:t>
            </a:r>
            <a:r>
              <a:rPr lang="en-US" altLang="ja-JP" sz="12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 सबै जसो </a:t>
            </a:r>
            <a:r>
              <a:rPr lang="en-US" altLang="ja-JP" sz="12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४ साईकल इन्जिन</a:t>
            </a:r>
            <a:r>
              <a:rPr lang="en-US" altLang="ja-JP" sz="12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 रहेको छ।</a:t>
            </a:r>
          </a:p>
          <a:p>
            <a:pPr marL="0" indent="0">
              <a:lnSpc>
                <a:spcPct val="100000"/>
              </a:lnSpc>
              <a:spcBef>
                <a:spcPts val="0"/>
              </a:spcBef>
              <a:buNone/>
            </a:pPr>
            <a:endParaRPr lang="ne-NP" altLang="ja-JP" sz="1200" b="1" u="sng"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ne-NP" altLang="ja-JP" sz="1400" b="1" u="sng" dirty="0">
                <a:effectLst/>
                <a:ea typeface="ＭＳ ゴシック" panose="020B0609070205080204" pitchFamily="49" charset="-128"/>
                <a:cs typeface="Nirmala UI" panose="020B0502040204020203" pitchFamily="34" charset="0"/>
              </a:rPr>
              <a:t>४ साईकल डिजेल </a:t>
            </a:r>
            <a:r>
              <a:rPr lang="hi-IN" altLang="ja-JP" sz="1400" b="1" u="sng" dirty="0">
                <a:effectLst/>
                <a:ea typeface="ＭＳ ゴシック" panose="020B0609070205080204" pitchFamily="49" charset="-128"/>
                <a:cs typeface="Nirmala UI" panose="020B0502040204020203" pitchFamily="34" charset="0"/>
              </a:rPr>
              <a:t>इन्जिन</a:t>
            </a:r>
            <a:r>
              <a:rPr lang="ne-NP" altLang="ja-JP" sz="1400" b="1" u="sng" dirty="0">
                <a:effectLst/>
                <a:ea typeface="ＭＳ ゴシック" panose="020B0609070205080204" pitchFamily="49" charset="-128"/>
                <a:cs typeface="Nirmala UI" panose="020B0502040204020203" pitchFamily="34" charset="0"/>
              </a:rPr>
              <a:t>को कार्य सिद्धान्त</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hi-IN" altLang="ja-JP" sz="1200" dirty="0">
                <a:effectLst/>
                <a:ea typeface="ＭＳ ゴシック" panose="020B0609070205080204" pitchFamily="49" charset="-128"/>
                <a:cs typeface="Nirmala UI" panose="020B0502040204020203" pitchFamily="34" charset="0"/>
              </a:rPr>
              <a:t>डिजेल इन्जिन</a:t>
            </a:r>
            <a:r>
              <a:rPr lang="ne-NP" altLang="ja-JP" sz="1200" dirty="0">
                <a:effectLst/>
                <a:ea typeface="ＭＳ ゴシック" panose="020B0609070205080204" pitchFamily="49" charset="-128"/>
                <a:cs typeface="Nirmala UI" panose="020B0502040204020203" pitchFamily="34" charset="0"/>
              </a:rPr>
              <a:t>को ४ वटा प्रकृया निम्न प्रकारका रहेका छ</a:t>
            </a:r>
            <a:r>
              <a:rPr lang="hi-IN" altLang="ja-JP" sz="1200" dirty="0">
                <a:effectLst/>
                <a:ea typeface="ＭＳ ゴシック" panose="020B0609070205080204" pitchFamily="49" charset="-128"/>
                <a:cs typeface="Nirmala UI" panose="020B0502040204020203" pitchFamily="34" charset="0"/>
              </a:rPr>
              <a:t>न</a:t>
            </a:r>
            <a:r>
              <a:rPr lang="ne-NP" altLang="ja-JP" sz="1200" dirty="0">
                <a:effectLst/>
                <a:ea typeface="ＭＳ ゴシック" panose="020B0609070205080204" pitchFamily="49" charset="-128"/>
                <a:cs typeface="Nirmala UI" panose="020B0502040204020203" pitchFamily="34" charset="0"/>
              </a:rPr>
              <a:t>।</a:t>
            </a:r>
          </a:p>
          <a:p>
            <a:pPr marL="0" indent="0">
              <a:lnSpc>
                <a:spcPct val="100000"/>
              </a:lnSpc>
              <a:spcBef>
                <a:spcPts val="0"/>
              </a:spcBef>
              <a:buNone/>
            </a:pPr>
            <a:endParaRPr lang="ne-NP" altLang="ja-JP" sz="1200" dirty="0">
              <a:effectLst/>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ja-JP" altLang="ja-JP" sz="1200" kern="100" dirty="0">
                <a:effectLst/>
                <a:latin typeface="ＭＳ ゴシック" panose="020B0609070205080204" pitchFamily="49" charset="-128"/>
                <a:ea typeface="ＭＳ ゴシック" panose="020B0609070205080204" pitchFamily="49" charset="-128"/>
                <a:cs typeface="ＭＳ ゴシック" panose="020B0609070205080204" pitchFamily="49" charset="-128"/>
              </a:rPr>
              <a:t>Ⅰ</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तान्ने प्रकृया</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पिस्टन झरेर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हावा मात्र सिलिण्डर भित्र तानिने प्रकृया</a:t>
            </a:r>
            <a:endParaRPr lang="ne-NP"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ja-JP" altLang="ja-JP" sz="1200" kern="100" dirty="0">
                <a:effectLst/>
                <a:latin typeface="ＭＳ ゴシック" panose="020B0609070205080204" pitchFamily="49" charset="-128"/>
                <a:ea typeface="ＭＳ ゴシック" panose="020B0609070205080204" pitchFamily="49" charset="-128"/>
                <a:cs typeface="ＭＳ ゴシック" panose="020B0609070205080204" pitchFamily="49" charset="-128"/>
              </a:rPr>
              <a:t>Ⅱ</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कम्प्रेशन प्रकृया</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पिस्टन माथिल्लो बिन्दुसम्म उठेर हावा मात्र कम्प्रेश </a:t>
            </a:r>
          </a:p>
          <a:p>
            <a:pPr marL="0" indent="0">
              <a:lnSpc>
                <a:spcPct val="100000"/>
              </a:lnSpc>
              <a:spcBef>
                <a:spcPts val="0"/>
              </a:spcBef>
              <a:buNone/>
            </a:pPr>
            <a:r>
              <a:rPr lang="ne-NP" altLang="ja-JP" sz="12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गर्ने प्रकृया</a:t>
            </a:r>
            <a:endParaRPr lang="ne-NP"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ja-JP" altLang="ja-JP" sz="1200" kern="100" dirty="0">
                <a:effectLst/>
                <a:latin typeface="ＭＳ ゴシック" panose="020B0609070205080204" pitchFamily="49" charset="-128"/>
                <a:ea typeface="ＭＳ ゴシック" panose="020B0609070205080204" pitchFamily="49" charset="-128"/>
                <a:cs typeface="ＭＳ ゴシック" panose="020B0609070205080204" pitchFamily="49" charset="-128"/>
              </a:rPr>
              <a:t>Ⅲ</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प्रज्वलन प्रकृया</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दबाबलाई सिलिण्डर भित्र प्रज्वलन गरि छर्केर</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ne-N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ne-NP" altLang="ja-JP" sz="1200" kern="100" dirty="0">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जलाइ</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प्रज्वलन ग्यासले पिस्टन लाई</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बिस्फोट प्रकृया</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ne-N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ne-NP" altLang="ja-JP" sz="1200" kern="100" dirty="0">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तल्लो बिन्दु सम्म धकेलेर झार्ने प्रक्रिया</a:t>
            </a:r>
            <a:endParaRPr lang="ne-NP"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ja-JP" altLang="ja-JP" sz="1200" kern="100" dirty="0">
                <a:effectLst/>
                <a:latin typeface="ＭＳ ゴシック" panose="020B0609070205080204" pitchFamily="49" charset="-128"/>
                <a:ea typeface="ＭＳ ゴシック" panose="020B0609070205080204" pitchFamily="49" charset="-128"/>
                <a:cs typeface="ＭＳ ゴシック" panose="020B0609070205080204" pitchFamily="49" charset="-128"/>
              </a:rPr>
              <a:t>Ⅳ</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निकासी प्रकृया</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जडत्वमा आधारित पिस्टन माथी उठेर प्रज्वलन ग्यासलाई सिलिण्डर बाहिर धकेलेर छोड्ने प्रकृया</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8ABA03B8-3BC2-0CC7-D20A-F1B3B3C4BF6F}"/>
              </a:ext>
            </a:extLst>
          </p:cNvPr>
          <p:cNvGrpSpPr/>
          <p:nvPr/>
        </p:nvGrpSpPr>
        <p:grpSpPr>
          <a:xfrm>
            <a:off x="5268733" y="1598789"/>
            <a:ext cx="3146668" cy="1682432"/>
            <a:chOff x="0" y="0"/>
            <a:chExt cx="3956050" cy="2115185"/>
          </a:xfrm>
        </p:grpSpPr>
        <p:grpSp>
          <p:nvGrpSpPr>
            <p:cNvPr id="3" name="グループ化 2">
              <a:extLst>
                <a:ext uri="{FF2B5EF4-FFF2-40B4-BE49-F238E27FC236}">
                  <a16:creationId xmlns:a16="http://schemas.microsoft.com/office/drawing/2014/main" id="{37A59958-470D-DED3-3841-308B2854AFCC}"/>
                </a:ext>
              </a:extLst>
            </p:cNvPr>
            <p:cNvGrpSpPr/>
            <p:nvPr/>
          </p:nvGrpSpPr>
          <p:grpSpPr>
            <a:xfrm>
              <a:off x="0" y="0"/>
              <a:ext cx="3956050" cy="2115185"/>
              <a:chOff x="158750" y="-311785"/>
              <a:chExt cx="3956050" cy="2115185"/>
            </a:xfrm>
          </p:grpSpPr>
          <p:pic>
            <p:nvPicPr>
              <p:cNvPr id="20" name="図 19">
                <a:extLst>
                  <a:ext uri="{FF2B5EF4-FFF2-40B4-BE49-F238E27FC236}">
                    <a16:creationId xmlns:a16="http://schemas.microsoft.com/office/drawing/2014/main" id="{88BB357C-8B8B-C3B6-BF13-5000266A2A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0" y="-311785"/>
                <a:ext cx="3956050" cy="2115185"/>
              </a:xfrm>
              <a:prstGeom prst="rect">
                <a:avLst/>
              </a:prstGeom>
              <a:noFill/>
              <a:ln>
                <a:noFill/>
              </a:ln>
            </p:spPr>
          </p:pic>
          <p:sp>
            <p:nvSpPr>
              <p:cNvPr id="21" name="テキスト ボックス 225">
                <a:extLst>
                  <a:ext uri="{FF2B5EF4-FFF2-40B4-BE49-F238E27FC236}">
                    <a16:creationId xmlns:a16="http://schemas.microsoft.com/office/drawing/2014/main" id="{EC1A98B5-6EF8-2FAE-10AC-D0044DC6482E}"/>
                  </a:ext>
                </a:extLst>
              </p:cNvPr>
              <p:cNvSpPr txBox="1"/>
              <p:nvPr/>
            </p:nvSpPr>
            <p:spPr>
              <a:xfrm>
                <a:off x="622300" y="1473835"/>
                <a:ext cx="2908300"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3-1 चार साईकल डिजेल इन्जिन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pic>
          <p:nvPicPr>
            <p:cNvPr id="8" name="図 7">
              <a:extLst>
                <a:ext uri="{FF2B5EF4-FFF2-40B4-BE49-F238E27FC236}">
                  <a16:creationId xmlns:a16="http://schemas.microsoft.com/office/drawing/2014/main" id="{A0F07458-0912-54C5-6614-3B2391391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450" y="1466850"/>
              <a:ext cx="234950" cy="259715"/>
            </a:xfrm>
            <a:prstGeom prst="rect">
              <a:avLst/>
            </a:prstGeom>
          </p:spPr>
        </p:pic>
        <p:pic>
          <p:nvPicPr>
            <p:cNvPr id="9" name="図 8">
              <a:extLst>
                <a:ext uri="{FF2B5EF4-FFF2-40B4-BE49-F238E27FC236}">
                  <a16:creationId xmlns:a16="http://schemas.microsoft.com/office/drawing/2014/main" id="{CA4C108B-BA98-32AF-3F39-9DED9267F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7000" y="1492250"/>
              <a:ext cx="342900" cy="208915"/>
            </a:xfrm>
            <a:prstGeom prst="rect">
              <a:avLst/>
            </a:prstGeom>
          </p:spPr>
        </p:pic>
        <p:pic>
          <p:nvPicPr>
            <p:cNvPr id="10" name="図 9">
              <a:extLst>
                <a:ext uri="{FF2B5EF4-FFF2-40B4-BE49-F238E27FC236}">
                  <a16:creationId xmlns:a16="http://schemas.microsoft.com/office/drawing/2014/main" id="{EBEC1AC5-3184-62F9-8E12-77E3A124AD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2950" y="1492250"/>
              <a:ext cx="419100" cy="184150"/>
            </a:xfrm>
            <a:prstGeom prst="rect">
              <a:avLst/>
            </a:prstGeom>
          </p:spPr>
        </p:pic>
        <p:pic>
          <p:nvPicPr>
            <p:cNvPr id="12" name="図 11">
              <a:extLst>
                <a:ext uri="{FF2B5EF4-FFF2-40B4-BE49-F238E27FC236}">
                  <a16:creationId xmlns:a16="http://schemas.microsoft.com/office/drawing/2014/main" id="{DD52B2D6-947D-DA13-66F4-D966C167DD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4800" y="1549400"/>
              <a:ext cx="340360" cy="146050"/>
            </a:xfrm>
            <a:prstGeom prst="rect">
              <a:avLst/>
            </a:prstGeom>
          </p:spPr>
        </p:pic>
        <p:pic>
          <p:nvPicPr>
            <p:cNvPr id="13" name="図 12">
              <a:extLst>
                <a:ext uri="{FF2B5EF4-FFF2-40B4-BE49-F238E27FC236}">
                  <a16:creationId xmlns:a16="http://schemas.microsoft.com/office/drawing/2014/main" id="{1E6CFA3E-DC5F-E85F-96CB-79FC66A792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100" y="158750"/>
              <a:ext cx="222885" cy="158750"/>
            </a:xfrm>
            <a:prstGeom prst="rect">
              <a:avLst/>
            </a:prstGeom>
          </p:spPr>
        </p:pic>
        <p:pic>
          <p:nvPicPr>
            <p:cNvPr id="14" name="図 13">
              <a:extLst>
                <a:ext uri="{FF2B5EF4-FFF2-40B4-BE49-F238E27FC236}">
                  <a16:creationId xmlns:a16="http://schemas.microsoft.com/office/drawing/2014/main" id="{95187774-DF29-DC8E-F7E4-FC6F43977B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00" y="317500"/>
              <a:ext cx="425450" cy="158750"/>
            </a:xfrm>
            <a:prstGeom prst="rect">
              <a:avLst/>
            </a:prstGeom>
          </p:spPr>
        </p:pic>
        <p:pic>
          <p:nvPicPr>
            <p:cNvPr id="15" name="図 14">
              <a:extLst>
                <a:ext uri="{FF2B5EF4-FFF2-40B4-BE49-F238E27FC236}">
                  <a16:creationId xmlns:a16="http://schemas.microsoft.com/office/drawing/2014/main" id="{1800F615-271F-4943-7D0C-6B5F6BD3AEF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12900" y="120650"/>
              <a:ext cx="401955" cy="120650"/>
            </a:xfrm>
            <a:prstGeom prst="rect">
              <a:avLst/>
            </a:prstGeom>
          </p:spPr>
        </p:pic>
        <p:pic>
          <p:nvPicPr>
            <p:cNvPr id="16" name="図 15">
              <a:extLst>
                <a:ext uri="{FF2B5EF4-FFF2-40B4-BE49-F238E27FC236}">
                  <a16:creationId xmlns:a16="http://schemas.microsoft.com/office/drawing/2014/main" id="{86E42D2E-40F3-589E-1103-B49A2BBAA5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7700" y="190500"/>
              <a:ext cx="269875" cy="146050"/>
            </a:xfrm>
            <a:prstGeom prst="rect">
              <a:avLst/>
            </a:prstGeom>
          </p:spPr>
        </p:pic>
        <p:pic>
          <p:nvPicPr>
            <p:cNvPr id="17" name="図 16">
              <a:extLst>
                <a:ext uri="{FF2B5EF4-FFF2-40B4-BE49-F238E27FC236}">
                  <a16:creationId xmlns:a16="http://schemas.microsoft.com/office/drawing/2014/main" id="{970F38D0-269F-6E14-9459-9A15877BB6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7700" y="336550"/>
              <a:ext cx="457200" cy="114300"/>
            </a:xfrm>
            <a:prstGeom prst="rect">
              <a:avLst/>
            </a:prstGeom>
          </p:spPr>
        </p:pic>
        <p:pic>
          <p:nvPicPr>
            <p:cNvPr id="18" name="図 17">
              <a:extLst>
                <a:ext uri="{FF2B5EF4-FFF2-40B4-BE49-F238E27FC236}">
                  <a16:creationId xmlns:a16="http://schemas.microsoft.com/office/drawing/2014/main" id="{DA9FFD8B-10B6-0BF1-98AA-E2BAFF8923F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43250" y="927100"/>
              <a:ext cx="698500" cy="172085"/>
            </a:xfrm>
            <a:prstGeom prst="rect">
              <a:avLst/>
            </a:prstGeom>
          </p:spPr>
        </p:pic>
        <p:pic>
          <p:nvPicPr>
            <p:cNvPr id="19" name="図 18">
              <a:extLst>
                <a:ext uri="{FF2B5EF4-FFF2-40B4-BE49-F238E27FC236}">
                  <a16:creationId xmlns:a16="http://schemas.microsoft.com/office/drawing/2014/main" id="{BCAE08FD-CE04-F696-C8AF-330A94D91B8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87700" y="1098550"/>
              <a:ext cx="571500" cy="214630"/>
            </a:xfrm>
            <a:prstGeom prst="rect">
              <a:avLst/>
            </a:prstGeom>
          </p:spPr>
        </p:pic>
      </p:grpSp>
    </p:spTree>
    <p:extLst>
      <p:ext uri="{BB962C8B-B14F-4D97-AF65-F5344CB8AC3E}">
        <p14:creationId xmlns:p14="http://schemas.microsoft.com/office/powerpoint/2010/main" val="3702302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४ साईकल </a:t>
            </a:r>
            <a:r>
              <a:rPr lang="hi-IN" altLang="ja-JP" sz="1800" b="1" dirty="0">
                <a:effectLst/>
                <a:ea typeface="ＭＳ ゴシック" panose="020B0609070205080204" pitchFamily="49" charset="-128"/>
                <a:cs typeface="Nirmala UI" panose="020B0502040204020203" pitchFamily="34" charset="0"/>
              </a:rPr>
              <a:t>डिजेल इन्जिन</a:t>
            </a:r>
            <a:r>
              <a:rPr lang="ne-NP" altLang="ja-JP" sz="1800" b="1" dirty="0">
                <a:effectLst/>
                <a:ea typeface="ＭＳ ゴシック" panose="020B0609070205080204" pitchFamily="49" charset="-128"/>
                <a:cs typeface="Nirmala UI" panose="020B0502040204020203" pitchFamily="34" charset="0"/>
              </a:rPr>
              <a:t>को बनावट</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390900" y="6400413"/>
            <a:ext cx="4779762"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99</a:t>
            </a:r>
            <a:r>
              <a:rPr lang="ja-JP" altLang="en-US" sz="1200" dirty="0">
                <a:solidFill>
                  <a:prstClr val="black"/>
                </a:solidFill>
              </a:rPr>
              <a:t>～</a:t>
            </a:r>
            <a:r>
              <a:rPr lang="en-US" altLang="ja-JP" sz="1200" dirty="0">
                <a:solidFill>
                  <a:prstClr val="black"/>
                </a:solidFill>
              </a:rPr>
              <a:t>100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46</a:t>
            </a:r>
            <a:r>
              <a:rPr lang="ja-JP" altLang="en-US" sz="1200" dirty="0">
                <a:solidFill>
                  <a:prstClr val="black"/>
                </a:solidFill>
              </a:rPr>
              <a:t>～</a:t>
            </a:r>
            <a:r>
              <a:rPr lang="en-US" altLang="ja-JP" sz="1200" dirty="0">
                <a:solidFill>
                  <a:prstClr val="black"/>
                </a:solidFill>
              </a:rPr>
              <a:t>47</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49</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408502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①　</a:t>
            </a:r>
            <a:r>
              <a:rPr lang="hi-IN" altLang="ja-JP" sz="1400" b="1" dirty="0">
                <a:effectLst/>
                <a:ea typeface="ＭＳ ゴシック" panose="020B0609070205080204" pitchFamily="49" charset="-128"/>
                <a:cs typeface="Nirmala UI" panose="020B0502040204020203" pitchFamily="34" charset="0"/>
              </a:rPr>
              <a:t>लुब्रिकेटर </a:t>
            </a:r>
            <a:r>
              <a:rPr lang="ne-NP" altLang="ja-JP" sz="1400" b="1" dirty="0">
                <a:effectLst/>
                <a:ea typeface="ＭＳ ゴシック" panose="020B0609070205080204" pitchFamily="49" charset="-128"/>
                <a:cs typeface="Nirmala UI" panose="020B0502040204020203" pitchFamily="34" charset="0"/>
              </a:rPr>
              <a:t>(चिप्लो) उपकरण</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लुब्रिकेटर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उपकरण भनेको, पिस्टनले हरेक मिनेटमा हजारौ पटक माथी तल गर्नको लागि</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सिलिण्डर अथवा क्रांक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श्याफ्ट</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आदि इन्जिनको प्रत्येक भागको धातुहरु बीच घर्षण अथवा घुम्ने भागको खियाईलाई कम गराउनको लागि प्रयोग हुने </a:t>
            </a: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लुब्रिकेटर</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तेल</a:t>
            </a:r>
            <a:r>
              <a:rPr lang="ja-JP" altLang="ja-JP" sz="12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इन्जिन तेल</a:t>
            </a:r>
            <a:r>
              <a:rPr lang="ja-JP" altLang="ja-JP" sz="12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वितरण गर्ने उपकरण</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इन्जिन तेलमा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यी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विभिन्न कामहरु रहि</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त्यसको गुणस्तरमा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डिजेल इन्जिन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कार्य क्षमता स्थिर राख्नु महत्वपूर्ण रहेको 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Font typeface="Wingdings" panose="05000000000000000000" pitchFamily="2" charset="2"/>
              <a:buChar char="ü"/>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बेरिंग, पिस्टन रिंग, सिलिण्डर आदिको चिप्लो कार्य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Font typeface="Wingdings" panose="05000000000000000000" pitchFamily="2" charset="2"/>
              <a:buChar char="ü"/>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इन्जिन चिस्याउने कार्य </a:t>
            </a:r>
            <a:endParaRPr lang="ja-JP" altLang="en-US" sz="1200" dirty="0">
              <a:solidFill>
                <a:prstClr val="black"/>
              </a:solidFill>
              <a:latin typeface="Meiryo UI" panose="020B0604030504040204" pitchFamily="50" charset="-128"/>
              <a:ea typeface="Meiryo UI" panose="020B0604030504040204" pitchFamily="50" charset="-128"/>
            </a:endParaRPr>
          </a:p>
          <a:p>
            <a:pPr lvl="1">
              <a:lnSpc>
                <a:spcPct val="100000"/>
              </a:lnSpc>
              <a:spcBef>
                <a:spcPts val="0"/>
              </a:spcBef>
              <a:buFont typeface="Wingdings" panose="05000000000000000000" pitchFamily="2" charset="2"/>
              <a:buChar char="ü"/>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पिस्टन र सिलिन्डर बीचको अन्तर बन्द (सिल) गर्ने कार्य</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Font typeface="Wingdings" panose="05000000000000000000" pitchFamily="2" charset="2"/>
              <a:buChar char="ü"/>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इन्जिन आदिमा रहेको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अशुद्धताको सफाई कार्य</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Font typeface="Wingdings" panose="05000000000000000000" pitchFamily="2" charset="2"/>
              <a:buChar char="ü"/>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इन्जिन आदि भित्रि भागको खिया लाग्ने रोकथाम कार्य</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Font typeface="Wingdings" panose="05000000000000000000" pitchFamily="2" charset="2"/>
              <a:buChar char="ü"/>
            </a:pPr>
            <a:endParaRPr lang="ja-JP" altLang="en-US" sz="1200" dirty="0">
              <a:solidFill>
                <a:prstClr val="black"/>
              </a:solidFill>
              <a:latin typeface="Meiryo UI" panose="020B0604030504040204" pitchFamily="50" charset="-128"/>
              <a:ea typeface="Meiryo UI" panose="020B0604030504040204" pitchFamily="50" charset="-128"/>
            </a:endParaRPr>
          </a:p>
          <a:p>
            <a:pPr indent="0" algn="l">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इन्जिन तेलमा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मेशिनलाई सम्हाल्ने तरिका (निर्देशन पुस्तिका) मा तोकिएको मापदण्ड अनुसारको प्रयोग गरि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तेलको अवस्था जाँच गरि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आवश्यक परेको खण्डमा फेर्नु पर्ने</a:t>
            </a:r>
            <a:r>
              <a:rPr lang="ja-JP" altLang="en-US"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 महत्वपूर्ण हुन्छ।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600"/>
              </a:spcBef>
              <a:buNone/>
            </a:pPr>
            <a:r>
              <a:rPr lang="ja-JP" altLang="en-US" sz="1400" b="1" dirty="0">
                <a:solidFill>
                  <a:prstClr val="black"/>
                </a:solidFill>
                <a:latin typeface="Meiryo UI" panose="020B0604030504040204" pitchFamily="50" charset="-128"/>
                <a:ea typeface="Meiryo UI" panose="020B0604030504040204" pitchFamily="50" charset="-128"/>
              </a:rPr>
              <a:t>②　</a:t>
            </a:r>
            <a:r>
              <a:rPr lang="ne-NP" altLang="ja-JP" sz="1400" b="1" dirty="0">
                <a:effectLst/>
                <a:ea typeface="ＭＳ ゴシック" panose="020B0609070205080204" pitchFamily="49" charset="-128"/>
                <a:cs typeface="Nirmala UI" panose="020B0502040204020203" pitchFamily="34" charset="0"/>
              </a:rPr>
              <a:t>इन्धन उपकरण</a:t>
            </a:r>
            <a:endParaRPr lang="ja-JP" altLang="en-US"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ne-NP" altLang="ja-JP" sz="1200" dirty="0">
                <a:effectLst/>
                <a:ea typeface="ＭＳ ゴシック" panose="020B0609070205080204" pitchFamily="49" charset="-128"/>
                <a:cs typeface="Nirmala UI" panose="020B0502040204020203" pitchFamily="34" charset="0"/>
              </a:rPr>
              <a:t>इन्धन उपकरण</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a:t>
            </a:r>
            <a:r>
              <a:rPr lang="ne-NP" altLang="ja-JP" sz="1200" b="1" u="sng" dirty="0">
                <a:effectLst/>
                <a:ea typeface="ＭＳ ゴシック" panose="020B0609070205080204" pitchFamily="49" charset="-128"/>
                <a:cs typeface="Nirmala UI" panose="020B0502040204020203" pitchFamily="34" charset="0"/>
              </a:rPr>
              <a:t>इन्धन ट्यांक</a:t>
            </a:r>
            <a:r>
              <a:rPr lang="en-US" altLang="ja-JP" sz="1200" b="1" u="sng" dirty="0">
                <a:effectLst/>
                <a:latin typeface="Nirmala UI" panose="020B0502040204020203" pitchFamily="34" charset="0"/>
                <a:ea typeface="ＭＳ ゴシック" panose="020B0609070205080204" pitchFamily="49" charset="-128"/>
              </a:rPr>
              <a:t>,</a:t>
            </a:r>
            <a:r>
              <a:rPr lang="ne-NP" altLang="ja-JP" sz="1200" b="1" u="sng" dirty="0">
                <a:effectLst/>
                <a:ea typeface="ＭＳ ゴシック" panose="020B0609070205080204" pitchFamily="49" charset="-128"/>
                <a:cs typeface="Nirmala UI" panose="020B0502040204020203" pitchFamily="34" charset="0"/>
              </a:rPr>
              <a:t> छर्कने पम्प</a:t>
            </a:r>
            <a:r>
              <a:rPr lang="en-US" altLang="ja-JP" sz="1200" b="1" u="sng" dirty="0">
                <a:effectLst/>
                <a:latin typeface="Nirmala UI" panose="020B0502040204020203" pitchFamily="34" charset="0"/>
                <a:ea typeface="ＭＳ ゴシック" panose="020B0609070205080204" pitchFamily="49" charset="-128"/>
              </a:rPr>
              <a:t>,</a:t>
            </a:r>
            <a:r>
              <a:rPr lang="ne-NP" altLang="ja-JP" sz="1200" b="1" u="sng" dirty="0">
                <a:effectLst/>
                <a:ea typeface="ＭＳ ゴシック" panose="020B0609070205080204" pitchFamily="49" charset="-128"/>
                <a:cs typeface="Nirmala UI" panose="020B0502040204020203" pitchFamily="34" charset="0"/>
              </a:rPr>
              <a:t> छर्कने नोजल</a:t>
            </a:r>
            <a:r>
              <a:rPr lang="en-US" altLang="ja-JP" sz="1200" b="1" u="sng" dirty="0">
                <a:effectLst/>
                <a:latin typeface="Nirmala UI" panose="020B0502040204020203" pitchFamily="34" charset="0"/>
                <a:ea typeface="ＭＳ ゴシック" panose="020B0609070205080204" pitchFamily="49" charset="-128"/>
              </a:rPr>
              <a:t>,</a:t>
            </a:r>
            <a:r>
              <a:rPr lang="ne-NP" altLang="ja-JP" sz="1200" b="1" u="sng" dirty="0">
                <a:effectLst/>
                <a:ea typeface="ＭＳ ゴシック" panose="020B0609070205080204" pitchFamily="49" charset="-128"/>
                <a:cs typeface="Nirmala UI" panose="020B0502040204020203" pitchFamily="34" charset="0"/>
              </a:rPr>
              <a:t> इन्धन फिल्टर</a:t>
            </a:r>
            <a:r>
              <a:rPr lang="en-US" altLang="ja-JP" sz="1200" b="1" u="sng" dirty="0">
                <a:effectLst/>
                <a:latin typeface="Nirmala UI" panose="020B0502040204020203" pitchFamily="34" charset="0"/>
                <a:ea typeface="ＭＳ ゴシック" panose="020B0609070205080204" pitchFamily="49" charset="-128"/>
              </a:rPr>
              <a:t>,</a:t>
            </a:r>
            <a:r>
              <a:rPr lang="ne-NP" altLang="ja-JP" sz="1200" b="1" u="sng" dirty="0">
                <a:effectLst/>
                <a:ea typeface="ＭＳ ゴシック" panose="020B0609070205080204" pitchFamily="49" charset="-128"/>
                <a:cs typeface="Nirmala UI" panose="020B0502040204020203" pitchFamily="34" charset="0"/>
              </a:rPr>
              <a:t> गभर्नर</a:t>
            </a:r>
            <a:r>
              <a:rPr lang="ne-NP" altLang="ja-JP" sz="1200" dirty="0">
                <a:effectLst/>
                <a:ea typeface="ＭＳ ゴシック" panose="020B0609070205080204" pitchFamily="49" charset="-128"/>
                <a:cs typeface="Nirmala UI" panose="020B0502040204020203" pitchFamily="34" charset="0"/>
              </a:rPr>
              <a:t> आदिबाट बनाइएको छ।</a:t>
            </a: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इन्धन फिल्टर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इन्धन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प्रशोधन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इन्धनमा रहेको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फोहोर आदि रहितको भिन्न बस्तुहरु हटाई</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पानीलाई बिघटन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गर्छ।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52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 उच्च स्थानमा कार्य गर्ने साधनको प्रकार</a:t>
            </a:r>
            <a:r>
              <a:rPr lang="ja-JP" altLang="en-US" sz="1800" b="1" dirty="0">
                <a:latin typeface="Meiryo UI" panose="020B0604030504040204" pitchFamily="50" charset="-128"/>
                <a:ea typeface="Meiryo UI" panose="020B0604030504040204" pitchFamily="50" charset="-128"/>
              </a:rPr>
              <a:t>～</a:t>
            </a:r>
            <a:r>
              <a:rPr lang="ne-NP" altLang="ja-JP" sz="1800" b="1" dirty="0">
                <a:effectLst/>
                <a:ea typeface="ＭＳ ゴシック" panose="020B0609070205080204" pitchFamily="49" charset="-128"/>
                <a:cs typeface="Nirmala UI" panose="020B0502040204020203" pitchFamily="34" charset="0"/>
              </a:rPr>
              <a:t>कार्य उपकरण</a:t>
            </a:r>
            <a:r>
              <a:rPr lang="ja-JP" altLang="en-US" sz="1800" b="1" dirty="0">
                <a:latin typeface="Meiryo UI" panose="020B0604030504040204" pitchFamily="50" charset="-128"/>
                <a:ea typeface="Meiryo UI" panose="020B0604030504040204" pitchFamily="50" charset="-128"/>
              </a:rPr>
              <a:t>（１）</a:t>
            </a:r>
            <a:endParaRPr kumimoji="1" lang="ja-JP" altLang="en-US" sz="18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kumimoji="1" lang="ja-JP" altLang="en-US" smtClean="0"/>
              <a:t>5</a:t>
            </a:fld>
            <a:endParaRPr kumimoji="1" lang="ja-JP" altLang="en-US" dirty="0"/>
          </a:p>
        </p:txBody>
      </p:sp>
      <p:sp>
        <p:nvSpPr>
          <p:cNvPr id="9" name="コンテンツ プレースホルダー 4"/>
          <p:cNvSpPr>
            <a:spLocks noGrp="1"/>
          </p:cNvSpPr>
          <p:nvPr>
            <p:ph idx="1"/>
          </p:nvPr>
        </p:nvSpPr>
        <p:spPr>
          <a:xfrm>
            <a:off x="628650" y="845340"/>
            <a:ext cx="7886700" cy="3188180"/>
          </a:xfrm>
          <a:ln>
            <a:noFill/>
          </a:ln>
        </p:spPr>
        <p:txBody>
          <a:bodyPr>
            <a:noAutofit/>
          </a:bodyPr>
          <a:lstStyle/>
          <a:p>
            <a:pPr marL="0" indent="0">
              <a:lnSpc>
                <a:spcPct val="110000"/>
              </a:lnSpc>
              <a:spcBef>
                <a:spcPts val="0"/>
              </a:spcBef>
              <a:buNone/>
            </a:pPr>
            <a:r>
              <a:rPr lang="ja-JP" altLang="en-US" sz="1600" b="1" dirty="0">
                <a:latin typeface="Meiryo UI" panose="020B0604030504040204" pitchFamily="50" charset="-128"/>
                <a:ea typeface="Meiryo UI" panose="020B0604030504040204" pitchFamily="50" charset="-128"/>
              </a:rPr>
              <a:t>①　</a:t>
            </a:r>
            <a:r>
              <a:rPr lang="ne-NP" altLang="ja-JP" sz="1600" b="1" dirty="0">
                <a:effectLst/>
                <a:ea typeface="ＭＳ ゴシック" panose="020B0609070205080204" pitchFamily="49" charset="-128"/>
                <a:cs typeface="Nirmala UI" panose="020B0502040204020203" pitchFamily="34" charset="0"/>
              </a:rPr>
              <a:t>बढ्ने घट्ने  बुम (फ्रेम) प्रकार</a:t>
            </a:r>
          </a:p>
          <a:p>
            <a:pPr marL="0" indent="0">
              <a:lnSpc>
                <a:spcPct val="110000"/>
              </a:lnSpc>
              <a:spcBef>
                <a:spcPts val="0"/>
              </a:spcBef>
              <a:buNone/>
            </a:pPr>
            <a:r>
              <a:rPr lang="ne-NP" altLang="ja-JP" sz="1600" dirty="0">
                <a:ea typeface="ＭＳ ゴシック" panose="020B0609070205080204" pitchFamily="49" charset="-128"/>
                <a:cs typeface="Nirmala UI" panose="020B0502040204020203" pitchFamily="34" charset="0"/>
              </a:rPr>
              <a:t>कार्यस्थल भुइँ जडान गरिएको बुम बढाउन घटाउन मिल्ने </a:t>
            </a:r>
            <a:r>
              <a:rPr lang="hi-IN" altLang="ja-JP" sz="1600" dirty="0">
                <a:ea typeface="ＭＳ ゴシック" panose="020B0609070205080204" pitchFamily="49" charset="-128"/>
                <a:cs typeface="Nirmala UI" panose="020B0502040204020203" pitchFamily="34" charset="0"/>
              </a:rPr>
              <a:t>भई</a:t>
            </a:r>
            <a:r>
              <a:rPr lang="en-US" altLang="ja-JP" sz="1600" dirty="0">
                <a:latin typeface="Nirmala UI" panose="020B0502040204020203" pitchFamily="34" charset="0"/>
                <a:ea typeface="ＭＳ ゴシック" panose="020B0609070205080204" pitchFamily="49" charset="-128"/>
              </a:rPr>
              <a:t>,</a:t>
            </a:r>
            <a:r>
              <a:rPr lang="ne-NP" altLang="ja-JP" sz="1600" dirty="0">
                <a:ea typeface="ＭＳ ゴシック" panose="020B0609070205080204" pitchFamily="49" charset="-128"/>
                <a:cs typeface="Nirmala UI" panose="020B0502040204020203" pitchFamily="34" charset="0"/>
              </a:rPr>
              <a:t> कार्य गर्ने </a:t>
            </a:r>
          </a:p>
          <a:p>
            <a:pPr marL="0" indent="0">
              <a:lnSpc>
                <a:spcPct val="110000"/>
              </a:lnSpc>
              <a:spcBef>
                <a:spcPts val="0"/>
              </a:spcBef>
              <a:buNone/>
            </a:pPr>
            <a:r>
              <a:rPr lang="ne-NP" altLang="ja-JP" sz="1600" dirty="0">
                <a:ea typeface="ＭＳ ゴシック" panose="020B0609070205080204" pitchFamily="49" charset="-128"/>
                <a:cs typeface="Nirmala UI" panose="020B0502040204020203" pitchFamily="34" charset="0"/>
              </a:rPr>
              <a:t>स्थानमा सिधै नजिक लग्न सकिन्छ</a:t>
            </a:r>
            <a:r>
              <a:rPr lang="hi-IN" altLang="ja-JP" sz="1600" dirty="0">
                <a:ea typeface="ＭＳ ゴシック" panose="020B0609070205080204" pitchFamily="49" charset="-128"/>
                <a:cs typeface="Nirmala UI" panose="020B0502040204020203" pitchFamily="34" charset="0"/>
              </a:rPr>
              <a:t>।</a:t>
            </a:r>
            <a:endParaRPr lang="en-US" altLang="ja-JP" sz="1600" dirty="0">
              <a:latin typeface="Meiryo UI" panose="020B0604030504040204" pitchFamily="50" charset="-128"/>
              <a:ea typeface="Meiryo UI" panose="020B0604030504040204" pitchFamily="50" charset="-128"/>
            </a:endParaRPr>
          </a:p>
          <a:p>
            <a:pPr marL="152400" indent="0" algn="just">
              <a:lnSpc>
                <a:spcPts val="2000"/>
              </a:lnSpc>
              <a:buNone/>
            </a:pP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प्रमुख विशेषताहरु</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295910" indent="0" algn="just">
              <a:lnSpc>
                <a:spcPts val="2000"/>
              </a:lnSpc>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१</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भुइँको स्थान निर्धारण गर्ने सजिलो</a:t>
            </a:r>
            <a:r>
              <a:rPr lang="en-US"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600" kern="100" dirty="0">
                <a:latin typeface="ＭＳ ゴシック" panose="020B0609070205080204" pitchFamily="49" charset="-128"/>
                <a:ea typeface="ＭＳ ゴシック" panose="020B0609070205080204" pitchFamily="49" charset="-128"/>
                <a:cs typeface="Nirmala UI" panose="020B0502040204020203" pitchFamily="34" charset="0"/>
              </a:rPr>
              <a:t>हुने</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295910" indent="0" algn="just">
              <a:lnSpc>
                <a:spcPts val="2000"/>
              </a:lnSpc>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२</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कार्यस्थलमा कुनै बाधा नपर्ने ठाउँहरूमा कार्यक्षमता राम्रो</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भएको।</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295910" indent="0" algn="just">
              <a:lnSpc>
                <a:spcPts val="2000"/>
              </a:lnSpc>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३</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बिजुली</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संचार कार्य</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निर्माण कार्य</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जहाज निर्माण कार्य</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आदिमा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295910" indent="0" algn="just">
              <a:lnSpc>
                <a:spcPts val="2000"/>
              </a:lnSpc>
              <a:buNone/>
            </a:pPr>
            <a:r>
              <a:rPr lang="ne-NP"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व्यापक रूपमा प्रयोग गरि</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एको</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pic>
        <p:nvPicPr>
          <p:cNvPr id="8" name="Picture 7">
            <a:extLst>
              <a:ext uri="{FF2B5EF4-FFF2-40B4-BE49-F238E27FC236}">
                <a16:creationId xmlns:a16="http://schemas.microsoft.com/office/drawing/2014/main" id="{8A39DC5B-78D9-61A3-4E22-79716FBA540C}"/>
              </a:ext>
            </a:extLst>
          </p:cNvPr>
          <p:cNvPicPr>
            <a:picLocks noChangeAspect="1"/>
          </p:cNvPicPr>
          <p:nvPr/>
        </p:nvPicPr>
        <p:blipFill>
          <a:blip r:embed="rId3"/>
          <a:stretch>
            <a:fillRect/>
          </a:stretch>
        </p:blipFill>
        <p:spPr>
          <a:xfrm>
            <a:off x="6272946" y="949358"/>
            <a:ext cx="2312254" cy="2350410"/>
          </a:xfrm>
          <a:prstGeom prst="rect">
            <a:avLst/>
          </a:prstGeom>
        </p:spPr>
      </p:pic>
      <p:sp>
        <p:nvSpPr>
          <p:cNvPr id="2" name="テキスト ボックス 6">
            <a:extLst>
              <a:ext uri="{FF2B5EF4-FFF2-40B4-BE49-F238E27FC236}">
                <a16:creationId xmlns:a16="http://schemas.microsoft.com/office/drawing/2014/main" id="{70E12611-FEC5-566C-0064-F2F0F1092D4A}"/>
              </a:ext>
            </a:extLst>
          </p:cNvPr>
          <p:cNvSpPr txBox="1"/>
          <p:nvPr/>
        </p:nvSpPr>
        <p:spPr>
          <a:xfrm>
            <a:off x="4572000" y="6409243"/>
            <a:ext cx="3624747"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5/</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5</a:t>
            </a:r>
            <a:endParaRPr lang="ja-JP" altLang="en-US" sz="1200" dirty="0">
              <a:solidFill>
                <a:prstClr val="black"/>
              </a:solidFill>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62751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विधुतीय मोटरको विशेषता</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24759" y="6400413"/>
            <a:ext cx="3945903"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105</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47</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50</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338359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just">
              <a:lnSpc>
                <a:spcPts val="3000"/>
              </a:lnSpc>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इन्जिनबाट </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निकालिने ग्याँस वा ध्वनि आदीको उपायहरु अपनाउन जरुरी रहेको स्थान</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धेरै प्रयोग गरिने उच्च स्थानमा प्रयोग गर्ने कार्य साधनको </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शक्ति चालको श्रोतको रुपमा विधुतीय मोटर</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प्रयोग गरिन्छ।</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indent="0" algn="just">
              <a:lnSpc>
                <a:spcPts val="2000"/>
              </a:lnSpc>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स्व-चालित प्रणालीको उच्च स्थानमा प्रयोग गर्ने कार्य साधनमा</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औद्योगिक सवारी साधनहरुको लागि प्रयोग गरिने ब्याट्री रही</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विधुतीय मोटरमा </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प्रत्यक्ष प्रवाह हुने मोटर मात्र नभएर</a:t>
            </a:r>
            <a:r>
              <a:rPr lang="en-US" altLang="ja-JP" sz="16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वैकल्पिक प्रवाह मोटर</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पनि थुप्रै प्रयोग गरिएको हुन्छ।</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indent="0" algn="just">
              <a:lnSpc>
                <a:spcPts val="2000"/>
              </a:lnSpc>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ब्याट्री प्रणालीको उच्च स्थानमा कार्य गर्ने साधनको शक्ति प्रसारण उपकरणमा</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व्हील प्रणाली</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क्रलर प्रणालीको उच्च स्थानमा कार्य गर्ने साधनको इन्जिनले ब्याट्रीलाई विधुतीय श्रोतको रुपमा विधुतीय मोटरमा परिणत गर्ने भएकोले</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शक्ति प्रसारणको प्रणालीमा व्हील प्रणाली लगभग क्रलर प्रणाली जस्तै छ।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4088793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हाइड्रोलिक उपकरणको विशेषता</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47909" y="6400413"/>
            <a:ext cx="3922753"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106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48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51</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78871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just">
              <a:lnSpc>
                <a:spcPts val="2000"/>
              </a:lnSpc>
              <a:buNone/>
            </a:pPr>
            <a:r>
              <a:rPr lang="ne-NP" altLang="ja-JP" sz="1600" kern="100" dirty="0">
                <a:solidFill>
                  <a:prstClr val="black"/>
                </a:solidFill>
                <a:effectLst/>
                <a:latin typeface="Meiryo UI" panose="020B0604030504040204" pitchFamily="50" charset="-128"/>
                <a:ea typeface="Meiryo UI" panose="020B0604030504040204" pitchFamily="50" charset="-128"/>
                <a:cs typeface="Nirmala UI" panose="020B0502040204020203" pitchFamily="34"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साधनको कार्य उपकरणको धेरै जसो भागमा</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हाइड्रोलिक शक्ति प्रयोग गरिएका हाइड्रोलिक उपकरणले चलाएको हुन्छ। हाइड्रोलिक उपकरणमा</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निम्न विशेषताहरु रहेका छ</a:t>
            </a:r>
            <a:r>
              <a:rPr lang="ne-NP" altLang="ja-JP" sz="1600" dirty="0">
                <a:effectLst/>
                <a:ea typeface="ＭＳ ゴシック" panose="020B0609070205080204" pitchFamily="49" charset="-128"/>
                <a:cs typeface="Nirmala UI" panose="020B0502040204020203" pitchFamily="34" charset="0"/>
              </a:rPr>
              <a:t>न</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tabLst>
                <a:tab pos="3405188" algn="l"/>
              </a:tabLst>
            </a:pPr>
            <a:r>
              <a:rPr lang="en-US" altLang="ja-JP" sz="1600" dirty="0">
                <a:solidFill>
                  <a:prstClr val="black"/>
                </a:solidFill>
                <a:latin typeface="Meiryo UI" panose="020B0604030504040204" pitchFamily="50" charset="-128"/>
                <a:ea typeface="Meiryo UI" panose="020B0604030504040204" pitchFamily="50" charset="-128"/>
              </a:rPr>
              <a:t>【</a:t>
            </a:r>
            <a:r>
              <a:rPr lang="ne-NP" altLang="ja-JP" sz="1600" dirty="0">
                <a:effectLst/>
                <a:ea typeface="ＭＳ ゴシック" panose="020B0609070205080204" pitchFamily="49" charset="-128"/>
                <a:cs typeface="Nirmala UI" panose="020B0502040204020203" pitchFamily="34" charset="0"/>
              </a:rPr>
              <a:t> राम्रो पक्ष </a:t>
            </a:r>
            <a:r>
              <a:rPr lang="en-US" altLang="ja-JP" sz="1600" dirty="0">
                <a:solidFill>
                  <a:prstClr val="black"/>
                </a:solidFill>
                <a:latin typeface="Meiryo UI" panose="020B0604030504040204" pitchFamily="50" charset="-128"/>
                <a:ea typeface="Meiryo UI" panose="020B0604030504040204" pitchFamily="50" charset="-128"/>
              </a:rPr>
              <a:t>】	【</a:t>
            </a:r>
            <a:r>
              <a:rPr lang="ne-NP" altLang="ja-JP" sz="1600" dirty="0">
                <a:effectLst/>
                <a:ea typeface="ＭＳ ゴシック" panose="020B0609070205080204" pitchFamily="49" charset="-128"/>
                <a:cs typeface="Nirmala UI" panose="020B0502040204020203" pitchFamily="34" charset="0"/>
              </a:rPr>
              <a:t> नराम्रो पक्ष </a:t>
            </a:r>
            <a:r>
              <a:rPr lang="en-US" altLang="ja-JP" sz="16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tabLst>
                <a:tab pos="3405188" algn="l"/>
              </a:tabLst>
            </a:pPr>
            <a:r>
              <a:rPr lang="en-US" altLang="ja-JP" sz="1600" dirty="0">
                <a:solidFill>
                  <a:prstClr val="black"/>
                </a:solidFill>
                <a:latin typeface="Meiryo UI" panose="020B0604030504040204" pitchFamily="50" charset="-128"/>
                <a:ea typeface="Meiryo UI" panose="020B0604030504040204" pitchFamily="50" charset="-128"/>
              </a:rPr>
              <a:t>①</a:t>
            </a:r>
            <a:r>
              <a:rPr lang="ja-JP" altLang="en-US" sz="1600" dirty="0">
                <a:solidFill>
                  <a:prstClr val="black"/>
                </a:solidFill>
                <a:latin typeface="Meiryo UI" panose="020B0604030504040204" pitchFamily="50" charset="-128"/>
                <a:ea typeface="Meiryo UI" panose="020B0604030504040204" pitchFamily="50" charset="-128"/>
              </a:rPr>
              <a:t>　</a:t>
            </a:r>
            <a:r>
              <a:rPr lang="ne-NP" altLang="ja-JP" sz="1600" dirty="0">
                <a:effectLst/>
                <a:ea typeface="ＭＳ ゴシック" panose="020B0609070205080204" pitchFamily="49" charset="-128"/>
                <a:cs typeface="Nirmala UI" panose="020B0502040204020203" pitchFamily="34" charset="0"/>
              </a:rPr>
              <a:t>सानो र हलुका हुने</a:t>
            </a:r>
            <a:r>
              <a:rPr lang="ja-JP" altLang="en-US" sz="1600" dirty="0">
                <a:solidFill>
                  <a:prstClr val="black"/>
                </a:solidFill>
                <a:latin typeface="Meiryo UI" panose="020B0604030504040204" pitchFamily="50" charset="-128"/>
                <a:ea typeface="Meiryo UI" panose="020B0604030504040204" pitchFamily="50" charset="-128"/>
              </a:rPr>
              <a:t>	①　</a:t>
            </a:r>
            <a:r>
              <a:rPr lang="ne-NP" altLang="ja-JP" sz="1600" dirty="0">
                <a:effectLst/>
                <a:ea typeface="ＭＳ ゴシック" panose="020B0609070205080204" pitchFamily="49" charset="-128"/>
                <a:cs typeface="Nirmala UI" panose="020B0502040204020203" pitchFamily="34" charset="0"/>
              </a:rPr>
              <a:t> पाइपहरु जटिल</a:t>
            </a:r>
            <a:r>
              <a:rPr lang="ja-JP" altLang="en-US" sz="1600" dirty="0">
                <a:ea typeface="ＭＳ ゴシック" panose="020B0609070205080204" pitchFamily="49" charset="-128"/>
                <a:cs typeface="Nirmala UI" panose="020B0502040204020203" pitchFamily="34" charset="0"/>
              </a:rPr>
              <a:t>　</a:t>
            </a:r>
            <a:r>
              <a:rPr lang="hi-IN" altLang="ja-JP" sz="1600" dirty="0">
                <a:effectLst/>
                <a:ea typeface="ＭＳ ゴシック" panose="020B0609070205080204" pitchFamily="49" charset="-128"/>
                <a:cs typeface="Nirmala UI" panose="020B0502040204020203" pitchFamily="34" charset="0"/>
              </a:rPr>
              <a:t>हुने</a:t>
            </a: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②　</a:t>
            </a:r>
            <a:r>
              <a:rPr lang="ne-NP" altLang="ja-JP" sz="1600" dirty="0">
                <a:effectLst/>
                <a:ea typeface="ＭＳ ゴシック" panose="020B0609070205080204" pitchFamily="49" charset="-128"/>
                <a:cs typeface="Nirmala UI" panose="020B0502040204020203" pitchFamily="34" charset="0"/>
              </a:rPr>
              <a:t>ओभरलोड रोकथाम गर्न सजिलो</a:t>
            </a:r>
            <a:r>
              <a:rPr lang="ja-JP" altLang="en-US" sz="1600" dirty="0">
                <a:solidFill>
                  <a:prstClr val="black"/>
                </a:solidFill>
                <a:latin typeface="Meiryo UI" panose="020B0604030504040204" pitchFamily="50" charset="-128"/>
                <a:ea typeface="Meiryo UI" panose="020B0604030504040204" pitchFamily="50" charset="-128"/>
              </a:rPr>
              <a:t>	②　</a:t>
            </a:r>
            <a:r>
              <a:rPr lang="ne-NP" altLang="ja-JP" sz="1600" dirty="0">
                <a:effectLst/>
                <a:ea typeface="ＭＳ ゴシック" panose="020B0609070205080204" pitchFamily="49" charset="-128"/>
                <a:cs typeface="Nirmala UI" panose="020B0502040204020203" pitchFamily="34" charset="0"/>
              </a:rPr>
              <a:t> हाइड्रोलिक तेलको चुहावट हुने</a:t>
            </a: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③　</a:t>
            </a:r>
            <a:r>
              <a:rPr lang="ne-NP" altLang="ja-JP" sz="1600" dirty="0">
                <a:effectLst/>
                <a:ea typeface="ＭＳ ゴシック" panose="020B0609070205080204" pitchFamily="49" charset="-128"/>
                <a:cs typeface="Nirmala UI" panose="020B0502040204020203" pitchFamily="34" charset="0"/>
              </a:rPr>
              <a:t>चरणविहिन गति परिवर्तन गर्न सजिलो </a:t>
            </a:r>
            <a:r>
              <a:rPr lang="ja-JP" altLang="en-US" sz="1600" dirty="0">
                <a:solidFill>
                  <a:prstClr val="black"/>
                </a:solidFill>
                <a:latin typeface="Meiryo UI" panose="020B0604030504040204" pitchFamily="50" charset="-128"/>
                <a:ea typeface="Meiryo UI" panose="020B0604030504040204" pitchFamily="50" charset="-128"/>
              </a:rPr>
              <a:t>	③　</a:t>
            </a:r>
            <a:r>
              <a:rPr lang="ne-NP" altLang="ja-JP" sz="1600" dirty="0">
                <a:effectLst/>
                <a:ea typeface="ＭＳ ゴシック" panose="020B0609070205080204" pitchFamily="49" charset="-128"/>
                <a:cs typeface="Nirmala UI" panose="020B0502040204020203" pitchFamily="34" charset="0"/>
              </a:rPr>
              <a:t> हाइड्रोलिक तेलको तापमान अनुसार</a:t>
            </a:r>
            <a:r>
              <a:rPr lang="en-US" altLang="ja-JP" sz="1600" dirty="0">
                <a:effectLst/>
                <a:latin typeface="Nirmala UI" panose="020B0502040204020203" pitchFamily="34" charset="0"/>
                <a:ea typeface="ＭＳ ゴシック" panose="020B0609070205080204" pitchFamily="49" charset="-128"/>
              </a:rPr>
              <a:t>,</a:t>
            </a:r>
            <a:endParaRPr lang="ne-NP" altLang="ja-JP" sz="1600" dirty="0">
              <a:effectLst/>
              <a:latin typeface="Nirmala UI" panose="020B0502040204020203" pitchFamily="34" charset="0"/>
              <a:ea typeface="ＭＳ ゴシック" panose="020B0609070205080204" pitchFamily="49" charset="-128"/>
            </a:endParaRP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④　</a:t>
            </a:r>
            <a:r>
              <a:rPr lang="ne-NP" altLang="ja-JP" sz="1600" dirty="0">
                <a:effectLst/>
                <a:ea typeface="ＭＳ ゴシック" panose="020B0609070205080204" pitchFamily="49" charset="-128"/>
                <a:cs typeface="Nirmala UI" panose="020B0502040204020203" pitchFamily="34" charset="0"/>
              </a:rPr>
              <a:t>कम्पन कम हुने</a:t>
            </a:r>
            <a:r>
              <a:rPr lang="ne-NP" altLang="ja-JP" sz="1600" dirty="0">
                <a:latin typeface="Nirmala UI" panose="020B0502040204020203" pitchFamily="34" charset="0"/>
                <a:ea typeface="ＭＳ ゴシック" panose="020B0609070205080204" pitchFamily="49" charset="-128"/>
              </a:rPr>
              <a:t>                 </a:t>
            </a:r>
            <a:r>
              <a:rPr lang="en-US" altLang="ja-JP" sz="1600" dirty="0">
                <a:effectLst/>
                <a:latin typeface="Nirmala UI" panose="020B0502040204020203" pitchFamily="34" charset="0"/>
                <a:ea typeface="ＭＳ ゴシック" panose="020B0609070205080204" pitchFamily="49" charset="-128"/>
              </a:rPr>
              <a:t> </a:t>
            </a:r>
            <a:r>
              <a:rPr lang="ne-NP" altLang="ja-JP" sz="1600" dirty="0">
                <a:effectLst/>
                <a:latin typeface="Nirmala UI" panose="020B0502040204020203" pitchFamily="34" charset="0"/>
                <a:ea typeface="ＭＳ ゴシック" panose="020B0609070205080204" pitchFamily="49" charset="-128"/>
              </a:rPr>
              <a:t>   </a:t>
            </a:r>
            <a:r>
              <a:rPr lang="ne-NP" altLang="ja-JP" sz="1600" dirty="0">
                <a:effectLst/>
                <a:ea typeface="ＭＳ ゴシック" panose="020B0609070205080204" pitchFamily="49" charset="-128"/>
                <a:cs typeface="Nirmala UI" panose="020B0502040204020203" pitchFamily="34" charset="0"/>
              </a:rPr>
              <a:t>मेशिनको दक्षता केहि हदसम्म परिवर्तन हुने</a:t>
            </a: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⑤　</a:t>
            </a:r>
            <a:r>
              <a:rPr lang="ne-NP" altLang="ja-JP" sz="1600" dirty="0">
                <a:effectLst/>
                <a:ea typeface="ＭＳ ゴシック" panose="020B0609070205080204" pitchFamily="49" charset="-128"/>
                <a:cs typeface="Nirmala UI" panose="020B0502040204020203" pitchFamily="34" charset="0"/>
              </a:rPr>
              <a:t>सहज सञ्चालन सम्भव हुने</a:t>
            </a: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⑥　</a:t>
            </a:r>
            <a:r>
              <a:rPr lang="ne-NP" altLang="ja-JP" sz="1600" dirty="0">
                <a:effectLst/>
                <a:ea typeface="ＭＳ ゴシック" panose="020B0609070205080204" pitchFamily="49" charset="-128"/>
                <a:cs typeface="Nirmala UI" panose="020B0502040204020203" pitchFamily="34" charset="0"/>
              </a:rPr>
              <a:t>रिमोटबाट सञ्चालन सजिलो हुने</a:t>
            </a: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9776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हाइड्रोलिक उपकरणको सिद्धान्त</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13185" y="6400413"/>
            <a:ext cx="3957477"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106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48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52</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442531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just">
              <a:lnSpc>
                <a:spcPts val="2000"/>
              </a:lnSpc>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हाइड्रोलिक उपकरणको सिद्धान्तमा,</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सिल गरेको भाँडो भित्र स्थिर तरल पदार्थको एक भागमा लगाइएको दबाब, तरल पदार्थ भित्रको सबै भागमा उस्तै दबाब प्रसारण हुन्छ।</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भन्ने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पास्कलको सिद्धान्त</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लागु गरिएको छ। </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indent="0">
              <a:lnSpc>
                <a:spcPts val="2000"/>
              </a:lnSpc>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उदाहरणको लागि</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चित्र </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3-12</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 जस्तो पाइप द्वारा जोडिएको भाँडो </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 भाँडो </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B</a:t>
            </a:r>
          </a:p>
          <a:p>
            <a:pPr indent="0">
              <a:lnSpc>
                <a:spcPts val="2000"/>
              </a:lnSpc>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खण्डमा</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भाँडो </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1</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cm</a:t>
            </a:r>
            <a:r>
              <a:rPr lang="ja-JP" altLang="ja-JP" sz="1400" kern="100" baseline="30000" dirty="0">
                <a:effectLst/>
                <a:latin typeface="Nirmala UI" panose="020B0502040204020203" pitchFamily="34" charset="0"/>
                <a:ea typeface="ＭＳ ゴシック" panose="020B0609070205080204" pitchFamily="49" charset="-128"/>
                <a:cs typeface="Nirmala UI" panose="020B0502040204020203" pitchFamily="34" charset="0"/>
              </a:rPr>
              <a:t>２</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सतहमा लगाएको शक्ति 10</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N</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द्वारा</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10</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N/cm</a:t>
            </a:r>
            <a:r>
              <a:rPr lang="ja-JP" altLang="ja-JP" sz="1400" kern="100" baseline="30000" dirty="0">
                <a:effectLst/>
                <a:latin typeface="Nirmala UI" panose="020B0502040204020203" pitchFamily="34" charset="0"/>
                <a:ea typeface="ＭＳ ゴシック" panose="020B0609070205080204" pitchFamily="49" charset="-128"/>
                <a:cs typeface="Nirmala UI" panose="020B0502040204020203" pitchFamily="34" charset="0"/>
              </a:rPr>
              <a:t>２</a:t>
            </a:r>
            <a:r>
              <a:rPr lang="ne-NP" altLang="ja-JP" sz="1400" kern="100" baseline="300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en-US" altLang="ja-JP" sz="1400" kern="100" baseline="300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indent="0">
              <a:lnSpc>
                <a:spcPts val="2000"/>
              </a:lnSpc>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दबाब उत्पन्न हुन्छ। त्यस दबाबले सबै पाइप भित्र सम्प्रेसन गर्ने भएकोले</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सतह</a:t>
            </a:r>
            <a:endParaRPr lang="en-US"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indent="0">
              <a:lnSpc>
                <a:spcPts val="2000"/>
              </a:lnSpc>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क्षेत्रफल 10</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cm</a:t>
            </a:r>
            <a:r>
              <a:rPr lang="ja-JP" altLang="ja-JP" sz="1400" kern="100" baseline="30000" dirty="0">
                <a:effectLst/>
                <a:latin typeface="Nirmala UI" panose="020B0502040204020203" pitchFamily="34" charset="0"/>
                <a:ea typeface="ＭＳ ゴシック" panose="020B0609070205080204" pitchFamily="49" charset="-128"/>
                <a:cs typeface="Nirmala UI" panose="020B0502040204020203" pitchFamily="34" charset="0"/>
              </a:rPr>
              <a:t>２</a:t>
            </a:r>
            <a:r>
              <a:rPr lang="ne-NP" altLang="ja-JP" sz="1400" kern="100" baseline="300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भाँडो </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B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सतह सबैमा सम्प्रेसन हुने शक्ति (</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F</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यस्तो रहन्छ।</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152400" indent="0" algn="just">
              <a:lnSpc>
                <a:spcPts val="2000"/>
              </a:lnSpc>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शक्ति</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　＝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दबाब</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सतह क्षेत्रफल</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152400" indent="0" algn="just">
              <a:lnSpc>
                <a:spcPts val="2000"/>
              </a:lnSpc>
              <a:buNone/>
            </a:pP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Ｆ　＝　１０Ｎ</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ｃｍ</a:t>
            </a:r>
            <a:r>
              <a:rPr lang="ja-JP" altLang="ja-JP" sz="1400" kern="100" baseline="30000" dirty="0">
                <a:effectLst/>
                <a:latin typeface="Nirmala UI" panose="020B0502040204020203" pitchFamily="34" charset="0"/>
                <a:ea typeface="ＭＳ ゴシック" panose="020B0609070205080204" pitchFamily="49" charset="-128"/>
                <a:cs typeface="Nirmala UI" panose="020B0502040204020203" pitchFamily="34" charset="0"/>
              </a:rPr>
              <a:t>２</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　１０ｃｍ</a:t>
            </a:r>
            <a:r>
              <a:rPr lang="ja-JP" altLang="ja-JP" sz="1400" kern="100" baseline="30000" dirty="0">
                <a:effectLst/>
                <a:latin typeface="Nirmala UI" panose="020B0502040204020203" pitchFamily="34" charset="0"/>
                <a:ea typeface="ＭＳ ゴシック" panose="020B0609070205080204" pitchFamily="49" charset="-128"/>
                <a:cs typeface="Nirmala UI" panose="020B0502040204020203" pitchFamily="34" charset="0"/>
              </a:rPr>
              <a:t>２</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　＝　１００Ｎ</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indent="0" algn="just">
              <a:lnSpc>
                <a:spcPts val="2000"/>
              </a:lnSpc>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यो सानो शक्तिबाट गह्रुङ्गो/भारी सामान चलाउने हाइड्रोलिक उपकरणको सिद्धान्त हो।</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indent="0" algn="just">
              <a:lnSpc>
                <a:spcPts val="2000"/>
              </a:lnSpc>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भाँडो </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लाई 50</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cm</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तल धकेल्दा, धकेलिएको तरल पदार्थ 50</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cm</a:t>
            </a:r>
            <a:r>
              <a:rPr lang="ja-JP" altLang="ja-JP" sz="1400" kern="100" baseline="30000" dirty="0">
                <a:effectLst/>
                <a:latin typeface="Nirmala UI" panose="020B0502040204020203" pitchFamily="34" charset="0"/>
                <a:ea typeface="ＭＳ ゴシック" panose="020B0609070205080204" pitchFamily="49" charset="-128"/>
                <a:cs typeface="Nirmala UI" panose="020B0502040204020203" pitchFamily="34" charset="0"/>
              </a:rPr>
              <a:t>３</a:t>
            </a:r>
            <a:r>
              <a:rPr lang="ne-NP" altLang="ja-JP" sz="1400" kern="100" baseline="300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रहने भएकोले भाँडो </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B</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5</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cm</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मात्र धकेलिएको हुन्छ। </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nvGrpSpPr>
          <p:cNvPr id="2" name="グループ化 1">
            <a:extLst>
              <a:ext uri="{FF2B5EF4-FFF2-40B4-BE49-F238E27FC236}">
                <a16:creationId xmlns:a16="http://schemas.microsoft.com/office/drawing/2014/main" id="{216994DB-E838-5419-497E-BD85B4E0AA85}"/>
              </a:ext>
            </a:extLst>
          </p:cNvPr>
          <p:cNvGrpSpPr/>
          <p:nvPr/>
        </p:nvGrpSpPr>
        <p:grpSpPr>
          <a:xfrm>
            <a:off x="6624701" y="1872753"/>
            <a:ext cx="2063750" cy="2076450"/>
            <a:chOff x="0" y="0"/>
            <a:chExt cx="2064328" cy="2076450"/>
          </a:xfrm>
        </p:grpSpPr>
        <p:grpSp>
          <p:nvGrpSpPr>
            <p:cNvPr id="3" name="グループ化 2">
              <a:extLst>
                <a:ext uri="{FF2B5EF4-FFF2-40B4-BE49-F238E27FC236}">
                  <a16:creationId xmlns:a16="http://schemas.microsoft.com/office/drawing/2014/main" id="{E06CF19C-E32A-6CDD-CB2C-4EDC6F60895D}"/>
                </a:ext>
              </a:extLst>
            </p:cNvPr>
            <p:cNvGrpSpPr/>
            <p:nvPr/>
          </p:nvGrpSpPr>
          <p:grpSpPr>
            <a:xfrm>
              <a:off x="0" y="0"/>
              <a:ext cx="2064328" cy="2076450"/>
              <a:chOff x="0" y="0"/>
              <a:chExt cx="2064328" cy="2076450"/>
            </a:xfrm>
          </p:grpSpPr>
          <p:pic>
            <p:nvPicPr>
              <p:cNvPr id="10" name="図 9">
                <a:extLst>
                  <a:ext uri="{FF2B5EF4-FFF2-40B4-BE49-F238E27FC236}">
                    <a16:creationId xmlns:a16="http://schemas.microsoft.com/office/drawing/2014/main" id="{A81E7BE4-7B03-C3B5-6F8A-DC9C9781C0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0"/>
                <a:ext cx="1959610" cy="2076450"/>
              </a:xfrm>
              <a:prstGeom prst="rect">
                <a:avLst/>
              </a:prstGeom>
              <a:noFill/>
              <a:ln>
                <a:noFill/>
              </a:ln>
            </p:spPr>
          </p:pic>
          <p:sp>
            <p:nvSpPr>
              <p:cNvPr id="12" name="テキスト ボックス 224">
                <a:extLst>
                  <a:ext uri="{FF2B5EF4-FFF2-40B4-BE49-F238E27FC236}">
                    <a16:creationId xmlns:a16="http://schemas.microsoft.com/office/drawing/2014/main" id="{4F29DBC3-FEE8-B1F6-0A4B-66270235747E}"/>
                  </a:ext>
                </a:extLst>
              </p:cNvPr>
              <p:cNvSpPr txBox="1"/>
              <p:nvPr/>
            </p:nvSpPr>
            <p:spPr>
              <a:xfrm>
                <a:off x="0" y="1765300"/>
                <a:ext cx="2064328"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3-12 हाइड्रोलिक उपकरणको सिद्धान्त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pic>
          <p:nvPicPr>
            <p:cNvPr id="6" name="図 5">
              <a:extLst>
                <a:ext uri="{FF2B5EF4-FFF2-40B4-BE49-F238E27FC236}">
                  <a16:creationId xmlns:a16="http://schemas.microsoft.com/office/drawing/2014/main" id="{CEEB129B-2541-AFF3-B9B4-01F499192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150" y="571500"/>
              <a:ext cx="233045" cy="139065"/>
            </a:xfrm>
            <a:prstGeom prst="rect">
              <a:avLst/>
            </a:prstGeom>
          </p:spPr>
        </p:pic>
        <p:pic>
          <p:nvPicPr>
            <p:cNvPr id="8" name="図 7">
              <a:extLst>
                <a:ext uri="{FF2B5EF4-FFF2-40B4-BE49-F238E27FC236}">
                  <a16:creationId xmlns:a16="http://schemas.microsoft.com/office/drawing/2014/main" id="{0C30C6D7-9F50-3A9E-9E34-408CBF196F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 y="571500"/>
              <a:ext cx="260350" cy="154940"/>
            </a:xfrm>
            <a:prstGeom prst="rect">
              <a:avLst/>
            </a:prstGeom>
          </p:spPr>
        </p:pic>
      </p:grpSp>
    </p:spTree>
    <p:extLst>
      <p:ext uri="{BB962C8B-B14F-4D97-AF65-F5344CB8AC3E}">
        <p14:creationId xmlns:p14="http://schemas.microsoft.com/office/powerpoint/2010/main" val="4129399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हाइड्रोलिक उपकरणको संयन्त्र</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47909" y="6400413"/>
            <a:ext cx="3922753"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107</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49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a:xfrm>
            <a:off x="8170662" y="6356351"/>
            <a:ext cx="344688" cy="365125"/>
          </a:xfrm>
        </p:spPr>
        <p:txBody>
          <a:bodyPr/>
          <a:lstStyle/>
          <a:p>
            <a:fld id="{10712B29-8DFD-45C1-BE8F-2E7F44751CDC}" type="slidenum">
              <a:rPr lang="ja-JP" altLang="en-US" smtClean="0">
                <a:solidFill>
                  <a:prstClr val="black">
                    <a:tint val="75000"/>
                  </a:prstClr>
                </a:solidFill>
              </a:rPr>
              <a:pPr/>
              <a:t>53</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31752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उपकरण भनेको</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उच्च स्थानमा कार्य गर्ने साधनको कार्य उपकरण चलाउने उपकरणभइ</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इन्जिनको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यान्त्रिक उर्जालाई तरल उर्जामा रुपान्तरण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पछी फेरी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यान्त्रिक उर्जामा परिणत गरि कार्य आयोजना गर्ने उपकरण</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इन्जिन अथवा विधुतीय मोटरको शक्तिमा आधारित हाइड्रोलिक </a:t>
            </a:r>
            <a:r>
              <a:rPr lang="en-US"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p>
          <a:p>
            <a:pPr marL="0" indent="0">
              <a:lnSpc>
                <a:spcPct val="100000"/>
              </a:lnSpc>
              <a:spcBef>
                <a:spcPts val="0"/>
              </a:spcBef>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पम्पलाई काम गराउने कार्यमा आधारित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तेललाई दबाब</a:t>
            </a:r>
            <a:endParaRPr lang="en-US"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दबाब गरिएको हाइड्रोलिक तेलले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मोटर,</a:t>
            </a:r>
            <a:endParaRPr lang="en-US"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सिलिण्डर</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आदि विभिन्न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कार्य उपकरण</a:t>
            </a:r>
            <a:endParaRPr lang="en-US"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en-US"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एक्च्युएटर/</a:t>
            </a:r>
            <a:r>
              <a:rPr lang="en-US" altLang="ja-JP" sz="1400" b="1" u="sng" kern="100" dirty="0">
                <a:effectLst/>
                <a:latin typeface="Nirmala UI" panose="020B0502040204020203" pitchFamily="34" charset="0"/>
                <a:ea typeface="ＭＳ ゴシック" panose="020B0609070205080204" pitchFamily="49" charset="-128"/>
                <a:cs typeface="Mangal" panose="02040503050203030202" pitchFamily="18" charset="0"/>
              </a:rPr>
              <a:t>Actuator</a:t>
            </a:r>
            <a:r>
              <a:rPr lang="en-US" altLang="ja-JP" sz="14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en-US" altLang="ja-JP" sz="1400" b="1"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चलाउन लगाईन्छ।</a:t>
            </a:r>
            <a:endParaRPr lang="en-US" altLang="ja-JP" sz="14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en-US"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कार्य उपकरणबाट प्रयोग गरे पछिको दबाब कम रहेको</a:t>
            </a:r>
            <a:endParaRPr lang="en-US"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तेलमा</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कम भोल्टेज सर्किट मार्फत हाइड्रोलिक तेल </a:t>
            </a:r>
            <a:endParaRPr lang="en-US"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ट्यांकमा फर्की</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फेरी हाइड्रोलिक पम्प्ले दबाब दिएर हाइड्रोलिक </a:t>
            </a:r>
            <a:endParaRPr lang="en-US"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 उपकरणमा वितरण गरि</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परिचालित गरि प्रयोग गर्ने संयन्त्र रही आएको छ।</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चित्र </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3-13</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सन्दर्भ</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911D211E-F3DF-0179-AE9B-B9DBDA78E463}"/>
              </a:ext>
            </a:extLst>
          </p:cNvPr>
          <p:cNvGrpSpPr/>
          <p:nvPr/>
        </p:nvGrpSpPr>
        <p:grpSpPr>
          <a:xfrm>
            <a:off x="5303520" y="1517650"/>
            <a:ext cx="3657600" cy="1911350"/>
            <a:chOff x="0" y="0"/>
            <a:chExt cx="3657600" cy="1911350"/>
          </a:xfrm>
        </p:grpSpPr>
        <p:grpSp>
          <p:nvGrpSpPr>
            <p:cNvPr id="3" name="グループ化 2">
              <a:extLst>
                <a:ext uri="{FF2B5EF4-FFF2-40B4-BE49-F238E27FC236}">
                  <a16:creationId xmlns:a16="http://schemas.microsoft.com/office/drawing/2014/main" id="{8D4AD13E-EB32-C365-898B-5FF5378051B5}"/>
                </a:ext>
              </a:extLst>
            </p:cNvPr>
            <p:cNvGrpSpPr/>
            <p:nvPr/>
          </p:nvGrpSpPr>
          <p:grpSpPr>
            <a:xfrm>
              <a:off x="0" y="0"/>
              <a:ext cx="3657600" cy="1911350"/>
              <a:chOff x="0" y="0"/>
              <a:chExt cx="3657600" cy="1911350"/>
            </a:xfrm>
          </p:grpSpPr>
          <p:grpSp>
            <p:nvGrpSpPr>
              <p:cNvPr id="9" name="グループ化 8">
                <a:extLst>
                  <a:ext uri="{FF2B5EF4-FFF2-40B4-BE49-F238E27FC236}">
                    <a16:creationId xmlns:a16="http://schemas.microsoft.com/office/drawing/2014/main" id="{C6317A3E-4D2C-69A8-D659-0DB9D73D9532}"/>
                  </a:ext>
                </a:extLst>
              </p:cNvPr>
              <p:cNvGrpSpPr/>
              <p:nvPr/>
            </p:nvGrpSpPr>
            <p:grpSpPr>
              <a:xfrm>
                <a:off x="0" y="0"/>
                <a:ext cx="3657600" cy="1911350"/>
                <a:chOff x="0" y="0"/>
                <a:chExt cx="3657600" cy="1911350"/>
              </a:xfrm>
            </p:grpSpPr>
            <p:pic>
              <p:nvPicPr>
                <p:cNvPr id="23" name="図 22">
                  <a:extLst>
                    <a:ext uri="{FF2B5EF4-FFF2-40B4-BE49-F238E27FC236}">
                      <a16:creationId xmlns:a16="http://schemas.microsoft.com/office/drawing/2014/main" id="{DAF5085B-6DCD-B2CD-B885-C346E18CB9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57600" cy="1842135"/>
                </a:xfrm>
                <a:prstGeom prst="rect">
                  <a:avLst/>
                </a:prstGeom>
                <a:noFill/>
                <a:ln>
                  <a:noFill/>
                </a:ln>
              </p:spPr>
            </p:pic>
            <p:sp>
              <p:nvSpPr>
                <p:cNvPr id="24" name="テキスト ボックス 208">
                  <a:extLst>
                    <a:ext uri="{FF2B5EF4-FFF2-40B4-BE49-F238E27FC236}">
                      <a16:creationId xmlns:a16="http://schemas.microsoft.com/office/drawing/2014/main" id="{A927E733-E129-22D8-615B-D933F6016885}"/>
                    </a:ext>
                  </a:extLst>
                </p:cNvPr>
                <p:cNvSpPr txBox="1"/>
                <p:nvPr/>
              </p:nvSpPr>
              <p:spPr>
                <a:xfrm>
                  <a:off x="800100" y="1600200"/>
                  <a:ext cx="1925146"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3-13 हाइड्रोलिक उपकरणको संयन्त्र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pic>
            <p:nvPicPr>
              <p:cNvPr id="10" name="図 9">
                <a:extLst>
                  <a:ext uri="{FF2B5EF4-FFF2-40B4-BE49-F238E27FC236}">
                    <a16:creationId xmlns:a16="http://schemas.microsoft.com/office/drawing/2014/main" id="{9660F986-007C-DC0D-2A56-8DC2D8F6D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5950"/>
                <a:ext cx="289560" cy="139700"/>
              </a:xfrm>
              <a:prstGeom prst="rect">
                <a:avLst/>
              </a:prstGeom>
            </p:spPr>
          </p:pic>
          <p:pic>
            <p:nvPicPr>
              <p:cNvPr id="12" name="図 11">
                <a:extLst>
                  <a:ext uri="{FF2B5EF4-FFF2-40B4-BE49-F238E27FC236}">
                    <a16:creationId xmlns:a16="http://schemas.microsoft.com/office/drawing/2014/main" id="{1EBEC433-E232-26C4-576C-93C4E0B3C8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00" y="63500"/>
                <a:ext cx="591820" cy="107950"/>
              </a:xfrm>
              <a:prstGeom prst="rect">
                <a:avLst/>
              </a:prstGeom>
            </p:spPr>
          </p:pic>
          <p:pic>
            <p:nvPicPr>
              <p:cNvPr id="13" name="図 12">
                <a:extLst>
                  <a:ext uri="{FF2B5EF4-FFF2-40B4-BE49-F238E27FC236}">
                    <a16:creationId xmlns:a16="http://schemas.microsoft.com/office/drawing/2014/main" id="{780825A6-4CFF-BD06-96CA-C35658B325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950" y="1187450"/>
                <a:ext cx="571500" cy="95250"/>
              </a:xfrm>
              <a:prstGeom prst="rect">
                <a:avLst/>
              </a:prstGeom>
            </p:spPr>
          </p:pic>
          <p:pic>
            <p:nvPicPr>
              <p:cNvPr id="14" name="図 13">
                <a:extLst>
                  <a:ext uri="{FF2B5EF4-FFF2-40B4-BE49-F238E27FC236}">
                    <a16:creationId xmlns:a16="http://schemas.microsoft.com/office/drawing/2014/main" id="{BC18B761-07A2-B543-ADC7-CAEF724228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00" y="514350"/>
                <a:ext cx="544830" cy="317500"/>
              </a:xfrm>
              <a:prstGeom prst="rect">
                <a:avLst/>
              </a:prstGeom>
            </p:spPr>
          </p:pic>
          <p:pic>
            <p:nvPicPr>
              <p:cNvPr id="15" name="図 14">
                <a:extLst>
                  <a:ext uri="{FF2B5EF4-FFF2-40B4-BE49-F238E27FC236}">
                    <a16:creationId xmlns:a16="http://schemas.microsoft.com/office/drawing/2014/main" id="{6CFB560E-8104-CDDA-97B2-38C14611AA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1450" y="107950"/>
                <a:ext cx="539750" cy="284480"/>
              </a:xfrm>
              <a:prstGeom prst="rect">
                <a:avLst/>
              </a:prstGeom>
            </p:spPr>
          </p:pic>
          <p:pic>
            <p:nvPicPr>
              <p:cNvPr id="16" name="図 15">
                <a:extLst>
                  <a:ext uri="{FF2B5EF4-FFF2-40B4-BE49-F238E27FC236}">
                    <a16:creationId xmlns:a16="http://schemas.microsoft.com/office/drawing/2014/main" id="{6C5D8C02-2CD2-40ED-2C02-011F744461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1450" y="1028700"/>
                <a:ext cx="495300" cy="160020"/>
              </a:xfrm>
              <a:prstGeom prst="rect">
                <a:avLst/>
              </a:prstGeom>
            </p:spPr>
          </p:pic>
          <p:pic>
            <p:nvPicPr>
              <p:cNvPr id="17" name="図 16">
                <a:extLst>
                  <a:ext uri="{FF2B5EF4-FFF2-40B4-BE49-F238E27FC236}">
                    <a16:creationId xmlns:a16="http://schemas.microsoft.com/office/drawing/2014/main" id="{C254BBE1-FC0C-43BD-5180-BD3A44FD5E7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0700" y="463550"/>
                <a:ext cx="461010" cy="368300"/>
              </a:xfrm>
              <a:prstGeom prst="rect">
                <a:avLst/>
              </a:prstGeom>
            </p:spPr>
          </p:pic>
          <p:pic>
            <p:nvPicPr>
              <p:cNvPr id="18" name="図 17">
                <a:extLst>
                  <a:ext uri="{FF2B5EF4-FFF2-40B4-BE49-F238E27FC236}">
                    <a16:creationId xmlns:a16="http://schemas.microsoft.com/office/drawing/2014/main" id="{D93B865A-918A-852E-64B4-225DFC323D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21000" y="876300"/>
                <a:ext cx="488950" cy="216535"/>
              </a:xfrm>
              <a:prstGeom prst="rect">
                <a:avLst/>
              </a:prstGeom>
            </p:spPr>
          </p:pic>
          <p:pic>
            <p:nvPicPr>
              <p:cNvPr id="19" name="図 18">
                <a:extLst>
                  <a:ext uri="{FF2B5EF4-FFF2-40B4-BE49-F238E27FC236}">
                    <a16:creationId xmlns:a16="http://schemas.microsoft.com/office/drawing/2014/main" id="{70F9172A-09F4-2D46-118B-734409874C9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66900" y="1282700"/>
                <a:ext cx="927100" cy="236220"/>
              </a:xfrm>
              <a:prstGeom prst="rect">
                <a:avLst/>
              </a:prstGeom>
            </p:spPr>
          </p:pic>
          <p:pic>
            <p:nvPicPr>
              <p:cNvPr id="20" name="図 19">
                <a:extLst>
                  <a:ext uri="{FF2B5EF4-FFF2-40B4-BE49-F238E27FC236}">
                    <a16:creationId xmlns:a16="http://schemas.microsoft.com/office/drawing/2014/main" id="{344C5059-A7A5-DC2A-FF04-ED8C64AF311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27250" y="63500"/>
                <a:ext cx="614045" cy="107950"/>
              </a:xfrm>
              <a:prstGeom prst="rect">
                <a:avLst/>
              </a:prstGeom>
            </p:spPr>
          </p:pic>
          <p:pic>
            <p:nvPicPr>
              <p:cNvPr id="21" name="図 20">
                <a:extLst>
                  <a:ext uri="{FF2B5EF4-FFF2-40B4-BE49-F238E27FC236}">
                    <a16:creationId xmlns:a16="http://schemas.microsoft.com/office/drawing/2014/main" id="{3EC2BD93-9B05-B8B1-C705-DF8063B2A50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87600" y="546100"/>
                <a:ext cx="495300" cy="281305"/>
              </a:xfrm>
              <a:prstGeom prst="rect">
                <a:avLst/>
              </a:prstGeom>
            </p:spPr>
          </p:pic>
          <p:pic>
            <p:nvPicPr>
              <p:cNvPr id="22" name="図 21">
                <a:extLst>
                  <a:ext uri="{FF2B5EF4-FFF2-40B4-BE49-F238E27FC236}">
                    <a16:creationId xmlns:a16="http://schemas.microsoft.com/office/drawing/2014/main" id="{63F57651-7E36-3582-50AE-64666CEC7B6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75000" y="527050"/>
                <a:ext cx="292100" cy="304165"/>
              </a:xfrm>
              <a:prstGeom prst="rect">
                <a:avLst/>
              </a:prstGeom>
            </p:spPr>
          </p:pic>
        </p:grpSp>
        <p:pic>
          <p:nvPicPr>
            <p:cNvPr id="8" name="図 7">
              <a:extLst>
                <a:ext uri="{FF2B5EF4-FFF2-40B4-BE49-F238E27FC236}">
                  <a16:creationId xmlns:a16="http://schemas.microsoft.com/office/drawing/2014/main" id="{4376A164-7A37-2EEF-19D7-0707E70EE19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17650" y="444500"/>
              <a:ext cx="152400" cy="381000"/>
            </a:xfrm>
            <a:prstGeom prst="rect">
              <a:avLst/>
            </a:prstGeom>
          </p:spPr>
        </p:pic>
      </p:grpSp>
    </p:spTree>
    <p:extLst>
      <p:ext uri="{BB962C8B-B14F-4D97-AF65-F5344CB8AC3E}">
        <p14:creationId xmlns:p14="http://schemas.microsoft.com/office/powerpoint/2010/main" val="842306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हाइड्रोलिक उपकरणको बनावट</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95725" y="6400413"/>
            <a:ext cx="4274937"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107</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49</a:t>
            </a:r>
            <a:r>
              <a:rPr lang="ja-JP" altLang="en-US" sz="1200" dirty="0">
                <a:solidFill>
                  <a:prstClr val="black"/>
                </a:solidFill>
              </a:rPr>
              <a:t>～</a:t>
            </a:r>
            <a:r>
              <a:rPr lang="en-US" altLang="ja-JP" sz="1200" dirty="0">
                <a:solidFill>
                  <a:prstClr val="black"/>
                </a:solidFill>
              </a:rPr>
              <a:t>50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54</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257626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उपकरण</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निम्न ३ वटा कार्य क्षमता रहेको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उपकरण र संलग्न उपकरण</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छुट्याउन सकिन्छ।</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just">
              <a:lnSpc>
                <a:spcPts val="2000"/>
              </a:lnSpc>
              <a:buFont typeface="ＭＳ ゴシック" panose="020B0609070205080204" pitchFamily="49" charset="-128"/>
              <a:buAutoNum type="circleNumDbPlain"/>
            </a:pPr>
            <a:r>
              <a:rPr lang="ne-NP" altLang="ja-JP" sz="1200" b="1" kern="100" dirty="0">
                <a:effectLst/>
                <a:latin typeface="ＭＳ ゴシック" panose="020B0609070205080204" pitchFamily="49" charset="-128"/>
                <a:ea typeface="Times New Roman" panose="02020603050405020304" pitchFamily="18" charset="0"/>
                <a:cs typeface="Nirmala UI" panose="020B0502040204020203" pitchFamily="34" charset="0"/>
              </a:rPr>
              <a:t>हाइड्रोलिक सिर्जना उपकरण</a:t>
            </a:r>
            <a:r>
              <a:rPr lang="ja-JP" altLang="ja-JP" sz="1200" b="1" kern="100" dirty="0">
                <a:effectLst/>
                <a:latin typeface="Nirmala UI" panose="020B0502040204020203" pitchFamily="34" charset="0"/>
                <a:ea typeface="Times New Roman" panose="02020603050405020304" pitchFamily="18" charset="0"/>
                <a:cs typeface="Nirmala UI" panose="020B0502040204020203" pitchFamily="34" charset="0"/>
              </a:rPr>
              <a:t>（</a:t>
            </a:r>
            <a:r>
              <a:rPr lang="ne-NP" altLang="ja-JP" sz="1200" b="1" kern="100" dirty="0">
                <a:effectLst/>
                <a:latin typeface="ＭＳ ゴシック" panose="020B0609070205080204" pitchFamily="49" charset="-128"/>
                <a:ea typeface="Times New Roman" panose="02020603050405020304" pitchFamily="18" charset="0"/>
                <a:cs typeface="Nirmala UI" panose="020B0502040204020203" pitchFamily="34" charset="0"/>
              </a:rPr>
              <a:t>पम्प</a:t>
            </a:r>
            <a:r>
              <a:rPr lang="ja-JP" altLang="ja-JP" sz="1200" b="1" kern="100" dirty="0">
                <a:effectLst/>
                <a:latin typeface="Nirmala UI" panose="020B0502040204020203" pitchFamily="34" charset="0"/>
                <a:ea typeface="Times New Roman" panose="02020603050405020304" pitchFamily="18" charset="0"/>
                <a:cs typeface="Nirmala UI" panose="020B0502040204020203" pitchFamily="34" charset="0"/>
              </a:rPr>
              <a:t>）</a:t>
            </a:r>
            <a:endParaRPr lang="ja-JP" altLang="ja-JP" sz="1200" b="1"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143510" indent="0" algn="l">
              <a:lnSpc>
                <a:spcPts val="18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तेल ट्यांकबाट हाइड्रोलिक तेल तानेर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दबाब दिएर सर्किट भित्र पठाउने उपकरण</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lvl="0" indent="0" algn="l">
              <a:lnSpc>
                <a:spcPts val="2000"/>
              </a:lnSpc>
              <a:buNone/>
            </a:pPr>
            <a:r>
              <a:rPr lang="ja-JP" altLang="en-US" sz="1200" kern="100" dirty="0">
                <a:effectLst/>
                <a:latin typeface="Nirmala UI" panose="020B0502040204020203" pitchFamily="34" charset="0"/>
                <a:ea typeface="Times New Roman" panose="02020603050405020304" pitchFamily="18" charset="0"/>
                <a:cs typeface="Nirmala UI" panose="020B0502040204020203" pitchFamily="34" charset="0"/>
              </a:rPr>
              <a:t>②</a:t>
            </a:r>
            <a:r>
              <a:rPr lang="ja-JP" altLang="ja-JP" sz="1200" kern="100" dirty="0">
                <a:effectLst/>
                <a:latin typeface="Nirmala UI" panose="020B0502040204020203" pitchFamily="34" charset="0"/>
                <a:ea typeface="Times New Roman" panose="02020603050405020304" pitchFamily="18" charset="0"/>
                <a:cs typeface="Nirmala UI" panose="020B0502040204020203" pitchFamily="34" charset="0"/>
              </a:rPr>
              <a:t>　</a:t>
            </a:r>
            <a:r>
              <a:rPr lang="ne-NP" altLang="ja-JP" sz="1200" b="1" kern="100" dirty="0">
                <a:effectLst/>
                <a:latin typeface="ＭＳ ゴシック" panose="020B0609070205080204" pitchFamily="49" charset="-128"/>
                <a:ea typeface="Times New Roman" panose="02020603050405020304" pitchFamily="18" charset="0"/>
                <a:cs typeface="Nirmala UI" panose="020B0502040204020203" pitchFamily="34" charset="0"/>
              </a:rPr>
              <a:t>हाइड्रोलिक नियन्त्रण उपकरण</a:t>
            </a:r>
            <a:r>
              <a:rPr lang="ja-JP" altLang="ja-JP" sz="1200" b="1" kern="100" dirty="0">
                <a:effectLst/>
                <a:latin typeface="Nirmala UI" panose="020B0502040204020203" pitchFamily="34" charset="0"/>
                <a:ea typeface="Times New Roman" panose="02020603050405020304" pitchFamily="18" charset="0"/>
                <a:cs typeface="Nirmala UI" panose="020B0502040204020203" pitchFamily="34" charset="0"/>
              </a:rPr>
              <a:t>（</a:t>
            </a:r>
            <a:r>
              <a:rPr lang="ne-NP" altLang="ja-JP" sz="1200" b="1" kern="100" dirty="0">
                <a:effectLst/>
                <a:latin typeface="ＭＳ ゴシック" panose="020B0609070205080204" pitchFamily="49" charset="-128"/>
                <a:ea typeface="Times New Roman" panose="02020603050405020304" pitchFamily="18" charset="0"/>
                <a:cs typeface="Nirmala UI" panose="020B0502040204020203" pitchFamily="34" charset="0"/>
              </a:rPr>
              <a:t>भल्भ</a:t>
            </a:r>
            <a:r>
              <a:rPr lang="ja-JP" altLang="ja-JP" sz="1200" b="1" kern="100" dirty="0">
                <a:effectLst/>
                <a:latin typeface="Nirmala UI" panose="020B0502040204020203" pitchFamily="34" charset="0"/>
                <a:ea typeface="Times New Roman" panose="02020603050405020304" pitchFamily="18" charset="0"/>
                <a:cs typeface="Nirmala UI" panose="020B0502040204020203" pitchFamily="34" charset="0"/>
              </a:rPr>
              <a:t>）</a:t>
            </a:r>
            <a:endParaRPr lang="ja-JP" altLang="ja-JP" sz="1200" b="1"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219710" indent="0" algn="l">
              <a:lnSpc>
                <a:spcPts val="18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पम्पबाट फालिएको हाइड्रोलिक तेलको दबाब</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बग्ने मात्रा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दिशालाई नियन्त्रण गर्ने उपकरण</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lvl="0" indent="0" algn="l">
              <a:lnSpc>
                <a:spcPts val="2000"/>
              </a:lnSpc>
              <a:buNone/>
            </a:pPr>
            <a:r>
              <a:rPr lang="ja-JP" altLang="en-US" sz="1200" kern="100" dirty="0">
                <a:effectLst/>
                <a:latin typeface="Nirmala UI" panose="020B0502040204020203" pitchFamily="34" charset="0"/>
                <a:ea typeface="Times New Roman" panose="02020603050405020304" pitchFamily="18" charset="0"/>
                <a:cs typeface="Nirmala UI" panose="020B0502040204020203" pitchFamily="34" charset="0"/>
              </a:rPr>
              <a:t>③</a:t>
            </a:r>
            <a:r>
              <a:rPr lang="ja-JP" altLang="ja-JP" sz="1200" kern="100" dirty="0">
                <a:effectLst/>
                <a:latin typeface="Nirmala UI" panose="020B0502040204020203" pitchFamily="34" charset="0"/>
                <a:ea typeface="Times New Roman" panose="02020603050405020304" pitchFamily="18" charset="0"/>
                <a:cs typeface="Nirmala UI" panose="020B0502040204020203" pitchFamily="34" charset="0"/>
              </a:rPr>
              <a:t>　</a:t>
            </a:r>
            <a:r>
              <a:rPr lang="ne-NP" altLang="ja-JP" sz="1200" b="1" kern="100" dirty="0">
                <a:effectLst/>
                <a:latin typeface="ＭＳ ゴシック" panose="020B0609070205080204" pitchFamily="49" charset="-128"/>
                <a:ea typeface="Times New Roman" panose="02020603050405020304" pitchFamily="18" charset="0"/>
                <a:cs typeface="Nirmala UI" panose="020B0502040204020203" pitchFamily="34" charset="0"/>
              </a:rPr>
              <a:t>हाइड्रोलिक कार्य उपकरण</a:t>
            </a:r>
            <a:r>
              <a:rPr lang="ja-JP" altLang="ja-JP" sz="1200" b="1" kern="100" dirty="0">
                <a:effectLst/>
                <a:latin typeface="Nirmala UI" panose="020B0502040204020203" pitchFamily="34" charset="0"/>
                <a:ea typeface="Times New Roman" panose="02020603050405020304" pitchFamily="18" charset="0"/>
                <a:cs typeface="Nirmala UI" panose="020B0502040204020203" pitchFamily="34" charset="0"/>
              </a:rPr>
              <a:t>（</a:t>
            </a:r>
            <a:r>
              <a:rPr lang="ne-NP" altLang="ja-JP" sz="1200" b="1" kern="100" dirty="0">
                <a:effectLst/>
                <a:latin typeface="ＭＳ ゴシック" panose="020B0609070205080204" pitchFamily="49" charset="-128"/>
                <a:ea typeface="Times New Roman" panose="02020603050405020304" pitchFamily="18" charset="0"/>
                <a:cs typeface="Nirmala UI" panose="020B0502040204020203" pitchFamily="34" charset="0"/>
              </a:rPr>
              <a:t>एक्च्युएटर/</a:t>
            </a:r>
            <a:r>
              <a:rPr lang="en-US" altLang="ja-JP" sz="1200" b="1" kern="100" dirty="0">
                <a:effectLst/>
                <a:latin typeface="Nirmala UI" panose="020B0502040204020203" pitchFamily="34" charset="0"/>
                <a:ea typeface="Times New Roman" panose="02020603050405020304" pitchFamily="18" charset="0"/>
                <a:cs typeface="ＭＳ ゴシック" panose="020B0609070205080204" pitchFamily="49" charset="-128"/>
              </a:rPr>
              <a:t>Actuator</a:t>
            </a:r>
            <a:r>
              <a:rPr lang="ja-JP" altLang="ja-JP" sz="1200" b="1" kern="100" dirty="0">
                <a:effectLst/>
                <a:latin typeface="Nirmala UI" panose="020B0502040204020203" pitchFamily="34" charset="0"/>
                <a:ea typeface="Times New Roman" panose="02020603050405020304" pitchFamily="18" charset="0"/>
                <a:cs typeface="Nirmala UI" panose="020B0502040204020203" pitchFamily="34" charset="0"/>
              </a:rPr>
              <a:t>）</a:t>
            </a:r>
            <a:endParaRPr lang="ja-JP" altLang="ja-JP" sz="1200" b="1"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219710" indent="0" algn="l">
              <a:lnSpc>
                <a:spcPts val="18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दबाबको हाइड्रोलिक तेलको उर्जालाई घुमाएर अथवा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घूर्णन वा रैखिक ग</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तिको शक्तिमा परिणत गर्ने उपकरण</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aphicFrame>
        <p:nvGraphicFramePr>
          <p:cNvPr id="3" name="表 2"/>
          <p:cNvGraphicFramePr>
            <a:graphicFrameLocks noGrp="1"/>
          </p:cNvGraphicFramePr>
          <p:nvPr>
            <p:extLst>
              <p:ext uri="{D42A27DB-BD31-4B8C-83A1-F6EECF244321}">
                <p14:modId xmlns:p14="http://schemas.microsoft.com/office/powerpoint/2010/main" val="2131098833"/>
              </p:ext>
            </p:extLst>
          </p:nvPr>
        </p:nvGraphicFramePr>
        <p:xfrm>
          <a:off x="1334770" y="3735902"/>
          <a:ext cx="6474460" cy="2269359"/>
        </p:xfrm>
        <a:graphic>
          <a:graphicData uri="http://schemas.openxmlformats.org/drawingml/2006/table">
            <a:tbl>
              <a:tblPr firstRow="1" firstCol="1" bandRow="1">
                <a:tableStyleId>{5940675A-B579-460E-94D1-54222C63F5DA}</a:tableStyleId>
              </a:tblPr>
              <a:tblGrid>
                <a:gridCol w="1848821">
                  <a:extLst>
                    <a:ext uri="{9D8B030D-6E8A-4147-A177-3AD203B41FA5}">
                      <a16:colId xmlns:a16="http://schemas.microsoft.com/office/drawing/2014/main" val="20000"/>
                    </a:ext>
                  </a:extLst>
                </a:gridCol>
                <a:gridCol w="1619905">
                  <a:extLst>
                    <a:ext uri="{9D8B030D-6E8A-4147-A177-3AD203B41FA5}">
                      <a16:colId xmlns:a16="http://schemas.microsoft.com/office/drawing/2014/main" val="20001"/>
                    </a:ext>
                  </a:extLst>
                </a:gridCol>
                <a:gridCol w="1387119">
                  <a:extLst>
                    <a:ext uri="{9D8B030D-6E8A-4147-A177-3AD203B41FA5}">
                      <a16:colId xmlns:a16="http://schemas.microsoft.com/office/drawing/2014/main" val="20002"/>
                    </a:ext>
                  </a:extLst>
                </a:gridCol>
                <a:gridCol w="1618615">
                  <a:extLst>
                    <a:ext uri="{9D8B030D-6E8A-4147-A177-3AD203B41FA5}">
                      <a16:colId xmlns:a16="http://schemas.microsoft.com/office/drawing/2014/main" val="20003"/>
                    </a:ext>
                  </a:extLst>
                </a:gridCol>
              </a:tblGrid>
              <a:tr h="205535">
                <a:tc>
                  <a:txBody>
                    <a:bodyPr/>
                    <a:lstStyle/>
                    <a:p>
                      <a:pPr algn="ctr">
                        <a:lnSpc>
                          <a:spcPts val="1900"/>
                        </a:lnSpc>
                      </a:pPr>
                      <a:r>
                        <a:rPr lang="ne-NP" sz="900" kern="100">
                          <a:solidFill>
                            <a:srgbClr val="000000"/>
                          </a:solidFill>
                          <a:effectLst/>
                          <a:latin typeface="Nirmala UI" panose="020B0502040204020203" pitchFamily="34" charset="0"/>
                          <a:ea typeface="Nirmala UI" panose="020B0502040204020203" pitchFamily="34" charset="0"/>
                          <a:cs typeface="Nirmala UI" panose="020B0502040204020203" pitchFamily="34" charset="0"/>
                        </a:rPr>
                        <a:t>नाम</a:t>
                      </a:r>
                      <a:endParaRPr lang="ja-JP" sz="900" kern="10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tc>
                <a:tc gridSpan="3">
                  <a:txBody>
                    <a:bodyPr/>
                    <a:lstStyle/>
                    <a:p>
                      <a:pPr algn="ctr">
                        <a:spcAft>
                          <a:spcPts val="0"/>
                        </a:spcAft>
                      </a:pPr>
                      <a:r>
                        <a:rPr kumimoji="1" lang="ne-NP" altLang="ja-JP" sz="9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rPr>
                        <a:t>बनावट यन्त्र</a:t>
                      </a:r>
                      <a:endPar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05911">
                <a:tc>
                  <a:txBody>
                    <a:bodyPr/>
                    <a:lstStyle/>
                    <a:p>
                      <a:pPr algn="ctr">
                        <a:lnSpc>
                          <a:spcPts val="1900"/>
                        </a:lnSpc>
                      </a:pPr>
                      <a:r>
                        <a:rPr lang="ne-NP" sz="900" kern="100">
                          <a:effectLst/>
                          <a:latin typeface="Nirmala UI" panose="020B0502040204020203" pitchFamily="34" charset="0"/>
                          <a:ea typeface="Nirmala UI" panose="020B0502040204020203" pitchFamily="34" charset="0"/>
                          <a:cs typeface="Nirmala UI" panose="020B0502040204020203" pitchFamily="34" charset="0"/>
                        </a:rPr>
                        <a:t>हाइड्रोलिक सिर्जना उपकरण </a:t>
                      </a:r>
                      <a:endParaRPr lang="ja-JP" sz="900" kern="10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tc>
                <a:tc>
                  <a:txBody>
                    <a:bodyPr/>
                    <a:lstStyle/>
                    <a:p>
                      <a:pPr algn="l">
                        <a:lnSpc>
                          <a:spcPts val="1900"/>
                        </a:lnSpc>
                      </a:pPr>
                      <a:r>
                        <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900" kern="100" dirty="0">
                          <a:effectLst/>
                          <a:latin typeface="Nirmala UI" panose="020B0502040204020203" pitchFamily="34" charset="0"/>
                          <a:ea typeface="Nirmala UI" panose="020B0502040204020203" pitchFamily="34" charset="0"/>
                          <a:cs typeface="Nirmala UI" panose="020B0502040204020203" pitchFamily="34" charset="0"/>
                        </a:rPr>
                        <a:t>हाइड्रोलिक पम्प</a:t>
                      </a:r>
                      <a:endPar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R w="12700" cmpd="sng">
                      <a:noFill/>
                    </a:lnR>
                  </a:tcPr>
                </a:tc>
                <a:tc>
                  <a:txBody>
                    <a:bodyPr/>
                    <a:lstStyle/>
                    <a:p>
                      <a:pPr algn="l">
                        <a:lnSpc>
                          <a:spcPts val="1200"/>
                        </a:lnSpc>
                      </a:pPr>
                      <a:r>
                        <a:rPr lang="en-US" sz="900" kern="100">
                          <a:effectLst/>
                          <a:latin typeface="Nirmala UI" panose="020B0502040204020203" pitchFamily="34" charset="0"/>
                          <a:ea typeface="Nirmala UI" panose="020B0502040204020203" pitchFamily="34" charset="0"/>
                          <a:cs typeface="Nirmala UI" panose="020B0502040204020203" pitchFamily="34" charset="0"/>
                        </a:rPr>
                        <a:t> </a:t>
                      </a:r>
                      <a:endParaRPr lang="ja-JP" sz="900" kern="10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L w="12700" cmpd="sng">
                      <a:noFill/>
                    </a:lnL>
                    <a:lnR w="12700" cmpd="sng">
                      <a:noFill/>
                    </a:lnR>
                  </a:tcPr>
                </a:tc>
                <a:tc>
                  <a:txBody>
                    <a:bodyPr/>
                    <a:lstStyle/>
                    <a:p>
                      <a:pPr algn="l">
                        <a:lnSpc>
                          <a:spcPts val="1200"/>
                        </a:lnSpc>
                      </a:pPr>
                      <a:r>
                        <a:rPr lang="en-US" sz="900" kern="100">
                          <a:effectLst/>
                          <a:latin typeface="Nirmala UI" panose="020B0502040204020203" pitchFamily="34" charset="0"/>
                          <a:ea typeface="Nirmala UI" panose="020B0502040204020203" pitchFamily="34" charset="0"/>
                          <a:cs typeface="Nirmala UI" panose="020B0502040204020203" pitchFamily="34" charset="0"/>
                        </a:rPr>
                        <a:t> </a:t>
                      </a:r>
                      <a:endParaRPr lang="ja-JP" sz="900" kern="10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L w="12700" cmpd="sng">
                      <a:noFill/>
                    </a:lnL>
                  </a:tcPr>
                </a:tc>
                <a:extLst>
                  <a:ext uri="{0D108BD9-81ED-4DB2-BD59-A6C34878D82A}">
                    <a16:rowId xmlns:a16="http://schemas.microsoft.com/office/drawing/2014/main" val="10001"/>
                  </a:ext>
                </a:extLst>
              </a:tr>
              <a:tr h="0">
                <a:tc>
                  <a:txBody>
                    <a:bodyPr/>
                    <a:lstStyle/>
                    <a:p>
                      <a:pPr algn="ctr">
                        <a:lnSpc>
                          <a:spcPts val="1900"/>
                        </a:lnSpc>
                      </a:pPr>
                      <a:r>
                        <a:rPr lang="ne-NP" sz="900" kern="100">
                          <a:effectLst/>
                          <a:latin typeface="Nirmala UI" panose="020B0502040204020203" pitchFamily="34" charset="0"/>
                          <a:ea typeface="Nirmala UI" panose="020B0502040204020203" pitchFamily="34" charset="0"/>
                          <a:cs typeface="Nirmala UI" panose="020B0502040204020203" pitchFamily="34" charset="0"/>
                        </a:rPr>
                        <a:t>हाइड्रोलिक नियन्त्रण उपकरण </a:t>
                      </a:r>
                      <a:endParaRPr lang="ja-JP" sz="900" kern="10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tc>
                <a:tc>
                  <a:txBody>
                    <a:bodyPr/>
                    <a:lstStyle/>
                    <a:p>
                      <a:pPr marL="63500" indent="-63500" algn="l">
                        <a:lnSpc>
                          <a:spcPts val="1900"/>
                        </a:lnSpc>
                      </a:pPr>
                      <a:r>
                        <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900" kern="100" dirty="0">
                          <a:effectLst/>
                          <a:latin typeface="Nirmala UI" panose="020B0502040204020203" pitchFamily="34" charset="0"/>
                          <a:ea typeface="Nirmala UI" panose="020B0502040204020203" pitchFamily="34" charset="0"/>
                          <a:cs typeface="Nirmala UI" panose="020B0502040204020203" pitchFamily="34" charset="0"/>
                        </a:rPr>
                        <a:t>दिशा नियन्त्रण भल्भ</a:t>
                      </a:r>
                      <a:endPar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R w="12700" cmpd="sng">
                      <a:noFill/>
                    </a:lnR>
                  </a:tcPr>
                </a:tc>
                <a:tc>
                  <a:txBody>
                    <a:bodyPr/>
                    <a:lstStyle/>
                    <a:p>
                      <a:pPr marL="63500" indent="-63500" algn="l">
                        <a:lnSpc>
                          <a:spcPts val="1900"/>
                        </a:lnSpc>
                      </a:pPr>
                      <a:r>
                        <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900" kern="100" dirty="0">
                          <a:effectLst/>
                          <a:latin typeface="Nirmala UI" panose="020B0502040204020203" pitchFamily="34" charset="0"/>
                          <a:ea typeface="Nirmala UI" panose="020B0502040204020203" pitchFamily="34" charset="0"/>
                          <a:cs typeface="Nirmala UI" panose="020B0502040204020203" pitchFamily="34" charset="0"/>
                        </a:rPr>
                        <a:t>तरल मात्रा नियन्त्रण भल्भ </a:t>
                      </a:r>
                      <a:endPar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63500" indent="-63500" algn="l">
                        <a:lnSpc>
                          <a:spcPts val="1900"/>
                        </a:lnSpc>
                      </a:pPr>
                      <a:r>
                        <a:rPr lang="en-US" sz="900" kern="100" dirty="0">
                          <a:effectLst/>
                          <a:latin typeface="Nirmala UI" panose="020B0502040204020203" pitchFamily="34" charset="0"/>
                          <a:ea typeface="Nirmala UI" panose="020B0502040204020203" pitchFamily="34" charset="0"/>
                          <a:cs typeface="Nirmala UI" panose="020B0502040204020203" pitchFamily="34" charset="0"/>
                        </a:rPr>
                        <a:t> </a:t>
                      </a:r>
                      <a:endPar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L w="12700" cmpd="sng">
                      <a:noFill/>
                    </a:lnL>
                    <a:lnR w="12700" cmpd="sng">
                      <a:noFill/>
                    </a:lnR>
                  </a:tcPr>
                </a:tc>
                <a:tc>
                  <a:txBody>
                    <a:bodyPr/>
                    <a:lstStyle/>
                    <a:p>
                      <a:pPr algn="l">
                        <a:lnSpc>
                          <a:spcPts val="1900"/>
                        </a:lnSpc>
                      </a:pPr>
                      <a:r>
                        <a:rPr lang="ja-JP" sz="90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900" kern="100">
                          <a:effectLst/>
                          <a:latin typeface="Nirmala UI" panose="020B0502040204020203" pitchFamily="34" charset="0"/>
                          <a:ea typeface="Nirmala UI" panose="020B0502040204020203" pitchFamily="34" charset="0"/>
                          <a:cs typeface="Nirmala UI" panose="020B0502040204020203" pitchFamily="34" charset="0"/>
                        </a:rPr>
                        <a:t>दबाब नियन्त्रण भल्भ</a:t>
                      </a:r>
                      <a:endParaRPr lang="ja-JP" sz="900" kern="10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L w="12700" cmpd="sng">
                      <a:noFill/>
                    </a:lnL>
                  </a:tcPr>
                </a:tc>
                <a:extLst>
                  <a:ext uri="{0D108BD9-81ED-4DB2-BD59-A6C34878D82A}">
                    <a16:rowId xmlns:a16="http://schemas.microsoft.com/office/drawing/2014/main" val="10002"/>
                  </a:ext>
                </a:extLst>
              </a:tr>
              <a:tr h="345987">
                <a:tc>
                  <a:txBody>
                    <a:bodyPr/>
                    <a:lstStyle/>
                    <a:p>
                      <a:pPr algn="ctr">
                        <a:lnSpc>
                          <a:spcPts val="1900"/>
                        </a:lnSpc>
                      </a:pPr>
                      <a:r>
                        <a:rPr lang="ne-NP" sz="900" kern="100">
                          <a:effectLst/>
                          <a:latin typeface="Nirmala UI" panose="020B0502040204020203" pitchFamily="34" charset="0"/>
                          <a:ea typeface="Nirmala UI" panose="020B0502040204020203" pitchFamily="34" charset="0"/>
                          <a:cs typeface="Nirmala UI" panose="020B0502040204020203" pitchFamily="34" charset="0"/>
                        </a:rPr>
                        <a:t>हाइड्रोलिक कार्य उपकरण </a:t>
                      </a:r>
                      <a:endParaRPr lang="ja-JP" sz="900" kern="10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tc>
                <a:tc>
                  <a:txBody>
                    <a:bodyPr/>
                    <a:lstStyle/>
                    <a:p>
                      <a:pPr algn="l">
                        <a:lnSpc>
                          <a:spcPts val="1900"/>
                        </a:lnSpc>
                      </a:pPr>
                      <a:r>
                        <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900" kern="100" dirty="0">
                          <a:effectLst/>
                          <a:latin typeface="Nirmala UI" panose="020B0502040204020203" pitchFamily="34" charset="0"/>
                          <a:ea typeface="Nirmala UI" panose="020B0502040204020203" pitchFamily="34" charset="0"/>
                          <a:cs typeface="Nirmala UI" panose="020B0502040204020203" pitchFamily="34" charset="0"/>
                        </a:rPr>
                        <a:t>हाइड्रोलिक मोटर</a:t>
                      </a:r>
                      <a:endPar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R w="12700" cmpd="sng">
                      <a:noFill/>
                    </a:lnR>
                  </a:tcPr>
                </a:tc>
                <a:tc>
                  <a:txBody>
                    <a:bodyPr/>
                    <a:lstStyle/>
                    <a:p>
                      <a:pPr algn="l">
                        <a:lnSpc>
                          <a:spcPts val="1900"/>
                        </a:lnSpc>
                      </a:pPr>
                      <a:r>
                        <a:rPr lang="ja-JP" sz="90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900" kern="100">
                          <a:effectLst/>
                          <a:latin typeface="Nirmala UI" panose="020B0502040204020203" pitchFamily="34" charset="0"/>
                          <a:ea typeface="Nirmala UI" panose="020B0502040204020203" pitchFamily="34" charset="0"/>
                          <a:cs typeface="Nirmala UI" panose="020B0502040204020203" pitchFamily="34" charset="0"/>
                        </a:rPr>
                        <a:t>हाइड्रोलिक सिलिण्डर</a:t>
                      </a:r>
                      <a:endParaRPr lang="ja-JP" sz="900" kern="10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L w="12700" cmpd="sng">
                      <a:noFill/>
                    </a:lnL>
                    <a:lnR w="12700" cmpd="sng">
                      <a:noFill/>
                    </a:lnR>
                  </a:tcPr>
                </a:tc>
                <a:tc>
                  <a:txBody>
                    <a:bodyPr/>
                    <a:lstStyle/>
                    <a:p>
                      <a:pPr algn="l">
                        <a:lnSpc>
                          <a:spcPts val="1200"/>
                        </a:lnSpc>
                      </a:pPr>
                      <a:r>
                        <a:rPr lang="en-US" sz="900" kern="100">
                          <a:effectLst/>
                          <a:latin typeface="Nirmala UI" panose="020B0502040204020203" pitchFamily="34" charset="0"/>
                          <a:ea typeface="Nirmala UI" panose="020B0502040204020203" pitchFamily="34" charset="0"/>
                          <a:cs typeface="Nirmala UI" panose="020B0502040204020203" pitchFamily="34" charset="0"/>
                        </a:rPr>
                        <a:t> </a:t>
                      </a:r>
                      <a:endParaRPr lang="ja-JP" sz="900" kern="10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L w="12700" cmpd="sng">
                      <a:noFill/>
                    </a:lnL>
                  </a:tcPr>
                </a:tc>
                <a:extLst>
                  <a:ext uri="{0D108BD9-81ED-4DB2-BD59-A6C34878D82A}">
                    <a16:rowId xmlns:a16="http://schemas.microsoft.com/office/drawing/2014/main" val="10003"/>
                  </a:ext>
                </a:extLst>
              </a:tr>
              <a:tr h="205535">
                <a:tc rowSpan="3">
                  <a:txBody>
                    <a:bodyPr/>
                    <a:lstStyle/>
                    <a:p>
                      <a:pPr algn="ctr">
                        <a:lnSpc>
                          <a:spcPts val="1900"/>
                        </a:lnSpc>
                      </a:pPr>
                      <a:r>
                        <a:rPr lang="ne-NP" sz="900" kern="100" dirty="0">
                          <a:effectLst/>
                          <a:latin typeface="Nirmala UI" panose="020B0502040204020203" pitchFamily="34" charset="0"/>
                          <a:ea typeface="Nirmala UI" panose="020B0502040204020203" pitchFamily="34" charset="0"/>
                          <a:cs typeface="Nirmala UI" panose="020B0502040204020203" pitchFamily="34" charset="0"/>
                        </a:rPr>
                        <a:t>समावेश यन्त्र</a:t>
                      </a:r>
                      <a:endPar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tc>
                <a:tc>
                  <a:txBody>
                    <a:bodyPr/>
                    <a:lstStyle/>
                    <a:p>
                      <a:pPr algn="l">
                        <a:lnSpc>
                          <a:spcPts val="1900"/>
                        </a:lnSpc>
                      </a:pPr>
                      <a:r>
                        <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900" kern="100" dirty="0">
                          <a:effectLst/>
                          <a:latin typeface="Nirmala UI" panose="020B0502040204020203" pitchFamily="34" charset="0"/>
                          <a:ea typeface="Nirmala UI" panose="020B0502040204020203" pitchFamily="34" charset="0"/>
                          <a:cs typeface="Nirmala UI" panose="020B0502040204020203" pitchFamily="34" charset="0"/>
                        </a:rPr>
                        <a:t>हाइड्रोलिक ट्यांक</a:t>
                      </a:r>
                      <a:endPar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R w="12700" cmpd="sng">
                      <a:noFill/>
                    </a:lnR>
                    <a:lnB w="12700" cmpd="sng">
                      <a:noFill/>
                    </a:lnB>
                  </a:tcPr>
                </a:tc>
                <a:tc>
                  <a:txBody>
                    <a:bodyPr/>
                    <a:lstStyle/>
                    <a:p>
                      <a:pPr algn="l">
                        <a:lnSpc>
                          <a:spcPts val="1200"/>
                        </a:lnSpc>
                      </a:pPr>
                      <a:r>
                        <a:rPr lang="ja-JP" sz="90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900" kern="100">
                          <a:effectLst/>
                          <a:latin typeface="Nirmala UI" panose="020B0502040204020203" pitchFamily="34" charset="0"/>
                          <a:ea typeface="Nirmala UI" panose="020B0502040204020203" pitchFamily="34" charset="0"/>
                          <a:cs typeface="Nirmala UI" panose="020B0502040204020203" pitchFamily="34" charset="0"/>
                        </a:rPr>
                        <a:t>फिल्टर</a:t>
                      </a:r>
                      <a:endParaRPr lang="ja-JP" sz="900" kern="10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L w="12700" cmpd="sng">
                      <a:noFill/>
                    </a:lnL>
                    <a:lnR w="12700" cmpd="sng">
                      <a:noFill/>
                    </a:lnR>
                    <a:lnB w="12700" cmpd="sng">
                      <a:noFill/>
                    </a:lnB>
                  </a:tcPr>
                </a:tc>
                <a:tc>
                  <a:txBody>
                    <a:bodyPr/>
                    <a:lstStyle/>
                    <a:p>
                      <a:pPr algn="l">
                        <a:lnSpc>
                          <a:spcPts val="1200"/>
                        </a:lnSpc>
                      </a:pPr>
                      <a:r>
                        <a:rPr lang="ja-JP" sz="90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900" kern="100">
                          <a:effectLst/>
                          <a:latin typeface="Nirmala UI" panose="020B0502040204020203" pitchFamily="34" charset="0"/>
                          <a:ea typeface="Nirmala UI" panose="020B0502040204020203" pitchFamily="34" charset="0"/>
                          <a:cs typeface="Nirmala UI" panose="020B0502040204020203" pitchFamily="34" charset="0"/>
                        </a:rPr>
                        <a:t>हावा फेर्ने </a:t>
                      </a:r>
                      <a:endParaRPr lang="ja-JP" sz="900" kern="10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L w="12700" cmpd="sng">
                      <a:noFill/>
                    </a:lnL>
                    <a:lnB w="12700" cmpd="sng">
                      <a:noFill/>
                    </a:lnB>
                  </a:tcPr>
                </a:tc>
                <a:extLst>
                  <a:ext uri="{0D108BD9-81ED-4DB2-BD59-A6C34878D82A}">
                    <a16:rowId xmlns:a16="http://schemas.microsoft.com/office/drawing/2014/main" val="10004"/>
                  </a:ext>
                </a:extLst>
              </a:tr>
              <a:tr h="205535">
                <a:tc vMerge="1">
                  <a:txBody>
                    <a:bodyPr/>
                    <a:lstStyle/>
                    <a:p>
                      <a:endParaRPr kumimoji="1" lang="ja-JP" altLang="en-US"/>
                    </a:p>
                  </a:txBody>
                  <a:tcPr/>
                </a:tc>
                <a:tc>
                  <a:txBody>
                    <a:bodyPr/>
                    <a:lstStyle/>
                    <a:p>
                      <a:pPr algn="l">
                        <a:lnSpc>
                          <a:spcPts val="1200"/>
                        </a:lnSpc>
                      </a:pPr>
                      <a:r>
                        <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900" kern="100" dirty="0">
                          <a:effectLst/>
                          <a:latin typeface="Nirmala UI" panose="020B0502040204020203" pitchFamily="34" charset="0"/>
                          <a:ea typeface="Nirmala UI" panose="020B0502040204020203" pitchFamily="34" charset="0"/>
                          <a:cs typeface="Nirmala UI" panose="020B0502040204020203" pitchFamily="34" charset="0"/>
                        </a:rPr>
                        <a:t>पाइप</a:t>
                      </a:r>
                      <a:endPar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R w="12700" cmpd="sng">
                      <a:noFill/>
                    </a:lnR>
                    <a:lnT w="12700" cmpd="sng">
                      <a:noFill/>
                    </a:lnT>
                    <a:lnB w="12700" cmpd="sng">
                      <a:noFill/>
                    </a:lnB>
                  </a:tcPr>
                </a:tc>
                <a:tc>
                  <a:txBody>
                    <a:bodyPr/>
                    <a:lstStyle/>
                    <a:p>
                      <a:pPr algn="l">
                        <a:lnSpc>
                          <a:spcPts val="1900"/>
                        </a:lnSpc>
                      </a:pPr>
                      <a:r>
                        <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900" kern="100" dirty="0">
                          <a:effectLst/>
                          <a:latin typeface="Nirmala UI" panose="020B0502040204020203" pitchFamily="34" charset="0"/>
                          <a:ea typeface="Nirmala UI" panose="020B0502040204020203" pitchFamily="34" charset="0"/>
                          <a:cs typeface="Nirmala UI" panose="020B0502040204020203" pitchFamily="34" charset="0"/>
                        </a:rPr>
                        <a:t>संयुक्त/जोइन्ट</a:t>
                      </a:r>
                      <a:endPar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L w="12700" cmpd="sng">
                      <a:noFill/>
                    </a:lnL>
                    <a:lnR w="12700" cmpd="sng">
                      <a:noFill/>
                    </a:lnR>
                    <a:lnT w="12700" cmpd="sng">
                      <a:noFill/>
                    </a:lnT>
                    <a:lnB w="12700" cmpd="sng">
                      <a:noFill/>
                    </a:lnB>
                  </a:tcPr>
                </a:tc>
                <a:tc>
                  <a:txBody>
                    <a:bodyPr/>
                    <a:lstStyle/>
                    <a:p>
                      <a:pPr algn="l">
                        <a:lnSpc>
                          <a:spcPts val="1900"/>
                        </a:lnSpc>
                      </a:pPr>
                      <a:r>
                        <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ar-SA" sz="900" kern="100" dirty="0">
                          <a:effectLst/>
                          <a:latin typeface="Nirmala UI" panose="020B0502040204020203" pitchFamily="34" charset="0"/>
                          <a:ea typeface="Nirmala UI" panose="020B0502040204020203" pitchFamily="34" charset="0"/>
                          <a:cs typeface="Nirmala UI" panose="020B0502040204020203" pitchFamily="34" charset="0"/>
                        </a:rPr>
                        <a:t>घुमाउने संयुक्त</a:t>
                      </a:r>
                      <a:r>
                        <a:rPr lang="ne-NP" sz="900" kern="100" dirty="0">
                          <a:effectLst/>
                          <a:latin typeface="Nirmala UI" panose="020B0502040204020203" pitchFamily="34" charset="0"/>
                          <a:ea typeface="Nirmala UI" panose="020B0502040204020203" pitchFamily="34" charset="0"/>
                          <a:cs typeface="Nirmala UI" panose="020B0502040204020203" pitchFamily="34" charset="0"/>
                        </a:rPr>
                        <a:t>/रोटरी </a:t>
                      </a:r>
                      <a:endParaRPr lang="en-US" sz="900" kern="100" dirty="0">
                        <a:effectLst/>
                        <a:latin typeface="Nirmala UI" panose="020B0502040204020203" pitchFamily="34" charset="0"/>
                        <a:ea typeface="Nirmala UI" panose="020B0502040204020203" pitchFamily="34" charset="0"/>
                        <a:cs typeface="Nirmala UI" panose="020B0502040204020203" pitchFamily="34" charset="0"/>
                      </a:endParaRPr>
                    </a:p>
                    <a:p>
                      <a:pPr algn="l">
                        <a:lnSpc>
                          <a:spcPts val="1900"/>
                        </a:lnSpc>
                      </a:pPr>
                      <a:r>
                        <a:rPr lang="ja-JP" altLang="en-US" sz="9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sz="900" kern="100" dirty="0">
                          <a:effectLst/>
                          <a:latin typeface="Nirmala UI" panose="020B0502040204020203" pitchFamily="34" charset="0"/>
                          <a:ea typeface="Nirmala UI" panose="020B0502040204020203" pitchFamily="34" charset="0"/>
                          <a:cs typeface="Nirmala UI" panose="020B0502040204020203" pitchFamily="34" charset="0"/>
                        </a:rPr>
                        <a:t>जोइन्ट</a:t>
                      </a:r>
                      <a:endParaRPr lang="ja-JP" sz="900" kern="100" dirty="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L w="12700" cmpd="sng">
                      <a:noFill/>
                    </a:lnL>
                    <a:lnT w="12700" cmpd="sng">
                      <a:noFill/>
                    </a:lnT>
                    <a:lnB w="12700" cmpd="sng">
                      <a:noFill/>
                    </a:lnB>
                  </a:tcPr>
                </a:tc>
                <a:extLst>
                  <a:ext uri="{0D108BD9-81ED-4DB2-BD59-A6C34878D82A}">
                    <a16:rowId xmlns:a16="http://schemas.microsoft.com/office/drawing/2014/main" val="10005"/>
                  </a:ext>
                </a:extLst>
              </a:tr>
              <a:tr h="205535">
                <a:tc vMerge="1">
                  <a:txBody>
                    <a:bodyPr/>
                    <a:lstStyle/>
                    <a:p>
                      <a:endParaRPr kumimoji="1" lang="ja-JP" altLang="en-US"/>
                    </a:p>
                  </a:txBody>
                  <a:tcPr/>
                </a:tc>
                <a:tc>
                  <a:txBody>
                    <a:bodyPr/>
                    <a:lstStyle/>
                    <a:p>
                      <a:pPr algn="l">
                        <a:lnSpc>
                          <a:spcPts val="1200"/>
                        </a:lnSpc>
                      </a:pPr>
                      <a:r>
                        <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dirty="0">
                          <a:effectLst/>
                          <a:latin typeface="Nirmala UI" panose="020B0502040204020203" pitchFamily="34" charset="0"/>
                          <a:ea typeface="Nirmala UI" panose="020B0502040204020203" pitchFamily="34" charset="0"/>
                          <a:cs typeface="Nirmala UI" panose="020B0502040204020203" pitchFamily="34" charset="0"/>
                        </a:rPr>
                        <a:t>संचयक/</a:t>
                      </a:r>
                      <a:r>
                        <a:rPr lang="en-US" sz="1050" kern="100" dirty="0">
                          <a:effectLst/>
                          <a:latin typeface="Nirmala UI" panose="020B0502040204020203" pitchFamily="34" charset="0"/>
                          <a:ea typeface="Nirmala UI" panose="020B0502040204020203" pitchFamily="34" charset="0"/>
                          <a:cs typeface="Nirmala UI" panose="020B0502040204020203" pitchFamily="34" charset="0"/>
                        </a:rPr>
                        <a:t>accumulator</a:t>
                      </a:r>
                      <a:endPar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R w="12700" cmpd="sng">
                      <a:noFill/>
                    </a:lnR>
                    <a:lnT w="12700" cmpd="sng">
                      <a:noFill/>
                    </a:lnT>
                  </a:tcPr>
                </a:tc>
                <a:tc>
                  <a:txBody>
                    <a:bodyPr/>
                    <a:lstStyle/>
                    <a:p>
                      <a:pPr algn="l">
                        <a:lnSpc>
                          <a:spcPts val="1200"/>
                        </a:lnSpc>
                      </a:pPr>
                      <a:r>
                        <a:rPr lang="ja-JP" sz="105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a:effectLst/>
                          <a:latin typeface="Nirmala UI" panose="020B0502040204020203" pitchFamily="34" charset="0"/>
                          <a:ea typeface="Nirmala UI" panose="020B0502040204020203" pitchFamily="34" charset="0"/>
                          <a:cs typeface="Nirmala UI" panose="020B0502040204020203" pitchFamily="34" charset="0"/>
                        </a:rPr>
                        <a:t>तेल चिस्याउने</a:t>
                      </a:r>
                      <a:endParaRPr lang="ja-JP" sz="1050" kern="10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L w="12700" cmpd="sng">
                      <a:noFill/>
                    </a:lnL>
                    <a:lnR w="12700" cmpd="sng">
                      <a:noFill/>
                    </a:lnR>
                    <a:lnT w="12700" cmpd="sng">
                      <a:noFill/>
                    </a:lnT>
                  </a:tcPr>
                </a:tc>
                <a:tc>
                  <a:txBody>
                    <a:bodyPr/>
                    <a:lstStyle/>
                    <a:p>
                      <a:pPr algn="l">
                        <a:lnSpc>
                          <a:spcPts val="1900"/>
                        </a:lnSpc>
                      </a:pPr>
                      <a:r>
                        <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1050" kern="100" dirty="0">
                          <a:effectLst/>
                          <a:latin typeface="Nirmala UI" panose="020B0502040204020203" pitchFamily="34" charset="0"/>
                          <a:ea typeface="Nirmala UI" panose="020B0502040204020203" pitchFamily="34" charset="0"/>
                          <a:cs typeface="Nirmala UI" panose="020B0502040204020203" pitchFamily="34" charset="0"/>
                        </a:rPr>
                        <a:t>दबाब नाप्ने यन्त्र आदि</a:t>
                      </a:r>
                      <a:endParaRPr lang="ja-JP" sz="1050" kern="100" dirty="0">
                        <a:effectLst/>
                        <a:latin typeface="Nirmala UI" panose="020B0502040204020203" pitchFamily="34" charset="0"/>
                        <a:ea typeface="ＭＳ ゴシック" panose="020B0609070205080204" pitchFamily="49" charset="-128"/>
                        <a:cs typeface="Nirmala UI" panose="020B0502040204020203" pitchFamily="34" charset="0"/>
                      </a:endParaRPr>
                    </a:p>
                  </a:txBody>
                  <a:tcPr marL="68580" marR="68580" marT="0" marB="0" anchor="ctr">
                    <a:lnL w="12700" cmpd="sng">
                      <a:noFill/>
                    </a:lnL>
                    <a:lnT w="12700" cmpd="sng">
                      <a:noFill/>
                    </a:lnT>
                  </a:tcPr>
                </a:tc>
                <a:extLst>
                  <a:ext uri="{0D108BD9-81ED-4DB2-BD59-A6C34878D82A}">
                    <a16:rowId xmlns:a16="http://schemas.microsoft.com/office/drawing/2014/main" val="10006"/>
                  </a:ext>
                </a:extLst>
              </a:tr>
            </a:tbl>
          </a:graphicData>
        </a:graphic>
      </p:graphicFrame>
      <p:sp>
        <p:nvSpPr>
          <p:cNvPr id="6" name="Rectangle 1"/>
          <p:cNvSpPr>
            <a:spLocks noChangeArrowheads="1"/>
          </p:cNvSpPr>
          <p:nvPr/>
        </p:nvSpPr>
        <p:spPr bwMode="auto">
          <a:xfrm>
            <a:off x="3125163" y="3478723"/>
            <a:ext cx="289367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ne-NP" altLang="ja-JP" sz="1200" dirty="0">
                <a:effectLst/>
                <a:ea typeface="ＭＳ ゴシック" panose="020B0609070205080204" pitchFamily="49" charset="-128"/>
                <a:cs typeface="Nirmala UI" panose="020B0502040204020203" pitchFamily="34" charset="0"/>
              </a:rPr>
              <a:t>हाइड्रोलिक उपकरणको मुख्य बनावट यन्त्रहरु</a:t>
            </a:r>
            <a:endParaRPr kumimoji="0" lang="ja-JP"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2456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साधनको हाइड्रोलिक सर्किट</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24759" y="6400413"/>
            <a:ext cx="3945903"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108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50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55</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58252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साधनको हाइड्रोलिक सर्किटको उदाहरणको</a:t>
            </a:r>
            <a:r>
              <a:rPr lang="ja-JP" altLang="en-US"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रुपमा</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व्हील प्रणालीको उच्च स्थानमा कार्य गर्ने साधनको हाइड्रोलिक सर्किटलाई</a:t>
            </a:r>
            <a:r>
              <a:rPr lang="en-US"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जनाउँछ।</a:t>
            </a:r>
            <a:endParaRPr lang="ja-JP" altLang="en-US" sz="16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0E93721C-3FC8-13E8-D6B7-C3B590843BA2}"/>
              </a:ext>
            </a:extLst>
          </p:cNvPr>
          <p:cNvGrpSpPr/>
          <p:nvPr/>
        </p:nvGrpSpPr>
        <p:grpSpPr>
          <a:xfrm>
            <a:off x="2530792" y="1781450"/>
            <a:ext cx="4082414" cy="4184650"/>
            <a:chOff x="0" y="0"/>
            <a:chExt cx="4082530" cy="4184650"/>
          </a:xfrm>
        </p:grpSpPr>
        <p:grpSp>
          <p:nvGrpSpPr>
            <p:cNvPr id="3" name="グループ化 2">
              <a:extLst>
                <a:ext uri="{FF2B5EF4-FFF2-40B4-BE49-F238E27FC236}">
                  <a16:creationId xmlns:a16="http://schemas.microsoft.com/office/drawing/2014/main" id="{91969009-F7A4-FE06-4900-6840430C4EA3}"/>
                </a:ext>
              </a:extLst>
            </p:cNvPr>
            <p:cNvGrpSpPr/>
            <p:nvPr/>
          </p:nvGrpSpPr>
          <p:grpSpPr>
            <a:xfrm>
              <a:off x="0" y="0"/>
              <a:ext cx="4082530" cy="4184650"/>
              <a:chOff x="0" y="0"/>
              <a:chExt cx="4082530" cy="4184650"/>
            </a:xfrm>
          </p:grpSpPr>
          <p:grpSp>
            <p:nvGrpSpPr>
              <p:cNvPr id="9" name="グループ化 8">
                <a:extLst>
                  <a:ext uri="{FF2B5EF4-FFF2-40B4-BE49-F238E27FC236}">
                    <a16:creationId xmlns:a16="http://schemas.microsoft.com/office/drawing/2014/main" id="{7BB14C8C-9469-9979-0A22-E12338CF19A9}"/>
                  </a:ext>
                </a:extLst>
              </p:cNvPr>
              <p:cNvGrpSpPr/>
              <p:nvPr/>
            </p:nvGrpSpPr>
            <p:grpSpPr>
              <a:xfrm>
                <a:off x="0" y="0"/>
                <a:ext cx="4082530" cy="4184650"/>
                <a:chOff x="0" y="0"/>
                <a:chExt cx="4082530" cy="4184650"/>
              </a:xfrm>
            </p:grpSpPr>
            <p:grpSp>
              <p:nvGrpSpPr>
                <p:cNvPr id="13" name="グループ化 12">
                  <a:extLst>
                    <a:ext uri="{FF2B5EF4-FFF2-40B4-BE49-F238E27FC236}">
                      <a16:creationId xmlns:a16="http://schemas.microsoft.com/office/drawing/2014/main" id="{22660772-3393-2653-B8E7-DECCDC852EFA}"/>
                    </a:ext>
                  </a:extLst>
                </p:cNvPr>
                <p:cNvGrpSpPr/>
                <p:nvPr/>
              </p:nvGrpSpPr>
              <p:grpSpPr>
                <a:xfrm>
                  <a:off x="63500" y="133350"/>
                  <a:ext cx="4019030" cy="4051300"/>
                  <a:chOff x="0" y="0"/>
                  <a:chExt cx="4019030" cy="4051300"/>
                </a:xfrm>
                <a:noFill/>
              </p:grpSpPr>
              <p:pic>
                <p:nvPicPr>
                  <p:cNvPr id="36" name="図 35">
                    <a:extLst>
                      <a:ext uri="{FF2B5EF4-FFF2-40B4-BE49-F238E27FC236}">
                        <a16:creationId xmlns:a16="http://schemas.microsoft.com/office/drawing/2014/main" id="{102A6A5F-036F-E579-9569-EA22435354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52850" cy="4046855"/>
                  </a:xfrm>
                  <a:prstGeom prst="rect">
                    <a:avLst/>
                  </a:prstGeom>
                  <a:grpFill/>
                  <a:ln>
                    <a:noFill/>
                  </a:ln>
                </p:spPr>
              </p:pic>
              <p:sp>
                <p:nvSpPr>
                  <p:cNvPr id="37" name="テキスト ボックス 206">
                    <a:extLst>
                      <a:ext uri="{FF2B5EF4-FFF2-40B4-BE49-F238E27FC236}">
                        <a16:creationId xmlns:a16="http://schemas.microsoft.com/office/drawing/2014/main" id="{A068C8B4-9994-CDB7-126A-8A691AAD8DDB}"/>
                      </a:ext>
                    </a:extLst>
                  </p:cNvPr>
                  <p:cNvSpPr txBox="1"/>
                  <p:nvPr/>
                </p:nvSpPr>
                <p:spPr>
                  <a:xfrm>
                    <a:off x="209550" y="3740150"/>
                    <a:ext cx="3809480" cy="311150"/>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3-14 व्हिल प्रणाली उच्च स्थानमा कार्य गर्ने साधनको हाइड्रोलिक सर्किटको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
              <p:nvSpPr>
                <p:cNvPr id="14" name="テキスト ボックス 691">
                  <a:extLst>
                    <a:ext uri="{FF2B5EF4-FFF2-40B4-BE49-F238E27FC236}">
                      <a16:creationId xmlns:a16="http://schemas.microsoft.com/office/drawing/2014/main" id="{01157782-871A-81DA-4A84-E0DECB66FCB1}"/>
                    </a:ext>
                  </a:extLst>
                </p:cNvPr>
                <p:cNvSpPr txBox="1"/>
                <p:nvPr/>
              </p:nvSpPr>
              <p:spPr>
                <a:xfrm>
                  <a:off x="1346200" y="0"/>
                  <a:ext cx="1511300" cy="311150"/>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माथिल्लो सन्तुलन सिलिण्डर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pic>
              <p:nvPicPr>
                <p:cNvPr id="15" name="図 14">
                  <a:extLst>
                    <a:ext uri="{FF2B5EF4-FFF2-40B4-BE49-F238E27FC236}">
                      <a16:creationId xmlns:a16="http://schemas.microsoft.com/office/drawing/2014/main" id="{F6A035F2-2975-45F7-F2EF-62E3FCE704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60550"/>
                  <a:ext cx="537845" cy="241300"/>
                </a:xfrm>
                <a:prstGeom prst="rect">
                  <a:avLst/>
                </a:prstGeom>
              </p:spPr>
            </p:pic>
            <p:pic>
              <p:nvPicPr>
                <p:cNvPr id="16" name="図 15">
                  <a:extLst>
                    <a:ext uri="{FF2B5EF4-FFF2-40B4-BE49-F238E27FC236}">
                      <a16:creationId xmlns:a16="http://schemas.microsoft.com/office/drawing/2014/main" id="{199834CA-B21F-D006-56ED-0366A1B55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50" y="1625600"/>
                  <a:ext cx="741045" cy="158750"/>
                </a:xfrm>
                <a:prstGeom prst="rect">
                  <a:avLst/>
                </a:prstGeom>
              </p:spPr>
            </p:pic>
            <p:pic>
              <p:nvPicPr>
                <p:cNvPr id="17" name="図 16">
                  <a:extLst>
                    <a:ext uri="{FF2B5EF4-FFF2-40B4-BE49-F238E27FC236}">
                      <a16:creationId xmlns:a16="http://schemas.microsoft.com/office/drawing/2014/main" id="{801F85B1-523C-053B-5606-385656C762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5600" y="1231900"/>
                  <a:ext cx="406400" cy="111760"/>
                </a:xfrm>
                <a:prstGeom prst="rect">
                  <a:avLst/>
                </a:prstGeom>
              </p:spPr>
            </p:pic>
            <p:pic>
              <p:nvPicPr>
                <p:cNvPr id="18" name="図 17">
                  <a:extLst>
                    <a:ext uri="{FF2B5EF4-FFF2-40B4-BE49-F238E27FC236}">
                      <a16:creationId xmlns:a16="http://schemas.microsoft.com/office/drawing/2014/main" id="{5C89219A-240E-79A8-C316-028975B5DF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8650" y="1022350"/>
                  <a:ext cx="412115" cy="84455"/>
                </a:xfrm>
                <a:prstGeom prst="rect">
                  <a:avLst/>
                </a:prstGeom>
              </p:spPr>
            </p:pic>
            <p:pic>
              <p:nvPicPr>
                <p:cNvPr id="19" name="図 18">
                  <a:extLst>
                    <a:ext uri="{FF2B5EF4-FFF2-40B4-BE49-F238E27FC236}">
                      <a16:creationId xmlns:a16="http://schemas.microsoft.com/office/drawing/2014/main" id="{05462495-745D-92B1-5B35-DC56B68034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4000" y="2870200"/>
                  <a:ext cx="501650" cy="118110"/>
                </a:xfrm>
                <a:prstGeom prst="rect">
                  <a:avLst/>
                </a:prstGeom>
              </p:spPr>
            </p:pic>
            <p:pic>
              <p:nvPicPr>
                <p:cNvPr id="20" name="図 19">
                  <a:extLst>
                    <a:ext uri="{FF2B5EF4-FFF2-40B4-BE49-F238E27FC236}">
                      <a16:creationId xmlns:a16="http://schemas.microsoft.com/office/drawing/2014/main" id="{D2A7773D-69B9-D517-9030-4180BC0D58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1400" y="2755900"/>
                  <a:ext cx="350520" cy="82550"/>
                </a:xfrm>
                <a:prstGeom prst="rect">
                  <a:avLst/>
                </a:prstGeom>
              </p:spPr>
            </p:pic>
            <p:pic>
              <p:nvPicPr>
                <p:cNvPr id="21" name="図 20">
                  <a:extLst>
                    <a:ext uri="{FF2B5EF4-FFF2-40B4-BE49-F238E27FC236}">
                      <a16:creationId xmlns:a16="http://schemas.microsoft.com/office/drawing/2014/main" id="{A06713F6-BF9F-FE57-1073-A38EA15B479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3150" y="3638550"/>
                  <a:ext cx="882650" cy="120015"/>
                </a:xfrm>
                <a:prstGeom prst="rect">
                  <a:avLst/>
                </a:prstGeom>
              </p:spPr>
            </p:pic>
            <p:pic>
              <p:nvPicPr>
                <p:cNvPr id="22" name="図 21">
                  <a:extLst>
                    <a:ext uri="{FF2B5EF4-FFF2-40B4-BE49-F238E27FC236}">
                      <a16:creationId xmlns:a16="http://schemas.microsoft.com/office/drawing/2014/main" id="{372DB8A5-7178-F64A-1FB1-F1DAC890A4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51050" y="3689350"/>
                  <a:ext cx="806450" cy="123825"/>
                </a:xfrm>
                <a:prstGeom prst="rect">
                  <a:avLst/>
                </a:prstGeom>
              </p:spPr>
            </p:pic>
            <p:pic>
              <p:nvPicPr>
                <p:cNvPr id="23" name="図 22">
                  <a:extLst>
                    <a:ext uri="{FF2B5EF4-FFF2-40B4-BE49-F238E27FC236}">
                      <a16:creationId xmlns:a16="http://schemas.microsoft.com/office/drawing/2014/main" id="{C9F88997-671B-468E-6BF5-68095955E9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49500" y="3568700"/>
                  <a:ext cx="825500" cy="122555"/>
                </a:xfrm>
                <a:prstGeom prst="rect">
                  <a:avLst/>
                </a:prstGeom>
              </p:spPr>
            </p:pic>
            <p:pic>
              <p:nvPicPr>
                <p:cNvPr id="24" name="図 23">
                  <a:extLst>
                    <a:ext uri="{FF2B5EF4-FFF2-40B4-BE49-F238E27FC236}">
                      <a16:creationId xmlns:a16="http://schemas.microsoft.com/office/drawing/2014/main" id="{E76B0CB4-D910-6A5C-46A5-4B697D260EE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52700" y="3409950"/>
                  <a:ext cx="1079500" cy="146050"/>
                </a:xfrm>
                <a:prstGeom prst="rect">
                  <a:avLst/>
                </a:prstGeom>
              </p:spPr>
            </p:pic>
            <p:pic>
              <p:nvPicPr>
                <p:cNvPr id="25" name="図 24">
                  <a:extLst>
                    <a:ext uri="{FF2B5EF4-FFF2-40B4-BE49-F238E27FC236}">
                      <a16:creationId xmlns:a16="http://schemas.microsoft.com/office/drawing/2014/main" id="{BF00D89B-1B66-7B9A-B737-E8B5F4F07B5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0200" y="3009900"/>
                  <a:ext cx="1143635" cy="203200"/>
                </a:xfrm>
                <a:prstGeom prst="rect">
                  <a:avLst/>
                </a:prstGeom>
              </p:spPr>
            </p:pic>
            <p:pic>
              <p:nvPicPr>
                <p:cNvPr id="26" name="図 25">
                  <a:extLst>
                    <a:ext uri="{FF2B5EF4-FFF2-40B4-BE49-F238E27FC236}">
                      <a16:creationId xmlns:a16="http://schemas.microsoft.com/office/drawing/2014/main" id="{A9CAAB19-A313-5BF5-1249-428A9809ADA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78000" y="1644650"/>
                  <a:ext cx="571500" cy="139700"/>
                </a:xfrm>
                <a:prstGeom prst="rect">
                  <a:avLst/>
                </a:prstGeom>
              </p:spPr>
            </p:pic>
            <p:pic>
              <p:nvPicPr>
                <p:cNvPr id="27" name="図 26">
                  <a:extLst>
                    <a:ext uri="{FF2B5EF4-FFF2-40B4-BE49-F238E27FC236}">
                      <a16:creationId xmlns:a16="http://schemas.microsoft.com/office/drawing/2014/main" id="{175AB834-E745-D239-BEDC-8A15403A63A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4700" y="1860550"/>
                  <a:ext cx="260350" cy="146050"/>
                </a:xfrm>
                <a:prstGeom prst="rect">
                  <a:avLst/>
                </a:prstGeom>
              </p:spPr>
            </p:pic>
            <p:pic>
              <p:nvPicPr>
                <p:cNvPr id="28" name="図 27">
                  <a:extLst>
                    <a:ext uri="{FF2B5EF4-FFF2-40B4-BE49-F238E27FC236}">
                      <a16:creationId xmlns:a16="http://schemas.microsoft.com/office/drawing/2014/main" id="{0EAC56A6-9ADD-A650-F05E-89BDCA14CD1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90600" y="2514600"/>
                  <a:ext cx="203200" cy="133350"/>
                </a:xfrm>
                <a:prstGeom prst="rect">
                  <a:avLst/>
                </a:prstGeom>
              </p:spPr>
            </p:pic>
            <p:pic>
              <p:nvPicPr>
                <p:cNvPr id="29" name="図 28">
                  <a:extLst>
                    <a:ext uri="{FF2B5EF4-FFF2-40B4-BE49-F238E27FC236}">
                      <a16:creationId xmlns:a16="http://schemas.microsoft.com/office/drawing/2014/main" id="{159DDC9B-1FA7-2AE4-78BA-942570FA981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44600" y="2324100"/>
                  <a:ext cx="191135" cy="514350"/>
                </a:xfrm>
                <a:prstGeom prst="rect">
                  <a:avLst/>
                </a:prstGeom>
              </p:spPr>
            </p:pic>
            <p:pic>
              <p:nvPicPr>
                <p:cNvPr id="30" name="図 29">
                  <a:extLst>
                    <a:ext uri="{FF2B5EF4-FFF2-40B4-BE49-F238E27FC236}">
                      <a16:creationId xmlns:a16="http://schemas.microsoft.com/office/drawing/2014/main" id="{F2ECF4C8-1025-E9D4-696A-0FF1AE51C3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66950" y="2362200"/>
                  <a:ext cx="285750" cy="116840"/>
                </a:xfrm>
                <a:prstGeom prst="rect">
                  <a:avLst/>
                </a:prstGeom>
              </p:spPr>
            </p:pic>
            <p:pic>
              <p:nvPicPr>
                <p:cNvPr id="31" name="図 30">
                  <a:extLst>
                    <a:ext uri="{FF2B5EF4-FFF2-40B4-BE49-F238E27FC236}">
                      <a16:creationId xmlns:a16="http://schemas.microsoft.com/office/drawing/2014/main" id="{BDB30ED6-30B3-B7FE-9A80-D313077CF1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60650" y="2101850"/>
                  <a:ext cx="882650" cy="260350"/>
                </a:xfrm>
                <a:prstGeom prst="rect">
                  <a:avLst/>
                </a:prstGeom>
              </p:spPr>
            </p:pic>
            <p:pic>
              <p:nvPicPr>
                <p:cNvPr id="32" name="図 31">
                  <a:extLst>
                    <a:ext uri="{FF2B5EF4-FFF2-40B4-BE49-F238E27FC236}">
                      <a16:creationId xmlns:a16="http://schemas.microsoft.com/office/drawing/2014/main" id="{B32B95DE-6A0A-969B-6851-5F469C88AF8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86050" y="1752600"/>
                  <a:ext cx="76200" cy="355600"/>
                </a:xfrm>
                <a:prstGeom prst="rect">
                  <a:avLst/>
                </a:prstGeom>
              </p:spPr>
            </p:pic>
            <p:pic>
              <p:nvPicPr>
                <p:cNvPr id="33" name="図 32">
                  <a:extLst>
                    <a:ext uri="{FF2B5EF4-FFF2-40B4-BE49-F238E27FC236}">
                      <a16:creationId xmlns:a16="http://schemas.microsoft.com/office/drawing/2014/main" id="{7E1FF215-DCC3-0393-AC54-D9CB6D4090C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501900" y="1689100"/>
                  <a:ext cx="156845" cy="476250"/>
                </a:xfrm>
                <a:prstGeom prst="rect">
                  <a:avLst/>
                </a:prstGeom>
              </p:spPr>
            </p:pic>
            <p:pic>
              <p:nvPicPr>
                <p:cNvPr id="34" name="図 33">
                  <a:extLst>
                    <a:ext uri="{FF2B5EF4-FFF2-40B4-BE49-F238E27FC236}">
                      <a16:creationId xmlns:a16="http://schemas.microsoft.com/office/drawing/2014/main" id="{20F45513-2D14-C46F-75F0-0908EC979FE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25600" y="2032000"/>
                  <a:ext cx="431800" cy="76200"/>
                </a:xfrm>
                <a:prstGeom prst="rect">
                  <a:avLst/>
                </a:prstGeom>
              </p:spPr>
            </p:pic>
            <p:pic>
              <p:nvPicPr>
                <p:cNvPr id="35" name="図 34">
                  <a:extLst>
                    <a:ext uri="{FF2B5EF4-FFF2-40B4-BE49-F238E27FC236}">
                      <a16:creationId xmlns:a16="http://schemas.microsoft.com/office/drawing/2014/main" id="{55CBBB5C-1D66-D5F7-D8EF-26678078435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266950" y="3314700"/>
                  <a:ext cx="273050" cy="62230"/>
                </a:xfrm>
                <a:prstGeom prst="rect">
                  <a:avLst/>
                </a:prstGeom>
              </p:spPr>
            </p:pic>
          </p:grpSp>
          <p:pic>
            <p:nvPicPr>
              <p:cNvPr id="10" name="図 9">
                <a:extLst>
                  <a:ext uri="{FF2B5EF4-FFF2-40B4-BE49-F238E27FC236}">
                    <a16:creationId xmlns:a16="http://schemas.microsoft.com/office/drawing/2014/main" id="{86D8BC32-E975-B54E-71BD-D97C6B7A164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072640" y="1127760"/>
                <a:ext cx="357505" cy="257810"/>
              </a:xfrm>
              <a:prstGeom prst="rect">
                <a:avLst/>
              </a:prstGeom>
            </p:spPr>
          </p:pic>
          <p:pic>
            <p:nvPicPr>
              <p:cNvPr id="12" name="図 11">
                <a:extLst>
                  <a:ext uri="{FF2B5EF4-FFF2-40B4-BE49-F238E27FC236}">
                    <a16:creationId xmlns:a16="http://schemas.microsoft.com/office/drawing/2014/main" id="{83354E80-6F33-1997-101D-B807C73CD57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552700" y="769620"/>
                <a:ext cx="1078865" cy="256540"/>
              </a:xfrm>
              <a:prstGeom prst="rect">
                <a:avLst/>
              </a:prstGeom>
            </p:spPr>
          </p:pic>
        </p:grpSp>
        <p:sp>
          <p:nvSpPr>
            <p:cNvPr id="8" name="テキスト ボックス 772">
              <a:extLst>
                <a:ext uri="{FF2B5EF4-FFF2-40B4-BE49-F238E27FC236}">
                  <a16:creationId xmlns:a16="http://schemas.microsoft.com/office/drawing/2014/main" id="{99E81631-46F9-1E46-E41C-44627B00B3BB}"/>
                </a:ext>
              </a:extLst>
            </p:cNvPr>
            <p:cNvSpPr txBox="1"/>
            <p:nvPr/>
          </p:nvSpPr>
          <p:spPr>
            <a:xfrm>
              <a:off x="273050" y="844550"/>
              <a:ext cx="1244565" cy="311150"/>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तल्लो सन्तुलन सिलिण्डर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1099987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हाइड्रोलिक सिर्जना उपकरण</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90035" y="6400413"/>
            <a:ext cx="3980627"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109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51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56</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7"/>
            <a:ext cx="7886701" cy="529341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b="1" dirty="0">
                <a:solidFill>
                  <a:prstClr val="black"/>
                </a:solidFill>
                <a:latin typeface="Meiryo UI" panose="020B0604030504040204" pitchFamily="50" charset="-128"/>
                <a:ea typeface="Meiryo UI" panose="020B0604030504040204" pitchFamily="50" charset="-128"/>
              </a:rPr>
              <a:t>①　</a:t>
            </a:r>
            <a:r>
              <a:rPr lang="ne-NP" altLang="ja-JP" sz="1600" b="1" dirty="0">
                <a:effectLst/>
                <a:ea typeface="ＭＳ ゴシック" panose="020B0609070205080204" pitchFamily="49" charset="-128"/>
                <a:cs typeface="Nirmala UI" panose="020B0502040204020203" pitchFamily="34" charset="0"/>
              </a:rPr>
              <a:t>हाइड्रोलिक पम्प</a:t>
            </a:r>
            <a:endParaRPr lang="ja-JP" altLang="en-US" sz="1600" b="1" dirty="0">
              <a:solidFill>
                <a:prstClr val="black"/>
              </a:solidFill>
              <a:latin typeface="Meiryo UI" panose="020B0604030504040204" pitchFamily="50" charset="-128"/>
              <a:ea typeface="Meiryo UI" panose="020B0604030504040204" pitchFamily="50" charset="-128"/>
            </a:endParaRPr>
          </a:p>
          <a:p>
            <a:pPr marL="0" indent="0" algn="l">
              <a:lnSpc>
                <a:spcPts val="2000"/>
              </a:lnSpc>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पम्प</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इन्जिन अथवा विधुतीय मोटरद्वारा चलाई</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हाइड्रोलिक तेल ट्यांकबाट हाइड्रोलिक तेल तानेर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उच्च दबाबको हाइड्रोलिक तेलको रुपमा हाइड्रोलिक चाल उपकरण</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संचयक/</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accumulator</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वितरण गरिने गरिन्छ।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indent="0" algn="l">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पम्प</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बनावटको आधारमा निम्न रुपमा वर्गीकरण गर्न सकिन्छ।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Font typeface="Wingdings" panose="05000000000000000000" pitchFamily="2" charset="2"/>
              <a:buChar char="ü"/>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गियर पम्प</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Font typeface="Wingdings" panose="05000000000000000000" pitchFamily="2" charset="2"/>
              <a:buChar char="ü"/>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पिस्टन पम्प</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प्लंजर पम्प</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Font typeface="Wingdings" panose="05000000000000000000" pitchFamily="2" charset="2"/>
              <a:buChar char="ü"/>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भेन पम्प</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Font typeface="Wingdings" panose="05000000000000000000" pitchFamily="2" charset="2"/>
              <a:buChar char="ü"/>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पेच पम्प</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Font typeface="Wingdings" panose="05000000000000000000" pitchFamily="2" charset="2"/>
              <a:buChar char="ü"/>
            </a:pP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अन्य</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457200" lvl="1"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76200" indent="0" algn="l">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माथि दिइएका पम्प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मध्य</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उच्च स्थानमा कार्य गर्ने साधनको बुम घटाउने बढाउने, उठाउने                                                           झार्ने, घुमाउने आदि कार्य उपकरण प्रयोजनमा हाइड्रोलिक पम्पको रुपमा धेरै प्रयोग गरिने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गियर पम्पको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विशेषताको व्याख्या यस प्रकार छ।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600"/>
              </a:spcBef>
              <a:buNone/>
            </a:pPr>
            <a:r>
              <a:rPr lang="ja-JP" altLang="en-US" sz="1600" b="1"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②　</a:t>
            </a:r>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गियर पम्प</a:t>
            </a:r>
            <a:r>
              <a:rPr lang="ja-JP" altLang="en-US" sz="1600" b="1"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6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बेरिंग पम्प</a:t>
            </a:r>
            <a:r>
              <a:rPr lang="ja-JP" altLang="en-US" sz="1600" b="1"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p>
          <a:p>
            <a:pPr indent="0" algn="l">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गियर पम्प भनेको,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एउटै प्रकारका दुई गियरहरू आवरण भित्र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घुमेर, एक आपसमा जडान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भइ</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मिलेर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द्वारा हाइड्रोलिक तेललाई धकेलेर बाहिर पठाउने पम्प रहेको छ।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60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a:t>
            </a:r>
            <a:r>
              <a:rPr lang="ne-NP" altLang="ja-JP" sz="1200" dirty="0">
                <a:effectLst/>
                <a:ea typeface="ＭＳ ゴシック" panose="020B0609070205080204" pitchFamily="49" charset="-128"/>
                <a:cs typeface="Nirmala UI" panose="020B0502040204020203" pitchFamily="34" charset="0"/>
              </a:rPr>
              <a:t>गियर पम्पको विशेषता</a:t>
            </a:r>
            <a:r>
              <a:rPr lang="en-US" altLang="ja-JP" sz="1200" dirty="0">
                <a:solidFill>
                  <a:prstClr val="black"/>
                </a:solidFill>
                <a:latin typeface="Meiryo UI" panose="020B0604030504040204" pitchFamily="50" charset="-128"/>
                <a:ea typeface="Meiryo UI" panose="020B0604030504040204" pitchFamily="50" charset="-128"/>
              </a:rPr>
              <a:t>】</a:t>
            </a:r>
          </a:p>
          <a:p>
            <a:pPr lvl="1">
              <a:lnSpc>
                <a:spcPct val="100000"/>
              </a:lnSpc>
              <a:spcBef>
                <a:spcPts val="0"/>
              </a:spcBef>
              <a:buFont typeface="Wingdings" panose="05000000000000000000" pitchFamily="2" charset="2"/>
              <a:buChar char="ü"/>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सानो आकार र हलुका</a:t>
            </a:r>
            <a:r>
              <a:rPr lang="ne-NP" altLang="ja-JP" sz="1200" dirty="0">
                <a:effectLst/>
                <a:ea typeface="ＭＳ ゴシック" panose="020B0609070205080204" pitchFamily="49" charset="-128"/>
                <a:cs typeface="Nirmala UI" panose="020B0502040204020203" pitchFamily="34" charset="0"/>
              </a:rPr>
              <a:t> हुने</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Font typeface="Wingdings" panose="05000000000000000000" pitchFamily="2" charset="2"/>
              <a:buChar char="ü"/>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बनावट साधारण र बलियो </a:t>
            </a:r>
            <a:r>
              <a:rPr lang="ne-NP" altLang="ja-JP" sz="1200" dirty="0">
                <a:effectLst/>
                <a:ea typeface="ＭＳ ゴシック" panose="020B0609070205080204" pitchFamily="49" charset="-128"/>
                <a:cs typeface="Nirmala UI" panose="020B0502040204020203" pitchFamily="34" charset="0"/>
              </a:rPr>
              <a:t>हुने</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Font typeface="Wingdings" panose="05000000000000000000" pitchFamily="2" charset="2"/>
              <a:buChar char="ü"/>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कम बिग्रने</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lvl="1">
              <a:lnSpc>
                <a:spcPct val="100000"/>
              </a:lnSpc>
              <a:spcBef>
                <a:spcPts val="0"/>
              </a:spcBef>
              <a:buFont typeface="Wingdings" panose="05000000000000000000" pitchFamily="2" charset="2"/>
              <a:buChar char="ü"/>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मर्मत सजिलो </a:t>
            </a:r>
            <a:r>
              <a:rPr lang="ne-NP" altLang="ja-JP" sz="1200" dirty="0">
                <a:effectLst/>
                <a:ea typeface="ＭＳ ゴシック" panose="020B0609070205080204" pitchFamily="49" charset="-128"/>
                <a:cs typeface="Nirmala UI" panose="020B0502040204020203" pitchFamily="34" charset="0"/>
              </a:rPr>
              <a:t>हुने</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457200" lvl="1"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B8CACFE1-C90B-26F1-EAA1-6B6992DE7ED0}"/>
              </a:ext>
            </a:extLst>
          </p:cNvPr>
          <p:cNvGrpSpPr/>
          <p:nvPr/>
        </p:nvGrpSpPr>
        <p:grpSpPr>
          <a:xfrm>
            <a:off x="6535313" y="1579880"/>
            <a:ext cx="2141709" cy="1849120"/>
            <a:chOff x="0" y="0"/>
            <a:chExt cx="2412365" cy="2082800"/>
          </a:xfrm>
        </p:grpSpPr>
        <p:grpSp>
          <p:nvGrpSpPr>
            <p:cNvPr id="3" name="グループ化 2">
              <a:extLst>
                <a:ext uri="{FF2B5EF4-FFF2-40B4-BE49-F238E27FC236}">
                  <a16:creationId xmlns:a16="http://schemas.microsoft.com/office/drawing/2014/main" id="{1AA5E280-C2A9-A428-BCF8-A231CCC12C2C}"/>
                </a:ext>
              </a:extLst>
            </p:cNvPr>
            <p:cNvGrpSpPr/>
            <p:nvPr/>
          </p:nvGrpSpPr>
          <p:grpSpPr>
            <a:xfrm>
              <a:off x="0" y="0"/>
              <a:ext cx="2412365" cy="2082800"/>
              <a:chOff x="0" y="0"/>
              <a:chExt cx="2412365" cy="2082800"/>
            </a:xfrm>
          </p:grpSpPr>
          <p:pic>
            <p:nvPicPr>
              <p:cNvPr id="18" name="図 17">
                <a:extLst>
                  <a:ext uri="{FF2B5EF4-FFF2-40B4-BE49-F238E27FC236}">
                    <a16:creationId xmlns:a16="http://schemas.microsoft.com/office/drawing/2014/main" id="{DC5B9105-1588-E64A-71BE-044EDE3863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12365" cy="2025650"/>
              </a:xfrm>
              <a:prstGeom prst="rect">
                <a:avLst/>
              </a:prstGeom>
              <a:noFill/>
              <a:ln>
                <a:noFill/>
              </a:ln>
            </p:spPr>
          </p:pic>
          <p:sp>
            <p:nvSpPr>
              <p:cNvPr id="19" name="テキスト ボックス 90">
                <a:extLst>
                  <a:ext uri="{FF2B5EF4-FFF2-40B4-BE49-F238E27FC236}">
                    <a16:creationId xmlns:a16="http://schemas.microsoft.com/office/drawing/2014/main" id="{1F21779F-CC3F-3A9B-EDCB-C52D880EE3D3}"/>
                  </a:ext>
                </a:extLst>
              </p:cNvPr>
              <p:cNvSpPr txBox="1"/>
              <p:nvPr/>
            </p:nvSpPr>
            <p:spPr>
              <a:xfrm>
                <a:off x="552450" y="1771650"/>
                <a:ext cx="1466272"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3-15 गियर पम्प</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pic>
          <p:nvPicPr>
            <p:cNvPr id="8" name="図 7">
              <a:extLst>
                <a:ext uri="{FF2B5EF4-FFF2-40B4-BE49-F238E27FC236}">
                  <a16:creationId xmlns:a16="http://schemas.microsoft.com/office/drawing/2014/main" id="{B5F8D318-4956-2B59-9723-51DEC4F61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000"/>
              <a:ext cx="539750" cy="292100"/>
            </a:xfrm>
            <a:prstGeom prst="rect">
              <a:avLst/>
            </a:prstGeom>
          </p:spPr>
        </p:pic>
        <p:pic>
          <p:nvPicPr>
            <p:cNvPr id="9" name="図 8">
              <a:extLst>
                <a:ext uri="{FF2B5EF4-FFF2-40B4-BE49-F238E27FC236}">
                  <a16:creationId xmlns:a16="http://schemas.microsoft.com/office/drawing/2014/main" id="{1AEA1FDD-7227-6ECA-6167-302CBE992E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88900"/>
              <a:ext cx="546100" cy="165100"/>
            </a:xfrm>
            <a:prstGeom prst="rect">
              <a:avLst/>
            </a:prstGeom>
          </p:spPr>
        </p:pic>
        <p:pic>
          <p:nvPicPr>
            <p:cNvPr id="10" name="図 9">
              <a:extLst>
                <a:ext uri="{FF2B5EF4-FFF2-40B4-BE49-F238E27FC236}">
                  <a16:creationId xmlns:a16="http://schemas.microsoft.com/office/drawing/2014/main" id="{B01B8247-0055-E05F-17A3-3058668519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900" y="209550"/>
              <a:ext cx="276225" cy="158750"/>
            </a:xfrm>
            <a:prstGeom prst="rect">
              <a:avLst/>
            </a:prstGeom>
          </p:spPr>
        </p:pic>
        <p:pic>
          <p:nvPicPr>
            <p:cNvPr id="12" name="図 11">
              <a:extLst>
                <a:ext uri="{FF2B5EF4-FFF2-40B4-BE49-F238E27FC236}">
                  <a16:creationId xmlns:a16="http://schemas.microsoft.com/office/drawing/2014/main" id="{34E07743-1B1C-4C38-D8FE-F3539EEB31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5700" y="368300"/>
              <a:ext cx="308610" cy="151765"/>
            </a:xfrm>
            <a:prstGeom prst="rect">
              <a:avLst/>
            </a:prstGeom>
          </p:spPr>
        </p:pic>
        <p:pic>
          <p:nvPicPr>
            <p:cNvPr id="13" name="図 12">
              <a:extLst>
                <a:ext uri="{FF2B5EF4-FFF2-40B4-BE49-F238E27FC236}">
                  <a16:creationId xmlns:a16="http://schemas.microsoft.com/office/drawing/2014/main" id="{CD8A20F1-080F-14CA-557B-2C17856B81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5400" y="520700"/>
              <a:ext cx="404495" cy="133350"/>
            </a:xfrm>
            <a:prstGeom prst="rect">
              <a:avLst/>
            </a:prstGeom>
          </p:spPr>
        </p:pic>
        <p:pic>
          <p:nvPicPr>
            <p:cNvPr id="14" name="図 13">
              <a:extLst>
                <a:ext uri="{FF2B5EF4-FFF2-40B4-BE49-F238E27FC236}">
                  <a16:creationId xmlns:a16="http://schemas.microsoft.com/office/drawing/2014/main" id="{23CC2FDB-BCA4-CB4E-146A-4DB4A1168D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5800" y="488950"/>
              <a:ext cx="455930" cy="107950"/>
            </a:xfrm>
            <a:prstGeom prst="rect">
              <a:avLst/>
            </a:prstGeom>
          </p:spPr>
        </p:pic>
        <p:pic>
          <p:nvPicPr>
            <p:cNvPr id="15" name="図 14">
              <a:extLst>
                <a:ext uri="{FF2B5EF4-FFF2-40B4-BE49-F238E27FC236}">
                  <a16:creationId xmlns:a16="http://schemas.microsoft.com/office/drawing/2014/main" id="{7EC74D27-E97A-9F17-BD01-2C3E24B9977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84300" y="723900"/>
              <a:ext cx="223520" cy="355600"/>
            </a:xfrm>
            <a:prstGeom prst="rect">
              <a:avLst/>
            </a:prstGeom>
          </p:spPr>
        </p:pic>
        <p:pic>
          <p:nvPicPr>
            <p:cNvPr id="16" name="図 15">
              <a:extLst>
                <a:ext uri="{FF2B5EF4-FFF2-40B4-BE49-F238E27FC236}">
                  <a16:creationId xmlns:a16="http://schemas.microsoft.com/office/drawing/2014/main" id="{4B90EF41-6306-FCC9-1C4F-9B075C62B5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52650" y="800100"/>
              <a:ext cx="257810" cy="285750"/>
            </a:xfrm>
            <a:prstGeom prst="rect">
              <a:avLst/>
            </a:prstGeom>
          </p:spPr>
        </p:pic>
        <p:pic>
          <p:nvPicPr>
            <p:cNvPr id="17" name="図 16">
              <a:extLst>
                <a:ext uri="{FF2B5EF4-FFF2-40B4-BE49-F238E27FC236}">
                  <a16:creationId xmlns:a16="http://schemas.microsoft.com/office/drawing/2014/main" id="{3F70375E-CF73-4075-DADA-8AA91413ADA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84300" y="1428750"/>
              <a:ext cx="709295" cy="209550"/>
            </a:xfrm>
            <a:prstGeom prst="rect">
              <a:avLst/>
            </a:prstGeom>
          </p:spPr>
        </p:pic>
      </p:grpSp>
    </p:spTree>
    <p:extLst>
      <p:ext uri="{BB962C8B-B14F-4D97-AF65-F5344CB8AC3E}">
        <p14:creationId xmlns:p14="http://schemas.microsoft.com/office/powerpoint/2010/main" val="4237575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हाइड्रोलिक कार्य उपकरण</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01610" y="6400413"/>
            <a:ext cx="3969052"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111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52</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40"/>
            <a:ext cx="7886701" cy="109180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एक्च्युएटर भनेको</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पम्पबाट पठाइएको हाइड्रोलिक तेललाई यान्त्रिक ढंगबाट चलाई</a:t>
            </a:r>
            <a:r>
              <a:rPr lang="ja-JP" altLang="ja-JP" sz="16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उर्जा</a:t>
            </a:r>
            <a:r>
              <a:rPr lang="ja-JP" altLang="ja-JP" sz="16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परिणत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गर्ने उपकरण हो। त्यस काम गर्ने प्रणालीबाट</a:t>
            </a:r>
            <a:r>
              <a:rPr lang="en-US" altLang="ja-JP" sz="16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रैखिक गति गर्ने हाइड्रोलिक सिलिण्डर र घुर्णन गति गर्ने हाइड्रोलिक मोटर</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वर्गीकरण  गर्न सकिन्छ।</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pic>
        <p:nvPicPr>
          <p:cNvPr id="3" name="Picture 2">
            <a:extLst>
              <a:ext uri="{FF2B5EF4-FFF2-40B4-BE49-F238E27FC236}">
                <a16:creationId xmlns:a16="http://schemas.microsoft.com/office/drawing/2014/main" id="{936BC43A-355B-D74B-BAF4-058BBDEBD758}"/>
              </a:ext>
            </a:extLst>
          </p:cNvPr>
          <p:cNvPicPr>
            <a:picLocks noChangeAspect="1"/>
          </p:cNvPicPr>
          <p:nvPr/>
        </p:nvPicPr>
        <p:blipFill>
          <a:blip r:embed="rId3"/>
          <a:stretch>
            <a:fillRect/>
          </a:stretch>
        </p:blipFill>
        <p:spPr>
          <a:xfrm>
            <a:off x="833755" y="2034981"/>
            <a:ext cx="6196965" cy="1684462"/>
          </a:xfrm>
          <a:prstGeom prst="rect">
            <a:avLst/>
          </a:prstGeom>
        </p:spPr>
      </p:pic>
    </p:spTree>
    <p:extLst>
      <p:ext uri="{BB962C8B-B14F-4D97-AF65-F5344CB8AC3E}">
        <p14:creationId xmlns:p14="http://schemas.microsoft.com/office/powerpoint/2010/main" val="3449137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हाइड्रोलिक नियन्त्रण उपकरण</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78461" y="6400413"/>
            <a:ext cx="3992201"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113</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53</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58</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131172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l">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नियन्त्रण उपकरण भनेको</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हाइड्रोलिक मोटर अथवा हाइड्रोलिक सिलिण्डरआदिको हाइड्रोलिक कार्य उपकरण</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solidFill>
                  <a:srgbClr val="FF0000"/>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एक्च्युएटर/</a:t>
            </a:r>
            <a:r>
              <a:rPr lang="ne-N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rPr>
              <a:t> </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actuator</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तेलको प्रवाह दिशा</a:t>
            </a:r>
            <a:r>
              <a:rPr lang="en-US" altLang="ja-JP" sz="14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दबाब र बग्ने मात्रा नियन्त्रण गर्ने उपकरण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 </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indent="0" algn="l">
              <a:lnSpc>
                <a:spcPts val="2000"/>
              </a:lnSpc>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नियन्त्रण उपकरणको दक्षताको आधारमा निम्न रुपमा वर्गीकरण गर्न सकिन्छ।</a:t>
            </a: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9" name="Picture 8">
            <a:extLst>
              <a:ext uri="{FF2B5EF4-FFF2-40B4-BE49-F238E27FC236}">
                <a16:creationId xmlns:a16="http://schemas.microsoft.com/office/drawing/2014/main" id="{15DB7BF7-0D25-024A-371B-7208A504141B}"/>
              </a:ext>
            </a:extLst>
          </p:cNvPr>
          <p:cNvPicPr>
            <a:picLocks noChangeAspect="1"/>
          </p:cNvPicPr>
          <p:nvPr/>
        </p:nvPicPr>
        <p:blipFill>
          <a:blip r:embed="rId3"/>
          <a:stretch>
            <a:fillRect/>
          </a:stretch>
        </p:blipFill>
        <p:spPr>
          <a:xfrm>
            <a:off x="1637859" y="2266808"/>
            <a:ext cx="5219700" cy="3552825"/>
          </a:xfrm>
          <a:prstGeom prst="rect">
            <a:avLst/>
          </a:prstGeom>
        </p:spPr>
      </p:pic>
    </p:spTree>
    <p:extLst>
      <p:ext uri="{BB962C8B-B14F-4D97-AF65-F5344CB8AC3E}">
        <p14:creationId xmlns:p14="http://schemas.microsoft.com/office/powerpoint/2010/main" val="3560062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हाइड्रोलिक तेलको गिरावट/खराब</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90035" y="6400413"/>
            <a:ext cx="3980627"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121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54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59</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160573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हाइड्रोलिक तेलमा</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पम्पको उच्च दबाब थपिएर</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पाइप भित्र प्रवाह </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भइ</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काम गर्ने उपकरणलाई चलाई</a:t>
            </a:r>
            <a:r>
              <a:rPr lang="en-US" altLang="ja-JP" sz="11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कार्य उपकरणले चलाउने काम दोहोर्याई</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आयोजना गरिन्छ। यसले गर्दा</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हाइड्रोलिक तेल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तापक्र</a:t>
            </a:r>
            <a:r>
              <a:rPr lang="ja-JP" altLang="en-US"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हुनुका साथै</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धातु अथवा हावाको सम्पर्कमा</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उग्र रुपमा हलचल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हुने भएकोले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तेलको गिरावट</a:t>
            </a:r>
            <a:r>
              <a:rPr lang="ja-JP" altLang="ja-JP" sz="11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अक्सिकरण</a:t>
            </a:r>
            <a:r>
              <a:rPr lang="ja-JP" altLang="ja-JP" sz="11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अथवा </a:t>
            </a:r>
            <a:r>
              <a:rPr lang="hi-IN"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अन्य</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पदार्थहरुसंगको मिश्रण</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बाट जोगिन सकिदैन।</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यो खराब भएको अथवा भिन्न पदार्थहरुसंगको मिश्रण भएको हाइड्रोलिक तेलको प्रयोगले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उपकरणको क्षति हुने कारण</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रहेकोले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सधैँ हाइड्रोलिक तेलको जाँच गरि</a:t>
            </a:r>
            <a:r>
              <a:rPr lang="en-US" altLang="ja-JP" sz="11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उचीत व्यवस्थापन गर्न जरुरी</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छ।</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ne-NP" altLang="ja-JP" sz="11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गिरावट</a:t>
            </a:r>
            <a:r>
              <a:rPr lang="ja-JP" altLang="ja-JP" sz="11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अक्सिकरण</a:t>
            </a:r>
            <a:r>
              <a:rPr lang="ja-JP" altLang="ja-JP" sz="11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भनेको</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हाइड्रोलिक तेलको घटकलाई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रसायनिक प्रतिक्रिया लगाई</a:t>
            </a:r>
            <a:r>
              <a:rPr lang="en-US" altLang="ja-JP" sz="11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गुणस्तर परिवर्तन</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गरिने, खराबका कारण गुणहरुको परिवर्तन र कारण निम्न देखाइएको छ। </a:t>
            </a:r>
            <a:endParaRPr lang="ja-JP" altLang="en-US" sz="1100" dirty="0">
              <a:solidFill>
                <a:prstClr val="black"/>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815485521"/>
              </p:ext>
            </p:extLst>
          </p:nvPr>
        </p:nvGraphicFramePr>
        <p:xfrm>
          <a:off x="558265" y="2766254"/>
          <a:ext cx="7749818" cy="2016760"/>
        </p:xfrm>
        <a:graphic>
          <a:graphicData uri="http://schemas.openxmlformats.org/drawingml/2006/table">
            <a:tbl>
              <a:tblPr firstRow="1" firstCol="1" bandRow="1">
                <a:tableStyleId>{5940675A-B579-460E-94D1-54222C63F5DA}</a:tableStyleId>
              </a:tblPr>
              <a:tblGrid>
                <a:gridCol w="1484948">
                  <a:extLst>
                    <a:ext uri="{9D8B030D-6E8A-4147-A177-3AD203B41FA5}">
                      <a16:colId xmlns:a16="http://schemas.microsoft.com/office/drawing/2014/main" val="20000"/>
                    </a:ext>
                  </a:extLst>
                </a:gridCol>
                <a:gridCol w="2439056">
                  <a:extLst>
                    <a:ext uri="{9D8B030D-6E8A-4147-A177-3AD203B41FA5}">
                      <a16:colId xmlns:a16="http://schemas.microsoft.com/office/drawing/2014/main" val="20001"/>
                    </a:ext>
                  </a:extLst>
                </a:gridCol>
                <a:gridCol w="3825814">
                  <a:extLst>
                    <a:ext uri="{9D8B030D-6E8A-4147-A177-3AD203B41FA5}">
                      <a16:colId xmlns:a16="http://schemas.microsoft.com/office/drawing/2014/main" val="20002"/>
                    </a:ext>
                  </a:extLst>
                </a:gridCol>
              </a:tblGrid>
              <a:tr h="252095">
                <a:tc>
                  <a:txBody>
                    <a:bodyPr/>
                    <a:lstStyle/>
                    <a:p>
                      <a:pPr algn="ctr">
                        <a:lnSpc>
                          <a:spcPts val="1900"/>
                        </a:lnSpc>
                      </a:pPr>
                      <a:r>
                        <a:rPr lang="ne-NP" sz="1100" kern="10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गुण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900"/>
                        </a:lnSpc>
                      </a:pPr>
                      <a:r>
                        <a:rPr lang="ne-NP" sz="800" kern="10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गिरावट/ खराब अथवा दुषितका कारण परिवर्तन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900"/>
                        </a:lnSpc>
                      </a:pPr>
                      <a:r>
                        <a:rPr lang="ne-NP" sz="1100" kern="10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कारण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0"/>
                  </a:ext>
                </a:extLst>
              </a:tr>
              <a:tr h="252095">
                <a:tc>
                  <a:txBody>
                    <a:bodyPr/>
                    <a:lstStyle/>
                    <a:p>
                      <a:pPr algn="just">
                        <a:lnSpc>
                          <a:spcPts val="1900"/>
                        </a:lnSpc>
                      </a:pPr>
                      <a:r>
                        <a:rPr lang="hi-IN" sz="800" kern="100">
                          <a:effectLst/>
                          <a:latin typeface="ＭＳ ゴシック" panose="020B0609070205080204" pitchFamily="49" charset="-128"/>
                          <a:ea typeface="ＭＳ ゴシック" panose="020B0609070205080204" pitchFamily="49" charset="-128"/>
                          <a:cs typeface="Nirmala UI" panose="020B0502040204020203" pitchFamily="34" charset="0"/>
                        </a:rPr>
                        <a:t>विशिष्ट गुरुत्वाकर्षण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बढ्नु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marL="50800" indent="-50800"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तेलको खराब</a:t>
                      </a:r>
                      <a:r>
                        <a:rPr lang="ja-JP" sz="80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भिन्न पदार्थको मिश्रण</a:t>
                      </a:r>
                      <a:r>
                        <a:rPr lang="ja-JP" sz="80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भिन्न तेलको मिश्रण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1"/>
                  </a:ext>
                </a:extLst>
              </a:tr>
              <a:tr h="252095">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पानी सामाग्री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बढ्नु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बाहिर बाट पानी छिर्नु</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2"/>
                  </a:ext>
                </a:extLst>
              </a:tr>
              <a:tr h="252095">
                <a:tc>
                  <a:txBody>
                    <a:bodyPr/>
                    <a:lstStyle/>
                    <a:p>
                      <a:pPr algn="l">
                        <a:lnSpc>
                          <a:spcPts val="1900"/>
                        </a:lnSpc>
                      </a:pPr>
                      <a:r>
                        <a:rPr lang="hi-IN" altLang="ja-JP" sz="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तलछट</a:t>
                      </a:r>
                      <a:r>
                        <a:rPr lang="ne-NP" altLang="ja-JP" sz="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sz="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en-US" sz="800" kern="100" dirty="0">
                          <a:effectLst/>
                          <a:latin typeface="Nirmala UI" panose="020B0502040204020203" pitchFamily="34" charset="0"/>
                          <a:ea typeface="ＭＳ ゴシック" panose="020B0609070205080204" pitchFamily="49" charset="-128"/>
                          <a:cs typeface="Mangal" panose="02040503050203030202" pitchFamily="18" charset="0"/>
                        </a:rPr>
                        <a:t>sediment</a:t>
                      </a:r>
                      <a:r>
                        <a:rPr lang="ne-NP" sz="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सामाग्री</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बढ्नु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इड्रोलिक तेलको खराब</a:t>
                      </a:r>
                      <a:r>
                        <a:rPr lang="ja-JP" sz="80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भिन्न पदार्थको मिश्रण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3"/>
                  </a:ext>
                </a:extLst>
              </a:tr>
              <a:tr h="252095">
                <a:tc>
                  <a:txBody>
                    <a:bodyPr/>
                    <a:lstStyle/>
                    <a:p>
                      <a:pPr algn="just">
                        <a:lnSpc>
                          <a:spcPts val="1900"/>
                        </a:lnSpc>
                      </a:pPr>
                      <a:r>
                        <a:rPr lang="ne-NP" sz="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प्रज्वलन बिन्दु</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घट्नु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इड्रोलिक तेलको खराब</a:t>
                      </a:r>
                      <a:r>
                        <a:rPr lang="ja-JP" sz="80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भिन्न पदार्थको मिश्रण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4"/>
                  </a:ext>
                </a:extLst>
              </a:tr>
              <a:tr h="252095">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रङ्ग</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पारदर्शितामा कमि</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इड्रोलिक तेलको खराब</a:t>
                      </a:r>
                      <a:r>
                        <a:rPr lang="ja-JP" sz="800" kern="100">
                          <a:effectLst/>
                          <a:latin typeface="Nirmala UI" panose="020B0502040204020203" pitchFamily="34" charset="0"/>
                          <a:ea typeface="ＭＳ ゴシック" panose="020B0609070205080204" pitchFamily="49" charset="-128"/>
                          <a:cs typeface="Nirmala UI" panose="020B0502040204020203" pitchFamily="34" charset="0"/>
                        </a:rPr>
                        <a:t>・</a:t>
                      </a: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भिन्न पदार्थको मिश्रण, दुधियकरण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5"/>
                  </a:ext>
                </a:extLst>
              </a:tr>
              <a:tr h="252095">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चिपचिपापन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धेरै बढ्नु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इड्रोलिक तेलको खराब</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6"/>
                  </a:ext>
                </a:extLst>
              </a:tr>
              <a:tr h="252095">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अक्सिकरण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धेरै बढ्नु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तेलको तापक्रम बढ्नु</a:t>
                      </a:r>
                      <a:r>
                        <a:rPr lang="ja-JP" sz="8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sz="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धातुय धुलोको मिश्रण</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3" name="正方形/長方形 2"/>
          <p:cNvSpPr/>
          <p:nvPr/>
        </p:nvSpPr>
        <p:spPr>
          <a:xfrm>
            <a:off x="2904473" y="2458477"/>
            <a:ext cx="3159839" cy="307777"/>
          </a:xfrm>
          <a:prstGeom prst="rect">
            <a:avLst/>
          </a:prstGeom>
        </p:spPr>
        <p:txBody>
          <a:bodyPr wrap="none">
            <a:spAutoFit/>
          </a:bodyPr>
          <a:lstStyle/>
          <a:p>
            <a:pPr algn="ctr">
              <a:spcAft>
                <a:spcPts val="0"/>
              </a:spcAft>
            </a:pPr>
            <a:r>
              <a:rPr lang="ne-NP" altLang="ja-JP" sz="1400" dirty="0">
                <a:effectLst/>
                <a:ea typeface="ＭＳ ゴシック" panose="020B0609070205080204" pitchFamily="49" charset="-128"/>
                <a:cs typeface="Nirmala UI" panose="020B0502040204020203" pitchFamily="34" charset="0"/>
              </a:rPr>
              <a:t>हाइड्रोलिक तेलको गुणको परिवर्तन र कारण</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9725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साधनको प्रकार</a:t>
            </a:r>
            <a:r>
              <a:rPr lang="ja-JP" altLang="en-US" sz="1800" b="1" dirty="0">
                <a:latin typeface="Meiryo UI" panose="020B0604030504040204" pitchFamily="50" charset="-128"/>
                <a:ea typeface="Meiryo UI" panose="020B0604030504040204" pitchFamily="50" charset="-128"/>
              </a:rPr>
              <a:t>～</a:t>
            </a:r>
            <a:r>
              <a:rPr lang="ne-NP" altLang="ja-JP" sz="1800" b="1" dirty="0">
                <a:effectLst/>
                <a:ea typeface="ＭＳ ゴシック" panose="020B0609070205080204" pitchFamily="49" charset="-128"/>
                <a:cs typeface="Nirmala UI" panose="020B0502040204020203" pitchFamily="34" charset="0"/>
              </a:rPr>
              <a:t>कार्य उपकरण </a:t>
            </a:r>
            <a:r>
              <a:rPr lang="ja-JP" altLang="en-US" sz="1800" b="1" dirty="0">
                <a:latin typeface="Meiryo UI" panose="020B0604030504040204" pitchFamily="50" charset="-128"/>
                <a:ea typeface="Meiryo UI" panose="020B0604030504040204" pitchFamily="50" charset="-128"/>
              </a:rPr>
              <a:t>（２）</a:t>
            </a:r>
            <a:endParaRPr kumimoji="1" lang="ja-JP" altLang="en-US" sz="18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935915"/>
            <a:ext cx="7886700" cy="298584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lnSpc>
                <a:spcPct val="110000"/>
              </a:lnSpc>
              <a:spcBef>
                <a:spcPts val="0"/>
              </a:spcBef>
              <a:buFont typeface="Arial" panose="020B0604020202020204" pitchFamily="34" charset="0"/>
              <a:buAutoNum type="circleNumDbPlain" startAt="2"/>
            </a:pPr>
            <a:r>
              <a:rPr lang="ne-NP" altLang="ja-JP" sz="1600" b="1" dirty="0">
                <a:effectLst/>
                <a:ea typeface="ＭＳ ゴシック" panose="020B0609070205080204" pitchFamily="49" charset="-128"/>
                <a:cs typeface="Nirmala UI" panose="020B0502040204020203" pitchFamily="34" charset="0"/>
              </a:rPr>
              <a:t>बांगीएको बुम (फ्रेम) आकार </a:t>
            </a:r>
          </a:p>
          <a:p>
            <a:pPr marL="0" indent="0">
              <a:lnSpc>
                <a:spcPct val="110000"/>
              </a:lnSpc>
              <a:spcBef>
                <a:spcPts val="0"/>
              </a:spcBef>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बुमको बीचको भागलाई बंग्याउन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सकिन्छ।</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a:p>
            <a:pPr marL="152400" indent="0" algn="just">
              <a:lnSpc>
                <a:spcPts val="2000"/>
              </a:lnSpc>
              <a:buNone/>
            </a:pP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प्रमुख विशेषताहरु</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lvl="0" indent="0" algn="just">
              <a:lnSpc>
                <a:spcPts val="2000"/>
              </a:lnSpc>
              <a:buSzPts val="1100"/>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१. बुम बंग्याउनाले भित्रि गहिरो भागसम्म कार्यस्थल भुइँ प्रवेश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indent="0" algn="just">
              <a:lnSpc>
                <a:spcPts val="2000"/>
              </a:lnSpc>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गराउन सकिन्छ</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lvl="0" indent="0" algn="just">
              <a:lnSpc>
                <a:spcPts val="2000"/>
              </a:lnSpc>
              <a:buSzPts val="1100"/>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२. कार्य स्थानको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बाटोमा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रहेका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अवरोधहरू</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छलाएर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कामको लागि </a:t>
            </a:r>
            <a:endPar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marL="0" lvl="0" indent="0" algn="just">
              <a:lnSpc>
                <a:spcPts val="2000"/>
              </a:lnSpc>
              <a:buSzPts val="1100"/>
              <a:buNone/>
            </a:pPr>
            <a:r>
              <a:rPr lang="ne-NP" altLang="ja-JP" sz="16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प्रयोग गरिन्छ।</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pic>
        <p:nvPicPr>
          <p:cNvPr id="12" name="図 11"/>
          <p:cNvPicPr/>
          <p:nvPr/>
        </p:nvPicPr>
        <p:blipFill>
          <a:blip r:embed="rId3">
            <a:extLst>
              <a:ext uri="{28A0092B-C50C-407E-A947-70E740481C1C}">
                <a14:useLocalDpi xmlns:a14="http://schemas.microsoft.com/office/drawing/2010/main" val="0"/>
              </a:ext>
            </a:extLst>
          </a:blip>
          <a:srcRect/>
          <a:stretch>
            <a:fillRect/>
          </a:stretch>
        </p:blipFill>
        <p:spPr bwMode="auto">
          <a:xfrm>
            <a:off x="6756120" y="1001058"/>
            <a:ext cx="1593939" cy="2294945"/>
          </a:xfrm>
          <a:prstGeom prst="rect">
            <a:avLst/>
          </a:prstGeom>
          <a:noFill/>
          <a:ln>
            <a:solidFill>
              <a:schemeClr val="tx1"/>
            </a:solidFill>
          </a:ln>
        </p:spPr>
      </p:pic>
      <p:sp>
        <p:nvSpPr>
          <p:cNvPr id="2" name="テキスト ボックス 6">
            <a:extLst>
              <a:ext uri="{FF2B5EF4-FFF2-40B4-BE49-F238E27FC236}">
                <a16:creationId xmlns:a16="http://schemas.microsoft.com/office/drawing/2014/main" id="{469AB140-F51D-2A08-0A10-01EC9A5C00FC}"/>
              </a:ext>
            </a:extLst>
          </p:cNvPr>
          <p:cNvSpPr txBox="1"/>
          <p:nvPr/>
        </p:nvSpPr>
        <p:spPr>
          <a:xfrm>
            <a:off x="4572000" y="6400413"/>
            <a:ext cx="3624747"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5/</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6</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3" name="テキスト ボックス 129">
            <a:extLst>
              <a:ext uri="{FF2B5EF4-FFF2-40B4-BE49-F238E27FC236}">
                <a16:creationId xmlns:a16="http://schemas.microsoft.com/office/drawing/2014/main" id="{CE1CE679-C42E-22A3-5580-776A1E38745F}"/>
              </a:ext>
            </a:extLst>
          </p:cNvPr>
          <p:cNvSpPr txBox="1">
            <a:spLocks noChangeArrowheads="1"/>
          </p:cNvSpPr>
          <p:nvPr/>
        </p:nvSpPr>
        <p:spPr bwMode="auto">
          <a:xfrm>
            <a:off x="6767998" y="3006023"/>
            <a:ext cx="1570182" cy="26029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1- 7 बांगीएको बुम प्रकारको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Tree>
    <p:extLst>
      <p:ext uri="{BB962C8B-B14F-4D97-AF65-F5344CB8AC3E}">
        <p14:creationId xmlns:p14="http://schemas.microsoft.com/office/powerpoint/2010/main" val="1900222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हाइड्रोलिक तेलको जाँच र व्यवस्थापन</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26767" y="6400413"/>
            <a:ext cx="394389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121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55</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60</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123888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हाइड्रोलिक तेल ट्यांकमा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भित्र बाहिर जाने हावा</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फोहोर अथवा पानी</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मिश्रित हुनु। फेरी हाइड्रोलिक दबाब</a:t>
            </a:r>
            <a:r>
              <a:rPr lang="ja-JP" altLang="en-US"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बाट चलाउने उपकरण आफै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घर्षण</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भइ खिइदै जाँदा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धातुको धुलो</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सिर्जना हुने भएकोले त्यसबाट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अशुद्धता पदार्थ</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हरु हाइड्रोलिक तेलमा मिश्रण हुने भएकोले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नियमित रुपमा हाइड्रोलिक तेल फेर्न</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जरुरी छ।</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हाइड्रोलिक तेलको खराब अथवा भिन्न पदार्थको मिश्रण आदिबाट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उपयोग सिमामा</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पुगेको छ छैन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जाँच गर्ने तरिका</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हाइड्रोलिक तेल </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आँखाले हेरेर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जाँच गर्ने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संवेदनशिल परिक्षण र वैज्ञानिक विष्लेषण</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मार्फत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गुण परिक्षण</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रहि</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दुबै </a:t>
            </a:r>
            <a:r>
              <a:rPr lang="hi-IN"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प्रयोग नगरिएको हाइड्रोलिक तेलसँग तुलना </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गरेर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निर्धारण </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गरिन्छ।</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2" name="正方形/長方形 1"/>
          <p:cNvSpPr/>
          <p:nvPr/>
        </p:nvSpPr>
        <p:spPr>
          <a:xfrm>
            <a:off x="2791234" y="2170816"/>
            <a:ext cx="3393878" cy="276999"/>
          </a:xfrm>
          <a:prstGeom prst="rect">
            <a:avLst/>
          </a:prstGeom>
        </p:spPr>
        <p:txBody>
          <a:bodyPr wrap="none">
            <a:spAutoFit/>
          </a:bodyPr>
          <a:lstStyle/>
          <a:p>
            <a:r>
              <a:rPr lang="ne-NP" altLang="ja-JP" sz="1200" dirty="0">
                <a:effectLst/>
                <a:ea typeface="ＭＳ ゴシック" panose="020B0609070205080204" pitchFamily="49" charset="-128"/>
                <a:cs typeface="Nirmala UI" panose="020B0502040204020203" pitchFamily="34" charset="0"/>
              </a:rPr>
              <a:t>हाइड्रोलिक तेल छुट्याउने निर्णय गर्ने विधि र उपाय विधि</a:t>
            </a:r>
            <a:endParaRPr lang="ja-JP" altLang="en-US" sz="12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787556242"/>
              </p:ext>
            </p:extLst>
          </p:nvPr>
        </p:nvGraphicFramePr>
        <p:xfrm>
          <a:off x="471638" y="2486082"/>
          <a:ext cx="8043711" cy="2280295"/>
        </p:xfrm>
        <a:graphic>
          <a:graphicData uri="http://schemas.openxmlformats.org/drawingml/2006/table">
            <a:tbl>
              <a:tblPr firstRow="1" firstCol="1" bandRow="1">
                <a:tableStyleId>{5940675A-B579-460E-94D1-54222C63F5DA}</a:tableStyleId>
              </a:tblPr>
              <a:tblGrid>
                <a:gridCol w="2757384">
                  <a:extLst>
                    <a:ext uri="{9D8B030D-6E8A-4147-A177-3AD203B41FA5}">
                      <a16:colId xmlns:a16="http://schemas.microsoft.com/office/drawing/2014/main" val="20000"/>
                    </a:ext>
                  </a:extLst>
                </a:gridCol>
                <a:gridCol w="854242">
                  <a:extLst>
                    <a:ext uri="{9D8B030D-6E8A-4147-A177-3AD203B41FA5}">
                      <a16:colId xmlns:a16="http://schemas.microsoft.com/office/drawing/2014/main" val="20001"/>
                    </a:ext>
                  </a:extLst>
                </a:gridCol>
                <a:gridCol w="1866140">
                  <a:extLst>
                    <a:ext uri="{9D8B030D-6E8A-4147-A177-3AD203B41FA5}">
                      <a16:colId xmlns:a16="http://schemas.microsoft.com/office/drawing/2014/main" val="20002"/>
                    </a:ext>
                  </a:extLst>
                </a:gridCol>
                <a:gridCol w="2565945">
                  <a:extLst>
                    <a:ext uri="{9D8B030D-6E8A-4147-A177-3AD203B41FA5}">
                      <a16:colId xmlns:a16="http://schemas.microsoft.com/office/drawing/2014/main" val="20003"/>
                    </a:ext>
                  </a:extLst>
                </a:gridCol>
              </a:tblGrid>
              <a:tr h="303123">
                <a:tc>
                  <a:txBody>
                    <a:bodyPr/>
                    <a:lstStyle/>
                    <a:p>
                      <a:pPr algn="ctr">
                        <a:lnSpc>
                          <a:spcPts val="1900"/>
                        </a:lnSpc>
                      </a:pPr>
                      <a:r>
                        <a:rPr lang="hi-IN" sz="1100" kern="10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बाहिरी दृश्य</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600"/>
                        </a:lnSpc>
                      </a:pPr>
                      <a:r>
                        <a:rPr lang="ne-NP" sz="1100" kern="10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गन्ध</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900"/>
                        </a:lnSpc>
                      </a:pPr>
                      <a:r>
                        <a:rPr lang="ne-NP" sz="1100" kern="10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अवस्था</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900"/>
                        </a:lnSpc>
                      </a:pPr>
                      <a:r>
                        <a:rPr lang="ne-NP" sz="1100" kern="10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उपाय</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0"/>
                  </a:ext>
                </a:extLst>
              </a:tr>
              <a:tr h="303123">
                <a:tc>
                  <a:txBody>
                    <a:bodyPr/>
                    <a:lstStyle/>
                    <a:p>
                      <a:pPr algn="just">
                        <a:lnSpc>
                          <a:spcPts val="1900"/>
                        </a:lnSpc>
                      </a:pPr>
                      <a:r>
                        <a:rPr lang="hi-IN"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पारदर्शी </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रही </a:t>
                      </a:r>
                      <a:r>
                        <a:rPr lang="hi-IN"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रंगमा कुनै परिवर्तन </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नभएको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900"/>
                        </a:lnSpc>
                      </a:pP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राम्रो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राम्रो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त्यतिकै प्रयोजन गर्दा हुन्छ</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1"/>
                  </a:ext>
                </a:extLst>
              </a:tr>
              <a:tr h="303123">
                <a:tc>
                  <a:txBody>
                    <a:bodyPr/>
                    <a:lstStyle/>
                    <a:p>
                      <a:pPr algn="just">
                        <a:lnSpc>
                          <a:spcPts val="1900"/>
                        </a:lnSpc>
                      </a:pPr>
                      <a:r>
                        <a:rPr lang="hi-IN"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पारदर्शी </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रही </a:t>
                      </a:r>
                      <a:r>
                        <a:rPr lang="hi-IN"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रंगमा</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 फिक्का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900"/>
                        </a:lnSpc>
                      </a:pP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राम्रो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भिन्न तेल मिश्रित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तेल बदल्ने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2"/>
                  </a:ext>
                </a:extLst>
              </a:tr>
              <a:tr h="303123">
                <a:tc>
                  <a:txBody>
                    <a:bodyPr/>
                    <a:lstStyle/>
                    <a:p>
                      <a:pPr marL="139700" indent="-139700" algn="just">
                        <a:lnSpc>
                          <a:spcPts val="1900"/>
                        </a:lnSpc>
                      </a:pPr>
                      <a:r>
                        <a:rPr lang="ne-N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दूध जस्तो सेतो रंगमा परिणत भएको</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900"/>
                        </a:lnSpc>
                      </a:pP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राम्रो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फिज अथवा पानी मिश्रित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तेल बदल्ने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tc>
                <a:extLst>
                  <a:ext uri="{0D108BD9-81ED-4DB2-BD59-A6C34878D82A}">
                    <a16:rowId xmlns:a16="http://schemas.microsoft.com/office/drawing/2014/main" val="10003"/>
                  </a:ext>
                </a:extLst>
              </a:tr>
              <a:tr h="461557">
                <a:tc>
                  <a:txBody>
                    <a:bodyPr/>
                    <a:lstStyle/>
                    <a:p>
                      <a:pPr algn="just">
                        <a:lnSpc>
                          <a:spcPts val="1900"/>
                        </a:lnSpc>
                      </a:pPr>
                      <a:r>
                        <a:rPr lang="hi-IN" sz="110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गाढा खैरो </a:t>
                      </a:r>
                      <a:r>
                        <a:rPr lang="ne-NP" sz="110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रंगमा </a:t>
                      </a:r>
                      <a:r>
                        <a:rPr lang="hi-IN" sz="110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परिवर्तन भएको</a:t>
                      </a:r>
                      <a:endParaRPr lang="ja-JP" sz="1200" kern="100" dirty="0">
                        <a:solidFill>
                          <a:schemeClr val="tx1"/>
                        </a:solidFill>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900"/>
                        </a:lnSpc>
                      </a:pPr>
                      <a:r>
                        <a:rPr lang="ne-NP" sz="1100" kern="10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नराम्रो गन्ध </a:t>
                      </a:r>
                      <a:endParaRPr lang="ja-JP" sz="1200" kern="100">
                        <a:solidFill>
                          <a:schemeClr val="tx1"/>
                        </a:solidFill>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1100" kern="10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खराब</a:t>
                      </a:r>
                      <a:endParaRPr lang="ja-JP" sz="1200" kern="100">
                        <a:solidFill>
                          <a:schemeClr val="tx1"/>
                        </a:solidFill>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1100" kern="10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तेल बदल्ने</a:t>
                      </a:r>
                      <a:endParaRPr lang="ja-JP" sz="1200" kern="100">
                        <a:solidFill>
                          <a:schemeClr val="tx1"/>
                        </a:solidFill>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tc>
                <a:extLst>
                  <a:ext uri="{0D108BD9-81ED-4DB2-BD59-A6C34878D82A}">
                    <a16:rowId xmlns:a16="http://schemas.microsoft.com/office/drawing/2014/main" val="10004"/>
                  </a:ext>
                </a:extLst>
              </a:tr>
              <a:tr h="303123">
                <a:tc>
                  <a:txBody>
                    <a:bodyPr/>
                    <a:lstStyle/>
                    <a:p>
                      <a:pPr algn="just">
                        <a:lnSpc>
                          <a:spcPts val="1900"/>
                        </a:lnSpc>
                      </a:pPr>
                      <a:r>
                        <a:rPr lang="hi-IN" sz="110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पारदर्शी तर सानो कालो थोप्लाहरु</a:t>
                      </a:r>
                      <a:r>
                        <a:rPr lang="ja-JP" altLang="en-US" sz="110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भएको</a:t>
                      </a:r>
                      <a:endParaRPr lang="ja-JP" sz="1200" kern="100" dirty="0">
                        <a:solidFill>
                          <a:schemeClr val="tx1"/>
                        </a:solidFill>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900"/>
                        </a:lnSpc>
                      </a:pPr>
                      <a:r>
                        <a:rPr lang="ne-NP" sz="1100" kern="10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राम्रो </a:t>
                      </a:r>
                      <a:endParaRPr lang="ja-JP" sz="1200" kern="100">
                        <a:solidFill>
                          <a:schemeClr val="tx1"/>
                        </a:solidFill>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1100" kern="10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भिन्न पदार्थ मिश्रित </a:t>
                      </a:r>
                      <a:endParaRPr lang="ja-JP" sz="1200" kern="100">
                        <a:solidFill>
                          <a:schemeClr val="tx1"/>
                        </a:solidFill>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1100" kern="10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तेल बदल्ने</a:t>
                      </a:r>
                      <a:endParaRPr lang="ja-JP" sz="1200" kern="100">
                        <a:solidFill>
                          <a:schemeClr val="tx1"/>
                        </a:solidFill>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tc>
                <a:extLst>
                  <a:ext uri="{0D108BD9-81ED-4DB2-BD59-A6C34878D82A}">
                    <a16:rowId xmlns:a16="http://schemas.microsoft.com/office/drawing/2014/main" val="10005"/>
                  </a:ext>
                </a:extLst>
              </a:tr>
              <a:tr h="303123">
                <a:tc>
                  <a:txBody>
                    <a:bodyPr/>
                    <a:lstStyle/>
                    <a:p>
                      <a:pPr algn="just">
                        <a:lnSpc>
                          <a:spcPts val="1900"/>
                        </a:lnSpc>
                      </a:pPr>
                      <a:r>
                        <a:rPr lang="hi-IN" altLang="ja-JP" sz="110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फिँज </a:t>
                      </a:r>
                      <a:r>
                        <a:rPr lang="ne-NP" sz="110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आएको </a:t>
                      </a:r>
                      <a:endParaRPr lang="ja-JP" sz="1200" kern="100" dirty="0">
                        <a:solidFill>
                          <a:schemeClr val="tx1"/>
                        </a:solidFill>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600"/>
                        </a:lnSpc>
                      </a:pPr>
                      <a:r>
                        <a:rPr lang="ja-JP" sz="1100" kern="100">
                          <a:solidFill>
                            <a:schemeClr val="tx1"/>
                          </a:solidFill>
                          <a:effectLst/>
                          <a:latin typeface="Nirmala UI" panose="020B0502040204020203" pitchFamily="34" charset="0"/>
                          <a:ea typeface="ＭＳ ゴシック" panose="020B0609070205080204" pitchFamily="49" charset="-128"/>
                          <a:cs typeface="Nirmala UI" panose="020B0502040204020203" pitchFamily="34" charset="0"/>
                        </a:rPr>
                        <a:t>－</a:t>
                      </a:r>
                      <a:endParaRPr lang="ja-JP" sz="1200" kern="100">
                        <a:solidFill>
                          <a:schemeClr val="tx1"/>
                        </a:solidFill>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1100" kern="10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ग्रिज मिश्रित</a:t>
                      </a:r>
                      <a:endParaRPr lang="ja-JP" sz="1200" kern="100">
                        <a:solidFill>
                          <a:schemeClr val="tx1"/>
                        </a:solidFill>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just">
                        <a:lnSpc>
                          <a:spcPts val="1900"/>
                        </a:lnSpc>
                      </a:pPr>
                      <a:r>
                        <a:rPr lang="ne-NP" sz="1100" kern="100" dirty="0">
                          <a:solidFill>
                            <a:schemeClr val="tx1"/>
                          </a:solidFill>
                          <a:effectLst/>
                          <a:latin typeface="ＭＳ ゴシック" panose="020B0609070205080204" pitchFamily="49" charset="-128"/>
                          <a:ea typeface="ＭＳ ゴシック" panose="020B0609070205080204" pitchFamily="49" charset="-128"/>
                          <a:cs typeface="Nirmala UI" panose="020B0502040204020203" pitchFamily="34" charset="0"/>
                        </a:rPr>
                        <a:t>तेल बदल्ने</a:t>
                      </a:r>
                      <a:endParaRPr lang="ja-JP" sz="1200" kern="100" dirty="0">
                        <a:solidFill>
                          <a:schemeClr val="tx1"/>
                        </a:solidFill>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9493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latin typeface="Nirmala UI" panose="020B0502040204020203" pitchFamily="34" charset="0"/>
                <a:ea typeface="Nirmala UI" panose="020B0502040204020203" pitchFamily="34" charset="0"/>
                <a:cs typeface="Nirmala UI" panose="020B0502040204020203" pitchFamily="34" charset="0"/>
              </a:rPr>
              <a:t>ट्रक प्रणाली </a:t>
            </a:r>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गुड्ने मेशिनको शक्ति प्रसारण उपकरण</a:t>
            </a:r>
            <a:endParaRPr kumimoji="1" lang="ja-JP" altLang="en-US" sz="1800" b="1" dirty="0">
              <a:latin typeface="Nirmala UI" panose="020B0502040204020203" pitchFamily="34" charset="0"/>
              <a:ea typeface="Meiryo UI" panose="020B0604030504040204" pitchFamily="50" charset="-128"/>
              <a:cs typeface="Nirmala UI" panose="020B0502040204020203" pitchFamily="34" charset="0"/>
            </a:endParaRPr>
          </a:p>
        </p:txBody>
      </p:sp>
      <p:sp>
        <p:nvSpPr>
          <p:cNvPr id="7" name="テキスト ボックス 6"/>
          <p:cNvSpPr txBox="1"/>
          <p:nvPr/>
        </p:nvSpPr>
        <p:spPr>
          <a:xfrm>
            <a:off x="4236098" y="6400413"/>
            <a:ext cx="3934564"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124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56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61</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96232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l">
              <a:lnSpc>
                <a:spcPts val="2000"/>
              </a:lnSpc>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ट्रक प्रणालीको उच्च स्थानमा कार्य गर्ने साधन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ट्रकको च्यासिसको माथिल्लो भाग</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 उपकरणलाई राखिने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हुनाले</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गुड्ने उपकरण</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सञ्चालन गर्ने उपकरण</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सामान्य ट्रकमा जस्तो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indent="0" algn="l">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त्यसैले</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ट्रक प्रणालीको उच्च स्थानमा कार्य गर्ने साधनले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सार्वजनिक सडकमा गुड्दा</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त्यस साधनसंग मेल खाने चलाउने/ड्राइभिङ लाइसेन्स जरुरी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रहनुका साथै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सडक ट्राफिक कानुनको कडाईका साथ पालना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गर्न जरुरी छ।</a:t>
            </a:r>
          </a:p>
          <a:p>
            <a:pPr indent="0">
              <a:lnSpc>
                <a:spcPts val="2000"/>
              </a:lnSpc>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ट्रक प्रणालीको उच्च स्थानमा कार्य गर्ने साधनको शक्ति प्रसारण उपकरणमा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साधारणतय अगाडी इन्जिन</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पछाडी चलाउने प्रणाली रही</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अघिल्लो भागमा रहेको इन्जिन मार्फत पछाडीको पांग्रा चल्छ। इन्जिनको शक्ति</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दाँया चित्रमा देखाइएको क्रम जस्तै चलाउने पाँग्रा रहि पछाडीको पाँग्रामा प्रसारित गरिन्छ।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nvGrpSpPr>
          <p:cNvPr id="2" name="グループ化 1">
            <a:extLst>
              <a:ext uri="{FF2B5EF4-FFF2-40B4-BE49-F238E27FC236}">
                <a16:creationId xmlns:a16="http://schemas.microsoft.com/office/drawing/2014/main" id="{350BD4D1-716A-7995-B522-76FBF730CB5C}"/>
              </a:ext>
            </a:extLst>
          </p:cNvPr>
          <p:cNvGrpSpPr/>
          <p:nvPr/>
        </p:nvGrpSpPr>
        <p:grpSpPr>
          <a:xfrm>
            <a:off x="4172934" y="3158595"/>
            <a:ext cx="4570031" cy="2458475"/>
            <a:chOff x="0" y="0"/>
            <a:chExt cx="5311775" cy="2857500"/>
          </a:xfrm>
        </p:grpSpPr>
        <p:grpSp>
          <p:nvGrpSpPr>
            <p:cNvPr id="3" name="グループ化 2">
              <a:extLst>
                <a:ext uri="{FF2B5EF4-FFF2-40B4-BE49-F238E27FC236}">
                  <a16:creationId xmlns:a16="http://schemas.microsoft.com/office/drawing/2014/main" id="{CA2BFC1B-C99C-3459-3309-A1065F3E7C10}"/>
                </a:ext>
              </a:extLst>
            </p:cNvPr>
            <p:cNvGrpSpPr/>
            <p:nvPr/>
          </p:nvGrpSpPr>
          <p:grpSpPr>
            <a:xfrm>
              <a:off x="0" y="0"/>
              <a:ext cx="5311775" cy="2857500"/>
              <a:chOff x="0" y="0"/>
              <a:chExt cx="5311775" cy="2857500"/>
            </a:xfrm>
          </p:grpSpPr>
          <p:pic>
            <p:nvPicPr>
              <p:cNvPr id="26" name="図 25">
                <a:extLst>
                  <a:ext uri="{FF2B5EF4-FFF2-40B4-BE49-F238E27FC236}">
                    <a16:creationId xmlns:a16="http://schemas.microsoft.com/office/drawing/2014/main" id="{58B7788F-EA5B-DAE9-6674-6CE662894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11775" cy="2857500"/>
              </a:xfrm>
              <a:prstGeom prst="rect">
                <a:avLst/>
              </a:prstGeom>
              <a:ln>
                <a:noFill/>
              </a:ln>
            </p:spPr>
          </p:pic>
          <p:sp>
            <p:nvSpPr>
              <p:cNvPr id="27" name="テキスト ボックス 289">
                <a:extLst>
                  <a:ext uri="{FF2B5EF4-FFF2-40B4-BE49-F238E27FC236}">
                    <a16:creationId xmlns:a16="http://schemas.microsoft.com/office/drawing/2014/main" id="{7E37C8F7-FEB7-CB28-FCA5-EDD87F99C9A1}"/>
                  </a:ext>
                </a:extLst>
              </p:cNvPr>
              <p:cNvSpPr txBox="1"/>
              <p:nvPr/>
            </p:nvSpPr>
            <p:spPr>
              <a:xfrm>
                <a:off x="546100" y="2501900"/>
                <a:ext cx="4146550"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3-35 शक्ति प्रसारण उपकरण (फ्रन्ट इन्जिन रियर ड्राइभ प्रणाली)</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
          <p:nvSpPr>
            <p:cNvPr id="8" name="テキスト ボックス 456">
              <a:extLst>
                <a:ext uri="{FF2B5EF4-FFF2-40B4-BE49-F238E27FC236}">
                  <a16:creationId xmlns:a16="http://schemas.microsoft.com/office/drawing/2014/main" id="{03FF6495-DF3B-96C2-E3D6-C88BBDB11CC7}"/>
                </a:ext>
              </a:extLst>
            </p:cNvPr>
            <p:cNvSpPr txBox="1"/>
            <p:nvPr/>
          </p:nvSpPr>
          <p:spPr>
            <a:xfrm>
              <a:off x="358140" y="1836420"/>
              <a:ext cx="502920" cy="2819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इन्जिन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9" name="テキスト ボックス 459">
              <a:extLst>
                <a:ext uri="{FF2B5EF4-FFF2-40B4-BE49-F238E27FC236}">
                  <a16:creationId xmlns:a16="http://schemas.microsoft.com/office/drawing/2014/main" id="{EEF73E6F-A018-A565-FA72-4E755271F74D}"/>
                </a:ext>
              </a:extLst>
            </p:cNvPr>
            <p:cNvSpPr txBox="1"/>
            <p:nvPr/>
          </p:nvSpPr>
          <p:spPr>
            <a:xfrm>
              <a:off x="548640" y="883920"/>
              <a:ext cx="480060" cy="2819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क्लच</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0" name="テキスト ボックス 462">
              <a:extLst>
                <a:ext uri="{FF2B5EF4-FFF2-40B4-BE49-F238E27FC236}">
                  <a16:creationId xmlns:a16="http://schemas.microsoft.com/office/drawing/2014/main" id="{F1B967E5-8A25-C1A8-B141-2BA7390A77BE}"/>
                </a:ext>
              </a:extLst>
            </p:cNvPr>
            <p:cNvSpPr txBox="1"/>
            <p:nvPr/>
          </p:nvSpPr>
          <p:spPr>
            <a:xfrm>
              <a:off x="358140" y="594360"/>
              <a:ext cx="906780"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ट्रान्समिसन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2" name="テキスト ボックス 463">
              <a:extLst>
                <a:ext uri="{FF2B5EF4-FFF2-40B4-BE49-F238E27FC236}">
                  <a16:creationId xmlns:a16="http://schemas.microsoft.com/office/drawing/2014/main" id="{1CC8B6A8-BDC9-85F6-2D48-9F5F84F36F64}"/>
                </a:ext>
              </a:extLst>
            </p:cNvPr>
            <p:cNvSpPr txBox="1"/>
            <p:nvPr/>
          </p:nvSpPr>
          <p:spPr>
            <a:xfrm>
              <a:off x="563880" y="198120"/>
              <a:ext cx="845820" cy="3429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व्हील</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3" name="テキスト ボックス 465">
              <a:extLst>
                <a:ext uri="{FF2B5EF4-FFF2-40B4-BE49-F238E27FC236}">
                  <a16:creationId xmlns:a16="http://schemas.microsoft.com/office/drawing/2014/main" id="{35753401-EEEA-E200-BE31-E50FD5951BE5}"/>
                </a:ext>
              </a:extLst>
            </p:cNvPr>
            <p:cNvSpPr txBox="1"/>
            <p:nvPr/>
          </p:nvSpPr>
          <p:spPr>
            <a:xfrm>
              <a:off x="2164080" y="198120"/>
              <a:ext cx="1089660"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फाइनल गियर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4" name="テキスト ボックス 466">
              <a:extLst>
                <a:ext uri="{FF2B5EF4-FFF2-40B4-BE49-F238E27FC236}">
                  <a16:creationId xmlns:a16="http://schemas.microsoft.com/office/drawing/2014/main" id="{B7A4EF27-16C8-C1A2-2A8B-356F01925FA9}"/>
                </a:ext>
              </a:extLst>
            </p:cNvPr>
            <p:cNvSpPr txBox="1"/>
            <p:nvPr/>
          </p:nvSpPr>
          <p:spPr>
            <a:xfrm>
              <a:off x="2491740" y="541020"/>
              <a:ext cx="1089660"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ड्राइभ श्याफ्ट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1100" kern="100">
                  <a:effectLst/>
                  <a:latin typeface="ＭＳ ゴシック" panose="020B0609070205080204" pitchFamily="49" charset="-128"/>
                  <a:ea typeface="ＭＳ ゴシック" panose="020B0609070205080204" pitchFamily="49" charset="-128"/>
                  <a:cs typeface="Mangal" panose="02040503050203030202" pitchFamily="18" charset="0"/>
                </a:rPr>
                <a:t>गियर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5" name="テキスト ボックス 467">
              <a:extLst>
                <a:ext uri="{FF2B5EF4-FFF2-40B4-BE49-F238E27FC236}">
                  <a16:creationId xmlns:a16="http://schemas.microsoft.com/office/drawing/2014/main" id="{2E3041B1-8C02-509E-B229-5FA8629ADEE2}"/>
                </a:ext>
              </a:extLst>
            </p:cNvPr>
            <p:cNvSpPr txBox="1"/>
            <p:nvPr/>
          </p:nvSpPr>
          <p:spPr>
            <a:xfrm>
              <a:off x="2423160" y="1379220"/>
              <a:ext cx="1089660"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प्रोपेलर श्याफ्ट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1100" kern="100">
                  <a:effectLst/>
                  <a:latin typeface="ＭＳ ゴシック" panose="020B0609070205080204" pitchFamily="49" charset="-128"/>
                  <a:ea typeface="ＭＳ ゴシック" panose="020B0609070205080204" pitchFamily="49" charset="-128"/>
                  <a:cs typeface="Mangal" panose="02040503050203030202" pitchFamily="18" charset="0"/>
                </a:rPr>
                <a:t>गियर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6" name="テキスト ボックス 469">
              <a:extLst>
                <a:ext uri="{FF2B5EF4-FFF2-40B4-BE49-F238E27FC236}">
                  <a16:creationId xmlns:a16="http://schemas.microsoft.com/office/drawing/2014/main" id="{7AE695AA-A298-8CDE-AD26-230E6803A86F}"/>
                </a:ext>
              </a:extLst>
            </p:cNvPr>
            <p:cNvSpPr txBox="1"/>
            <p:nvPr/>
          </p:nvSpPr>
          <p:spPr>
            <a:xfrm>
              <a:off x="2255520" y="1623060"/>
              <a:ext cx="1089660"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सेन्टर बेरिंग</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1100" kern="100">
                  <a:effectLst/>
                  <a:latin typeface="ＭＳ ゴシック" panose="020B0609070205080204" pitchFamily="49" charset="-128"/>
                  <a:ea typeface="ＭＳ ゴシック" panose="020B0609070205080204" pitchFamily="49" charset="-128"/>
                  <a:cs typeface="Mangal" panose="02040503050203030202" pitchFamily="18" charset="0"/>
                </a:rPr>
                <a:t>गियर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7" name="テキスト ボックス 470">
              <a:extLst>
                <a:ext uri="{FF2B5EF4-FFF2-40B4-BE49-F238E27FC236}">
                  <a16:creationId xmlns:a16="http://schemas.microsoft.com/office/drawing/2014/main" id="{F30DC84D-009A-D384-AC6D-2F5330E8C556}"/>
                </a:ext>
              </a:extLst>
            </p:cNvPr>
            <p:cNvSpPr txBox="1"/>
            <p:nvPr/>
          </p:nvSpPr>
          <p:spPr>
            <a:xfrm>
              <a:off x="2042160" y="1935480"/>
              <a:ext cx="121158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युनिभर्सल जोइन्ट जोइन्ट</a:t>
              </a:r>
              <a:r>
                <a:rPr lang="ne-NP" sz="1100" kern="100">
                  <a:effectLst/>
                  <a:latin typeface="ＭＳ ゴシック" panose="020B0609070205080204" pitchFamily="49" charset="-128"/>
                  <a:ea typeface="ＭＳ ゴシック" panose="020B0609070205080204" pitchFamily="49" charset="-128"/>
                  <a:cs typeface="Mangal" panose="02040503050203030202" pitchFamily="18" charset="0"/>
                </a:rPr>
                <a:t>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8" name="テキスト ボックス 471">
              <a:extLst>
                <a:ext uri="{FF2B5EF4-FFF2-40B4-BE49-F238E27FC236}">
                  <a16:creationId xmlns:a16="http://schemas.microsoft.com/office/drawing/2014/main" id="{018EB05E-8624-7C6D-DE07-F4164AE1BE4F}"/>
                </a:ext>
              </a:extLst>
            </p:cNvPr>
            <p:cNvSpPr txBox="1"/>
            <p:nvPr/>
          </p:nvSpPr>
          <p:spPr>
            <a:xfrm>
              <a:off x="3848100" y="53340"/>
              <a:ext cx="502920" cy="2819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इन्जिन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9" name="テキスト ボックス 472">
              <a:extLst>
                <a:ext uri="{FF2B5EF4-FFF2-40B4-BE49-F238E27FC236}">
                  <a16:creationId xmlns:a16="http://schemas.microsoft.com/office/drawing/2014/main" id="{D48DF44D-7F05-F063-4C71-AB259AAD1AF7}"/>
                </a:ext>
              </a:extLst>
            </p:cNvPr>
            <p:cNvSpPr txBox="1"/>
            <p:nvPr/>
          </p:nvSpPr>
          <p:spPr>
            <a:xfrm>
              <a:off x="3855720" y="312420"/>
              <a:ext cx="480060" cy="2819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क्लच</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0" name="テキスト ボックス 473">
              <a:extLst>
                <a:ext uri="{FF2B5EF4-FFF2-40B4-BE49-F238E27FC236}">
                  <a16:creationId xmlns:a16="http://schemas.microsoft.com/office/drawing/2014/main" id="{F9A83F0D-A39C-1D87-DDFF-5F28AB29AD1A}"/>
                </a:ext>
              </a:extLst>
            </p:cNvPr>
            <p:cNvSpPr txBox="1"/>
            <p:nvPr/>
          </p:nvSpPr>
          <p:spPr>
            <a:xfrm>
              <a:off x="3863340" y="594360"/>
              <a:ext cx="1082040"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ट्रान्समिसन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1" name="テキスト ボックス 474">
              <a:extLst>
                <a:ext uri="{FF2B5EF4-FFF2-40B4-BE49-F238E27FC236}">
                  <a16:creationId xmlns:a16="http://schemas.microsoft.com/office/drawing/2014/main" id="{F2E0BF52-06AB-2D0B-2A9B-9A6836E5E50F}"/>
                </a:ext>
              </a:extLst>
            </p:cNvPr>
            <p:cNvSpPr txBox="1"/>
            <p:nvPr/>
          </p:nvSpPr>
          <p:spPr>
            <a:xfrm>
              <a:off x="3863340" y="830580"/>
              <a:ext cx="121158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युनिभर्सल जोइन्ट जोइन्ट</a:t>
              </a:r>
              <a:r>
                <a:rPr lang="ne-NP" sz="1100" kern="100">
                  <a:effectLst/>
                  <a:latin typeface="ＭＳ ゴシック" panose="020B0609070205080204" pitchFamily="49" charset="-128"/>
                  <a:ea typeface="ＭＳ ゴシック" panose="020B0609070205080204" pitchFamily="49" charset="-128"/>
                  <a:cs typeface="Mangal" panose="02040503050203030202" pitchFamily="18" charset="0"/>
                </a:rPr>
                <a:t>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2" name="テキスト ボックス 475">
              <a:extLst>
                <a:ext uri="{FF2B5EF4-FFF2-40B4-BE49-F238E27FC236}">
                  <a16:creationId xmlns:a16="http://schemas.microsoft.com/office/drawing/2014/main" id="{CB13B749-95DD-9CA8-BC53-DBEDBDD44A29}"/>
                </a:ext>
              </a:extLst>
            </p:cNvPr>
            <p:cNvSpPr txBox="1"/>
            <p:nvPr/>
          </p:nvSpPr>
          <p:spPr>
            <a:xfrm>
              <a:off x="3855720" y="1158240"/>
              <a:ext cx="1089660"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प्रोपेलर श्याफ्ट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1100" kern="100">
                  <a:effectLst/>
                  <a:latin typeface="ＭＳ ゴシック" panose="020B0609070205080204" pitchFamily="49" charset="-128"/>
                  <a:ea typeface="ＭＳ ゴシック" panose="020B0609070205080204" pitchFamily="49" charset="-128"/>
                  <a:cs typeface="Mangal" panose="02040503050203030202" pitchFamily="18" charset="0"/>
                </a:rPr>
                <a:t>गियर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3" name="テキスト ボックス 476">
              <a:extLst>
                <a:ext uri="{FF2B5EF4-FFF2-40B4-BE49-F238E27FC236}">
                  <a16:creationId xmlns:a16="http://schemas.microsoft.com/office/drawing/2014/main" id="{BBBA2D3B-AF1E-40B8-76CE-EE3DA4D95210}"/>
                </a:ext>
              </a:extLst>
            </p:cNvPr>
            <p:cNvSpPr txBox="1"/>
            <p:nvPr/>
          </p:nvSpPr>
          <p:spPr>
            <a:xfrm>
              <a:off x="3848100" y="1432560"/>
              <a:ext cx="1089660"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फाइनल गियर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4" name="テキスト ボックス 477">
              <a:extLst>
                <a:ext uri="{FF2B5EF4-FFF2-40B4-BE49-F238E27FC236}">
                  <a16:creationId xmlns:a16="http://schemas.microsoft.com/office/drawing/2014/main" id="{A88D09D2-87B4-3137-7EA5-8EBEDC083A18}"/>
                </a:ext>
              </a:extLst>
            </p:cNvPr>
            <p:cNvSpPr txBox="1"/>
            <p:nvPr/>
          </p:nvSpPr>
          <p:spPr>
            <a:xfrm>
              <a:off x="3863340" y="1706880"/>
              <a:ext cx="1089660"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ड्राइभ श्याफ्ट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1100" kern="100">
                  <a:effectLst/>
                  <a:latin typeface="ＭＳ ゴシック" panose="020B0609070205080204" pitchFamily="49" charset="-128"/>
                  <a:ea typeface="ＭＳ ゴシック" panose="020B0609070205080204" pitchFamily="49" charset="-128"/>
                  <a:cs typeface="Mangal" panose="02040503050203030202" pitchFamily="18" charset="0"/>
                </a:rPr>
                <a:t>गियर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25" name="テキスト ボックス 478">
              <a:extLst>
                <a:ext uri="{FF2B5EF4-FFF2-40B4-BE49-F238E27FC236}">
                  <a16:creationId xmlns:a16="http://schemas.microsoft.com/office/drawing/2014/main" id="{3F3C4B37-4E68-10D4-3A36-F7734DBEA63F}"/>
                </a:ext>
              </a:extLst>
            </p:cNvPr>
            <p:cNvSpPr txBox="1"/>
            <p:nvPr/>
          </p:nvSpPr>
          <p:spPr>
            <a:xfrm>
              <a:off x="3863340" y="1996440"/>
              <a:ext cx="845820" cy="3429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व्हील</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3350016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2400" b="1" dirty="0">
                <a:latin typeface="Nirmala UI" panose="020B0502040204020203" pitchFamily="34" charset="0"/>
                <a:ea typeface="Nirmala UI" panose="020B0502040204020203" pitchFamily="34" charset="0"/>
                <a:cs typeface="Nirmala UI" panose="020B0502040204020203" pitchFamily="34" charset="0"/>
              </a:rPr>
              <a:t>ट्रक प्रणाली </a:t>
            </a:r>
            <a:r>
              <a:rPr lang="ne-NP" altLang="ja-JP" sz="2400" b="1" dirty="0">
                <a:effectLst/>
                <a:latin typeface="Nirmala UI" panose="020B0502040204020203" pitchFamily="34" charset="0"/>
                <a:ea typeface="Nirmala UI" panose="020B0502040204020203" pitchFamily="34" charset="0"/>
                <a:cs typeface="Nirmala UI" panose="020B0502040204020203" pitchFamily="34" charset="0"/>
              </a:rPr>
              <a:t>गुड्ने मेशिनको गति उपकरण</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88229" y="6400413"/>
            <a:ext cx="4382433"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129</a:t>
            </a:r>
            <a:r>
              <a:rPr lang="ja-JP" altLang="en-US" sz="1200" dirty="0">
                <a:solidFill>
                  <a:prstClr val="black"/>
                </a:solidFill>
              </a:rPr>
              <a:t>～</a:t>
            </a:r>
            <a:r>
              <a:rPr lang="en-US" altLang="ja-JP" sz="1200" dirty="0">
                <a:solidFill>
                  <a:prstClr val="black"/>
                </a:solidFill>
              </a:rPr>
              <a:t>130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57</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62</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8"/>
            <a:ext cx="7886701" cy="353406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ब्रेकहरुमा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गुडिरहेको सवारी साधनलाई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गति घटाउने अथवा रोक्ने फुट ब्रेक</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रोक्दा (पार्किङ) गर्दा प्रयोग गरिने पार्किङ ब्रेक</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400" dirty="0"/>
              <a:t>भइ</a:t>
            </a:r>
            <a:r>
              <a:rPr lang="hi-IN" altLang="ja-JP" sz="1000" dirty="0"/>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त्यसको बनावटमा सामान्यतया घर्षण प्रणालीको ब्रेक प्रयोग गरिएको हुन्छ।</a:t>
            </a:r>
          </a:p>
          <a:p>
            <a:pPr marL="0" indent="0">
              <a:lnSpc>
                <a:spcPct val="10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①　</a:t>
            </a:r>
            <a:r>
              <a:rPr lang="ne-NP" altLang="ja-JP" sz="1400" b="1" dirty="0">
                <a:effectLst/>
                <a:ea typeface="ＭＳ ゴシック" panose="020B0609070205080204" pitchFamily="49" charset="-128"/>
                <a:cs typeface="Nirmala UI" panose="020B0502040204020203" pitchFamily="34" charset="0"/>
              </a:rPr>
              <a:t>पार्किङ ब्रेकको बनावट</a:t>
            </a:r>
            <a:endParaRPr lang="ne-NP" altLang="ja-JP" sz="1200" b="1" dirty="0">
              <a:effectLst/>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dirty="0">
                <a:effectLst/>
                <a:ea typeface="ＭＳ ゴシック" panose="020B0609070205080204" pitchFamily="49" charset="-128"/>
                <a:cs typeface="Nirmala UI" panose="020B0502040204020203" pitchFamily="34" charset="0"/>
              </a:rPr>
              <a:t>यात्रुवाहक सवारी साधनको साइड ब्रेकमा</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पछाडिको पांग्राले सिधै रोक्ने बनावट रहेको हुन्छ। तर ट्रक प्रणालीमा टायरले नभएर भिन्न</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भिन्नता / </a:t>
            </a:r>
            <a:r>
              <a:rPr lang="en-US" altLang="ja-JP" sz="1200" dirty="0">
                <a:solidFill>
                  <a:srgbClr val="202124"/>
                </a:solidFill>
                <a:effectLst/>
                <a:latin typeface="Arial" panose="020B0604020202020204" pitchFamily="34" charset="0"/>
                <a:ea typeface="ＭＳ ゴシック" panose="020B0609070205080204" pitchFamily="49" charset="-128"/>
              </a:rPr>
              <a:t>Differential</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ले हस्तक्षेप गरि त्यस भन्दा पनि अघिको प्रोपेलर शाफ्टले साइड ब्रेक रोक्ने बनावट रहेको छ।</a:t>
            </a:r>
          </a:p>
          <a:p>
            <a:pPr marL="0" indent="0">
              <a:lnSpc>
                <a:spcPct val="100000"/>
              </a:lnSpc>
              <a:spcBef>
                <a:spcPts val="0"/>
              </a:spcBef>
              <a:buNone/>
            </a:pPr>
            <a:endParaRPr lang="ne-NP" altLang="ja-JP" sz="1200" b="1" dirty="0">
              <a:solidFill>
                <a:prstClr val="black"/>
              </a:solidFill>
              <a:latin typeface="ＭＳ ゴシック" panose="020B0609070205080204" pitchFamily="49" charset="-128"/>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②　</a:t>
            </a:r>
            <a:r>
              <a:rPr lang="ne-NP" altLang="ja-JP" sz="1400" b="1" dirty="0">
                <a:effectLst/>
                <a:ea typeface="ＭＳ ゴシック" panose="020B0609070205080204" pitchFamily="49" charset="-128"/>
                <a:cs typeface="Nirmala UI" panose="020B0502040204020203" pitchFamily="34" charset="0"/>
              </a:rPr>
              <a:t>जतन गर्दा ध्यान दिनुपर्ने कुराहरु</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बनावटबाट</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साइड ब्रेक लगाएता पनि,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पछाडीको कुनै पाँग्रा जमिनबाट माथी उमा</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सजिलै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पछाडीको पाँग्रा घुमेर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पार्किंग ब्रेकले काम गर्दैन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en-US" sz="1400" dirty="0">
              <a:solidFill>
                <a:prstClr val="black"/>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BDAAB9DF-F719-5D65-A991-AC61A3C545BF}"/>
              </a:ext>
            </a:extLst>
          </p:cNvPr>
          <p:cNvGrpSpPr/>
          <p:nvPr/>
        </p:nvGrpSpPr>
        <p:grpSpPr>
          <a:xfrm>
            <a:off x="5643499" y="2466848"/>
            <a:ext cx="3026410" cy="2509520"/>
            <a:chOff x="0" y="0"/>
            <a:chExt cx="3026410" cy="2509520"/>
          </a:xfrm>
        </p:grpSpPr>
        <p:grpSp>
          <p:nvGrpSpPr>
            <p:cNvPr id="6" name="グループ化 5">
              <a:extLst>
                <a:ext uri="{FF2B5EF4-FFF2-40B4-BE49-F238E27FC236}">
                  <a16:creationId xmlns:a16="http://schemas.microsoft.com/office/drawing/2014/main" id="{DB840780-7483-A31D-5239-CB892F6CE438}"/>
                </a:ext>
              </a:extLst>
            </p:cNvPr>
            <p:cNvGrpSpPr/>
            <p:nvPr/>
          </p:nvGrpSpPr>
          <p:grpSpPr>
            <a:xfrm>
              <a:off x="0" y="45720"/>
              <a:ext cx="3026410" cy="2463800"/>
              <a:chOff x="0" y="0"/>
              <a:chExt cx="3026410" cy="2463800"/>
            </a:xfrm>
          </p:grpSpPr>
          <p:pic>
            <p:nvPicPr>
              <p:cNvPr id="15" name="図 14">
                <a:extLst>
                  <a:ext uri="{FF2B5EF4-FFF2-40B4-BE49-F238E27FC236}">
                    <a16:creationId xmlns:a16="http://schemas.microsoft.com/office/drawing/2014/main" id="{85B396B9-BAD8-AEF9-81B9-F97567A9D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026410" cy="2462530"/>
              </a:xfrm>
              <a:prstGeom prst="rect">
                <a:avLst/>
              </a:prstGeom>
              <a:ln>
                <a:noFill/>
              </a:ln>
            </p:spPr>
          </p:pic>
          <p:sp>
            <p:nvSpPr>
              <p:cNvPr id="16" name="テキスト ボックス 288">
                <a:extLst>
                  <a:ext uri="{FF2B5EF4-FFF2-40B4-BE49-F238E27FC236}">
                    <a16:creationId xmlns:a16="http://schemas.microsoft.com/office/drawing/2014/main" id="{9471F77E-679A-3EE2-B2D1-2C1C2191C7C3}"/>
                  </a:ext>
                </a:extLst>
              </p:cNvPr>
              <p:cNvSpPr txBox="1"/>
              <p:nvPr/>
            </p:nvSpPr>
            <p:spPr>
              <a:xfrm>
                <a:off x="177800" y="2152650"/>
                <a:ext cx="2692400"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3-43 ट्रकको साइड ब्रेकको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
          <p:nvSpPr>
            <p:cNvPr id="8" name="テキスト ボックス 480">
              <a:extLst>
                <a:ext uri="{FF2B5EF4-FFF2-40B4-BE49-F238E27FC236}">
                  <a16:creationId xmlns:a16="http://schemas.microsoft.com/office/drawing/2014/main" id="{AEEC16CB-2794-C6F9-6846-32CF5374210E}"/>
                </a:ext>
              </a:extLst>
            </p:cNvPr>
            <p:cNvSpPr txBox="1"/>
            <p:nvPr/>
          </p:nvSpPr>
          <p:spPr>
            <a:xfrm>
              <a:off x="2080260" y="624840"/>
              <a:ext cx="502920" cy="2819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900" kern="100">
                  <a:effectLst/>
                  <a:latin typeface="ＭＳ ゴシック" panose="020B0609070205080204" pitchFamily="49" charset="-128"/>
                  <a:ea typeface="ＭＳ ゴシック" panose="020B0609070205080204" pitchFamily="49" charset="-128"/>
                  <a:cs typeface="Nirmala UI" panose="020B0502040204020203" pitchFamily="34" charset="0"/>
                </a:rPr>
                <a:t>इन्जिन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9" name="テキスト ボックス 483">
              <a:extLst>
                <a:ext uri="{FF2B5EF4-FFF2-40B4-BE49-F238E27FC236}">
                  <a16:creationId xmlns:a16="http://schemas.microsoft.com/office/drawing/2014/main" id="{3E4E37BE-5241-5D2E-63F3-4D77DEE75603}"/>
                </a:ext>
              </a:extLst>
            </p:cNvPr>
            <p:cNvSpPr txBox="1"/>
            <p:nvPr/>
          </p:nvSpPr>
          <p:spPr>
            <a:xfrm>
              <a:off x="609600" y="1043940"/>
              <a:ext cx="1089660"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प्रोपेलर श्याफ्ट</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1100" kern="100">
                  <a:effectLst/>
                  <a:latin typeface="ＭＳ ゴシック" panose="020B0609070205080204" pitchFamily="49" charset="-128"/>
                  <a:ea typeface="ＭＳ ゴシック" panose="020B0609070205080204" pitchFamily="49" charset="-128"/>
                  <a:cs typeface="Mangal" panose="02040503050203030202" pitchFamily="18" charset="0"/>
                </a:rPr>
                <a:t>गियर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0" name="テキスト ボックス 484">
              <a:extLst>
                <a:ext uri="{FF2B5EF4-FFF2-40B4-BE49-F238E27FC236}">
                  <a16:creationId xmlns:a16="http://schemas.microsoft.com/office/drawing/2014/main" id="{D1CA9002-8062-A403-9A89-BB020A05ED53}"/>
                </a:ext>
              </a:extLst>
            </p:cNvPr>
            <p:cNvSpPr txBox="1"/>
            <p:nvPr/>
          </p:nvSpPr>
          <p:spPr>
            <a:xfrm>
              <a:off x="1493520" y="1767840"/>
              <a:ext cx="1089660"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अगाडिको पांग्रा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1100" kern="100">
                  <a:effectLst/>
                  <a:latin typeface="ＭＳ ゴシック" panose="020B0609070205080204" pitchFamily="49" charset="-128"/>
                  <a:ea typeface="ＭＳ ゴシック" panose="020B0609070205080204" pitchFamily="49" charset="-128"/>
                  <a:cs typeface="Mangal" panose="02040503050203030202" pitchFamily="18" charset="0"/>
                </a:rPr>
                <a:t>गियर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2" name="テキスト ボックス 486">
              <a:extLst>
                <a:ext uri="{FF2B5EF4-FFF2-40B4-BE49-F238E27FC236}">
                  <a16:creationId xmlns:a16="http://schemas.microsoft.com/office/drawing/2014/main" id="{AFE1588F-0DA1-9BEE-B9EC-37527CCB6E35}"/>
                </a:ext>
              </a:extLst>
            </p:cNvPr>
            <p:cNvSpPr txBox="1"/>
            <p:nvPr/>
          </p:nvSpPr>
          <p:spPr>
            <a:xfrm>
              <a:off x="853440" y="1341120"/>
              <a:ext cx="883920" cy="3276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साइड ब्रेक       </a:t>
              </a:r>
              <a:r>
                <a:rPr lang="ne-NP" sz="1100" kern="100">
                  <a:effectLst/>
                  <a:latin typeface="ＭＳ ゴシック" panose="020B0609070205080204" pitchFamily="49" charset="-128"/>
                  <a:ea typeface="ＭＳ ゴシック" panose="020B0609070205080204" pitchFamily="49" charset="-128"/>
                  <a:cs typeface="Mangal" panose="02040503050203030202" pitchFamily="18" charset="0"/>
                </a:rPr>
                <a:t>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3" name="テキスト ボックス 487">
              <a:extLst>
                <a:ext uri="{FF2B5EF4-FFF2-40B4-BE49-F238E27FC236}">
                  <a16:creationId xmlns:a16="http://schemas.microsoft.com/office/drawing/2014/main" id="{CF97D8C8-CFCD-9A42-6583-7CB3552AA843}"/>
                </a:ext>
              </a:extLst>
            </p:cNvPr>
            <p:cNvSpPr txBox="1"/>
            <p:nvPr/>
          </p:nvSpPr>
          <p:spPr>
            <a:xfrm>
              <a:off x="60960" y="152400"/>
              <a:ext cx="1303020"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भिन्नता /दिफारेंसियल</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1100" kern="100">
                  <a:effectLst/>
                  <a:latin typeface="ＭＳ ゴシック" panose="020B0609070205080204" pitchFamily="49" charset="-128"/>
                  <a:ea typeface="ＭＳ ゴシック" panose="020B0609070205080204" pitchFamily="49" charset="-128"/>
                  <a:cs typeface="Mangal" panose="02040503050203030202" pitchFamily="18" charset="0"/>
                </a:rPr>
                <a:t>गियर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4" name="テキスト ボックス 488">
              <a:extLst>
                <a:ext uri="{FF2B5EF4-FFF2-40B4-BE49-F238E27FC236}">
                  <a16:creationId xmlns:a16="http://schemas.microsoft.com/office/drawing/2014/main" id="{620DE3CF-0B9E-9E0E-D2E7-18922F836975}"/>
                </a:ext>
              </a:extLst>
            </p:cNvPr>
            <p:cNvSpPr txBox="1"/>
            <p:nvPr/>
          </p:nvSpPr>
          <p:spPr>
            <a:xfrm>
              <a:off x="1783080" y="0"/>
              <a:ext cx="1089660" cy="28956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पछाडिको पांग्रा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1100" kern="100">
                  <a:effectLst/>
                  <a:latin typeface="ＭＳ ゴシック" panose="020B0609070205080204" pitchFamily="49" charset="-128"/>
                  <a:ea typeface="ＭＳ ゴシック" panose="020B0609070205080204" pitchFamily="49" charset="-128"/>
                  <a:cs typeface="Mangal" panose="02040503050203030202" pitchFamily="18" charset="0"/>
                </a:rPr>
                <a:t>गियर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4249750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latin typeface="Nirmala UI" panose="020B0502040204020203" pitchFamily="34" charset="0"/>
                <a:ea typeface="Nirmala UI" panose="020B0502040204020203" pitchFamily="34" charset="0"/>
                <a:cs typeface="Nirmala UI" panose="020B0502040204020203" pitchFamily="34" charset="0"/>
              </a:rPr>
              <a:t>पाँग्रा प्रणाली गुड्ने मेशिन र क्रलर प्रणाली गुड्ने मेशिनको शक्ति प्रसारण उपकरण</a:t>
            </a:r>
            <a:endParaRPr kumimoji="1" lang="ja-JP" altLang="en-US" sz="1800" b="1" dirty="0">
              <a:latin typeface="Nirmala UI" panose="020B0502040204020203" pitchFamily="34" charset="0"/>
              <a:ea typeface="Meiryo UI" panose="020B0604030504040204" pitchFamily="50" charset="-128"/>
              <a:cs typeface="Nirmala UI" panose="020B0502040204020203" pitchFamily="34" charset="0"/>
            </a:endParaRPr>
          </a:p>
        </p:txBody>
      </p:sp>
      <p:sp>
        <p:nvSpPr>
          <p:cNvPr id="7" name="テキスト ボックス 6"/>
          <p:cNvSpPr txBox="1"/>
          <p:nvPr/>
        </p:nvSpPr>
        <p:spPr>
          <a:xfrm>
            <a:off x="3548091" y="6400413"/>
            <a:ext cx="4622571"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131, 135</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58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63</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99102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①　</a:t>
            </a:r>
            <a:r>
              <a:rPr lang="ne-NP" altLang="ja-JP" sz="1400" b="1" dirty="0">
                <a:effectLst/>
                <a:latin typeface="Nirmala UI" panose="020B0502040204020203" pitchFamily="34" charset="0"/>
                <a:ea typeface="Nirmala UI" panose="020B0502040204020203" pitchFamily="34" charset="0"/>
                <a:cs typeface="Nirmala UI" panose="020B0502040204020203" pitchFamily="34" charset="0"/>
              </a:rPr>
              <a:t>पाँग्रा/व्हील प्रणालीको गुड्ने मेशिन</a:t>
            </a:r>
            <a:r>
              <a:rPr lang="ja-JP" altLang="en-US" sz="1400" b="1"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endParaRPr lang="ne-NP" altLang="ja-JP" sz="1400" b="1"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व्हील प्रणालीको उच्च स्थानमा कार्य गर्ने साधनको तल्लो गुड्ने मेशिनमा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इन्जिनबाट सिर्जित भएको यान्त्रिक उर्जा</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पम्प</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तरल उर्जा</a:t>
            </a:r>
            <a:r>
              <a:rPr lang="ja-JP" altLang="ja-JP" sz="12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a:t>
            </a:r>
            <a:r>
              <a:rPr lang="ja-JP" altLang="ja-JP" sz="12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परिणत र प्रसारित</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त्यस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हाइड्रोलिक दबाबले गुड्ने प्रयोजनको हाइड्रोलिक मोटरलाई घुमाउन लगाउना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 गुड्ने बनावट रहेको हुन्छ।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76200" indent="0" algn="l">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व्हील प्रणालीको गुड्ने मेशिनको शक्ति प्रसारण उपकरणको</a:t>
            </a:r>
          </a:p>
          <a:p>
            <a:pPr marL="76200" indent="0" algn="l">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बनावट</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दाँयाको चित्रमा देखाइएको छ।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②　</a:t>
            </a:r>
            <a:r>
              <a:rPr lang="ne-NP" altLang="ja-JP" sz="14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क्रलर प्रणाली गुड्ने मेशिनको शक्ति प्रसारण उपकरण</a:t>
            </a:r>
            <a:endParaRPr lang="en-US" altLang="ja-JP" sz="1400" b="1"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dirty="0">
                <a:effectLst/>
                <a:ea typeface="ＭＳ ゴシック" panose="020B0609070205080204" pitchFamily="49" charset="-128"/>
                <a:cs typeface="Nirmala UI" panose="020B0502040204020203" pitchFamily="34" charset="0"/>
              </a:rPr>
              <a:t>क्रलर प्रणालीको उच्च स्थानमा कार्य गर्ने साधनको शक्ति </a:t>
            </a:r>
          </a:p>
          <a:p>
            <a:pPr marL="0" indent="0">
              <a:lnSpc>
                <a:spcPct val="100000"/>
              </a:lnSpc>
              <a:spcBef>
                <a:spcPts val="0"/>
              </a:spcBef>
              <a:buNone/>
            </a:pPr>
            <a:r>
              <a:rPr lang="ne-NP" altLang="ja-JP" sz="1400" dirty="0">
                <a:effectLst/>
                <a:ea typeface="ＭＳ ゴシック" panose="020B0609070205080204" pitchFamily="49" charset="-128"/>
                <a:cs typeface="Nirmala UI" panose="020B0502040204020203" pitchFamily="34" charset="0"/>
              </a:rPr>
              <a:t>प्रसारण उपकरणमा</a:t>
            </a:r>
            <a:r>
              <a:rPr lang="en-US" altLang="ja-JP" sz="1400" dirty="0">
                <a:effectLst/>
                <a:latin typeface="Nirmala UI" panose="020B0502040204020203" pitchFamily="34" charset="0"/>
                <a:ea typeface="ＭＳ ゴシック" panose="020B0609070205080204" pitchFamily="49" charset="-128"/>
              </a:rPr>
              <a:t>,</a:t>
            </a:r>
            <a:r>
              <a:rPr lang="ne-NP" altLang="ja-JP" sz="1400" dirty="0">
                <a:effectLst/>
                <a:ea typeface="ＭＳ ゴシック" panose="020B0609070205080204" pitchFamily="49" charset="-128"/>
                <a:cs typeface="Nirmala UI" panose="020B0502040204020203" pitchFamily="34" charset="0"/>
              </a:rPr>
              <a:t> सामान्यतय व्हील प्रणालीको उच्च स्थानमा</a:t>
            </a:r>
          </a:p>
          <a:p>
            <a:pPr marL="0" indent="0">
              <a:lnSpc>
                <a:spcPct val="100000"/>
              </a:lnSpc>
              <a:spcBef>
                <a:spcPts val="0"/>
              </a:spcBef>
              <a:buNone/>
            </a:pPr>
            <a:r>
              <a:rPr lang="ne-NP" altLang="ja-JP" sz="1400" dirty="0">
                <a:effectLst/>
                <a:ea typeface="ＭＳ ゴシック" panose="020B0609070205080204" pitchFamily="49" charset="-128"/>
                <a:cs typeface="Nirmala UI" panose="020B0502040204020203" pitchFamily="34" charset="0"/>
              </a:rPr>
              <a:t>कार्य गर्ने साधन जस्तो रहेको छ। तर व्हील प्रणालीसंगको </a:t>
            </a:r>
          </a:p>
          <a:p>
            <a:pPr marL="0" indent="0">
              <a:lnSpc>
                <a:spcPct val="100000"/>
              </a:lnSpc>
              <a:spcBef>
                <a:spcPts val="0"/>
              </a:spcBef>
              <a:buNone/>
            </a:pPr>
            <a:r>
              <a:rPr lang="ne-NP" altLang="ja-JP" sz="1400" dirty="0">
                <a:effectLst/>
                <a:ea typeface="ＭＳ ゴシック" panose="020B0609070205080204" pitchFamily="49" charset="-128"/>
                <a:cs typeface="Nirmala UI" panose="020B0502040204020203" pitchFamily="34" charset="0"/>
              </a:rPr>
              <a:t>फरक पक्ष भनेको दाँया बाँयाको गुड्ने उपकरण स्वतन्त्र रही गुड्न सक्ने बनावटमा रहेको छ।</a:t>
            </a: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0EC5B997-9C9E-843D-2D64-0AEF2156D548}"/>
              </a:ext>
            </a:extLst>
          </p:cNvPr>
          <p:cNvPicPr>
            <a:picLocks noChangeAspect="1"/>
          </p:cNvPicPr>
          <p:nvPr/>
        </p:nvPicPr>
        <p:blipFill>
          <a:blip r:embed="rId3"/>
          <a:stretch>
            <a:fillRect/>
          </a:stretch>
        </p:blipFill>
        <p:spPr>
          <a:xfrm>
            <a:off x="5160705" y="1624584"/>
            <a:ext cx="3472314" cy="1804416"/>
          </a:xfrm>
          <a:prstGeom prst="rect">
            <a:avLst/>
          </a:prstGeom>
        </p:spPr>
      </p:pic>
    </p:spTree>
    <p:extLst>
      <p:ext uri="{BB962C8B-B14F-4D97-AF65-F5344CB8AC3E}">
        <p14:creationId xmlns:p14="http://schemas.microsoft.com/office/powerpoint/2010/main" val="34741070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3"/>
            <a:ext cx="7772400" cy="675767"/>
          </a:xfrm>
        </p:spPr>
        <p:txBody>
          <a:bodyPr>
            <a:normAutofit/>
          </a:bodyPr>
          <a:lstStyle/>
          <a:p>
            <a:r>
              <a:rPr lang="ne-NP" altLang="ja-JP" sz="2000" b="1" dirty="0">
                <a:effectLst/>
                <a:latin typeface="Nirmala UI" panose="020B0502040204020203" pitchFamily="34" charset="0"/>
                <a:ea typeface="Nirmala UI" panose="020B0502040204020203" pitchFamily="34" charset="0"/>
                <a:cs typeface="Nirmala UI" panose="020B0502040204020203" pitchFamily="34" charset="0"/>
              </a:rPr>
              <a:t>अध्याय ४</a:t>
            </a:r>
            <a:r>
              <a:rPr lang="ja-JP" altLang="ja-JP" sz="20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2000" b="1" dirty="0">
                <a:effectLst/>
                <a:latin typeface="Nirmala UI" panose="020B0502040204020203" pitchFamily="34" charset="0"/>
                <a:ea typeface="Nirmala UI" panose="020B0502040204020203" pitchFamily="34" charset="0"/>
                <a:cs typeface="Nirmala UI" panose="020B0502040204020203" pitchFamily="34" charset="0"/>
              </a:rPr>
              <a:t>चलाउँदा चाहिने मेकानिक</a:t>
            </a:r>
            <a:r>
              <a:rPr lang="ja-JP" altLang="ja-JP" sz="20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2000" b="1" dirty="0">
                <a:effectLst/>
                <a:latin typeface="Nirmala UI" panose="020B0502040204020203" pitchFamily="34" charset="0"/>
                <a:ea typeface="Nirmala UI" panose="020B0502040204020203" pitchFamily="34" charset="0"/>
                <a:cs typeface="Nirmala UI" panose="020B0502040204020203" pitchFamily="34" charset="0"/>
              </a:rPr>
              <a:t>विधुतीय झट्का सम्बन्धि ज्ञान</a:t>
            </a:r>
            <a:endParaRPr kumimoji="1" lang="ja-JP" altLang="en-US" sz="2000" dirty="0">
              <a:latin typeface="Nirmala UI" panose="020B0502040204020203" pitchFamily="34" charset="0"/>
              <a:ea typeface="+mn-ea"/>
              <a:cs typeface="Nirmala UI" panose="020B0502040204020203"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64</a:t>
            </a:fld>
            <a:endParaRPr lang="ja-JP" altLang="en-US">
              <a:solidFill>
                <a:prstClr val="black">
                  <a:tint val="75000"/>
                </a:prstClr>
              </a:solidFill>
            </a:endParaRPr>
          </a:p>
        </p:txBody>
      </p:sp>
    </p:spTree>
    <p:extLst>
      <p:ext uri="{BB962C8B-B14F-4D97-AF65-F5344CB8AC3E}">
        <p14:creationId xmlns:p14="http://schemas.microsoft.com/office/powerpoint/2010/main" val="3798392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2000" b="1" dirty="0">
                <a:effectLst/>
                <a:ea typeface="ＭＳ ゴシック" panose="020B0609070205080204" pitchFamily="49" charset="-128"/>
                <a:cs typeface="Nirmala UI" panose="020B0502040204020203" pitchFamily="34" charset="0"/>
              </a:rPr>
              <a:t>शक्तिका ३ तत्व</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26767" y="6400413"/>
            <a:ext cx="394389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142</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59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65</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262032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4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दाँयाको चित्रमा, </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मानिसले वस्तुलाई धकेल्दै गर्दाको शक्तिको अवस्था </a:t>
            </a:r>
            <a:r>
              <a:rPr lang="ne-NP" altLang="ja-JP" sz="1400" dirty="0">
                <a:effectLst/>
                <a:ea typeface="ＭＳ ゴシック" panose="020B0609070205080204" pitchFamily="49" charset="-128"/>
                <a:cs typeface="Nirmala UI" panose="020B0502040204020203" pitchFamily="34" charset="0"/>
              </a:rPr>
              <a:t>यस प्रकारले </a:t>
            </a:r>
          </a:p>
          <a:p>
            <a:pPr marL="0" indent="0">
              <a:lnSpc>
                <a:spcPct val="100000"/>
              </a:lnSpc>
              <a:spcBef>
                <a:spcPts val="0"/>
              </a:spcBef>
              <a:buNone/>
            </a:pP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देखाइएको छ</a:t>
            </a:r>
            <a:r>
              <a:rPr lang="en-US" altLang="ja-JP" sz="1400" dirty="0">
                <a:effectLst/>
                <a:latin typeface="Nirmala UI" panose="020B0502040204020203" pitchFamily="34" charset="0"/>
                <a:ea typeface="Nirmala UI" panose="020B0502040204020203" pitchFamily="34" charset="0"/>
                <a:cs typeface="Nirmala UI" panose="020B0502040204020203" pitchFamily="34" charset="0"/>
              </a:rPr>
              <a:t>,</a:t>
            </a:r>
            <a:endParaRPr lang="ne-NP" altLang="ja-JP" sz="1400" dirty="0">
              <a:effectLst/>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200"/>
              </a:spcAft>
              <a:buNone/>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b="1" u="sng"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400" b="1" u="sng" dirty="0">
                <a:effectLst/>
                <a:latin typeface="Nirmala UI" panose="020B0502040204020203" pitchFamily="34" charset="0"/>
                <a:ea typeface="Nirmala UI" panose="020B0502040204020203" pitchFamily="34" charset="0"/>
                <a:cs typeface="Nirmala UI" panose="020B0502040204020203" pitchFamily="34" charset="0"/>
              </a:rPr>
              <a:t>शक्तिको प्रयोग हुने ठाउँ</a:t>
            </a:r>
            <a:r>
              <a:rPr lang="en-US" altLang="ja-JP" sz="1400" b="1" u="sng"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400" b="1" u="sng" dirty="0">
                <a:latin typeface="Nirmala UI" panose="020B0502040204020203" pitchFamily="34" charset="0"/>
                <a:ea typeface="Nirmala UI" panose="020B0502040204020203" pitchFamily="34" charset="0"/>
                <a:cs typeface="Nirmala UI" panose="020B0502040204020203" pitchFamily="34" charset="0"/>
              </a:rPr>
              <a:t> </a:t>
            </a:r>
            <a:r>
              <a:rPr lang="ne-NP" altLang="ja-JP" sz="1400" b="1" u="sng" dirty="0">
                <a:effectLst/>
                <a:latin typeface="Nirmala UI" panose="020B0502040204020203" pitchFamily="34" charset="0"/>
                <a:ea typeface="Nirmala UI" panose="020B0502040204020203" pitchFamily="34" charset="0"/>
                <a:cs typeface="Nirmala UI" panose="020B0502040204020203" pitchFamily="34" charset="0"/>
              </a:rPr>
              <a:t>(प्रयोग बिन्दु)</a:t>
            </a:r>
            <a:r>
              <a:rPr lang="ja-JP" altLang="en-US" sz="1400" b="1" u="sng"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endParaRPr lang="en-US" altLang="ja-JP" sz="1400" b="1" u="sng"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spcAft>
                <a:spcPts val="200"/>
              </a:spcAft>
              <a:buNone/>
            </a:pPr>
            <a:r>
              <a:rPr lang="ja-JP" altLang="en-US" sz="1400" b="1"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ja-JP" altLang="en-US" sz="1400" b="1" u="sng"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400" b="1" u="sng" dirty="0">
                <a:effectLst/>
                <a:latin typeface="Nirmala UI" panose="020B0502040204020203" pitchFamily="34" charset="0"/>
                <a:ea typeface="Nirmala UI" panose="020B0502040204020203" pitchFamily="34" charset="0"/>
                <a:cs typeface="Nirmala UI" panose="020B0502040204020203" pitchFamily="34" charset="0"/>
              </a:rPr>
              <a:t>शक्ति लाई प्रयोग गराउने दिशा</a:t>
            </a:r>
            <a:r>
              <a:rPr lang="en-US" altLang="ja-JP" sz="1400" b="1" u="sng"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400" b="1" u="sng" dirty="0">
                <a:effectLst/>
                <a:latin typeface="Nirmala UI" panose="020B0502040204020203" pitchFamily="34" charset="0"/>
                <a:ea typeface="Nirmala UI" panose="020B0502040204020203" pitchFamily="34" charset="0"/>
                <a:cs typeface="Nirmala UI" panose="020B0502040204020203" pitchFamily="34" charset="0"/>
              </a:rPr>
              <a:t> (दिशा)</a:t>
            </a:r>
            <a:endParaRPr lang="en-US" altLang="ja-JP" sz="1400" b="1" u="sng"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spcAft>
                <a:spcPts val="200"/>
              </a:spcAft>
              <a:buNone/>
            </a:pPr>
            <a:r>
              <a:rPr lang="ja-JP" altLang="en-US" sz="1400" b="1"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ja-JP" altLang="en-US" sz="1400" b="1" u="sng"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r>
              <a:rPr lang="ne-NP" altLang="ja-JP" sz="1400" b="1" u="sng" dirty="0">
                <a:effectLst/>
                <a:latin typeface="Nirmala UI" panose="020B0502040204020203" pitchFamily="34" charset="0"/>
                <a:ea typeface="Nirmala UI" panose="020B0502040204020203" pitchFamily="34" charset="0"/>
                <a:cs typeface="Nirmala UI" panose="020B0502040204020203" pitchFamily="34" charset="0"/>
              </a:rPr>
              <a:t>शक्तिको आकार</a:t>
            </a:r>
            <a:r>
              <a:rPr lang="en-US" altLang="ja-JP" sz="1400" b="1" u="sng"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400" b="1" u="sng" dirty="0">
                <a:effectLst/>
                <a:latin typeface="Nirmala UI" panose="020B0502040204020203" pitchFamily="34" charset="0"/>
                <a:ea typeface="Nirmala UI" panose="020B0502040204020203" pitchFamily="34" charset="0"/>
                <a:cs typeface="Nirmala UI" panose="020B0502040204020203" pitchFamily="34" charset="0"/>
              </a:rPr>
              <a:t> (आकार)</a:t>
            </a:r>
          </a:p>
          <a:p>
            <a:pPr marL="0" indent="0">
              <a:lnSpc>
                <a:spcPct val="100000"/>
              </a:lnSpc>
              <a:spcBef>
                <a:spcPts val="0"/>
              </a:spcBef>
              <a:spcAft>
                <a:spcPts val="200"/>
              </a:spcAft>
              <a:buNone/>
            </a:pPr>
            <a:endParaRPr lang="en-US" altLang="ja-JP" sz="1400" b="1" u="sng"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ne-NP" altLang="ja-JP" sz="1400" dirty="0">
                <a:ea typeface="ＭＳ ゴシック" panose="020B0609070205080204" pitchFamily="49" charset="-128"/>
                <a:cs typeface="Nirmala UI" panose="020B0502040204020203" pitchFamily="34" charset="0"/>
              </a:rPr>
              <a:t>लाई सिधा रेखाबाट देखाउन सकिन्छ। </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ne-NP" altLang="ja-JP" sz="1400" dirty="0">
                <a:effectLst/>
                <a:ea typeface="ＭＳ ゴシック" panose="020B0609070205080204" pitchFamily="49" charset="-128"/>
                <a:cs typeface="Nirmala UI" panose="020B0502040204020203" pitchFamily="34" charset="0"/>
              </a:rPr>
              <a:t>शक्तिमा निश्चितरुपमा यी ३ तत्वहरु रही, </a:t>
            </a:r>
          </a:p>
          <a:p>
            <a:pPr marL="0" indent="0">
              <a:lnSpc>
                <a:spcPct val="100000"/>
              </a:lnSpc>
              <a:spcBef>
                <a:spcPts val="0"/>
              </a:spcBef>
              <a:buNone/>
            </a:pPr>
            <a:r>
              <a:rPr lang="ne-NP" altLang="ja-JP" sz="1400" dirty="0">
                <a:effectLst/>
                <a:ea typeface="ＭＳ ゴシック" panose="020B0609070205080204" pitchFamily="49" charset="-128"/>
                <a:cs typeface="Nirmala UI" panose="020B0502040204020203" pitchFamily="34" charset="0"/>
              </a:rPr>
              <a:t>यसलाई</a:t>
            </a:r>
            <a:r>
              <a:rPr lang="ja-JP" altLang="ja-JP" sz="14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dirty="0">
                <a:effectLst/>
                <a:ea typeface="ＭＳ ゴシック" panose="020B0609070205080204" pitchFamily="49" charset="-128"/>
                <a:cs typeface="Nirmala UI" panose="020B0502040204020203" pitchFamily="34" charset="0"/>
              </a:rPr>
              <a:t>शक्तिको ३ तत्व</a:t>
            </a:r>
            <a:r>
              <a:rPr lang="ja-JP" altLang="ja-JP" sz="14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dirty="0">
                <a:effectLst/>
                <a:ea typeface="ＭＳ ゴシック" panose="020B0609070205080204" pitchFamily="49" charset="-128"/>
                <a:cs typeface="Nirmala UI" panose="020B0502040204020203" pitchFamily="34" charset="0"/>
              </a:rPr>
              <a:t>भनिन्छ।</a:t>
            </a:r>
            <a:endParaRPr lang="ja-JP" altLang="en-US" sz="14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8B2AC2A0-C6BB-4F63-BBB4-3EB4A7F9DD17}"/>
              </a:ext>
            </a:extLst>
          </p:cNvPr>
          <p:cNvGrpSpPr/>
          <p:nvPr/>
        </p:nvGrpSpPr>
        <p:grpSpPr>
          <a:xfrm>
            <a:off x="6356033" y="1522095"/>
            <a:ext cx="2040255" cy="1619250"/>
            <a:chOff x="0" y="0"/>
            <a:chExt cx="2040255" cy="1619250"/>
          </a:xfrm>
        </p:grpSpPr>
        <p:grpSp>
          <p:nvGrpSpPr>
            <p:cNvPr id="3" name="グループ化 2">
              <a:extLst>
                <a:ext uri="{FF2B5EF4-FFF2-40B4-BE49-F238E27FC236}">
                  <a16:creationId xmlns:a16="http://schemas.microsoft.com/office/drawing/2014/main" id="{5B9184D1-FBE7-D625-3B62-77F00D465622}"/>
                </a:ext>
              </a:extLst>
            </p:cNvPr>
            <p:cNvGrpSpPr/>
            <p:nvPr/>
          </p:nvGrpSpPr>
          <p:grpSpPr>
            <a:xfrm>
              <a:off x="0" y="0"/>
              <a:ext cx="2040255" cy="1619250"/>
              <a:chOff x="0" y="0"/>
              <a:chExt cx="2040255" cy="1619250"/>
            </a:xfrm>
          </p:grpSpPr>
          <p:pic>
            <p:nvPicPr>
              <p:cNvPr id="12" name="図 11">
                <a:extLst>
                  <a:ext uri="{FF2B5EF4-FFF2-40B4-BE49-F238E27FC236}">
                    <a16:creationId xmlns:a16="http://schemas.microsoft.com/office/drawing/2014/main" id="{A7CFB71B-7511-FC63-686A-DCB4804187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40255" cy="1619250"/>
              </a:xfrm>
              <a:prstGeom prst="rect">
                <a:avLst/>
              </a:prstGeom>
              <a:noFill/>
              <a:ln>
                <a:noFill/>
              </a:ln>
            </p:spPr>
          </p:pic>
          <p:sp>
            <p:nvSpPr>
              <p:cNvPr id="13" name="テキスト ボックス 286">
                <a:extLst>
                  <a:ext uri="{FF2B5EF4-FFF2-40B4-BE49-F238E27FC236}">
                    <a16:creationId xmlns:a16="http://schemas.microsoft.com/office/drawing/2014/main" id="{D33F66C0-AE91-33A3-4042-0F48A72053F7}"/>
                  </a:ext>
                </a:extLst>
              </p:cNvPr>
              <p:cNvSpPr txBox="1"/>
              <p:nvPr/>
            </p:nvSpPr>
            <p:spPr>
              <a:xfrm>
                <a:off x="76200" y="1225550"/>
                <a:ext cx="1670050"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4-4 शक्तिका ३ तत्व</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pic>
          <p:nvPicPr>
            <p:cNvPr id="8" name="図 7">
              <a:extLst>
                <a:ext uri="{FF2B5EF4-FFF2-40B4-BE49-F238E27FC236}">
                  <a16:creationId xmlns:a16="http://schemas.microsoft.com/office/drawing/2014/main" id="{484AB32C-B828-95CD-FCEF-8FF719805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400" y="628650"/>
              <a:ext cx="437515" cy="165100"/>
            </a:xfrm>
            <a:prstGeom prst="rect">
              <a:avLst/>
            </a:prstGeom>
          </p:spPr>
        </p:pic>
        <p:pic>
          <p:nvPicPr>
            <p:cNvPr id="9" name="図 8">
              <a:extLst>
                <a:ext uri="{FF2B5EF4-FFF2-40B4-BE49-F238E27FC236}">
                  <a16:creationId xmlns:a16="http://schemas.microsoft.com/office/drawing/2014/main" id="{41668460-470E-3D52-BB7E-4BAA006EE0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63486">
              <a:off x="996950" y="222250"/>
              <a:ext cx="553085" cy="146050"/>
            </a:xfrm>
            <a:prstGeom prst="rect">
              <a:avLst/>
            </a:prstGeom>
          </p:spPr>
        </p:pic>
        <p:pic>
          <p:nvPicPr>
            <p:cNvPr id="10" name="図 9">
              <a:extLst>
                <a:ext uri="{FF2B5EF4-FFF2-40B4-BE49-F238E27FC236}">
                  <a16:creationId xmlns:a16="http://schemas.microsoft.com/office/drawing/2014/main" id="{2FE666C9-B9D9-FC88-361E-ED254A83F8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1000" y="139700"/>
              <a:ext cx="316865" cy="196850"/>
            </a:xfrm>
            <a:prstGeom prst="rect">
              <a:avLst/>
            </a:prstGeom>
          </p:spPr>
        </p:pic>
      </p:grpSp>
    </p:spTree>
    <p:extLst>
      <p:ext uri="{BB962C8B-B14F-4D97-AF65-F5344CB8AC3E}">
        <p14:creationId xmlns:p14="http://schemas.microsoft.com/office/powerpoint/2010/main" val="856484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hi-IN" altLang="ja-JP" sz="1800" b="1" dirty="0">
                <a:effectLst/>
                <a:ea typeface="ＭＳ ゴシック" panose="020B0609070205080204" pitchFamily="49" charset="-128"/>
                <a:cs typeface="Nirmala UI" panose="020B0502040204020203" pitchFamily="34" charset="0"/>
              </a:rPr>
              <a:t>शक्तिको </a:t>
            </a:r>
            <a:r>
              <a:rPr lang="ne-NP" altLang="ja-JP" sz="1800" b="1" dirty="0">
                <a:effectLst/>
                <a:ea typeface="ＭＳ ゴシック" panose="020B0609070205080204" pitchFamily="49" charset="-128"/>
                <a:cs typeface="Nirmala UI" panose="020B0502040204020203" pitchFamily="34" charset="0"/>
              </a:rPr>
              <a:t>संश्लेषण </a:t>
            </a:r>
            <a:r>
              <a:rPr lang="hi-IN" altLang="ja-JP" sz="1800" b="1" dirty="0">
                <a:effectLst/>
                <a:ea typeface="ＭＳ ゴシック" panose="020B0609070205080204" pitchFamily="49" charset="-128"/>
                <a:cs typeface="Nirmala UI" panose="020B0502040204020203" pitchFamily="34" charset="0"/>
              </a:rPr>
              <a:t>र विघटन</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65959" y="6400413"/>
            <a:ext cx="4704703"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143, 145</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60</a:t>
            </a:r>
            <a:r>
              <a:rPr lang="ja-JP" altLang="en-US" sz="1200" dirty="0">
                <a:solidFill>
                  <a:prstClr val="black"/>
                </a:solidFill>
              </a:rPr>
              <a:t>～</a:t>
            </a:r>
            <a:r>
              <a:rPr lang="en-US" altLang="ja-JP" sz="1200" dirty="0">
                <a:solidFill>
                  <a:prstClr val="black"/>
                </a:solidFill>
              </a:rPr>
              <a:t>61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66</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7"/>
            <a:ext cx="7886701" cy="545954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u="sng" dirty="0">
                <a:solidFill>
                  <a:prstClr val="black"/>
                </a:solidFill>
                <a:latin typeface="Meiryo UI" panose="020B0604030504040204" pitchFamily="50" charset="-128"/>
                <a:ea typeface="Meiryo UI" panose="020B0604030504040204" pitchFamily="50" charset="-128"/>
              </a:rPr>
              <a:t>①　</a:t>
            </a:r>
            <a:r>
              <a:rPr lang="hi-IN" altLang="ja-JP" sz="1400" b="1" u="sng" dirty="0">
                <a:effectLst/>
                <a:ea typeface="ＭＳ ゴシック" panose="020B0609070205080204" pitchFamily="49" charset="-128"/>
                <a:cs typeface="Nirmala UI" panose="020B0502040204020203" pitchFamily="34" charset="0"/>
              </a:rPr>
              <a:t> शक्तिको </a:t>
            </a:r>
            <a:r>
              <a:rPr lang="ne-NP" altLang="ja-JP" sz="1400" b="1" u="sng" dirty="0">
                <a:effectLst/>
                <a:ea typeface="ＭＳ ゴシック" panose="020B0609070205080204" pitchFamily="49" charset="-128"/>
                <a:cs typeface="Nirmala UI" panose="020B0502040204020203" pitchFamily="34" charset="0"/>
              </a:rPr>
              <a:t>संश्लेषण</a:t>
            </a:r>
            <a:endParaRPr lang="en-US" altLang="ja-JP" sz="1400" b="1" u="sng" dirty="0">
              <a:solidFill>
                <a:prstClr val="black"/>
              </a:solidFill>
              <a:latin typeface="Meiryo UI" panose="020B0604030504040204" pitchFamily="50" charset="-128"/>
              <a:ea typeface="Meiryo UI" panose="020B0604030504040204" pitchFamily="50" charset="-128"/>
            </a:endParaRPr>
          </a:p>
          <a:p>
            <a:pPr>
              <a:lnSpc>
                <a:spcPct val="100000"/>
              </a:lnSpc>
              <a:spcBef>
                <a:spcPts val="300"/>
              </a:spcBef>
              <a:buAutoNum type="alphaLcParenBoth"/>
            </a:pPr>
            <a:r>
              <a:rPr lang="ne-NP" altLang="ja-JP" sz="1200" b="1" u="sng" dirty="0">
                <a:effectLst/>
                <a:ea typeface="ＭＳ ゴシック" panose="020B0609070205080204" pitchFamily="49" charset="-128"/>
                <a:cs typeface="Nirmala UI" panose="020B0502040204020203" pitchFamily="34" charset="0"/>
              </a:rPr>
              <a:t>सिधा रेखामा शक्तिको संश्लेषण</a:t>
            </a:r>
          </a:p>
          <a:p>
            <a:pPr marL="0" indent="0">
              <a:lnSpc>
                <a:spcPct val="100000"/>
              </a:lnSpc>
              <a:spcBef>
                <a:spcPts val="300"/>
              </a:spcBef>
              <a:buNone/>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दुई वटा शक्ति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Ｆ</a:t>
            </a:r>
            <a:r>
              <a:rPr lang="ja-JP" altLang="ja-JP" sz="1100" kern="100" baseline="-25000" dirty="0">
                <a:effectLst/>
                <a:latin typeface="Nirmala UI" panose="020B0502040204020203" pitchFamily="34" charset="0"/>
                <a:ea typeface="ＭＳ ゴシック" panose="020B0609070205080204" pitchFamily="49" charset="-128"/>
                <a:cs typeface="Nirmala UI" panose="020B0502040204020203" pitchFamily="34" charset="0"/>
              </a:rPr>
              <a:t>１</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、Ｆ</a:t>
            </a:r>
            <a:r>
              <a:rPr lang="ja-JP" altLang="ja-JP" sz="1100" kern="100" baseline="-25000" dirty="0">
                <a:effectLst/>
                <a:latin typeface="Nirmala UI" panose="020B0502040204020203" pitchFamily="34" charset="0"/>
                <a:ea typeface="ＭＳ ゴシック" panose="020B0609070205080204" pitchFamily="49" charset="-128"/>
                <a:cs typeface="Nirmala UI" panose="020B0502040204020203" pitchFamily="34" charset="0"/>
              </a:rPr>
              <a:t>２</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ले सिधा रेखामा कार्य गरिरहेको बेलाको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संश्लेषण </a:t>
            </a:r>
            <a:r>
              <a:rPr lang="en-US" altLang="ja-JP" sz="11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b="1" u="sng" kern="100" dirty="0">
                <a:effectLst/>
                <a:latin typeface="Nirmala UI" panose="020B0502040204020203" pitchFamily="34" charset="0"/>
                <a:ea typeface="ＭＳ ゴシック" panose="020B0609070205080204" pitchFamily="49" charset="-128"/>
                <a:cs typeface="Mangal" panose="02040503050203030202" pitchFamily="18" charset="0"/>
              </a:rPr>
              <a:t>R</a:t>
            </a:r>
            <a:r>
              <a:rPr lang="en-US" altLang="ja-JP" sz="11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चित्र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4-7</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a:t>
            </a:r>
          </a:p>
          <a:p>
            <a:pPr marL="0" indent="0">
              <a:lnSpc>
                <a:spcPct val="100000"/>
              </a:lnSpc>
              <a:spcBef>
                <a:spcPts val="300"/>
              </a:spcBef>
              <a:buNone/>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देखाईएको जस्तै</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यी शक्तिहरु एउटै दिशामा रहँदा त्यस तालमेलमा अथवा विपरित दिशामा हुँदा त्यस</a:t>
            </a:r>
          </a:p>
          <a:p>
            <a:pPr marL="0" indent="0">
              <a:lnSpc>
                <a:spcPct val="100000"/>
              </a:lnSpc>
              <a:spcBef>
                <a:spcPts val="300"/>
              </a:spcBef>
              <a:buNone/>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भिन्नताबाट प्राप्त गर्न सकिन्छ। </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indent="-342900">
              <a:lnSpc>
                <a:spcPct val="100000"/>
              </a:lnSpc>
              <a:spcBef>
                <a:spcPts val="600"/>
              </a:spcBef>
              <a:buAutoNum type="alphaLcParenBoth" startAt="2"/>
            </a:pPr>
            <a:r>
              <a:rPr lang="ne-NP" altLang="ja-JP" sz="1200" b="1" dirty="0">
                <a:effectLst/>
                <a:ea typeface="ＭＳ ゴシック" panose="020B0609070205080204" pitchFamily="49" charset="-128"/>
                <a:cs typeface="Nirmala UI" panose="020B0502040204020203" pitchFamily="34" charset="0"/>
              </a:rPr>
              <a:t>दिशा पनि आकार पनि फरक रहेमा </a:t>
            </a:r>
          </a:p>
          <a:p>
            <a:pPr marL="0" indent="0">
              <a:lnSpc>
                <a:spcPct val="100000"/>
              </a:lnSpc>
              <a:spcBef>
                <a:spcPts val="600"/>
              </a:spcBef>
              <a:buNone/>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चित्र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4-8</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देखाइएको जस्तै शक्तिको फरक रहेको दुई वटा शक्ति </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Ｆ</a:t>
            </a:r>
            <a:r>
              <a:rPr lang="ja-JP" altLang="ja-JP" sz="1100" kern="100" baseline="-25000" dirty="0">
                <a:effectLst/>
                <a:latin typeface="Nirmala UI" panose="020B0502040204020203" pitchFamily="34" charset="0"/>
                <a:ea typeface="ＭＳ ゴシック" panose="020B0609070205080204" pitchFamily="49" charset="-128"/>
                <a:cs typeface="Nirmala UI" panose="020B0502040204020203" pitchFamily="34" charset="0"/>
              </a:rPr>
              <a:t>１</a:t>
            </a:r>
            <a:r>
              <a:rPr lang="ne-NP" altLang="ja-JP" sz="1100" kern="100" baseline="-250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 </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Ｆ</a:t>
            </a:r>
            <a:r>
              <a:rPr lang="ja-JP" altLang="ja-JP" sz="1100" kern="100" baseline="-25000" dirty="0">
                <a:effectLst/>
                <a:latin typeface="Nirmala UI" panose="020B0502040204020203" pitchFamily="34" charset="0"/>
                <a:ea typeface="ＭＳ ゴシック" panose="020B0609070205080204" pitchFamily="49" charset="-128"/>
                <a:cs typeface="Nirmala UI" panose="020B0502040204020203" pitchFamily="34" charset="0"/>
              </a:rPr>
              <a:t>２</a:t>
            </a:r>
            <a:r>
              <a:rPr lang="ne-NP" altLang="ja-JP" sz="1100" kern="100" baseline="-250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 </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Ｏ</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विन्दुमा कार्य </a:t>
            </a:r>
          </a:p>
          <a:p>
            <a:pPr marL="0" indent="0">
              <a:lnSpc>
                <a:spcPct val="100000"/>
              </a:lnSpc>
              <a:spcBef>
                <a:spcPts val="600"/>
              </a:spcBef>
              <a:buNone/>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गरेको</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संश्लेषण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Ｒ</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खोज्ने।</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Ｆ</a:t>
            </a:r>
            <a:r>
              <a:rPr lang="ja-JP" altLang="ja-JP" sz="1100" kern="100" baseline="-25000" dirty="0">
                <a:effectLst/>
                <a:latin typeface="Nirmala UI" panose="020B0502040204020203" pitchFamily="34" charset="0"/>
                <a:ea typeface="ＭＳ ゴシック" panose="020B0609070205080204" pitchFamily="49" charset="-128"/>
                <a:cs typeface="Nirmala UI" panose="020B0502040204020203" pitchFamily="34" charset="0"/>
              </a:rPr>
              <a:t>１</a:t>
            </a:r>
            <a:r>
              <a:rPr lang="ne-NP" altLang="ja-JP" sz="1100" kern="100" baseline="-250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 </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Ｆ</a:t>
            </a:r>
            <a:r>
              <a:rPr lang="ja-JP" altLang="ja-JP" sz="1100" kern="100" baseline="-25000" dirty="0">
                <a:effectLst/>
                <a:latin typeface="Nirmala UI" panose="020B0502040204020203" pitchFamily="34" charset="0"/>
                <a:ea typeface="ＭＳ ゴシック" panose="020B0609070205080204" pitchFamily="49" charset="-128"/>
                <a:cs typeface="Nirmala UI" panose="020B0502040204020203" pitchFamily="34" charset="0"/>
              </a:rPr>
              <a:t>２</a:t>
            </a:r>
            <a:r>
              <a:rPr lang="ne-NP" altLang="ja-JP" sz="1100" kern="100" baseline="-250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दुई पक्षहरू सहितको समानान्तर चतुर्भुज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OBDA) </a:t>
            </a:r>
            <a:endParaRPr lang="ne-NP" altLang="ja-JP" sz="1100" kern="100" dirty="0">
              <a:effectLst/>
              <a:latin typeface="Nirmala UI" panose="020B0502040204020203" pitchFamily="34" charset="0"/>
              <a:ea typeface="ＭＳ ゴシック" panose="020B0609070205080204" pitchFamily="49" charset="-128"/>
              <a:cs typeface="Mangal" panose="02040503050203030202" pitchFamily="18" charset="0"/>
            </a:endParaRPr>
          </a:p>
          <a:p>
            <a:pPr marL="0" indent="0">
              <a:lnSpc>
                <a:spcPct val="100000"/>
              </a:lnSpc>
              <a:spcBef>
                <a:spcPts val="600"/>
              </a:spcBef>
              <a:buNone/>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त्यसको विकर्ण रेखाले खोजेको</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परिमाण शक्ति </a:t>
            </a:r>
            <a:r>
              <a:rPr lang="en-US" altLang="ja-JP" sz="11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ja-JP" altLang="ja-JP" sz="1100" b="1" u="sng" kern="100" dirty="0">
                <a:effectLst/>
                <a:latin typeface="Nirmala UI" panose="020B0502040204020203" pitchFamily="34" charset="0"/>
                <a:ea typeface="ＭＳ ゴシック" panose="020B0609070205080204" pitchFamily="49" charset="-128"/>
                <a:cs typeface="Nirmala UI" panose="020B0502040204020203" pitchFamily="34" charset="0"/>
              </a:rPr>
              <a:t>Ｒ</a:t>
            </a:r>
            <a:r>
              <a:rPr lang="en-US" altLang="ja-JP" sz="11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रहेको छ। </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यसलाई</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शक्तिको समानान्तर चतुर्भुज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सिद्धान्त</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भनिन्छ।</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en-US" altLang="ja-JP" sz="1200" dirty="0">
              <a:solidFill>
                <a:prstClr val="black"/>
              </a:solidFill>
              <a:latin typeface="Meiryo UI" panose="020B0604030504040204" pitchFamily="50" charset="-128"/>
              <a:ea typeface="Meiryo UI" panose="020B0604030504040204" pitchFamily="50" charset="-128"/>
            </a:endParaRPr>
          </a:p>
          <a:p>
            <a:pPr marL="342900" indent="-342900">
              <a:lnSpc>
                <a:spcPct val="100000"/>
              </a:lnSpc>
              <a:spcBef>
                <a:spcPts val="600"/>
              </a:spcBef>
              <a:buAutoNum type="circleNumDbPlain" startAt="2"/>
            </a:pPr>
            <a:r>
              <a:rPr lang="ne-NP" altLang="ja-JP" sz="1400" b="1" u="sng" dirty="0">
                <a:effectLst/>
                <a:ea typeface="ＭＳ ゴシック" panose="020B0609070205080204" pitchFamily="49" charset="-128"/>
                <a:cs typeface="Nirmala UI" panose="020B0502040204020203" pitchFamily="34" charset="0"/>
              </a:rPr>
              <a:t>शक्तिको विघटन </a:t>
            </a:r>
          </a:p>
          <a:p>
            <a:pPr marL="76200" indent="0" algn="l">
              <a:lnSpc>
                <a:spcPts val="2000"/>
              </a:lnSpc>
              <a:buNone/>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चित्र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4-10</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 देखाइए जस्तै</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बगिरहेको खोलामा डुंगा खोलाको छेउमा नआउन भनेर</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दुवै                                                                                           खोला किनाराको स्तम्भ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B)</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 डोरीले बाँधेर</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डुंगालाई बगाउने शक्ति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F,</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a:t>
            </a:r>
            <a:r>
              <a:rPr lang="ja-JP" altLang="en-US"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en-US"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marL="76200" indent="0" algn="l">
              <a:lnSpc>
                <a:spcPts val="2000"/>
              </a:lnSpc>
              <a:buNone/>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अवस्थामा डोरीमा पर्ने शक्तिलाई क्रमश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Fa</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Fb</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मानौ।</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ne-NP" altLang="ja-JP" sz="18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76200" indent="0" algn="l">
              <a:lnSpc>
                <a:spcPts val="2000"/>
              </a:lnSpc>
              <a:buNone/>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यस डोरीमा पर्ने शक्ति, चित्र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4-10</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 देखाए जस्तै</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शक्तिको समानान्तर चतुर्भुज</a:t>
            </a:r>
            <a:r>
              <a:rPr lang="ne-NP" altLang="ja-JP" sz="11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सिद्धान्त</a:t>
            </a:r>
            <a:r>
              <a:rPr lang="ja-JP" altLang="ja-JP" sz="11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उल्टो हिसाबले प्रयोग गरि लिन सकिन्छ। </a:t>
            </a:r>
            <a:endParaRPr lang="ne-NP" altLang="ja-JP" sz="11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76200" indent="0" algn="l">
              <a:lnSpc>
                <a:spcPts val="2000"/>
              </a:lnSpc>
              <a:buNone/>
            </a:pP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डुंगालाई बगाउने शक्ति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F</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 प्रतिशक्ति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R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विकर्ण रेखाको रूपमा</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मानेर</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प्रत्येक डोरीलाई दुई पक्षहरू रहितको समानान्तर चतुर्भुज कोरेर</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समयमा पक्षहरुको लम्बाई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Fa</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Fb</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ले डोरीमा लगाइएको शक्ति रहेको छ।</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ja-JP" altLang="en-US" sz="1100" dirty="0">
                <a:solidFill>
                  <a:prstClr val="black"/>
                </a:solidFill>
                <a:latin typeface="Meiryo UI" panose="020B0604030504040204" pitchFamily="50" charset="-128"/>
                <a:ea typeface="Meiryo UI" panose="020B0604030504040204" pitchFamily="50" charset="-128"/>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यस प्रकारले </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एउटा शक्तिले दुई भन्दा बढी शक्तिमा विभाजन गर्ने कार्य</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शक्तिको विघटन</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भनिन्छ</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 Fa</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Fb</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 जस्तै विभाजित गरिएको शक्तिलाई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शक्तिको घटक</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भनिन्छ। </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980445" y="973926"/>
            <a:ext cx="2534905" cy="1238155"/>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620932" y="2311400"/>
            <a:ext cx="1894417" cy="1139909"/>
          </a:xfrm>
          <a:prstGeom prst="rect">
            <a:avLst/>
          </a:prstGeom>
          <a:noFill/>
          <a:ln>
            <a:solidFill>
              <a:schemeClr val="tx1"/>
            </a:solidFill>
          </a:ln>
        </p:spPr>
      </p:pic>
      <p:sp>
        <p:nvSpPr>
          <p:cNvPr id="2" name="テキスト ボックス 284">
            <a:extLst>
              <a:ext uri="{FF2B5EF4-FFF2-40B4-BE49-F238E27FC236}">
                <a16:creationId xmlns:a16="http://schemas.microsoft.com/office/drawing/2014/main" id="{4E81A0EF-D960-7B7B-7AE2-49F6C2868AF5}"/>
              </a:ext>
            </a:extLst>
          </p:cNvPr>
          <p:cNvSpPr txBox="1"/>
          <p:nvPr/>
        </p:nvSpPr>
        <p:spPr>
          <a:xfrm>
            <a:off x="6292773" y="1919016"/>
            <a:ext cx="1910248" cy="2114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चित्र 4-7 सिधा रेखामा शक्तिको संश्लेषण </a:t>
            </a:r>
            <a:endParaRPr lang="ja-JP" sz="8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3" name="テキスト ボックス 283">
            <a:extLst>
              <a:ext uri="{FF2B5EF4-FFF2-40B4-BE49-F238E27FC236}">
                <a16:creationId xmlns:a16="http://schemas.microsoft.com/office/drawing/2014/main" id="{2F4468A5-400E-BC06-9ED4-A1E3E0EDFA1A}"/>
              </a:ext>
            </a:extLst>
          </p:cNvPr>
          <p:cNvSpPr txBox="1"/>
          <p:nvPr/>
        </p:nvSpPr>
        <p:spPr>
          <a:xfrm>
            <a:off x="6709649" y="3116208"/>
            <a:ext cx="1691484" cy="34059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4-8 </a:t>
            </a:r>
            <a:r>
              <a:rPr lang="hi-IN"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शक्तिको समानान्तर चतुर्भुज </a:t>
            </a:r>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सिद्धान्त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pic>
        <p:nvPicPr>
          <p:cNvPr id="20" name="図 19">
            <a:extLst>
              <a:ext uri="{FF2B5EF4-FFF2-40B4-BE49-F238E27FC236}">
                <a16:creationId xmlns:a16="http://schemas.microsoft.com/office/drawing/2014/main" id="{CC4EB011-7F4F-767A-D6D5-8CEE3E1D1DC1}"/>
              </a:ext>
            </a:extLst>
          </p:cNvPr>
          <p:cNvPicPr>
            <a:picLocks noChangeAspect="1"/>
          </p:cNvPicPr>
          <p:nvPr/>
        </p:nvPicPr>
        <p:blipFill>
          <a:blip r:embed="rId5"/>
          <a:stretch>
            <a:fillRect/>
          </a:stretch>
        </p:blipFill>
        <p:spPr>
          <a:xfrm>
            <a:off x="5427271" y="3672993"/>
            <a:ext cx="3088078" cy="1544039"/>
          </a:xfrm>
          <a:prstGeom prst="rect">
            <a:avLst/>
          </a:prstGeom>
        </p:spPr>
      </p:pic>
    </p:spTree>
    <p:extLst>
      <p:ext uri="{BB962C8B-B14F-4D97-AF65-F5344CB8AC3E}">
        <p14:creationId xmlns:p14="http://schemas.microsoft.com/office/powerpoint/2010/main" val="1173502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शक्तिको क्षण (मोमेन्ट) </a:t>
            </a:r>
            <a:r>
              <a:rPr lang="ja-JP" altLang="en-US" sz="2400" b="1" dirty="0">
                <a:latin typeface="Meiryo UI" panose="020B0604030504040204" pitchFamily="50" charset="-128"/>
                <a:ea typeface="Meiryo UI" panose="020B0604030504040204" pitchFamily="50" charset="-128"/>
              </a:rPr>
              <a:t>（１）　</a:t>
            </a:r>
            <a:r>
              <a:rPr lang="ne-NP" altLang="ja-JP" sz="1800" b="1" dirty="0">
                <a:effectLst/>
                <a:ea typeface="ＭＳ ゴシック" panose="020B0609070205080204" pitchFamily="49" charset="-128"/>
                <a:cs typeface="Nirmala UI" panose="020B0502040204020203" pitchFamily="34" charset="0"/>
              </a:rPr>
              <a:t> शक्तिको क्षण </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17437" y="6400413"/>
            <a:ext cx="395322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146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61</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257626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कुनै पनि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वस्तुलाई घुमाउन लगाउने शक्ति</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शक्तिको क्षण</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भनिन्छ। यस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क्षण </a:t>
            </a:r>
            <a:r>
              <a:rPr lang="en-US" altLang="ja-JP" sz="14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ja-JP" altLang="ja-JP" sz="1400" b="1" u="sng" kern="100" dirty="0">
                <a:effectLst/>
                <a:latin typeface="Nirmala UI" panose="020B0502040204020203" pitchFamily="34" charset="0"/>
                <a:ea typeface="ＭＳ ゴシック" panose="020B0609070205080204" pitchFamily="49" charset="-128"/>
                <a:cs typeface="Nirmala UI" panose="020B0502040204020203" pitchFamily="34" charset="0"/>
              </a:rPr>
              <a:t>Ｍ</a:t>
            </a:r>
            <a:r>
              <a:rPr lang="en-US" altLang="ja-JP" sz="14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 </a:t>
            </a:r>
            <a:r>
              <a:rPr lang="ne-NP" altLang="ja-JP" sz="1400" b="1" u="sng" kern="100" dirty="0">
                <a:latin typeface="ＭＳ ゴシック" panose="020B0609070205080204" pitchFamily="49" charset="-128"/>
                <a:ea typeface="ＭＳ ゴシック" panose="020B0609070205080204" pitchFamily="49" charset="-128"/>
                <a:cs typeface="Nirmala UI" panose="020B0502040204020203" pitchFamily="34" charset="0"/>
              </a:rPr>
              <a:t>आकार</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भनेको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शक्तिको आकार</a:t>
            </a:r>
            <a:r>
              <a:rPr lang="ja-JP" altLang="ja-JP" sz="14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en-US" altLang="ja-JP" sz="1400" b="1" u="sng" kern="100" dirty="0">
                <a:effectLst/>
                <a:latin typeface="Nirmala UI" panose="020B0502040204020203" pitchFamily="34" charset="0"/>
                <a:ea typeface="ＭＳ ゴシック" panose="020B0609070205080204" pitchFamily="49" charset="-128"/>
                <a:cs typeface="Mangal" panose="02040503050203030202" pitchFamily="18" charset="0"/>
              </a:rPr>
              <a:t>F</a:t>
            </a:r>
            <a:r>
              <a:rPr lang="ja-JP" altLang="ja-JP" sz="14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मात्र नभएर</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घुम्ने अक्षयको केन्द्र र शक्तिको बिन्दुको दूरी</a:t>
            </a:r>
            <a:r>
              <a:rPr lang="ja-JP" altLang="ja-JP" sz="14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हातको लम्बाई</a:t>
            </a:r>
            <a:r>
              <a:rPr lang="ja-JP" altLang="ja-JP" sz="14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en-US" altLang="ja-JP" sz="1400" b="1" u="sng" kern="100" dirty="0">
                <a:effectLst/>
                <a:latin typeface="Nirmala UI" panose="020B0502040204020203" pitchFamily="34" charset="0"/>
                <a:ea typeface="ＭＳ ゴシック" panose="020B0609070205080204" pitchFamily="49" charset="-128"/>
                <a:cs typeface="Mangal" panose="02040503050203030202" pitchFamily="18" charset="0"/>
              </a:rPr>
              <a:t>L</a:t>
            </a:r>
            <a:r>
              <a:rPr lang="ja-JP" altLang="ja-JP" sz="14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संग सम्बन्धित रही</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निम्न प्रकारले देखाउन सकिन्छ।</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ne-NP" altLang="ja-JP" sz="1800" dirty="0">
                <a:effectLst/>
                <a:ea typeface="ＭＳ ゴシック" panose="020B0609070205080204" pitchFamily="49" charset="-128"/>
                <a:cs typeface="Nirmala UI" panose="020B0502040204020203" pitchFamily="34" charset="0"/>
              </a:rPr>
              <a:t> क्षण / मोमेन्ट (</a:t>
            </a:r>
            <a:r>
              <a:rPr lang="en-US" altLang="ja-JP" sz="1800" dirty="0">
                <a:effectLst/>
                <a:latin typeface="Nirmala UI" panose="020B0502040204020203" pitchFamily="34" charset="0"/>
                <a:ea typeface="ＭＳ ゴシック" panose="020B0609070205080204" pitchFamily="49" charset="-128"/>
              </a:rPr>
              <a:t>M</a:t>
            </a:r>
            <a:r>
              <a:rPr lang="ne-NP" altLang="ja-JP" sz="1800" dirty="0">
                <a:effectLst/>
                <a:ea typeface="ＭＳ ゴシック" panose="020B0609070205080204" pitchFamily="49" charset="-128"/>
                <a:cs typeface="Nirmala UI" panose="020B0502040204020203" pitchFamily="34" charset="0"/>
              </a:rPr>
              <a:t>) </a:t>
            </a:r>
            <a:r>
              <a:rPr lang="ja-JP" altLang="ja-JP" sz="18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800" dirty="0">
                <a:effectLst/>
                <a:ea typeface="ＭＳ ゴシック" panose="020B0609070205080204" pitchFamily="49" charset="-128"/>
                <a:cs typeface="Nirmala UI" panose="020B0502040204020203" pitchFamily="34" charset="0"/>
              </a:rPr>
              <a:t>शक्ति (</a:t>
            </a:r>
            <a:r>
              <a:rPr lang="en-US" altLang="ja-JP" sz="1800" dirty="0">
                <a:effectLst/>
                <a:latin typeface="Nirmala UI" panose="020B0502040204020203" pitchFamily="34" charset="0"/>
                <a:ea typeface="ＭＳ ゴシック" panose="020B0609070205080204" pitchFamily="49" charset="-128"/>
              </a:rPr>
              <a:t>F</a:t>
            </a:r>
            <a:r>
              <a:rPr lang="ne-NP" altLang="ja-JP" sz="1800" dirty="0">
                <a:effectLst/>
                <a:ea typeface="ＭＳ ゴシック" panose="020B0609070205080204" pitchFamily="49" charset="-128"/>
                <a:cs typeface="Nirmala UI" panose="020B0502040204020203" pitchFamily="34" charset="0"/>
              </a:rPr>
              <a:t>) </a:t>
            </a:r>
            <a:r>
              <a:rPr lang="en-US" altLang="ja-JP" sz="1800" dirty="0">
                <a:effectLst/>
                <a:latin typeface="Nirmala UI" panose="020B0502040204020203" pitchFamily="34" charset="0"/>
                <a:ea typeface="ＭＳ ゴシック" panose="020B0609070205080204" pitchFamily="49" charset="-128"/>
              </a:rPr>
              <a:t>× </a:t>
            </a:r>
            <a:r>
              <a:rPr lang="ne-NP" altLang="ja-JP" sz="1800" dirty="0">
                <a:effectLst/>
                <a:ea typeface="ＭＳ ゴシック" panose="020B0609070205080204" pitchFamily="49" charset="-128"/>
                <a:cs typeface="Nirmala UI" panose="020B0502040204020203" pitchFamily="34" charset="0"/>
              </a:rPr>
              <a:t>दूरी (</a:t>
            </a:r>
            <a:r>
              <a:rPr lang="en-US" altLang="ja-JP" sz="1800" dirty="0">
                <a:effectLst/>
                <a:latin typeface="Nirmala UI" panose="020B0502040204020203" pitchFamily="34" charset="0"/>
                <a:ea typeface="ＭＳ ゴシック" panose="020B0609070205080204" pitchFamily="49" charset="-128"/>
              </a:rPr>
              <a:t>L</a:t>
            </a:r>
            <a:r>
              <a:rPr lang="ne-NP" altLang="ja-JP" sz="1800" dirty="0">
                <a:effectLst/>
                <a:ea typeface="ＭＳ ゴシック" panose="020B0609070205080204" pitchFamily="49" charset="-128"/>
                <a:cs typeface="Nirmala UI" panose="020B0502040204020203" pitchFamily="34" charset="0"/>
              </a:rPr>
              <a:t>) </a:t>
            </a:r>
            <a:endParaRPr lang="ja-JP" altLang="en-US" sz="16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3875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2400" b="1" dirty="0">
                <a:latin typeface="Nirmala UI" panose="020B0502040204020203" pitchFamily="34" charset="0"/>
                <a:ea typeface="Nirmala UI" panose="020B0502040204020203" pitchFamily="34" charset="0"/>
                <a:cs typeface="Nirmala UI" panose="020B0502040204020203" pitchFamily="34" charset="0"/>
              </a:rPr>
              <a:t>शक्तिको क्षण</a:t>
            </a:r>
            <a:r>
              <a:rPr lang="ja-JP" altLang="en-US" sz="2400" b="1" dirty="0">
                <a:latin typeface="Meiryo UI" panose="020B0604030504040204" pitchFamily="50" charset="-128"/>
                <a:ea typeface="Meiryo UI" panose="020B0604030504040204" pitchFamily="50" charset="-128"/>
              </a:rPr>
              <a:t>（２）　</a:t>
            </a:r>
            <a:r>
              <a:rPr lang="ne-NP" altLang="ja-JP" sz="1800" dirty="0">
                <a:effectLst/>
                <a:ea typeface="ＭＳ ゴシック" panose="020B0609070205080204" pitchFamily="49" charset="-128"/>
                <a:cs typeface="Nirmala UI" panose="020B0502040204020203" pitchFamily="34" charset="0"/>
              </a:rPr>
              <a:t> </a:t>
            </a:r>
            <a:r>
              <a:rPr lang="ne-NP" altLang="ja-JP" sz="2400" b="1" dirty="0">
                <a:effectLst/>
                <a:ea typeface="ＭＳ ゴシック" panose="020B0609070205080204" pitchFamily="49" charset="-128"/>
                <a:cs typeface="Nirmala UI" panose="020B0502040204020203" pitchFamily="34" charset="0"/>
              </a:rPr>
              <a:t>कसिलो शक्ति र क्षण</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97559" y="6400413"/>
            <a:ext cx="4373103"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146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61</a:t>
            </a:r>
            <a:r>
              <a:rPr lang="ja-JP" altLang="en-US" sz="1200" dirty="0">
                <a:solidFill>
                  <a:prstClr val="black"/>
                </a:solidFill>
              </a:rPr>
              <a:t>～</a:t>
            </a:r>
            <a:r>
              <a:rPr lang="en-US" altLang="ja-JP" sz="1200" dirty="0">
                <a:solidFill>
                  <a:prstClr val="black"/>
                </a:solidFill>
              </a:rPr>
              <a:t>62</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68</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432114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4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दाँया चित्रमा रहेको, </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घुम्ने अक्षय </a:t>
            </a:r>
            <a:r>
              <a:rPr lang="ja-JP" altLang="ja-JP" sz="1400" dirty="0">
                <a:effectLst/>
                <a:latin typeface="Nirmala UI" panose="020B0502040204020203" pitchFamily="34" charset="0"/>
                <a:ea typeface="ＭＳ ゴシック" panose="020B0609070205080204" pitchFamily="49" charset="-128"/>
                <a:cs typeface="Nirmala UI" panose="020B0502040204020203" pitchFamily="34" charset="0"/>
              </a:rPr>
              <a:t>Ｏ</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 बाट 2</a:t>
            </a:r>
            <a:r>
              <a:rPr lang="en-US" altLang="ja-JP" sz="1400" dirty="0">
                <a:effectLst/>
                <a:latin typeface="Nirmala UI" panose="020B0502040204020203" pitchFamily="34" charset="0"/>
                <a:ea typeface="Nirmala UI" panose="020B0502040204020203" pitchFamily="34" charset="0"/>
                <a:cs typeface="Nirmala UI" panose="020B0502040204020203" pitchFamily="34" charset="0"/>
              </a:rPr>
              <a:t>L </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दूरीमा रहेको शक्तिको बिन्दु </a:t>
            </a:r>
            <a:r>
              <a:rPr lang="en-US" altLang="ja-JP" sz="1400" dirty="0">
                <a:effectLst/>
                <a:latin typeface="Nirmala UI" panose="020B0502040204020203" pitchFamily="34" charset="0"/>
                <a:ea typeface="Nirmala UI" panose="020B0502040204020203" pitchFamily="34" charset="0"/>
                <a:cs typeface="Nirmala UI" panose="020B0502040204020203" pitchFamily="34" charset="0"/>
              </a:rPr>
              <a:t>A</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 र </a:t>
            </a:r>
            <a:r>
              <a:rPr lang="en-US" altLang="ja-JP" sz="1400" dirty="0">
                <a:effectLst/>
                <a:latin typeface="Nirmala UI" panose="020B0502040204020203" pitchFamily="34" charset="0"/>
                <a:ea typeface="Nirmala UI" panose="020B0502040204020203" pitchFamily="34" charset="0"/>
                <a:cs typeface="Nirmala UI" panose="020B0502040204020203" pitchFamily="34" charset="0"/>
              </a:rPr>
              <a:t>L </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दूरीको शक्तिको बिन्दु </a:t>
            </a:r>
            <a:r>
              <a:rPr lang="en-US" altLang="ja-JP" sz="1400" dirty="0">
                <a:effectLst/>
                <a:latin typeface="Nirmala UI" panose="020B0502040204020203" pitchFamily="34" charset="0"/>
                <a:ea typeface="Nirmala UI" panose="020B0502040204020203" pitchFamily="34" charset="0"/>
                <a:cs typeface="Nirmala UI" panose="020B0502040204020203" pitchFamily="34" charset="0"/>
              </a:rPr>
              <a:t>B</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 मा लाग्ने शक्तिलाई क्रमश </a:t>
            </a:r>
            <a:r>
              <a:rPr lang="en-US" altLang="ja-JP" sz="1400" dirty="0">
                <a:effectLst/>
                <a:latin typeface="Nirmala UI" panose="020B0502040204020203" pitchFamily="34" charset="0"/>
                <a:ea typeface="Nirmala UI" panose="020B0502040204020203" pitchFamily="34" charset="0"/>
                <a:cs typeface="Nirmala UI" panose="020B0502040204020203" pitchFamily="34" charset="0"/>
              </a:rPr>
              <a:t>Fa</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 र </a:t>
            </a:r>
            <a:r>
              <a:rPr lang="en-US" altLang="ja-JP" sz="1400" dirty="0">
                <a:effectLst/>
                <a:latin typeface="Nirmala UI" panose="020B0502040204020203" pitchFamily="34" charset="0"/>
                <a:ea typeface="Nirmala UI" panose="020B0502040204020203" pitchFamily="34" charset="0"/>
                <a:cs typeface="Nirmala UI" panose="020B0502040204020203" pitchFamily="34" charset="0"/>
              </a:rPr>
              <a:t>Fb</a:t>
            </a:r>
            <a:r>
              <a:rPr lang="ne-NP" altLang="ja-JP" sz="1400" dirty="0">
                <a:effectLst/>
                <a:latin typeface="Nirmala UI" panose="020B0502040204020203" pitchFamily="34" charset="0"/>
                <a:ea typeface="Nirmala UI" panose="020B0502040204020203" pitchFamily="34" charset="0"/>
                <a:cs typeface="Nirmala UI" panose="020B0502040204020203" pitchFamily="34" charset="0"/>
              </a:rPr>
              <a:t> मानौ। </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प्रत्येकको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क्षण</a:t>
            </a:r>
            <a:r>
              <a:rPr lang="ja-JP" altLang="ja-JP" sz="14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en-US" altLang="ja-JP" sz="1400" b="1" u="sng" kern="100" dirty="0">
                <a:effectLst/>
                <a:latin typeface="Nirmala UI" panose="020B0502040204020203" pitchFamily="34" charset="0"/>
                <a:ea typeface="ＭＳ ゴシック" panose="020B0609070205080204" pitchFamily="49" charset="-128"/>
                <a:cs typeface="Mangal" panose="02040503050203030202" pitchFamily="18" charset="0"/>
              </a:rPr>
              <a:t>Ma</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en-US" altLang="ja-JP" sz="1400" b="1" u="sng" kern="100" dirty="0">
                <a:effectLst/>
                <a:latin typeface="Nirmala UI" panose="020B0502040204020203" pitchFamily="34" charset="0"/>
                <a:ea typeface="ＭＳ ゴシック" panose="020B0609070205080204" pitchFamily="49" charset="-128"/>
                <a:cs typeface="Mangal" panose="02040503050203030202" pitchFamily="18" charset="0"/>
              </a:rPr>
              <a:t>Mb</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 </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300"/>
              </a:spcBef>
              <a:buNone/>
            </a:pPr>
            <a:r>
              <a:rPr lang="ja-JP" altLang="en-US" sz="1400" dirty="0">
                <a:solidFill>
                  <a:prstClr val="black"/>
                </a:solidFill>
                <a:latin typeface="Meiryo UI" panose="020B0604030504040204" pitchFamily="50" charset="-128"/>
                <a:ea typeface="Meiryo UI" panose="020B0604030504040204" pitchFamily="50" charset="-128"/>
              </a:rPr>
              <a:t>　　Ｍａ＝　Ｆａ</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２Ｌ</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Ｍｂ＝　Ｆｂ</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Ｌ</a:t>
            </a:r>
          </a:p>
          <a:p>
            <a:pPr marL="0" indent="0" algn="l">
              <a:lnSpc>
                <a:spcPts val="2000"/>
              </a:lnSpc>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बाट लिन सकिन्छ।</a:t>
            </a:r>
            <a:endParaRPr lang="ne-NP" altLang="ja-JP" sz="14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gn="l">
              <a:lnSpc>
                <a:spcPts val="2000"/>
              </a:lnSpc>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यदि , यो पेचलाई कस्ने शक्ति</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मोमेन्ट</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समान भएमा</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 </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r>
              <a:rPr lang="ja-JP" altLang="en-US" sz="1400" dirty="0">
                <a:solidFill>
                  <a:prstClr val="black"/>
                </a:solidFill>
                <a:latin typeface="Meiryo UI" panose="020B0604030504040204" pitchFamily="50" charset="-128"/>
                <a:ea typeface="Meiryo UI" panose="020B0604030504040204" pitchFamily="50" charset="-128"/>
              </a:rPr>
              <a:t>　　Ｍａ＝Ｍｂ</a:t>
            </a:r>
            <a:r>
              <a:rPr lang="ne-NP" altLang="ja-JP" sz="1400" dirty="0">
                <a:solidFill>
                  <a:prstClr val="black"/>
                </a:solidFill>
                <a:latin typeface="Meiryo UI" panose="020B0604030504040204" pitchFamily="50" charset="-128"/>
                <a:ea typeface="Meiryo UI" panose="020B0604030504040204" pitchFamily="50" charset="-128"/>
              </a:rPr>
              <a:t> रही, </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300"/>
              </a:spcBef>
              <a:buNone/>
            </a:pPr>
            <a:r>
              <a:rPr lang="ja-JP" altLang="en-US" sz="1400" dirty="0">
                <a:solidFill>
                  <a:prstClr val="black"/>
                </a:solidFill>
                <a:latin typeface="Meiryo UI" panose="020B0604030504040204" pitchFamily="50" charset="-128"/>
                <a:ea typeface="Meiryo UI" panose="020B0604030504040204" pitchFamily="50" charset="-128"/>
              </a:rPr>
              <a:t>　　Ｆａ</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２Ｌ＝Ｆｂ</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Ｌ</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２Ｆａ＝Ｆｂ</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Ｆａ＝Ｆｂ／２</a:t>
            </a:r>
          </a:p>
          <a:p>
            <a:pPr marL="0" indent="0" algn="l">
              <a:lnSpc>
                <a:spcPts val="2000"/>
              </a:lnSpc>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हुन्छ।</a:t>
            </a:r>
            <a:endParaRPr lang="ne-NP" altLang="ja-JP" sz="14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gn="l">
              <a:lnSpc>
                <a:spcPts val="2000"/>
              </a:lnSpc>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अर्थात</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पेचलाई कस्ने शक्ति</a:t>
            </a:r>
            <a:r>
              <a:rPr lang="ja-JP" altLang="ja-JP" sz="14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मोमेन्ट</a:t>
            </a:r>
            <a:r>
              <a:rPr lang="ja-JP" altLang="ja-JP" sz="14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समान</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भएमा</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हातको लम्बाईको दोबर स्थानमा रहेको </a:t>
            </a:r>
            <a:r>
              <a:rPr lang="en-US" altLang="ja-JP" sz="1400" b="1" u="sng" kern="100" dirty="0">
                <a:effectLst/>
                <a:latin typeface="Nirmala UI" panose="020B0502040204020203" pitchFamily="34" charset="0"/>
                <a:ea typeface="ＭＳ ゴシック" panose="020B0609070205080204" pitchFamily="49" charset="-128"/>
                <a:cs typeface="Mangal" panose="02040503050203030202" pitchFamily="18" charset="0"/>
              </a:rPr>
              <a:t>A</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बिन्दुले कस्ने शक्ति </a:t>
            </a:r>
            <a:r>
              <a:rPr lang="en-US" altLang="ja-JP" sz="1400" b="1" u="sng" kern="100" dirty="0">
                <a:effectLst/>
                <a:latin typeface="Nirmala UI" panose="020B0502040204020203" pitchFamily="34" charset="0"/>
                <a:ea typeface="ＭＳ ゴシック" panose="020B0609070205080204" pitchFamily="49" charset="-128"/>
                <a:cs typeface="Mangal" panose="02040503050203030202" pitchFamily="18" charset="0"/>
              </a:rPr>
              <a:t>Fa</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नजिक रहेको </a:t>
            </a:r>
            <a:r>
              <a:rPr lang="en-US" altLang="ja-JP" sz="1400" b="1" u="sng" kern="100" dirty="0">
                <a:effectLst/>
                <a:latin typeface="Nirmala UI" panose="020B0502040204020203" pitchFamily="34" charset="0"/>
                <a:ea typeface="ＭＳ ゴシック" panose="020B0609070205080204" pitchFamily="49" charset="-128"/>
                <a:cs typeface="Mangal" panose="02040503050203030202" pitchFamily="18" charset="0"/>
              </a:rPr>
              <a:t>B</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बिन्दुले कस्ने शक्ति </a:t>
            </a:r>
            <a:r>
              <a:rPr lang="en-US" altLang="ja-JP" sz="1400" b="1" u="sng" kern="100" dirty="0">
                <a:effectLst/>
                <a:latin typeface="Nirmala UI" panose="020B0502040204020203" pitchFamily="34" charset="0"/>
                <a:ea typeface="ＭＳ ゴシック" panose="020B0609070205080204" pitchFamily="49" charset="-128"/>
                <a:cs typeface="Mangal" panose="02040503050203030202" pitchFamily="18" charset="0"/>
              </a:rPr>
              <a:t>Fb</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आधा शक्ति</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रहन्छ भनेर बुझिन्छ।</a:t>
            </a:r>
            <a:endParaRPr lang="ne-NP" altLang="ja-JP" sz="14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gn="l">
              <a:lnSpc>
                <a:spcPts val="2000"/>
              </a:lnSpc>
              <a:buNone/>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यद्दपी</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यसमा</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हात चलाउने दूरी लामो रही </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 B</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 कुनै पनि स्थानबाट कस्दा पनि काम गर्ने मात्रा समान रहन्छ।</a:t>
            </a:r>
            <a:endParaRPr lang="ja-JP" altLang="en-US" sz="14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0E3DEDF1-2880-D7BD-3B88-6492B324F32D}"/>
              </a:ext>
            </a:extLst>
          </p:cNvPr>
          <p:cNvGrpSpPr/>
          <p:nvPr/>
        </p:nvGrpSpPr>
        <p:grpSpPr>
          <a:xfrm>
            <a:off x="5050536" y="1750145"/>
            <a:ext cx="3464814" cy="1678855"/>
            <a:chOff x="0" y="0"/>
            <a:chExt cx="4930140" cy="2388870"/>
          </a:xfrm>
        </p:grpSpPr>
        <p:grpSp>
          <p:nvGrpSpPr>
            <p:cNvPr id="3" name="グループ化 2">
              <a:extLst>
                <a:ext uri="{FF2B5EF4-FFF2-40B4-BE49-F238E27FC236}">
                  <a16:creationId xmlns:a16="http://schemas.microsoft.com/office/drawing/2014/main" id="{9317FFC8-DF56-C6E1-70D8-909CF61DD361}"/>
                </a:ext>
              </a:extLst>
            </p:cNvPr>
            <p:cNvGrpSpPr/>
            <p:nvPr/>
          </p:nvGrpSpPr>
          <p:grpSpPr>
            <a:xfrm>
              <a:off x="129540" y="53340"/>
              <a:ext cx="4394200" cy="2335530"/>
              <a:chOff x="0" y="0"/>
              <a:chExt cx="4394200" cy="2335530"/>
            </a:xfrm>
          </p:grpSpPr>
          <p:pic>
            <p:nvPicPr>
              <p:cNvPr id="10" name="図 9">
                <a:extLst>
                  <a:ext uri="{FF2B5EF4-FFF2-40B4-BE49-F238E27FC236}">
                    <a16:creationId xmlns:a16="http://schemas.microsoft.com/office/drawing/2014/main" id="{98EF3D0B-1022-A841-1CD6-E8899D0CF2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94200" cy="2335530"/>
              </a:xfrm>
              <a:prstGeom prst="rect">
                <a:avLst/>
              </a:prstGeom>
              <a:noFill/>
              <a:ln>
                <a:noFill/>
              </a:ln>
            </p:spPr>
          </p:pic>
          <p:sp>
            <p:nvSpPr>
              <p:cNvPr id="12" name="テキスト ボックス 281">
                <a:extLst>
                  <a:ext uri="{FF2B5EF4-FFF2-40B4-BE49-F238E27FC236}">
                    <a16:creationId xmlns:a16="http://schemas.microsoft.com/office/drawing/2014/main" id="{2486C4B8-6F20-6C85-C8D2-EB768729B809}"/>
                  </a:ext>
                </a:extLst>
              </p:cNvPr>
              <p:cNvSpPr txBox="1"/>
              <p:nvPr/>
            </p:nvSpPr>
            <p:spPr>
              <a:xfrm>
                <a:off x="717550" y="1917700"/>
                <a:ext cx="3098800" cy="374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12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4-12 कसिदा शक्ति र क्षण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
          <p:nvSpPr>
            <p:cNvPr id="8" name="テキスト ボックス 521">
              <a:extLst>
                <a:ext uri="{FF2B5EF4-FFF2-40B4-BE49-F238E27FC236}">
                  <a16:creationId xmlns:a16="http://schemas.microsoft.com/office/drawing/2014/main" id="{57A588DB-4284-DEA2-1AA9-1ADC1EE4ACBA}"/>
                </a:ext>
              </a:extLst>
            </p:cNvPr>
            <p:cNvSpPr txBox="1"/>
            <p:nvPr/>
          </p:nvSpPr>
          <p:spPr>
            <a:xfrm>
              <a:off x="0" y="0"/>
              <a:ext cx="889000" cy="374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1200" kern="100">
                  <a:effectLst/>
                  <a:latin typeface="ＭＳ ゴシック" panose="020B0609070205080204" pitchFamily="49" charset="-128"/>
                  <a:ea typeface="ＭＳ ゴシック" panose="020B0609070205080204" pitchFamily="49" charset="-128"/>
                  <a:cs typeface="Nirmala UI" panose="020B0502040204020203" pitchFamily="34" charset="0"/>
                </a:rPr>
                <a:t>घुम्ने अक्षय</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9" name="テキスト ボックス 522">
              <a:extLst>
                <a:ext uri="{FF2B5EF4-FFF2-40B4-BE49-F238E27FC236}">
                  <a16:creationId xmlns:a16="http://schemas.microsoft.com/office/drawing/2014/main" id="{8A2C10EE-46C1-0110-AC81-482348CF5894}"/>
                </a:ext>
              </a:extLst>
            </p:cNvPr>
            <p:cNvSpPr txBox="1"/>
            <p:nvPr/>
          </p:nvSpPr>
          <p:spPr>
            <a:xfrm>
              <a:off x="3893820" y="0"/>
              <a:ext cx="1036320" cy="374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1200" kern="100">
                  <a:effectLst/>
                  <a:latin typeface="ＭＳ ゴシック" panose="020B0609070205080204" pitchFamily="49" charset="-128"/>
                  <a:ea typeface="ＭＳ ゴシック" panose="020B0609070205080204" pitchFamily="49" charset="-128"/>
                  <a:cs typeface="Nirmala UI" panose="020B0502040204020203" pitchFamily="34" charset="0"/>
                </a:rPr>
                <a:t>शक्ति विन्दू</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11081534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2000" b="1" dirty="0">
                <a:latin typeface="Nirmala UI" panose="020B0502040204020203" pitchFamily="34" charset="0"/>
                <a:ea typeface="Nirmala UI" panose="020B0502040204020203" pitchFamily="34" charset="0"/>
                <a:cs typeface="Nirmala UI" panose="020B0502040204020203" pitchFamily="34" charset="0"/>
              </a:rPr>
              <a:t>शक्तिको क्षण </a:t>
            </a:r>
            <a:r>
              <a:rPr lang="ja-JP" altLang="en-US" sz="2000" b="1" dirty="0">
                <a:latin typeface="Nirmala UI" panose="020B0502040204020203" pitchFamily="34" charset="0"/>
                <a:ea typeface="Meiryo UI" panose="020B0604030504040204" pitchFamily="50" charset="-128"/>
                <a:cs typeface="Nirmala UI" panose="020B0502040204020203" pitchFamily="34" charset="0"/>
              </a:rPr>
              <a:t>（３）　</a:t>
            </a:r>
            <a:r>
              <a:rPr lang="ne-NP" altLang="ja-JP" sz="2000" b="1" dirty="0">
                <a:effectLst/>
                <a:latin typeface="Nirmala UI" panose="020B0502040204020203" pitchFamily="34" charset="0"/>
                <a:ea typeface="Nirmala UI" panose="020B0502040204020203" pitchFamily="34" charset="0"/>
                <a:cs typeface="Nirmala UI" panose="020B0502040204020203" pitchFamily="34" charset="0"/>
              </a:rPr>
              <a:t> ढल्ने र क्षण</a:t>
            </a:r>
            <a:endParaRPr kumimoji="1" lang="ja-JP" altLang="en-US" sz="2000" b="1" dirty="0">
              <a:latin typeface="Nirmala UI" panose="020B0502040204020203" pitchFamily="34" charset="0"/>
              <a:ea typeface="Meiryo UI" panose="020B0604030504040204" pitchFamily="50" charset="-128"/>
              <a:cs typeface="Nirmala UI" panose="020B0502040204020203" pitchFamily="34" charset="0"/>
            </a:endParaRPr>
          </a:p>
        </p:txBody>
      </p:sp>
      <p:sp>
        <p:nvSpPr>
          <p:cNvPr id="7" name="テキスト ボックス 6"/>
          <p:cNvSpPr txBox="1"/>
          <p:nvPr/>
        </p:nvSpPr>
        <p:spPr>
          <a:xfrm>
            <a:off x="3980651" y="6400413"/>
            <a:ext cx="4190011"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148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63</a:t>
            </a:r>
            <a:r>
              <a:rPr lang="ja-JP" altLang="en-US" sz="1200" dirty="0">
                <a:solidFill>
                  <a:prstClr val="black"/>
                </a:solidFill>
              </a:rPr>
              <a:t>～</a:t>
            </a:r>
            <a:r>
              <a:rPr lang="en-US" altLang="ja-JP" sz="1200" dirty="0">
                <a:solidFill>
                  <a:prstClr val="black"/>
                </a:solidFill>
              </a:rPr>
              <a:t>64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69</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7"/>
            <a:ext cx="7886701" cy="515452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l">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साधनको कार्य बीचमा हुने ढल्नेको प्रतिरोधमा स्थिरता र क्षणको सम्बन्ध                                      उदाहरणको रुपमा लिएर व्याख्या गरौ।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a:t>
            </a:r>
            <a:r>
              <a:rPr lang="ne-NP" altLang="ja-JP" sz="1800" dirty="0">
                <a:effectLst/>
                <a:ea typeface="ＭＳ ゴシック" panose="020B0609070205080204" pitchFamily="49" charset="-128"/>
                <a:cs typeface="Nirmala UI" panose="020B0502040204020203" pitchFamily="34" charset="0"/>
              </a:rPr>
              <a:t> </a:t>
            </a:r>
            <a:r>
              <a:rPr lang="ne-NP" altLang="ja-JP" sz="1400" dirty="0">
                <a:effectLst/>
                <a:ea typeface="ＭＳ ゴシック" panose="020B0609070205080204" pitchFamily="49" charset="-128"/>
                <a:cs typeface="Nirmala UI" panose="020B0502040204020203" pitchFamily="34" charset="0"/>
              </a:rPr>
              <a:t>सर्तहरु</a:t>
            </a:r>
            <a:r>
              <a:rPr lang="ne-NP" altLang="ja-JP" sz="1800" dirty="0">
                <a:effectLst/>
                <a:ea typeface="ＭＳ ゴシック" panose="020B0609070205080204" pitchFamily="49" charset="-128"/>
                <a:cs typeface="Nirmala UI" panose="020B0502040204020203" pitchFamily="34" charset="0"/>
              </a:rPr>
              <a:t> </a:t>
            </a:r>
            <a:r>
              <a:rPr lang="en-US" altLang="ja-JP" sz="12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Ｏ</a:t>
            </a:r>
            <a:r>
              <a:rPr lang="ne-NP" altLang="ja-JP"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a:t>
            </a:r>
            <a:r>
              <a:rPr lang="ne-NP" altLang="ja-JP" sz="12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ढल्ने फलक्रम/समर्थन विन्दू</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फैलिएको स्थान</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ja-JP" altLang="en-US" sz="1200" dirty="0">
              <a:solidFill>
                <a:prstClr val="black"/>
              </a:solidFill>
              <a:latin typeface="Meiryo UI" panose="020B0604030504040204" pitchFamily="50" charset="-128"/>
              <a:ea typeface="Meiryo UI" panose="020B0604030504040204" pitchFamily="50" charset="-128"/>
            </a:endParaRPr>
          </a:p>
          <a:p>
            <a:pPr marL="143510" indent="0" algn="l">
              <a:lnSpc>
                <a:spcPts val="2000"/>
              </a:lnSpc>
              <a:buNone/>
            </a:pPr>
            <a:r>
              <a:rPr lang="ja-JP" altLang="en-US" sz="1200" dirty="0">
                <a:solidFill>
                  <a:prstClr val="black"/>
                </a:solidFill>
                <a:latin typeface="Meiryo UI" panose="020B0604030504040204" pitchFamily="50" charset="-128"/>
                <a:ea typeface="Meiryo UI" panose="020B0604030504040204" pitchFamily="50" charset="-128"/>
              </a:rPr>
              <a:t>Ｗ</a:t>
            </a:r>
            <a:r>
              <a:rPr lang="ja-JP" altLang="en-US" sz="1200" baseline="-2000" dirty="0">
                <a:solidFill>
                  <a:prstClr val="black"/>
                </a:solidFill>
                <a:latin typeface="Meiryo UI" panose="020B0604030504040204" pitchFamily="50" charset="-128"/>
                <a:ea typeface="Meiryo UI" panose="020B0604030504040204" pitchFamily="50" charset="-128"/>
              </a:rPr>
              <a:t>Ｇ</a:t>
            </a:r>
            <a:r>
              <a:rPr lang="ja-JP" altLang="en-US" sz="1200" dirty="0">
                <a:solidFill>
                  <a:prstClr val="black"/>
                </a:solidFill>
                <a:latin typeface="Meiryo UI" panose="020B0604030504040204" pitchFamily="50" charset="-128"/>
                <a:ea typeface="Meiryo UI" panose="020B0604030504040204" pitchFamily="50" charset="-128"/>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 को  तौल</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मेशिनको वजन</a:t>
            </a:r>
            <a:r>
              <a:rPr lang="en-US" altLang="ja-JP" sz="1200" dirty="0">
                <a:effectLst/>
                <a:latin typeface="Nirmala UI" panose="020B0502040204020203" pitchFamily="34" charset="0"/>
                <a:ea typeface="ＭＳ ゴシック" panose="020B0609070205080204" pitchFamily="49" charset="-128"/>
              </a:rPr>
              <a:t>×</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ｇ</a:t>
            </a:r>
            <a:r>
              <a:rPr lang="ne-N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ja-JP" altLang="en-US" sz="1200" dirty="0">
              <a:solidFill>
                <a:prstClr val="black"/>
              </a:solidFill>
              <a:latin typeface="Meiryo UI" panose="020B0604030504040204" pitchFamily="50" charset="-128"/>
              <a:ea typeface="Meiryo UI" panose="020B0604030504040204" pitchFamily="50" charset="-128"/>
            </a:endParaRPr>
          </a:p>
          <a:p>
            <a:pPr marL="143510" indent="0" algn="l">
              <a:lnSpc>
                <a:spcPts val="2000"/>
              </a:lnSpc>
              <a:buNone/>
            </a:pPr>
            <a:r>
              <a:rPr lang="ja-JP" altLang="en-US" sz="1200" dirty="0">
                <a:solidFill>
                  <a:prstClr val="black"/>
                </a:solidFill>
                <a:latin typeface="Meiryo UI" panose="020B0604030504040204" pitchFamily="50" charset="-128"/>
                <a:ea typeface="Meiryo UI" panose="020B0604030504040204" pitchFamily="50" charset="-128"/>
              </a:rPr>
              <a:t>Ｗ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कार्यस्थान भुइँमा पर्ने लोड गरिएको कुल वजन</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लोडको वजन</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ｇ</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Ｌ　</a:t>
            </a:r>
            <a:r>
              <a:rPr lang="en-US" altLang="ja-JP" sz="1200" dirty="0">
                <a:solidFill>
                  <a:prstClr val="black"/>
                </a:solidFill>
                <a:latin typeface="Meiryo UI" panose="020B0604030504040204" pitchFamily="50" charset="-128"/>
                <a:ea typeface="Meiryo UI" panose="020B0604030504040204" pitchFamily="50" charset="-128"/>
              </a:rPr>
              <a:t>:</a:t>
            </a:r>
            <a:r>
              <a:rPr lang="ne-NP" altLang="ja-JP" sz="18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फल्क्रम </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Ｏ</a:t>
            </a:r>
            <a:r>
              <a:rPr lang="ne-NP" altLang="ja-JP" sz="1200" dirty="0">
                <a:effectLst/>
                <a:ea typeface="ＭＳ ゴシック" panose="020B0609070205080204" pitchFamily="49" charset="-128"/>
                <a:cs typeface="Nirmala UI" panose="020B0502040204020203" pitchFamily="34" charset="0"/>
              </a:rPr>
              <a:t>बाट उच्च स्थानमा कार्य गर्ने साधनको गुरुत्वाकर्षण केन्द्र को स्थानसम्मको दूरी </a:t>
            </a:r>
            <a:r>
              <a:rPr lang="ja-JP" altLang="en-US" sz="1200" dirty="0">
                <a:solidFill>
                  <a:prstClr val="black"/>
                </a:solidFill>
                <a:latin typeface="Meiryo UI" panose="020B0604030504040204" pitchFamily="50" charset="-128"/>
                <a:ea typeface="Meiryo UI" panose="020B0604030504040204" pitchFamily="50" charset="-128"/>
              </a:rPr>
              <a:t>　　</a:t>
            </a:r>
            <a:endParaRPr lang="ne-NP" altLang="ja-JP" sz="1200" dirty="0">
              <a:solidFill>
                <a:prstClr val="black"/>
              </a:solidFill>
              <a:latin typeface="Meiryo UI" panose="020B0604030504040204" pitchFamily="50" charset="-128"/>
              <a:ea typeface="Meiryo UI" panose="020B0604030504040204" pitchFamily="50" charset="-128"/>
            </a:endParaRPr>
          </a:p>
          <a:p>
            <a:pPr marL="143510" indent="0" algn="l">
              <a:lnSpc>
                <a:spcPts val="2000"/>
              </a:lnSpc>
              <a:buNone/>
            </a:pPr>
            <a:r>
              <a:rPr lang="en-US" altLang="ja-JP" sz="1200" dirty="0">
                <a:solidFill>
                  <a:prstClr val="black"/>
                </a:solidFill>
                <a:latin typeface="Meiryo UI" panose="020B0604030504040204" pitchFamily="50" charset="-128"/>
                <a:ea typeface="Meiryo UI" panose="020B0604030504040204" pitchFamily="50" charset="-128"/>
              </a:rPr>
              <a:t>ℓ</a:t>
            </a:r>
            <a:r>
              <a:rPr lang="ne-NP" altLang="ja-JP"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फल्क्रम</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Ｏ</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बाट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लोड गरिएको भारको गुरुत्वाकर्षणको केन्द्रसम्म</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तेर्सो दूरी</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r>
              <a:rPr lang="ja-JP" altLang="en-US" sz="1200" dirty="0">
                <a:latin typeface="Meiryo UI" panose="020B0604030504040204" pitchFamily="50" charset="-128"/>
                <a:ea typeface="Meiryo UI" panose="020B0604030504040204" pitchFamily="50" charset="-128"/>
              </a:rPr>
              <a:t>　</a:t>
            </a:r>
            <a:r>
              <a:rPr lang="ne-NP" altLang="ja-JP" sz="1200" dirty="0">
                <a:effectLst/>
                <a:ea typeface="ＭＳ ゴシック" panose="020B0609070205080204" pitchFamily="49" charset="-128"/>
                <a:cs typeface="Nirmala UI" panose="020B0502040204020203" pitchFamily="34" charset="0"/>
              </a:rPr>
              <a:t> फल्क्रम</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Ｏ</a:t>
            </a:r>
            <a:r>
              <a:rPr lang="ne-NP" altLang="ja-JP" sz="1200" dirty="0">
                <a:effectLst/>
                <a:ea typeface="ＭＳ ゴシック" panose="020B0609070205080204" pitchFamily="49" charset="-128"/>
                <a:cs typeface="Nirmala UI" panose="020B0502040204020203" pitchFamily="34" charset="0"/>
              </a:rPr>
              <a:t>लाई अक्षय आधार गरि</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उच्च स्थानमा कार्य गर्ने साधनलाई ढाल्न खोज्ने शक्तिको क्षणले ढल्ने क्षण                                            </a:t>
            </a:r>
            <a:r>
              <a:rPr lang="en-US" altLang="ja-JP" sz="1200" dirty="0">
                <a:effectLst/>
                <a:latin typeface="Nirmala UI" panose="020B0502040204020203" pitchFamily="34" charset="0"/>
                <a:ea typeface="ＭＳ ゴシック" panose="020B0609070205080204" pitchFamily="49" charset="-128"/>
              </a:rPr>
              <a:t>(</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Ｍ</a:t>
            </a:r>
            <a:r>
              <a:rPr lang="ja-JP" altLang="ja-JP" sz="1200" baseline="-25000" dirty="0">
                <a:effectLst/>
                <a:latin typeface="Nirmala UI" panose="020B0502040204020203" pitchFamily="34" charset="0"/>
                <a:ea typeface="ＭＳ ゴシック" panose="020B0609070205080204" pitchFamily="49" charset="-128"/>
                <a:cs typeface="Nirmala UI" panose="020B0502040204020203" pitchFamily="34" charset="0"/>
              </a:rPr>
              <a:t>Ｗ</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त्यस ढाल्ने खोज्ने क्षण र विपरित दिशामा कार्य गरि स्थिरता राख्न खोज्ने क्षणलाई निम्न सुत्र द्वारा लिन सकिन्छ। </a:t>
            </a:r>
          </a:p>
          <a:p>
            <a:pPr marL="0" indent="0">
              <a:lnSpc>
                <a:spcPct val="100000"/>
              </a:lnSpc>
              <a:spcBef>
                <a:spcPts val="30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ढल क्षण </a:t>
            </a: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Ｍ</a:t>
            </a:r>
            <a:r>
              <a:rPr lang="en-US" altLang="ja-JP" sz="1200" baseline="-2000" dirty="0">
                <a:solidFill>
                  <a:prstClr val="black"/>
                </a:solidFill>
                <a:latin typeface="Nirmala UI" panose="020B0502040204020203" pitchFamily="34" charset="0"/>
                <a:ea typeface="Nirmala UI" panose="020B0502040204020203" pitchFamily="34" charset="0"/>
                <a:cs typeface="Nirmala UI" panose="020B0502040204020203" pitchFamily="34" charset="0"/>
              </a:rPr>
              <a:t>W</a:t>
            </a: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Ｗ</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×ℓ</a:t>
            </a:r>
          </a:p>
          <a:p>
            <a:pPr marL="0"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स्थिर क्षण </a:t>
            </a:r>
            <a:r>
              <a:rPr lang="ja-JP" altLang="en-US" sz="1200" dirty="0">
                <a:solidFill>
                  <a:prstClr val="black"/>
                </a:solidFill>
                <a:latin typeface="Meiryo UI" panose="020B0604030504040204" pitchFamily="50" charset="-128"/>
                <a:ea typeface="Meiryo UI" panose="020B0604030504040204" pitchFamily="50" charset="-128"/>
              </a:rPr>
              <a:t>Ｍ</a:t>
            </a:r>
            <a:r>
              <a:rPr lang="en-US" altLang="ja-JP" sz="1200" baseline="-2000" dirty="0">
                <a:solidFill>
                  <a:prstClr val="black"/>
                </a:solidFill>
                <a:latin typeface="Meiryo UI" panose="020B0604030504040204" pitchFamily="50" charset="-128"/>
                <a:ea typeface="Meiryo UI" panose="020B0604030504040204" pitchFamily="50" charset="-128"/>
              </a:rPr>
              <a:t>G</a:t>
            </a:r>
            <a:r>
              <a:rPr lang="ja-JP" altLang="en-US" sz="1200" dirty="0">
                <a:solidFill>
                  <a:prstClr val="black"/>
                </a:solidFill>
                <a:latin typeface="Meiryo UI" panose="020B0604030504040204" pitchFamily="50" charset="-128"/>
                <a:ea typeface="Meiryo UI" panose="020B0604030504040204" pitchFamily="50" charset="-128"/>
              </a:rPr>
              <a:t>＝　Ｗ</a:t>
            </a:r>
            <a:r>
              <a:rPr lang="ja-JP" altLang="en-US" sz="1200" baseline="-2000" dirty="0">
                <a:solidFill>
                  <a:prstClr val="black"/>
                </a:solidFill>
                <a:latin typeface="Meiryo UI" panose="020B0604030504040204" pitchFamily="50" charset="-128"/>
                <a:ea typeface="Meiryo UI" panose="020B0604030504040204" pitchFamily="50" charset="-128"/>
              </a:rPr>
              <a:t>Ｇ</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Ｌ</a:t>
            </a:r>
            <a:endParaRPr lang="en-US"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Ｍ</a:t>
            </a:r>
            <a:r>
              <a:rPr lang="ja-JP" altLang="ja-JP" sz="1200" kern="100" baseline="-25000" dirty="0">
                <a:effectLst/>
                <a:latin typeface="Nirmala UI" panose="020B0502040204020203" pitchFamily="34" charset="0"/>
                <a:ea typeface="ＭＳ ゴシック" panose="020B0609070205080204" pitchFamily="49" charset="-128"/>
                <a:cs typeface="Nirmala UI" panose="020B0502040204020203" pitchFamily="34" charset="0"/>
              </a:rPr>
              <a:t>Ｇ</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＞Ｍ</a:t>
            </a:r>
            <a:r>
              <a:rPr lang="ja-JP" altLang="ja-JP" sz="1200" kern="100" baseline="-25000" dirty="0">
                <a:effectLst/>
                <a:latin typeface="Nirmala UI" panose="020B0502040204020203" pitchFamily="34" charset="0"/>
                <a:ea typeface="ＭＳ ゴシック" panose="020B0609070205080204" pitchFamily="49" charset="-128"/>
                <a:cs typeface="Nirmala UI" panose="020B0502040204020203" pitchFamily="34" charset="0"/>
              </a:rPr>
              <a:t>Ｗ</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रहेमा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उच्च स्थानमा कार्य गर्ने साधन ढल्ने विरुद्ध स्थिरता रही</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Ｍ</a:t>
            </a:r>
            <a:r>
              <a:rPr lang="ja-JP" altLang="ja-JP" sz="1200" kern="100" baseline="-25000" dirty="0">
                <a:effectLst/>
                <a:latin typeface="Nirmala UI" panose="020B0502040204020203" pitchFamily="34" charset="0"/>
                <a:ea typeface="ＭＳ ゴシック" panose="020B0609070205080204" pitchFamily="49" charset="-128"/>
                <a:cs typeface="Nirmala UI" panose="020B0502040204020203" pitchFamily="34" charset="0"/>
              </a:rPr>
              <a:t>Ｇ</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＜Ｍ</a:t>
            </a:r>
            <a:r>
              <a:rPr lang="ja-JP" altLang="ja-JP" sz="1200" kern="100" baseline="-25000" dirty="0">
                <a:effectLst/>
                <a:latin typeface="Nirmala UI" panose="020B0502040204020203" pitchFamily="34" charset="0"/>
                <a:ea typeface="ＭＳ ゴシック" panose="020B0609070205080204" pitchFamily="49" charset="-128"/>
                <a:cs typeface="Nirmala UI" panose="020B0502040204020203" pitchFamily="34" charset="0"/>
              </a:rPr>
              <a:t>Ｗ</a:t>
            </a:r>
            <a:r>
              <a:rPr lang="ne-NP" altLang="ja-JP" sz="1200" kern="100" baseline="-250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रहेमा ढल्छ।</a:t>
            </a:r>
            <a:r>
              <a:rPr lang="en-US"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फेरि, भार गरिएको लोड त्यस्तै रहेता पनि, बुमलाई बिछ्याएर अथवा लम्ब्याउनाले भार गरिएको लोडको</a:t>
            </a:r>
            <a:r>
              <a:rPr lang="en-US"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गुरुत्वाकर्षण सम्मको दूरी</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（Ｑ）</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लामो रही</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ढल्ने क्षण</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（Ｍ</a:t>
            </a:r>
            <a:r>
              <a:rPr lang="ja-JP" altLang="ja-JP" sz="1200" kern="100" baseline="-25000" dirty="0">
                <a:effectLst/>
                <a:latin typeface="Nirmala UI" panose="020B0502040204020203" pitchFamily="34" charset="0"/>
                <a:ea typeface="ＭＳ ゴシック" panose="020B0609070205080204" pitchFamily="49" charset="-128"/>
                <a:cs typeface="Nirmala UI" panose="020B0502040204020203" pitchFamily="34" charset="0"/>
              </a:rPr>
              <a:t>Ｗ</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ठुलो रही</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ढल्ने खतरा धेरै रहन्छ।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60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latin typeface="ＭＳ ゴシック" panose="020B0609070205080204" pitchFamily="49" charset="-128"/>
                <a:ea typeface="ＭＳ ゴシック" panose="020B0609070205080204" pitchFamily="49" charset="-128"/>
                <a:cs typeface="Nirmala UI" panose="020B0502040204020203" pitchFamily="34" charset="0"/>
              </a:rPr>
              <a:t>य</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द्दपी</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उच्च स्थानमा कार्य गर्ने साधनको सुरक्षा उपकरण रहेको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सञ्चालन नियन्त्रण उपकरण</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यस ढल्ने क्षण र स्थिर क्षणलाई स्व-चालित तरिकाले जाँच गरि चेतावनी दिने</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अथवा सञ्चालन रोक्ने                                               उपकरण रहेको 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बुमको सञ्चालन सिमा दाँया मा देखाइएको कार्य दायरा रेखा चित्र रहेको 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pic>
        <p:nvPicPr>
          <p:cNvPr id="3" name="図 2">
            <a:extLst>
              <a:ext uri="{FF2B5EF4-FFF2-40B4-BE49-F238E27FC236}">
                <a16:creationId xmlns:a16="http://schemas.microsoft.com/office/drawing/2014/main" id="{835B2F1B-3168-ED28-3FBE-CE038175F775}"/>
              </a:ext>
            </a:extLst>
          </p:cNvPr>
          <p:cNvPicPr>
            <a:picLocks noChangeAspect="1"/>
          </p:cNvPicPr>
          <p:nvPr/>
        </p:nvPicPr>
        <p:blipFill>
          <a:blip r:embed="rId3"/>
          <a:stretch>
            <a:fillRect/>
          </a:stretch>
        </p:blipFill>
        <p:spPr>
          <a:xfrm>
            <a:off x="6884482" y="850740"/>
            <a:ext cx="1848993" cy="2645594"/>
          </a:xfrm>
          <a:prstGeom prst="rect">
            <a:avLst/>
          </a:prstGeom>
        </p:spPr>
      </p:pic>
      <p:pic>
        <p:nvPicPr>
          <p:cNvPr id="10" name="図 9">
            <a:extLst>
              <a:ext uri="{FF2B5EF4-FFF2-40B4-BE49-F238E27FC236}">
                <a16:creationId xmlns:a16="http://schemas.microsoft.com/office/drawing/2014/main" id="{4529DB07-AC9E-E881-65EA-1FE1C1B97871}"/>
              </a:ext>
            </a:extLst>
          </p:cNvPr>
          <p:cNvPicPr>
            <a:picLocks noChangeAspect="1"/>
          </p:cNvPicPr>
          <p:nvPr/>
        </p:nvPicPr>
        <p:blipFill>
          <a:blip r:embed="rId4"/>
          <a:stretch>
            <a:fillRect/>
          </a:stretch>
        </p:blipFill>
        <p:spPr>
          <a:xfrm>
            <a:off x="6914052" y="3889487"/>
            <a:ext cx="1789851" cy="1812798"/>
          </a:xfrm>
          <a:prstGeom prst="rect">
            <a:avLst/>
          </a:prstGeom>
        </p:spPr>
      </p:pic>
    </p:spTree>
    <p:extLst>
      <p:ext uri="{BB962C8B-B14F-4D97-AF65-F5344CB8AC3E}">
        <p14:creationId xmlns:p14="http://schemas.microsoft.com/office/powerpoint/2010/main" val="151164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साधनको प्रकार</a:t>
            </a:r>
            <a:r>
              <a:rPr lang="ja-JP" altLang="en-US" sz="1800" b="1" dirty="0">
                <a:latin typeface="Meiryo UI" panose="020B0604030504040204" pitchFamily="50" charset="-128"/>
                <a:ea typeface="Meiryo UI" panose="020B0604030504040204" pitchFamily="50" charset="-128"/>
              </a:rPr>
              <a:t>～</a:t>
            </a:r>
            <a:r>
              <a:rPr lang="ne-NP" altLang="ja-JP" sz="1800" b="1" dirty="0">
                <a:effectLst/>
                <a:ea typeface="ＭＳ ゴシック" panose="020B0609070205080204" pitchFamily="49" charset="-128"/>
                <a:cs typeface="Nirmala UI" panose="020B0502040204020203" pitchFamily="34" charset="0"/>
              </a:rPr>
              <a:t>कार्य उपकरण </a:t>
            </a:r>
            <a:r>
              <a:rPr lang="ja-JP" altLang="en-US" sz="1800" b="1" dirty="0">
                <a:latin typeface="Meiryo UI" panose="020B0604030504040204" pitchFamily="50" charset="-128"/>
                <a:ea typeface="Meiryo UI" panose="020B0604030504040204" pitchFamily="50" charset="-128"/>
              </a:rPr>
              <a:t>（３）</a:t>
            </a:r>
            <a:endParaRPr kumimoji="1" lang="ja-JP" altLang="en-US" sz="18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935915"/>
            <a:ext cx="7886700" cy="283802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solidFill>
                  <a:prstClr val="black"/>
                </a:solidFill>
                <a:latin typeface="Meiryo UI" panose="020B0604030504040204" pitchFamily="50" charset="-128"/>
                <a:ea typeface="Meiryo UI" panose="020B0604030504040204" pitchFamily="50" charset="-128"/>
              </a:rPr>
              <a:t>③　</a:t>
            </a:r>
            <a:r>
              <a:rPr lang="hi-IN" altLang="ja-JP" sz="1600" b="1" dirty="0">
                <a:effectLst/>
                <a:ea typeface="ＭＳ ゴシック" panose="020B0609070205080204" pitchFamily="49" charset="-128"/>
                <a:cs typeface="Nirmala UI" panose="020B0502040204020203" pitchFamily="34" charset="0"/>
              </a:rPr>
              <a:t>मिश्रित </a:t>
            </a:r>
            <a:r>
              <a:rPr lang="ne-NP" altLang="ja-JP" sz="1600" b="1" dirty="0">
                <a:effectLst/>
                <a:ea typeface="ＭＳ ゴシック" panose="020B0609070205080204" pitchFamily="49" charset="-128"/>
                <a:cs typeface="Nirmala UI" panose="020B0502040204020203" pitchFamily="34" charset="0"/>
              </a:rPr>
              <a:t>बु</a:t>
            </a:r>
            <a:r>
              <a:rPr lang="hi-IN" altLang="ja-JP" sz="1600" b="1" dirty="0">
                <a:effectLst/>
                <a:ea typeface="ＭＳ ゴシック" panose="020B0609070205080204" pitchFamily="49" charset="-128"/>
                <a:cs typeface="Nirmala UI" panose="020B0502040204020203" pitchFamily="34" charset="0"/>
              </a:rPr>
              <a:t>म प्रकार</a:t>
            </a:r>
            <a:endParaRPr lang="ne-NP" altLang="ja-JP" sz="1600" b="1" dirty="0">
              <a:effectLst/>
              <a:ea typeface="ＭＳ ゴシック" panose="020B0609070205080204" pitchFamily="49" charset="-128"/>
              <a:cs typeface="Nirmala UI" panose="020B0502040204020203" pitchFamily="34" charset="0"/>
            </a:endParaRPr>
          </a:p>
          <a:p>
            <a:pPr marL="152400" indent="0" algn="just">
              <a:lnSpc>
                <a:spcPts val="2000"/>
              </a:lnSpc>
              <a:buNone/>
            </a:pPr>
            <a:r>
              <a:rPr lang="ne-NP" altLang="ja-JP" sz="1600" kern="100" dirty="0">
                <a:latin typeface="ＭＳ ゴシック" panose="020B0609070205080204" pitchFamily="49" charset="-128"/>
                <a:ea typeface="ＭＳ ゴシック" panose="020B0609070205080204" pitchFamily="49" charset="-128"/>
                <a:cs typeface="Nirmala UI" panose="020B0502040204020203" pitchFamily="34" charset="0"/>
              </a:rPr>
              <a:t>बु</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ममा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घटबढ</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गराउने</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 बंग्याउने दुवै खालको कार्य क्षमता दिन सक्ने रहेको छ</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152400" indent="0" algn="just">
              <a:lnSpc>
                <a:spcPts val="2000"/>
              </a:lnSpc>
              <a:buNone/>
            </a:pP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प्रमुख विशेषताहरु</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152400" indent="0" algn="just">
              <a:lnSpc>
                <a:spcPts val="2000"/>
              </a:lnSpc>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१</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 पुग्ने स्थानको कार्य दायरा उच्च र फराकिलो गर्न सकिन्छ</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152400" indent="0" algn="just">
              <a:lnSpc>
                <a:spcPts val="2000"/>
              </a:lnSpc>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२</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 अथवा फराकिलो कार्य दायरामा काम गर्न आवश्यक रहेको   </a:t>
            </a:r>
          </a:p>
          <a:p>
            <a:pPr marL="152400" indent="0" algn="just">
              <a:lnSpc>
                <a:spcPts val="2000"/>
              </a:lnSpc>
              <a:buNone/>
            </a:pPr>
            <a:r>
              <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निर्माण कार्य</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मर्मतसम्भार कार्य</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आदिमा धेरै प्रयोग गरिएको छ।</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7023100" y="1008318"/>
            <a:ext cx="1492250" cy="2368550"/>
          </a:xfrm>
          <a:prstGeom prst="rect">
            <a:avLst/>
          </a:prstGeom>
          <a:noFill/>
          <a:ln>
            <a:solidFill>
              <a:schemeClr val="tx1"/>
            </a:solidFill>
          </a:ln>
        </p:spPr>
      </p:pic>
      <p:sp>
        <p:nvSpPr>
          <p:cNvPr id="3" name="テキスト ボックス 6">
            <a:extLst>
              <a:ext uri="{FF2B5EF4-FFF2-40B4-BE49-F238E27FC236}">
                <a16:creationId xmlns:a16="http://schemas.microsoft.com/office/drawing/2014/main" id="{F5A92F6E-3683-260A-0156-35AB02A1FDDF}"/>
              </a:ext>
            </a:extLst>
          </p:cNvPr>
          <p:cNvSpPr txBox="1"/>
          <p:nvPr/>
        </p:nvSpPr>
        <p:spPr>
          <a:xfrm>
            <a:off x="4655596" y="6400413"/>
            <a:ext cx="3624747"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6</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2" name="テキスト ボックス 132">
            <a:extLst>
              <a:ext uri="{FF2B5EF4-FFF2-40B4-BE49-F238E27FC236}">
                <a16:creationId xmlns:a16="http://schemas.microsoft.com/office/drawing/2014/main" id="{E7A8578D-DCEF-C0A0-488E-FD809154913F}"/>
              </a:ext>
            </a:extLst>
          </p:cNvPr>
          <p:cNvSpPr txBox="1">
            <a:spLocks noChangeArrowheads="1"/>
          </p:cNvSpPr>
          <p:nvPr/>
        </p:nvSpPr>
        <p:spPr bwMode="auto">
          <a:xfrm>
            <a:off x="7072300" y="3124001"/>
            <a:ext cx="1393851" cy="22671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1-8 मिश्रित बुम प्रकारको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Tree>
    <p:extLst>
      <p:ext uri="{BB962C8B-B14F-4D97-AF65-F5344CB8AC3E}">
        <p14:creationId xmlns:p14="http://schemas.microsoft.com/office/powerpoint/2010/main" val="895122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2000" b="1" dirty="0">
                <a:effectLst/>
                <a:ea typeface="ＭＳ ゴシック" panose="020B0609070205080204" pitchFamily="49" charset="-128"/>
                <a:cs typeface="Nirmala UI" panose="020B0502040204020203" pitchFamily="34" charset="0"/>
              </a:rPr>
              <a:t>शक्ति सन्तुलन</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26767" y="6400413"/>
            <a:ext cx="394389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149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64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70</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476777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①　</a:t>
            </a:r>
            <a:r>
              <a:rPr lang="ne-NP" altLang="ja-JP" sz="1200" b="1" dirty="0">
                <a:effectLst/>
                <a:ea typeface="ＭＳ ゴシック" panose="020B0609070205080204" pitchFamily="49" charset="-128"/>
                <a:cs typeface="Nirmala UI" panose="020B0502040204020203" pitchFamily="34" charset="0"/>
              </a:rPr>
              <a:t>शक्ति सन्तुलन</a:t>
            </a:r>
            <a:r>
              <a:rPr lang="ne-NP" altLang="ja-JP" sz="1800" b="1" dirty="0">
                <a:effectLst/>
                <a:ea typeface="ＭＳ ゴシック" panose="020B0609070205080204" pitchFamily="49" charset="-128"/>
                <a:cs typeface="Nirmala UI" panose="020B0502040204020203" pitchFamily="34" charset="0"/>
              </a:rPr>
              <a:t> </a:t>
            </a:r>
            <a:r>
              <a:rPr lang="ja-JP" altLang="en-US" sz="1200" dirty="0">
                <a:solidFill>
                  <a:prstClr val="black"/>
                </a:solidFill>
                <a:latin typeface="Meiryo UI" panose="020B0604030504040204" pitchFamily="50" charset="-128"/>
                <a:ea typeface="Meiryo UI" panose="020B0604030504040204" pitchFamily="50" charset="-128"/>
              </a:rPr>
              <a:t>　</a:t>
            </a:r>
            <a:endParaRPr lang="ne-NP"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एउटा वस्तुमा थुप्रै शक्तिले काम गरिरहेको खण्डमा</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वस्तु नचलेको बेला</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शक्तिलाई</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शक्ति सन्तुलन</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भनिन्छ। </a:t>
            </a: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dirty="0">
                <a:effectLst/>
                <a:ea typeface="ＭＳ ゴシック" panose="020B0609070205080204" pitchFamily="49" charset="-128"/>
                <a:cs typeface="Nirmala UI" panose="020B0502040204020203" pitchFamily="34" charset="0"/>
              </a:rPr>
              <a:t>उदाहरणको लागि</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डोरीबाट सामान झुण्ड्याउँदा सामान स्थिर भएर रही रहेको भनेको सामानको </a:t>
            </a:r>
            <a:r>
              <a:rPr lang="en-US" altLang="ja-JP" sz="12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भारबाट उत्पन्न भएको गुरुत्वाकर्षण</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（Ｗ＝ｍｇ）</a:t>
            </a:r>
            <a:r>
              <a:rPr lang="ne-NP" altLang="ja-JP" sz="1200" dirty="0">
                <a:effectLst/>
                <a:ea typeface="ＭＳ ゴシック" panose="020B0609070205080204" pitchFamily="49" charset="-128"/>
                <a:cs typeface="Nirmala UI" panose="020B0502040204020203" pitchFamily="34" charset="0"/>
              </a:rPr>
              <a:t>संगै समान परिमाण रही माथिल्लो शक्ति</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en-US" altLang="ja-JP" sz="1200" dirty="0">
                <a:effectLst/>
                <a:latin typeface="Nirmala UI" panose="020B0502040204020203" pitchFamily="34" charset="0"/>
                <a:ea typeface="ＭＳ ゴシック" panose="020B0609070205080204" pitchFamily="49" charset="-128"/>
              </a:rPr>
              <a:t>F</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ले </a:t>
            </a:r>
            <a:r>
              <a:rPr lang="en-US" altLang="ja-JP" sz="12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डोरीमा कार्य गरि</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शक्तिको सन्तुलन गरिएको अवस्था रहेको छ</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en-US"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marL="0" indent="0">
              <a:lnSpc>
                <a:spcPct val="100000"/>
              </a:lnSpc>
              <a:spcBef>
                <a:spcPts val="0"/>
              </a:spcBef>
              <a:buNone/>
            </a:pPr>
            <a:endParaRPr lang="en-US" altLang="ja-JP" sz="1200" b="1" kern="100" dirty="0">
              <a:solidFill>
                <a:prstClr val="black"/>
              </a:solidFill>
              <a:latin typeface="ＭＳ ゴシック" panose="020B0609070205080204" pitchFamily="49" charset="-128"/>
              <a:ea typeface="ＭＳ ゴシック" panose="020B0609070205080204" pitchFamily="49" charset="-128"/>
              <a:cs typeface="Nirmala UI" panose="020B0502040204020203" pitchFamily="34" charset="0"/>
            </a:endParaRPr>
          </a:p>
          <a:p>
            <a:pPr>
              <a:lnSpc>
                <a:spcPct val="100000"/>
              </a:lnSpc>
              <a:spcBef>
                <a:spcPts val="0"/>
              </a:spcBef>
              <a:buAutoNum type="circleNumDbPlain" startAt="2"/>
            </a:pPr>
            <a:r>
              <a:rPr lang="hi-IN" altLang="ja-JP" sz="1200" b="1" dirty="0">
                <a:effectLst/>
                <a:ea typeface="ＭＳ ゴシック" panose="020B0609070205080204" pitchFamily="49" charset="-128"/>
                <a:cs typeface="Nirmala UI" panose="020B0502040204020203" pitchFamily="34" charset="0"/>
              </a:rPr>
              <a:t>समानान्तर </a:t>
            </a:r>
            <a:r>
              <a:rPr lang="ne-NP" altLang="ja-JP" sz="1200" b="1" dirty="0">
                <a:effectLst/>
                <a:ea typeface="ＭＳ ゴシック" panose="020B0609070205080204" pitchFamily="49" charset="-128"/>
                <a:cs typeface="Nirmala UI" panose="020B0502040204020203" pitchFamily="34" charset="0"/>
              </a:rPr>
              <a:t>शक्ति</a:t>
            </a:r>
            <a:r>
              <a:rPr lang="hi-IN" altLang="ja-JP" sz="1200" b="1" dirty="0">
                <a:effectLst/>
                <a:ea typeface="ＭＳ ゴシック" panose="020B0609070205080204" pitchFamily="49" charset="-128"/>
                <a:cs typeface="Nirmala UI" panose="020B0502040204020203" pitchFamily="34" charset="0"/>
              </a:rPr>
              <a:t>हरूको सन्तुलन </a:t>
            </a:r>
            <a:endParaRPr lang="en-US" altLang="ja-JP" sz="1200" b="1" dirty="0">
              <a:effectLst/>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दाँया चित्रमा कार्य गरिरहेको </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शक्ति स्थिर रहेको भनेको समर्थन विन्दु</a:t>
            </a:r>
          </a:p>
          <a:p>
            <a:pPr marL="0" indent="0">
              <a:lnSpc>
                <a:spcPct val="100000"/>
              </a:lnSpc>
              <a:spcBef>
                <a:spcPts val="0"/>
              </a:spcBef>
              <a:buNone/>
            </a:pP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 बाँयाको क्षण</a:t>
            </a: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（Ｍａ）</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र दाँया घुमाउने क्षण</a:t>
            </a: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（Ｍｂ）</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बराबर रही निम्न सुत्रले देखाउन सकिन्छ</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Ｍａ＝Ｍｂ</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Ｍａ＝Ｗａ</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ａ</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Ｍｂ＝Ｗｂ</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ｂ</a:t>
            </a:r>
            <a:endParaRPr lang="ne-NP"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ne-NP" altLang="ja-JP" sz="1200" kern="100" dirty="0">
              <a:solidFill>
                <a:prstClr val="black"/>
              </a:solidFill>
              <a:effectLst/>
              <a:latin typeface="Meiryo UI" panose="020B0604030504040204" pitchFamily="50" charset="-128"/>
              <a:ea typeface="Meiryo UI" panose="020B0604030504040204" pitchFamily="50" charset="-128"/>
              <a:cs typeface="Nirmala UI" panose="020B0502040204020203" pitchFamily="34" charset="0"/>
            </a:endParaRPr>
          </a:p>
          <a:p>
            <a:pPr marL="0" indent="0">
              <a:lnSpc>
                <a:spcPct val="100000"/>
              </a:lnSpc>
              <a:spcBef>
                <a:spcPts val="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तर, यसलाई समर्थन दिईरहेको व्यक्तिको काँधलाई </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Ｗａ＋Ｗｂ＝Ｐ</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 शक्तिले कार्य गरिरहेको 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C9164CDB-1279-5A1B-E62C-47E0930B306E}"/>
              </a:ext>
            </a:extLst>
          </p:cNvPr>
          <p:cNvGrpSpPr/>
          <p:nvPr/>
        </p:nvGrpSpPr>
        <p:grpSpPr>
          <a:xfrm>
            <a:off x="6575425" y="1016844"/>
            <a:ext cx="1822450" cy="1841500"/>
            <a:chOff x="0" y="0"/>
            <a:chExt cx="1822450" cy="1841500"/>
          </a:xfrm>
        </p:grpSpPr>
        <p:grpSp>
          <p:nvGrpSpPr>
            <p:cNvPr id="3" name="グループ化 2">
              <a:extLst>
                <a:ext uri="{FF2B5EF4-FFF2-40B4-BE49-F238E27FC236}">
                  <a16:creationId xmlns:a16="http://schemas.microsoft.com/office/drawing/2014/main" id="{766D448B-EE77-5CC1-F3B5-019235CDCFCB}"/>
                </a:ext>
              </a:extLst>
            </p:cNvPr>
            <p:cNvGrpSpPr/>
            <p:nvPr/>
          </p:nvGrpSpPr>
          <p:grpSpPr>
            <a:xfrm>
              <a:off x="0" y="0"/>
              <a:ext cx="1822450" cy="1841500"/>
              <a:chOff x="0" y="0"/>
              <a:chExt cx="1822450" cy="1841500"/>
            </a:xfrm>
          </p:grpSpPr>
          <p:pic>
            <p:nvPicPr>
              <p:cNvPr id="12" name="図 11">
                <a:extLst>
                  <a:ext uri="{FF2B5EF4-FFF2-40B4-BE49-F238E27FC236}">
                    <a16:creationId xmlns:a16="http://schemas.microsoft.com/office/drawing/2014/main" id="{3CD3231B-0879-55BC-EB9B-00846A0E89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0"/>
                <a:ext cx="1714500" cy="1840230"/>
              </a:xfrm>
              <a:prstGeom prst="rect">
                <a:avLst/>
              </a:prstGeom>
              <a:noFill/>
              <a:ln>
                <a:noFill/>
              </a:ln>
            </p:spPr>
          </p:pic>
          <p:sp>
            <p:nvSpPr>
              <p:cNvPr id="13" name="テキスト ボックス 278">
                <a:extLst>
                  <a:ext uri="{FF2B5EF4-FFF2-40B4-BE49-F238E27FC236}">
                    <a16:creationId xmlns:a16="http://schemas.microsoft.com/office/drawing/2014/main" id="{289CB519-E9D1-256B-5EEC-E29AE2BD685C}"/>
                  </a:ext>
                </a:extLst>
              </p:cNvPr>
              <p:cNvSpPr txBox="1"/>
              <p:nvPr/>
            </p:nvSpPr>
            <p:spPr>
              <a:xfrm>
                <a:off x="0" y="1466850"/>
                <a:ext cx="1670050" cy="374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4-16 शक्तिको सन्तुलन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
          <p:nvSpPr>
            <p:cNvPr id="9" name="テキスト ボックス 530">
              <a:extLst>
                <a:ext uri="{FF2B5EF4-FFF2-40B4-BE49-F238E27FC236}">
                  <a16:creationId xmlns:a16="http://schemas.microsoft.com/office/drawing/2014/main" id="{C7DEB5E6-FCF9-A266-AAB2-016455874FC4}"/>
                </a:ext>
              </a:extLst>
            </p:cNvPr>
            <p:cNvSpPr txBox="1"/>
            <p:nvPr/>
          </p:nvSpPr>
          <p:spPr>
            <a:xfrm>
              <a:off x="0" y="365760"/>
              <a:ext cx="624840" cy="3048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कार्य विन्दू   </a:t>
              </a:r>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0" name="テキスト ボックス 531">
              <a:extLst>
                <a:ext uri="{FF2B5EF4-FFF2-40B4-BE49-F238E27FC236}">
                  <a16:creationId xmlns:a16="http://schemas.microsoft.com/office/drawing/2014/main" id="{667C468B-3327-BEC3-F6FB-C48648061BC8}"/>
                </a:ext>
              </a:extLst>
            </p:cNvPr>
            <p:cNvSpPr txBox="1"/>
            <p:nvPr/>
          </p:nvSpPr>
          <p:spPr>
            <a:xfrm>
              <a:off x="967740" y="365760"/>
              <a:ext cx="472440" cy="3048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 पिण्ड</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grpSp>
        <p:nvGrpSpPr>
          <p:cNvPr id="14" name="グループ化 13">
            <a:extLst>
              <a:ext uri="{FF2B5EF4-FFF2-40B4-BE49-F238E27FC236}">
                <a16:creationId xmlns:a16="http://schemas.microsoft.com/office/drawing/2014/main" id="{334E8E08-2A14-3879-BDA6-187A48E7D831}"/>
              </a:ext>
            </a:extLst>
          </p:cNvPr>
          <p:cNvGrpSpPr/>
          <p:nvPr/>
        </p:nvGrpSpPr>
        <p:grpSpPr>
          <a:xfrm>
            <a:off x="6575425" y="2894457"/>
            <a:ext cx="2263775" cy="3124200"/>
            <a:chOff x="0" y="0"/>
            <a:chExt cx="2263775" cy="3124200"/>
          </a:xfrm>
        </p:grpSpPr>
        <p:grpSp>
          <p:nvGrpSpPr>
            <p:cNvPr id="15" name="グループ化 14">
              <a:extLst>
                <a:ext uri="{FF2B5EF4-FFF2-40B4-BE49-F238E27FC236}">
                  <a16:creationId xmlns:a16="http://schemas.microsoft.com/office/drawing/2014/main" id="{EF017E24-3DBA-540D-020C-770B4C435284}"/>
                </a:ext>
              </a:extLst>
            </p:cNvPr>
            <p:cNvGrpSpPr/>
            <p:nvPr/>
          </p:nvGrpSpPr>
          <p:grpSpPr>
            <a:xfrm>
              <a:off x="0" y="0"/>
              <a:ext cx="2263775" cy="3124200"/>
              <a:chOff x="0" y="0"/>
              <a:chExt cx="2263775" cy="3124200"/>
            </a:xfrm>
          </p:grpSpPr>
          <p:pic>
            <p:nvPicPr>
              <p:cNvPr id="17" name="図 16">
                <a:extLst>
                  <a:ext uri="{FF2B5EF4-FFF2-40B4-BE49-F238E27FC236}">
                    <a16:creationId xmlns:a16="http://schemas.microsoft.com/office/drawing/2014/main" id="{90B00D21-1CE6-8361-9444-74D2F39A44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63775" cy="3035300"/>
              </a:xfrm>
              <a:prstGeom prst="rect">
                <a:avLst/>
              </a:prstGeom>
              <a:noFill/>
              <a:ln>
                <a:noFill/>
              </a:ln>
            </p:spPr>
          </p:pic>
          <p:sp>
            <p:nvSpPr>
              <p:cNvPr id="18" name="テキスト ボックス 277">
                <a:extLst>
                  <a:ext uri="{FF2B5EF4-FFF2-40B4-BE49-F238E27FC236}">
                    <a16:creationId xmlns:a16="http://schemas.microsoft.com/office/drawing/2014/main" id="{B4F92F44-3466-5BC8-3C36-2032FDE998D2}"/>
                  </a:ext>
                </a:extLst>
              </p:cNvPr>
              <p:cNvSpPr txBox="1"/>
              <p:nvPr/>
            </p:nvSpPr>
            <p:spPr>
              <a:xfrm>
                <a:off x="76200" y="2749550"/>
                <a:ext cx="2184400" cy="374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4-18 समानान्तर शक्तिको सन्तुलन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
          <p:nvSpPr>
            <p:cNvPr id="16" name="テキスト ボックス 774">
              <a:extLst>
                <a:ext uri="{FF2B5EF4-FFF2-40B4-BE49-F238E27FC236}">
                  <a16:creationId xmlns:a16="http://schemas.microsoft.com/office/drawing/2014/main" id="{782DB4B8-E0D0-A71C-1138-69216AF990D9}"/>
                </a:ext>
              </a:extLst>
            </p:cNvPr>
            <p:cNvSpPr txBox="1"/>
            <p:nvPr/>
          </p:nvSpPr>
          <p:spPr>
            <a:xfrm>
              <a:off x="819150" y="2400300"/>
              <a:ext cx="514350" cy="311150"/>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सन्तुलन </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1781021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पिण्ड र गुरुत्वाकर्षण केन्द्र</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80114" y="6400413"/>
            <a:ext cx="3990548"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150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65</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71</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92678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①　</a:t>
            </a:r>
            <a:r>
              <a:rPr lang="ne-NP" altLang="ja-JP" sz="1400" b="1" dirty="0">
                <a:effectLst/>
                <a:ea typeface="ＭＳ ゴシック" panose="020B0609070205080204" pitchFamily="49" charset="-128"/>
                <a:cs typeface="Nirmala UI" panose="020B0502040204020203" pitchFamily="34" charset="0"/>
              </a:rPr>
              <a:t>पिण्ड</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dirty="0">
                <a:effectLst/>
                <a:ea typeface="ＭＳ ゴシック" panose="020B0609070205080204" pitchFamily="49" charset="-128"/>
                <a:cs typeface="Nirmala UI" panose="020B0502040204020203" pitchFamily="34" charset="0"/>
              </a:rPr>
              <a:t>वस्तुको </a:t>
            </a:r>
            <a:r>
              <a:rPr lang="ne-NP" altLang="ja-JP" sz="1200" b="1" u="sng" dirty="0">
                <a:effectLst/>
                <a:ea typeface="ＭＳ ゴシック" panose="020B0609070205080204" pitchFamily="49" charset="-128"/>
                <a:cs typeface="Nirmala UI" panose="020B0502040204020203" pitchFamily="34" charset="0"/>
              </a:rPr>
              <a:t>पिण्ड</a:t>
            </a:r>
            <a:r>
              <a:rPr lang="ne-NP" altLang="ja-JP" sz="1200" dirty="0">
                <a:effectLst/>
                <a:ea typeface="ＭＳ ゴシック" panose="020B0609070205080204" pitchFamily="49" charset="-128"/>
                <a:cs typeface="Nirmala UI" panose="020B0502040204020203" pitchFamily="34" charset="0"/>
              </a:rPr>
              <a:t>मा</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a:t>
            </a:r>
            <a:r>
              <a:rPr lang="ne-NP" altLang="ja-JP" sz="1200" b="1" u="sng" dirty="0">
                <a:effectLst/>
                <a:ea typeface="ＭＳ ゴシック" panose="020B0609070205080204" pitchFamily="49" charset="-128"/>
                <a:cs typeface="Nirmala UI" panose="020B0502040204020203" pitchFamily="34" charset="0"/>
              </a:rPr>
              <a:t>मात्रा उस्तै</a:t>
            </a:r>
            <a:r>
              <a:rPr lang="ne-NP" altLang="ja-JP" sz="1200" dirty="0">
                <a:effectLst/>
                <a:ea typeface="ＭＳ ゴシック" panose="020B0609070205080204" pitchFamily="49" charset="-128"/>
                <a:cs typeface="Nirmala UI" panose="020B0502040204020203" pitchFamily="34" charset="0"/>
              </a:rPr>
              <a:t> भए पनि </a:t>
            </a:r>
            <a:r>
              <a:rPr lang="ne-NP" altLang="ja-JP" sz="1200" b="1" u="sng" dirty="0">
                <a:effectLst/>
                <a:ea typeface="ＭＳ ゴシック" panose="020B0609070205080204" pitchFamily="49" charset="-128"/>
                <a:cs typeface="Nirmala UI" panose="020B0502040204020203" pitchFamily="34" charset="0"/>
              </a:rPr>
              <a:t>सामाग्रीको आधारमा फरक</a:t>
            </a:r>
            <a:r>
              <a:rPr lang="ne-NP" altLang="ja-JP" sz="1200" dirty="0">
                <a:effectLst/>
                <a:ea typeface="ＭＳ ゴシック" panose="020B0609070205080204" pitchFamily="49" charset="-128"/>
                <a:cs typeface="Nirmala UI" panose="020B0502040204020203" pitchFamily="34" charset="0"/>
              </a:rPr>
              <a:t> हुन्छ। जस्तै</a:t>
            </a:r>
            <a:r>
              <a:rPr lang="en-US" altLang="ja-JP" sz="1200" dirty="0">
                <a:effectLst/>
                <a:latin typeface="Nirmala UI" panose="020B0502040204020203" pitchFamily="34" charset="0"/>
                <a:ea typeface="ＭＳ ゴシック" panose="020B0609070205080204" pitchFamily="49" charset="-128"/>
              </a:rPr>
              <a:t>, </a:t>
            </a:r>
            <a:r>
              <a:rPr lang="hi-IN" altLang="ja-JP" sz="1200" dirty="0">
                <a:effectLst/>
                <a:ea typeface="ＭＳ ゴシック" panose="020B0609070205080204" pitchFamily="49" charset="-128"/>
                <a:cs typeface="Nirmala UI" panose="020B0502040204020203" pitchFamily="34" charset="0"/>
              </a:rPr>
              <a:t>सिसा फलाम भन्दा भारी</a:t>
            </a:r>
            <a:r>
              <a:rPr lang="en-US" altLang="ja-JP" sz="1200" dirty="0">
                <a:effectLst/>
                <a:latin typeface="Nirmala UI" panose="020B0502040204020203" pitchFamily="34" charset="0"/>
                <a:ea typeface="ＭＳ ゴシック" panose="020B0609070205080204" pitchFamily="49" charset="-128"/>
              </a:rPr>
              <a:t> </a:t>
            </a:r>
            <a:r>
              <a:rPr lang="hi-IN" altLang="ja-JP" sz="1200" dirty="0">
                <a:effectLst/>
                <a:latin typeface="Nirmala UI" panose="020B0502040204020203" pitchFamily="34" charset="0"/>
                <a:ea typeface="ＭＳ ゴシック" panose="020B0609070205080204" pitchFamily="49" charset="-128"/>
              </a:rPr>
              <a:t>भइ</a:t>
            </a:r>
            <a:r>
              <a:rPr lang="en-US" altLang="ja-JP" sz="1200" dirty="0">
                <a:effectLst/>
                <a:latin typeface="Nirmala UI" panose="020B0502040204020203" pitchFamily="34" charset="0"/>
                <a:ea typeface="ＭＳ ゴシック" panose="020B0609070205080204" pitchFamily="49" charset="-128"/>
              </a:rPr>
              <a:t>,</a:t>
            </a:r>
            <a:r>
              <a:rPr lang="hi-IN" altLang="ja-JP" sz="1200" dirty="0">
                <a:effectLst/>
                <a:ea typeface="ＭＳ ゴシック" panose="020B0609070205080204" pitchFamily="49" charset="-128"/>
                <a:cs typeface="Nirmala UI" panose="020B0502040204020203" pitchFamily="34" charset="0"/>
              </a:rPr>
              <a:t>काठ एल्युमिनियम भन्दा </a:t>
            </a:r>
            <a:r>
              <a:rPr lang="ne-NP" altLang="ja-JP" sz="1200" dirty="0">
                <a:effectLst/>
                <a:ea typeface="ＭＳ ゴシック" panose="020B0609070205080204" pitchFamily="49" charset="-128"/>
                <a:cs typeface="Nirmala UI" panose="020B0502040204020203" pitchFamily="34" charset="0"/>
              </a:rPr>
              <a:t>हलुका</a:t>
            </a:r>
            <a:r>
              <a:rPr lang="ja-JP" altLang="en-US" sz="1200" dirty="0">
                <a:ea typeface="ＭＳ ゴシック" panose="020B0609070205080204" pitchFamily="49" charset="-128"/>
                <a:cs typeface="Nirmala UI" panose="020B0502040204020203" pitchFamily="34" charset="0"/>
              </a:rPr>
              <a:t>　</a:t>
            </a:r>
            <a:r>
              <a:rPr lang="hi-IN" altLang="ja-JP" sz="1200" dirty="0">
                <a:effectLst/>
                <a:ea typeface="ＭＳ ゴシック" panose="020B0609070205080204" pitchFamily="49" charset="-128"/>
                <a:cs typeface="Nirmala UI" panose="020B0502040204020203" pitchFamily="34" charset="0"/>
              </a:rPr>
              <a:t>हुन्छ</a:t>
            </a:r>
            <a:r>
              <a:rPr lang="ne-NP" altLang="ja-JP" sz="1200" dirty="0">
                <a:effectLst/>
                <a:ea typeface="ＭＳ ゴシック" panose="020B0609070205080204" pitchFamily="49" charset="-128"/>
                <a:cs typeface="Nirmala UI" panose="020B0502040204020203" pitchFamily="34" charset="0"/>
              </a:rPr>
              <a:t> </a:t>
            </a:r>
            <a:r>
              <a:rPr lang="hi-IN" altLang="ja-JP" sz="1200" dirty="0">
                <a:effectLst/>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 यो भनेको </a:t>
            </a:r>
            <a:r>
              <a:rPr lang="en-US" altLang="ja-JP" sz="1200" dirty="0">
                <a:effectLst/>
                <a:latin typeface="Nirmala UI" panose="020B0502040204020203" pitchFamily="34" charset="0"/>
                <a:ea typeface="ＭＳ ゴシック" panose="020B0609070205080204" pitchFamily="49" charset="-128"/>
              </a:rPr>
              <a:t>“</a:t>
            </a:r>
            <a:r>
              <a:rPr lang="ne-NP" altLang="ja-JP" sz="1200" b="1" u="sng" dirty="0">
                <a:effectLst/>
                <a:ea typeface="ＭＳ ゴシック" panose="020B0609070205080204" pitchFamily="49" charset="-128"/>
                <a:cs typeface="Nirmala UI" panose="020B0502040204020203" pitchFamily="34" charset="0"/>
              </a:rPr>
              <a:t>प्रति एकाईको पिण्ड</a:t>
            </a:r>
            <a:r>
              <a:rPr lang="en-US" altLang="ja-JP" sz="1200" b="1" u="sng" dirty="0">
                <a:effectLst/>
                <a:latin typeface="Nirmala UI" panose="020B0502040204020203" pitchFamily="34" charset="0"/>
                <a:ea typeface="ＭＳ ゴシック" panose="020B0609070205080204" pitchFamily="49" charset="-128"/>
              </a:rPr>
              <a:t>”</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（ｄ）</a:t>
            </a:r>
            <a:r>
              <a:rPr lang="ne-NP" altLang="ja-JP" sz="1200" b="1" u="sng" dirty="0">
                <a:effectLst/>
                <a:ea typeface="ＭＳ ゴシック" panose="020B0609070205080204" pitchFamily="49" charset="-128"/>
                <a:cs typeface="Nirmala UI" panose="020B0502040204020203" pitchFamily="34" charset="0"/>
              </a:rPr>
              <a:t>को भिन्नता</a:t>
            </a:r>
            <a:r>
              <a:rPr lang="ne-NP" altLang="ja-JP" sz="1200" dirty="0">
                <a:effectLst/>
                <a:ea typeface="ＭＳ ゴシック" panose="020B0609070205080204" pitchFamily="49" charset="-128"/>
                <a:cs typeface="Nirmala UI" panose="020B0502040204020203" pitchFamily="34" charset="0"/>
              </a:rPr>
              <a:t>बाट भएको </a:t>
            </a:r>
            <a:r>
              <a:rPr lang="hi-IN" altLang="ja-JP" sz="1200" dirty="0">
                <a:effectLst/>
                <a:ea typeface="ＭＳ ゴシック" panose="020B0609070205080204" pitchFamily="49" charset="-128"/>
                <a:cs typeface="Nirmala UI" panose="020B0502040204020203" pitchFamily="34" charset="0"/>
              </a:rPr>
              <a:t>हो</a:t>
            </a:r>
            <a:r>
              <a:rPr lang="hi-IN" altLang="ja-JP" sz="1400" dirty="0">
                <a:effectLst/>
                <a:ea typeface="ＭＳ ゴシック" panose="020B0609070205080204" pitchFamily="49" charset="-128"/>
                <a:cs typeface="Nirmala UI" panose="020B0502040204020203" pitchFamily="34" charset="0"/>
              </a:rPr>
              <a:t> ।</a:t>
            </a:r>
            <a:r>
              <a:rPr lang="ne-NP" altLang="ja-JP" sz="1400" dirty="0">
                <a:effectLst/>
                <a:ea typeface="ＭＳ ゴシック" panose="020B0609070205080204" pitchFamily="49" charset="-128"/>
                <a:cs typeface="Nirmala UI" panose="020B0502040204020203" pitchFamily="34" charset="0"/>
              </a:rPr>
              <a:t> यो भनेको </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6" name="コンテンツ プレースホルダー 4"/>
          <p:cNvSpPr txBox="1">
            <a:spLocks/>
          </p:cNvSpPr>
          <p:nvPr/>
        </p:nvSpPr>
        <p:spPr>
          <a:xfrm>
            <a:off x="628649" y="1881865"/>
            <a:ext cx="7886701" cy="275109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②　</a:t>
            </a:r>
            <a:r>
              <a:rPr lang="ne-NP" altLang="ja-JP" sz="1400" b="1" dirty="0">
                <a:effectLst/>
                <a:ea typeface="ＭＳ ゴシック" panose="020B0609070205080204" pitchFamily="49" charset="-128"/>
                <a:cs typeface="Nirmala UI" panose="020B0502040204020203" pitchFamily="34" charset="0"/>
              </a:rPr>
              <a:t>गुरुत्वाकर्षण केन्द्र</a:t>
            </a:r>
            <a:r>
              <a:rPr lang="ja-JP" altLang="en-US" sz="1400" dirty="0">
                <a:solidFill>
                  <a:prstClr val="black"/>
                </a:solidFill>
                <a:latin typeface="Meiryo UI" panose="020B0604030504040204" pitchFamily="50" charset="-128"/>
                <a:ea typeface="Meiryo UI" panose="020B0604030504040204" pitchFamily="50" charset="-128"/>
              </a:rPr>
              <a:t>　</a:t>
            </a:r>
            <a:endParaRPr lang="ne-NP"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गुरुत्वाकर्षण केन्द्र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भनेको,</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बस्तुको हरेक भागमा काम गर्ने गुरुत्वाकर्षणलाई एकमा संयुक्त हुँदा</a:t>
            </a:r>
            <a:r>
              <a:rPr lang="en-US" altLang="ja-JP" sz="12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शक्ति काम गर्ने बिन्दु</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dirty="0">
                <a:effectLst/>
                <a:latin typeface="Nirmala UI" panose="020B0502040204020203" pitchFamily="34" charset="0"/>
                <a:ea typeface="ＭＳ ゴシック" panose="020B0609070205080204" pitchFamily="49" charset="-128"/>
              </a:rPr>
              <a:t> भइ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साधारण तरिकाले भन्ने हो भने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वस्तुको भारको केन्द्र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 </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कुनै विशेष वस्तु</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वस्तुमा आफ्नै गुरुत्वाकर्षण</a:t>
            </a:r>
            <a:r>
              <a:rPr lang="ja-JP" altLang="en-US" sz="1200" b="1" u="sng"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200" dirty="0">
                <a:effectLst/>
                <a:latin typeface="Nirmala UI" panose="020B0502040204020203" pitchFamily="34" charset="0"/>
                <a:ea typeface="ＭＳ ゴシック" panose="020B0609070205080204" pitchFamily="49" charset="-128"/>
              </a:rPr>
              <a:t>भइ</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वस्तुको आकार परिवर्तन नभएसम्म, त्यस वस्तुको स्थान अथवा त्यस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वस्तुलाई राखिएको तरिका परिवर्तन भएता पनि</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त्यसको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गुरुत्वाकर्षणको स्थानमा फरक रहने</a:t>
            </a:r>
            <a:r>
              <a:rPr lang="ja-JP" altLang="en-US" sz="1200" b="1" u="sng"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हुने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छैन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साथै</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200" kern="100" dirty="0">
                <a:solidFill>
                  <a:srgbClr val="FF0000"/>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अवस्य पनि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वस्तुको भित्रि भागमा रहन्छ भन्ने छैन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यस गुरुत्वाकर्षण केन्द्रको स्थानमा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वस्तुलाई माथी उचाल्च्दा समयको स्थान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अथवा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 आदि मेशिनलाई पल्टाउने अन्वेषण </a:t>
            </a:r>
          </a:p>
          <a:p>
            <a:pPr marL="0" indent="0">
              <a:lnSpc>
                <a:spcPct val="100000"/>
              </a:lnSpc>
              <a:spcBef>
                <a:spcPts val="0"/>
              </a:spcBef>
              <a:buNone/>
            </a:pP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गरिएमा</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महत्वपूर्ण कारक</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332874" y="3037862"/>
            <a:ext cx="2908908" cy="1449804"/>
          </a:xfrm>
          <a:prstGeom prst="rect">
            <a:avLst/>
          </a:prstGeom>
          <a:noFill/>
          <a:ln>
            <a:solidFill>
              <a:schemeClr val="tx1"/>
            </a:solidFill>
          </a:ln>
        </p:spPr>
      </p:pic>
      <p:sp>
        <p:nvSpPr>
          <p:cNvPr id="2" name="テキスト ボックス 276">
            <a:extLst>
              <a:ext uri="{FF2B5EF4-FFF2-40B4-BE49-F238E27FC236}">
                <a16:creationId xmlns:a16="http://schemas.microsoft.com/office/drawing/2014/main" id="{73592EBC-BEE5-9A63-91B5-AC684C006434}"/>
              </a:ext>
            </a:extLst>
          </p:cNvPr>
          <p:cNvSpPr txBox="1"/>
          <p:nvPr/>
        </p:nvSpPr>
        <p:spPr>
          <a:xfrm>
            <a:off x="5869432" y="4113016"/>
            <a:ext cx="2184400" cy="374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4-19 गुरुत्वाकर्षण केन्द्रको स्थान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Tree>
    <p:extLst>
      <p:ext uri="{BB962C8B-B14F-4D97-AF65-F5344CB8AC3E}">
        <p14:creationId xmlns:p14="http://schemas.microsoft.com/office/powerpoint/2010/main" val="40184593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गुरुत्वाकर्षण केन्द्र र स्थिरता</a:t>
            </a:r>
            <a:r>
              <a:rPr lang="ja-JP" altLang="en-US" sz="1800" b="1" dirty="0">
                <a:latin typeface="Meiryo UI" panose="020B0604030504040204" pitchFamily="50" charset="-128"/>
                <a:ea typeface="Meiryo UI" panose="020B0604030504040204" pitchFamily="50" charset="-128"/>
              </a:rPr>
              <a:t>（１）　</a:t>
            </a:r>
            <a:r>
              <a:rPr lang="ne-NP" altLang="ja-JP" sz="1800" b="1" dirty="0">
                <a:effectLst/>
                <a:ea typeface="ＭＳ ゴシック" panose="020B0609070205080204" pitchFamily="49" charset="-128"/>
                <a:cs typeface="Nirmala UI" panose="020B0502040204020203" pitchFamily="34" charset="0"/>
              </a:rPr>
              <a:t>वस्तुको स्थिरता</a:t>
            </a:r>
            <a:endParaRPr kumimoji="1" lang="ja-JP" altLang="en-US" sz="18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98520" y="6400413"/>
            <a:ext cx="4272142"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153</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65</a:t>
            </a:r>
            <a:r>
              <a:rPr lang="ja-JP" altLang="en-US" sz="1200" dirty="0">
                <a:solidFill>
                  <a:prstClr val="black"/>
                </a:solidFill>
              </a:rPr>
              <a:t>～</a:t>
            </a:r>
            <a:r>
              <a:rPr lang="en-US" altLang="ja-JP" sz="1200" dirty="0">
                <a:solidFill>
                  <a:prstClr val="black"/>
                </a:solidFill>
              </a:rPr>
              <a:t>66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72</a:t>
            </a:fld>
            <a:endParaRPr lang="ja-JP" altLang="en-US">
              <a:solidFill>
                <a:prstClr val="black">
                  <a:tint val="75000"/>
                </a:prstClr>
              </a:solidFill>
            </a:endParaRPr>
          </a:p>
        </p:txBody>
      </p:sp>
      <p:sp>
        <p:nvSpPr>
          <p:cNvPr id="11" name="コンテンツ プレースホルダー 4"/>
          <p:cNvSpPr txBox="1">
            <a:spLocks/>
          </p:cNvSpPr>
          <p:nvPr/>
        </p:nvSpPr>
        <p:spPr>
          <a:xfrm>
            <a:off x="628649" y="895052"/>
            <a:ext cx="7886701" cy="427638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राखिएको वस्तु, </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राम्रो संग बस्नु</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भनेको, </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ढल्ने खतरा न</a:t>
            </a:r>
            <a:r>
              <a:rPr lang="hi-IN"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भइ</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 स्थिर </a:t>
            </a:r>
            <a:r>
              <a:rPr lang="hi-IN"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हु</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नु</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हो। </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ne-NP" altLang="ja-JP" sz="14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दाँया चित्रमा जस्तै, </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त्यस </a:t>
            </a:r>
            <a:r>
              <a:rPr lang="ne-NP" altLang="ja-JP" sz="1200" b="1" u="sng" dirty="0">
                <a:effectLst/>
                <a:latin typeface="Nirmala UI" panose="020B0502040204020203" pitchFamily="34" charset="0"/>
                <a:ea typeface="Nirmala UI" panose="020B0502040204020203" pitchFamily="34" charset="0"/>
                <a:cs typeface="Nirmala UI" panose="020B0502040204020203" pitchFamily="34" charset="0"/>
              </a:rPr>
              <a:t>वस्तुको गुरुत्वाकर्षबाट गुज्रने ठाडो रेखा</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ले</a:t>
            </a:r>
            <a:r>
              <a:rPr lang="ja-JP" altLang="en-US" sz="14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a:t>
            </a:r>
            <a:endParaRPr lang="en-US" altLang="ja-JP" sz="14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ne-NP" altLang="ja-JP" sz="1200" b="1" u="sng" dirty="0">
                <a:effectLst/>
                <a:latin typeface="Nirmala UI" panose="020B0502040204020203" pitchFamily="34" charset="0"/>
                <a:ea typeface="Nirmala UI" panose="020B0502040204020203" pitchFamily="34" charset="0"/>
                <a:cs typeface="Nirmala UI" panose="020B0502040204020203" pitchFamily="34" charset="0"/>
              </a:rPr>
              <a:t>वस्तुलाई साथ दिईरहेको तल्लो सतह गुज्रिदा</a:t>
            </a:r>
            <a:r>
              <a:rPr lang="ne-NP" altLang="ja-JP" sz="1200" b="1"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वस्तुको बसाई </a:t>
            </a:r>
            <a:r>
              <a:rPr lang="ne-NP" altLang="ja-JP" sz="1200" b="1" u="sng" dirty="0">
                <a:effectLst/>
                <a:latin typeface="Nirmala UI" panose="020B0502040204020203" pitchFamily="34" charset="0"/>
                <a:ea typeface="Nirmala UI" panose="020B0502040204020203" pitchFamily="34" charset="0"/>
                <a:cs typeface="Nirmala UI" panose="020B0502040204020203" pitchFamily="34" charset="0"/>
              </a:rPr>
              <a:t>राम्ररी स्थिर रहने </a:t>
            </a:r>
            <a:endParaRPr lang="en-US" altLang="ja-JP" sz="1400" b="1" u="sng"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तर यसको विपरित</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यदि </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ठाडो रेखाले तल्लो सतहबाट छुटिएको खण्डमा</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अस्थिर भएर ढल्छ</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p>
          <a:p>
            <a:pPr marL="0" indent="0">
              <a:lnSpc>
                <a:spcPct val="100000"/>
              </a:lnSpc>
              <a:spcBef>
                <a:spcPts val="0"/>
              </a:spcBef>
              <a:buNone/>
            </a:pPr>
            <a:endParaRPr lang="ne-NP" altLang="ja-JP" sz="1200" kern="100" dirty="0">
              <a:solidFill>
                <a:prstClr val="black"/>
              </a:solidFill>
              <a:latin typeface="ＭＳ ゴシック" panose="020B0609070205080204" pitchFamily="49" charset="-128"/>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व</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स्तुलाई भिरालोमा राखी छड्के गरि राख्दा, ढल्न सजिलो हुनुको  कारण </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यो</a:t>
            </a:r>
            <a:r>
              <a:rPr lang="ja-JP" altLang="en-US" sz="1200" kern="100" dirty="0">
                <a:latin typeface="Nirmala UI" panose="020B0502040204020203" pitchFamily="34" charset="0"/>
                <a:ea typeface="Nirmala UI" panose="020B0502040204020203" pitchFamily="34"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रहेको छ। </a:t>
            </a:r>
            <a:endParaRPr lang="ne-NP" altLang="ja-JP" sz="1200" kern="100" dirty="0">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फेरी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यस ठाडो रेखाले तल्लो सतह पार गरेको खण्डमा पनि</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पातलो लामो गुरुत्वाकर्षण भएको </a:t>
            </a:r>
          </a:p>
          <a:p>
            <a:pPr marL="0" indent="0">
              <a:lnSpc>
                <a:spcPct val="100000"/>
              </a:lnSpc>
              <a:spcBef>
                <a:spcPts val="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उचाई रहेको वस्तु अलिकति छड्के भएता पनि यस ठाडो रेखाबाट छुट्टिएर ढल्न सक्ने रहेको छ। </a:t>
            </a:r>
            <a:endParaRPr lang="ne-NP"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यसको विपरित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तर्फ</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परेको वस्तु ढल्ने खतरा कम रहन्छ।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ne-NP"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दाँया चित्रको </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र </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(b)</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को जस्तै समान वस्तु रहेता पनि राख्ने तरिका मात्र फरक हुँदा पनि, </a:t>
            </a:r>
          </a:p>
          <a:p>
            <a:pPr marL="0" indent="0">
              <a:lnSpc>
                <a:spcPct val="100000"/>
              </a:lnSpc>
              <a:spcBef>
                <a:spcPts val="0"/>
              </a:spcBef>
              <a:buNone/>
            </a:pP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(b) (a)</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भन्दा तल्लो सतहको क्षेत्रफल ठुलो रही</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साथसाथै गुरुत्वाकर्षण स्थान तल्लो</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भइ</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स्थिरता</a:t>
            </a:r>
          </a:p>
          <a:p>
            <a:pPr marL="0" indent="0">
              <a:lnSpc>
                <a:spcPct val="100000"/>
              </a:lnSpc>
              <a:spcBef>
                <a:spcPts val="0"/>
              </a:spcBef>
              <a:buNone/>
            </a:pP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उच्च रहने छ।</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dirty="0">
                <a:effectLst/>
                <a:ea typeface="ＭＳ ゴシック" panose="020B0609070205080204" pitchFamily="49" charset="-128"/>
                <a:cs typeface="Nirmala UI" panose="020B0502040204020203" pitchFamily="34" charset="0"/>
              </a:rPr>
              <a:t>यसको मतलब</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a:t>
            </a:r>
            <a:r>
              <a:rPr lang="ne-NP" altLang="ja-JP" sz="1200" b="1" u="sng" dirty="0">
                <a:effectLst/>
                <a:ea typeface="ＭＳ ゴシック" panose="020B0609070205080204" pitchFamily="49" charset="-128"/>
                <a:cs typeface="Nirmala UI" panose="020B0502040204020203" pitchFamily="34" charset="0"/>
              </a:rPr>
              <a:t>वस्तुलाई स्थिर रहेको अवस्थामा राख्न</a:t>
            </a:r>
            <a:r>
              <a:rPr lang="ne-NP" altLang="ja-JP" sz="1200" dirty="0">
                <a:effectLst/>
                <a:ea typeface="ＭＳ ゴシック" panose="020B0609070205080204" pitchFamily="49" charset="-128"/>
                <a:cs typeface="Nirmala UI" panose="020B0502040204020203" pitchFamily="34" charset="0"/>
              </a:rPr>
              <a:t>को लागि</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a:t>
            </a:r>
          </a:p>
          <a:p>
            <a:pPr marL="0" indent="0">
              <a:lnSpc>
                <a:spcPct val="100000"/>
              </a:lnSpc>
              <a:spcBef>
                <a:spcPts val="0"/>
              </a:spcBef>
              <a:buNone/>
            </a:pPr>
            <a:r>
              <a:rPr lang="ne-NP" altLang="ja-JP" sz="1200" b="1" u="sng" dirty="0">
                <a:effectLst/>
                <a:ea typeface="ＭＳ ゴシック" panose="020B0609070205080204" pitchFamily="49" charset="-128"/>
                <a:cs typeface="Nirmala UI" panose="020B0502040204020203" pitchFamily="34" charset="0"/>
              </a:rPr>
              <a:t>गुरुत्वाकर्षण केन्द्र स्थान कम</a:t>
            </a:r>
            <a:r>
              <a:rPr lang="ne-NP" altLang="ja-JP" sz="1200" dirty="0">
                <a:effectLst/>
                <a:ea typeface="ＭＳ ゴシック" panose="020B0609070205080204" pitchFamily="49" charset="-128"/>
                <a:cs typeface="Nirmala UI" panose="020B0502040204020203" pitchFamily="34" charset="0"/>
              </a:rPr>
              <a:t> र </a:t>
            </a:r>
            <a:r>
              <a:rPr lang="ne-NP" altLang="ja-JP" sz="1200" b="1" u="sng" dirty="0">
                <a:effectLst/>
                <a:ea typeface="ＭＳ ゴシック" panose="020B0609070205080204" pitchFamily="49" charset="-128"/>
                <a:cs typeface="Nirmala UI" panose="020B0502040204020203" pitchFamily="34" charset="0"/>
              </a:rPr>
              <a:t>तल्लो सतहको क्षेत्रफल फराकिलो</a:t>
            </a:r>
            <a:r>
              <a:rPr lang="ne-NP" altLang="ja-JP" sz="1200" dirty="0">
                <a:effectLst/>
                <a:ea typeface="ＭＳ ゴシック" panose="020B0609070205080204" pitchFamily="49" charset="-128"/>
                <a:cs typeface="Nirmala UI" panose="020B0502040204020203" pitchFamily="34" charset="0"/>
              </a:rPr>
              <a:t> हुने हिसाबले</a:t>
            </a:r>
            <a:r>
              <a:rPr lang="ja-JP" altLang="en-US" sz="12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राख्नु</a:t>
            </a:r>
            <a:r>
              <a:rPr lang="ja-JP" altLang="en-US" sz="1200" dirty="0">
                <a:effectLst/>
                <a:ea typeface="ＭＳ ゴシック" panose="020B0609070205080204" pitchFamily="49" charset="-128"/>
                <a:cs typeface="Nirmala UI" panose="020B0502040204020203" pitchFamily="34" charset="0"/>
              </a:rPr>
              <a:t>　</a:t>
            </a:r>
            <a:endParaRPr lang="ne-NP" altLang="ja-JP" sz="1200" dirty="0">
              <a:effectLst/>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ne-NP" altLang="ja-JP" sz="1200" dirty="0">
                <a:effectLst/>
                <a:ea typeface="ＭＳ ゴシック" panose="020B0609070205080204" pitchFamily="49" charset="-128"/>
                <a:cs typeface="Nirmala UI" panose="020B0502040204020203" pitchFamily="34" charset="0"/>
              </a:rPr>
              <a:t>महत्वपूर्ण हुन्छ ।</a:t>
            </a:r>
            <a:endParaRPr lang="ja-JP" altLang="en-US" sz="1400" dirty="0">
              <a:solidFill>
                <a:prstClr val="black"/>
              </a:solidFill>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289FA8E9-61A6-4153-B7FF-CD1BF74055DA}"/>
              </a:ext>
            </a:extLst>
          </p:cNvPr>
          <p:cNvGrpSpPr/>
          <p:nvPr/>
        </p:nvGrpSpPr>
        <p:grpSpPr>
          <a:xfrm>
            <a:off x="6282055" y="1280347"/>
            <a:ext cx="2143987" cy="1494790"/>
            <a:chOff x="0" y="0"/>
            <a:chExt cx="2495550" cy="1739900"/>
          </a:xfrm>
        </p:grpSpPr>
        <p:pic>
          <p:nvPicPr>
            <p:cNvPr id="3" name="図 2">
              <a:extLst>
                <a:ext uri="{FF2B5EF4-FFF2-40B4-BE49-F238E27FC236}">
                  <a16:creationId xmlns:a16="http://schemas.microsoft.com/office/drawing/2014/main" id="{F2A38E09-FD28-E5DD-E8AA-D603FEFBCC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30450" cy="1663700"/>
            </a:xfrm>
            <a:prstGeom prst="rect">
              <a:avLst/>
            </a:prstGeom>
            <a:noFill/>
            <a:ln>
              <a:noFill/>
            </a:ln>
          </p:spPr>
        </p:pic>
        <p:sp>
          <p:nvSpPr>
            <p:cNvPr id="9" name="テキスト ボックス 275">
              <a:extLst>
                <a:ext uri="{FF2B5EF4-FFF2-40B4-BE49-F238E27FC236}">
                  <a16:creationId xmlns:a16="http://schemas.microsoft.com/office/drawing/2014/main" id="{E41E1726-DA82-0463-F330-644D0D1F95F8}"/>
                </a:ext>
              </a:extLst>
            </p:cNvPr>
            <p:cNvSpPr txBox="1"/>
            <p:nvPr/>
          </p:nvSpPr>
          <p:spPr>
            <a:xfrm>
              <a:off x="44450" y="1365250"/>
              <a:ext cx="2451100" cy="374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4-21 गुरुत्वाकर्षण केन्द्र स्थान र स्थिरता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grpSp>
        <p:nvGrpSpPr>
          <p:cNvPr id="10" name="グループ化 9">
            <a:extLst>
              <a:ext uri="{FF2B5EF4-FFF2-40B4-BE49-F238E27FC236}">
                <a16:creationId xmlns:a16="http://schemas.microsoft.com/office/drawing/2014/main" id="{1BD61AFA-49A6-F01F-5266-60C5E260D5C5}"/>
              </a:ext>
            </a:extLst>
          </p:cNvPr>
          <p:cNvGrpSpPr/>
          <p:nvPr/>
        </p:nvGrpSpPr>
        <p:grpSpPr>
          <a:xfrm>
            <a:off x="6282055" y="3196589"/>
            <a:ext cx="2305050" cy="1974850"/>
            <a:chOff x="0" y="0"/>
            <a:chExt cx="2305050" cy="1974850"/>
          </a:xfrm>
        </p:grpSpPr>
        <p:pic>
          <p:nvPicPr>
            <p:cNvPr id="12" name="図 11">
              <a:extLst>
                <a:ext uri="{FF2B5EF4-FFF2-40B4-BE49-F238E27FC236}">
                  <a16:creationId xmlns:a16="http://schemas.microsoft.com/office/drawing/2014/main" id="{43BEDBDD-1C38-26C5-0FD4-E87A98143C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50" y="0"/>
              <a:ext cx="2233295" cy="1949450"/>
            </a:xfrm>
            <a:prstGeom prst="rect">
              <a:avLst/>
            </a:prstGeom>
            <a:noFill/>
            <a:ln>
              <a:noFill/>
            </a:ln>
          </p:spPr>
        </p:pic>
        <p:sp>
          <p:nvSpPr>
            <p:cNvPr id="13" name="テキスト ボックス 274">
              <a:extLst>
                <a:ext uri="{FF2B5EF4-FFF2-40B4-BE49-F238E27FC236}">
                  <a16:creationId xmlns:a16="http://schemas.microsoft.com/office/drawing/2014/main" id="{DDD7834E-0669-C492-5A8A-34F08FC1C410}"/>
                </a:ext>
              </a:extLst>
            </p:cNvPr>
            <p:cNvSpPr txBox="1"/>
            <p:nvPr/>
          </p:nvSpPr>
          <p:spPr>
            <a:xfrm>
              <a:off x="0" y="1600200"/>
              <a:ext cx="2305050" cy="374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4-22 तल्लो सतह क्षेत्रफल र स्थिरता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1350848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गुरुत्वाकर्षण केन्द्र र स्थिरता</a:t>
            </a:r>
            <a:r>
              <a:rPr lang="ja-JP" altLang="en-US" sz="1600" b="1" dirty="0">
                <a:latin typeface="Nirmala UI" panose="020B0502040204020203" pitchFamily="34" charset="0"/>
                <a:ea typeface="Meiryo UI" panose="020B0604030504040204" pitchFamily="50" charset="-128"/>
                <a:cs typeface="Nirmala UI" panose="020B0502040204020203" pitchFamily="34" charset="0"/>
              </a:rPr>
              <a:t>（２）</a:t>
            </a:r>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दुई वटा वस्तुको स्थिरता र गुरुत्वाकर्षण केन्द्र</a:t>
            </a:r>
            <a:endParaRPr kumimoji="1" lang="ja-JP" altLang="en-US" sz="1600" b="1" dirty="0">
              <a:latin typeface="Nirmala UI" panose="020B0502040204020203" pitchFamily="34" charset="0"/>
              <a:ea typeface="Meiryo UI" panose="020B0604030504040204" pitchFamily="50" charset="-128"/>
              <a:cs typeface="Nirmala UI" panose="020B0502040204020203" pitchFamily="34" charset="0"/>
            </a:endParaRPr>
          </a:p>
        </p:txBody>
      </p:sp>
      <p:sp>
        <p:nvSpPr>
          <p:cNvPr id="7" name="テキスト ボックス 6"/>
          <p:cNvSpPr txBox="1"/>
          <p:nvPr/>
        </p:nvSpPr>
        <p:spPr>
          <a:xfrm>
            <a:off x="3958750" y="6400413"/>
            <a:ext cx="4211912"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154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66</a:t>
            </a:r>
            <a:r>
              <a:rPr lang="ja-JP" altLang="en-US" sz="1200" dirty="0">
                <a:solidFill>
                  <a:prstClr val="black"/>
                </a:solidFill>
              </a:rPr>
              <a:t>～</a:t>
            </a:r>
            <a:r>
              <a:rPr lang="en-US" altLang="ja-JP" sz="1200" dirty="0">
                <a:solidFill>
                  <a:prstClr val="black"/>
                </a:solidFill>
              </a:rPr>
              <a:t>67</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73</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58036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दाँया चित्र</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 उच्च स्थानमा कार्य गर्ने साधन</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पिण्ड </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ｍ</a:t>
            </a:r>
            <a:r>
              <a:rPr lang="ja-JP" altLang="ja-JP" sz="1200" baseline="-25000" dirty="0">
                <a:effectLst/>
                <a:latin typeface="Nirmala UI" panose="020B0502040204020203" pitchFamily="34" charset="0"/>
                <a:ea typeface="ＭＳ ゴシック" panose="020B0609070205080204" pitchFamily="49" charset="-128"/>
                <a:cs typeface="Nirmala UI" panose="020B0502040204020203" pitchFamily="34" charset="0"/>
              </a:rPr>
              <a:t>１</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वजन </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Ｗ</a:t>
            </a:r>
            <a:r>
              <a:rPr lang="ja-JP" altLang="ja-JP" sz="1200" baseline="-25000" dirty="0">
                <a:effectLst/>
                <a:latin typeface="Nirmala UI" panose="020B0502040204020203" pitchFamily="34" charset="0"/>
                <a:ea typeface="ＭＳ ゴシック" panose="020B0609070205080204" pitchFamily="49" charset="-128"/>
                <a:cs typeface="Nirmala UI" panose="020B0502040204020203" pitchFamily="34" charset="0"/>
              </a:rPr>
              <a:t>１</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＝ｍ</a:t>
            </a:r>
            <a:r>
              <a:rPr lang="ja-JP" altLang="ja-JP" sz="1200" baseline="-25000" dirty="0">
                <a:effectLst/>
                <a:latin typeface="Nirmala UI" panose="020B0502040204020203" pitchFamily="34" charset="0"/>
                <a:ea typeface="ＭＳ ゴシック" panose="020B0609070205080204" pitchFamily="49" charset="-128"/>
                <a:cs typeface="Nirmala UI" panose="020B0502040204020203" pitchFamily="34" charset="0"/>
              </a:rPr>
              <a:t>１</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ｇ、</a:t>
            </a:r>
            <a:r>
              <a:rPr lang="ne-NP" altLang="ja-JP" sz="12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गुरुत्वाकर्षण केन्द्र स्थान</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Ｇ</a:t>
            </a:r>
            <a:r>
              <a:rPr lang="ja-JP" altLang="ja-JP" sz="1200" baseline="-25000" dirty="0">
                <a:effectLst/>
                <a:latin typeface="Nirmala UI" panose="020B0502040204020203" pitchFamily="34" charset="0"/>
                <a:ea typeface="ＭＳ ゴシック" panose="020B0609070205080204" pitchFamily="49" charset="-128"/>
                <a:cs typeface="Nirmala UI" panose="020B0502040204020203" pitchFamily="34" charset="0"/>
              </a:rPr>
              <a:t>１</a:t>
            </a:r>
            <a:r>
              <a:rPr lang="en-US" altLang="ja-JP" sz="12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को कार्यस्थान भुइँमा कामदार र सामाग्री आदि                                                                                                    </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latin typeface="Nirmala UI" panose="020B0502040204020203" pitchFamily="34" charset="0"/>
                <a:ea typeface="ＭＳ ゴシック" panose="020B0609070205080204" pitchFamily="49" charset="-128"/>
                <a:cs typeface="Nirmala UI" panose="020B0502040204020203" pitchFamily="34" charset="0"/>
              </a:rPr>
              <a:t>पिण्ड</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 </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ｍ</a:t>
            </a:r>
            <a:r>
              <a:rPr lang="ja-JP" altLang="ja-JP" sz="1200" baseline="-25000" dirty="0">
                <a:effectLst/>
                <a:latin typeface="Nirmala UI" panose="020B0502040204020203" pitchFamily="34" charset="0"/>
                <a:ea typeface="ＭＳ ゴシック" panose="020B0609070205080204" pitchFamily="49" charset="-128"/>
                <a:cs typeface="Nirmala UI" panose="020B0502040204020203" pitchFamily="34" charset="0"/>
              </a:rPr>
              <a:t>２</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वजन </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Ｗ</a:t>
            </a:r>
            <a:r>
              <a:rPr lang="ja-JP" altLang="ja-JP" sz="1200" baseline="-25000" dirty="0">
                <a:effectLst/>
                <a:latin typeface="Nirmala UI" panose="020B0502040204020203" pitchFamily="34" charset="0"/>
                <a:ea typeface="ＭＳ ゴシック" panose="020B0609070205080204" pitchFamily="49" charset="-128"/>
                <a:cs typeface="Nirmala UI" panose="020B0502040204020203" pitchFamily="34" charset="0"/>
              </a:rPr>
              <a:t>２</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＝ｍ</a:t>
            </a:r>
            <a:r>
              <a:rPr lang="ja-JP" altLang="ja-JP" sz="1200" baseline="-25000" dirty="0">
                <a:effectLst/>
                <a:latin typeface="Nirmala UI" panose="020B0502040204020203" pitchFamily="34" charset="0"/>
                <a:ea typeface="ＭＳ ゴシック" panose="020B0609070205080204" pitchFamily="49" charset="-128"/>
                <a:cs typeface="Nirmala UI" panose="020B0502040204020203" pitchFamily="34" charset="0"/>
              </a:rPr>
              <a:t>２</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ｇ、</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गुरुत्वाकर्षण केन्द्र स्थान</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Ｇ</a:t>
            </a:r>
            <a:r>
              <a:rPr lang="ja-JP" altLang="ja-JP" sz="1200" baseline="-25000" dirty="0">
                <a:effectLst/>
                <a:latin typeface="Nirmala UI" panose="020B0502040204020203" pitchFamily="34" charset="0"/>
                <a:ea typeface="ＭＳ ゴシック" panose="020B0609070205080204" pitchFamily="49" charset="-128"/>
                <a:cs typeface="Nirmala UI" panose="020B0502040204020203" pitchFamily="34" charset="0"/>
              </a:rPr>
              <a:t>２</a:t>
            </a:r>
            <a:r>
              <a:rPr lang="en-US" altLang="ja-JP" sz="12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 लाई राखिएमा</a:t>
            </a:r>
            <a:r>
              <a:rPr lang="en-US" altLang="ja-JP" sz="12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b="1" u="sng" dirty="0">
                <a:effectLst/>
                <a:latin typeface="Nirmala UI" panose="020B0502040204020203" pitchFamily="34" charset="0"/>
                <a:ea typeface="Nirmala UI" panose="020B0502040204020203" pitchFamily="34" charset="0"/>
                <a:cs typeface="Nirmala UI" panose="020B0502040204020203" pitchFamily="34" charset="0"/>
              </a:rPr>
              <a:t> कार्यस्थान भुइँ जति उच्च हुन्छ त्यति धेरै गुरुत्वाकर्षण केन्द्र स्थान</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（Ｇ）</a:t>
            </a:r>
            <a:r>
              <a:rPr lang="ne-N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b="1" u="sng" dirty="0">
                <a:effectLst/>
                <a:latin typeface="Nirmala UI" panose="020B0502040204020203" pitchFamily="34" charset="0"/>
                <a:ea typeface="Nirmala UI" panose="020B0502040204020203" pitchFamily="34" charset="0"/>
                <a:cs typeface="Nirmala UI" panose="020B0502040204020203" pitchFamily="34" charset="0"/>
              </a:rPr>
              <a:t>उच्च</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（ｈ</a:t>
            </a:r>
            <a:r>
              <a:rPr lang="ja-JP" altLang="ja-JP" sz="1200" b="1" u="sng" baseline="-25000" dirty="0">
                <a:effectLst/>
                <a:latin typeface="Nirmala UI" panose="020B0502040204020203" pitchFamily="34" charset="0"/>
                <a:ea typeface="ＭＳ ゴシック" panose="020B0609070205080204" pitchFamily="49" charset="-128"/>
                <a:cs typeface="Nirmala UI" panose="020B0502040204020203" pitchFamily="34" charset="0"/>
              </a:rPr>
              <a:t>ｂ</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→ｈ</a:t>
            </a:r>
            <a:r>
              <a:rPr lang="ja-JP" altLang="ja-JP" sz="1200" b="1" u="sng" baseline="-25000" dirty="0">
                <a:effectLst/>
                <a:latin typeface="Nirmala UI" panose="020B0502040204020203" pitchFamily="34" charset="0"/>
                <a:ea typeface="ＭＳ ゴシック" panose="020B0609070205080204" pitchFamily="49" charset="-128"/>
                <a:cs typeface="Nirmala UI" panose="020B0502040204020203" pitchFamily="34" charset="0"/>
              </a:rPr>
              <a:t>ａ</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latin typeface="Nirmala UI" panose="020B0502040204020203" pitchFamily="34" charset="0"/>
                <a:ea typeface="Nirmala UI" panose="020B0502040204020203" pitchFamily="34" charset="0"/>
                <a:cs typeface="Nirmala UI" panose="020B0502040204020203" pitchFamily="34" charset="0"/>
              </a:rPr>
              <a:t>हुन्छ</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a:t>
            </a:r>
          </a:p>
          <a:p>
            <a:pPr marL="0" indent="0">
              <a:lnSpc>
                <a:spcPct val="100000"/>
              </a:lnSpc>
              <a:spcBef>
                <a:spcPts val="0"/>
              </a:spcBef>
              <a:buNone/>
            </a:pPr>
            <a:endPar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फेरी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बुमलाई लम्ब्याई</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कार्यस्थान भुइँ उच्च स्थानमा कार्य गर्ने साधनको केन्द्र                                                                                                 विन्दुबाट जति दूरी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हुन्छ </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Ｇ</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लाई पार गर्ने लम्ब रेखाले उच्च स्थानमा कार्य गर्ने                                                                                      साधनलाई टेवा दिने ढल्ने टेवा विन्दु</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पाँग्रा, क्रलर,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आदि</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नजिक                                                                                            लैजाँदा</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ja-JP" altLang="ja-JP" sz="1200" kern="100" dirty="0">
                <a:effectLst/>
                <a:latin typeface="ＭＳ ゴシック" panose="020B0609070205080204" pitchFamily="49" charset="-128"/>
                <a:ea typeface="ＭＳ ゴシック" panose="020B0609070205080204" pitchFamily="49" charset="-128"/>
                <a:cs typeface="ＭＳ ゴシック" panose="020B0609070205080204" pitchFamily="49" charset="-128"/>
              </a:rPr>
              <a:t>ℓ</a:t>
            </a:r>
            <a:r>
              <a:rPr lang="ja-JP" altLang="ja-JP" sz="1200" kern="100" baseline="-25000" dirty="0">
                <a:effectLst/>
                <a:latin typeface="Nirmala UI" panose="020B0502040204020203" pitchFamily="34" charset="0"/>
                <a:ea typeface="ＭＳ ゴシック" panose="020B0609070205080204" pitchFamily="49" charset="-128"/>
                <a:cs typeface="Nirmala UI" panose="020B0502040204020203" pitchFamily="34" charset="0"/>
              </a:rPr>
              <a:t>１</a:t>
            </a:r>
            <a:r>
              <a:rPr lang="ja-JP" altLang="ja-JP" sz="1200" kern="100" dirty="0">
                <a:effectLst/>
                <a:latin typeface="ＭＳ ゴシック" panose="020B0609070205080204" pitchFamily="49" charset="-128"/>
                <a:ea typeface="ＭＳ ゴシック" panose="020B0609070205080204" pitchFamily="49" charset="-128"/>
                <a:cs typeface="ＭＳ ゴシック" panose="020B0609070205080204" pitchFamily="49" charset="-128"/>
              </a:rPr>
              <a:t>→ℓ</a:t>
            </a:r>
            <a:r>
              <a:rPr lang="ja-JP" altLang="ja-JP" sz="1200" kern="100" baseline="-25000" dirty="0">
                <a:effectLst/>
                <a:latin typeface="Nirmala UI" panose="020B0502040204020203" pitchFamily="34" charset="0"/>
                <a:ea typeface="ＭＳ ゴシック" panose="020B0609070205080204" pitchFamily="49" charset="-128"/>
                <a:cs typeface="Nirmala UI" panose="020B0502040204020203" pitchFamily="34" charset="0"/>
              </a:rPr>
              <a:t>２</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भइ</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ढल्न सजिलो भइ अस्थिरताको अवस्था</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हुन्छ।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ne-NP"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कार्यस्थान भुइँमा तोकिएको भन्दा बढी पिण्डको सामाग्री राखेर</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अथवा                                                                                           </a:t>
            </a:r>
            <a:r>
              <a:rPr lang="hi-IN"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आउटरिगर</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लाई पुरै बाहिर ननिकाली काम गर्नाले</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खतरा</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रहने यसको कारण हो। </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endParaRPr lang="ne-NP"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समान कारणले</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साधनलाई ठाडो बाटो अथवा                                                                                                       बाँगिएको अवस्थामा प्रयोग गर्दा</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पनि,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ढल्ने खतरा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भइ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सकेसम्म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समतल सतहमा स्थापना गर्न</a:t>
            </a:r>
            <a:r>
              <a:rPr lang="ne-NP" altLang="ja-JP" sz="12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महत्वपूर्ण हुन्छ।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pic>
        <p:nvPicPr>
          <p:cNvPr id="3" name="図 2">
            <a:extLst>
              <a:ext uri="{FF2B5EF4-FFF2-40B4-BE49-F238E27FC236}">
                <a16:creationId xmlns:a16="http://schemas.microsoft.com/office/drawing/2014/main" id="{75C753A0-E089-78D8-F4A7-923CCFFD9C22}"/>
              </a:ext>
            </a:extLst>
          </p:cNvPr>
          <p:cNvPicPr>
            <a:picLocks noChangeAspect="1"/>
          </p:cNvPicPr>
          <p:nvPr/>
        </p:nvPicPr>
        <p:blipFill>
          <a:blip r:embed="rId3"/>
          <a:stretch>
            <a:fillRect/>
          </a:stretch>
        </p:blipFill>
        <p:spPr>
          <a:xfrm>
            <a:off x="5487187" y="1036074"/>
            <a:ext cx="3375063" cy="2191534"/>
          </a:xfrm>
          <a:prstGeom prst="rect">
            <a:avLst/>
          </a:prstGeom>
        </p:spPr>
      </p:pic>
      <p:pic>
        <p:nvPicPr>
          <p:cNvPr id="8" name="図 7">
            <a:extLst>
              <a:ext uri="{FF2B5EF4-FFF2-40B4-BE49-F238E27FC236}">
                <a16:creationId xmlns:a16="http://schemas.microsoft.com/office/drawing/2014/main" id="{89EB33FE-1AA7-EF82-5023-915A72F580F2}"/>
              </a:ext>
            </a:extLst>
          </p:cNvPr>
          <p:cNvPicPr>
            <a:picLocks noChangeAspect="1"/>
          </p:cNvPicPr>
          <p:nvPr/>
        </p:nvPicPr>
        <p:blipFill>
          <a:blip r:embed="rId4"/>
          <a:stretch>
            <a:fillRect/>
          </a:stretch>
        </p:blipFill>
        <p:spPr>
          <a:xfrm>
            <a:off x="4901184" y="3718082"/>
            <a:ext cx="1953836" cy="2287418"/>
          </a:xfrm>
          <a:prstGeom prst="rect">
            <a:avLst/>
          </a:prstGeom>
        </p:spPr>
      </p:pic>
      <p:pic>
        <p:nvPicPr>
          <p:cNvPr id="14" name="図 13">
            <a:extLst>
              <a:ext uri="{FF2B5EF4-FFF2-40B4-BE49-F238E27FC236}">
                <a16:creationId xmlns:a16="http://schemas.microsoft.com/office/drawing/2014/main" id="{AC3FE1B4-5DC8-E157-F6C3-38C0480F5B74}"/>
              </a:ext>
            </a:extLst>
          </p:cNvPr>
          <p:cNvPicPr>
            <a:picLocks noChangeAspect="1"/>
          </p:cNvPicPr>
          <p:nvPr/>
        </p:nvPicPr>
        <p:blipFill>
          <a:blip r:embed="rId5"/>
          <a:stretch>
            <a:fillRect/>
          </a:stretch>
        </p:blipFill>
        <p:spPr>
          <a:xfrm>
            <a:off x="6883514" y="3245363"/>
            <a:ext cx="1805286" cy="2774792"/>
          </a:xfrm>
          <a:prstGeom prst="rect">
            <a:avLst/>
          </a:prstGeom>
        </p:spPr>
      </p:pic>
    </p:spTree>
    <p:extLst>
      <p:ext uri="{BB962C8B-B14F-4D97-AF65-F5344CB8AC3E}">
        <p14:creationId xmlns:p14="http://schemas.microsoft.com/office/powerpoint/2010/main" val="1833427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जडत्व</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26767" y="6400413"/>
            <a:ext cx="394389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156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68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74</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10580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वस्तुमा</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बाहिरबाट शक्ति नलगाएसम्म</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स्थिर रहिरहेको समयमा स्थिर अवस्था रही</a:t>
            </a:r>
            <a:r>
              <a:rPr lang="en-US"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 कार्य गरिरहेको अवस्थामा कार्यलाई निरन्तरता दिने जडत्व</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रहेको हुन्छ। यस प्रकारको गुणलाई </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जडत्व</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भनि</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जडत्व मार्फत वस्तुमा काम गर्ने उपस्थितिको शक्ति</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लाई </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जडत्व शक्ति</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भनेर भनिन्छ। जडत्व शक्तिमा </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जति धेरै ठुलो गति हुन्छ</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त्यति धेरै </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पिण्ड ठुलो</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हुन्छ। </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76200" indent="0">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साधनको कार्यस्थान भुइँमा व्यक्ति                                                                                                                                    लाई राखेर घुमाईरहेको समयमा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अचानक रोक्दा</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घुमिरहेको                                                                                                                       दिशा तर्फ बाहिर निक्लन खोज्ने</a:t>
            </a:r>
            <a:r>
              <a:rPr lang="ne-NP" altLang="ja-JP" sz="1200" kern="100" dirty="0">
                <a:solidFill>
                  <a:srgbClr val="FF0000"/>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भनेको, कार्यस्थान भुइँ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रोकिएता</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पनि, व्यक्तिमा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जडत्व</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मार्फत घुम्ने कार्य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गरिरहुँ</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भन्ने                                                                                                          कारणले हो।</a:t>
            </a:r>
            <a:endParaRPr lang="ne-NP"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76200" indent="0" algn="just">
              <a:lnSpc>
                <a:spcPts val="2000"/>
              </a:lnSpc>
              <a:buNone/>
            </a:pP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त्यसैले अचानक रोक्ने/बन्द गर्ने काम </a:t>
            </a: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खतरनाक</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हुन्छ।</a:t>
            </a:r>
            <a:endParaRPr lang="ja-JP" altLang="ja-JP" sz="1200" b="1" u="sng"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nvGrpSpPr>
          <p:cNvPr id="2" name="グループ化 1">
            <a:extLst>
              <a:ext uri="{FF2B5EF4-FFF2-40B4-BE49-F238E27FC236}">
                <a16:creationId xmlns:a16="http://schemas.microsoft.com/office/drawing/2014/main" id="{C2356BF5-B995-A755-45D7-88DDEB116D76}"/>
              </a:ext>
            </a:extLst>
          </p:cNvPr>
          <p:cNvGrpSpPr/>
          <p:nvPr/>
        </p:nvGrpSpPr>
        <p:grpSpPr>
          <a:xfrm>
            <a:off x="4571999" y="1802004"/>
            <a:ext cx="4257675" cy="1346200"/>
            <a:chOff x="0" y="0"/>
            <a:chExt cx="4257675" cy="1346200"/>
          </a:xfrm>
        </p:grpSpPr>
        <p:pic>
          <p:nvPicPr>
            <p:cNvPr id="3" name="図 2">
              <a:extLst>
                <a:ext uri="{FF2B5EF4-FFF2-40B4-BE49-F238E27FC236}">
                  <a16:creationId xmlns:a16="http://schemas.microsoft.com/office/drawing/2014/main" id="{E8DADCEC-B481-7D1F-023F-ABEFFABE3F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57675" cy="1346200"/>
            </a:xfrm>
            <a:prstGeom prst="rect">
              <a:avLst/>
            </a:prstGeom>
            <a:noFill/>
            <a:ln>
              <a:noFill/>
            </a:ln>
          </p:spPr>
        </p:pic>
        <p:sp>
          <p:nvSpPr>
            <p:cNvPr id="8" name="テキスト ボックス 269">
              <a:extLst>
                <a:ext uri="{FF2B5EF4-FFF2-40B4-BE49-F238E27FC236}">
                  <a16:creationId xmlns:a16="http://schemas.microsoft.com/office/drawing/2014/main" id="{908B756C-EA42-BD96-3F75-6138491AD2B8}"/>
                </a:ext>
              </a:extLst>
            </p:cNvPr>
            <p:cNvSpPr txBox="1"/>
            <p:nvPr/>
          </p:nvSpPr>
          <p:spPr>
            <a:xfrm>
              <a:off x="1530350" y="1035050"/>
              <a:ext cx="1320800"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dist"/>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4-27 जडत्व</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
        <p:nvSpPr>
          <p:cNvPr id="9" name="テキスト ボックス 533">
            <a:extLst>
              <a:ext uri="{FF2B5EF4-FFF2-40B4-BE49-F238E27FC236}">
                <a16:creationId xmlns:a16="http://schemas.microsoft.com/office/drawing/2014/main" id="{69CEAD53-CF48-A942-C2B1-CF246A316CCF}"/>
              </a:ext>
            </a:extLst>
          </p:cNvPr>
          <p:cNvSpPr txBox="1"/>
          <p:nvPr/>
        </p:nvSpPr>
        <p:spPr>
          <a:xfrm>
            <a:off x="6148386" y="2000100"/>
            <a:ext cx="1104900"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800" kern="100">
                <a:effectLst/>
                <a:latin typeface="ＭＳ ゴシック" panose="020B0609070205080204" pitchFamily="49" charset="-128"/>
                <a:ea typeface="ＭＳ ゴシック" panose="020B0609070205080204" pitchFamily="49" charset="-128"/>
                <a:cs typeface="Nirmala UI" panose="020B0502040204020203" pitchFamily="34" charset="0"/>
              </a:rPr>
              <a:t>अचानक ब्रेक लगाउदा</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Tree>
    <p:extLst>
      <p:ext uri="{BB962C8B-B14F-4D97-AF65-F5344CB8AC3E}">
        <p14:creationId xmlns:p14="http://schemas.microsoft.com/office/powerpoint/2010/main" val="30567309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घर्षण र उच्च स्थानमा कार्य गर्ने साधनको स्थिरता</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65478" y="6400413"/>
            <a:ext cx="4305184"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160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58</a:t>
            </a:r>
            <a:r>
              <a:rPr lang="ja-JP" altLang="en-US" sz="1200" dirty="0">
                <a:solidFill>
                  <a:prstClr val="black"/>
                </a:solidFill>
              </a:rPr>
              <a:t>～</a:t>
            </a:r>
            <a:r>
              <a:rPr lang="en-US" altLang="ja-JP" sz="1200" dirty="0">
                <a:solidFill>
                  <a:prstClr val="black"/>
                </a:solidFill>
              </a:rPr>
              <a:t>69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75</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284816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just">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भिरालो सतहमा उच्च स्थानमा कार्य गर्ने साधनलाई रोकेर काम गर्दा</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फुटब्रेक रोकेर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पार्किंग ब्रेक लगाई</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त्यसमाथि पनि स्टप्पर लगाएर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लगाईन्छ।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यहाँ घर्षण सम्बन्धि सोचेर हेर्ने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भने</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फुटब्रेकले गति घटाई</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रोक्न सक्ने भनेको, ब्रेकको घर्षण शक्तिले काम गर्नाले हो। पार्किङ ब्रेक प्रभावकारी रहने पनि</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घर्षण शक्तिले काम गर्नाले हो। त्यसमाथी पनि</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सडक र टायरका बीचमा हुने घर्षण शक्तिले काम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गर्नालेनै, लगाइएको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ब्रेक प्रभावकारी रहेमा उच्च स्थानमा कार्य गर्ने साधन रोकेको अवस्थालाई स्थिर राखि राख्न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सकिन्छ।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चित्र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4-33</a:t>
            </a:r>
            <a:r>
              <a:rPr lang="ne-NP"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जस्तै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भिरालो सतहमा रोक्ना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रोकिएको केहि समयपछि स्थिर रहेको अवस्था भएता पनि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स्थिर घर्षण शक्तिलाई पार गर्ने बाह्य शक्ति लागु भएमा</a:t>
            </a:r>
            <a:r>
              <a:rPr lang="en-US" altLang="ja-JP" sz="12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समान तरिकाले गुड्न शुरु हुन्छ</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राखेको अवस्थामा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ज्याक्की, ज्याक्की बेस</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प्रत्यक सडक सतह बिचमा घर्षण शक्तिले काम गरि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en-US" altLang="ja-JP" sz="1200" kern="100" dirty="0">
                <a:effectLst/>
                <a:latin typeface="Mangal" panose="02040503050203030202" pitchFamily="18" charset="0"/>
                <a:ea typeface="ＭＳ ゴシック" panose="020B0609070205080204" pitchFamily="49" charset="-128"/>
                <a:cs typeface="Mangal" panose="02040503050203030202" pitchFamily="18" charset="0"/>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स्थिर अवस्थामा राख्न सकिन्छ। तर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टायर र सडक सतहको बीच काम गर्ने घर्षण शक्ति जस्तै भिरालो सतहको कोण ठुलो भएर शक्तिको दिशामा परिवर्तन भएमा</a:t>
            </a:r>
            <a:r>
              <a:rPr lang="en-US" altLang="ja-JP" sz="1200" b="1" u="sng"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 गुड्न शुरु गर्छ</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उच्च स्थानमा कार्य गर्ने साधन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राखेर काम गर्ने बेलामा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नियम अनुसार तोकिएको भिरालो सतहको कोणभित्र प्रयोग नगरी नहुने एउटा कारण</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यस प्रकारको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घर्षण शक्ति र साधनको स्थिरता</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संग सम्बन्ध रहेको छ।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891281" y="3700907"/>
            <a:ext cx="2717040" cy="1201302"/>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3865478" y="3700905"/>
            <a:ext cx="1745071" cy="1171532"/>
          </a:xfrm>
          <a:prstGeom prst="rect">
            <a:avLst/>
          </a:prstGeom>
          <a:noFill/>
          <a:ln>
            <a:solidFill>
              <a:schemeClr val="tx1"/>
            </a:solidFill>
          </a:ln>
        </p:spPr>
      </p:pic>
      <p:sp>
        <p:nvSpPr>
          <p:cNvPr id="2" name="テキスト ボックス 267">
            <a:extLst>
              <a:ext uri="{FF2B5EF4-FFF2-40B4-BE49-F238E27FC236}">
                <a16:creationId xmlns:a16="http://schemas.microsoft.com/office/drawing/2014/main" id="{40F8C1C7-D27F-D26B-D82D-D83E46FDC74D}"/>
              </a:ext>
            </a:extLst>
          </p:cNvPr>
          <p:cNvSpPr txBox="1"/>
          <p:nvPr/>
        </p:nvSpPr>
        <p:spPr>
          <a:xfrm>
            <a:off x="888707" y="4699891"/>
            <a:ext cx="1222284"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4-32 भिरालोमा रोक्ने अवस्था</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3" name="テキスト ボックス 268">
            <a:extLst>
              <a:ext uri="{FF2B5EF4-FFF2-40B4-BE49-F238E27FC236}">
                <a16:creationId xmlns:a16="http://schemas.microsoft.com/office/drawing/2014/main" id="{9CAFEECC-2678-FD85-607B-24684BD630D1}"/>
              </a:ext>
            </a:extLst>
          </p:cNvPr>
          <p:cNvSpPr txBox="1"/>
          <p:nvPr/>
        </p:nvSpPr>
        <p:spPr>
          <a:xfrm>
            <a:off x="2284676" y="4671697"/>
            <a:ext cx="1352397"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10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चित्र 4-33 धेरै  भिरालोमा रोक्ने अवस्था</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9" name="テキスト ボックス 266">
            <a:extLst>
              <a:ext uri="{FF2B5EF4-FFF2-40B4-BE49-F238E27FC236}">
                <a16:creationId xmlns:a16="http://schemas.microsoft.com/office/drawing/2014/main" id="{6EDE76B9-1947-B33F-23AD-CAA610498DF7}"/>
              </a:ext>
            </a:extLst>
          </p:cNvPr>
          <p:cNvSpPr txBox="1"/>
          <p:nvPr/>
        </p:nvSpPr>
        <p:spPr>
          <a:xfrm>
            <a:off x="3865478" y="4671697"/>
            <a:ext cx="1968500"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10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4-34 आउटरिगर राख्ने अवस्था</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Tree>
    <p:extLst>
      <p:ext uri="{BB962C8B-B14F-4D97-AF65-F5344CB8AC3E}">
        <p14:creationId xmlns:p14="http://schemas.microsoft.com/office/powerpoint/2010/main" val="4105392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2000" b="1" dirty="0">
                <a:effectLst/>
                <a:ea typeface="ＭＳ ゴシック" panose="020B0609070205080204" pitchFamily="49" charset="-128"/>
                <a:cs typeface="Nirmala UI" panose="020B0502040204020203" pitchFamily="34" charset="0"/>
              </a:rPr>
              <a:t>लोड/भार</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98520" y="6400413"/>
            <a:ext cx="4272142"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163, 165</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70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76</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8"/>
            <a:ext cx="7886701" cy="469897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भनेको मेशिन अथवा संरचनात्मक वस्तु आदिको सबै अथवा केहि भागमा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बाहिरबाट पर्ने शक्तिलाई</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भनिन्छ</a:t>
            </a:r>
            <a:r>
              <a:rPr lang="ne-NP" altLang="ja-JP" sz="14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400" b="1"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indent="-342900">
              <a:lnSpc>
                <a:spcPct val="100000"/>
              </a:lnSpc>
              <a:spcBef>
                <a:spcPts val="600"/>
              </a:spcBef>
              <a:buAutoNum type="circleNumDbPlain"/>
            </a:pPr>
            <a:r>
              <a:rPr lang="ne-NP" altLang="ja-JP" sz="1200" b="1" dirty="0">
                <a:effectLst/>
                <a:ea typeface="ＭＳ ゴシック" panose="020B0609070205080204" pitchFamily="49" charset="-128"/>
                <a:cs typeface="Nirmala UI" panose="020B0502040204020203" pitchFamily="34" charset="0"/>
              </a:rPr>
              <a:t>भार</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dirty="0">
                <a:effectLst/>
                <a:ea typeface="ＭＳ ゴシック" panose="020B0609070205080204" pitchFamily="49" charset="-128"/>
                <a:cs typeface="Nirmala UI" panose="020B0502040204020203" pitchFamily="34" charset="0"/>
              </a:rPr>
              <a:t>शक्ति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dirty="0">
                <a:effectLst/>
                <a:ea typeface="ＭＳ ゴシック" panose="020B0609070205080204" pitchFamily="49" charset="-128"/>
                <a:cs typeface="Nirmala UI" panose="020B0502040204020203" pitchFamily="34" charset="0"/>
              </a:rPr>
              <a:t>को कार्य अवस्था द्वारा वर्गीकरण </a:t>
            </a:r>
          </a:p>
          <a:p>
            <a:pPr marL="0" indent="0">
              <a:lnSpc>
                <a:spcPct val="100000"/>
              </a:lnSpc>
              <a:spcBef>
                <a:spcPts val="60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dirty="0">
                <a:solidFill>
                  <a:prstClr val="black"/>
                </a:solidFill>
                <a:latin typeface="Meiryo UI" panose="020B0604030504040204" pitchFamily="50" charset="-128"/>
                <a:ea typeface="Meiryo UI" panose="020B0604030504040204" pitchFamily="50" charset="-128"/>
              </a:rPr>
              <a:t> </a:t>
            </a:r>
            <a:r>
              <a:rPr lang="ne-NP" altLang="ja-JP" sz="1200" b="1" dirty="0">
                <a:effectLst/>
                <a:ea typeface="ＭＳ ゴシック" panose="020B0609070205080204" pitchFamily="49" charset="-128"/>
                <a:cs typeface="Nirmala UI" panose="020B0502040204020203" pitchFamily="34" charset="0"/>
              </a:rPr>
              <a:t>स्थिर भार</a:t>
            </a:r>
            <a:r>
              <a:rPr lang="ja-JP" altLang="en-US" sz="1200" dirty="0">
                <a:solidFill>
                  <a:prstClr val="black"/>
                </a:solidFill>
                <a:latin typeface="Meiryo UI" panose="020B0604030504040204" pitchFamily="50" charset="-128"/>
                <a:ea typeface="Meiryo UI" panose="020B0604030504040204" pitchFamily="50" charset="-128"/>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स्थिर भार भनेको, वस्तुमा लाग्ने शक्तिको परिमाण अथवा दिशाले समयको परिवर्तनसंग असम्बन्धित रही स्थिर भइरहने  </a:t>
            </a:r>
          </a:p>
          <a:p>
            <a:pPr marL="0" indent="0">
              <a:lnSpc>
                <a:spcPct val="100000"/>
              </a:lnSpc>
              <a:spcBef>
                <a:spcPts val="600"/>
              </a:spcBef>
              <a:buNone/>
            </a:pPr>
            <a:r>
              <a:rPr lang="ne-NP" altLang="ja-JP" sz="12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निरन्तर भार हो।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ne-NP"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a:t>
            </a:r>
            <a:r>
              <a:rPr lang="ne-NP" altLang="ja-JP" sz="1400" dirty="0">
                <a:solidFill>
                  <a:prstClr val="black"/>
                </a:solidFill>
                <a:latin typeface="Meiryo UI" panose="020B0604030504040204" pitchFamily="50" charset="-128"/>
                <a:ea typeface="Meiryo UI" panose="020B0604030504040204" pitchFamily="50" charset="-128"/>
              </a:rPr>
              <a:t> </a:t>
            </a:r>
            <a:r>
              <a:rPr lang="hi-IN" altLang="ja-JP" sz="1200" b="1" dirty="0">
                <a:effectLst/>
                <a:ea typeface="ＭＳ ゴシック" panose="020B0609070205080204" pitchFamily="49" charset="-128"/>
                <a:cs typeface="Nirmala UI" panose="020B0502040204020203" pitchFamily="34" charset="0"/>
              </a:rPr>
              <a:t>गतिशील </a:t>
            </a:r>
            <a:r>
              <a:rPr lang="ne-NP" altLang="ja-JP" sz="1200" b="1" dirty="0">
                <a:effectLst/>
                <a:ea typeface="ＭＳ ゴシック" panose="020B0609070205080204" pitchFamily="49" charset="-128"/>
                <a:cs typeface="Nirmala UI" panose="020B0502040204020203" pitchFamily="34" charset="0"/>
              </a:rPr>
              <a:t>भार </a:t>
            </a:r>
            <a:r>
              <a:rPr lang="ja-JP" altLang="en-US" sz="1400" dirty="0">
                <a:solidFill>
                  <a:prstClr val="black"/>
                </a:solidFill>
                <a:latin typeface="Meiryo UI" panose="020B0604030504040204" pitchFamily="50" charset="-128"/>
                <a:ea typeface="Meiryo UI" panose="020B0604030504040204" pitchFamily="50" charset="-128"/>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चक्रिय भार र झट्का भार २ </a:t>
            </a:r>
            <a:r>
              <a:rPr lang="hi-IN" altLang="ja-JP" sz="1200" dirty="0">
                <a:latin typeface="Nirmala UI" panose="020B0502040204020203" pitchFamily="34" charset="0"/>
                <a:ea typeface="Nirmala UI" panose="020B0502040204020203" pitchFamily="34" charset="0"/>
                <a:cs typeface="Nirmala UI" panose="020B0502040204020203" pitchFamily="34" charset="0"/>
              </a:rPr>
              <a:t>किसिममा</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वर्गीकरण गरिएको छ</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ja-JP" altLang="en-US" sz="1400" dirty="0">
                <a:solidFill>
                  <a:prstClr val="black"/>
                </a:solidFill>
                <a:latin typeface="Meiryo UI" panose="020B0604030504040204" pitchFamily="50" charset="-128"/>
                <a:ea typeface="Meiryo UI" panose="020B0604030504040204" pitchFamily="50" charset="-128"/>
              </a:rPr>
              <a:t> </a:t>
            </a:r>
            <a:endParaRPr lang="ne-NP"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ne-NP" altLang="ja-JP" sz="14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a:t>
            </a:r>
            <a:r>
              <a:rPr lang="ne-NP" altLang="ja-JP" sz="1200" dirty="0">
                <a:effectLst/>
                <a:ea typeface="ＭＳ ゴシック" panose="020B0609070205080204" pitchFamily="49" charset="-128"/>
                <a:cs typeface="Nirmala UI" panose="020B0502040204020203" pitchFamily="34" charset="0"/>
              </a:rPr>
              <a:t> चक्रिय भार  </a:t>
            </a:r>
            <a:r>
              <a:rPr lang="ja-JP" altLang="en-US" sz="1200" dirty="0">
                <a:solidFill>
                  <a:prstClr val="black"/>
                </a:solidFill>
                <a:latin typeface="Meiryo UI" panose="020B0604030504040204" pitchFamily="50" charset="-128"/>
                <a:ea typeface="Meiryo UI" panose="020B0604030504040204" pitchFamily="50" charset="-128"/>
              </a:rPr>
              <a:t>：</a:t>
            </a:r>
            <a:r>
              <a:rPr lang="ne-NP" altLang="ja-JP" sz="14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चक्रीय भार भनेको, भारको दिशा समान रही</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त्यसको परिमाणले समयद्वारा परिवर्तन रही</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चक्रीय कार्य गर्ने भार</a:t>
            </a:r>
          </a:p>
          <a:p>
            <a:pPr marL="0" indent="0">
              <a:lnSpc>
                <a:spcPct val="100000"/>
              </a:lnSpc>
              <a:spcBef>
                <a:spcPts val="0"/>
              </a:spcBef>
              <a:buNone/>
            </a:pPr>
            <a:r>
              <a:rPr lang="ne-NP" altLang="ja-JP" sz="12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137160" indent="0">
              <a:lnSpc>
                <a:spcPts val="2000"/>
              </a:lnSpc>
              <a:buNone/>
            </a:pPr>
            <a:r>
              <a:rPr lang="ne-NP" altLang="ja-JP"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a:t>
            </a:r>
            <a:r>
              <a:rPr lang="ne-NP" altLang="ja-JP" sz="1200" dirty="0">
                <a:effectLst/>
                <a:ea typeface="ＭＳ ゴシック" panose="020B0609070205080204" pitchFamily="49" charset="-128"/>
                <a:cs typeface="Nirmala UI" panose="020B0502040204020203" pitchFamily="34" charset="0"/>
              </a:rPr>
              <a:t> झट्का भार  </a:t>
            </a:r>
            <a:r>
              <a:rPr lang="ja-JP" altLang="en-US" sz="1200" dirty="0">
                <a:solidFill>
                  <a:prstClr val="black"/>
                </a:solidFill>
                <a:latin typeface="Meiryo UI" panose="020B0604030504040204" pitchFamily="50" charset="-128"/>
                <a:ea typeface="Meiryo UI" panose="020B0604030504040204" pitchFamily="50" charset="-128"/>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झट्का भार भनेको</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अकस्मातरुपमा कार्य गर्ने ठुलो भार हो। जस्तै</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बुमको घुमाईलाई अचानक रोक्दा</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बुममा पर्ने         	          पार्श्व भारलाई झट्का भार भनिन्छ। बुममा ठुलो भारले कार्य गरि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मेशिन आदि एकै क्षण भरमा बिगार्ने एक कारण 	           हुन जान्छ।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600"/>
              </a:spcBef>
              <a:buNone/>
            </a:pPr>
            <a:r>
              <a:rPr lang="ja-JP" altLang="en-US" sz="1200" b="1" dirty="0">
                <a:solidFill>
                  <a:prstClr val="black"/>
                </a:solidFill>
                <a:latin typeface="Meiryo UI" panose="020B0604030504040204" pitchFamily="50" charset="-128"/>
                <a:ea typeface="Meiryo UI" panose="020B0604030504040204" pitchFamily="50" charset="-128"/>
              </a:rPr>
              <a:t>②　</a:t>
            </a:r>
            <a:r>
              <a:rPr lang="ne-NP" altLang="ja-JP" sz="1200" b="1" dirty="0">
                <a:effectLst/>
                <a:ea typeface="ＭＳ ゴシック" panose="020B0609070205080204" pitchFamily="49" charset="-128"/>
                <a:cs typeface="Nirmala UI" panose="020B0502040204020203" pitchFamily="34" charset="0"/>
              </a:rPr>
              <a:t> </a:t>
            </a:r>
            <a:r>
              <a:rPr lang="ne-NP" altLang="ja-JP" sz="1200" b="1" u="sng" dirty="0">
                <a:effectLst/>
                <a:ea typeface="ＭＳ ゴシック" panose="020B0609070205080204" pitchFamily="49" charset="-128"/>
                <a:cs typeface="Nirmala UI" panose="020B0502040204020203" pitchFamily="34" charset="0"/>
              </a:rPr>
              <a:t>भारको वितरण अवस्था द्वारा वर्गीकरण</a:t>
            </a:r>
            <a:r>
              <a:rPr lang="ne-NP" altLang="ja-JP" sz="1200" b="1" dirty="0">
                <a:effectLst/>
                <a:ea typeface="ＭＳ ゴシック" panose="020B0609070205080204" pitchFamily="49" charset="-128"/>
                <a:cs typeface="Nirmala UI" panose="020B0502040204020203" pitchFamily="34" charset="0"/>
              </a:rPr>
              <a:t> </a:t>
            </a: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वस्तुमा कार्य गर्ने बाहिरी शक्तिको वितरण अवस्था द्वारा निम्न २ मा वर्गीकरण गर्न सकिन्छ। </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60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137160" indent="139700" algn="just">
              <a:lnSpc>
                <a:spcPts val="2000"/>
              </a:lnSpc>
            </a:pPr>
            <a:r>
              <a:rPr lang="ja-JP" altLang="en-US" sz="1400" dirty="0">
                <a:solidFill>
                  <a:prstClr val="black"/>
                </a:solidFill>
                <a:latin typeface="Meiryo UI" panose="020B0604030504040204" pitchFamily="50" charset="-128"/>
                <a:ea typeface="Meiryo UI" panose="020B0604030504040204" pitchFamily="50" charset="-128"/>
              </a:rPr>
              <a:t>　・</a:t>
            </a:r>
            <a:r>
              <a:rPr lang="ne-NP" altLang="ja-JP" sz="1200" b="1" u="sng" dirty="0">
                <a:effectLst/>
                <a:ea typeface="ＭＳ ゴシック" panose="020B0609070205080204" pitchFamily="49" charset="-128"/>
                <a:cs typeface="Nirmala UI" panose="020B0502040204020203" pitchFamily="34" charset="0"/>
              </a:rPr>
              <a:t>केन्द्रित भार</a:t>
            </a:r>
            <a:r>
              <a:rPr lang="ja-JP" altLang="en-US" sz="1400" dirty="0">
                <a:solidFill>
                  <a:prstClr val="black"/>
                </a:solidFill>
                <a:latin typeface="Meiryo UI" panose="020B0604030504040204" pitchFamily="50" charset="-128"/>
                <a:ea typeface="Meiryo UI" panose="020B0604030504040204" pitchFamily="50" charset="-128"/>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केन्द्रित भार भनेको, वस्तुको सतहको एक विन्दुमा काम गर्ने शक्ति हो।जस्तै</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साधनको 	             टायर अथवा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द्वारा जमिनमा पर्ने भार रहेको छ।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152400" indent="139700" algn="just">
              <a:lnSpc>
                <a:spcPts val="2000"/>
              </a:lnSpc>
            </a:pPr>
            <a:r>
              <a:rPr lang="ja-JP" altLang="en-US" sz="1400" dirty="0">
                <a:solidFill>
                  <a:prstClr val="black"/>
                </a:solidFill>
                <a:latin typeface="Meiryo UI" panose="020B0604030504040204" pitchFamily="50" charset="-128"/>
                <a:ea typeface="Meiryo UI" panose="020B0604030504040204" pitchFamily="50" charset="-128"/>
              </a:rPr>
              <a:t>　・</a:t>
            </a:r>
            <a:r>
              <a:rPr lang="hi-IN" altLang="ja-JP" sz="1200" b="1" u="sng" dirty="0">
                <a:effectLst/>
                <a:ea typeface="ＭＳ ゴシック" panose="020B0609070205080204" pitchFamily="49" charset="-128"/>
                <a:cs typeface="Nirmala UI" panose="020B0502040204020203" pitchFamily="34" charset="0"/>
              </a:rPr>
              <a:t>वितरित </a:t>
            </a:r>
            <a:r>
              <a:rPr lang="ne-NP" altLang="ja-JP" sz="1200" b="1" u="sng" dirty="0">
                <a:effectLst/>
                <a:ea typeface="ＭＳ ゴシック" panose="020B0609070205080204" pitchFamily="49" charset="-128"/>
                <a:cs typeface="Nirmala UI" panose="020B0502040204020203" pitchFamily="34" charset="0"/>
              </a:rPr>
              <a:t>भार</a:t>
            </a:r>
            <a:r>
              <a:rPr lang="ja-JP" altLang="en-US" sz="1400" dirty="0">
                <a:solidFill>
                  <a:prstClr val="black"/>
                </a:solidFill>
                <a:latin typeface="Meiryo UI" panose="020B0604030504040204" pitchFamily="50" charset="-128"/>
                <a:ea typeface="Meiryo UI" panose="020B0604030504040204" pitchFamily="50" charset="-128"/>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वितरीत भार भनेको वस्तुको सतहमा एक निश्चित वितरणसंग काम गर्ने शक्ति हो। जस्तै</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साधनको क्रलरको सतहले जमिनमा पर्ने भार हो। विशेष गरि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बाह्य शक्तिले जुनसुकै सतहमा पनि समान 	              रहनेलाई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वितरित भार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भनिन्छ।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6698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जमिनको बलियोपन</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54759" y="6400413"/>
            <a:ext cx="3915903"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168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71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90239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साधनमा, कार्य क्षमता बढाउनको लागि, बुम वा माथी तल गर्ने उपकरण प्रयोग गरि कार्यस्थान भुईलाई उचाईमा राखी, अथवा कार्य त्रिज्या ठुलो गर्ने सक्ने बनावट रहेको छ</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यस </a:t>
            </a:r>
            <a:r>
              <a:rPr lang="ne-NP" altLang="ja-JP" sz="1200" b="1" u="sng"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कार्यस्थान भुईको परिवर्तनमा आधारित गुरुत्वाकर्षण केन्द्रको स्थानमा परिवर्तन</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हुनाले, </a:t>
            </a:r>
            <a:r>
              <a:rPr lang="ne-NP" altLang="ja-JP" sz="1200" b="1" u="sng" dirty="0">
                <a:solidFill>
                  <a:prstClr val="black"/>
                </a:solidFill>
                <a:latin typeface="Nirmala UI" panose="020B0502040204020203" pitchFamily="34" charset="0"/>
                <a:ea typeface="Nirmala UI" panose="020B0502040204020203" pitchFamily="34" charset="0"/>
                <a:cs typeface="Nirmala UI" panose="020B0502040204020203" pitchFamily="34" charset="0"/>
              </a:rPr>
              <a:t>ढल्न सक्ने कुराहरुमा ध्यान दिनु जरुरी</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छ</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a:t>
            </a:r>
            <a:endPar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indent="0">
              <a:lnSpc>
                <a:spcPct val="100000"/>
              </a:lnSpc>
              <a:spcBef>
                <a:spcPts val="300"/>
              </a:spcBef>
              <a:buNone/>
            </a:pPr>
            <a:r>
              <a:rPr lang="ja-JP" altLang="en-US" sz="1400" dirty="0">
                <a:solidFill>
                  <a:prstClr val="black"/>
                </a:solidFill>
                <a:latin typeface="Meiryo UI" panose="020B0604030504040204" pitchFamily="50" charset="-128"/>
                <a:ea typeface="Meiryo UI" panose="020B0604030504040204" pitchFamily="50" charset="-128"/>
              </a:rPr>
              <a:t>　</a:t>
            </a:r>
            <a:endPar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300"/>
              </a:spcBef>
              <a:buNone/>
            </a:pP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फेरी, </a:t>
            </a:r>
            <a:r>
              <a:rPr lang="ne-NP" altLang="ja-JP" sz="1200" b="1" u="sng"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 ढल्ने विरुद्धको उपाय</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मा, </a:t>
            </a:r>
            <a:r>
              <a:rPr lang="ne-NP" altLang="ja-JP" sz="1200" b="1" u="sng"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समर्थन विन्दु रहने पाँग्रा, क्रलर एवम् आउटरिगर आदि स्थापना गर्ने जमिनको बलियोपन महत्वपूर्ण कारक रहेको छ</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a:t>
            </a:r>
            <a:endPar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indent="0">
              <a:lnSpc>
                <a:spcPct val="100000"/>
              </a:lnSpc>
              <a:spcBef>
                <a:spcPts val="30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बिशेष गरि,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कच्ची जमिनमा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 राखेर काम गर्दा</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सहयोगी जमिन गाडिने/डुबान द्वारा ढल्ने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खतरा रहेकोले,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पूर्वीयरुपमा जमिनको समर्थन शक्तिलाई जाँच गर्नु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साथै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पाँग्रा अथवा </a:t>
            </a: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आदिबाट नगाडिने हिसाबले फलामको पाता आदि राख्नु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महत्वपूर्ण रहेको 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30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उच्च स्थानमा कार्य गर्ने साधन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 कार्य सामाग्री, अवस्था आदि द्वारा विभिन्न स्थानमा, अक्सर अपेक्षाकृत छोटो समयको लागी प्रयोग गरिन्छ। त्यसैले, उच्च स्थानमा कार्य गर्ने साधन राख्ने जमिनको बलियोपन हरेक समय जाँच गर्न गाह्रो भएको तर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राख्ने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स्थानको जमिनको बलियोपन अथवा नजिक रहेको स्थानको भूवैज्ञानिक सर्वेक्षणको नतिजा बाट त्यस जमिनको बलियोपन अनुमान लगाउन पनि जरुरी हुन्छ।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96117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hi-IN" altLang="ja-JP" sz="2000" b="1" dirty="0">
                <a:effectLst/>
                <a:ea typeface="ＭＳ ゴシック" panose="020B0609070205080204" pitchFamily="49" charset="-128"/>
                <a:cs typeface="Nirmala UI" panose="020B0502040204020203" pitchFamily="34" charset="0"/>
              </a:rPr>
              <a:t>आउटरिगर</a:t>
            </a:r>
            <a:r>
              <a:rPr lang="ne-NP" altLang="ja-JP" sz="2000" b="1" dirty="0">
                <a:effectLst/>
                <a:ea typeface="ＭＳ ゴシック" panose="020B0609070205080204" pitchFamily="49" charset="-128"/>
                <a:cs typeface="Nirmala UI" panose="020B0502040204020203" pitchFamily="34" charset="0"/>
              </a:rPr>
              <a:t> प्रयोग गर्दाको स्थापना दबाब/चाप</a:t>
            </a:r>
            <a:endParaRPr kumimoji="1" lang="ja-JP" altLang="en-US" sz="20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62873" y="6400413"/>
            <a:ext cx="4307789"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169, 171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71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78</a:t>
            </a:fld>
            <a:endParaRPr lang="ja-JP" altLang="en-US">
              <a:solidFill>
                <a:prstClr val="black">
                  <a:tint val="75000"/>
                </a:prstClr>
              </a:solidFill>
            </a:endParaRPr>
          </a:p>
        </p:txBody>
      </p:sp>
      <p:sp>
        <p:nvSpPr>
          <p:cNvPr id="11" name="コンテンツ プレースホルダー 4"/>
          <p:cNvSpPr txBox="1">
            <a:spLocks/>
          </p:cNvSpPr>
          <p:nvPr/>
        </p:nvSpPr>
        <p:spPr>
          <a:xfrm>
            <a:off x="693960" y="900510"/>
            <a:ext cx="7886701" cy="482873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ढल्ने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बारेमा, जमिनको बलियोपन संगै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जमिनमा पर्ने भारको परिमाण</a:t>
            </a:r>
            <a:r>
              <a:rPr lang="ja-JP" altLang="ja-JP" sz="12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जमिनको दबाब</a:t>
            </a:r>
            <a:r>
              <a:rPr lang="ja-JP" altLang="ja-JP" sz="12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पनि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महत्वपूर्ण तत्व</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a:t>
            </a:r>
            <a:r>
              <a:rPr lang="hi-IN" altLang="ja-JP" sz="1200" b="1" dirty="0">
                <a:effectLst/>
                <a:ea typeface="ＭＳ ゴシック" panose="020B0609070205080204" pitchFamily="49" charset="-128"/>
                <a:cs typeface="Nirmala UI" panose="020B0502040204020203" pitchFamily="34" charset="0"/>
              </a:rPr>
              <a:t>आउटरिगर</a:t>
            </a:r>
            <a:r>
              <a:rPr lang="ne-NP" altLang="ja-JP" sz="1200" b="1" dirty="0">
                <a:effectLst/>
                <a:ea typeface="ＭＳ ゴシック" panose="020B0609070205080204" pitchFamily="49" charset="-128"/>
                <a:cs typeface="Nirmala UI" panose="020B0502040204020203" pitchFamily="34" charset="0"/>
              </a:rPr>
              <a:t> प्रयोग गर्दा जमिनको दबाब</a:t>
            </a: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ट्रक प्रणाली आदिको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रहेको उच्च स्थानमा कार्य गर्ने साधनमा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बुमको दिशा</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माथी तल अथवा घटबढको अवस्था </a:t>
            </a:r>
            <a:r>
              <a:rPr lang="hi-IN" altLang="ja-JP" sz="1200" kern="100" dirty="0">
                <a:latin typeface="ＭＳ ゴシック" panose="020B0609070205080204" pitchFamily="49" charset="-128"/>
                <a:ea typeface="ＭＳ ゴシック" panose="020B0609070205080204" pitchFamily="49" charset="-128"/>
                <a:cs typeface="Nirmala UI" panose="020B0502040204020203" pitchFamily="34" charset="0"/>
              </a:rPr>
              <a:t>अनुसार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फ्रन्टमा पर्ने जमिनको दबाब</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ठुलो परिवर्तन</a:t>
            </a:r>
            <a:r>
              <a:rPr lang="en-US"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हुन्छ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ne-NP"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　</a:t>
            </a:r>
            <a:r>
              <a:rPr lang="ne-NP" altLang="ja-JP" sz="1200" dirty="0">
                <a:effectLst/>
                <a:ea typeface="ＭＳ ゴシック" panose="020B0609070205080204" pitchFamily="49" charset="-128"/>
                <a:cs typeface="Nirmala UI" panose="020B0502040204020203" pitchFamily="34" charset="0"/>
              </a:rPr>
              <a:t> यस </a:t>
            </a:r>
            <a:r>
              <a:rPr lang="hi-IN" altLang="ja-JP" sz="1200" b="1" u="sng" dirty="0">
                <a:effectLst/>
                <a:ea typeface="ＭＳ ゴシック" panose="020B0609070205080204" pitchFamily="49" charset="-128"/>
                <a:cs typeface="Nirmala UI" panose="020B0502040204020203" pitchFamily="34" charset="0"/>
              </a:rPr>
              <a:t>आउटरिगर</a:t>
            </a:r>
            <a:r>
              <a:rPr lang="ne-NP" altLang="ja-JP" sz="1200" b="1" u="sng" dirty="0">
                <a:effectLst/>
                <a:ea typeface="ＭＳ ゴシック" panose="020B0609070205080204" pitchFamily="49" charset="-128"/>
                <a:cs typeface="Nirmala UI" panose="020B0502040204020203" pitchFamily="34" charset="0"/>
              </a:rPr>
              <a:t> फ्लोटको</a:t>
            </a:r>
            <a:r>
              <a:rPr lang="ne-NP" altLang="ja-JP" sz="1200" dirty="0">
                <a:effectLst/>
                <a:ea typeface="ＭＳ ゴシック" panose="020B0609070205080204" pitchFamily="49" charset="-128"/>
                <a:cs typeface="Nirmala UI" panose="020B0502040204020203" pitchFamily="34" charset="0"/>
              </a:rPr>
              <a:t> कार्य बीचमा अलिकति मात्र </a:t>
            </a:r>
            <a:r>
              <a:rPr lang="ne-NP" altLang="ja-JP" sz="1200" b="1" u="sng" dirty="0">
                <a:effectLst/>
                <a:ea typeface="ＭＳ ゴシック" panose="020B0609070205080204" pitchFamily="49" charset="-128"/>
                <a:cs typeface="Nirmala UI" panose="020B0502040204020203" pitchFamily="34" charset="0"/>
              </a:rPr>
              <a:t>डुबान भए तापनि, बुमको टुप्पोमा रहेको कार्य स्थानको भुइँमा प्रवर्धन भएर, उच्च स्थानमा कार्य गर्ने साधन ढल्ने खतरा रहन्छ</a:t>
            </a:r>
            <a:r>
              <a:rPr lang="ne-NP" altLang="ja-JP" sz="1200" dirty="0">
                <a:effectLst/>
                <a:ea typeface="ＭＳ ゴシック" panose="020B0609070205080204" pitchFamily="49" charset="-128"/>
                <a:cs typeface="Nirmala UI" panose="020B0502040204020203" pitchFamily="34" charset="0"/>
              </a:rPr>
              <a:t>।</a:t>
            </a:r>
          </a:p>
          <a:p>
            <a:pPr marL="0" indent="0">
              <a:lnSpc>
                <a:spcPct val="100000"/>
              </a:lnSpc>
              <a:spcBef>
                <a:spcPts val="0"/>
              </a:spcBef>
              <a:buNone/>
            </a:pPr>
            <a:endParaRPr lang="ne-NP" altLang="ja-JP" sz="1200" dirty="0">
              <a:solidFill>
                <a:srgbClr val="FF0000"/>
              </a:solidFill>
              <a:effectLst/>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त्यसैले,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कच्ची जमिन माथी राख्दा</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आउटरिगर</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 जमिनमा पर्ने दबाब को जाँच गर्नु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साथसाथै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जमिनको दबाबलाई वितरण गराउनको लागि फलामको पाता आदि बिछ्याएर विभेदकारी डुबान रोक्नु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महत्त्वपूर्ण  हुन्छ।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nvGrpSpPr>
          <p:cNvPr id="3" name="グループ化 2">
            <a:extLst>
              <a:ext uri="{FF2B5EF4-FFF2-40B4-BE49-F238E27FC236}">
                <a16:creationId xmlns:a16="http://schemas.microsoft.com/office/drawing/2014/main" id="{102FF0AC-C1CC-EA4B-4EA6-32178D21AC1C}"/>
              </a:ext>
            </a:extLst>
          </p:cNvPr>
          <p:cNvGrpSpPr/>
          <p:nvPr/>
        </p:nvGrpSpPr>
        <p:grpSpPr>
          <a:xfrm>
            <a:off x="6324060" y="3562236"/>
            <a:ext cx="2125980" cy="2211070"/>
            <a:chOff x="0" y="0"/>
            <a:chExt cx="2125980" cy="2211070"/>
          </a:xfrm>
        </p:grpSpPr>
        <p:pic>
          <p:nvPicPr>
            <p:cNvPr id="6" name="図 5">
              <a:extLst>
                <a:ext uri="{FF2B5EF4-FFF2-40B4-BE49-F238E27FC236}">
                  <a16:creationId xmlns:a16="http://schemas.microsoft.com/office/drawing/2014/main" id="{803A92FC-9F6D-9853-06ED-0FA2354286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76450" cy="2211070"/>
            </a:xfrm>
            <a:prstGeom prst="rect">
              <a:avLst/>
            </a:prstGeom>
            <a:noFill/>
            <a:ln>
              <a:noFill/>
            </a:ln>
          </p:spPr>
        </p:pic>
        <p:sp>
          <p:nvSpPr>
            <p:cNvPr id="8" name="テキスト ボックス 498">
              <a:extLst>
                <a:ext uri="{FF2B5EF4-FFF2-40B4-BE49-F238E27FC236}">
                  <a16:creationId xmlns:a16="http://schemas.microsoft.com/office/drawing/2014/main" id="{9850BB71-B8B3-351C-1C52-09F02C1999BE}"/>
                </a:ext>
              </a:extLst>
            </p:cNvPr>
            <p:cNvSpPr txBox="1"/>
            <p:nvPr/>
          </p:nvSpPr>
          <p:spPr>
            <a:xfrm>
              <a:off x="678180" y="0"/>
              <a:ext cx="1447800"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600" kern="100">
                  <a:effectLst/>
                  <a:latin typeface="ＭＳ ゴシック" panose="020B0609070205080204" pitchFamily="49" charset="-128"/>
                  <a:ea typeface="ＭＳ ゴシック" panose="020B0609070205080204" pitchFamily="49" charset="-128"/>
                  <a:cs typeface="Nirmala UI" panose="020B0502040204020203" pitchFamily="34" charset="0"/>
                </a:rPr>
                <a:t>बुम चलाउनाले भारको अंकमा परिवर्तन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9" name="テキスト ボックス 536">
              <a:extLst>
                <a:ext uri="{FF2B5EF4-FFF2-40B4-BE49-F238E27FC236}">
                  <a16:creationId xmlns:a16="http://schemas.microsoft.com/office/drawing/2014/main" id="{12D8F2A9-8E75-7AC9-C8CB-7BB75953AD96}"/>
                </a:ext>
              </a:extLst>
            </p:cNvPr>
            <p:cNvSpPr txBox="1"/>
            <p:nvPr/>
          </p:nvSpPr>
          <p:spPr>
            <a:xfrm rot="16200000">
              <a:off x="226378" y="1194117"/>
              <a:ext cx="865505" cy="440055"/>
            </a:xfrm>
            <a:prstGeom prst="rect">
              <a:avLst/>
            </a:prstGeom>
            <a:solidFill>
              <a:schemeClr val="lt1"/>
            </a:solid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just"/>
              <a:r>
                <a:rPr lang="ne-NP" sz="600" kern="100">
                  <a:effectLst/>
                  <a:latin typeface="ＭＳ ゴシック" panose="020B0609070205080204" pitchFamily="49" charset="-128"/>
                  <a:ea typeface="ＭＳ ゴシック" panose="020B0609070205080204" pitchFamily="49" charset="-128"/>
                  <a:cs typeface="Nirmala UI" panose="020B0502040204020203" pitchFamily="34" charset="0"/>
                </a:rPr>
                <a:t>पुरा  घट्ने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600" kern="100">
                  <a:effectLst/>
                  <a:latin typeface="ＭＳ ゴシック" panose="020B0609070205080204" pitchFamily="49" charset="-128"/>
                  <a:ea typeface="ＭＳ ゴシック" panose="020B0609070205080204" pitchFamily="49" charset="-128"/>
                  <a:cs typeface="Nirmala UI" panose="020B0502040204020203" pitchFamily="34" charset="0"/>
                </a:rPr>
                <a:t>मध्य  बढ्ने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p>
              <a:pPr algn="just"/>
              <a:r>
                <a:rPr lang="ne-NP" sz="600" kern="100">
                  <a:effectLst/>
                  <a:latin typeface="ＭＳ ゴシック" panose="020B0609070205080204" pitchFamily="49" charset="-128"/>
                  <a:ea typeface="ＭＳ ゴシック" panose="020B0609070205080204" pitchFamily="49" charset="-128"/>
                  <a:cs typeface="Nirmala UI" panose="020B0502040204020203" pitchFamily="34" charset="0"/>
                </a:rPr>
                <a:t>पुरा   बढ्ने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1010565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विधुतीय झट्का/करेन्ट लाग्ने</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32814" y="6400413"/>
            <a:ext cx="4337848"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172, 173</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72</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79</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8"/>
            <a:ext cx="7886701" cy="337788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बाहिरको विधुत</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संचार निर्माण कार्य अथवा संरचना निर्माण कार्य आदिमा धेरै प्रयोग गरिने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अक्सर विधुतीय तार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वरिपरी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काम गर्नु पर्नेअवस्था धेरै भइ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हरेक समय विधुतीय झट्काद्वारा हुने दुर्घटना रोकथाम लाई दिमागमा राखेर कार्य गर्नु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जरुरी हुन्छ।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करेन्ट लाग्ने</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भनेको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मानिसको शरीरमा विधुतीय प्रवाहद्वारा बगिने अशक्तता प्राप्त गर्ने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कुरालाई जनाई</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विधुतीय झट्का भनेर पनि भनिन्छ।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प्रयोग गर्दा करेन्ट लाग्ने कारण</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विधुतीय लाइन</a:t>
            </a:r>
            <a:r>
              <a:rPr lang="en-US" altLang="ja-JP" sz="12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वितरण लाइनमा सम्पर्क</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भइ</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साधनको अनुपयुक्त प्रयोग अथवा मर्मत सम्भार नगर्नाले विधुतीय चुहावट</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हुने गर्दछ। </a:t>
            </a:r>
            <a:endParaRPr lang="ne-NP"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endParaRPr lang="ne-N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मानिसको शरीरमा विधुतीय प्रतिरोध कम भइ</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विशेष गरि पानीमा भिजेको खण्डमा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विधुतीय प्रवाह बग्न सजिलो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हुने भएकोले</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उच्च जोखिम रहेको छ।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हल्का करेन्ट लागेमा केहि क्षणको लागि दुखाइ र झमझम हुने आदि लक्षणले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ठिक हुने भएता पनि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गम्भीर अवस्थामा मृत्यु हुने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पनि धेरै रहेको छ।</a:t>
            </a:r>
            <a:endParaRPr lang="ne-NP"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endParaRPr lang="ne-N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विशेष गरि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मुटुबाट विधुतीय झट्का पार हुँदा मुटु बन्द</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श्वासप्रश्वास बन्द</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आदि गम्भीर लक्षणहरु निम्त्याई झट्काका कारण मृत्यु हुने, फेरी विधुतीय प्रवाहले पार गरेको स्थान जल्ने अथवा ऊतक नेक्रोसिसको मृत्यु हुने पनि रहेको हुन्छ।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056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साधनको प्रकार</a:t>
            </a:r>
            <a:r>
              <a:rPr lang="ja-JP" altLang="en-US" sz="1800" b="1" dirty="0">
                <a:latin typeface="Meiryo UI" panose="020B0604030504040204" pitchFamily="50" charset="-128"/>
                <a:ea typeface="Meiryo UI" panose="020B0604030504040204" pitchFamily="50" charset="-128"/>
              </a:rPr>
              <a:t>～</a:t>
            </a:r>
            <a:r>
              <a:rPr lang="ne-NP" altLang="ja-JP" sz="1800" b="1" dirty="0">
                <a:effectLst/>
                <a:ea typeface="ＭＳ ゴシック" panose="020B0609070205080204" pitchFamily="49" charset="-128"/>
                <a:cs typeface="Nirmala UI" panose="020B0502040204020203" pitchFamily="34" charset="0"/>
              </a:rPr>
              <a:t>कार्य उपकरण </a:t>
            </a:r>
            <a:r>
              <a:rPr lang="ja-JP" altLang="en-US" sz="1800" b="1" dirty="0">
                <a:latin typeface="Meiryo UI" panose="020B0604030504040204" pitchFamily="50" charset="-128"/>
                <a:ea typeface="Meiryo UI" panose="020B0604030504040204" pitchFamily="50" charset="-128"/>
              </a:rPr>
              <a:t>（４）</a:t>
            </a:r>
            <a:endParaRPr kumimoji="1" lang="ja-JP" altLang="en-US" sz="18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378848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④　</a:t>
            </a:r>
            <a:r>
              <a:rPr lang="ne-NP" altLang="ja-JP" sz="1600" b="1" dirty="0">
                <a:effectLst/>
                <a:latin typeface="Nirmala UI" panose="020B0502040204020203" pitchFamily="34" charset="0"/>
                <a:ea typeface="Nirmala UI" panose="020B0502040204020203" pitchFamily="34" charset="0"/>
                <a:cs typeface="Nirmala UI" panose="020B0502040204020203" pitchFamily="34" charset="0"/>
              </a:rPr>
              <a:t>ठाडो लिफ्टिंग प्रकार</a:t>
            </a:r>
            <a:endParaRPr lang="en-US" altLang="ja-JP" sz="1600" b="1" dirty="0">
              <a:solidFill>
                <a:prstClr val="black"/>
              </a:solidFill>
              <a:latin typeface="Nirmala UI" panose="020B0502040204020203" pitchFamily="34" charset="0"/>
              <a:ea typeface="Nirmala UI" panose="020B0502040204020203" pitchFamily="34" charset="0"/>
              <a:cs typeface="Nirmala UI" panose="020B0502040204020203" pitchFamily="34" charset="0"/>
            </a:endParaRPr>
          </a:p>
          <a:p>
            <a:pPr marL="152400" indent="0" algn="just">
              <a:lnSpc>
                <a:spcPts val="2000"/>
              </a:lnSpc>
              <a:buNone/>
            </a:pP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कार्यस्थल भुइँलाई ठाडो गरि माथी तल गर्न सकिने गरि संरचना रही, सिजर्स प्रकार</a:t>
            </a:r>
            <a:r>
              <a:rPr lang="en-US" altLang="ja-JP" sz="16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 मस्त प्रकार</a:t>
            </a:r>
            <a:r>
              <a:rPr lang="en-US" altLang="ja-JP" sz="16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 सिग्मा प्रकार</a:t>
            </a:r>
            <a:r>
              <a:rPr lang="en-US" altLang="ja-JP" sz="16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 र एक्स प्रकारको रहेको छ। </a:t>
            </a:r>
            <a:endPar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10000"/>
              </a:lnSpc>
              <a:spcBef>
                <a:spcPts val="0"/>
              </a:spcBef>
              <a:buNone/>
            </a:pPr>
            <a:endPar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152400" indent="0" algn="just">
              <a:buNone/>
            </a:pP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प्रमुख विशेषताहरु</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ne-NP" altLang="ja-JP" sz="1600" kern="100" dirty="0">
              <a:latin typeface="Nirmala UI" panose="020B0502040204020203" pitchFamily="34" charset="0"/>
              <a:ea typeface="Nirmala UI" panose="020B0502040204020203" pitchFamily="34" charset="0"/>
              <a:cs typeface="Nirmala UI" panose="020B0502040204020203" pitchFamily="34" charset="0"/>
            </a:endParaRPr>
          </a:p>
          <a:p>
            <a:pPr marL="152400" indent="0" algn="just">
              <a:buNone/>
            </a:pP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१</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कार्य दायरा</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 </a:t>
            </a: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चल्ने उपकरणको माथिल्लो भागमा </a:t>
            </a:r>
            <a:endPar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endParaRPr>
          </a:p>
          <a:p>
            <a:pPr marL="152400" indent="0" algn="just">
              <a:buNone/>
            </a:pPr>
            <a:r>
              <a:rPr lang="ne-NP" altLang="ja-JP" sz="1600" kern="100" dirty="0">
                <a:latin typeface="Nirmala UI" panose="020B0502040204020203" pitchFamily="34" charset="0"/>
                <a:ea typeface="Nirmala UI" panose="020B0502040204020203" pitchFamily="34" charset="0"/>
                <a:cs typeface="Nirmala UI" panose="020B0502040204020203" pitchFamily="34" charset="0"/>
              </a:rPr>
              <a:t>    </a:t>
            </a:r>
            <a:r>
              <a:rPr lang="hi-IN" altLang="ja-JP" sz="1600" kern="100" dirty="0">
                <a:effectLst/>
                <a:latin typeface="Nirmala UI" panose="020B0502040204020203" pitchFamily="34" charset="0"/>
                <a:ea typeface="Nirmala UI" panose="020B0502040204020203" pitchFamily="34" charset="0"/>
                <a:cs typeface="Nirmala UI" panose="020B0502040204020203" pitchFamily="34" charset="0"/>
              </a:rPr>
              <a:t>मात्र सिमित रहने</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a:t>
            </a:r>
            <a:endParaRPr lang="ne-NP" altLang="ja-JP" sz="1600" kern="100" dirty="0">
              <a:latin typeface="Nirmala UI" panose="020B0502040204020203" pitchFamily="34" charset="0"/>
              <a:ea typeface="Nirmala UI" panose="020B0502040204020203" pitchFamily="34" charset="0"/>
              <a:cs typeface="Nirmala UI" panose="020B0502040204020203" pitchFamily="34" charset="0"/>
            </a:endParaRPr>
          </a:p>
          <a:p>
            <a:pPr marL="152400" indent="0" algn="just">
              <a:buNone/>
            </a:pPr>
            <a:r>
              <a:rPr lang="ne-NP" altLang="ja-JP" sz="1600" kern="1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२.</a:t>
            </a: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निर्माण कार्यको आन्तरिक निर्माण, भौतिक </a:t>
            </a:r>
          </a:p>
          <a:p>
            <a:pPr marL="152400" indent="0" algn="just">
              <a:buNone/>
            </a:pPr>
            <a:r>
              <a:rPr lang="ne-NP" altLang="ja-JP" sz="1600" kern="100" dirty="0">
                <a:latin typeface="Nirmala UI" panose="020B0502040204020203" pitchFamily="34" charset="0"/>
                <a:ea typeface="Nirmala UI" panose="020B0502040204020203" pitchFamily="34" charset="0"/>
                <a:cs typeface="Nirmala UI" panose="020B0502040204020203" pitchFamily="34" charset="0"/>
              </a:rPr>
              <a:t>    </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सामग्रीको निर्माण आदिमा धेरै प्रयोग</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 </a:t>
            </a:r>
            <a:endPar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10000"/>
              </a:lnSpc>
              <a:spcBef>
                <a:spcPts val="0"/>
              </a:spcBef>
              <a:buNone/>
            </a:pPr>
            <a:r>
              <a:rPr lang="ne-NP" altLang="ja-JP" sz="16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३. तु</a:t>
            </a:r>
            <a:r>
              <a:rPr lang="ne-NP" altLang="ja-JP" sz="1600" kern="100" dirty="0">
                <a:effectLst/>
                <a:latin typeface="Nirmala UI" panose="020B0502040204020203" pitchFamily="34" charset="0"/>
                <a:ea typeface="Nirmala UI" panose="020B0502040204020203" pitchFamily="34" charset="0"/>
                <a:cs typeface="Nirmala UI" panose="020B0502040204020203" pitchFamily="34" charset="0"/>
              </a:rPr>
              <a:t>लनात्मक रुपामा सानो </a:t>
            </a:r>
            <a:r>
              <a:rPr lang="ne-NP" altLang="ja-JP" sz="1600" dirty="0">
                <a:effectLst/>
                <a:latin typeface="Nirmala UI" panose="020B0502040204020203" pitchFamily="34" charset="0"/>
                <a:ea typeface="Nirmala UI" panose="020B0502040204020203" pitchFamily="34" charset="0"/>
                <a:cs typeface="Nirmala UI" panose="020B0502040204020203" pitchFamily="34" charset="0"/>
              </a:rPr>
              <a:t>प्रकारको धेरै रहको।</a:t>
            </a:r>
            <a:endParaRPr lang="ja-JP" altLang="en-US" sz="16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139890" y="1607419"/>
            <a:ext cx="3258953" cy="2000902"/>
          </a:xfrm>
          <a:prstGeom prst="rect">
            <a:avLst/>
          </a:prstGeom>
          <a:noFill/>
          <a:ln>
            <a:solidFill>
              <a:schemeClr val="tx1"/>
            </a:solidFill>
          </a:ln>
        </p:spPr>
      </p:pic>
      <p:sp>
        <p:nvSpPr>
          <p:cNvPr id="2" name="テキスト ボックス 6">
            <a:extLst>
              <a:ext uri="{FF2B5EF4-FFF2-40B4-BE49-F238E27FC236}">
                <a16:creationId xmlns:a16="http://schemas.microsoft.com/office/drawing/2014/main" id="{A036F868-5DD4-EAB0-7457-8C79E685EA80}"/>
              </a:ext>
            </a:extLst>
          </p:cNvPr>
          <p:cNvSpPr txBox="1"/>
          <p:nvPr/>
        </p:nvSpPr>
        <p:spPr>
          <a:xfrm>
            <a:off x="4655596" y="6400413"/>
            <a:ext cx="3624747"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6</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3" name="テキスト ボックス 134">
            <a:extLst>
              <a:ext uri="{FF2B5EF4-FFF2-40B4-BE49-F238E27FC236}">
                <a16:creationId xmlns:a16="http://schemas.microsoft.com/office/drawing/2014/main" id="{0B6EE4DD-22A6-A26B-779C-B916FE7845CF}"/>
              </a:ext>
            </a:extLst>
          </p:cNvPr>
          <p:cNvSpPr txBox="1">
            <a:spLocks noChangeArrowheads="1"/>
          </p:cNvSpPr>
          <p:nvPr/>
        </p:nvSpPr>
        <p:spPr bwMode="auto">
          <a:xfrm>
            <a:off x="4938093" y="3290060"/>
            <a:ext cx="675640" cy="3149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सिजर प्रकार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7" name="テキスト ボックス 136">
            <a:extLst>
              <a:ext uri="{FF2B5EF4-FFF2-40B4-BE49-F238E27FC236}">
                <a16:creationId xmlns:a16="http://schemas.microsoft.com/office/drawing/2014/main" id="{CAF6B9CF-7EE1-767C-0D9A-783A69B44B96}"/>
              </a:ext>
            </a:extLst>
          </p:cNvPr>
          <p:cNvSpPr txBox="1">
            <a:spLocks noChangeArrowheads="1"/>
          </p:cNvSpPr>
          <p:nvPr/>
        </p:nvSpPr>
        <p:spPr bwMode="auto">
          <a:xfrm>
            <a:off x="5867733" y="3267200"/>
            <a:ext cx="675640" cy="3149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मस्त प्रकार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9" name="テキスト ボックス 137">
            <a:extLst>
              <a:ext uri="{FF2B5EF4-FFF2-40B4-BE49-F238E27FC236}">
                <a16:creationId xmlns:a16="http://schemas.microsoft.com/office/drawing/2014/main" id="{CF205874-0B71-A6BB-A985-C6CBFF126A37}"/>
              </a:ext>
            </a:extLst>
          </p:cNvPr>
          <p:cNvSpPr txBox="1">
            <a:spLocks noChangeArrowheads="1"/>
          </p:cNvSpPr>
          <p:nvPr/>
        </p:nvSpPr>
        <p:spPr bwMode="auto">
          <a:xfrm>
            <a:off x="6667833" y="3191000"/>
            <a:ext cx="675640" cy="3149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सिग्मा प्रकार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0" name="テキスト ボックス 138">
            <a:extLst>
              <a:ext uri="{FF2B5EF4-FFF2-40B4-BE49-F238E27FC236}">
                <a16:creationId xmlns:a16="http://schemas.microsoft.com/office/drawing/2014/main" id="{A27D9977-A590-98D6-404D-A7BA17DEE308}"/>
              </a:ext>
            </a:extLst>
          </p:cNvPr>
          <p:cNvSpPr txBox="1">
            <a:spLocks noChangeArrowheads="1"/>
          </p:cNvSpPr>
          <p:nvPr/>
        </p:nvSpPr>
        <p:spPr bwMode="auto">
          <a:xfrm>
            <a:off x="7467933" y="3221480"/>
            <a:ext cx="930910" cy="31496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एक्स्  (</a:t>
            </a:r>
            <a:r>
              <a:rPr lang="en-US" sz="700" kern="100">
                <a:effectLst/>
                <a:latin typeface="Nirmala UI" panose="020B0502040204020203" pitchFamily="34" charset="0"/>
                <a:ea typeface="ＭＳ ゴシック" panose="020B0609070205080204" pitchFamily="49" charset="-128"/>
                <a:cs typeface="Mangal" panose="02040503050203030202" pitchFamily="18" charset="0"/>
              </a:rPr>
              <a:t>x</a:t>
            </a: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  प्रकार</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6" name="テキスト ボックス 135">
            <a:extLst>
              <a:ext uri="{FF2B5EF4-FFF2-40B4-BE49-F238E27FC236}">
                <a16:creationId xmlns:a16="http://schemas.microsoft.com/office/drawing/2014/main" id="{8D76D29F-77CE-96CC-084D-7F07D3D39C5B}"/>
              </a:ext>
            </a:extLst>
          </p:cNvPr>
          <p:cNvSpPr txBox="1">
            <a:spLocks noChangeArrowheads="1"/>
          </p:cNvSpPr>
          <p:nvPr/>
        </p:nvSpPr>
        <p:spPr bwMode="auto">
          <a:xfrm>
            <a:off x="5951553" y="3406947"/>
            <a:ext cx="1574800" cy="23663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चित्र 1-9 ठाडो तल माथी प्रकारको उदाहरण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Tree>
    <p:extLst>
      <p:ext uri="{BB962C8B-B14F-4D97-AF65-F5344CB8AC3E}">
        <p14:creationId xmlns:p14="http://schemas.microsoft.com/office/powerpoint/2010/main" val="3936230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latin typeface="Nirmala UI" panose="020B0502040204020203" pitchFamily="34" charset="0"/>
                <a:ea typeface="Nirmala UI" panose="020B0502040204020203" pitchFamily="34" charset="0"/>
                <a:cs typeface="Nirmala UI" panose="020B0502040204020203" pitchFamily="34" charset="0"/>
              </a:rPr>
              <a:t>करेन्ट लाग्ने खतरा र मा</a:t>
            </a:r>
            <a:r>
              <a:rPr lang="hi-IN" altLang="ja-JP" sz="1800" b="1" dirty="0">
                <a:effectLst/>
                <a:latin typeface="Nirmala UI" panose="020B0502040204020203" pitchFamily="34" charset="0"/>
                <a:ea typeface="Nirmala UI" panose="020B0502040204020203" pitchFamily="34" charset="0"/>
                <a:cs typeface="Nirmala UI" panose="020B0502040204020203" pitchFamily="34" charset="0"/>
              </a:rPr>
              <a:t>नव शरीरमा </a:t>
            </a:r>
            <a:r>
              <a:rPr lang="ne-NP" altLang="ja-JP" sz="1800" b="1" dirty="0">
                <a:effectLst/>
                <a:latin typeface="Nirmala UI" panose="020B0502040204020203" pitchFamily="34" charset="0"/>
                <a:ea typeface="Nirmala UI" panose="020B0502040204020203" pitchFamily="34" charset="0"/>
                <a:cs typeface="Nirmala UI" panose="020B0502040204020203" pitchFamily="34" charset="0"/>
              </a:rPr>
              <a:t>हुने </a:t>
            </a:r>
            <a:r>
              <a:rPr lang="hi-IN" altLang="ja-JP" sz="1800" b="1" dirty="0">
                <a:effectLst/>
                <a:latin typeface="Nirmala UI" panose="020B0502040204020203" pitchFamily="34" charset="0"/>
                <a:ea typeface="Nirmala UI" panose="020B0502040204020203" pitchFamily="34" charset="0"/>
                <a:cs typeface="Nirmala UI" panose="020B0502040204020203" pitchFamily="34" charset="0"/>
              </a:rPr>
              <a:t>प्रभाव</a:t>
            </a:r>
            <a:endParaRPr kumimoji="1" lang="ja-JP" altLang="en-US" sz="1800" b="1" dirty="0">
              <a:latin typeface="Nirmala UI" panose="020B0502040204020203" pitchFamily="34" charset="0"/>
              <a:ea typeface="Meiryo UI" panose="020B0604030504040204" pitchFamily="50" charset="-128"/>
              <a:cs typeface="Nirmala UI" panose="020B0502040204020203" pitchFamily="34" charset="0"/>
            </a:endParaRPr>
          </a:p>
        </p:txBody>
      </p:sp>
      <p:sp>
        <p:nvSpPr>
          <p:cNvPr id="7" name="テキスト ボックス 6"/>
          <p:cNvSpPr txBox="1"/>
          <p:nvPr/>
        </p:nvSpPr>
        <p:spPr>
          <a:xfrm>
            <a:off x="3860192" y="6400413"/>
            <a:ext cx="4310470"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174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72</a:t>
            </a:r>
            <a:r>
              <a:rPr lang="ja-JP" altLang="en-US" sz="1200" dirty="0">
                <a:solidFill>
                  <a:prstClr val="black"/>
                </a:solidFill>
              </a:rPr>
              <a:t>～</a:t>
            </a:r>
            <a:r>
              <a:rPr lang="en-US" altLang="ja-JP" sz="1200" dirty="0">
                <a:solidFill>
                  <a:prstClr val="black"/>
                </a:solidFill>
              </a:rPr>
              <a:t>73</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80</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67074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u="sng" dirty="0">
                <a:solidFill>
                  <a:prstClr val="black"/>
                </a:solidFill>
                <a:latin typeface="Meiryo UI" panose="020B0604030504040204" pitchFamily="50" charset="-128"/>
                <a:ea typeface="Meiryo UI" panose="020B0604030504040204" pitchFamily="50" charset="-128"/>
              </a:rPr>
              <a:t>①　</a:t>
            </a:r>
            <a:r>
              <a:rPr lang="ne-NP" altLang="ja-JP" sz="1400" b="1" u="sng" dirty="0">
                <a:effectLst/>
                <a:ea typeface="ＭＳ ゴシック" panose="020B0609070205080204" pitchFamily="49" charset="-128"/>
                <a:cs typeface="Nirmala UI" panose="020B0502040204020203" pitchFamily="34" charset="0"/>
              </a:rPr>
              <a:t>करेन्ट लाग्नबाट जोखिम निर्धारण गर्ने कारकहरु </a:t>
            </a:r>
            <a:r>
              <a:rPr lang="ja-JP" altLang="en-US" sz="1400" dirty="0">
                <a:solidFill>
                  <a:prstClr val="black"/>
                </a:solidFill>
                <a:latin typeface="Meiryo UI" panose="020B0604030504040204" pitchFamily="50" charset="-128"/>
                <a:ea typeface="Meiryo UI" panose="020B0604030504040204" pitchFamily="50" charset="-128"/>
              </a:rPr>
              <a:t>　</a:t>
            </a:r>
            <a:endParaRPr lang="ne-NP"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करेन्टका कारण मानिसको शरीरले लिने अशक्तताको गम्भीरतामा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करेन्ट लागेको समय र अवस्थामा भर पर्ने भए पनि</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प्रमुख कारण निम्न रुपमा लिन सकिन्छ।</a:t>
            </a:r>
            <a:endParaRPr lang="ja-JP" altLang="en-US" sz="1400" dirty="0">
              <a:solidFill>
                <a:prstClr val="black"/>
              </a:solidFill>
              <a:latin typeface="Meiryo UI" panose="020B0604030504040204" pitchFamily="50" charset="-128"/>
              <a:ea typeface="Meiryo UI" panose="020B0604030504040204" pitchFamily="50" charset="-128"/>
            </a:endParaRPr>
          </a:p>
          <a:p>
            <a:pPr lvl="1">
              <a:lnSpc>
                <a:spcPct val="100000"/>
              </a:lnSpc>
              <a:spcBef>
                <a:spcPts val="0"/>
              </a:spcBef>
              <a:buFont typeface="Wingdings" panose="05000000000000000000" pitchFamily="2" charset="2"/>
              <a:buChar char="ü"/>
            </a:pPr>
            <a:r>
              <a:rPr lang="ne-NP" altLang="ja-JP" sz="1200" dirty="0">
                <a:effectLst/>
                <a:ea typeface="ＭＳ ゴシック" panose="020B0609070205080204" pitchFamily="49" charset="-128"/>
                <a:cs typeface="Nirmala UI" panose="020B0502040204020203" pitchFamily="34" charset="0"/>
              </a:rPr>
              <a:t>करेन्ट लागेको विधुतीय प्रवाहको परिमाण र आवृत्ति</a:t>
            </a:r>
            <a:endParaRPr lang="ja-JP" altLang="en-US" sz="1200" dirty="0">
              <a:solidFill>
                <a:prstClr val="black"/>
              </a:solidFill>
              <a:latin typeface="Meiryo UI" panose="020B0604030504040204" pitchFamily="50" charset="-128"/>
              <a:ea typeface="Meiryo UI" panose="020B0604030504040204" pitchFamily="50" charset="-128"/>
            </a:endParaRPr>
          </a:p>
          <a:p>
            <a:pPr lvl="1">
              <a:lnSpc>
                <a:spcPct val="100000"/>
              </a:lnSpc>
              <a:spcBef>
                <a:spcPts val="0"/>
              </a:spcBef>
              <a:buFont typeface="Wingdings" panose="05000000000000000000" pitchFamily="2" charset="2"/>
              <a:buChar char="ü"/>
            </a:pPr>
            <a:r>
              <a:rPr lang="ne-NP" altLang="ja-JP" sz="1200" dirty="0">
                <a:effectLst/>
                <a:ea typeface="ＭＳ ゴシック" panose="020B0609070205080204" pitchFamily="49" charset="-128"/>
                <a:cs typeface="Nirmala UI" panose="020B0502040204020203" pitchFamily="34" charset="0"/>
              </a:rPr>
              <a:t>करेन्ट लागेको समय</a:t>
            </a:r>
            <a:endParaRPr lang="ja-JP" altLang="en-US" sz="1200" dirty="0">
              <a:solidFill>
                <a:prstClr val="black"/>
              </a:solidFill>
              <a:latin typeface="Meiryo UI" panose="020B0604030504040204" pitchFamily="50" charset="-128"/>
              <a:ea typeface="Meiryo UI" panose="020B0604030504040204" pitchFamily="50" charset="-128"/>
            </a:endParaRPr>
          </a:p>
          <a:p>
            <a:pPr lvl="1">
              <a:lnSpc>
                <a:spcPct val="100000"/>
              </a:lnSpc>
              <a:spcBef>
                <a:spcPts val="0"/>
              </a:spcBef>
              <a:buFont typeface="Wingdings" panose="05000000000000000000" pitchFamily="2" charset="2"/>
              <a:buChar char="ü"/>
            </a:pPr>
            <a:r>
              <a:rPr lang="ne-NP" altLang="ja-JP" sz="1200" dirty="0">
                <a:effectLst/>
                <a:ea typeface="ＭＳ ゴシック" panose="020B0609070205080204" pitchFamily="49" charset="-128"/>
                <a:cs typeface="Nirmala UI" panose="020B0502040204020203" pitchFamily="34" charset="0"/>
              </a:rPr>
              <a:t> करेन्ट लागेको मार्ग</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dirty="0">
                <a:effectLst/>
                <a:ea typeface="ＭＳ ゴシック" panose="020B0609070205080204" pitchFamily="49" charset="-128"/>
                <a:cs typeface="Nirmala UI" panose="020B0502040204020203" pitchFamily="34" charset="0"/>
              </a:rPr>
              <a:t>मानव शरीर मार्फत </a:t>
            </a:r>
            <a:r>
              <a:rPr lang="ne-NP" altLang="ja-JP" sz="1200" dirty="0">
                <a:effectLst/>
                <a:ea typeface="ＭＳ ゴシック" panose="020B0609070205080204" pitchFamily="49" charset="-128"/>
                <a:cs typeface="Nirmala UI" panose="020B0502040204020203" pitchFamily="34" charset="0"/>
              </a:rPr>
              <a:t>करेन्ट प्रवेश भएको </a:t>
            </a:r>
            <a:r>
              <a:rPr lang="hi-IN" altLang="ja-JP" sz="1200" dirty="0">
                <a:effectLst/>
                <a:ea typeface="ＭＳ ゴシック" panose="020B0609070205080204" pitchFamily="49" charset="-128"/>
                <a:cs typeface="Nirmala UI" panose="020B0502040204020203" pitchFamily="34" charset="0"/>
              </a:rPr>
              <a:t>मार्ग</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ja-JP" altLang="en-US" sz="1200" dirty="0">
              <a:solidFill>
                <a:prstClr val="black"/>
              </a:solidFill>
              <a:latin typeface="Meiryo UI" panose="020B0604030504040204" pitchFamily="50" charset="-128"/>
              <a:ea typeface="Meiryo UI" panose="020B0604030504040204" pitchFamily="50" charset="-128"/>
            </a:endParaRPr>
          </a:p>
          <a:p>
            <a:pPr lvl="1">
              <a:lnSpc>
                <a:spcPct val="100000"/>
              </a:lnSpc>
              <a:spcBef>
                <a:spcPts val="0"/>
              </a:spcBef>
              <a:buFont typeface="Wingdings" panose="05000000000000000000" pitchFamily="2" charset="2"/>
              <a:buChar char="ü"/>
            </a:pPr>
            <a:r>
              <a:rPr lang="ne-NP" altLang="ja-JP" sz="1200" dirty="0">
                <a:effectLst/>
                <a:ea typeface="ＭＳ ゴシック" panose="020B0609070205080204" pitchFamily="49" charset="-128"/>
                <a:cs typeface="Nirmala UI" panose="020B0502040204020203" pitchFamily="34" charset="0"/>
              </a:rPr>
              <a:t>श्रोतको प्रकार</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dirty="0">
                <a:effectLst/>
                <a:ea typeface="ＭＳ ゴシック" panose="020B0609070205080204" pitchFamily="49" charset="-128"/>
                <a:cs typeface="Nirmala UI" panose="020B0502040204020203" pitchFamily="34" charset="0"/>
              </a:rPr>
              <a:t>वैकल्पिक</a:t>
            </a:r>
            <a:r>
              <a:rPr lang="ne-NP" altLang="ja-JP" sz="1200" dirty="0">
                <a:effectLst/>
                <a:ea typeface="ＭＳ ゴシック" panose="020B0609070205080204" pitchFamily="49" charset="-128"/>
                <a:cs typeface="Nirmala UI" panose="020B0502040204020203" pitchFamily="34" charset="0"/>
              </a:rPr>
              <a:t> प्रवाह</a:t>
            </a:r>
            <a:r>
              <a:rPr lang="en-US" altLang="ja-JP" sz="1200" dirty="0">
                <a:effectLst/>
                <a:latin typeface="Nirmala UI" panose="020B0502040204020203" pitchFamily="34" charset="0"/>
                <a:ea typeface="ＭＳ ゴシック" panose="020B0609070205080204" pitchFamily="49" charset="-128"/>
              </a:rPr>
              <a:t>, </a:t>
            </a:r>
            <a:r>
              <a:rPr lang="hi-IN" altLang="ja-JP" sz="1200" dirty="0">
                <a:effectLst/>
                <a:ea typeface="ＭＳ ゴシック" panose="020B0609070205080204" pitchFamily="49" charset="-128"/>
                <a:cs typeface="Nirmala UI" panose="020B0502040204020203" pitchFamily="34" charset="0"/>
              </a:rPr>
              <a:t>प्रत्यक्ष </a:t>
            </a:r>
            <a:r>
              <a:rPr lang="ne-NP" altLang="ja-JP" sz="1200" dirty="0">
                <a:effectLst/>
                <a:ea typeface="ＭＳ ゴシック" panose="020B0609070205080204" pitchFamily="49" charset="-128"/>
                <a:cs typeface="Nirmala UI" panose="020B0502040204020203" pitchFamily="34" charset="0"/>
              </a:rPr>
              <a:t>प्रवाहको</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आदि</a:t>
            </a: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200" dirty="0">
                <a:solidFill>
                  <a:prstClr val="black"/>
                </a:solidFill>
                <a:latin typeface="Meiryo UI" panose="020B0604030504040204" pitchFamily="50" charset="-128"/>
                <a:ea typeface="Meiryo UI" panose="020B0604030504040204" pitchFamily="50" charset="-128"/>
              </a:rPr>
              <a:t>　</a:t>
            </a:r>
            <a:endParaRPr lang="ne-NP"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न्यतया</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करेन्ट लाग्ने प्रवाह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ठुलो रहेमा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मानिसको शरीरको मुटु आदि महत्वपूर्ण भागहरूमा प्रवाह भइ</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विधुतीय प्रवाह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लामो समय प्रवाह भएमा जोखिम उच्च रहन्छ</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भनेर भन्न सकिन्छ।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60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②　</a:t>
            </a:r>
            <a:r>
              <a:rPr lang="hi-IN" altLang="ja-JP" sz="1200" b="1" dirty="0">
                <a:effectLst/>
                <a:ea typeface="ＭＳ ゴシック" panose="020B0609070205080204" pitchFamily="49" charset="-128"/>
                <a:cs typeface="Nirmala UI" panose="020B0502040204020203" pitchFamily="34" charset="0"/>
              </a:rPr>
              <a:t>मानव शरीरमा </a:t>
            </a:r>
            <a:r>
              <a:rPr lang="ne-NP" altLang="ja-JP" sz="1200" b="1" dirty="0">
                <a:effectLst/>
                <a:ea typeface="ＭＳ ゴシック" panose="020B0609070205080204" pitchFamily="49" charset="-128"/>
                <a:cs typeface="Nirmala UI" panose="020B0502040204020203" pitchFamily="34" charset="0"/>
              </a:rPr>
              <a:t>हुने विधुतीय </a:t>
            </a:r>
            <a:r>
              <a:rPr lang="hi-IN" altLang="ja-JP" sz="1200" b="1" dirty="0">
                <a:effectLst/>
                <a:ea typeface="ＭＳ ゴシック" panose="020B0609070205080204" pitchFamily="49" charset="-128"/>
                <a:cs typeface="Nirmala UI" panose="020B0502040204020203" pitchFamily="34" charset="0"/>
              </a:rPr>
              <a:t>प्रवाहको प्रभाव</a:t>
            </a:r>
            <a:endParaRPr lang="en-US" altLang="ja-JP"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39709200"/>
              </p:ext>
            </p:extLst>
          </p:nvPr>
        </p:nvGraphicFramePr>
        <p:xfrm>
          <a:off x="971387" y="3583875"/>
          <a:ext cx="6113145" cy="1969802"/>
        </p:xfrm>
        <a:graphic>
          <a:graphicData uri="http://schemas.openxmlformats.org/drawingml/2006/table">
            <a:tbl>
              <a:tblPr firstRow="1" firstCol="1" bandRow="1">
                <a:tableStyleId>{5940675A-B579-460E-94D1-54222C63F5DA}</a:tableStyleId>
              </a:tblPr>
              <a:tblGrid>
                <a:gridCol w="2067560">
                  <a:extLst>
                    <a:ext uri="{9D8B030D-6E8A-4147-A177-3AD203B41FA5}">
                      <a16:colId xmlns:a16="http://schemas.microsoft.com/office/drawing/2014/main" val="20000"/>
                    </a:ext>
                  </a:extLst>
                </a:gridCol>
                <a:gridCol w="4045585">
                  <a:extLst>
                    <a:ext uri="{9D8B030D-6E8A-4147-A177-3AD203B41FA5}">
                      <a16:colId xmlns:a16="http://schemas.microsoft.com/office/drawing/2014/main" val="20001"/>
                    </a:ext>
                  </a:extLst>
                </a:gridCol>
              </a:tblGrid>
              <a:tr h="252894">
                <a:tc>
                  <a:txBody>
                    <a:bodyPr/>
                    <a:lstStyle/>
                    <a:p>
                      <a:pPr algn="ctr">
                        <a:lnSpc>
                          <a:spcPts val="1900"/>
                        </a:lnSpc>
                      </a:pPr>
                      <a:r>
                        <a:rPr lang="ne-NP" sz="1100" kern="10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विधुतीय प्रवाहको परिमाण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900"/>
                        </a:lnSpc>
                      </a:pPr>
                      <a:r>
                        <a:rPr lang="ne-NP" sz="1100" kern="10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मानव शरीरको प्रतिक्रिया</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0"/>
                  </a:ext>
                </a:extLst>
              </a:tr>
              <a:tr h="252894">
                <a:tc>
                  <a:txBody>
                    <a:bodyPr/>
                    <a:lstStyle/>
                    <a:p>
                      <a:pPr algn="ctr">
                        <a:lnSpc>
                          <a:spcPts val="1900"/>
                        </a:lnSpc>
                      </a:pPr>
                      <a:r>
                        <a:rPr lang="ja-JP" sz="1100" kern="100">
                          <a:effectLst/>
                          <a:latin typeface="Nirmala UI" panose="020B0502040204020203" pitchFamily="34" charset="0"/>
                          <a:ea typeface="ＭＳ ゴシック" panose="020B0609070205080204" pitchFamily="49" charset="-128"/>
                          <a:cs typeface="Nirmala UI" panose="020B0502040204020203" pitchFamily="34" charset="0"/>
                        </a:rPr>
                        <a:t>１ｍＡ</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जति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l">
                        <a:lnSpc>
                          <a:spcPts val="1900"/>
                        </a:lnSpc>
                      </a:pP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झनक्क महसुस हुने जति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1"/>
                  </a:ext>
                </a:extLst>
              </a:tr>
              <a:tr h="252894">
                <a:tc>
                  <a:txBody>
                    <a:bodyPr/>
                    <a:lstStyle/>
                    <a:p>
                      <a:pPr algn="ctr">
                        <a:lnSpc>
                          <a:spcPts val="1900"/>
                        </a:lnSpc>
                      </a:pPr>
                      <a:r>
                        <a:rPr lang="ja-JP" sz="1100" kern="100">
                          <a:effectLst/>
                          <a:latin typeface="Nirmala UI" panose="020B0502040204020203" pitchFamily="34" charset="0"/>
                          <a:ea typeface="ＭＳ ゴシック" panose="020B0609070205080204" pitchFamily="49" charset="-128"/>
                          <a:cs typeface="Nirmala UI" panose="020B0502040204020203" pitchFamily="34" charset="0"/>
                        </a:rPr>
                        <a:t>５ｍＡ</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जति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l">
                        <a:lnSpc>
                          <a:spcPts val="1900"/>
                        </a:lnSpc>
                      </a:pP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एकदम दुख्ने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2"/>
                  </a:ext>
                </a:extLst>
              </a:tr>
              <a:tr h="252894">
                <a:tc>
                  <a:txBody>
                    <a:bodyPr/>
                    <a:lstStyle/>
                    <a:p>
                      <a:pPr algn="ctr">
                        <a:lnSpc>
                          <a:spcPts val="1900"/>
                        </a:lnSpc>
                      </a:pPr>
                      <a:r>
                        <a:rPr lang="ja-JP" sz="1100" kern="100">
                          <a:effectLst/>
                          <a:latin typeface="Nirmala UI" panose="020B0502040204020203" pitchFamily="34" charset="0"/>
                          <a:ea typeface="ＭＳ ゴシック" panose="020B0609070205080204" pitchFamily="49" charset="-128"/>
                          <a:cs typeface="Nirmala UI" panose="020B0502040204020203" pitchFamily="34" charset="0"/>
                        </a:rPr>
                        <a:t>１０ｍＡ</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जति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l">
                        <a:lnSpc>
                          <a:spcPts val="1900"/>
                        </a:lnSpc>
                      </a:pP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सहन नसक्ने जति</a:t>
                      </a: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 झमझम महसुस</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3"/>
                  </a:ext>
                </a:extLst>
              </a:tr>
              <a:tr h="252894">
                <a:tc>
                  <a:txBody>
                    <a:bodyPr/>
                    <a:lstStyle/>
                    <a:p>
                      <a:pPr algn="ctr">
                        <a:lnSpc>
                          <a:spcPts val="1900"/>
                        </a:lnSpc>
                      </a:pPr>
                      <a:r>
                        <a:rPr lang="ja-JP" sz="1100" kern="100">
                          <a:effectLst/>
                          <a:latin typeface="Nirmala UI" panose="020B0502040204020203" pitchFamily="34" charset="0"/>
                          <a:ea typeface="ＭＳ ゴシック" panose="020B0609070205080204" pitchFamily="49" charset="-128"/>
                          <a:cs typeface="Nirmala UI" panose="020B0502040204020203" pitchFamily="34" charset="0"/>
                        </a:rPr>
                        <a:t>２０ｍＡ</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जति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l">
                        <a:lnSpc>
                          <a:spcPts val="1900"/>
                        </a:lnSpc>
                      </a:pPr>
                      <a:r>
                        <a:rPr lang="ne-N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मासपेशीको कठिनाई गम्भिर भइ</a:t>
                      </a:r>
                      <a:r>
                        <a:rPr lang="en-US" sz="11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श्वासप्रश्वास कठिन भएर निरन्तरप्रवाह </a:t>
                      </a:r>
                      <a:r>
                        <a:rPr lang="ja-JP" altLang="en-US"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भए</a:t>
                      </a:r>
                      <a:r>
                        <a:rPr lang="ne-N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 मृत्यु हुन्छ।</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4"/>
                  </a:ext>
                </a:extLst>
              </a:tr>
              <a:tr h="252894">
                <a:tc>
                  <a:txBody>
                    <a:bodyPr/>
                    <a:lstStyle/>
                    <a:p>
                      <a:pPr algn="ctr">
                        <a:lnSpc>
                          <a:spcPts val="1900"/>
                        </a:lnSpc>
                      </a:pPr>
                      <a:r>
                        <a:rPr lang="ja-JP" sz="1100" kern="100">
                          <a:effectLst/>
                          <a:latin typeface="Nirmala UI" panose="020B0502040204020203" pitchFamily="34" charset="0"/>
                          <a:ea typeface="ＭＳ ゴシック" panose="020B0609070205080204" pitchFamily="49" charset="-128"/>
                          <a:cs typeface="Nirmala UI" panose="020B0502040204020203" pitchFamily="34" charset="0"/>
                        </a:rPr>
                        <a:t>５０ｍＡ</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जति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l">
                        <a:lnSpc>
                          <a:spcPts val="1900"/>
                        </a:lnSpc>
                      </a:pPr>
                      <a:r>
                        <a:rPr lang="ne-N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छोटो समयको लागि पनि ज्यान जोखिममा पर्छ।  </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5"/>
                  </a:ext>
                </a:extLst>
              </a:tr>
              <a:tr h="252894">
                <a:tc>
                  <a:txBody>
                    <a:bodyPr/>
                    <a:lstStyle/>
                    <a:p>
                      <a:pPr algn="ctr">
                        <a:lnSpc>
                          <a:spcPts val="1900"/>
                        </a:lnSpc>
                      </a:pPr>
                      <a:r>
                        <a:rPr lang="ja-JP" sz="1100" kern="100">
                          <a:effectLst/>
                          <a:latin typeface="Nirmala UI" panose="020B0502040204020203" pitchFamily="34" charset="0"/>
                          <a:ea typeface="ＭＳ ゴシック" panose="020B0609070205080204" pitchFamily="49" charset="-128"/>
                          <a:cs typeface="Nirmala UI" panose="020B0502040204020203" pitchFamily="34" charset="0"/>
                        </a:rPr>
                        <a:t>１００ｍＡ</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जति</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l">
                        <a:lnSpc>
                          <a:spcPts val="1900"/>
                        </a:lnSpc>
                      </a:pPr>
                      <a:r>
                        <a:rPr lang="ne-N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घातक चोटपटक उब्जाउछ।</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127738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माथिल्लो बिजुली लाइन नजिकमा कार्य गर्दा ध्यान दिनुपर्ने कुराहरु</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17437" y="6400413"/>
            <a:ext cx="395322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174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73</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81</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8"/>
            <a:ext cx="7886701" cy="373145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hi-IN" altLang="ja-JP" sz="1200" kern="100" dirty="0">
                <a:effectLst/>
                <a:latin typeface="Nirmala UI" panose="020B0502040204020203" pitchFamily="34" charset="0"/>
                <a:ea typeface="Nirmala UI" panose="020B0502040204020203" pitchFamily="34" charset="0"/>
                <a:cs typeface="Nirmala UI" panose="020B0502040204020203" pitchFamily="34" charset="0"/>
              </a:rPr>
              <a:t> उच्च स्थानमा कार्य गर्ने साधनलाई प्रयोग गर्ने  कार्यमा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b="1" u="sng" kern="100" dirty="0">
                <a:effectLst/>
                <a:latin typeface="Nirmala UI" panose="020B0502040204020203" pitchFamily="34" charset="0"/>
                <a:ea typeface="Nirmala UI" panose="020B0502040204020203" pitchFamily="34" charset="0"/>
                <a:cs typeface="Nirmala UI" panose="020B0502040204020203" pitchFamily="34" charset="0"/>
              </a:rPr>
              <a:t>प्रसारण</a:t>
            </a:r>
            <a:r>
              <a:rPr lang="ja-JP" altLang="en-US" sz="1200" b="1" u="sng" dirty="0">
                <a:solidFill>
                  <a:prstClr val="black"/>
                </a:solidFill>
                <a:latin typeface="Nirmala UI" panose="020B0502040204020203" pitchFamily="34" charset="0"/>
                <a:ea typeface="Meiryo UI" panose="020B0604030504040204" pitchFamily="50" charset="-128"/>
                <a:cs typeface="Nirmala UI" panose="020B0502040204020203" pitchFamily="34" charset="0"/>
              </a:rPr>
              <a:t> ・ </a:t>
            </a:r>
            <a:r>
              <a:rPr lang="ne-NP" altLang="ja-JP" sz="1200" b="1" u="sng" dirty="0">
                <a:solidFill>
                  <a:prstClr val="black"/>
                </a:solidFill>
                <a:latin typeface="Nirmala UI" panose="020B0502040204020203" pitchFamily="34" charset="0"/>
                <a:ea typeface="Nirmala UI" panose="020B0502040204020203" pitchFamily="34" charset="0"/>
                <a:cs typeface="Nirmala UI" panose="020B0502040204020203" pitchFamily="34" charset="0"/>
              </a:rPr>
              <a:t>वितरण लाइनसंग सम्पर्क रहेर करेन्ट</a:t>
            </a:r>
            <a:r>
              <a:rPr lang="ne-NP" altLang="ja-JP" sz="12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लाग्ने दुर्घटना धेरै हुने गरेको छ।</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76200" indent="0" algn="just">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विशेष गरि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भोल्टेज प्रसारण लाइन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कामदार अथवा उच्च स्थानमा कार्य गर्ने साधनको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बुम आदिले सिधै सम्पर्क नगरे पनि, प्रसारण लाइनमा नजिकिदा मात्र पनि करेन्ट लाग्ने खतरा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रहेकोले</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तोकिएको दूरी</a:t>
            </a:r>
            <a:r>
              <a:rPr lang="ja-JP" altLang="ja-JP" sz="12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न्युनतम दूरी</a:t>
            </a:r>
            <a:r>
              <a:rPr lang="ja-JP" altLang="ja-JP" sz="12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भित्र नजिक नरहनु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साथै</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आवश्यक सुरक्षात्मक उपायहरु लगाई</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रेखदेख गर्ने व्यक्ति राखेर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कार्य गर्नु जरुरी छ।</a:t>
            </a:r>
            <a:endParaRPr lang="ne-NP"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76200" indent="0" algn="just">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साथै</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गर्मीयाममा शरीरका धेरै भागहरु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खुल्ला भइ</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पसिनाले भिज्ने भएकोले करेन्ट लाग्ने दुर्घटना धेरै हुन्छ।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600"/>
              </a:spcBef>
              <a:buNone/>
            </a:pPr>
            <a:r>
              <a:rPr lang="ne-NP" altLang="ja-JP" sz="1200" dirty="0">
                <a:effectLst/>
                <a:ea typeface="ＭＳ ゴシック" panose="020B0609070205080204" pitchFamily="49" charset="-128"/>
                <a:cs typeface="Nirmala UI" panose="020B0502040204020203" pitchFamily="34" charset="0"/>
              </a:rPr>
              <a:t>उच्च स्थानमा माथिल्लो बिजुलीको लाइन अथवा विधुतीय उपकरणको चार्जिङ लाइन नजिकैको ठाउँमा, भवनको निर्माण</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भत्काउने</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जाँच</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मर्मत</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रंग आदि को कार्यलाई उच्च स्थानमा कार्य गर्ने साधन प्रयोग गरि कार्य गर्दा</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त्यस विधुतीय उपकरणको चार्जिङ लाइनमा छोएर</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अथवा नजिक हुँदा करेन्ट लाग्ने खतरा रहेमा</a:t>
            </a:r>
            <a:r>
              <a:rPr lang="en-US" altLang="ja-JP" sz="1200" dirty="0">
                <a:effectLst/>
                <a:latin typeface="Nirmala UI" panose="020B0502040204020203" pitchFamily="34" charset="0"/>
                <a:ea typeface="ＭＳ ゴシック" panose="020B0609070205080204" pitchFamily="49" charset="-128"/>
              </a:rPr>
              <a:t>, </a:t>
            </a:r>
            <a:r>
              <a:rPr lang="ne-NP" altLang="ja-JP" sz="1200" b="1" u="sng" dirty="0">
                <a:effectLst/>
                <a:ea typeface="ＭＳ ゴシック" panose="020B0609070205080204" pitchFamily="49" charset="-128"/>
                <a:cs typeface="Nirmala UI" panose="020B0502040204020203" pitchFamily="34" charset="0"/>
              </a:rPr>
              <a:t>निम्न प्रकारका उपायहरु लगाउन जरुरी छ।</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सुर</a:t>
            </a:r>
            <a:r>
              <a:rPr lang="hi-IN" altLang="ja-JP" sz="1200" dirty="0">
                <a:effectLst/>
                <a:ea typeface="ＭＳ ゴシック" panose="020B0609070205080204" pitchFamily="49" charset="-128"/>
                <a:cs typeface="Nirmala UI" panose="020B0502040204020203" pitchFamily="34" charset="0"/>
              </a:rPr>
              <a:t>क्षा र स्वास्थ्य नियमावली </a:t>
            </a:r>
            <a:r>
              <a:rPr lang="ne-NP" altLang="ja-JP" sz="1200" dirty="0">
                <a:effectLst/>
                <a:ea typeface="ＭＳ ゴシック" panose="020B0609070205080204" pitchFamily="49" charset="-128"/>
                <a:cs typeface="Nirmala UI" panose="020B0502040204020203" pitchFamily="34" charset="0"/>
              </a:rPr>
              <a:t>धारा </a:t>
            </a:r>
            <a:r>
              <a:rPr lang="en-US" altLang="ja-JP" sz="1200" dirty="0">
                <a:effectLst/>
                <a:latin typeface="Nirmala UI" panose="020B0502040204020203" pitchFamily="34" charset="0"/>
                <a:ea typeface="ＭＳ ゴシック" panose="020B0609070205080204" pitchFamily="49" charset="-128"/>
              </a:rPr>
              <a:t>349</a:t>
            </a:r>
            <a:r>
              <a:rPr lang="ne-NP" altLang="ja-JP" sz="1200" dirty="0">
                <a:effectLst/>
                <a:latin typeface="Nirmala UI" panose="020B0502040204020203" pitchFamily="34" charset="0"/>
                <a:ea typeface="ＭＳ ゴシック" panose="020B0609070205080204" pitchFamily="49" charset="-128"/>
              </a:rPr>
              <a:t>)</a:t>
            </a:r>
            <a:r>
              <a:rPr lang="en-US" altLang="ja-JP" sz="1200" dirty="0">
                <a:effectLst/>
                <a:latin typeface="Nirmala UI" panose="020B0502040204020203" pitchFamily="34" charset="0"/>
                <a:ea typeface="ＭＳ ゴシック" panose="020B0609070205080204" pitchFamily="49" charset="-128"/>
              </a:rPr>
              <a:t> </a:t>
            </a:r>
            <a:r>
              <a:rPr lang="ja-JP" altLang="en-US" sz="1400" dirty="0">
                <a:solidFill>
                  <a:prstClr val="black"/>
                </a:solidFill>
                <a:latin typeface="Meiryo UI" panose="020B0604030504040204" pitchFamily="50" charset="-128"/>
                <a:ea typeface="Meiryo UI" panose="020B0604030504040204" pitchFamily="50" charset="-128"/>
              </a:rPr>
              <a:t>　</a:t>
            </a:r>
            <a:endParaRPr lang="ne-NP"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①　</a:t>
            </a:r>
            <a:r>
              <a:rPr lang="ne-NP" altLang="ja-JP" sz="1200" dirty="0">
                <a:effectLst/>
                <a:ea typeface="ＭＳ ゴシック" panose="020B0609070205080204" pitchFamily="49" charset="-128"/>
                <a:cs typeface="Nirmala UI" panose="020B0502040204020203" pitchFamily="34" charset="0"/>
              </a:rPr>
              <a:t>सम्बन्धित विधुतीय उपकरणको चार्जिङ लाइन स्थानान्तरण गर्ने।</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②　</a:t>
            </a:r>
            <a:r>
              <a:rPr lang="ne-NP" altLang="ja-JP" sz="1200" dirty="0">
                <a:effectLst/>
                <a:ea typeface="ＭＳ ゴシック" panose="020B0609070205080204" pitchFamily="49" charset="-128"/>
                <a:cs typeface="Nirmala UI" panose="020B0502040204020203" pitchFamily="34" charset="0"/>
              </a:rPr>
              <a:t>करेन्ट लाग्न रोकथामको घेरा हाल्ने।</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③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सम्बन्धित विधुतीय उपकरणको चार्जिङ लाइनमा करेन्ट नलाग्ने उपकरण लगाउने।</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④　</a:t>
            </a:r>
            <a:r>
              <a:rPr lang="ne-NP" altLang="ja-JP" sz="1200" dirty="0">
                <a:effectLst/>
                <a:ea typeface="ＭＳ ゴシック" panose="020B0609070205080204" pitchFamily="49" charset="-128"/>
                <a:cs typeface="Nirmala UI" panose="020B0502040204020203" pitchFamily="34" charset="0"/>
              </a:rPr>
              <a:t>माथिल्लो </a:t>
            </a:r>
            <a:r>
              <a:rPr lang="ja-JP" altLang="ja-JP" sz="1200" dirty="0">
                <a:effectLst/>
                <a:ea typeface="ＭＳ ゴシック" panose="020B0609070205080204" pitchFamily="49" charset="-128"/>
                <a:cs typeface="ＭＳ ゴシック" panose="020B0609070205080204" pitchFamily="49" charset="-128"/>
              </a:rPr>
              <a:t>①</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ja-JP" altLang="ja-JP" sz="1200" dirty="0">
                <a:effectLst/>
                <a:ea typeface="ＭＳ ゴシック" panose="020B0609070205080204" pitchFamily="49" charset="-128"/>
                <a:cs typeface="ＭＳ ゴシック" panose="020B0609070205080204" pitchFamily="49" charset="-128"/>
              </a:rPr>
              <a:t>③</a:t>
            </a:r>
            <a:r>
              <a:rPr lang="ne-NP" altLang="ja-JP" sz="1200" dirty="0">
                <a:effectLst/>
                <a:ea typeface="ＭＳ ゴシック" panose="020B0609070205080204" pitchFamily="49" charset="-128"/>
                <a:cs typeface="Nirmala UI" panose="020B0502040204020203" pitchFamily="34" charset="0"/>
              </a:rPr>
              <a:t> का उपाय लगाउन कठिनाई रहेमा</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रेखदेख गर्ने व्यक्ति राखेर कार्य रेखदेख गराउने।</a:t>
            </a:r>
            <a:endParaRPr lang="ja-JP" altLang="en-US" sz="12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6349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करेन्ट लाग्ने रोकथाम उपायका आधारभूत कुराहरु</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14750" y="6400413"/>
            <a:ext cx="4455912"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174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73</a:t>
            </a:r>
            <a:r>
              <a:rPr lang="ja-JP" altLang="en-US" sz="1200" dirty="0">
                <a:solidFill>
                  <a:prstClr val="black"/>
                </a:solidFill>
              </a:rPr>
              <a:t>～</a:t>
            </a:r>
            <a:r>
              <a:rPr lang="en-US" altLang="ja-JP" sz="1200" dirty="0">
                <a:solidFill>
                  <a:prstClr val="black"/>
                </a:solidFill>
              </a:rPr>
              <a:t>74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82</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64611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करेन्ट लाग्न खतरा रहेको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प्रसारण</a:t>
            </a:r>
            <a:r>
              <a:rPr lang="ja-JP" altLang="ja-JP" sz="1200" b="1" u="sng"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वितरण लाइन नजिक कार्य गर्दा</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करेन्ट लाग्ने रोकथाम उपायका आधारभूत कुराहरु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निम्न अनुसार रहेको 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600"/>
              </a:spcBef>
              <a:buNone/>
            </a:pPr>
            <a:r>
              <a:rPr lang="en-US" altLang="ja-JP" sz="1400" b="1" dirty="0">
                <a:solidFill>
                  <a:prstClr val="black"/>
                </a:solidFill>
                <a:latin typeface="Meiryo UI" panose="020B0604030504040204" pitchFamily="50" charset="-128"/>
                <a:ea typeface="Meiryo UI" panose="020B0604030504040204" pitchFamily="50" charset="-128"/>
              </a:rPr>
              <a:t>【</a:t>
            </a:r>
            <a:r>
              <a:rPr lang="ne-NP" altLang="ja-JP" sz="1400" b="1" dirty="0">
                <a:effectLst/>
                <a:ea typeface="ＭＳ ゴシック" panose="020B0609070205080204" pitchFamily="49" charset="-128"/>
                <a:cs typeface="Nirmala UI" panose="020B0502040204020203" pitchFamily="34" charset="0"/>
              </a:rPr>
              <a:t>करेन्ट लाग्ने रोकथाम उपायका आधारभूत कुराहरु</a:t>
            </a:r>
            <a:r>
              <a:rPr lang="en-US" altLang="ja-JP" sz="1400" b="1"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600"/>
              </a:spcBef>
              <a:buNone/>
            </a:pPr>
            <a:r>
              <a:rPr lang="ja-JP" altLang="en-US" sz="1200" b="1" dirty="0">
                <a:solidFill>
                  <a:prstClr val="black"/>
                </a:solidFill>
                <a:latin typeface="Meiryo UI" panose="020B0604030504040204" pitchFamily="50" charset="-128"/>
                <a:ea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rPr>
              <a:t>①</a:t>
            </a:r>
            <a:r>
              <a:rPr lang="ja-JP" altLang="en-US" sz="1200" b="1" dirty="0">
                <a:solidFill>
                  <a:prstClr val="black"/>
                </a:solidFill>
                <a:latin typeface="Meiryo UI" panose="020B0604030504040204" pitchFamily="50" charset="-128"/>
                <a:ea typeface="Meiryo UI" panose="020B0604030504040204" pitchFamily="50" charset="-128"/>
              </a:rPr>
              <a:t>　</a:t>
            </a:r>
            <a:r>
              <a:rPr lang="ne-NP" altLang="ja-JP" sz="1200" dirty="0">
                <a:effectLst/>
                <a:ea typeface="ＭＳ ゴシック" panose="020B0609070205080204" pitchFamily="49" charset="-128"/>
                <a:cs typeface="Nirmala UI" panose="020B0502040204020203" pitchFamily="34" charset="0"/>
              </a:rPr>
              <a:t>प्रारम्भिक रुपमा बिजुली कम्पनीसंग सल्लाह गर्ने।</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②　</a:t>
            </a:r>
            <a:r>
              <a:rPr lang="ne-NP" altLang="ja-JP" sz="1200" dirty="0">
                <a:effectLst/>
                <a:ea typeface="ＭＳ ゴシック" panose="020B0609070205080204" pitchFamily="49" charset="-128"/>
                <a:cs typeface="Nirmala UI" panose="020B0502040204020203" pitchFamily="34" charset="0"/>
              </a:rPr>
              <a:t>वितरण लाइन विरुद्ध सुरक्षित दूरी</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सुरक्षित विभाजित दूरी</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तालिका </a:t>
            </a:r>
            <a:r>
              <a:rPr lang="en-US" altLang="ja-JP" sz="1200" dirty="0">
                <a:effectLst/>
                <a:latin typeface="Nirmala UI" panose="020B0502040204020203" pitchFamily="34" charset="0"/>
                <a:ea typeface="ＭＳ ゴシック" panose="020B0609070205080204" pitchFamily="49" charset="-128"/>
              </a:rPr>
              <a:t>4-8</a:t>
            </a:r>
            <a:r>
              <a:rPr lang="ne-NP" altLang="ja-JP" sz="1200" dirty="0">
                <a:effectLst/>
                <a:ea typeface="ＭＳ ゴシック" panose="020B0609070205080204" pitchFamily="49" charset="-128"/>
                <a:cs typeface="Nirmala UI" panose="020B0502040204020203" pitchFamily="34" charset="0"/>
              </a:rPr>
              <a:t> सन्दर्भ</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राख्ने।</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③　</a:t>
            </a:r>
            <a:r>
              <a:rPr lang="ne-NP" altLang="ja-JP" sz="1200" dirty="0">
                <a:effectLst/>
                <a:ea typeface="ＭＳ ゴシック" panose="020B0609070205080204" pitchFamily="49" charset="-128"/>
                <a:cs typeface="Nirmala UI" panose="020B0502040204020203" pitchFamily="34" charset="0"/>
              </a:rPr>
              <a:t>जिम्मेवार निगरानी गर्ने व्यक्ति </a:t>
            </a:r>
            <a:r>
              <a:rPr lang="hi-IN" altLang="ja-JP" sz="1200" dirty="0">
                <a:effectLst/>
                <a:ea typeface="ＭＳ ゴシック" panose="020B0609070205080204" pitchFamily="49" charset="-128"/>
                <a:cs typeface="Nirmala UI" panose="020B0502040204020203" pitchFamily="34" charset="0"/>
              </a:rPr>
              <a:t>नियुक्त</a:t>
            </a:r>
            <a:r>
              <a:rPr lang="ne-NP" altLang="ja-JP" sz="1200" dirty="0">
                <a:effectLst/>
                <a:ea typeface="ＭＳ ゴシック" panose="020B0609070205080204" pitchFamily="49" charset="-128"/>
                <a:cs typeface="Nirmala UI" panose="020B0502040204020203" pitchFamily="34" charset="0"/>
              </a:rPr>
              <a:t> गर्ने।</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④　</a:t>
            </a:r>
            <a:r>
              <a:rPr lang="ne-NP" altLang="ja-JP" sz="1200" dirty="0">
                <a:effectLst/>
                <a:ea typeface="ＭＳ ゴシック" panose="020B0609070205080204" pitchFamily="49" charset="-128"/>
                <a:cs typeface="Nirmala UI" panose="020B0502040204020203" pitchFamily="34" charset="0"/>
              </a:rPr>
              <a:t>कार्य योजनाको प्रारम्भिक बैठक बस्ने।</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⑤　</a:t>
            </a:r>
            <a:r>
              <a:rPr lang="ne-NP" altLang="ja-JP" sz="1200" dirty="0">
                <a:effectLst/>
                <a:ea typeface="ＭＳ ゴシック" panose="020B0609070205080204" pitchFamily="49" charset="-128"/>
                <a:cs typeface="Nirmala UI" panose="020B0502040204020203" pitchFamily="34" charset="0"/>
              </a:rPr>
              <a:t>सम्बन्धित कामदारहरु विरुद्ध कार्य प्रक्रिया राम्ररी जानकारी गराउने।</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⑥　</a:t>
            </a:r>
            <a:r>
              <a:rPr lang="ne-NP" altLang="ja-JP" sz="1200" dirty="0">
                <a:effectLst/>
                <a:ea typeface="ＭＳ ゴシック" panose="020B0609070205080204" pitchFamily="49" charset="-128"/>
                <a:cs typeface="Nirmala UI" panose="020B0502040204020203" pitchFamily="34" charset="0"/>
              </a:rPr>
              <a:t>विधुतीय उपकरणको चार्जिङ लाइनलाई आवश्यकरुपमा सुरक्षित गर्ने।</a:t>
            </a:r>
            <a:endParaRPr lang="en-US" altLang="ja-JP"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200" b="1" kern="100" dirty="0">
              <a:solidFill>
                <a:prstClr val="black"/>
              </a:solidFill>
              <a:effectLst/>
              <a:latin typeface="Meiryo UI" panose="020B0604030504040204" pitchFamily="50" charset="-128"/>
              <a:ea typeface="Meiryo UI" panose="020B0604030504040204" pitchFamily="50" charset="-128"/>
              <a:cs typeface="Nirmala UI" panose="020B0502040204020203" pitchFamily="34" charset="0"/>
            </a:endParaRPr>
          </a:p>
          <a:p>
            <a:pPr marL="0" indent="0">
              <a:lnSpc>
                <a:spcPct val="100000"/>
              </a:lnSpc>
              <a:spcBef>
                <a:spcPts val="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यद्दपी</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कम भोल्टेज चार्ज लाइनहरूको निरीक्षण, मर्मत सम्भार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आदिको विधुतीय उपकरणको चार्जिङ लाइन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सम्हाल्ने कार्य</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गर्दा</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त्यस कामदारलाई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करेन्ट बाट बच्न लगाउने उपकरण लगाउन लगाई</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अथवा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प्रत्यक्ष लाइन कार्य प्रयोजन उपकरण प्रयोग गर्न जरुरी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हुन्छ।</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सुर</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क्षा र स्वास्थ्य नियमावली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धारा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346</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en-US"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en-US"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फेरी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कम भोल्टेज चार्जिङ लाइनमा नजिक भएको स्थान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latin typeface="ＭＳ ゴシック" panose="020B0609070205080204" pitchFamily="49" charset="-128"/>
                <a:ea typeface="ＭＳ ゴシック" panose="020B0609070205080204" pitchFamily="49" charset="-128"/>
                <a:cs typeface="Nirmala UI" panose="020B0502040204020203" pitchFamily="34" charset="0"/>
              </a:rPr>
              <a:t>मा विधुतीय मार्ग वा </a:t>
            </a:r>
            <a:r>
              <a:rPr lang="ne-NP" altLang="ja-JP" sz="1200" b="1" u="sng" kern="100" dirty="0">
                <a:latin typeface="ＭＳ ゴシック" panose="020B0609070205080204" pitchFamily="49" charset="-128"/>
                <a:ea typeface="ＭＳ ゴシック" panose="020B0609070205080204" pitchFamily="49" charset="-128"/>
                <a:cs typeface="Nirmala UI" panose="020B0502040204020203" pitchFamily="34" charset="0"/>
              </a:rPr>
              <a:t>त्यसलाई समर्थन गरिरहेको स्थानको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जाँच</a:t>
            </a:r>
            <a:r>
              <a:rPr lang="en-US" altLang="ja-JP" sz="1200" b="1" u="sng"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मर्मत</a:t>
            </a:r>
            <a:r>
              <a:rPr lang="en-US" altLang="ja-JP" sz="1200" b="1" u="sng"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रङ्ग्याउने आदिको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विधुतीय निर्माण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 गर्दा</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विधुतीय लाइनमा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करेन्ट लाग्न नदिने उपकरण लगाउने आदि उपाय लगाउन जरुरी</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हुन्छ।</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सुर</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क्षा र स्वास्थ्य नियमावली</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अध्याय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347</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धारा</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600"/>
              </a:spcBef>
              <a:buNone/>
            </a:pPr>
            <a:r>
              <a:rPr lang="ja-JP" altLang="en-US" sz="1400" dirty="0">
                <a:solidFill>
                  <a:prstClr val="black"/>
                </a:solidFill>
                <a:latin typeface="Meiryo UI" panose="020B0604030504040204" pitchFamily="50" charset="-128"/>
                <a:ea typeface="Meiryo UI" panose="020B0604030504040204" pitchFamily="50" charset="-128"/>
              </a:rPr>
              <a:t>　</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6" name="コンテンツ プレースホルダー 4"/>
          <p:cNvSpPr txBox="1">
            <a:spLocks/>
          </p:cNvSpPr>
          <p:nvPr/>
        </p:nvSpPr>
        <p:spPr>
          <a:xfrm>
            <a:off x="628649" y="4232215"/>
            <a:ext cx="8274431" cy="20800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ts val="2000"/>
              </a:lnSpc>
              <a:buNone/>
            </a:pPr>
            <a:r>
              <a:rPr lang="ja-JP" altLang="ja-JP" sz="1100" kern="100" dirty="0">
                <a:solidFill>
                  <a:srgbClr val="1F4E79"/>
                </a:solidFill>
                <a:effectLst/>
                <a:latin typeface="ＭＳ ゴシック" panose="020B0609070205080204" pitchFamily="49" charset="-128"/>
                <a:ea typeface="ＭＳ ゴシック" panose="020B0609070205080204" pitchFamily="49" charset="-128"/>
                <a:cs typeface="ＭＳ ゴシック" panose="020B0609070205080204" pitchFamily="49" charset="-128"/>
              </a:rPr>
              <a:t>※</a:t>
            </a:r>
            <a:r>
              <a:rPr lang="ja-JP" altLang="ja-JP" sz="1100" kern="100" dirty="0">
                <a:solidFill>
                  <a:srgbClr val="1F4E79"/>
                </a:solidFill>
                <a:effectLst/>
                <a:latin typeface="Nirmala UI" panose="020B0502040204020203" pitchFamily="34" charset="0"/>
                <a:ea typeface="ＭＳ ゴシック" panose="020B0609070205080204" pitchFamily="49" charset="-128"/>
                <a:cs typeface="Nirmala UI" panose="020B0502040204020203" pitchFamily="34" charset="0"/>
              </a:rPr>
              <a:t>１</a:t>
            </a:r>
            <a:r>
              <a:rPr lang="hi-IN" altLang="ja-JP" sz="1100" kern="100" dirty="0">
                <a:solidFill>
                  <a:srgbClr val="1F4E79"/>
                </a:solidFill>
                <a:effectLst/>
                <a:latin typeface="ＭＳ ゴシック" panose="020B0609070205080204" pitchFamily="49" charset="-128"/>
                <a:ea typeface="ＭＳ ゴシック" panose="020B0609070205080204" pitchFamily="49" charset="-128"/>
                <a:cs typeface="Nirmala UI" panose="020B0502040204020203" pitchFamily="34" charset="0"/>
              </a:rPr>
              <a:t>करेन्टबाट बच्न लगाउने उपकरण</a:t>
            </a:r>
            <a:r>
              <a:rPr lang="ja-JP" altLang="ja-JP" sz="1100" kern="100" dirty="0">
                <a:solidFill>
                  <a:srgbClr val="1F4E79"/>
                </a:solidFill>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kern="100" dirty="0">
                <a:solidFill>
                  <a:srgbClr val="1F4E79"/>
                </a:solidFill>
                <a:effectLst/>
                <a:latin typeface="ＭＳ ゴシック" panose="020B0609070205080204" pitchFamily="49" charset="-128"/>
                <a:ea typeface="ＭＳ ゴシック" panose="020B0609070205080204" pitchFamily="49" charset="-128"/>
                <a:cs typeface="Nirmala UI" panose="020B0502040204020203" pitchFamily="34" charset="0"/>
              </a:rPr>
              <a:t>कामदारले लगाउनाले विधुतिय प्रकोपलाई रोकथाम </a:t>
            </a:r>
            <a:r>
              <a:rPr lang="ne-NP" altLang="ja-JP" sz="1100" kern="100" dirty="0">
                <a:solidFill>
                  <a:srgbClr val="1F4E79"/>
                </a:solidFill>
                <a:latin typeface="ＭＳ ゴシック" panose="020B0609070205080204" pitchFamily="49" charset="-128"/>
                <a:ea typeface="ＭＳ ゴシック" panose="020B0609070205080204" pitchFamily="49" charset="-128"/>
                <a:cs typeface="Nirmala UI" panose="020B0502040204020203" pitchFamily="34" charset="0"/>
              </a:rPr>
              <a:t>गर्ने </a:t>
            </a:r>
            <a:r>
              <a:rPr lang="hi-IN" altLang="ja-JP" sz="1100" kern="100" dirty="0">
                <a:solidFill>
                  <a:srgbClr val="1F4E79"/>
                </a:solidFill>
                <a:latin typeface="ＭＳ ゴシック" panose="020B0609070205080204" pitchFamily="49" charset="-128"/>
                <a:ea typeface="ＭＳ ゴシック" panose="020B0609070205080204" pitchFamily="49" charset="-128"/>
                <a:cs typeface="Nirmala UI" panose="020B0502040204020203" pitchFamily="34" charset="0"/>
              </a:rPr>
              <a:t>साधन भइ</a:t>
            </a:r>
            <a:r>
              <a:rPr lang="en-US" altLang="ja-JP" sz="1100" kern="100" dirty="0">
                <a:solidFill>
                  <a:srgbClr val="1F4E79"/>
                </a:solidFill>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100" kern="100" dirty="0">
                <a:solidFill>
                  <a:srgbClr val="1F4E79"/>
                </a:solidFill>
                <a:latin typeface="ＭＳ ゴシック" panose="020B0609070205080204" pitchFamily="49" charset="-128"/>
                <a:ea typeface="ＭＳ ゴシック" panose="020B0609070205080204" pitchFamily="49" charset="-128"/>
                <a:cs typeface="Nirmala UI" panose="020B0502040204020203" pitchFamily="34" charset="0"/>
              </a:rPr>
              <a:t> विधुतीय </a:t>
            </a:r>
            <a:r>
              <a:rPr lang="ne-NP" altLang="ja-JP" sz="1100" kern="100" dirty="0">
                <a:solidFill>
                  <a:srgbClr val="1F4E79"/>
                </a:solidFill>
                <a:effectLst/>
                <a:latin typeface="ＭＳ ゴシック" panose="020B0609070205080204" pitchFamily="49" charset="-128"/>
                <a:ea typeface="ＭＳ ゴシック" panose="020B0609070205080204" pitchFamily="49" charset="-128"/>
                <a:cs typeface="Nirmala UI" panose="020B0502040204020203" pitchFamily="34" charset="0"/>
              </a:rPr>
              <a:t>सुरक्षा टोपी</a:t>
            </a:r>
            <a:r>
              <a:rPr lang="en-US" altLang="ja-JP" sz="1100" kern="100" dirty="0">
                <a:solidFill>
                  <a:srgbClr val="1F4E79"/>
                </a:solidFill>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solidFill>
                  <a:srgbClr val="1F4E79"/>
                </a:solidFill>
                <a:effectLst/>
                <a:latin typeface="ＭＳ ゴシック" panose="020B0609070205080204" pitchFamily="49" charset="-128"/>
                <a:ea typeface="ＭＳ ゴシック" panose="020B0609070205080204" pitchFamily="49" charset="-128"/>
                <a:cs typeface="Nirmala UI" panose="020B0502040204020203" pitchFamily="34" charset="0"/>
              </a:rPr>
              <a:t> विधुतीय प्रयोजनको रबर पन्जा, करेन्ट लाग्न बाट बच्ने प्रयोजनको रबरको लामो जुत्ता</a:t>
            </a:r>
            <a:r>
              <a:rPr lang="en-US" altLang="ja-JP" sz="1100" kern="100" dirty="0">
                <a:solidFill>
                  <a:srgbClr val="1F4E79"/>
                </a:solidFill>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solidFill>
                  <a:srgbClr val="1F4E79"/>
                </a:solidFill>
                <a:effectLst/>
                <a:latin typeface="ＭＳ ゴシック" panose="020B0609070205080204" pitchFamily="49" charset="-128"/>
                <a:ea typeface="ＭＳ ゴシック" panose="020B0609070205080204" pitchFamily="49" charset="-128"/>
                <a:cs typeface="Nirmala UI" panose="020B0502040204020203" pitchFamily="34" charset="0"/>
              </a:rPr>
              <a:t>विधुतीय प्रयोजनको रबरको बाउला आदि रहेका छन् </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gn="just">
              <a:lnSpc>
                <a:spcPts val="2000"/>
              </a:lnSpc>
              <a:buNone/>
            </a:pPr>
            <a:r>
              <a:rPr lang="ja-JP" altLang="ja-JP" sz="1100" kern="100" dirty="0">
                <a:solidFill>
                  <a:srgbClr val="1F4E79"/>
                </a:solidFill>
                <a:effectLst/>
                <a:latin typeface="ＭＳ ゴシック" panose="020B0609070205080204" pitchFamily="49" charset="-128"/>
                <a:ea typeface="ＭＳ ゴシック" panose="020B0609070205080204" pitchFamily="49" charset="-128"/>
                <a:cs typeface="ＭＳ ゴシック" panose="020B0609070205080204" pitchFamily="49" charset="-128"/>
              </a:rPr>
              <a:t>※</a:t>
            </a:r>
            <a:r>
              <a:rPr lang="ja-JP" altLang="ja-JP" sz="1100" kern="100" dirty="0">
                <a:solidFill>
                  <a:srgbClr val="1F4E79"/>
                </a:solidFill>
                <a:effectLst/>
                <a:latin typeface="Nirmala UI" panose="020B0502040204020203" pitchFamily="34" charset="0"/>
                <a:ea typeface="ＭＳ ゴシック" panose="020B0609070205080204" pitchFamily="49" charset="-128"/>
                <a:cs typeface="Nirmala UI" panose="020B0502040204020203" pitchFamily="34" charset="0"/>
              </a:rPr>
              <a:t>２</a:t>
            </a:r>
            <a:r>
              <a:rPr lang="hi-IN" altLang="ja-JP" sz="1100" kern="100" dirty="0">
                <a:solidFill>
                  <a:srgbClr val="1F4E79"/>
                </a:solidFill>
                <a:effectLst/>
                <a:latin typeface="ＭＳ ゴシック" panose="020B0609070205080204" pitchFamily="49" charset="-128"/>
                <a:ea typeface="ＭＳ ゴシック" panose="020B0609070205080204" pitchFamily="49" charset="-128"/>
                <a:cs typeface="Nirmala UI" panose="020B0502040204020203" pitchFamily="34" charset="0"/>
              </a:rPr>
              <a:t>करेन्ट लाग्न नदिने उपकरण</a:t>
            </a:r>
            <a:r>
              <a:rPr lang="ja-JP" altLang="ja-JP" sz="1100" kern="100" dirty="0">
                <a:solidFill>
                  <a:srgbClr val="1F4E79"/>
                </a:solidFill>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kern="100" dirty="0">
                <a:solidFill>
                  <a:srgbClr val="1F4E79"/>
                </a:solidFill>
                <a:effectLst/>
                <a:latin typeface="ＭＳ ゴシック" panose="020B0609070205080204" pitchFamily="49" charset="-128"/>
                <a:ea typeface="ＭＳ ゴシック" panose="020B0609070205080204" pitchFamily="49" charset="-128"/>
                <a:cs typeface="Nirmala UI" panose="020B0502040204020203" pitchFamily="34" charset="0"/>
              </a:rPr>
              <a:t>विधुतीय उपकरणको चार्जिङ लाइन को सम्हाल्ने अथवा  विधुत निर्माण कार्यगर्दा</a:t>
            </a:r>
            <a:r>
              <a:rPr lang="en-US" altLang="ja-JP" sz="1100" kern="100" dirty="0">
                <a:solidFill>
                  <a:srgbClr val="1F4E79"/>
                </a:solidFill>
                <a:effectLst/>
                <a:latin typeface="Nirmala UI" panose="020B0502040204020203" pitchFamily="34" charset="0"/>
                <a:ea typeface="ＭＳ ゴシック" panose="020B0609070205080204" pitchFamily="49" charset="-128"/>
                <a:cs typeface="Mangal" panose="02040503050203030202" pitchFamily="18" charset="0"/>
              </a:rPr>
              <a:t>,</a:t>
            </a:r>
            <a:r>
              <a:rPr lang="en-US" altLang="ja-JP" sz="11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100" kern="100" dirty="0">
                <a:solidFill>
                  <a:srgbClr val="1F4E79"/>
                </a:solidFill>
                <a:effectLst/>
                <a:latin typeface="ＭＳ ゴシック" panose="020B0609070205080204" pitchFamily="49" charset="-128"/>
                <a:ea typeface="ＭＳ ゴシック" panose="020B0609070205080204" pitchFamily="49" charset="-128"/>
                <a:cs typeface="Nirmala UI" panose="020B0502040204020203" pitchFamily="34" charset="0"/>
              </a:rPr>
              <a:t>चार्जिङ भागलाई छोपेर करेन्ट लाग्न रोकथाम को उपकरणले करेन्ट </a:t>
            </a:r>
            <a:r>
              <a:rPr lang="ne-NP" altLang="ja-JP" sz="1100" kern="100" dirty="0">
                <a:solidFill>
                  <a:srgbClr val="1F4E79"/>
                </a:solidFill>
                <a:latin typeface="ＭＳ ゴシック" panose="020B0609070205080204" pitchFamily="49" charset="-128"/>
                <a:ea typeface="ＭＳ ゴシック" panose="020B0609070205080204" pitchFamily="49" charset="-128"/>
                <a:cs typeface="Nirmala UI" panose="020B0502040204020203" pitchFamily="34" charset="0"/>
              </a:rPr>
              <a:t>नलाग्ने </a:t>
            </a:r>
            <a:r>
              <a:rPr lang="hi-IN" altLang="ja-JP" sz="1100" kern="100" dirty="0">
                <a:solidFill>
                  <a:srgbClr val="1F4E79"/>
                </a:solidFill>
                <a:latin typeface="ＭＳ ゴシック" panose="020B0609070205080204" pitchFamily="49" charset="-128"/>
                <a:ea typeface="ＭＳ ゴシック" panose="020B0609070205080204" pitchFamily="49" charset="-128"/>
                <a:cs typeface="Nirmala UI" panose="020B0502040204020203" pitchFamily="34" charset="0"/>
              </a:rPr>
              <a:t>सिट</a:t>
            </a:r>
            <a:r>
              <a:rPr lang="ne-NP" altLang="ja-JP" sz="1100" kern="100" dirty="0">
                <a:solidFill>
                  <a:srgbClr val="1F4E79"/>
                </a:solidFill>
                <a:latin typeface="ＭＳ ゴシック" panose="020B0609070205080204" pitchFamily="49" charset="-128"/>
                <a:ea typeface="ＭＳ ゴシック" panose="020B0609070205080204" pitchFamily="49" charset="-128"/>
                <a:cs typeface="Nirmala UI" panose="020B0502040204020203" pitchFamily="34" charset="0"/>
              </a:rPr>
              <a:t>, करेन्ट </a:t>
            </a:r>
            <a:r>
              <a:rPr lang="ne-NP" altLang="ja-JP" sz="1100" kern="100" dirty="0">
                <a:solidFill>
                  <a:srgbClr val="1F4E79"/>
                </a:solidFill>
                <a:effectLst/>
                <a:latin typeface="ＭＳ ゴシック" panose="020B0609070205080204" pitchFamily="49" charset="-128"/>
                <a:ea typeface="ＭＳ ゴシック" panose="020B0609070205080204" pitchFamily="49" charset="-128"/>
                <a:cs typeface="Nirmala UI" panose="020B0502040204020203" pitchFamily="34" charset="0"/>
              </a:rPr>
              <a:t>नलाग्ने कभर, रबरको करेन्ट लाग्न नदिने पाईप आदि रहेका छन्</a:t>
            </a:r>
            <a:r>
              <a:rPr lang="ne-NP" altLang="ja-J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gn="just">
              <a:lnSpc>
                <a:spcPts val="2000"/>
              </a:lnSpc>
              <a:buNone/>
            </a:pPr>
            <a:r>
              <a:rPr lang="ja-JP" altLang="ja-JP" sz="1100" kern="100" dirty="0">
                <a:solidFill>
                  <a:srgbClr val="1F4E79"/>
                </a:solidFill>
                <a:effectLst/>
                <a:latin typeface="ＭＳ ゴシック" panose="020B0609070205080204" pitchFamily="49" charset="-128"/>
                <a:ea typeface="ＭＳ ゴシック" panose="020B0609070205080204" pitchFamily="49" charset="-128"/>
                <a:cs typeface="ＭＳ ゴシック" panose="020B0609070205080204" pitchFamily="49" charset="-128"/>
              </a:rPr>
              <a:t>※</a:t>
            </a:r>
            <a:r>
              <a:rPr lang="ja-JP" altLang="ja-JP" sz="1100" kern="100" dirty="0">
                <a:solidFill>
                  <a:srgbClr val="1F4E79"/>
                </a:solidFill>
                <a:effectLst/>
                <a:latin typeface="Nirmala UI" panose="020B0502040204020203" pitchFamily="34" charset="0"/>
                <a:ea typeface="ＭＳ ゴシック" panose="020B0609070205080204" pitchFamily="49" charset="-128"/>
                <a:cs typeface="Nirmala UI" panose="020B0502040204020203" pitchFamily="34" charset="0"/>
              </a:rPr>
              <a:t>３</a:t>
            </a:r>
            <a:r>
              <a:rPr lang="hi-IN" altLang="ja-JP" sz="1100" kern="100" dirty="0">
                <a:solidFill>
                  <a:srgbClr val="1F4E79"/>
                </a:solidFill>
                <a:effectLst/>
                <a:latin typeface="ＭＳ ゴシック" panose="020B0609070205080204" pitchFamily="49" charset="-128"/>
                <a:ea typeface="ＭＳ ゴシック" panose="020B0609070205080204" pitchFamily="49" charset="-128"/>
                <a:cs typeface="Nirmala UI" panose="020B0502040204020203" pitchFamily="34" charset="0"/>
              </a:rPr>
              <a:t>करेन्ट लाग्न नदिने उपकरण</a:t>
            </a:r>
            <a:r>
              <a:rPr lang="ja-JP" altLang="ja-JP" sz="1100" kern="100" dirty="0">
                <a:solidFill>
                  <a:srgbClr val="1F4E79"/>
                </a:solidFill>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100" kern="100" dirty="0">
                <a:solidFill>
                  <a:srgbClr val="1F4E79"/>
                </a:solidFill>
                <a:effectLst/>
                <a:latin typeface="ＭＳ ゴシック" panose="020B0609070205080204" pitchFamily="49" charset="-128"/>
                <a:ea typeface="ＭＳ ゴシック" panose="020B0609070205080204" pitchFamily="49" charset="-128"/>
                <a:cs typeface="Nirmala UI" panose="020B0502040204020203" pitchFamily="34" charset="0"/>
              </a:rPr>
              <a:t>निर्माण आदि उच्च भोल्टेजको विधुतीय भागमा नजिक रहेर कार्य गर्दा</a:t>
            </a:r>
            <a:r>
              <a:rPr lang="en-US" altLang="ja-JP" sz="1100" kern="100" dirty="0">
                <a:solidFill>
                  <a:srgbClr val="1F4E79"/>
                </a:solidFill>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solidFill>
                  <a:srgbClr val="1F4E79"/>
                </a:solidFill>
                <a:effectLst/>
                <a:latin typeface="ＭＳ ゴシック" panose="020B0609070205080204" pitchFamily="49" charset="-128"/>
                <a:ea typeface="ＭＳ ゴシック" panose="020B0609070205080204" pitchFamily="49" charset="-128"/>
                <a:cs typeface="Nirmala UI" panose="020B0502040204020203" pitchFamily="34" charset="0"/>
              </a:rPr>
              <a:t> निर्माण प्रयोजनको धातुले सम्पर्क भएर कामदारलाई करेन्ट लाग्नबाट बचाउनको लागि</a:t>
            </a:r>
            <a:r>
              <a:rPr lang="en-US" altLang="ja-JP" sz="1100" kern="100" dirty="0">
                <a:solidFill>
                  <a:srgbClr val="1F4E79"/>
                </a:solidFill>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solidFill>
                  <a:srgbClr val="1F4E79"/>
                </a:solidFill>
                <a:effectLst/>
                <a:latin typeface="ＭＳ ゴシック" panose="020B0609070205080204" pitchFamily="49" charset="-128"/>
                <a:ea typeface="ＭＳ ゴシック" panose="020B0609070205080204" pitchFamily="49" charset="-128"/>
                <a:cs typeface="Nirmala UI" panose="020B0502040204020203" pitchFamily="34" charset="0"/>
              </a:rPr>
              <a:t> उच्च भोल्टेज विधुतीय भागमा छोप्ने  निर्माण प्रयोजनको करेन्ट लाग्न नदिने पाइप</a:t>
            </a:r>
            <a:r>
              <a:rPr lang="en-US" altLang="ja-JP" sz="1100" kern="100" dirty="0">
                <a:solidFill>
                  <a:srgbClr val="1F4E79"/>
                </a:solidFill>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100" kern="100" dirty="0">
                <a:solidFill>
                  <a:srgbClr val="1F4E79"/>
                </a:solidFill>
                <a:effectLst/>
                <a:latin typeface="ＭＳ ゴシック" panose="020B0609070205080204" pitchFamily="49" charset="-128"/>
                <a:ea typeface="ＭＳ ゴシック" panose="020B0609070205080204" pitchFamily="49" charset="-128"/>
                <a:cs typeface="Nirmala UI" panose="020B0502040204020203" pitchFamily="34" charset="0"/>
              </a:rPr>
              <a:t> निर्माण प्रयोजनको करेन्ट लाग्न नदिने पत्ता आदि रहेका छन्।</a:t>
            </a:r>
            <a:endParaRPr lang="ja-JP" altLang="ja-JP" sz="11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1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0736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प्रसारण</a:t>
            </a:r>
            <a:r>
              <a:rPr lang="ja-JP" altLang="ja-JP" sz="1800" b="1"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800" b="1" dirty="0">
                <a:effectLst/>
                <a:ea typeface="ＭＳ ゴシック" panose="020B0609070205080204" pitchFamily="49" charset="-128"/>
                <a:cs typeface="Nirmala UI" panose="020B0502040204020203" pitchFamily="34" charset="0"/>
              </a:rPr>
              <a:t>वितरण लाइनबाट सुरक्षित विभाजन दूरी</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45429" y="6400413"/>
            <a:ext cx="3925233"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176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74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83</a:t>
            </a:fld>
            <a:endParaRPr lang="ja-JP" altLang="en-US" dirty="0">
              <a:solidFill>
                <a:prstClr val="black">
                  <a:tint val="75000"/>
                </a:prstClr>
              </a:solidFill>
            </a:endParaRPr>
          </a:p>
        </p:txBody>
      </p:sp>
      <p:sp>
        <p:nvSpPr>
          <p:cNvPr id="2" name="正方形/長方形 1"/>
          <p:cNvSpPr/>
          <p:nvPr/>
        </p:nvSpPr>
        <p:spPr>
          <a:xfrm>
            <a:off x="3329512" y="1136285"/>
            <a:ext cx="3305713" cy="276999"/>
          </a:xfrm>
          <a:prstGeom prst="rect">
            <a:avLst/>
          </a:prstGeom>
        </p:spPr>
        <p:txBody>
          <a:bodyPr wrap="none">
            <a:spAutoFit/>
          </a:bodyPr>
          <a:lstStyle/>
          <a:p>
            <a:r>
              <a:rPr lang="ne-NP" altLang="ja-JP" sz="1200" b="1" dirty="0">
                <a:effectLst/>
                <a:ea typeface="ＭＳ ゴシック" panose="020B0609070205080204" pitchFamily="49" charset="-128"/>
                <a:cs typeface="Nirmala UI" panose="020B0502040204020203" pitchFamily="34" charset="0"/>
              </a:rPr>
              <a:t>प्रसारण</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dirty="0">
                <a:effectLst/>
                <a:ea typeface="ＭＳ ゴシック" panose="020B0609070205080204" pitchFamily="49" charset="-128"/>
                <a:cs typeface="Nirmala UI" panose="020B0502040204020203" pitchFamily="34" charset="0"/>
              </a:rPr>
              <a:t>वितरण लाइनबाट सुरक्षित विभाजन दूरी</a:t>
            </a:r>
            <a:endParaRPr lang="ja-JP" altLang="en-US" sz="12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584272955"/>
              </p:ext>
            </p:extLst>
          </p:nvPr>
        </p:nvGraphicFramePr>
        <p:xfrm>
          <a:off x="1515110" y="1526767"/>
          <a:ext cx="6113780" cy="2758758"/>
        </p:xfrm>
        <a:graphic>
          <a:graphicData uri="http://schemas.openxmlformats.org/drawingml/2006/table">
            <a:tbl>
              <a:tblPr firstRow="1" firstCol="1" bandRow="1">
                <a:tableStyleId>{5940675A-B579-460E-94D1-54222C63F5DA}</a:tableStyleId>
              </a:tblPr>
              <a:tblGrid>
                <a:gridCol w="1528445">
                  <a:extLst>
                    <a:ext uri="{9D8B030D-6E8A-4147-A177-3AD203B41FA5}">
                      <a16:colId xmlns:a16="http://schemas.microsoft.com/office/drawing/2014/main" val="20000"/>
                    </a:ext>
                  </a:extLst>
                </a:gridCol>
                <a:gridCol w="1528445">
                  <a:extLst>
                    <a:ext uri="{9D8B030D-6E8A-4147-A177-3AD203B41FA5}">
                      <a16:colId xmlns:a16="http://schemas.microsoft.com/office/drawing/2014/main" val="20001"/>
                    </a:ext>
                  </a:extLst>
                </a:gridCol>
                <a:gridCol w="1528445">
                  <a:extLst>
                    <a:ext uri="{9D8B030D-6E8A-4147-A177-3AD203B41FA5}">
                      <a16:colId xmlns:a16="http://schemas.microsoft.com/office/drawing/2014/main" val="20002"/>
                    </a:ext>
                  </a:extLst>
                </a:gridCol>
                <a:gridCol w="1528445">
                  <a:extLst>
                    <a:ext uri="{9D8B030D-6E8A-4147-A177-3AD203B41FA5}">
                      <a16:colId xmlns:a16="http://schemas.microsoft.com/office/drawing/2014/main" val="20003"/>
                    </a:ext>
                  </a:extLst>
                </a:gridCol>
              </a:tblGrid>
              <a:tr h="576580">
                <a:tc rowSpan="2">
                  <a:txBody>
                    <a:bodyPr/>
                    <a:lstStyle/>
                    <a:p>
                      <a:pPr algn="ctr">
                        <a:lnSpc>
                          <a:spcPts val="1900"/>
                        </a:lnSpc>
                      </a:pPr>
                      <a:r>
                        <a:rPr lang="ne-NP" sz="1100" kern="100" dirty="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बिजुली सर्किट</a:t>
                      </a:r>
                      <a:endParaRPr lang="ja-JP" altLang="en-US"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rowSpan="2">
                  <a:txBody>
                    <a:bodyPr/>
                    <a:lstStyle/>
                    <a:p>
                      <a:pPr algn="ctr">
                        <a:lnSpc>
                          <a:spcPts val="1900"/>
                        </a:lnSpc>
                      </a:pPr>
                      <a:r>
                        <a:rPr lang="ne-NP" sz="1100" kern="100" dirty="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प्रसारण लाइन</a:t>
                      </a:r>
                      <a:r>
                        <a:rPr lang="ja-JP" altLang="en-US" sz="1100" kern="100" dirty="0">
                          <a:solidFill>
                            <a:srgbClr val="000000"/>
                          </a:solidFill>
                          <a:effectLst/>
                          <a:latin typeface="Nirmala UI" panose="020B0502040204020203" pitchFamily="34" charset="0"/>
                          <a:ea typeface="ＭＳ ゴシック" panose="020B0609070205080204" pitchFamily="49" charset="-128"/>
                          <a:cs typeface="Nirmala UI" panose="020B0502040204020203" pitchFamily="34" charset="0"/>
                        </a:rPr>
                        <a:t>（</a:t>
                      </a:r>
                      <a:r>
                        <a:rPr lang="en-US" altLang="ja-JP" sz="1100" kern="100" dirty="0">
                          <a:solidFill>
                            <a:srgbClr val="000000"/>
                          </a:solidFill>
                          <a:effectLst/>
                          <a:latin typeface="ＭＳ ゴシック" panose="020B0609070205080204" pitchFamily="49" charset="-128"/>
                          <a:ea typeface="ＭＳ ゴシック" panose="020B0609070205080204" pitchFamily="49" charset="-128"/>
                        </a:rPr>
                        <a:t>Ⅴ</a:t>
                      </a:r>
                      <a:r>
                        <a:rPr lang="ja-JP" altLang="en-US" sz="1100" kern="100" dirty="0">
                          <a:solidFill>
                            <a:srgbClr val="000000"/>
                          </a:solidFill>
                          <a:effectLst/>
                          <a:latin typeface="Nirmala UI" panose="020B0502040204020203" pitchFamily="34" charset="0"/>
                          <a:ea typeface="ＭＳ ゴシック" panose="020B0609070205080204" pitchFamily="49" charset="-128"/>
                          <a:cs typeface="Nirmala UI" panose="020B0502040204020203" pitchFamily="34" charset="0"/>
                        </a:rPr>
                        <a:t>）</a:t>
                      </a:r>
                      <a:endParaRPr lang="ja-JP" altLang="en-US"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gridSpan="2">
                  <a:txBody>
                    <a:bodyPr/>
                    <a:lstStyle/>
                    <a:p>
                      <a:pPr algn="ctr">
                        <a:lnSpc>
                          <a:spcPts val="1900"/>
                        </a:lnSpc>
                      </a:pPr>
                      <a:r>
                        <a:rPr lang="ne-NP" sz="1100" kern="100" dirty="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न्युनतम विभाजन दूरी</a:t>
                      </a:r>
                      <a:r>
                        <a:rPr lang="ja-JP" altLang="en-US" sz="1100" kern="100" dirty="0">
                          <a:solidFill>
                            <a:srgbClr val="000000"/>
                          </a:solidFill>
                          <a:effectLst/>
                          <a:latin typeface="Nirmala UI" panose="020B0502040204020203" pitchFamily="34" charset="0"/>
                          <a:ea typeface="ＭＳ ゴシック" panose="020B0609070205080204" pitchFamily="49" charset="-128"/>
                          <a:cs typeface="Nirmala UI" panose="020B0502040204020203" pitchFamily="34" charset="0"/>
                        </a:rPr>
                        <a:t>（ｍ）</a:t>
                      </a:r>
                      <a:endParaRPr lang="ja-JP" altLang="en-US"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10000"/>
                  </a:ext>
                </a:extLst>
              </a:tr>
              <a:tr h="288290">
                <a:tc vMerge="1">
                  <a:txBody>
                    <a:bodyPr/>
                    <a:lstStyle/>
                    <a:p>
                      <a:endParaRPr kumimoji="1" lang="ja-JP" altLang="en-US"/>
                    </a:p>
                  </a:txBody>
                  <a:tcPr/>
                </a:tc>
                <a:tc vMerge="1">
                  <a:txBody>
                    <a:bodyPr/>
                    <a:lstStyle/>
                    <a:p>
                      <a:endParaRPr kumimoji="1" lang="ja-JP" altLang="en-US"/>
                    </a:p>
                  </a:txBody>
                  <a:tcPr/>
                </a:tc>
                <a:tc>
                  <a:txBody>
                    <a:bodyPr/>
                    <a:lstStyle/>
                    <a:p>
                      <a:pPr algn="ctr">
                        <a:lnSpc>
                          <a:spcPts val="1900"/>
                        </a:lnSpc>
                      </a:pPr>
                      <a:r>
                        <a:rPr lang="hi-IN" sz="1100" kern="10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श्रम मन्त्रालयको सूचना</a:t>
                      </a:r>
                      <a:r>
                        <a:rPr lang="ja-JP" sz="1100" kern="100">
                          <a:solidFill>
                            <a:srgbClr val="000000"/>
                          </a:solidFill>
                          <a:effectLst/>
                          <a:latin typeface="ＭＳ ゴシック" panose="020B0609070205080204" pitchFamily="49" charset="-128"/>
                          <a:ea typeface="ＭＳ ゴシック" panose="020B0609070205080204" pitchFamily="49" charset="-128"/>
                          <a:cs typeface="ＭＳ ゴシック" panose="020B0609070205080204" pitchFamily="49" charset="-128"/>
                        </a:rPr>
                        <a:t>※</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ctr">
                        <a:lnSpc>
                          <a:spcPts val="1900"/>
                        </a:lnSpc>
                      </a:pPr>
                      <a:r>
                        <a:rPr lang="ne-NP" sz="1100" kern="100" dirty="0">
                          <a:solidFill>
                            <a:srgbClr val="000000"/>
                          </a:solidFill>
                          <a:effectLst/>
                          <a:latin typeface="ＭＳ ゴシック" panose="020B0609070205080204" pitchFamily="49" charset="-128"/>
                          <a:ea typeface="ＭＳ ゴシック" panose="020B0609070205080204" pitchFamily="49" charset="-128"/>
                          <a:cs typeface="Nirmala UI" panose="020B0502040204020203" pitchFamily="34" charset="0"/>
                        </a:rPr>
                        <a:t>बिजुली कम्पनीको लक्ष्य एकाइ</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2"/>
                  </a:ext>
                </a:extLst>
              </a:tr>
              <a:tr h="288290">
                <a:tc rowSpan="2">
                  <a:txBody>
                    <a:bodyPr/>
                    <a:lstStyle/>
                    <a:p>
                      <a:pPr algn="ctr">
                        <a:lnSpc>
                          <a:spcPts val="1900"/>
                        </a:lnSpc>
                      </a:pP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वितरण लाइन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r">
                        <a:lnSpc>
                          <a:spcPts val="19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100</a:t>
                      </a:r>
                      <a:r>
                        <a:rPr lang="ja-JP" sz="1100" kern="100">
                          <a:effectLst/>
                          <a:latin typeface="Nirmala UI" panose="020B0502040204020203" pitchFamily="34" charset="0"/>
                          <a:ea typeface="ＭＳ ゴシック" panose="020B0609070205080204" pitchFamily="49" charset="-128"/>
                          <a:cs typeface="Nirmala UI" panose="020B0502040204020203" pitchFamily="34" charset="0"/>
                        </a:rPr>
                        <a:t>・</a:t>
                      </a: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200</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 भन्दा तल</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r">
                        <a:lnSpc>
                          <a:spcPts val="19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1.0</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 भन्दा माथी</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r" latinLnBrk="1">
                        <a:lnSpc>
                          <a:spcPts val="19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1.0</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 भन्दा माथी</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3"/>
                  </a:ext>
                </a:extLst>
              </a:tr>
              <a:tr h="288290">
                <a:tc vMerge="1">
                  <a:txBody>
                    <a:bodyPr/>
                    <a:lstStyle/>
                    <a:p>
                      <a:endParaRPr kumimoji="1" lang="ja-JP" altLang="en-US"/>
                    </a:p>
                  </a:txBody>
                  <a:tcPr/>
                </a:tc>
                <a:tc>
                  <a:txBody>
                    <a:bodyPr/>
                    <a:lstStyle/>
                    <a:p>
                      <a:pPr algn="r">
                        <a:lnSpc>
                          <a:spcPts val="16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6,600</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r">
                        <a:lnSpc>
                          <a:spcPts val="19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1.2</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 भन्दा माथी</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r">
                        <a:lnSpc>
                          <a:spcPts val="19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2.0</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 भन्दा माथी</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4"/>
                  </a:ext>
                </a:extLst>
              </a:tr>
              <a:tr h="288290">
                <a:tc rowSpan="4">
                  <a:txBody>
                    <a:bodyPr/>
                    <a:lstStyle/>
                    <a:p>
                      <a:pPr algn="ctr">
                        <a:lnSpc>
                          <a:spcPts val="1900"/>
                        </a:lnSpc>
                      </a:pP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प्रसारण लाइन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r">
                        <a:lnSpc>
                          <a:spcPts val="16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22,000</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r">
                        <a:lnSpc>
                          <a:spcPts val="19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2.0</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 भन्दा माथी</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r">
                        <a:lnSpc>
                          <a:spcPts val="19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3.0</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 भन्दा माथी</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5"/>
                  </a:ext>
                </a:extLst>
              </a:tr>
              <a:tr h="288290">
                <a:tc vMerge="1">
                  <a:txBody>
                    <a:bodyPr/>
                    <a:lstStyle/>
                    <a:p>
                      <a:endParaRPr kumimoji="1" lang="ja-JP" altLang="en-US"/>
                    </a:p>
                  </a:txBody>
                  <a:tcPr/>
                </a:tc>
                <a:tc>
                  <a:txBody>
                    <a:bodyPr/>
                    <a:lstStyle/>
                    <a:p>
                      <a:pPr algn="r">
                        <a:lnSpc>
                          <a:spcPts val="16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66,000</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r">
                        <a:lnSpc>
                          <a:spcPts val="19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2.2</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 भन्दा माथी</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r">
                        <a:lnSpc>
                          <a:spcPts val="19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4.0</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 भन्दा माथी</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6"/>
                  </a:ext>
                </a:extLst>
              </a:tr>
              <a:tr h="288290">
                <a:tc vMerge="1">
                  <a:txBody>
                    <a:bodyPr/>
                    <a:lstStyle/>
                    <a:p>
                      <a:endParaRPr kumimoji="1" lang="ja-JP" altLang="en-US"/>
                    </a:p>
                  </a:txBody>
                  <a:tcPr/>
                </a:tc>
                <a:tc>
                  <a:txBody>
                    <a:bodyPr/>
                    <a:lstStyle/>
                    <a:p>
                      <a:pPr algn="r">
                        <a:lnSpc>
                          <a:spcPts val="16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154,000</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r">
                        <a:lnSpc>
                          <a:spcPts val="19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4.0</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 भन्दा माथी</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r">
                        <a:lnSpc>
                          <a:spcPts val="19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5.0</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 भन्दा माथी</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7"/>
                  </a:ext>
                </a:extLst>
              </a:tr>
              <a:tr h="288290">
                <a:tc vMerge="1">
                  <a:txBody>
                    <a:bodyPr/>
                    <a:lstStyle/>
                    <a:p>
                      <a:endParaRPr kumimoji="1" lang="ja-JP" altLang="en-US"/>
                    </a:p>
                  </a:txBody>
                  <a:tcPr/>
                </a:tc>
                <a:tc>
                  <a:txBody>
                    <a:bodyPr/>
                    <a:lstStyle/>
                    <a:p>
                      <a:pPr algn="r">
                        <a:lnSpc>
                          <a:spcPts val="16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275,000</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r">
                        <a:lnSpc>
                          <a:spcPts val="1900"/>
                        </a:lnSpc>
                      </a:pPr>
                      <a:r>
                        <a:rPr lang="en-US" sz="1100" kern="100">
                          <a:effectLst/>
                          <a:latin typeface="Nirmala UI" panose="020B0502040204020203" pitchFamily="34" charset="0"/>
                          <a:ea typeface="ＭＳ ゴシック" panose="020B0609070205080204" pitchFamily="49" charset="-128"/>
                          <a:cs typeface="Mangal" panose="02040503050203030202" pitchFamily="18" charset="0"/>
                        </a:rPr>
                        <a:t>6.4</a:t>
                      </a:r>
                      <a:r>
                        <a:rPr lang="ne-NP" sz="1100" kern="100">
                          <a:effectLst/>
                          <a:latin typeface="ＭＳ ゴシック" panose="020B0609070205080204" pitchFamily="49" charset="-128"/>
                          <a:ea typeface="ＭＳ ゴシック" panose="020B0609070205080204" pitchFamily="49" charset="-128"/>
                          <a:cs typeface="Nirmala UI" panose="020B0502040204020203" pitchFamily="34" charset="0"/>
                        </a:rPr>
                        <a:t> भन्दा माथी</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tc>
                  <a:txBody>
                    <a:bodyPr/>
                    <a:lstStyle/>
                    <a:p>
                      <a:pPr algn="r">
                        <a:lnSpc>
                          <a:spcPts val="1900"/>
                        </a:lnSpc>
                      </a:pPr>
                      <a:r>
                        <a:rPr lang="en-US" sz="1100" kern="100" dirty="0">
                          <a:effectLst/>
                          <a:latin typeface="Nirmala UI" panose="020B0502040204020203" pitchFamily="34" charset="0"/>
                          <a:ea typeface="ＭＳ ゴシック" panose="020B0609070205080204" pitchFamily="49" charset="-128"/>
                          <a:cs typeface="Mangal" panose="02040503050203030202" pitchFamily="18" charset="0"/>
                        </a:rPr>
                        <a:t>7.0</a:t>
                      </a:r>
                      <a:r>
                        <a:rPr lang="ne-NP" sz="11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भन्दा माथी</a:t>
                      </a:r>
                      <a:endParaRPr 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706910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4"/>
            <a:ext cx="7772400" cy="468485"/>
          </a:xfrm>
        </p:spPr>
        <p:txBody>
          <a:bodyPr>
            <a:normAutofit/>
          </a:bodyPr>
          <a:lstStyle/>
          <a:p>
            <a:r>
              <a:rPr lang="ne-NP" altLang="ja-JP" sz="2000" b="1" kern="100" dirty="0">
                <a:effectLst/>
                <a:latin typeface="Arial" panose="020B0604020202020204" pitchFamily="34" charset="0"/>
                <a:ea typeface="ＭＳ ゴシック" panose="020B0609070205080204" pitchFamily="49" charset="-128"/>
                <a:cs typeface="Nirmala UI" panose="020B0502040204020203" pitchFamily="34" charset="0"/>
              </a:rPr>
              <a:t>अध्याय </a:t>
            </a:r>
            <a:r>
              <a:rPr lang="en-US" altLang="ja-JP" sz="2000" b="1" kern="100" dirty="0">
                <a:effectLst/>
                <a:latin typeface="Nirmala UI" panose="020B0502040204020203" pitchFamily="34" charset="0"/>
                <a:ea typeface="ＭＳ ゴシック" panose="020B0609070205080204" pitchFamily="49" charset="-128"/>
                <a:cs typeface="Mangal" panose="02040503050203030202" pitchFamily="18" charset="0"/>
              </a:rPr>
              <a:t>5</a:t>
            </a:r>
            <a:r>
              <a:rPr lang="ja-JP" altLang="ja-JP" sz="2000" b="1"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hi-IN" altLang="ja-JP" sz="2000" b="1" kern="100" dirty="0">
                <a:effectLst/>
                <a:latin typeface="Arial" panose="020B0604020202020204" pitchFamily="34" charset="0"/>
                <a:ea typeface="ＭＳ ゴシック" panose="020B0609070205080204" pitchFamily="49" charset="-128"/>
                <a:cs typeface="Nirmala UI" panose="020B0502040204020203" pitchFamily="34" charset="0"/>
              </a:rPr>
              <a:t>सम्बन्धित कानून र नियमहरू</a:t>
            </a:r>
            <a:endParaRPr lang="ja-JP" altLang="ja-JP" sz="2000" b="1" kern="100" dirty="0">
              <a:effectLst/>
              <a:latin typeface="Arial" panose="020B0604020202020204" pitchFamily="34" charset="0"/>
              <a:ea typeface="ＭＳ ゴシック" panose="020B0609070205080204" pitchFamily="49" charset="-128"/>
              <a:cs typeface="Mangal" panose="02040503050203030202" pitchFamily="18"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84</a:t>
            </a:fld>
            <a:endParaRPr lang="ja-JP" altLang="en-US">
              <a:solidFill>
                <a:prstClr val="black">
                  <a:tint val="75000"/>
                </a:prstClr>
              </a:solidFill>
            </a:endParaRPr>
          </a:p>
        </p:txBody>
      </p:sp>
    </p:spTree>
    <p:extLst>
      <p:ext uri="{BB962C8B-B14F-4D97-AF65-F5344CB8AC3E}">
        <p14:creationId xmlns:p14="http://schemas.microsoft.com/office/powerpoint/2010/main" val="16490818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hi-IN" altLang="ja-JP" sz="2400" b="1" kern="100" dirty="0">
                <a:effectLst/>
                <a:latin typeface="Arial" panose="020B0604020202020204" pitchFamily="34" charset="0"/>
                <a:ea typeface="ＭＳ ゴシック" panose="020B0609070205080204" pitchFamily="49" charset="-128"/>
                <a:cs typeface="Nirmala UI" panose="020B0502040204020203" pitchFamily="34" charset="0"/>
              </a:rPr>
              <a:t>सम्बन्धित कानून र नियमहरू </a:t>
            </a:r>
            <a:r>
              <a:rPr lang="ja-JP" altLang="en-US" sz="2400" b="1" dirty="0">
                <a:latin typeface="Meiryo UI" panose="020B0604030504040204" pitchFamily="50" charset="-128"/>
                <a:ea typeface="Meiryo UI" panose="020B0604030504040204" pitchFamily="50" charset="-128"/>
              </a:rPr>
              <a:t>（１）</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32814" y="6400413"/>
            <a:ext cx="4337848"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189, 190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75</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85</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8"/>
            <a:ext cx="7886701" cy="476098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ü"/>
            </a:pPr>
            <a:r>
              <a:rPr lang="ne-NP" altLang="ja-JP" sz="1200" b="1" u="sng" dirty="0">
                <a:effectLst/>
                <a:ea typeface="ＭＳ ゴシック" panose="020B0609070205080204" pitchFamily="49" charset="-128"/>
                <a:cs typeface="Nirmala UI" panose="020B0502040204020203" pitchFamily="34" charset="0"/>
              </a:rPr>
              <a:t>कामदारले पालना गर्नु पर्ने </a:t>
            </a:r>
            <a:r>
              <a:rPr lang="hi-IN" altLang="ja-JP" sz="1200" b="1" u="sng" dirty="0">
                <a:effectLst/>
                <a:ea typeface="ＭＳ ゴシック" panose="020B0609070205080204" pitchFamily="49" charset="-128"/>
                <a:cs typeface="Nirmala UI" panose="020B0502040204020203" pitchFamily="34" charset="0"/>
              </a:rPr>
              <a:t>नियमहरु</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29</a:t>
            </a:r>
            <a:r>
              <a:rPr lang="ne-NP" altLang="ja-JP" sz="1200" b="1" u="sng" dirty="0">
                <a:effectLst/>
                <a:ea typeface="ＭＳ ゴシック" panose="020B0609070205080204" pitchFamily="49" charset="-128"/>
                <a:cs typeface="Nirmala UI" panose="020B0502040204020203" pitchFamily="34" charset="0"/>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en-US" altLang="ja-JP" sz="1200" b="1" dirty="0">
              <a:solidFill>
                <a:prstClr val="black"/>
              </a:solidFill>
              <a:latin typeface="Meiryo UI" panose="020B0604030504040204" pitchFamily="50" charset="-128"/>
              <a:ea typeface="Meiryo UI" panose="020B0604030504040204" pitchFamily="50" charset="-128"/>
            </a:endParaRPr>
          </a:p>
          <a:p>
            <a:pPr indent="0" algn="just">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कामदारले</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सुरक्षित उपकरण आदिको बारेमा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निम्न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कुराहरुको पालना गर्ने।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lvl="0" indent="-342900" algn="just">
              <a:lnSpc>
                <a:spcPts val="2000"/>
              </a:lnSpc>
              <a:buFont typeface="ＭＳ ゴシック" panose="020B0609070205080204" pitchFamily="49" charset="-128"/>
              <a:buAutoNum type="circleNumDbPlain"/>
            </a:pP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सुरक्षित उपकरण आदि निकालेर अथवा त्यसको कार्य क्षमता </a:t>
            </a:r>
            <a:r>
              <a:rPr lang="hi-IN"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नगुमोस भन्ने कुरामा ध्यान दिने</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342900" lvl="0" indent="-342900" algn="just">
              <a:lnSpc>
                <a:spcPts val="2000"/>
              </a:lnSpc>
              <a:buFont typeface="ＭＳ ゴシック" panose="020B0609070205080204" pitchFamily="49" charset="-128"/>
              <a:buAutoNum type="circleNumDbPlain"/>
            </a:pP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अस्थायी समयको लागि सुरक्षित उपकरण आदि निकालेर अथवा त्यसको कार्यक्षमता गुमाउन लगाउन आवश्यक परेको बेला</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प्रारम्भिक रुपमा व्यावसाय संस्थाको स्वीकृति लिने।</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342900" lvl="0" indent="-342900" algn="just">
              <a:lnSpc>
                <a:spcPts val="2000"/>
              </a:lnSpc>
              <a:buFont typeface="ＭＳ ゴシック" panose="020B0609070205080204" pitchFamily="49" charset="-128"/>
              <a:buAutoNum type="circleNumDbPlain"/>
            </a:pP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स्वीकृति लिएर सुरक्षित उपकरण निकालेर</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अथवा त्यसको कार्यदक्षता गुमाउँदा</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त्यसको जरुरी नभए पछी</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यसलाई तुरुन्तै यथास्थितिमा पुनर्स्थापित गर्ने।</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342900" lvl="0" indent="-342900" algn="just">
              <a:lnSpc>
                <a:spcPts val="2000"/>
              </a:lnSpc>
              <a:buFont typeface="ＭＳ ゴシック" panose="020B0609070205080204" pitchFamily="49" charset="-128"/>
              <a:buAutoNum type="circleNumDbPlain"/>
            </a:pP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सुरक्षित उपकरण आदि निकालीएको</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अथवा त्यसको कार्यदक्षता गुमिएको फेला परेमा, तुरुन्तै त्यसको जानकारी व्यवसाय संस्थालाई रिपोर्ट गर्ने।</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0" indent="0">
              <a:lnSpc>
                <a:spcPct val="100000"/>
              </a:lnSpc>
              <a:spcBef>
                <a:spcPts val="0"/>
              </a:spcBef>
              <a:buFont typeface="Arial" panose="020B0604020202020204" pitchFamily="34" charset="0"/>
              <a:buNone/>
            </a:pPr>
            <a:endParaRPr lang="en-US" altLang="ja-JP" sz="1200" dirty="0">
              <a:solidFill>
                <a:prstClr val="black"/>
              </a:solidFill>
              <a:latin typeface="Meiryo UI" panose="020B0604030504040204" pitchFamily="50" charset="-128"/>
              <a:ea typeface="Meiryo UI" panose="020B0604030504040204" pitchFamily="50" charset="-128"/>
            </a:endParaRPr>
          </a:p>
          <a:p>
            <a:pPr>
              <a:lnSpc>
                <a:spcPct val="100000"/>
              </a:lnSpc>
              <a:spcBef>
                <a:spcPts val="0"/>
              </a:spcBef>
              <a:buFont typeface="Wingdings" panose="05000000000000000000" pitchFamily="2" charset="2"/>
              <a:buChar char="ü"/>
            </a:pPr>
            <a:r>
              <a:rPr lang="ne-NP" altLang="ja-JP" sz="1200" b="1" u="sng" dirty="0">
                <a:effectLst/>
                <a:ea typeface="ＭＳ ゴシック" panose="020B0609070205080204" pitchFamily="49" charset="-128"/>
                <a:cs typeface="Nirmala UI" panose="020B0502040204020203" pitchFamily="34" charset="0"/>
              </a:rPr>
              <a:t>विशेष शिक्षा आवश्यक रहेको काम</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36</a:t>
            </a:r>
            <a:r>
              <a:rPr lang="ja-JP" altLang="en-US" sz="1200" b="1" u="sng" dirty="0">
                <a:effectLst/>
                <a:latin typeface="Nirmala UI" panose="020B0502040204020203" pitchFamily="34" charset="0"/>
                <a:ea typeface="ＭＳ ゴシック" panose="020B0609070205080204" pitchFamily="49" charset="-128"/>
              </a:rPr>
              <a:t>（</a:t>
            </a:r>
            <a:r>
              <a:rPr lang="hi-IN" altLang="ja-JP" sz="1200" b="1" u="sng" dirty="0">
                <a:effectLst/>
                <a:latin typeface="Nirmala UI" panose="020B0502040204020203" pitchFamily="34" charset="0"/>
                <a:ea typeface="ＭＳ ゴシック" panose="020B0609070205080204" pitchFamily="49" charset="-128"/>
              </a:rPr>
              <a:t>संग</a:t>
            </a:r>
            <a:r>
              <a:rPr lang="ja-JP" altLang="en-US" sz="1200" b="1" u="sng" dirty="0">
                <a:effectLst/>
                <a:latin typeface="Nirmala UI" panose="020B0502040204020203" pitchFamily="34" charset="0"/>
                <a:ea typeface="ＭＳ ゴシック" panose="020B0609070205080204" pitchFamily="49" charset="-128"/>
              </a:rPr>
              <a:t>）</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r>
              <a:rPr lang="ja-JP" altLang="en-US" sz="1200" b="1" u="sng" dirty="0">
                <a:solidFill>
                  <a:prstClr val="black"/>
                </a:solidFill>
                <a:latin typeface="Meiryo UI" panose="020B0604030504040204" pitchFamily="50" charset="-128"/>
                <a:ea typeface="Meiryo UI" panose="020B0604030504040204" pitchFamily="50" charset="-128"/>
              </a:rPr>
              <a:t>　　</a:t>
            </a:r>
            <a:endParaRPr lang="ne-NP" altLang="ja-JP" sz="1200" b="1" u="sng" dirty="0">
              <a:solidFill>
                <a:prstClr val="black"/>
              </a:solidFill>
              <a:latin typeface="Meiryo UI" panose="020B0604030504040204" pitchFamily="50" charset="-128"/>
              <a:ea typeface="Meiryo UI" panose="020B0604030504040204" pitchFamily="50" charset="-128"/>
            </a:endParaRPr>
          </a:p>
          <a:p>
            <a:pPr marL="152400" indent="0" algn="just">
              <a:lnSpc>
                <a:spcPts val="2000"/>
              </a:lnSpc>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व्यावसाय संस्थाले कामदारलाई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निम्न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कामहरुमा लगाउदा</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विशेष कक्षा सञ्चालन गर्नुपर्छ।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lvl="0" indent="0" algn="just">
              <a:lnSpc>
                <a:spcPts val="2000"/>
              </a:lnSpc>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⑩</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को </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5</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कार्यस्थान भुइँको उचाई </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10</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मिटर भन्दा कमको उच्च स्थानमा कार्य गर्ने साधनको सञ्चालन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ne-NP" altLang="ja-JP" sz="1200" kern="100" dirty="0">
              <a:latin typeface="Nirmala UI" panose="020B0502040204020203" pitchFamily="34" charset="0"/>
              <a:ea typeface="ＭＳ ゴシック" panose="020B0609070205080204" pitchFamily="49" charset="-128"/>
              <a:cs typeface="Nirmala UI" panose="020B0502040204020203" pitchFamily="34" charset="0"/>
            </a:endParaRPr>
          </a:p>
          <a:p>
            <a:pPr marL="0" lvl="0" indent="0" algn="just">
              <a:lnSpc>
                <a:spcPts val="2000"/>
              </a:lnSpc>
              <a:buNone/>
            </a:pP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㊶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उचाई </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2</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मिटर भन्दा बढीको  स्थान मा रहेको कार्यस्थान भुइँ राख्न असजिलो भएमा</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खस्न नियन्त्रण प्रयोजन उपकरण भित्रमा फुल हार्नेस प्रकारको सामान प्रयोग गरि कार्य गर्ने काम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Font typeface="Arial" panose="020B0604020202020204" pitchFamily="34" charset="0"/>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1043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hi-IN" altLang="ja-JP" sz="2400" b="1" kern="100" dirty="0">
                <a:effectLst/>
                <a:latin typeface="Arial" panose="020B0604020202020204" pitchFamily="34" charset="0"/>
                <a:ea typeface="ＭＳ ゴシック" panose="020B0609070205080204" pitchFamily="49" charset="-128"/>
                <a:cs typeface="Nirmala UI" panose="020B0502040204020203" pitchFamily="34" charset="0"/>
              </a:rPr>
              <a:t>सम्बन्धित कानून र नियमहरू </a:t>
            </a:r>
            <a:r>
              <a:rPr lang="ja-JP" altLang="en-US" sz="2400" b="1" dirty="0">
                <a:latin typeface="Meiryo UI" panose="020B0604030504040204" pitchFamily="50" charset="-128"/>
                <a:ea typeface="Meiryo UI" panose="020B0604030504040204" pitchFamily="50" charset="-128"/>
              </a:rPr>
              <a:t>（２）</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42616" y="6400413"/>
            <a:ext cx="4628046"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191, 192</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75</a:t>
            </a:r>
            <a:r>
              <a:rPr lang="ja-JP" altLang="en-US" sz="1200" dirty="0">
                <a:solidFill>
                  <a:prstClr val="black"/>
                </a:solidFill>
              </a:rPr>
              <a:t>～</a:t>
            </a:r>
            <a:r>
              <a:rPr lang="en-US" altLang="ja-JP" sz="1200" dirty="0">
                <a:solidFill>
                  <a:prstClr val="black"/>
                </a:solidFill>
              </a:rPr>
              <a:t>76</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86</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8"/>
            <a:ext cx="7886701" cy="331414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ü"/>
            </a:pPr>
            <a:r>
              <a:rPr lang="hi-IN" altLang="ja-JP" sz="1200" b="1" u="sng" dirty="0">
                <a:effectLst/>
                <a:ea typeface="ＭＳ ゴシック" panose="020B0609070205080204" pitchFamily="49" charset="-128"/>
                <a:cs typeface="Nirmala UI" panose="020B0502040204020203" pitchFamily="34" charset="0"/>
              </a:rPr>
              <a:t>काम प्रतिबन्धहरू </a:t>
            </a:r>
            <a:r>
              <a:rPr lang="ne-NP" altLang="ja-JP" sz="1200" b="1" u="sng" dirty="0">
                <a:effectLst/>
                <a:ea typeface="ＭＳ ゴシック" panose="020B0609070205080204" pitchFamily="49" charset="-128"/>
                <a:cs typeface="Nirmala UI" panose="020B0502040204020203" pitchFamily="34" charset="0"/>
              </a:rPr>
              <a:t>बारेको </a:t>
            </a:r>
            <a:r>
              <a:rPr lang="hi-IN" altLang="ja-JP" sz="1200" b="1" u="sng" dirty="0">
                <a:effectLst/>
                <a:ea typeface="ＭＳ ゴシック" panose="020B0609070205080204" pitchFamily="49" charset="-128"/>
                <a:cs typeface="Nirmala UI" panose="020B0502040204020203" pitchFamily="34" charset="0"/>
              </a:rPr>
              <a:t>योग्यता</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41</a:t>
            </a:r>
            <a:r>
              <a:rPr lang="ne-NP" altLang="ja-JP" sz="1200" b="1" u="sng" dirty="0">
                <a:effectLst/>
                <a:ea typeface="ＭＳ ゴシック" panose="020B0609070205080204" pitchFamily="49" charset="-128"/>
                <a:cs typeface="Nirmala UI" panose="020B0502040204020203" pitchFamily="34" charset="0"/>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 </a:t>
            </a:r>
            <a:r>
              <a:rPr lang="ja-JP" altLang="en-US" sz="1200" dirty="0">
                <a:solidFill>
                  <a:prstClr val="black"/>
                </a:solidFill>
                <a:latin typeface="Meiryo UI" panose="020B0604030504040204" pitchFamily="50" charset="-128"/>
                <a:ea typeface="Meiryo UI" panose="020B0604030504040204" pitchFamily="50" charset="-128"/>
              </a:rPr>
              <a:t>　</a:t>
            </a:r>
            <a:endParaRPr lang="ne-NP"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 भुइँको उचाई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10</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मिटर भन्दा माथीको उच्च स्थानमा कार्य गर्ने साधन सञ्चालन</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सडकमा गुडाउने बाहेक</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काम गर्ने व्यक्ति भनेको निम्न सूचीबद्धमा पर्ने व्यक्ति हुन्।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lvl="0" indent="0" algn="just">
              <a:lnSpc>
                <a:spcPts val="2000"/>
              </a:lnSpc>
              <a:buNone/>
            </a:pPr>
            <a:r>
              <a:rPr lang="ne-NP" altLang="ja-JP"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①　</a:t>
            </a:r>
            <a:r>
              <a:rPr lang="hi-IN"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उच्च स्थानमा कार्य गर्ने साधन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सञ्चालन सीप अध्ययन पुरा गरेका व्यक्ति </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②　</a:t>
            </a:r>
            <a:r>
              <a:rPr lang="ne-NP" altLang="ja-JP" sz="1200" dirty="0">
                <a:effectLst/>
                <a:ea typeface="ＭＳ ゴシック" panose="020B0609070205080204" pitchFamily="49" charset="-128"/>
                <a:cs typeface="Nirmala UI" panose="020B0502040204020203" pitchFamily="34" charset="0"/>
              </a:rPr>
              <a:t> त्यस बाहेक</a:t>
            </a:r>
            <a:r>
              <a:rPr lang="hi-IN" altLang="ja-JP" sz="1200" dirty="0">
                <a:effectLst/>
                <a:ea typeface="ＭＳ ゴシック" panose="020B0609070205080204" pitchFamily="49" charset="-128"/>
                <a:cs typeface="Nirmala UI" panose="020B0502040204020203" pitchFamily="34" charset="0"/>
              </a:rPr>
              <a:t>अन्य</a:t>
            </a:r>
            <a:r>
              <a:rPr lang="ne-NP" altLang="ja-JP" sz="1200" dirty="0">
                <a:effectLst/>
                <a:ea typeface="ＭＳ ゴシック" panose="020B0609070205080204" pitchFamily="49" charset="-128"/>
                <a:cs typeface="Nirmala UI" panose="020B0502040204020203" pitchFamily="34" charset="0"/>
              </a:rPr>
              <a:t> स्वास्थ्य</a:t>
            </a:r>
            <a:r>
              <a:rPr lang="en-US" altLang="ja-JP" sz="1200" dirty="0">
                <a:effectLst/>
                <a:latin typeface="Nirmala UI" panose="020B0502040204020203" pitchFamily="34" charset="0"/>
                <a:ea typeface="ＭＳ ゴシック" panose="020B0609070205080204" pitchFamily="49" charset="-128"/>
              </a:rPr>
              <a:t>, </a:t>
            </a:r>
            <a:r>
              <a:rPr lang="ne-NP" altLang="ja-JP" sz="1200" dirty="0">
                <a:effectLst/>
                <a:ea typeface="ＭＳ ゴシック" panose="020B0609070205080204" pitchFamily="49" charset="-128"/>
                <a:cs typeface="Nirmala UI" panose="020B0502040204020203" pitchFamily="34" charset="0"/>
              </a:rPr>
              <a:t>श्रम र कल्याण मन्त्री द्वारा निर्धारित व्यक्ति </a:t>
            </a:r>
          </a:p>
          <a:p>
            <a:pPr marL="0" indent="0">
              <a:lnSpc>
                <a:spcPct val="100000"/>
              </a:lnSpc>
              <a:spcBef>
                <a:spcPts val="0"/>
              </a:spcBef>
              <a:buNone/>
            </a:pPr>
            <a:endParaRPr lang="en-US" altLang="ja-JP" sz="1200" dirty="0">
              <a:solidFill>
                <a:prstClr val="black"/>
              </a:solidFill>
              <a:latin typeface="Meiryo UI" panose="020B0604030504040204" pitchFamily="50" charset="-128"/>
              <a:ea typeface="Meiryo UI" panose="020B0604030504040204" pitchFamily="50" charset="-128"/>
            </a:endParaRPr>
          </a:p>
          <a:p>
            <a:pPr marL="0" lvl="0" indent="0" algn="just">
              <a:lnSpc>
                <a:spcPts val="2000"/>
              </a:lnSpc>
              <a:buNone/>
            </a:pPr>
            <a:r>
              <a:rPr lang="ne-NP" altLang="ja-JP" sz="1200" b="1" u="sng" dirty="0">
                <a:effectLst/>
                <a:ea typeface="ＭＳ ゴシック" panose="020B0609070205080204" pitchFamily="49" charset="-128"/>
                <a:cs typeface="Nirmala UI" panose="020B0502040204020203" pitchFamily="34" charset="0"/>
              </a:rPr>
              <a:t>प्राविधिक प्रशिक्षण </a:t>
            </a:r>
            <a:r>
              <a:rPr lang="hi-IN" altLang="ja-JP" sz="1200" b="1" u="sng" dirty="0">
                <a:effectLst/>
                <a:ea typeface="ＭＳ ゴシック" panose="020B0609070205080204" pitchFamily="49" charset="-128"/>
                <a:cs typeface="Nirmala UI" panose="020B0502040204020203" pitchFamily="34" charset="0"/>
              </a:rPr>
              <a:t>पाठ्यपुस्तक पूरा गरेको प्रमाणपत्रको पुन: जारी</a:t>
            </a:r>
            <a:r>
              <a:rPr lang="en-US" altLang="ja-JP" sz="1200" b="1" u="sng" dirty="0">
                <a:effectLst/>
                <a:latin typeface="Nirmala UI" panose="020B0502040204020203" pitchFamily="34" charset="0"/>
                <a:ea typeface="ＭＳ ゴシック" panose="020B0609070205080204" pitchFamily="49" charset="-128"/>
              </a:rPr>
              <a:t>, </a:t>
            </a:r>
            <a:r>
              <a:rPr lang="hi-IN" altLang="ja-JP" sz="1200" b="1" u="sng" dirty="0">
                <a:effectLst/>
                <a:ea typeface="ＭＳ ゴシック" panose="020B0609070205080204" pitchFamily="49" charset="-128"/>
                <a:cs typeface="Nirmala UI" panose="020B0502040204020203" pitchFamily="34" charset="0"/>
              </a:rPr>
              <a:t>आदि </a:t>
            </a:r>
            <a:r>
              <a:rPr lang="en-US" altLang="ja-JP" sz="1200" b="1" u="sng" dirty="0">
                <a:effectLst/>
                <a:latin typeface="Nirmala UI" panose="020B0502040204020203" pitchFamily="34" charset="0"/>
                <a:ea typeface="ＭＳ ゴシック" panose="020B0609070205080204" pitchFamily="49" charset="-128"/>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en-US" altLang="ja-JP" sz="1200" b="1" u="sng" dirty="0">
                <a:effectLst/>
                <a:latin typeface="Nirmala UI" panose="020B0502040204020203" pitchFamily="34" charset="0"/>
                <a:ea typeface="ＭＳ ゴシック" panose="020B0609070205080204" pitchFamily="49" charset="-128"/>
              </a:rPr>
              <a:t>82</a:t>
            </a:r>
            <a:r>
              <a:rPr lang="ne-NP" altLang="ja-JP" sz="1200" b="1" u="sng" dirty="0">
                <a:effectLst/>
                <a:ea typeface="ＭＳ ゴシック" panose="020B0609070205080204" pitchFamily="49" charset="-128"/>
                <a:cs typeface="Nirmala UI" panose="020B0502040204020203" pitchFamily="34" charset="0"/>
              </a:rPr>
              <a:t> धारा</a:t>
            </a:r>
            <a:r>
              <a:rPr lang="en-US" altLang="ja-JP" sz="1200" b="1" u="sng" dirty="0">
                <a:effectLst/>
                <a:latin typeface="Nirmala UI" panose="020B0502040204020203" pitchFamily="34" charset="0"/>
                <a:ea typeface="ＭＳ ゴシック" panose="020B0609070205080204" pitchFamily="49" charset="-128"/>
              </a:rPr>
              <a:t>) </a:t>
            </a:r>
            <a:r>
              <a:rPr lang="ja-JP" altLang="en-US" sz="1200" b="1" u="sng" dirty="0">
                <a:solidFill>
                  <a:prstClr val="black"/>
                </a:solidFill>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　</a:t>
            </a:r>
            <a:r>
              <a:rPr lang="ja-JP" altLang="ja-JP" sz="1800" kern="100" dirty="0">
                <a:effectLst/>
                <a:latin typeface="Nirmala UI" panose="020B0502040204020203" pitchFamily="34" charset="0"/>
                <a:ea typeface="Times New Roman" panose="02020603050405020304" pitchFamily="18" charset="0"/>
                <a:cs typeface="Nirmala UI" panose="020B0502040204020203" pitchFamily="34" charset="0"/>
              </a:rPr>
              <a:t> 　</a:t>
            </a:r>
            <a:r>
              <a:rPr lang="ja-JP" altLang="en-US" sz="1200" kern="100" dirty="0">
                <a:latin typeface="Nirmala UI" panose="020B0502040204020203" pitchFamily="34" charset="0"/>
                <a:ea typeface="Times New Roman" panose="02020603050405020304" pitchFamily="18" charset="0"/>
                <a:cs typeface="Nirmala UI" panose="020B0502040204020203" pitchFamily="34" charset="0"/>
              </a:rPr>
              <a:t>①</a:t>
            </a:r>
            <a:r>
              <a:rPr lang="ja-JP" altLang="en-US" sz="1200" kern="100" dirty="0">
                <a:effectLst/>
                <a:latin typeface="Nirmala UI" panose="020B0502040204020203" pitchFamily="34" charset="0"/>
                <a:ea typeface="Times New Roman" panose="02020603050405020304" pitchFamily="18" charset="0"/>
                <a:cs typeface="Nirmala UI" panose="020B0502040204020203" pitchFamily="34" charset="0"/>
              </a:rPr>
              <a:t>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प्राविधिक प्रशिक्षण </a:t>
            </a:r>
            <a:r>
              <a:rPr lang="hi-IN"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पूरा भएको प्रमाणपत्र</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पाएका व्यक्तिले</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 </a:t>
            </a:r>
            <a:r>
              <a:rPr lang="hi-IN"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तालिम कक्षा पूरा भएको प्रमाणपत्र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हराएको वा क्षतिग्रस्त भएमा</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प्राविधिक प्रशिक्षण </a:t>
            </a:r>
            <a:r>
              <a:rPr lang="hi-IN"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कक्षा पूरा भएको प्रमाणपत्र पुन: जारी गर्नको लागि आवेदन फारम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प्राविधिक प्रशिक्षण </a:t>
            </a:r>
            <a:r>
              <a:rPr lang="hi-IN"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कक्षा पूरा भएको प्रमाणपत्र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जारी गरेको दर्ता प्रशिक्षण संस्थामा बुझाएर</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प्राविधिक प्रशिक्षण </a:t>
            </a:r>
            <a:r>
              <a:rPr lang="hi-IN"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पूरा भएको प्रमाणपत्र पुन: जारी</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गराई पाउनु पर्छ। </a:t>
            </a:r>
            <a:endParaRPr lang="en-US" altLang="ja-JP" sz="1200" kern="100" dirty="0">
              <a:latin typeface="ＭＳ ゴシック" panose="020B0609070205080204" pitchFamily="49" charset="-128"/>
              <a:ea typeface="Times New Roman" panose="02020603050405020304" pitchFamily="18" charset="0"/>
              <a:cs typeface="Nirmala UI" panose="020B0502040204020203" pitchFamily="34" charset="0"/>
            </a:endParaRPr>
          </a:p>
          <a:p>
            <a:pPr marL="0" lvl="0" indent="0" algn="just">
              <a:lnSpc>
                <a:spcPts val="2000"/>
              </a:lnSpc>
              <a:buNone/>
            </a:pPr>
            <a:r>
              <a:rPr lang="ja-JP" altLang="en-US" sz="1200" kern="100" dirty="0">
                <a:effectLst/>
                <a:latin typeface="ＭＳ ゴシック" panose="020B0609070205080204" pitchFamily="49" charset="-128"/>
                <a:ea typeface="Times New Roman" panose="02020603050405020304" pitchFamily="18" charset="0"/>
                <a:cs typeface="Nirmala UI" panose="020B0502040204020203" pitchFamily="34" charset="0"/>
              </a:rPr>
              <a:t>②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प्राविधिक प्रशिक्षण </a:t>
            </a:r>
            <a:r>
              <a:rPr lang="hi-IN"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कक्षा पूरा भएको प्रमाणपत्र</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पाएका व्यक्तिले</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आफ्नो नाम परिवर्तन गर्दा</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प्राविधिक प्रशिक्षण </a:t>
            </a:r>
            <a:r>
              <a:rPr lang="hi-IN"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कक्षा पूरा भएको प्रमाणपत्र</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को आवेदन जारी गरेको दर्ता प्रशिक्षण संस्थामा बुझाएर, प्राविधिक प्रशिक्षण पूरा भएको प्रमाणपत्र पुन: लेखाएर ल्याउनु पर्छ।</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51426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hi-IN" altLang="ja-JP" sz="2400" b="1" kern="100" dirty="0">
                <a:effectLst/>
                <a:latin typeface="Arial" panose="020B0604020202020204" pitchFamily="34" charset="0"/>
                <a:ea typeface="ＭＳ ゴシック" panose="020B0609070205080204" pitchFamily="49" charset="-128"/>
                <a:cs typeface="Nirmala UI" panose="020B0502040204020203" pitchFamily="34" charset="0"/>
              </a:rPr>
              <a:t>सम्बन्धित कानून र नियमहरू </a:t>
            </a:r>
            <a:r>
              <a:rPr lang="ja-JP" altLang="en-US" sz="2400" b="1" dirty="0">
                <a:latin typeface="Meiryo UI" panose="020B0604030504040204" pitchFamily="50" charset="-128"/>
                <a:ea typeface="Meiryo UI" panose="020B0604030504040204" pitchFamily="50" charset="-128"/>
              </a:rPr>
              <a:t>（３）</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18857" y="6400413"/>
            <a:ext cx="425180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194</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76</a:t>
            </a:r>
            <a:r>
              <a:rPr lang="ja-JP" altLang="en-US" sz="1200" dirty="0">
                <a:solidFill>
                  <a:prstClr val="black"/>
                </a:solidFill>
              </a:rPr>
              <a:t>～</a:t>
            </a:r>
            <a:r>
              <a:rPr lang="en-US" altLang="ja-JP" sz="1200" dirty="0">
                <a:solidFill>
                  <a:prstClr val="black"/>
                </a:solidFill>
              </a:rPr>
              <a:t>77</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87</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506192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ts val="3000"/>
              </a:lnSpc>
              <a:buNone/>
            </a:pPr>
            <a:r>
              <a:rPr lang="hi-IN" altLang="ja-JP" sz="14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a:t>
            </a:r>
            <a:r>
              <a:rPr lang="ne-NP" altLang="ja-JP" sz="14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बाट कार्य गर्दा व्यवस्थापन गर्नु पर्ने कुराहरु</a:t>
            </a:r>
            <a:endParaRPr lang="ja-JP" altLang="ja-JP" sz="1400" b="1" kern="100" dirty="0">
              <a:effectLst/>
              <a:latin typeface="ＭＳ ゴシック" panose="020B0609070205080204" pitchFamily="49" charset="-128"/>
              <a:ea typeface="ＭＳ ゴシック" panose="020B0609070205080204" pitchFamily="49" charset="-128"/>
            </a:endParaRPr>
          </a:p>
          <a:p>
            <a:pPr marL="0" indent="0">
              <a:lnSpc>
                <a:spcPct val="100000"/>
              </a:lnSpc>
              <a:spcBef>
                <a:spcPts val="0"/>
              </a:spcBef>
              <a:buNone/>
            </a:pPr>
            <a:r>
              <a:rPr lang="ja-JP" altLang="en-US" sz="1200" b="1" u="sng" dirty="0">
                <a:solidFill>
                  <a:prstClr val="black"/>
                </a:solidFill>
                <a:latin typeface="Meiryo UI" panose="020B0604030504040204" pitchFamily="50" charset="-128"/>
                <a:ea typeface="Meiryo UI" panose="020B0604030504040204" pitchFamily="50" charset="-128"/>
              </a:rPr>
              <a:t>（１）</a:t>
            </a:r>
            <a:r>
              <a:rPr lang="ne-NP" altLang="ja-JP" sz="1200" b="1" u="sng" dirty="0">
                <a:effectLst/>
                <a:ea typeface="ＭＳ ゴシック" panose="020B0609070205080204" pitchFamily="49" charset="-128"/>
                <a:cs typeface="Nirmala UI" panose="020B0502040204020203" pitchFamily="34" charset="0"/>
              </a:rPr>
              <a:t> कार्य योजना</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194</a:t>
            </a:r>
            <a:r>
              <a:rPr lang="ne-NP" altLang="ja-JP" sz="1200" b="1" u="sng" dirty="0">
                <a:effectLst/>
                <a:ea typeface="ＭＳ ゴシック" panose="020B0609070205080204" pitchFamily="49" charset="-128"/>
                <a:cs typeface="Nirmala UI" panose="020B0502040204020203" pitchFamily="34" charset="0"/>
              </a:rPr>
              <a:t> को </a:t>
            </a:r>
            <a:r>
              <a:rPr lang="en-US" altLang="ja-JP" sz="1200" b="1" u="sng" dirty="0">
                <a:effectLst/>
                <a:latin typeface="Nirmala UI" panose="020B0502040204020203" pitchFamily="34" charset="0"/>
                <a:ea typeface="ＭＳ ゴシック" panose="020B0609070205080204" pitchFamily="49" charset="-128"/>
              </a:rPr>
              <a:t>9</a:t>
            </a:r>
            <a:r>
              <a:rPr lang="ne-NP" altLang="ja-JP" sz="1200" b="1" u="sng" dirty="0">
                <a:effectLst/>
                <a:ea typeface="ＭＳ ゴシック" panose="020B0609070205080204" pitchFamily="49" charset="-128"/>
                <a:cs typeface="Nirmala UI" panose="020B0502040204020203" pitchFamily="34" charset="0"/>
              </a:rPr>
              <a:t> </a:t>
            </a:r>
            <a:r>
              <a:rPr lang="ja-JP" altLang="en-US" sz="1200" b="1" u="sng" dirty="0">
                <a:effectLst/>
                <a:ea typeface="ＭＳ ゴシック" panose="020B0609070205080204" pitchFamily="49" charset="-128"/>
                <a:cs typeface="Nirmala UI" panose="020B0502040204020203" pitchFamily="34" charset="0"/>
              </a:rPr>
              <a:t>（</a:t>
            </a:r>
            <a:r>
              <a:rPr lang="hi-IN" altLang="ja-JP" sz="1200" b="1" u="sng" dirty="0">
                <a:effectLst/>
                <a:ea typeface="ＭＳ ゴシック" panose="020B0609070205080204" pitchFamily="49" charset="-128"/>
                <a:cs typeface="Nirmala UI" panose="020B0502040204020203" pitchFamily="34" charset="0"/>
              </a:rPr>
              <a:t>संग</a:t>
            </a:r>
            <a:r>
              <a:rPr lang="ja-JP" altLang="en-US" sz="1200" b="1" u="sng" dirty="0">
                <a:effectLst/>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सम्बन्धित</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 </a:t>
            </a:r>
            <a:r>
              <a:rPr lang="ja-JP" altLang="en-US" sz="1200" b="1" u="sng" dirty="0">
                <a:solidFill>
                  <a:prstClr val="black"/>
                </a:solidFill>
                <a:latin typeface="Meiryo UI" panose="020B0604030504040204" pitchFamily="50" charset="-128"/>
                <a:ea typeface="Meiryo UI" panose="020B0604030504040204" pitchFamily="50" charset="-128"/>
              </a:rPr>
              <a:t>　</a:t>
            </a:r>
            <a:endParaRPr lang="en-US" altLang="ja-JP"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①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व्यवसाय संस्थाले</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उच्च स्थानमा कार्य गर्ने साधन प्रयोग गरि कार्य गर्दा</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प्रारम्भिकरुपमा, त्यस सम्बन्धित कार्य गर्ने स्थानको अवस्था</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a:t>
            </a:r>
            <a:endPar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ja-JP" altLang="en-US" sz="1200" kern="100" dirty="0">
                <a:latin typeface="Nirmala UI" panose="020B0502040204020203" pitchFamily="34" charset="0"/>
                <a:ea typeface="Nirmala UI" panose="020B0502040204020203" pitchFamily="34"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त्यस सम्बन्धित साधनको प्रकार र कार्यदक्षता आदिमा अनुकुलित कार्य योजना निर्णय गर्नाका साथै त्यस सम्बन्धित कार्य योजना </a:t>
            </a:r>
            <a:r>
              <a:rPr lang="ja-JP" altLang="en-US" sz="1200" kern="100" dirty="0">
                <a:latin typeface="Nirmala UI" panose="020B0502040204020203" pitchFamily="34" charset="0"/>
                <a:ea typeface="Nirmala UI" panose="020B0502040204020203" pitchFamily="34" charset="0"/>
                <a:cs typeface="Nirmala UI" panose="020B0502040204020203" pitchFamily="34" charset="0"/>
              </a:rPr>
              <a:t>　</a:t>
            </a:r>
            <a:endParaRPr lang="en-US" altLang="ja-JP" sz="1200" kern="100" dirty="0">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0"/>
              </a:spcBef>
              <a:buNone/>
            </a:pPr>
            <a:r>
              <a:rPr lang="ja-JP" altLang="en-US" sz="1200" kern="100" dirty="0">
                <a:latin typeface="Nirmala UI" panose="020B0502040204020203" pitchFamily="34" charset="0"/>
                <a:ea typeface="Nirmala UI" panose="020B0502040204020203" pitchFamily="34"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अनुसारको कार्य गर्नुपर्छ।</a:t>
            </a:r>
            <a:endPar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lvl="0" indent="0" algn="just">
              <a:lnSpc>
                <a:spcPts val="2000"/>
              </a:lnSpc>
              <a:buNone/>
            </a:pPr>
            <a:r>
              <a:rPr lang="ja-JP" altLang="en-US" sz="1200" kern="100" dirty="0">
                <a:effectLst/>
                <a:latin typeface="Nirmala UI" panose="020B0502040204020203" pitchFamily="34" charset="0"/>
                <a:ea typeface="Times New Roman" panose="02020603050405020304" pitchFamily="18" charset="0"/>
                <a:cs typeface="Nirmala UI" panose="020B0502040204020203" pitchFamily="34" charset="0"/>
              </a:rPr>
              <a:t>②</a:t>
            </a:r>
            <a:r>
              <a:rPr lang="ja-JP" altLang="ja-JP" sz="1200" kern="100" dirty="0">
                <a:effectLst/>
                <a:latin typeface="Nirmala UI" panose="020B0502040204020203" pitchFamily="34" charset="0"/>
                <a:ea typeface="Times New Roman" panose="02020603050405020304" pitchFamily="18"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कार्य योजनामा सम्बन्धित उच्च स्थानमा कार्य गर्ने साधन अनुसारको कार्य विधि उल्लेख गर्नुपर्छ।</a:t>
            </a:r>
            <a:endParaRPr lang="ja-JP" altLang="ja-JP" sz="1200" kern="100" dirty="0">
              <a:effectLst/>
              <a:latin typeface="Nirmala UI" panose="020B0502040204020203" pitchFamily="34" charset="0"/>
              <a:ea typeface="Times New Roman" panose="02020603050405020304" pitchFamily="18" charset="0"/>
              <a:cs typeface="Nirmala UI" panose="020B0502040204020203" pitchFamily="34" charset="0"/>
            </a:endParaRPr>
          </a:p>
          <a:p>
            <a:pPr marL="0" lvl="0" indent="0" algn="just">
              <a:lnSpc>
                <a:spcPts val="2000"/>
              </a:lnSpc>
              <a:buNone/>
            </a:pPr>
            <a:r>
              <a:rPr lang="ja-JP" altLang="en-US" sz="1200" kern="100" dirty="0">
                <a:effectLst/>
                <a:latin typeface="Nirmala UI" panose="020B0502040204020203" pitchFamily="34" charset="0"/>
                <a:ea typeface="Nirmala UI" panose="020B0502040204020203" pitchFamily="34" charset="0"/>
                <a:cs typeface="Nirmala UI" panose="020B0502040204020203" pitchFamily="34" charset="0"/>
              </a:rPr>
              <a:t>③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व्यवसाय संस्थाले कार्य योजना निर्धारण गर्दा</a:t>
            </a:r>
            <a:r>
              <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rPr>
              <a:t>,</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 सम्बन्धित उच्च स्थानबाट हुने कार्य विधिको बारेमा सम्बन्धित कामदारलाई</a:t>
            </a:r>
            <a:endPar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endParaRPr>
          </a:p>
          <a:p>
            <a:pPr marL="0" lvl="0" indent="0" algn="just">
              <a:lnSpc>
                <a:spcPts val="2000"/>
              </a:lnSpc>
              <a:buNone/>
            </a:pPr>
            <a:r>
              <a:rPr lang="ja-JP" altLang="en-US" sz="1200" kern="100" dirty="0">
                <a:latin typeface="Nirmala UI" panose="020B0502040204020203" pitchFamily="34" charset="0"/>
                <a:ea typeface="Nirmala UI" panose="020B0502040204020203" pitchFamily="34" charset="0"/>
                <a:cs typeface="Nirmala UI" panose="020B0502040204020203" pitchFamily="34" charset="0"/>
              </a:rPr>
              <a:t>　　</a:t>
            </a:r>
            <a:r>
              <a:rPr lang="ne-NP" altLang="ja-JP" sz="1200" kern="100" dirty="0">
                <a:effectLst/>
                <a:latin typeface="Nirmala UI" panose="020B0502040204020203" pitchFamily="34" charset="0"/>
                <a:ea typeface="Nirmala UI" panose="020B0502040204020203" pitchFamily="34" charset="0"/>
                <a:cs typeface="Nirmala UI" panose="020B0502040204020203" pitchFamily="34" charset="0"/>
              </a:rPr>
              <a:t>सूचना गर्नुपर्छ।</a:t>
            </a:r>
            <a:endParaRPr lang="en-US" altLang="ja-JP" sz="1200" kern="100" dirty="0">
              <a:effectLst/>
              <a:latin typeface="Nirmala UI" panose="020B0502040204020203" pitchFamily="34" charset="0"/>
              <a:ea typeface="Nirmala UI" panose="020B0502040204020203" pitchFamily="34" charset="0"/>
              <a:cs typeface="Nirmala UI" panose="020B0502040204020203" pitchFamily="34" charset="0"/>
            </a:endParaRPr>
          </a:p>
          <a:p>
            <a:pPr marL="0" indent="0">
              <a:lnSpc>
                <a:spcPct val="100000"/>
              </a:lnSpc>
              <a:spcBef>
                <a:spcPts val="300"/>
              </a:spcBef>
              <a:buNone/>
            </a:pPr>
            <a:r>
              <a:rPr lang="ja-JP" altLang="en-US" sz="1200" b="1" dirty="0">
                <a:solidFill>
                  <a:prstClr val="black"/>
                </a:solidFill>
                <a:latin typeface="Meiryo UI" panose="020B0604030504040204" pitchFamily="50" charset="-128"/>
                <a:ea typeface="Meiryo UI" panose="020B0604030504040204" pitchFamily="50" charset="-128"/>
              </a:rPr>
              <a:t>（</a:t>
            </a:r>
            <a:r>
              <a:rPr lang="ja-JP" altLang="en-US" sz="1200" b="1" u="sng" dirty="0">
                <a:solidFill>
                  <a:prstClr val="black"/>
                </a:solidFill>
                <a:latin typeface="Meiryo UI" panose="020B0604030504040204" pitchFamily="50" charset="-128"/>
                <a:ea typeface="Meiryo UI" panose="020B0604030504040204" pitchFamily="50" charset="-128"/>
              </a:rPr>
              <a:t>２）</a:t>
            </a:r>
            <a:r>
              <a:rPr lang="ne-NP" altLang="ja-JP" sz="1200" b="1" u="sng" dirty="0">
                <a:effectLst/>
                <a:ea typeface="ＭＳ ゴシック" panose="020B0609070205080204" pitchFamily="49" charset="-128"/>
                <a:cs typeface="Nirmala UI" panose="020B0502040204020203" pitchFamily="34" charset="0"/>
              </a:rPr>
              <a:t>काम हाक्ने व्यक्ति </a:t>
            </a:r>
            <a:r>
              <a:rPr lang="ja-JP" altLang="ja-JP" sz="1200"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a:t>
            </a:r>
            <a:r>
              <a:rPr lang="ne-NP" altLang="ja-JP" sz="1200" u="sng" dirty="0">
                <a:effectLst/>
                <a:ea typeface="ＭＳ ゴシック" panose="020B0609070205080204" pitchFamily="49" charset="-128"/>
                <a:cs typeface="Nirmala UI" panose="020B0502040204020203" pitchFamily="34" charset="0"/>
              </a:rPr>
              <a:t> </a:t>
            </a:r>
            <a:r>
              <a:rPr lang="en-US" altLang="ja-JP" sz="1200" u="sng" dirty="0">
                <a:effectLst/>
                <a:latin typeface="Nirmala UI" panose="020B0502040204020203" pitchFamily="34" charset="0"/>
                <a:ea typeface="ＭＳ ゴシック" panose="020B0609070205080204" pitchFamily="49" charset="-128"/>
              </a:rPr>
              <a:t>194</a:t>
            </a:r>
            <a:r>
              <a:rPr lang="ne-NP" altLang="ja-JP" sz="1200" b="1" u="sng" dirty="0">
                <a:effectLst/>
                <a:ea typeface="ＭＳ ゴシック" panose="020B0609070205080204" pitchFamily="49" charset="-128"/>
                <a:cs typeface="Nirmala UI" panose="020B0502040204020203" pitchFamily="34" charset="0"/>
              </a:rPr>
              <a:t> को  </a:t>
            </a:r>
            <a:r>
              <a:rPr lang="hi-IN" altLang="ja-JP" sz="1200" b="1" u="sng" dirty="0">
                <a:effectLst/>
                <a:ea typeface="ＭＳ ゴシック" panose="020B0609070205080204" pitchFamily="49" charset="-128"/>
                <a:cs typeface="Nirmala UI" panose="020B0502040204020203" pitchFamily="34" charset="0"/>
              </a:rPr>
              <a:t>उपधारा</a:t>
            </a:r>
            <a:r>
              <a:rPr lang="ne-NP" altLang="ja-JP" sz="1200" b="1" u="sng" dirty="0">
                <a:effectLst/>
                <a:ea typeface="ＭＳ ゴシック" panose="020B0609070205080204" pitchFamily="49" charset="-128"/>
                <a:cs typeface="Nirmala UI" panose="020B0502040204020203" pitchFamily="34" charset="0"/>
              </a:rPr>
              <a:t> </a:t>
            </a:r>
            <a:r>
              <a:rPr lang="en-US" altLang="ja-JP" sz="1200" u="sng" dirty="0">
                <a:effectLst/>
                <a:latin typeface="Nirmala UI" panose="020B0502040204020203" pitchFamily="34" charset="0"/>
                <a:ea typeface="ＭＳ ゴシック" panose="020B0609070205080204" pitchFamily="49" charset="-128"/>
              </a:rPr>
              <a:t>10</a:t>
            </a:r>
            <a:r>
              <a:rPr lang="ne-NP" altLang="ja-JP" sz="1200" b="1" u="sng" dirty="0">
                <a:effectLst/>
                <a:ea typeface="ＭＳ ゴシック" panose="020B0609070205080204" pitchFamily="49" charset="-128"/>
                <a:cs typeface="Nirmala UI" panose="020B0502040204020203" pitchFamily="34" charset="0"/>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 </a:t>
            </a:r>
            <a:endParaRPr lang="en-US" altLang="ja-JP" sz="12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300"/>
              </a:spcBef>
              <a:buNone/>
            </a:pPr>
            <a:r>
              <a:rPr lang="ja-JP" altLang="en-US" sz="1200" dirty="0">
                <a:latin typeface="Meiryo UI" panose="020B0604030504040204" pitchFamily="50" charset="-128"/>
                <a:ea typeface="Meiryo UI" panose="020B0604030504040204" pitchFamily="50" charset="-128"/>
              </a:rPr>
              <a:t>・</a:t>
            </a:r>
            <a:r>
              <a:rPr lang="ne-NP" altLang="ja-JP" sz="1200" dirty="0">
                <a:effectLst/>
                <a:ea typeface="ＭＳ ゴシック" panose="020B0609070205080204" pitchFamily="49" charset="-128"/>
                <a:cs typeface="Nirmala UI" panose="020B0502040204020203" pitchFamily="34" charset="0"/>
              </a:rPr>
              <a:t> व्यवसाय संस्थाले</a:t>
            </a:r>
            <a:r>
              <a:rPr lang="en-US" altLang="ja-JP" sz="1200" dirty="0">
                <a:effectLst/>
                <a:latin typeface="Nirmala UI" panose="020B0502040204020203" pitchFamily="34" charset="0"/>
                <a:ea typeface="ＭＳ ゴシック" panose="020B0609070205080204" pitchFamily="49" charset="-128"/>
              </a:rPr>
              <a:t>, </a:t>
            </a:r>
            <a:r>
              <a:rPr lang="ne-NP" altLang="ja-JP" sz="1200" dirty="0">
                <a:effectLst/>
                <a:ea typeface="ＭＳ ゴシック" panose="020B0609070205080204" pitchFamily="49" charset="-128"/>
                <a:cs typeface="Nirmala UI" panose="020B0502040204020203" pitchFamily="34" charset="0"/>
              </a:rPr>
              <a:t>उच्च स्थानमा कार्य गर्ने साधनलाई प्रयोग गरि कार्य गर्दा</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सम्बन्धित कार्य हाक्ने</a:t>
            </a:r>
            <a:r>
              <a:rPr lang="ja-JP" altLang="en-US" sz="1200" dirty="0">
                <a:effectLst/>
                <a:ea typeface="ＭＳ ゴシック" panose="020B0609070205080204" pitchFamily="49" charset="-128"/>
                <a:cs typeface="Nirmala UI" panose="020B0502040204020203" pitchFamily="34" charset="0"/>
              </a:rPr>
              <a:t>（</a:t>
            </a:r>
            <a:r>
              <a:rPr lang="hi-IN" altLang="ja-JP" sz="1200" dirty="0">
                <a:effectLst/>
                <a:ea typeface="ＭＳ ゴシック" panose="020B0609070205080204" pitchFamily="49" charset="-128"/>
                <a:cs typeface="Nirmala UI" panose="020B0502040204020203" pitchFamily="34" charset="0"/>
              </a:rPr>
              <a:t>हाँक्ने</a:t>
            </a:r>
            <a:r>
              <a:rPr lang="ja-JP" altLang="en-US" sz="1200" dirty="0">
                <a:effectLst/>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 व्यक्ति निर्धारण गरि</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त्यस व्यक्तिले </a:t>
            </a:r>
            <a:r>
              <a:rPr lang="en-US" altLang="ja-JP" sz="1200" dirty="0">
                <a:effectLst/>
                <a:latin typeface="Nirmala UI" panose="020B0502040204020203" pitchFamily="34" charset="0"/>
                <a:ea typeface="ＭＳ ゴシック" panose="020B0609070205080204" pitchFamily="49" charset="-128"/>
              </a:rPr>
              <a:t>(1)</a:t>
            </a:r>
            <a:r>
              <a:rPr lang="ne-NP" altLang="ja-JP" sz="1200" dirty="0">
                <a:effectLst/>
                <a:ea typeface="ＭＳ ゴシック" panose="020B0609070205080204" pitchFamily="49" charset="-128"/>
                <a:cs typeface="Nirmala UI" panose="020B0502040204020203" pitchFamily="34" charset="0"/>
              </a:rPr>
              <a:t> को कार्य योजनामा आधारित कार्य </a:t>
            </a:r>
            <a:r>
              <a:rPr lang="hi-IN" altLang="ja-JP" sz="1200" dirty="0">
                <a:effectLst/>
                <a:ea typeface="ＭＳ ゴシック" panose="020B0609070205080204" pitchFamily="49" charset="-128"/>
                <a:cs typeface="Nirmala UI" panose="020B0502040204020203" pitchFamily="34" charset="0"/>
              </a:rPr>
              <a:t>हाँक्नु</a:t>
            </a:r>
            <a:r>
              <a:rPr lang="ne-NP" altLang="ja-JP" sz="1200" dirty="0">
                <a:effectLst/>
                <a:ea typeface="ＭＳ ゴシック" panose="020B0609070205080204" pitchFamily="49" charset="-128"/>
                <a:cs typeface="Nirmala UI" panose="020B0502040204020203" pitchFamily="34" charset="0"/>
              </a:rPr>
              <a:t> पर्छ। </a:t>
            </a:r>
            <a:endParaRPr lang="en-US" altLang="ja-JP" sz="1200" dirty="0">
              <a:effectLst/>
              <a:ea typeface="ＭＳ ゴシック" panose="020B0609070205080204" pitchFamily="49" charset="-128"/>
              <a:cs typeface="Nirmala UI" panose="020B0502040204020203" pitchFamily="34" charset="0"/>
            </a:endParaRPr>
          </a:p>
          <a:p>
            <a:pPr marL="0" indent="0">
              <a:lnSpc>
                <a:spcPct val="100000"/>
              </a:lnSpc>
              <a:spcBef>
                <a:spcPts val="300"/>
              </a:spcBef>
              <a:buNone/>
            </a:pPr>
            <a:r>
              <a:rPr lang="ja-JP" altLang="en-US" sz="1200" b="1"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３）</a:t>
            </a:r>
            <a:r>
              <a:rPr lang="ne-NP" altLang="ja-JP" sz="1200" b="1" u="sng" dirty="0">
                <a:effectLst/>
                <a:ea typeface="ＭＳ ゴシック" panose="020B0609070205080204" pitchFamily="49" charset="-128"/>
                <a:cs typeface="Nirmala UI" panose="020B0502040204020203" pitchFamily="34" charset="0"/>
              </a:rPr>
              <a:t> खस्ने आदिको रोकथाम </a:t>
            </a:r>
            <a:r>
              <a:rPr lang="ja-JP" altLang="ja-JP" sz="1200"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a:t>
            </a:r>
            <a:r>
              <a:rPr lang="ne-NP" altLang="ja-JP" sz="1200" b="1" u="sng" dirty="0">
                <a:effectLst/>
                <a:ea typeface="ＭＳ ゴシック" panose="020B0609070205080204" pitchFamily="49" charset="-128"/>
                <a:cs typeface="Nirmala UI" panose="020B0502040204020203" pitchFamily="34" charset="0"/>
              </a:rPr>
              <a:t> अध्याय</a:t>
            </a:r>
            <a:r>
              <a:rPr lang="ne-NP" altLang="ja-JP" sz="1200" u="sng" dirty="0">
                <a:effectLst/>
                <a:ea typeface="ＭＳ ゴシック" panose="020B0609070205080204" pitchFamily="49" charset="-128"/>
                <a:cs typeface="Nirmala UI" panose="020B0502040204020203" pitchFamily="34" charset="0"/>
              </a:rPr>
              <a:t> </a:t>
            </a:r>
            <a:r>
              <a:rPr lang="en-US" altLang="ja-JP" sz="1200" u="sng" dirty="0">
                <a:effectLst/>
                <a:latin typeface="Nirmala UI" panose="020B0502040204020203" pitchFamily="34" charset="0"/>
                <a:ea typeface="ＭＳ ゴシック" panose="020B0609070205080204" pitchFamily="49" charset="-128"/>
              </a:rPr>
              <a:t>194</a:t>
            </a:r>
            <a:r>
              <a:rPr lang="ne-NP" altLang="ja-JP" sz="1200" b="1" u="sng" dirty="0">
                <a:effectLst/>
                <a:ea typeface="ＭＳ ゴシック" panose="020B0609070205080204" pitchFamily="49" charset="-128"/>
                <a:cs typeface="Nirmala UI" panose="020B0502040204020203" pitchFamily="34" charset="0"/>
              </a:rPr>
              <a:t> </a:t>
            </a:r>
            <a:r>
              <a:rPr lang="hi-IN" altLang="ja-JP" sz="1200" b="1" u="sng" dirty="0">
                <a:ea typeface="ＭＳ ゴシック" panose="020B0609070205080204" pitchFamily="49" charset="-128"/>
                <a:cs typeface="Nirmala UI" panose="020B0502040204020203" pitchFamily="34" charset="0"/>
              </a:rPr>
              <a:t>उपधारा</a:t>
            </a:r>
            <a:r>
              <a:rPr lang="ne-NP" altLang="ja-JP" sz="1200" b="1" u="sng" dirty="0">
                <a:effectLst/>
                <a:ea typeface="ＭＳ ゴシック" panose="020B0609070205080204" pitchFamily="49" charset="-128"/>
                <a:cs typeface="Nirmala UI" panose="020B0502040204020203" pitchFamily="34" charset="0"/>
              </a:rPr>
              <a:t> </a:t>
            </a:r>
            <a:r>
              <a:rPr lang="en-US" altLang="ja-JP" sz="1200" u="sng" dirty="0">
                <a:effectLst/>
                <a:latin typeface="Nirmala UI" panose="020B0502040204020203" pitchFamily="34" charset="0"/>
                <a:ea typeface="ＭＳ ゴシック" panose="020B0609070205080204" pitchFamily="49" charset="-128"/>
              </a:rPr>
              <a:t>11</a:t>
            </a:r>
            <a:r>
              <a:rPr lang="ne-NP" altLang="ja-JP" sz="1200" b="1" u="sng" dirty="0">
                <a:effectLst/>
                <a:ea typeface="ＭＳ ゴシック" panose="020B0609070205080204" pitchFamily="49" charset="-128"/>
                <a:cs typeface="Nirmala UI" panose="020B0502040204020203" pitchFamily="34" charset="0"/>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u="sng"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en-US" altLang="ja-JP" sz="1200" u="sng"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300"/>
              </a:spcBef>
              <a:buNone/>
            </a:pPr>
            <a:r>
              <a:rPr lang="ja-JP" altLang="en-US" sz="1200" dirty="0">
                <a:latin typeface="Meiryo UI" panose="020B0604030504040204" pitchFamily="50" charset="-128"/>
                <a:ea typeface="Meiryo UI" panose="020B0604030504040204" pitchFamily="50" charset="-128"/>
              </a:rPr>
              <a:t>・</a:t>
            </a:r>
            <a:r>
              <a:rPr lang="ne-NP" altLang="ja-JP" sz="1200" dirty="0">
                <a:effectLst/>
                <a:ea typeface="ＭＳ ゴシック" panose="020B0609070205080204" pitchFamily="49" charset="-128"/>
                <a:cs typeface="Nirmala UI" panose="020B0502040204020203" pitchFamily="34" charset="0"/>
              </a:rPr>
              <a:t> व्यवसाय संस्थाले उच्च स्थानमा कार्य गर्ने साधनलाई प्रयोग गरि कार्य गर्दा</a:t>
            </a:r>
            <a:r>
              <a:rPr lang="en-US" altLang="ja-JP" sz="1200" dirty="0">
                <a:effectLst/>
                <a:latin typeface="Nirmala UI" panose="020B0502040204020203" pitchFamily="34" charset="0"/>
                <a:ea typeface="ＭＳ ゴシック" panose="020B0609070205080204" pitchFamily="49" charset="-128"/>
              </a:rPr>
              <a:t>, </a:t>
            </a:r>
            <a:r>
              <a:rPr lang="ne-NP" altLang="ja-JP" sz="1200" dirty="0">
                <a:effectLst/>
                <a:ea typeface="ＭＳ ゴシック" panose="020B0609070205080204" pitchFamily="49" charset="-128"/>
                <a:cs typeface="Nirmala UI" panose="020B0502040204020203" pitchFamily="34" charset="0"/>
              </a:rPr>
              <a:t>उच्च स्थानमा कार्य गर्ने साधन </a:t>
            </a:r>
            <a:r>
              <a:rPr lang="ja-JP" altLang="en-US" sz="12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पल्टने अथवा खसेर कामदारको खतरा रोकथामको लागि </a:t>
            </a:r>
            <a:r>
              <a:rPr lang="hi-IN" altLang="ja-JP" sz="1200" dirty="0">
                <a:effectLst/>
                <a:ea typeface="ＭＳ ゴシック" panose="020B0609070205080204" pitchFamily="49" charset="-128"/>
                <a:cs typeface="Nirmala UI" panose="020B0502040204020203" pitchFamily="34" charset="0"/>
              </a:rPr>
              <a:t>आउटरिगर</a:t>
            </a:r>
            <a:r>
              <a:rPr lang="ne-NP" altLang="ja-JP" sz="1200" dirty="0">
                <a:effectLst/>
                <a:ea typeface="ＭＳ ゴシック" panose="020B0609070205080204" pitchFamily="49" charset="-128"/>
                <a:cs typeface="Nirmala UI" panose="020B0502040204020203" pitchFamily="34" charset="0"/>
              </a:rPr>
              <a:t> बाहिर निकाली</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जमिनको </a:t>
            </a:r>
            <a:r>
              <a:rPr lang="ja-JP" altLang="en-US" sz="12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गाड्ने/डुबान रोकथाम गर्ने</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सडक पेटी बिग्रने रोकथाम गर्ने आदि उपायहरु लगाउनु पर्छ। </a:t>
            </a:r>
            <a:endParaRPr lang="en-US" altLang="ja-JP" sz="1200" dirty="0">
              <a:effectLst/>
              <a:ea typeface="ＭＳ ゴシック" panose="020B0609070205080204" pitchFamily="49" charset="-128"/>
              <a:cs typeface="Nirmala UI" panose="020B0502040204020203" pitchFamily="34" charset="0"/>
            </a:endParaRPr>
          </a:p>
          <a:p>
            <a:pPr marL="0" indent="0">
              <a:lnSpc>
                <a:spcPct val="100000"/>
              </a:lnSpc>
              <a:spcBef>
                <a:spcPts val="300"/>
              </a:spcBef>
              <a:buNone/>
            </a:pPr>
            <a:r>
              <a:rPr lang="ja-JP" altLang="en-US" sz="1200" b="1"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４）</a:t>
            </a:r>
            <a:r>
              <a:rPr lang="ne-NP" altLang="ja-JP" sz="1200" b="1" u="sng" dirty="0">
                <a:effectLst/>
                <a:ea typeface="ＭＳ ゴシック" panose="020B0609070205080204" pitchFamily="49" charset="-128"/>
                <a:cs typeface="Nirmala UI" panose="020B0502040204020203" pitchFamily="34" charset="0"/>
              </a:rPr>
              <a:t> संकेत</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194</a:t>
            </a:r>
            <a:r>
              <a:rPr lang="ne-NP" altLang="ja-JP" sz="1200" b="1" u="sng" dirty="0">
                <a:effectLst/>
                <a:ea typeface="ＭＳ ゴシック" panose="020B0609070205080204" pitchFamily="49" charset="-128"/>
                <a:cs typeface="Nirmala UI" panose="020B0502040204020203" pitchFamily="34" charset="0"/>
              </a:rPr>
              <a:t> को </a:t>
            </a:r>
            <a:r>
              <a:rPr lang="hi-IN" altLang="ja-JP" sz="1200" b="1" u="sng" dirty="0">
                <a:effectLst/>
                <a:ea typeface="ＭＳ ゴシック" panose="020B0609070205080204" pitchFamily="49" charset="-128"/>
                <a:cs typeface="Nirmala UI" panose="020B0502040204020203" pitchFamily="34" charset="0"/>
              </a:rPr>
              <a:t>उपधारा</a:t>
            </a:r>
            <a:r>
              <a:rPr lang="ne-NP" altLang="ja-JP" sz="1200" b="1" u="sng" dirty="0">
                <a:effectLst/>
                <a:ea typeface="ＭＳ ゴシック" panose="020B0609070205080204" pitchFamily="49" charset="-128"/>
                <a:cs typeface="Nirmala UI" panose="020B0502040204020203" pitchFamily="34" charset="0"/>
              </a:rPr>
              <a:t> </a:t>
            </a:r>
            <a:r>
              <a:rPr lang="en-US" altLang="ja-JP" sz="1200" b="1" u="sng" dirty="0">
                <a:effectLst/>
                <a:latin typeface="Nirmala UI" panose="020B0502040204020203" pitchFamily="34" charset="0"/>
                <a:ea typeface="ＭＳ ゴシック" panose="020B0609070205080204" pitchFamily="49" charset="-128"/>
              </a:rPr>
              <a:t>12</a:t>
            </a:r>
            <a:r>
              <a:rPr lang="ne-NP" altLang="ja-JP" sz="1200" b="1" u="sng" dirty="0">
                <a:effectLst/>
                <a:ea typeface="ＭＳ ゴシック" panose="020B0609070205080204" pitchFamily="49" charset="-128"/>
                <a:cs typeface="Nirmala UI" panose="020B0502040204020203" pitchFamily="34" charset="0"/>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en-US"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300"/>
              </a:spcBef>
              <a:buNone/>
            </a:pPr>
            <a:r>
              <a:rPr lang="ja-JP" altLang="en-US" sz="1200" dirty="0">
                <a:solidFill>
                  <a:prstClr val="black"/>
                </a:solidFill>
                <a:latin typeface="Meiryo UI" panose="020B0604030504040204" pitchFamily="50" charset="-128"/>
                <a:ea typeface="Meiryo UI" panose="020B0604030504040204" pitchFamily="50" charset="-128"/>
              </a:rPr>
              <a:t>・</a:t>
            </a:r>
            <a:r>
              <a:rPr lang="ne-NP" altLang="ja-JP" sz="1200" dirty="0">
                <a:effectLst/>
                <a:ea typeface="ＭＳ ゴシック" panose="020B0609070205080204" pitchFamily="49" charset="-128"/>
                <a:cs typeface="Nirmala UI" panose="020B0502040204020203" pitchFamily="34" charset="0"/>
              </a:rPr>
              <a:t> व्यवसाय संस्थाले उच्च स्थानमा कार्य गर्ने साधनलाई प्रयोग गरि कार्य गर्दा</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कार्यस्थान भुइँ बाहेकको </a:t>
            </a:r>
            <a:r>
              <a:rPr lang="ja-JP" altLang="en-US" sz="12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ठाउँले कार्यस्थान</a:t>
            </a:r>
            <a:r>
              <a:rPr lang="en-US" altLang="ja-JP" sz="12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भुइँ सञ्चालन गर्दा</a:t>
            </a:r>
            <a:r>
              <a:rPr lang="en-US" altLang="ja-JP" sz="1200" dirty="0">
                <a:effectLst/>
                <a:latin typeface="Nirmala UI" panose="020B0502040204020203" pitchFamily="34" charset="0"/>
                <a:ea typeface="ＭＳ ゴシック" panose="020B0609070205080204" pitchFamily="49" charset="-128"/>
              </a:rPr>
              <a:t>, </a:t>
            </a:r>
            <a:r>
              <a:rPr lang="ne-NP" altLang="ja-JP" sz="1200" dirty="0">
                <a:effectLst/>
                <a:ea typeface="ＭＳ ゴシック" panose="020B0609070205080204" pitchFamily="49" charset="-128"/>
                <a:cs typeface="Nirmala UI" panose="020B0502040204020203" pitchFamily="34" charset="0"/>
              </a:rPr>
              <a:t>कार्यस्थान भुइँ माथिको कामदार र कार्यस्थान भुइँ बाहेकको </a:t>
            </a:r>
            <a:r>
              <a:rPr lang="ja-JP" altLang="en-US" sz="12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कार्यस्थान भुइँलाई सञ्चालन गर्ने व्यक्तिसंग </a:t>
            </a:r>
            <a:r>
              <a:rPr lang="hi-IN" altLang="ja-JP" sz="1200" dirty="0">
                <a:effectLst/>
                <a:ea typeface="ＭＳ ゴシック" panose="020B0609070205080204" pitchFamily="49" charset="-128"/>
                <a:cs typeface="Nirmala UI" panose="020B0502040204020203" pitchFamily="34" charset="0"/>
              </a:rPr>
              <a:t>एक आपस</a:t>
            </a:r>
            <a:r>
              <a:rPr lang="ne-NP" altLang="ja-JP" sz="1200" dirty="0">
                <a:effectLst/>
                <a:ea typeface="ＭＳ ゴシック" panose="020B0609070205080204" pitchFamily="49" charset="-128"/>
                <a:cs typeface="Nirmala UI" panose="020B0502040204020203" pitchFamily="34" charset="0"/>
              </a:rPr>
              <a:t>को</a:t>
            </a:r>
            <a:r>
              <a:rPr lang="hi-IN" altLang="ja-JP" sz="12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सम्पर्क निश्चित रुपमा गर्नको लागि</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एक स्थिर                                        संकेत निर्धारण गरि</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सम्बन्धित संकेत गर्ने व्यक्ति तोकेर त्यस व्यक्तिलाई संकेत </a:t>
            </a:r>
            <a:r>
              <a:rPr lang="hi-IN" altLang="ja-JP" sz="1200" dirty="0">
                <a:effectLst/>
                <a:ea typeface="ＭＳ ゴシック" panose="020B0609070205080204" pitchFamily="49" charset="-128"/>
                <a:cs typeface="Nirmala UI" panose="020B0502040204020203" pitchFamily="34" charset="0"/>
              </a:rPr>
              <a:t>गर्न </a:t>
            </a:r>
            <a:r>
              <a:rPr lang="ne-NP" altLang="ja-JP" sz="1200" dirty="0">
                <a:effectLst/>
                <a:ea typeface="ＭＳ ゴシック" panose="020B0609070205080204" pitchFamily="49" charset="-128"/>
                <a:cs typeface="Nirmala UI" panose="020B0502040204020203" pitchFamily="34" charset="0"/>
              </a:rPr>
              <a:t>लगाएर आदि चाहिने                                                                                                                      उपाय </a:t>
            </a:r>
            <a:r>
              <a:rPr lang="hi-IN" altLang="ja-JP" sz="1200" dirty="0">
                <a:effectLst/>
                <a:ea typeface="ＭＳ ゴシック" panose="020B0609070205080204" pitchFamily="49" charset="-128"/>
                <a:cs typeface="Nirmala UI" panose="020B0502040204020203" pitchFamily="34" charset="0"/>
              </a:rPr>
              <a:t>अपनाउ</a:t>
            </a:r>
            <a:r>
              <a:rPr lang="ne-NP" altLang="ja-JP" sz="1200" dirty="0">
                <a:effectLst/>
                <a:ea typeface="ＭＳ ゴシック" panose="020B0609070205080204" pitchFamily="49" charset="-128"/>
                <a:cs typeface="Nirmala UI" panose="020B0502040204020203" pitchFamily="34" charset="0"/>
              </a:rPr>
              <a:t>नु पर्छ।</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6710778" y="4072693"/>
            <a:ext cx="1804572" cy="1639966"/>
          </a:xfrm>
          <a:prstGeom prst="rect">
            <a:avLst/>
          </a:prstGeom>
          <a:ln>
            <a:solidFill>
              <a:schemeClr val="tx1"/>
            </a:solidFill>
          </a:ln>
        </p:spPr>
      </p:pic>
      <p:sp>
        <p:nvSpPr>
          <p:cNvPr id="3" name="テキスト ボックス 539">
            <a:extLst>
              <a:ext uri="{FF2B5EF4-FFF2-40B4-BE49-F238E27FC236}">
                <a16:creationId xmlns:a16="http://schemas.microsoft.com/office/drawing/2014/main" id="{40E35893-E696-A3FB-75F5-E015A3A01F68}"/>
              </a:ext>
            </a:extLst>
          </p:cNvPr>
          <p:cNvSpPr txBox="1"/>
          <p:nvPr/>
        </p:nvSpPr>
        <p:spPr>
          <a:xfrm>
            <a:off x="6363384" y="5579116"/>
            <a:ext cx="2499360"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व्यवस्थित नगरिएको जमिनमा कार्य गर्दा ढल्न नदिने उपाय लगाउने</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Tree>
    <p:extLst>
      <p:ext uri="{BB962C8B-B14F-4D97-AF65-F5344CB8AC3E}">
        <p14:creationId xmlns:p14="http://schemas.microsoft.com/office/powerpoint/2010/main" val="4185517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hi-IN" altLang="ja-JP" sz="2400" b="1" kern="100" dirty="0">
                <a:effectLst/>
                <a:latin typeface="Arial" panose="020B0604020202020204" pitchFamily="34" charset="0"/>
                <a:ea typeface="ＭＳ ゴシック" panose="020B0609070205080204" pitchFamily="49" charset="-128"/>
                <a:cs typeface="Nirmala UI" panose="020B0502040204020203" pitchFamily="34" charset="0"/>
              </a:rPr>
              <a:t>सम्बन्धित कानून र नियमहरू </a:t>
            </a:r>
            <a:r>
              <a:rPr lang="ja-JP" altLang="en-US" sz="2400" b="1" dirty="0">
                <a:latin typeface="Meiryo UI" panose="020B0604030504040204" pitchFamily="50" charset="-128"/>
                <a:ea typeface="Meiryo UI" panose="020B0604030504040204" pitchFamily="50" charset="-128"/>
              </a:rPr>
              <a:t>（４）</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87569" y="6400413"/>
            <a:ext cx="4283093"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195</a:t>
            </a:r>
            <a:r>
              <a:rPr lang="ja-JP" altLang="en-US" sz="1200" dirty="0">
                <a:solidFill>
                  <a:prstClr val="black"/>
                </a:solidFill>
              </a:rPr>
              <a:t>～</a:t>
            </a:r>
            <a:r>
              <a:rPr lang="en-US" altLang="ja-JP" sz="1200" dirty="0">
                <a:solidFill>
                  <a:prstClr val="black"/>
                </a:solidFill>
              </a:rPr>
              <a:t>197</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77</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88</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7"/>
            <a:ext cx="7886701" cy="528184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300"/>
              </a:spcAft>
              <a:buNone/>
            </a:pP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सञ्चालन समयमा व्यवस्थापन गर्नु पर्ने </a:t>
            </a: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जानकारीहरु</a:t>
            </a:r>
            <a:r>
              <a:rPr lang="ne-NP" altLang="ja-JP" sz="1800" b="1" kern="100" dirty="0">
                <a:solidFill>
                  <a:srgbClr val="2E74B5"/>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ja-JP" altLang="en-US" sz="1200" b="1" dirty="0">
                <a:solidFill>
                  <a:prstClr val="black"/>
                </a:solidFill>
                <a:latin typeface="Meiryo UI" panose="020B0604030504040204" pitchFamily="50" charset="-128"/>
                <a:ea typeface="Meiryo UI" panose="020B0604030504040204" pitchFamily="50" charset="-128"/>
              </a:rPr>
              <a:t>（</a:t>
            </a:r>
            <a:r>
              <a:rPr lang="ne-NP" altLang="ja-JP" sz="12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भाग</a:t>
            </a:r>
            <a:r>
              <a:rPr lang="ja-JP" altLang="en-US" sz="1200" b="1" dirty="0">
                <a:solidFill>
                  <a:prstClr val="black"/>
                </a:solidFill>
                <a:latin typeface="Meiryo UI" panose="020B0604030504040204" pitchFamily="50" charset="-128"/>
                <a:ea typeface="Meiryo UI" panose="020B0604030504040204" pitchFamily="50" charset="-128"/>
              </a:rPr>
              <a:t>１）</a:t>
            </a:r>
            <a:endParaRPr lang="en-US" altLang="ja-JP"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300"/>
              </a:spcAft>
              <a:buNone/>
            </a:pPr>
            <a:r>
              <a:rPr lang="ja-JP" altLang="en-US" sz="1200" b="1" dirty="0">
                <a:solidFill>
                  <a:prstClr val="black"/>
                </a:solidFill>
                <a:latin typeface="Meiryo UI" panose="020B0604030504040204" pitchFamily="50" charset="-128"/>
                <a:ea typeface="Meiryo UI" panose="020B0604030504040204" pitchFamily="50" charset="-128"/>
              </a:rPr>
              <a:t>（</a:t>
            </a:r>
            <a:r>
              <a:rPr lang="ja-JP" altLang="en-US" sz="1200" b="1" u="sng" dirty="0">
                <a:solidFill>
                  <a:prstClr val="black"/>
                </a:solidFill>
                <a:latin typeface="Meiryo UI" panose="020B0604030504040204" pitchFamily="50" charset="-128"/>
                <a:ea typeface="Meiryo UI" panose="020B0604030504040204" pitchFamily="50" charset="-128"/>
              </a:rPr>
              <a:t>１）</a:t>
            </a:r>
            <a:r>
              <a:rPr lang="ne-NP" altLang="ja-JP" sz="1200" b="1" u="sng" dirty="0">
                <a:effectLst/>
                <a:ea typeface="ＭＳ ゴシック" panose="020B0609070205080204" pitchFamily="49" charset="-128"/>
                <a:cs typeface="Nirmala UI" panose="020B0502040204020203" pitchFamily="34" charset="0"/>
              </a:rPr>
              <a:t>सञ्चालन गर्ने स्थानबाट टाढा रहदा अपनाउनु पर्ने उपाय</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194</a:t>
            </a:r>
            <a:r>
              <a:rPr lang="ne-NP" altLang="ja-JP" sz="1200" b="1" u="sng" dirty="0">
                <a:effectLst/>
                <a:ea typeface="ＭＳ ゴシック" panose="020B0609070205080204" pitchFamily="49" charset="-128"/>
                <a:cs typeface="Nirmala UI" panose="020B0502040204020203" pitchFamily="34" charset="0"/>
              </a:rPr>
              <a:t> को </a:t>
            </a:r>
            <a:r>
              <a:rPr lang="hi-IN" altLang="ja-JP" sz="1200" b="1" u="sng" dirty="0">
                <a:effectLst/>
                <a:ea typeface="ＭＳ ゴシック" panose="020B0609070205080204" pitchFamily="49" charset="-128"/>
                <a:cs typeface="Nirmala UI" panose="020B0502040204020203" pitchFamily="34" charset="0"/>
              </a:rPr>
              <a:t>उपधारा</a:t>
            </a:r>
            <a:r>
              <a:rPr lang="ne-NP" altLang="ja-JP" sz="1200" b="1" u="sng" dirty="0">
                <a:effectLst/>
                <a:ea typeface="ＭＳ ゴシック" panose="020B0609070205080204" pitchFamily="49" charset="-128"/>
                <a:cs typeface="Nirmala UI" panose="020B0502040204020203" pitchFamily="34" charset="0"/>
              </a:rPr>
              <a:t> </a:t>
            </a:r>
            <a:r>
              <a:rPr lang="en-US" altLang="ja-JP" sz="1200" b="1" u="sng" dirty="0">
                <a:effectLst/>
                <a:latin typeface="Nirmala UI" panose="020B0502040204020203" pitchFamily="34" charset="0"/>
                <a:ea typeface="ＭＳ ゴシック" panose="020B0609070205080204" pitchFamily="49" charset="-128"/>
              </a:rPr>
              <a:t>13</a:t>
            </a:r>
            <a:r>
              <a:rPr lang="ne-NP" altLang="ja-JP" sz="1200" b="1" u="sng" dirty="0">
                <a:effectLst/>
                <a:latin typeface="Nirmala UI" panose="020B0502040204020203" pitchFamily="34" charset="0"/>
                <a:ea typeface="ＭＳ ゴシック" panose="020B0609070205080204" pitchFamily="49" charset="-128"/>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 </a:t>
            </a:r>
            <a:r>
              <a:rPr lang="ja-JP" altLang="en-US" sz="1200" dirty="0">
                <a:solidFill>
                  <a:prstClr val="black"/>
                </a:solidFill>
                <a:latin typeface="Meiryo UI" panose="020B0604030504040204" pitchFamily="50" charset="-128"/>
                <a:ea typeface="Meiryo UI" panose="020B0604030504040204" pitchFamily="50" charset="-128"/>
              </a:rPr>
              <a:t>　</a:t>
            </a:r>
            <a:r>
              <a:rPr lang="ja-JP" altLang="ja-JP" sz="1200" kern="100" dirty="0">
                <a:effectLst/>
                <a:latin typeface="ＭＳ ゴシック" panose="020B0609070205080204" pitchFamily="49" charset="-128"/>
                <a:ea typeface="ＭＳ ゴシック" panose="020B0609070205080204" pitchFamily="49" charset="-128"/>
                <a:cs typeface="ＭＳ ゴシック" panose="020B0609070205080204" pitchFamily="49" charset="-128"/>
              </a:rPr>
              <a:t> ①</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व्यवसाय संस्थाले,  उच्च स्थानमा कार्य गर्ने साधनको चालकले संचलान गर्नको लागि सञ्चालन गर्ने स्थानबाट टाढा हुँदा</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कार्यस्थान भुइँमा कामदारलाई राखेर कार्य गरि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अथवा कार्य गर्न खोजेको बेला बाहेक</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चालकलाई यी उपायहरु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अपनाउन लगाउनु पर्छ</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en-US"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marL="0" indent="0">
              <a:lnSpc>
                <a:spcPct val="100000"/>
              </a:lnSpc>
              <a:spcBef>
                <a:spcPts val="0"/>
              </a:spcBef>
              <a:spcAft>
                <a:spcPts val="300"/>
              </a:spcAft>
              <a:buNone/>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en-US"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a:lnSpc>
                <a:spcPct val="100000"/>
              </a:lnSpc>
              <a:spcBef>
                <a:spcPts val="0"/>
              </a:spcBef>
              <a:spcAft>
                <a:spcPts val="300"/>
              </a:spcAft>
              <a:buAutoNum type="alphaLcParenBoth"/>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कार्यस्थान भुइँलाई न्युनतम झार्ने स्थानमा राख्ने।</a:t>
            </a:r>
            <a:endParaRPr lang="en-US"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a:lnSpc>
                <a:spcPct val="100000"/>
              </a:lnSpc>
              <a:spcBef>
                <a:spcPts val="0"/>
              </a:spcBef>
              <a:spcAft>
                <a:spcPts val="300"/>
              </a:spcAft>
              <a:buAutoNum type="alphaLcParenBoth"/>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शक्ति श्रोतको मेशिन बन्द गरि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माथी पनि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रोकिएको</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अवस्था राखी राख्न को लागि निश्चितरुपमा ब्रेक लगाई उच्च स्थानमा कार्य </a:t>
            </a:r>
            <a:endParaRPr lang="en-US"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marL="0" indent="0">
              <a:lnSpc>
                <a:spcPct val="100000"/>
              </a:lnSpc>
              <a:spcBef>
                <a:spcPts val="0"/>
              </a:spcBef>
              <a:spcAft>
                <a:spcPts val="300"/>
              </a:spcAft>
              <a:buNone/>
            </a:pPr>
            <a:r>
              <a:rPr lang="ja-JP" altLang="en-US" sz="12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गर्ने साधन गुड्न बाट</a:t>
            </a:r>
            <a:r>
              <a:rPr lang="en-US"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रोकथाम गर्ने उपाय लगाउनु पर्छ।</a:t>
            </a:r>
            <a:endParaRPr lang="en-US"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spcAft>
                <a:spcPts val="300"/>
              </a:spcAft>
              <a:buNone/>
            </a:pPr>
            <a:r>
              <a:rPr lang="ja-JP" altLang="ja-JP" sz="1200" kern="100" dirty="0">
                <a:effectLst/>
                <a:latin typeface="ＭＳ ゴシック" panose="020B0609070205080204" pitchFamily="49" charset="-128"/>
                <a:ea typeface="ＭＳ ゴシック" panose="020B0609070205080204" pitchFamily="49" charset="-128"/>
                <a:cs typeface="ＭＳ ゴシック" panose="020B0609070205080204" pitchFamily="49" charset="-128"/>
              </a:rPr>
              <a:t>②</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चालकले, उच्च स्थानमा कार्य गर्ने साधन गुडाउनको लागि चालक स्थानबाट टाढा रहदा</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①</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a:t>
            </a:r>
            <a:endParaRPr lang="en-US"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marL="0" indent="0">
              <a:lnSpc>
                <a:spcPct val="100000"/>
              </a:lnSpc>
              <a:spcBef>
                <a:spcPts val="0"/>
              </a:spcBef>
              <a:spcAft>
                <a:spcPts val="300"/>
              </a:spcAft>
              <a:buNone/>
            </a:pPr>
            <a:r>
              <a:rPr lang="ja-JP" altLang="en-US" sz="12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ja-JP" altLang="en-US"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दिइएका उपाय लगाउनु पर्छ।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gn="just">
              <a:lnSpc>
                <a:spcPts val="2000"/>
              </a:lnSpc>
              <a:buNone/>
            </a:pPr>
            <a:r>
              <a:rPr lang="ja-JP" altLang="ja-JP" sz="1200" kern="100" dirty="0">
                <a:effectLst/>
                <a:latin typeface="ＭＳ ゴシック" panose="020B0609070205080204" pitchFamily="49" charset="-128"/>
                <a:ea typeface="ＭＳ ゴシック" panose="020B0609070205080204" pitchFamily="49" charset="-128"/>
                <a:cs typeface="ＭＳ ゴシック" panose="020B0609070205080204" pitchFamily="49" charset="-128"/>
              </a:rPr>
              <a:t>③</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व्यवसाय संस्थाले,  उच्च स्थानमा कार्य गर्ने साधनको कार्यस्थान भुइँमा कामदारलाई राखेर कार्य गरि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अथवा गर्न खोजेको अवस्था भइ, चालकले गुडाउनको लागि सञ्चालन स्थानबाट टाढा हुँदा</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उच्च स्थानमा कार्य गर्ने साधन रोकेको अवस्था लाई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कायम गर्नको</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लागि निश्चितरुपमा ब्रेक लगाउने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आदि</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उपाय लगाउन दिनुपर्छ।</a:t>
            </a:r>
            <a:endParaRPr lang="ne-NP" altLang="ja-JP" sz="12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gn="just">
              <a:lnSpc>
                <a:spcPts val="2000"/>
              </a:lnSpc>
              <a:buNone/>
            </a:pPr>
            <a:r>
              <a:rPr lang="ja-JP" altLang="en-US" sz="1200" kern="100" dirty="0">
                <a:effectLst/>
                <a:latin typeface="ＭＳ ゴシック" panose="020B0609070205080204" pitchFamily="49" charset="-128"/>
                <a:ea typeface="ＭＳ ゴシック" panose="020B0609070205080204" pitchFamily="49" charset="-128"/>
                <a:cs typeface="Mangal" panose="02040503050203030202" pitchFamily="18" charset="0"/>
              </a:rPr>
              <a:t>④</a:t>
            </a:r>
            <a:r>
              <a:rPr lang="ne-N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rPr>
              <a:t> </a:t>
            </a:r>
            <a:r>
              <a:rPr lang="hi-IN"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उच्च स्थानमा कार्य गर्ने साधन</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को चालकले, उच्च स्थानमा कार्य गर्ने साधन गुडाउनको लागि चालन स्थानबाट टाढा हुँदा</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 </a:t>
            </a:r>
            <a:r>
              <a:rPr lang="ja-JP" altLang="ja-JP" sz="1200" kern="100" dirty="0">
                <a:effectLst/>
                <a:latin typeface="Nirmala UI" panose="020B0502040204020203" pitchFamily="34" charset="0"/>
                <a:ea typeface="Times New Roman" panose="02020603050405020304" pitchFamily="18" charset="0"/>
                <a:cs typeface="Nirmala UI" panose="020B0502040204020203" pitchFamily="34" charset="0"/>
              </a:rPr>
              <a:t>③</a:t>
            </a:r>
            <a:r>
              <a:rPr lang="hi-IN"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को उपाय लगाउनु पर्छ</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0" indent="0">
              <a:lnSpc>
                <a:spcPct val="100000"/>
              </a:lnSpc>
              <a:spcBef>
                <a:spcPts val="300"/>
              </a:spcBef>
              <a:buNone/>
            </a:pPr>
            <a:r>
              <a:rPr lang="ja-JP" altLang="en-US" sz="1200" b="1"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２）</a:t>
            </a:r>
            <a:r>
              <a:rPr lang="ne-NP" altLang="ja-JP" sz="1200" b="1" u="sng" dirty="0">
                <a:effectLst/>
                <a:ea typeface="ＭＳ ゴシック" panose="020B0609070205080204" pitchFamily="49" charset="-128"/>
                <a:cs typeface="Nirmala UI" panose="020B0502040204020203" pitchFamily="34" charset="0"/>
              </a:rPr>
              <a:t> चढ्ने प्रतिबन्ध</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194</a:t>
            </a:r>
            <a:r>
              <a:rPr lang="ne-NP" altLang="ja-JP" sz="1200" b="1" u="sng" dirty="0">
                <a:effectLst/>
                <a:ea typeface="ＭＳ ゴシック" panose="020B0609070205080204" pitchFamily="49" charset="-128"/>
                <a:cs typeface="Nirmala UI" panose="020B0502040204020203" pitchFamily="34" charset="0"/>
              </a:rPr>
              <a:t> को</a:t>
            </a:r>
            <a:r>
              <a:rPr lang="ne-NP" altLang="ja-JP" sz="1200" b="1" u="sng" dirty="0">
                <a:ea typeface="ＭＳ ゴシック" panose="020B0609070205080204" pitchFamily="49" charset="-128"/>
                <a:cs typeface="Nirmala UI" panose="020B0502040204020203" pitchFamily="34" charset="0"/>
              </a:rPr>
              <a:t> </a:t>
            </a:r>
            <a:r>
              <a:rPr lang="hi-IN" altLang="ja-JP" sz="1200" b="1" u="sng" dirty="0">
                <a:effectLst/>
                <a:ea typeface="ＭＳ ゴシック" panose="020B0609070205080204" pitchFamily="49" charset="-128"/>
                <a:cs typeface="Nirmala UI" panose="020B0502040204020203" pitchFamily="34" charset="0"/>
              </a:rPr>
              <a:t>उपधारा</a:t>
            </a:r>
            <a:r>
              <a:rPr lang="en-US" altLang="ja-JP" sz="1200" b="1" u="sng" dirty="0">
                <a:effectLst/>
                <a:ea typeface="ＭＳ ゴシック" panose="020B0609070205080204" pitchFamily="49" charset="-128"/>
                <a:cs typeface="Nirmala UI" panose="020B0502040204020203" pitchFamily="34" charset="0"/>
              </a:rPr>
              <a:t> </a:t>
            </a:r>
            <a:r>
              <a:rPr lang="ne-NP" altLang="ja-JP" sz="1200" b="1" u="sng" dirty="0">
                <a:effectLst/>
                <a:ea typeface="ＭＳ ゴシック" panose="020B0609070205080204" pitchFamily="49" charset="-128"/>
                <a:cs typeface="Nirmala UI" panose="020B0502040204020203" pitchFamily="34" charset="0"/>
              </a:rPr>
              <a:t> </a:t>
            </a:r>
            <a:r>
              <a:rPr lang="en-US" altLang="ja-JP" sz="1200" b="1" u="sng" dirty="0">
                <a:effectLst/>
                <a:latin typeface="Nirmala UI" panose="020B0502040204020203" pitchFamily="34" charset="0"/>
                <a:ea typeface="ＭＳ ゴシック" panose="020B0609070205080204" pitchFamily="49" charset="-128"/>
              </a:rPr>
              <a:t>15</a:t>
            </a:r>
            <a:r>
              <a:rPr lang="ne-NP" altLang="ja-JP" sz="1200" b="1" u="sng" dirty="0">
                <a:effectLst/>
                <a:ea typeface="ＭＳ ゴシック" panose="020B0609070205080204" pitchFamily="49" charset="-128"/>
                <a:cs typeface="Nirmala UI" panose="020B0502040204020203" pitchFamily="34" charset="0"/>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 </a:t>
            </a:r>
            <a:endParaRPr lang="ne-NP" altLang="ja-JP" sz="1200" b="1" dirty="0">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300"/>
              </a:spcBef>
              <a:buNone/>
            </a:pPr>
            <a:r>
              <a:rPr lang="ja-JP" altLang="en-US" sz="1200" dirty="0">
                <a:latin typeface="Meiryo UI" panose="020B0604030504040204" pitchFamily="50" charset="-128"/>
                <a:ea typeface="Meiryo UI" panose="020B0604030504040204" pitchFamily="50" charset="-128"/>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व्यवसाय संथाले , उच्च स्थानमा कार्य गर्ने साधनलाई प्रयोग गरि कार्य गर्दा</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बस्ने सिट र कार्यस्थान भुइँ बाहेकको स्थानमा कामदारलाई चढ्न लगाउनु हुँदैन।</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300"/>
              </a:spcBef>
              <a:buNone/>
            </a:pPr>
            <a:r>
              <a:rPr lang="ja-JP" altLang="en-US" sz="1200" b="1"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３）</a:t>
            </a:r>
            <a:r>
              <a:rPr lang="ne-NP" altLang="ja-JP" sz="1200" b="1" u="sng" dirty="0">
                <a:effectLst/>
                <a:ea typeface="ＭＳ ゴシック" panose="020B0609070205080204" pitchFamily="49" charset="-128"/>
                <a:cs typeface="Nirmala UI" panose="020B0502040204020203" pitchFamily="34" charset="0"/>
              </a:rPr>
              <a:t> प्रयोग प्रतिबन्ध</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194</a:t>
            </a:r>
            <a:r>
              <a:rPr lang="ne-NP" altLang="ja-JP" sz="1200" b="1" u="sng" dirty="0">
                <a:effectLst/>
                <a:ea typeface="ＭＳ ゴシック" panose="020B0609070205080204" pitchFamily="49" charset="-128"/>
                <a:cs typeface="Nirmala UI" panose="020B0502040204020203" pitchFamily="34" charset="0"/>
              </a:rPr>
              <a:t> को </a:t>
            </a:r>
            <a:r>
              <a:rPr lang="hi-IN" altLang="ja-JP" sz="1200" b="1" u="sng" dirty="0">
                <a:effectLst/>
                <a:ea typeface="ＭＳ ゴシック" panose="020B0609070205080204" pitchFamily="49" charset="-128"/>
                <a:cs typeface="Nirmala UI" panose="020B0502040204020203" pitchFamily="34" charset="0"/>
              </a:rPr>
              <a:t>उपधारा</a:t>
            </a:r>
            <a:r>
              <a:rPr lang="ne-NP" altLang="ja-JP" sz="1200" b="1" u="sng" dirty="0">
                <a:effectLst/>
                <a:ea typeface="ＭＳ ゴシック" panose="020B0609070205080204" pitchFamily="49" charset="-128"/>
                <a:cs typeface="Nirmala UI" panose="020B0502040204020203" pitchFamily="34" charset="0"/>
              </a:rPr>
              <a:t> </a:t>
            </a:r>
            <a:r>
              <a:rPr lang="en-US" altLang="ja-JP" sz="1200" b="1" u="sng" dirty="0">
                <a:effectLst/>
                <a:latin typeface="Nirmala UI" panose="020B0502040204020203" pitchFamily="34" charset="0"/>
                <a:ea typeface="ＭＳ ゴシック" panose="020B0609070205080204" pitchFamily="49" charset="-128"/>
              </a:rPr>
              <a:t>16</a:t>
            </a:r>
            <a:r>
              <a:rPr lang="ne-NP" altLang="ja-JP" sz="1200" b="1" u="sng" dirty="0">
                <a:effectLst/>
                <a:latin typeface="Nirmala UI" panose="020B0502040204020203" pitchFamily="34" charset="0"/>
                <a:ea typeface="ＭＳ ゴシック" panose="020B0609070205080204" pitchFamily="49" charset="-128"/>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 </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 </a:t>
            </a:r>
            <a:r>
              <a:rPr lang="ja-JP" altLang="en-US" sz="1200" dirty="0">
                <a:latin typeface="Meiryo UI" panose="020B0604030504040204" pitchFamily="50" charset="-128"/>
                <a:ea typeface="Meiryo UI" panose="020B0604030504040204" pitchFamily="50" charset="-128"/>
              </a:rPr>
              <a:t>　</a:t>
            </a:r>
            <a:endParaRPr lang="ne-NP" altLang="ja-JP" sz="1200" dirty="0">
              <a:latin typeface="Meiryo UI" panose="020B0604030504040204" pitchFamily="50" charset="-128"/>
              <a:ea typeface="Meiryo UI" panose="020B0604030504040204" pitchFamily="50" charset="-128"/>
            </a:endParaRPr>
          </a:p>
          <a:p>
            <a:pPr marL="0" indent="0">
              <a:lnSpc>
                <a:spcPct val="100000"/>
              </a:lnSpc>
              <a:spcBef>
                <a:spcPts val="300"/>
              </a:spcBef>
              <a:buNone/>
            </a:pPr>
            <a:r>
              <a:rPr lang="ja-JP" altLang="en-US" sz="1200" dirty="0">
                <a:solidFill>
                  <a:prstClr val="black"/>
                </a:solidFill>
                <a:latin typeface="Meiryo UI" panose="020B0604030504040204" pitchFamily="50" charset="-128"/>
                <a:ea typeface="Meiryo UI" panose="020B0604030504040204" pitchFamily="50" charset="-128"/>
              </a:rPr>
              <a:t>・</a:t>
            </a:r>
            <a:r>
              <a:rPr lang="ne-NP" altLang="ja-JP" sz="1200" dirty="0">
                <a:effectLst/>
                <a:ea typeface="ＭＳ ゴシック" panose="020B0609070205080204" pitchFamily="49" charset="-128"/>
                <a:cs typeface="Nirmala UI" panose="020B0502040204020203" pitchFamily="34" charset="0"/>
              </a:rPr>
              <a:t> व्यवसाय संथाले, उच्च स्थानमा कार्य गर्ने साधनको बारेमा, लोड भार</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उच्च स्थानमा कार्य गर्ने साधनको बनावट र सामाग्री मा निर्भर</a:t>
            </a:r>
            <a:r>
              <a:rPr lang="en-US" altLang="ja-JP" sz="12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भइ</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कार्यस्थान भुइँमा व्यक्ति अथवा भार राखेर माथि उठाउन सक्ने अधिकतम भार भनेर भनिन्छ। </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त्यस बाहेकको अरु कार्य दक्षता भन्दा बाहिर प्रयोग गर्नु हुँदैन। </a:t>
            </a:r>
            <a:endParaRPr lang="en-US" altLang="ja-JP"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95829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hi-IN" altLang="ja-JP" sz="2400" b="1" kern="100" dirty="0">
                <a:effectLst/>
                <a:latin typeface="Arial" panose="020B0604020202020204" pitchFamily="34" charset="0"/>
                <a:ea typeface="ＭＳ ゴシック" panose="020B0609070205080204" pitchFamily="49" charset="-128"/>
                <a:cs typeface="Nirmala UI" panose="020B0502040204020203" pitchFamily="34" charset="0"/>
              </a:rPr>
              <a:t>सम्बन्धित कानून र नियमहरू </a:t>
            </a:r>
            <a:r>
              <a:rPr lang="ja-JP" altLang="en-US" sz="2400" b="1" dirty="0">
                <a:latin typeface="Meiryo UI" panose="020B0604030504040204" pitchFamily="50" charset="-128"/>
                <a:ea typeface="Meiryo UI" panose="020B0604030504040204" pitchFamily="50" charset="-128"/>
              </a:rPr>
              <a:t>（５）</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54450" y="6400413"/>
            <a:ext cx="4316212"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195</a:t>
            </a:r>
            <a:r>
              <a:rPr lang="ja-JP" altLang="en-US" sz="1200" dirty="0">
                <a:solidFill>
                  <a:prstClr val="black"/>
                </a:solidFill>
              </a:rPr>
              <a:t>～</a:t>
            </a:r>
            <a:r>
              <a:rPr lang="en-US" altLang="ja-JP" sz="1200" dirty="0">
                <a:solidFill>
                  <a:prstClr val="black"/>
                </a:solidFill>
              </a:rPr>
              <a:t>197</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78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89</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507169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300"/>
              </a:spcAft>
              <a:buNone/>
            </a:pP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सञ्चालन समयमा व्यवस्थापन गर्नु पर्ने कुराहरु</a:t>
            </a:r>
            <a:r>
              <a:rPr lang="en-US"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जानकारीहरु</a:t>
            </a:r>
            <a:r>
              <a:rPr lang="en-US"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8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ja-JP" altLang="en-US" sz="1200" b="1" dirty="0">
                <a:latin typeface="Meiryo UI" panose="020B0604030504040204" pitchFamily="50" charset="-128"/>
                <a:ea typeface="Meiryo UI" panose="020B0604030504040204" pitchFamily="50" charset="-128"/>
              </a:rPr>
              <a:t>（</a:t>
            </a:r>
            <a:r>
              <a:rPr lang="ne-NP" altLang="ja-JP" sz="1200" b="1" dirty="0">
                <a:latin typeface="Nirmala UI" panose="020B0502040204020203" pitchFamily="34" charset="0"/>
                <a:ea typeface="Nirmala UI" panose="020B0502040204020203" pitchFamily="34" charset="0"/>
                <a:cs typeface="Nirmala UI" panose="020B0502040204020203" pitchFamily="34" charset="0"/>
              </a:rPr>
              <a:t> भाग </a:t>
            </a:r>
            <a:r>
              <a:rPr lang="ja-JP" altLang="en-US" sz="1200" b="1" dirty="0">
                <a:latin typeface="Meiryo UI" panose="020B0604030504040204" pitchFamily="50" charset="-128"/>
                <a:ea typeface="Meiryo UI" panose="020B0604030504040204" pitchFamily="50" charset="-128"/>
              </a:rPr>
              <a:t>２）</a:t>
            </a:r>
            <a:endParaRPr lang="ja-JP" altLang="en-US" sz="1200" b="1" u="sng" dirty="0">
              <a:latin typeface="Meiryo UI" panose="020B0604030504040204" pitchFamily="50" charset="-128"/>
              <a:ea typeface="Meiryo UI" panose="020B0604030504040204" pitchFamily="50" charset="-128"/>
            </a:endParaRPr>
          </a:p>
          <a:p>
            <a:pPr marL="0" indent="0">
              <a:lnSpc>
                <a:spcPct val="100000"/>
              </a:lnSpc>
              <a:spcBef>
                <a:spcPts val="600"/>
              </a:spcBef>
              <a:buFont typeface="Arial" panose="020B0604020202020204" pitchFamily="34" charset="0"/>
              <a:buNone/>
            </a:pPr>
            <a:r>
              <a:rPr lang="ja-JP" altLang="en-US" sz="1200" b="1"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４）</a:t>
            </a:r>
            <a:r>
              <a:rPr lang="hi-IN" altLang="ja-JP" sz="1200" b="1" u="sng" dirty="0">
                <a:effectLst/>
                <a:ea typeface="ＭＳ ゴシック" panose="020B0609070205080204" pitchFamily="49" charset="-128"/>
                <a:cs typeface="Nirmala UI" panose="020B0502040204020203" pitchFamily="34" charset="0"/>
              </a:rPr>
              <a:t> मुख्य </a:t>
            </a:r>
            <a:r>
              <a:rPr lang="ne-NP" altLang="ja-JP" sz="1200" b="1" u="sng" dirty="0">
                <a:effectLst/>
                <a:ea typeface="ＭＳ ゴシック" panose="020B0609070205080204" pitchFamily="49" charset="-128"/>
                <a:cs typeface="Nirmala UI" panose="020B0502040204020203" pitchFamily="34" charset="0"/>
              </a:rPr>
              <a:t>काम </a:t>
            </a:r>
            <a:r>
              <a:rPr lang="hi-IN" altLang="ja-JP" sz="1200" b="1" u="sng" dirty="0">
                <a:effectLst/>
                <a:ea typeface="ＭＳ ゴシック" panose="020B0609070205080204" pitchFamily="49" charset="-128"/>
                <a:cs typeface="Nirmala UI" panose="020B0502040204020203" pitchFamily="34" charset="0"/>
              </a:rPr>
              <a:t>बाहेक अन्य उद्देश्यका लागि प्रयोगमा प्रतिबन्ध</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194</a:t>
            </a:r>
            <a:r>
              <a:rPr lang="ne-NP" altLang="ja-JP" sz="1200" b="1" u="sng" dirty="0">
                <a:effectLst/>
                <a:ea typeface="ＭＳ ゴシック" panose="020B0609070205080204" pitchFamily="49" charset="-128"/>
                <a:cs typeface="Nirmala UI" panose="020B0502040204020203" pitchFamily="34" charset="0"/>
              </a:rPr>
              <a:t> को </a:t>
            </a:r>
            <a:r>
              <a:rPr lang="hi-IN" altLang="ja-JP" sz="1200" b="1" u="sng" dirty="0">
                <a:effectLst/>
                <a:ea typeface="ＭＳ ゴシック" panose="020B0609070205080204" pitchFamily="49" charset="-128"/>
                <a:cs typeface="Nirmala UI" panose="020B0502040204020203" pitchFamily="34" charset="0"/>
              </a:rPr>
              <a:t>उपधारा</a:t>
            </a:r>
            <a:r>
              <a:rPr lang="ne-NP" altLang="ja-JP" sz="1200" b="1" u="sng" dirty="0">
                <a:effectLst/>
                <a:ea typeface="ＭＳ ゴシック" panose="020B0609070205080204" pitchFamily="49" charset="-128"/>
                <a:cs typeface="Nirmala UI" panose="020B0502040204020203" pitchFamily="34" charset="0"/>
              </a:rPr>
              <a:t> </a:t>
            </a:r>
            <a:r>
              <a:rPr lang="en-US" altLang="ja-JP" sz="1200" b="1" u="sng" dirty="0">
                <a:effectLst/>
                <a:latin typeface="Nirmala UI" panose="020B0502040204020203" pitchFamily="34" charset="0"/>
                <a:ea typeface="ＭＳ ゴシック" panose="020B0609070205080204" pitchFamily="49" charset="-128"/>
              </a:rPr>
              <a:t>17</a:t>
            </a:r>
            <a:r>
              <a:rPr lang="ne-NP" altLang="ja-JP" sz="1200" b="1" u="sng" dirty="0">
                <a:effectLst/>
                <a:latin typeface="Nirmala UI" panose="020B0502040204020203" pitchFamily="34" charset="0"/>
                <a:ea typeface="ＭＳ ゴシック" panose="020B0609070205080204" pitchFamily="49" charset="-128"/>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 </a:t>
            </a:r>
            <a:r>
              <a:rPr lang="ja-JP" altLang="en-US" sz="1200" dirty="0">
                <a:latin typeface="Meiryo UI" panose="020B0604030504040204" pitchFamily="50" charset="-128"/>
                <a:ea typeface="Meiryo UI" panose="020B0604030504040204" pitchFamily="50" charset="-128"/>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व्यवसाय संस्थाले, उच्च स्थानमा कार्य गर्ने साधनले भार माथी उठाउने आदि त्यस उच्च स्थानमा कार्य गर्ने साधनको प्रमुख काम बाहेकको अन्य प्रयोजनको लागि प्रयोग गर्नु हुदैन। यद्दपी</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कामदारलाई खतरा नहुने स्थितिमा, यो प्रतिबन्ध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लागू</a:t>
            </a:r>
            <a:r>
              <a:rPr lang="en-US"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हुने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छैन।</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600"/>
              </a:spcBef>
              <a:buFont typeface="Arial" panose="020B0604020202020204" pitchFamily="34" charset="0"/>
              <a:buNone/>
            </a:pPr>
            <a:r>
              <a:rPr lang="ja-JP" altLang="en-US" sz="1200" b="1" u="sng" dirty="0">
                <a:latin typeface="Meiryo UI" panose="020B0604030504040204" pitchFamily="50" charset="-128"/>
                <a:ea typeface="Meiryo UI" panose="020B0604030504040204" pitchFamily="50" charset="-128"/>
              </a:rPr>
              <a:t>（５）</a:t>
            </a:r>
            <a:r>
              <a:rPr lang="ne-NP" altLang="ja-JP" sz="1200" b="1" u="sng" dirty="0">
                <a:effectLst/>
                <a:ea typeface="ＭＳ ゴシック" panose="020B0609070205080204" pitchFamily="49" charset="-128"/>
                <a:cs typeface="Nirmala UI" panose="020B0502040204020203" pitchFamily="34" charset="0"/>
              </a:rPr>
              <a:t> खस्न नियन्त्रण प्रयोजन उपकरणको प्रयोग</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194</a:t>
            </a:r>
            <a:r>
              <a:rPr lang="ne-NP" altLang="ja-JP" sz="1200" b="1" u="sng" dirty="0">
                <a:effectLst/>
                <a:ea typeface="ＭＳ ゴシック" panose="020B0609070205080204" pitchFamily="49" charset="-128"/>
                <a:cs typeface="Nirmala UI" panose="020B0502040204020203" pitchFamily="34" charset="0"/>
              </a:rPr>
              <a:t> को</a:t>
            </a:r>
            <a:r>
              <a:rPr lang="ne-NP" altLang="ja-JP" sz="1200" b="1" u="sng" dirty="0">
                <a:ea typeface="ＭＳ ゴシック" panose="020B0609070205080204" pitchFamily="49" charset="-128"/>
                <a:cs typeface="Nirmala UI" panose="020B0502040204020203" pitchFamily="34" charset="0"/>
              </a:rPr>
              <a:t> </a:t>
            </a:r>
            <a:r>
              <a:rPr lang="hi-IN" altLang="ja-JP" sz="1200" b="1" u="sng" dirty="0">
                <a:effectLst/>
                <a:ea typeface="ＭＳ ゴシック" panose="020B0609070205080204" pitchFamily="49" charset="-128"/>
                <a:cs typeface="Nirmala UI" panose="020B0502040204020203" pitchFamily="34" charset="0"/>
              </a:rPr>
              <a:t>उपधारा</a:t>
            </a:r>
            <a:r>
              <a:rPr lang="ne-NP" altLang="ja-JP" sz="1200" b="1" u="sng" dirty="0">
                <a:effectLst/>
                <a:ea typeface="ＭＳ ゴシック" panose="020B0609070205080204" pitchFamily="49" charset="-128"/>
                <a:cs typeface="Nirmala UI" panose="020B0502040204020203" pitchFamily="34" charset="0"/>
              </a:rPr>
              <a:t>  </a:t>
            </a:r>
            <a:r>
              <a:rPr lang="en-US" altLang="ja-JP" sz="1200" b="1" u="sng" dirty="0">
                <a:effectLst/>
                <a:latin typeface="Nirmala UI" panose="020B0502040204020203" pitchFamily="34" charset="0"/>
                <a:ea typeface="ＭＳ ゴシック" panose="020B0609070205080204" pitchFamily="49" charset="-128"/>
              </a:rPr>
              <a:t>22</a:t>
            </a:r>
            <a:r>
              <a:rPr lang="ne-NP" altLang="ja-JP" sz="1200" b="1" u="sng" dirty="0">
                <a:effectLst/>
                <a:latin typeface="Nirmala UI" panose="020B0502040204020203" pitchFamily="34" charset="0"/>
                <a:ea typeface="ＭＳ ゴシック" panose="020B0609070205080204" pitchFamily="49" charset="-128"/>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 </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pPr marL="342900" indent="-342900">
              <a:lnSpc>
                <a:spcPct val="100000"/>
              </a:lnSpc>
              <a:spcBef>
                <a:spcPts val="600"/>
              </a:spcBef>
              <a:buFont typeface="Arial" panose="020B0604020202020204" pitchFamily="34" charset="0"/>
              <a:buAutoNum type="circleNumDbPlain"/>
            </a:pP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व्यवसाय संस्थाले , उच्च स्थानमा कार्य गर्ने साधन</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कार्यस्थान भुइँले जमिन </a:t>
            </a:r>
            <a:r>
              <a:rPr lang="en-US"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सतह विरुद्ध ठाडो रेखामा मात्र उठाउने अथवा झार्ने बनावट बाहेक</a:t>
            </a:r>
            <a:r>
              <a:rPr lang="ja-JP" altLang="ja-JP" sz="14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लाई</a:t>
            </a:r>
            <a:r>
              <a:rPr lang="en-US"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प्रयोग गरि कार्य गर्दा</a:t>
            </a:r>
            <a:r>
              <a:rPr lang="en-US" altLang="ja-JP" sz="14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 साधन को कार्यस्थान भुइँ माथिको कामदारलाई</a:t>
            </a:r>
            <a:r>
              <a:rPr lang="en-US"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खस्न नियन्त्रण प्रयोजन उपकरण प्रयोग गराउनु पर्छ।</a:t>
            </a:r>
            <a:endParaRPr lang="en-US" altLang="ja-JP" sz="1400" kern="100" dirty="0">
              <a:effectLst/>
              <a:latin typeface="ＭＳ ゴシック" panose="020B0609070205080204" pitchFamily="49" charset="-128"/>
              <a:ea typeface="ＭＳ ゴシック" panose="020B0609070205080204" pitchFamily="49" charset="-128"/>
              <a:cs typeface="Nirmala UI" panose="020B0502040204020203" pitchFamily="34" charset="0"/>
            </a:endParaRPr>
          </a:p>
          <a:p>
            <a:pPr marL="342900" indent="-342900">
              <a:lnSpc>
                <a:spcPct val="100000"/>
              </a:lnSpc>
              <a:spcBef>
                <a:spcPts val="600"/>
              </a:spcBef>
              <a:buFont typeface="Arial" panose="020B0604020202020204" pitchFamily="34" charset="0"/>
              <a:buAutoNum type="circleNumDbPlain"/>
            </a:pPr>
            <a:endParaRPr lang="ja-JP" altLang="ja-JP" sz="14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342900" indent="-342900">
              <a:lnSpc>
                <a:spcPct val="100000"/>
              </a:lnSpc>
              <a:spcBef>
                <a:spcPts val="0"/>
              </a:spcBef>
              <a:buFont typeface="Arial" panose="020B0604020202020204" pitchFamily="34" charset="0"/>
              <a:buAutoNum type="circleNumDbPlain" startAt="2"/>
            </a:pPr>
            <a:r>
              <a:rPr lang="ne-NP" altLang="ja-JP" sz="1400" dirty="0">
                <a:effectLst/>
                <a:ea typeface="ＭＳ ゴシック" panose="020B0609070205080204" pitchFamily="49" charset="-128"/>
                <a:cs typeface="Nirmala UI" panose="020B0502040204020203" pitchFamily="34" charset="0"/>
              </a:rPr>
              <a:t>उच्च स्थानमा कार्य गर्ने साधनको कार्यस्थान भुइँ माथिको कामदारले खस्न </a:t>
            </a:r>
            <a:r>
              <a:rPr lang="en-US" altLang="ja-JP" sz="1400" dirty="0">
                <a:effectLst/>
                <a:ea typeface="ＭＳ ゴシック" panose="020B0609070205080204" pitchFamily="49" charset="-128"/>
                <a:cs typeface="Nirmala UI" panose="020B0502040204020203" pitchFamily="34" charset="0"/>
              </a:rPr>
              <a:t>                                                               </a:t>
            </a:r>
          </a:p>
          <a:p>
            <a:pPr marL="0" indent="0">
              <a:lnSpc>
                <a:spcPct val="100000"/>
              </a:lnSpc>
              <a:spcBef>
                <a:spcPts val="0"/>
              </a:spcBef>
              <a:buNone/>
            </a:pPr>
            <a:r>
              <a:rPr lang="en-US" altLang="ja-JP" sz="1400" dirty="0">
                <a:ea typeface="ＭＳ ゴシック" panose="020B0609070205080204" pitchFamily="49" charset="-128"/>
                <a:cs typeface="Nirmala UI" panose="020B0502040204020203" pitchFamily="34" charset="0"/>
              </a:rPr>
              <a:t>        </a:t>
            </a:r>
            <a:r>
              <a:rPr lang="en-US" altLang="ja-JP" sz="1400" dirty="0">
                <a:effectLst/>
                <a:ea typeface="ＭＳ ゴシック" panose="020B0609070205080204" pitchFamily="49" charset="-128"/>
                <a:cs typeface="Nirmala UI" panose="020B0502040204020203" pitchFamily="34" charset="0"/>
              </a:rPr>
              <a:t> </a:t>
            </a:r>
            <a:r>
              <a:rPr lang="ne-NP" altLang="ja-JP" sz="1400" dirty="0">
                <a:effectLst/>
                <a:ea typeface="ＭＳ ゴシック" panose="020B0609070205080204" pitchFamily="49" charset="-128"/>
                <a:cs typeface="Nirmala UI" panose="020B0502040204020203" pitchFamily="34" charset="0"/>
              </a:rPr>
              <a:t>नियन्त्रण प्रयोजन उपकरण प्रयोग गर्नुपर्छ।</a:t>
            </a:r>
            <a:endParaRPr lang="ja-JP" altLang="en-US" sz="1400" dirty="0">
              <a:solidFill>
                <a:prstClr val="black"/>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9350B50A-EC78-392E-21B7-7C19B62F2FDA}"/>
              </a:ext>
            </a:extLst>
          </p:cNvPr>
          <p:cNvGrpSpPr/>
          <p:nvPr/>
        </p:nvGrpSpPr>
        <p:grpSpPr>
          <a:xfrm>
            <a:off x="6282690" y="2581818"/>
            <a:ext cx="2407920" cy="1613535"/>
            <a:chOff x="0" y="0"/>
            <a:chExt cx="2407920" cy="1613535"/>
          </a:xfrm>
        </p:grpSpPr>
        <p:pic>
          <p:nvPicPr>
            <p:cNvPr id="6" name="図 5">
              <a:extLst>
                <a:ext uri="{FF2B5EF4-FFF2-40B4-BE49-F238E27FC236}">
                  <a16:creationId xmlns:a16="http://schemas.microsoft.com/office/drawing/2014/main" id="{1590B9C8-4911-71AF-FAA7-3E26E998F5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 y="0"/>
              <a:ext cx="2324100" cy="1613535"/>
            </a:xfrm>
            <a:prstGeom prst="rect">
              <a:avLst/>
            </a:prstGeom>
            <a:noFill/>
            <a:ln>
              <a:noFill/>
            </a:ln>
          </p:spPr>
        </p:pic>
        <p:sp>
          <p:nvSpPr>
            <p:cNvPr id="9" name="テキスト ボックス 546">
              <a:extLst>
                <a:ext uri="{FF2B5EF4-FFF2-40B4-BE49-F238E27FC236}">
                  <a16:creationId xmlns:a16="http://schemas.microsoft.com/office/drawing/2014/main" id="{F295E214-16AA-3192-3DDC-DAA97D8BB890}"/>
                </a:ext>
              </a:extLst>
            </p:cNvPr>
            <p:cNvSpPr txBox="1"/>
            <p:nvPr/>
          </p:nvSpPr>
          <p:spPr>
            <a:xfrm>
              <a:off x="121920" y="259080"/>
              <a:ext cx="609600" cy="31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ne-NP" sz="700" kern="100">
                  <a:effectLst/>
                  <a:latin typeface="ＭＳ ゴシック" panose="020B0609070205080204" pitchFamily="49" charset="-128"/>
                  <a:ea typeface="ＭＳ ゴシック" panose="020B0609070205080204" pitchFamily="49" charset="-128"/>
                  <a:cs typeface="Nirmala UI" panose="020B0502040204020203" pitchFamily="34" charset="0"/>
                </a:rPr>
                <a:t>सुरक्षा टोपी</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sp>
          <p:nvSpPr>
            <p:cNvPr id="10" name="テキスト ボックス 553">
              <a:extLst>
                <a:ext uri="{FF2B5EF4-FFF2-40B4-BE49-F238E27FC236}">
                  <a16:creationId xmlns:a16="http://schemas.microsoft.com/office/drawing/2014/main" id="{33D10970-EBFE-82B4-8F56-64788D1CFB64}"/>
                </a:ext>
              </a:extLst>
            </p:cNvPr>
            <p:cNvSpPr txBox="1"/>
            <p:nvPr/>
          </p:nvSpPr>
          <p:spPr>
            <a:xfrm>
              <a:off x="0" y="723900"/>
              <a:ext cx="807720" cy="5486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ne-NP" sz="600" kern="100">
                  <a:effectLst/>
                  <a:latin typeface="ＭＳ ゴシック" panose="020B0609070205080204" pitchFamily="49" charset="-128"/>
                  <a:ea typeface="ＭＳ ゴシック" panose="020B0609070205080204" pitchFamily="49" charset="-128"/>
                  <a:cs typeface="Nirmala UI" panose="020B0502040204020203" pitchFamily="34" charset="0"/>
                </a:rPr>
                <a:t>खस्न नियन्त्रण प्रयोजन उपकरण</a:t>
              </a:r>
              <a:endParaRPr lang="ja-JP" sz="1200" kern="10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grpSp>
    </p:spTree>
    <p:extLst>
      <p:ext uri="{BB962C8B-B14F-4D97-AF65-F5344CB8AC3E}">
        <p14:creationId xmlns:p14="http://schemas.microsoft.com/office/powerpoint/2010/main" val="331500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ne-NP" altLang="ja-JP" sz="1800" b="1" dirty="0">
                <a:effectLst/>
                <a:ea typeface="ＭＳ ゴシック" panose="020B0609070205080204" pitchFamily="49" charset="-128"/>
                <a:cs typeface="Nirmala UI" panose="020B0502040204020203" pitchFamily="34" charset="0"/>
              </a:rPr>
              <a:t>उच्च स्थानमा कार्य गर्ने साधनको प्रकार</a:t>
            </a:r>
            <a:r>
              <a:rPr lang="ja-JP" altLang="en-US" sz="1800" b="1" dirty="0">
                <a:latin typeface="Meiryo UI" panose="020B0604030504040204" pitchFamily="50" charset="-128"/>
                <a:ea typeface="Meiryo UI" panose="020B0604030504040204" pitchFamily="50" charset="-128"/>
              </a:rPr>
              <a:t>～</a:t>
            </a:r>
            <a:r>
              <a:rPr lang="ne-NP" altLang="ja-JP" sz="1800" b="1" dirty="0">
                <a:latin typeface="ＭＳ ゴシック" panose="020B0609070205080204" pitchFamily="49" charset="-128"/>
                <a:ea typeface="ＭＳ ゴシック" panose="020B0609070205080204" pitchFamily="49" charset="-128"/>
                <a:cs typeface="Nirmala UI" panose="020B0502040204020203" pitchFamily="34" charset="0"/>
              </a:rPr>
              <a:t>चल्ने / गुड्ने </a:t>
            </a:r>
            <a:r>
              <a:rPr lang="ne-NP" altLang="ja-JP" sz="1800" b="1" dirty="0">
                <a:effectLst/>
                <a:ea typeface="ＭＳ ゴシック" panose="020B0609070205080204" pitchFamily="49" charset="-128"/>
                <a:cs typeface="Nirmala UI" panose="020B0502040204020203" pitchFamily="34" charset="0"/>
              </a:rPr>
              <a:t>उपकरण </a:t>
            </a:r>
            <a:r>
              <a:rPr lang="ja-JP" altLang="en-US" sz="1800" b="1" dirty="0">
                <a:latin typeface="Meiryo UI" panose="020B0604030504040204" pitchFamily="50" charset="-128"/>
                <a:ea typeface="Meiryo UI" panose="020B0604030504040204" pitchFamily="50" charset="-128"/>
              </a:rPr>
              <a:t>（１）</a:t>
            </a:r>
            <a:endParaRPr kumimoji="1" lang="ja-JP" altLang="en-US" sz="18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4"/>
            <a:ext cx="7886700" cy="432696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solidFill>
                  <a:prstClr val="black"/>
                </a:solidFill>
                <a:latin typeface="Meiryo UI" panose="020B0604030504040204" pitchFamily="50" charset="-128"/>
                <a:ea typeface="Meiryo UI" panose="020B0604030504040204" pitchFamily="50" charset="-128"/>
              </a:rPr>
              <a:t>①　</a:t>
            </a:r>
            <a:r>
              <a:rPr lang="ne-NP" altLang="ja-JP" sz="1600" b="1" dirty="0">
                <a:solidFill>
                  <a:prstClr val="black"/>
                </a:solidFill>
                <a:latin typeface="Meiryo UI" panose="020B0604030504040204" pitchFamily="50" charset="-128"/>
                <a:ea typeface="Meiryo UI" panose="020B0604030504040204" pitchFamily="50" charset="-128"/>
              </a:rPr>
              <a:t>ट्रक प्रणाली</a:t>
            </a:r>
            <a:endParaRPr lang="ja-JP" altLang="en-US" sz="1600" b="1"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ne-NP" altLang="ja-JP" sz="1600" dirty="0">
                <a:effectLst/>
                <a:ea typeface="ＭＳ ゴシック" panose="020B0609070205080204" pitchFamily="49" charset="-128"/>
                <a:cs typeface="Nirmala UI" panose="020B0502040204020203" pitchFamily="34" charset="0"/>
              </a:rPr>
              <a:t> ट्रकमा जडान गरिएको प्रकार रही</a:t>
            </a:r>
            <a:r>
              <a:rPr lang="en-US" altLang="ja-JP" sz="1600" dirty="0">
                <a:effectLst/>
                <a:latin typeface="Nirmala UI" panose="020B0502040204020203" pitchFamily="34" charset="0"/>
                <a:ea typeface="ＭＳ ゴシック" panose="020B0609070205080204" pitchFamily="49" charset="-128"/>
              </a:rPr>
              <a:t>,</a:t>
            </a:r>
            <a:r>
              <a:rPr lang="ne-NP" altLang="ja-JP" sz="1600" dirty="0">
                <a:effectLst/>
                <a:ea typeface="ＭＳ ゴシック" panose="020B0609070205080204" pitchFamily="49" charset="-128"/>
                <a:cs typeface="Nirmala UI" panose="020B0502040204020203" pitchFamily="34" charset="0"/>
              </a:rPr>
              <a:t> साधारण सडकमा गुडाउन सक्ने भएकोले, गतिशिलता पर्याप्त रही</a:t>
            </a:r>
            <a:r>
              <a:rPr lang="en-US" altLang="ja-JP" sz="1600" dirty="0">
                <a:effectLst/>
                <a:latin typeface="Nirmala UI" panose="020B0502040204020203" pitchFamily="34" charset="0"/>
                <a:ea typeface="ＭＳ ゴシック" panose="020B0609070205080204" pitchFamily="49" charset="-128"/>
              </a:rPr>
              <a:t>, </a:t>
            </a:r>
            <a:r>
              <a:rPr lang="ne-NP" altLang="ja-JP" sz="1600" dirty="0">
                <a:effectLst/>
                <a:ea typeface="ＭＳ ゴシック" panose="020B0609070205080204" pitchFamily="49" charset="-128"/>
                <a:cs typeface="Nirmala UI" panose="020B0502040204020203" pitchFamily="34" charset="0"/>
              </a:rPr>
              <a:t>कार्य स्थलमा चलाउन सजिलो रहेको छ। ट्रक प्रणालीमा, साधारण ट्रकमा कार्य उपकरण राखेको साधन र ठुलो प्रकारको क्रेनको गाडीमा राखिएको साधन रहेको छ। </a:t>
            </a:r>
            <a:endParaRPr lang="ne-NP" altLang="ja-JP"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ne-NP" altLang="ja-JP" sz="1600" dirty="0">
              <a:solidFill>
                <a:prstClr val="black"/>
              </a:solidFill>
              <a:effectLst/>
              <a:latin typeface="Meiryo UI" panose="020B0604030504040204" pitchFamily="50" charset="-128"/>
              <a:ea typeface="Meiryo UI" panose="020B0604030504040204" pitchFamily="50" charset="-128"/>
              <a:cs typeface="Nirmala UI" panose="020B0502040204020203" pitchFamily="34" charset="0"/>
            </a:endParaRPr>
          </a:p>
          <a:p>
            <a:pPr marL="0" indent="0">
              <a:lnSpc>
                <a:spcPct val="110000"/>
              </a:lnSpc>
              <a:spcBef>
                <a:spcPts val="0"/>
              </a:spcBef>
              <a:buNone/>
            </a:pPr>
            <a:r>
              <a:rPr lang="ja-JP" altLang="ja-JP" sz="16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प्रमुख विशेषताहरु</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endParaRPr lang="ne-N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१</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सार्वजनिक सडकमा चलाउन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सकिने</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endPar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r>
              <a:rPr lang="ne-N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२</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कार्यस्थलमा छिटो लिएर जान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सकिने</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कार्य</a:t>
            </a:r>
          </a:p>
          <a:p>
            <a:pPr marL="0" indent="0">
              <a:lnSpc>
                <a:spcPct val="110000"/>
              </a:lnSpc>
              <a:spcBef>
                <a:spcPts val="0"/>
              </a:spcBef>
              <a:buNone/>
            </a:pPr>
            <a:r>
              <a:rPr lang="ne-NP" altLang="ja-JP" sz="16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क्षमता र गतिशिलता राम्रो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भएको</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endPar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10000"/>
              </a:lnSpc>
              <a:spcBef>
                <a:spcPts val="0"/>
              </a:spcBef>
              <a:buNone/>
            </a:pPr>
            <a:r>
              <a:rPr lang="ne-N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३</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सार्वजनिक सडकमा प्रयोग गरिएको कार्य</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 </a:t>
            </a:r>
            <a:endParaRPr lang="ne-NP" altLang="ja-JP" sz="1600" kern="100" dirty="0">
              <a:effectLst/>
              <a:latin typeface="Nirmala UI" panose="020B0502040204020203" pitchFamily="34" charset="0"/>
              <a:ea typeface="ＭＳ ゴシック" panose="020B0609070205080204" pitchFamily="49" charset="-128"/>
              <a:cs typeface="Mangal" panose="02040503050203030202" pitchFamily="18" charset="0"/>
            </a:endParaRPr>
          </a:p>
          <a:p>
            <a:pPr marL="0" indent="0">
              <a:lnSpc>
                <a:spcPct val="110000"/>
              </a:lnSpc>
              <a:spcBef>
                <a:spcPts val="0"/>
              </a:spcBef>
              <a:buNone/>
            </a:pPr>
            <a:r>
              <a:rPr lang="ne-NP" altLang="ja-JP" sz="1600" kern="100" dirty="0">
                <a:latin typeface="Nirmala UI" panose="020B0502040204020203" pitchFamily="34" charset="0"/>
                <a:ea typeface="ＭＳ ゴシック" panose="020B0609070205080204" pitchFamily="49" charset="-128"/>
                <a:cs typeface="Mangal" panose="02040503050203030202" pitchFamily="18"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तुलनात्मक रुपमा </a:t>
            </a:r>
            <a:r>
              <a:rPr lang="hi-IN"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छोटो समयको काम</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ne-N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10000"/>
              </a:lnSpc>
              <a:spcBef>
                <a:spcPts val="0"/>
              </a:spcBef>
              <a:buNone/>
            </a:pPr>
            <a:r>
              <a:rPr lang="ne-NP" altLang="ja-JP" sz="1600" kern="100" dirty="0">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मर्मतसम्भार जाँच कार्य आदिमा धेरै प्रयोग गरिने। </a:t>
            </a:r>
            <a:endParaRPr lang="ne-NP" altLang="ja-JP" sz="1600" kern="100" dirty="0">
              <a:latin typeface="ＭＳ ゴシック" panose="020B0609070205080204" pitchFamily="49" charset="-128"/>
              <a:ea typeface="ＭＳ ゴシック" panose="020B0609070205080204" pitchFamily="49" charset="-128"/>
              <a:cs typeface="Mangal" panose="02040503050203030202" pitchFamily="18" charset="0"/>
            </a:endParaRPr>
          </a:p>
          <a:p>
            <a:pPr marL="448310" indent="0" algn="just">
              <a:lnSpc>
                <a:spcPts val="2000"/>
              </a:lnSpc>
              <a:buNone/>
            </a:pPr>
            <a:r>
              <a:rPr lang="ne-NP" altLang="ja-JP" sz="1600" b="1" kern="100" dirty="0">
                <a:latin typeface="ＭＳ ゴシック" panose="020B0609070205080204" pitchFamily="49" charset="-128"/>
                <a:ea typeface="ＭＳ ゴシック" panose="020B0609070205080204" pitchFamily="49" charset="-128"/>
                <a:cs typeface="Nirmala UI" panose="020B0502040204020203" pitchFamily="34" charset="0"/>
              </a:rPr>
              <a:t>प्रयोग</a:t>
            </a:r>
            <a:r>
              <a:rPr lang="ja-JP" altLang="ja-JP" sz="1600" kern="100" dirty="0">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छोटो समयको निर्माण कार्य</a:t>
            </a:r>
            <a:r>
              <a:rPr lang="en-US" altLang="ja-JP" sz="16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बिजुली</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संचार निर्माण, साइनबोर्ड लगाउने कार्य, सडक बत्ती</a:t>
            </a:r>
            <a:r>
              <a:rPr lang="ja-JP" altLang="ja-JP" sz="16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6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ट्राफिक बत्ती आदिको मर्मत सम्भार कार्य, छाँटिएको कार्य आदि</a:t>
            </a:r>
            <a:endParaRPr lang="ja-JP" altLang="ja-JP" sz="16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7372952" y="1843867"/>
            <a:ext cx="1142398" cy="2328554"/>
          </a:xfrm>
          <a:prstGeom prst="rect">
            <a:avLst/>
          </a:prstGeom>
          <a:noFill/>
          <a:ln>
            <a:solidFill>
              <a:schemeClr val="tx1"/>
            </a:solidFill>
          </a:ln>
        </p:spPr>
      </p:pic>
      <p:sp>
        <p:nvSpPr>
          <p:cNvPr id="2" name="テキスト ボックス 6">
            <a:extLst>
              <a:ext uri="{FF2B5EF4-FFF2-40B4-BE49-F238E27FC236}">
                <a16:creationId xmlns:a16="http://schemas.microsoft.com/office/drawing/2014/main" id="{81BBA972-AF0D-CDD6-4CBA-B56B306305FF}"/>
              </a:ext>
            </a:extLst>
          </p:cNvPr>
          <p:cNvSpPr txBox="1"/>
          <p:nvPr/>
        </p:nvSpPr>
        <p:spPr>
          <a:xfrm>
            <a:off x="4655596" y="6400413"/>
            <a:ext cx="3624747"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7/</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7</a:t>
            </a:r>
            <a:endParaRPr lang="ja-JP" altLang="en-US" sz="1200" dirty="0">
              <a:solidFill>
                <a:prstClr val="black"/>
              </a:solidFill>
              <a:latin typeface="Nirmala UI" panose="020B0502040204020203" pitchFamily="34" charset="0"/>
              <a:cs typeface="Nirmala UI" panose="020B0502040204020203" pitchFamily="34" charset="0"/>
            </a:endParaRPr>
          </a:p>
        </p:txBody>
      </p:sp>
      <p:pic>
        <p:nvPicPr>
          <p:cNvPr id="6" name="図 5">
            <a:extLst>
              <a:ext uri="{FF2B5EF4-FFF2-40B4-BE49-F238E27FC236}">
                <a16:creationId xmlns:a16="http://schemas.microsoft.com/office/drawing/2014/main" id="{34142DD0-9FAF-3668-4B1B-64CBB7D46400}"/>
              </a:ext>
            </a:extLst>
          </p:cNvPr>
          <p:cNvPicPr>
            <a:picLocks noChangeAspect="1"/>
          </p:cNvPicPr>
          <p:nvPr/>
        </p:nvPicPr>
        <p:blipFill>
          <a:blip r:embed="rId4"/>
          <a:stretch>
            <a:fillRect/>
          </a:stretch>
        </p:blipFill>
        <p:spPr>
          <a:xfrm>
            <a:off x="4926396" y="2638425"/>
            <a:ext cx="2143125" cy="1581150"/>
          </a:xfrm>
          <a:prstGeom prst="rect">
            <a:avLst/>
          </a:prstGeom>
        </p:spPr>
      </p:pic>
    </p:spTree>
    <p:extLst>
      <p:ext uri="{BB962C8B-B14F-4D97-AF65-F5344CB8AC3E}">
        <p14:creationId xmlns:p14="http://schemas.microsoft.com/office/powerpoint/2010/main" val="28733858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hi-IN" altLang="ja-JP" sz="2400" b="1" kern="100" dirty="0">
                <a:effectLst/>
                <a:latin typeface="Arial" panose="020B0604020202020204" pitchFamily="34" charset="0"/>
                <a:ea typeface="ＭＳ ゴシック" panose="020B0609070205080204" pitchFamily="49" charset="-128"/>
                <a:cs typeface="Nirmala UI" panose="020B0502040204020203" pitchFamily="34" charset="0"/>
              </a:rPr>
              <a:t>सम्बन्धित कानून र नियमहरू </a:t>
            </a:r>
            <a:r>
              <a:rPr lang="ja-JP" altLang="en-US" sz="2400" b="1" dirty="0">
                <a:latin typeface="Meiryo UI" panose="020B0604030504040204" pitchFamily="50" charset="-128"/>
                <a:ea typeface="Meiryo UI" panose="020B0604030504040204" pitchFamily="50" charset="-128"/>
              </a:rPr>
              <a:t>（６）</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044350" y="6400413"/>
            <a:ext cx="5126312"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197, 198</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78</a:t>
            </a:r>
            <a:r>
              <a:rPr lang="ja-JP" altLang="en-US" sz="1200" dirty="0">
                <a:solidFill>
                  <a:prstClr val="black"/>
                </a:solidFill>
              </a:rPr>
              <a:t>～</a:t>
            </a:r>
            <a:r>
              <a:rPr lang="en-US" altLang="ja-JP" sz="1200" dirty="0">
                <a:solidFill>
                  <a:prstClr val="black"/>
                </a:solidFill>
              </a:rPr>
              <a:t>79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90</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7"/>
            <a:ext cx="7886701" cy="531656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 </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स्वैच्छिक निरीक्षण आदि सम्बन्धि </a:t>
            </a: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जानकारीहरु</a:t>
            </a:r>
            <a:r>
              <a:rPr lang="en-US"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ja-JP" altLang="en-US" sz="1200" b="1" u="sng" dirty="0">
                <a:latin typeface="Meiryo UI" panose="020B0604030504040204" pitchFamily="50" charset="-128"/>
                <a:ea typeface="Meiryo UI" panose="020B0604030504040204" pitchFamily="50" charset="-128"/>
              </a:rPr>
              <a:t>（</a:t>
            </a:r>
            <a:r>
              <a:rPr lang="ne-NP" altLang="ja-JP" sz="1200" b="1" u="sng" dirty="0">
                <a:latin typeface="Meiryo UI" panose="020B0604030504040204" pitchFamily="50" charset="-128"/>
                <a:ea typeface="Meiryo UI" panose="020B0604030504040204" pitchFamily="50" charset="-128"/>
              </a:rPr>
              <a:t>भाग</a:t>
            </a:r>
            <a:r>
              <a:rPr lang="ja-JP" altLang="en-US" sz="1200" b="1" u="sng" dirty="0">
                <a:latin typeface="Meiryo UI" panose="020B0604030504040204" pitchFamily="50" charset="-128"/>
                <a:ea typeface="Meiryo UI" panose="020B0604030504040204" pitchFamily="50" charset="-128"/>
              </a:rPr>
              <a:t>１</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b="1" u="sng"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１）</a:t>
            </a:r>
            <a:r>
              <a:rPr lang="ne-NP" altLang="ja-JP" sz="1200" b="1" u="sng" dirty="0">
                <a:effectLst/>
                <a:ea typeface="ＭＳ ゴシック" panose="020B0609070205080204" pitchFamily="49" charset="-128"/>
                <a:cs typeface="Nirmala UI" panose="020B0502040204020203" pitchFamily="34" charset="0"/>
              </a:rPr>
              <a:t> नियमित स्वैच्छिक निरीक्षण</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194</a:t>
            </a:r>
            <a:r>
              <a:rPr lang="ne-NP" altLang="ja-JP" sz="1200" b="1" u="sng" dirty="0">
                <a:effectLst/>
                <a:ea typeface="ＭＳ ゴシック" panose="020B0609070205080204" pitchFamily="49" charset="-128"/>
                <a:cs typeface="Nirmala UI" panose="020B0502040204020203" pitchFamily="34" charset="0"/>
              </a:rPr>
              <a:t> को </a:t>
            </a:r>
            <a:r>
              <a:rPr lang="hi-IN" altLang="ja-JP" sz="1200" b="1" u="sng" dirty="0">
                <a:effectLst/>
                <a:ea typeface="ＭＳ ゴシック" panose="020B0609070205080204" pitchFamily="49" charset="-128"/>
                <a:cs typeface="Nirmala UI" panose="020B0502040204020203" pitchFamily="34" charset="0"/>
              </a:rPr>
              <a:t>उपधारा</a:t>
            </a:r>
            <a:r>
              <a:rPr lang="ne-NP" altLang="ja-JP" sz="1200" b="1" u="sng" dirty="0">
                <a:effectLst/>
                <a:ea typeface="ＭＳ ゴシック" panose="020B0609070205080204" pitchFamily="49" charset="-128"/>
                <a:cs typeface="Nirmala UI" panose="020B0502040204020203" pitchFamily="34" charset="0"/>
              </a:rPr>
              <a:t> </a:t>
            </a:r>
            <a:r>
              <a:rPr lang="en-US" altLang="ja-JP" sz="1200" b="1" u="sng" dirty="0">
                <a:effectLst/>
                <a:latin typeface="Nirmala UI" panose="020B0502040204020203" pitchFamily="34" charset="0"/>
                <a:ea typeface="ＭＳ ゴシック" panose="020B0609070205080204" pitchFamily="49" charset="-128"/>
              </a:rPr>
              <a:t>23</a:t>
            </a:r>
            <a:r>
              <a:rPr lang="ne-NP" altLang="ja-JP" sz="1200" b="1" u="sng" dirty="0">
                <a:effectLst/>
                <a:latin typeface="Nirmala UI" panose="020B0502040204020203" pitchFamily="34" charset="0"/>
                <a:ea typeface="ＭＳ ゴシック" panose="020B0609070205080204" pitchFamily="49" charset="-128"/>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ja-JP" altLang="en-US" sz="1200" b="1" dirty="0">
              <a:solidFill>
                <a:prstClr val="black"/>
              </a:solidFill>
              <a:latin typeface="Meiryo UI" panose="020B0604030504040204" pitchFamily="50" charset="-128"/>
              <a:ea typeface="Meiryo UI" panose="020B0604030504040204" pitchFamily="50" charset="-128"/>
            </a:endParaRPr>
          </a:p>
          <a:p>
            <a:pPr marL="152400" indent="0" algn="just">
              <a:lnSpc>
                <a:spcPts val="2000"/>
              </a:lnSpc>
              <a:buNone/>
            </a:pPr>
            <a:r>
              <a:rPr lang="ja-JP" altLang="en-US" sz="1200" dirty="0">
                <a:solidFill>
                  <a:prstClr val="black"/>
                </a:solidFill>
                <a:latin typeface="Meiryo UI" panose="020B0604030504040204" pitchFamily="50" charset="-128"/>
                <a:ea typeface="Meiryo UI" panose="020B0604030504040204" pitchFamily="50" charset="-128"/>
              </a:rPr>
              <a:t>①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व्यवसाय संस्थाले , उच्च स्थानमा कार्य गर्ने साधनको बारेमा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हरेक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1</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वर्ष भित्र 1 चोटी, नियमित स्वैच्छिक निरीक्षण गर्नुपर्छ। यद्दपी      १ वर्ष भन्दा बढी अवधि प्रयोग नगरिएको उच्च स्थानमा कार्य गर्ने साधन, त्यस</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संग</a:t>
            </a:r>
            <a:r>
              <a:rPr lang="ne-NP" altLang="ja-JP" sz="1200" kern="100" dirty="0">
                <a:solidFill>
                  <a:srgbClr val="FF0000"/>
                </a:solidFill>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सम्बन्धित प्रयोग नगरेको अवधिमा यस प्रतिबन्ध </a:t>
            </a:r>
            <a:r>
              <a:rPr lang="ne-NP" altLang="ja-JP" sz="1200" dirty="0">
                <a:effectLst/>
                <a:ea typeface="ＭＳ ゴシック" panose="020B0609070205080204" pitchFamily="49" charset="-128"/>
                <a:cs typeface="Nirmala UI" panose="020B0502040204020203" pitchFamily="34" charset="0"/>
              </a:rPr>
              <a:t>लागु हुने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छैन।</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②　</a:t>
            </a:r>
            <a:r>
              <a:rPr lang="ne-NP" altLang="ja-JP" sz="1200" dirty="0">
                <a:effectLst/>
                <a:ea typeface="ＭＳ ゴシック" panose="020B0609070205080204" pitchFamily="49" charset="-128"/>
                <a:cs typeface="Nirmala UI" panose="020B0502040204020203" pitchFamily="34" charset="0"/>
              </a:rPr>
              <a:t>व्यवसाय संस्थाले, उच्च स्थानमा कार्य गर्ने साधनको बारेमा हरेक 1 महिना भित्र 1 चोटी</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नियमित रुपमा, यी कुराहरुको बारे     </a:t>
            </a:r>
          </a:p>
          <a:p>
            <a:pPr marL="0" indent="0">
              <a:lnSpc>
                <a:spcPct val="100000"/>
              </a:lnSpc>
              <a:spcBef>
                <a:spcPts val="0"/>
              </a:spcBef>
              <a:buNone/>
            </a:pPr>
            <a:r>
              <a:rPr lang="ne-NP" altLang="ja-JP" sz="1200" dirty="0">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       स्वैच्छिक निरीक्षण गर्नुपर्छ। यद्दपी</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1 महिना भन्दा बढी अवधि प्रयोग नगरिएको उच्च स्थानमा कार्य गर्ने साधन, त्यससंग प्रयोग         </a:t>
            </a:r>
          </a:p>
          <a:p>
            <a:pPr marL="0" indent="0">
              <a:lnSpc>
                <a:spcPct val="100000"/>
              </a:lnSpc>
              <a:spcBef>
                <a:spcPts val="0"/>
              </a:spcBef>
              <a:buNone/>
            </a:pPr>
            <a:r>
              <a:rPr lang="ne-NP" altLang="ja-JP" sz="1200" dirty="0">
                <a:ea typeface="ＭＳ ゴシック" panose="020B0609070205080204" pitchFamily="49" charset="-128"/>
                <a:cs typeface="Nirmala UI" panose="020B0502040204020203" pitchFamily="34" charset="0"/>
              </a:rPr>
              <a:t>         </a:t>
            </a:r>
            <a:r>
              <a:rPr lang="en-US" altLang="ja-JP" sz="12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नगरिएको अवधिमा यस प्रतिबन्ध लागु हुने छैन। </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a:t>
            </a: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गति उपकरण, क्लच एवंम् </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सञ्चालन उपकरणको असामान्यता रहे, नरहेको</a:t>
            </a:r>
            <a:endPar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(b)</a:t>
            </a: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कार्य उपकरण एवम् हाइड्रोलिक उपकरणको </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असामान्यता रहे, नरहेको</a:t>
            </a:r>
            <a:endPar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0" indent="0">
              <a:lnSpc>
                <a:spcPct val="100000"/>
              </a:lnSpc>
              <a:spcBef>
                <a:spcPts val="0"/>
              </a:spcBef>
              <a:buNone/>
            </a:pP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(c)</a:t>
            </a:r>
            <a:r>
              <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rPr>
              <a:t>　</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सुरक्षा उपकरणको </a:t>
            </a:r>
            <a:r>
              <a:rPr lang="ne-NP" altLang="ja-JP" sz="1200" dirty="0">
                <a:effectLst/>
                <a:latin typeface="Nirmala UI" panose="020B0502040204020203" pitchFamily="34" charset="0"/>
                <a:ea typeface="Nirmala UI" panose="020B0502040204020203" pitchFamily="34" charset="0"/>
                <a:cs typeface="Nirmala UI" panose="020B0502040204020203" pitchFamily="34" charset="0"/>
              </a:rPr>
              <a:t>असामान्यता रहे, नरहेको</a:t>
            </a:r>
            <a:endParaRPr lang="ja-JP" altLang="en-US" sz="1200" dirty="0">
              <a:solidFill>
                <a:prstClr val="black"/>
              </a:solidFill>
              <a:latin typeface="Nirmala UI" panose="020B0502040204020203" pitchFamily="34" charset="0"/>
              <a:ea typeface="Meiryo UI" panose="020B0604030504040204" pitchFamily="50" charset="-128"/>
              <a:cs typeface="Nirmala UI" panose="020B0502040204020203" pitchFamily="34" charset="0"/>
            </a:endParaRPr>
          </a:p>
          <a:p>
            <a:pPr marL="80645" indent="0" algn="just">
              <a:lnSpc>
                <a:spcPts val="2000"/>
              </a:lnSpc>
              <a:buNone/>
            </a:pPr>
            <a:r>
              <a:rPr lang="ne-NP" altLang="ja-JP"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③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व्यवसाय संस्थाले, 1 महिना भन्दा बढी अवधि प्रयोग नगरिएको उच्च स्थानमा कार्य गर्ने साधनको बारेमा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त्यसको प्रयोग फेरी गर्ने                       बेलामा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②</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मा दिईएका कुराहरुको बारेमा स्वैच्छिक निरीक्षण गर्नुपर्छ।</a:t>
            </a:r>
            <a:endParaRPr lang="ja-JP" altLang="en-US" sz="1200" b="1" u="sng"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２）</a:t>
            </a:r>
            <a:r>
              <a:rPr lang="ne-NP" altLang="ja-JP" sz="1200" b="1" u="sng" dirty="0">
                <a:effectLst/>
                <a:ea typeface="ＭＳ ゴシック" panose="020B0609070205080204" pitchFamily="49" charset="-128"/>
                <a:cs typeface="Nirmala UI" panose="020B0502040204020203" pitchFamily="34" charset="0"/>
              </a:rPr>
              <a:t> नियमित स्वैच्छिक निरीक्षणको रेकर्ड</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194</a:t>
            </a:r>
            <a:r>
              <a:rPr lang="ne-NP" altLang="ja-JP" sz="1200" b="1" u="sng" dirty="0">
                <a:effectLst/>
                <a:ea typeface="ＭＳ ゴシック" panose="020B0609070205080204" pitchFamily="49" charset="-128"/>
                <a:cs typeface="Nirmala UI" panose="020B0502040204020203" pitchFamily="34" charset="0"/>
              </a:rPr>
              <a:t> को </a:t>
            </a:r>
            <a:r>
              <a:rPr lang="hi-IN" altLang="ja-JP" sz="1200" b="1" u="sng" dirty="0">
                <a:effectLst/>
                <a:ea typeface="ＭＳ ゴシック" panose="020B0609070205080204" pitchFamily="49" charset="-128"/>
                <a:cs typeface="Nirmala UI" panose="020B0502040204020203" pitchFamily="34" charset="0"/>
              </a:rPr>
              <a:t>उपधारा</a:t>
            </a:r>
            <a:r>
              <a:rPr lang="en-US" altLang="ja-JP" sz="1200" b="1" u="sng" dirty="0">
                <a:effectLst/>
                <a:ea typeface="ＭＳ ゴシック" panose="020B0609070205080204" pitchFamily="49" charset="-128"/>
                <a:cs typeface="Nirmala UI" panose="020B0502040204020203" pitchFamily="34" charset="0"/>
              </a:rPr>
              <a:t> </a:t>
            </a:r>
            <a:r>
              <a:rPr lang="en-US" altLang="ja-JP" sz="1200" b="1" u="sng" dirty="0">
                <a:effectLst/>
                <a:latin typeface="Nirmala UI" panose="020B0502040204020203" pitchFamily="34" charset="0"/>
                <a:ea typeface="ＭＳ ゴシック" panose="020B0609070205080204" pitchFamily="49" charset="-128"/>
              </a:rPr>
              <a:t>25</a:t>
            </a:r>
            <a:r>
              <a:rPr lang="ne-NP" altLang="ja-JP" sz="1200" b="1" u="sng" dirty="0">
                <a:effectLst/>
                <a:latin typeface="Nirmala UI" panose="020B0502040204020203" pitchFamily="34" charset="0"/>
                <a:ea typeface="ＭＳ ゴシック" panose="020B0609070205080204" pitchFamily="49" charset="-128"/>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ja-JP" altLang="en-US" sz="1200" b="1" u="sng" dirty="0">
              <a:latin typeface="Meiryo UI" panose="020B0604030504040204" pitchFamily="50" charset="-128"/>
              <a:ea typeface="Meiryo UI" panose="020B0604030504040204" pitchFamily="50" charset="-128"/>
            </a:endParaRPr>
          </a:p>
          <a:p>
            <a:pPr marL="292100" indent="-139700" algn="just">
              <a:lnSpc>
                <a:spcPct val="100000"/>
              </a:lnSpc>
            </a:pP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व्यवसाय संस्थाले</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स्वैच्छिक निरीक्षण गर्दा</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निम्न</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कुराहरु रेकर्ड गरि</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३ वर्ष भण्डारण गर्नुपर्छ।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180000" lvl="0" indent="-342900" algn="just" latinLnBrk="1">
              <a:lnSpc>
                <a:spcPct val="100000"/>
              </a:lnSpc>
              <a:buFont typeface="ＭＳ ゴシック" panose="020B0609070205080204" pitchFamily="49" charset="-128"/>
              <a:buAutoNum type="circleNumDbPlain"/>
            </a:pP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निरीक्षण मिति </a:t>
            </a:r>
          </a:p>
          <a:p>
            <a:pPr marL="180000" lvl="0" indent="-342900" algn="just" latinLnBrk="1">
              <a:lnSpc>
                <a:spcPct val="100000"/>
              </a:lnSpc>
              <a:buFont typeface="ＭＳ ゴシック" panose="020B0609070205080204" pitchFamily="49" charset="-128"/>
              <a:buAutoNum type="circleNumDbPlain"/>
            </a:pP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निरीक्षण विधि </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180000" lvl="0" indent="-342900" algn="just" latinLnBrk="1">
              <a:lnSpc>
                <a:spcPct val="100000"/>
              </a:lnSpc>
              <a:buFont typeface="ＭＳ ゴシック" panose="020B0609070205080204" pitchFamily="49" charset="-128"/>
              <a:buAutoNum type="circleNumDbPlain"/>
            </a:pP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निरीक्षण स्थान </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180000" lvl="0" indent="-342900" algn="just" latinLnBrk="1">
              <a:lnSpc>
                <a:spcPct val="100000"/>
              </a:lnSpc>
              <a:buFont typeface="ＭＳ ゴシック" panose="020B0609070205080204" pitchFamily="49" charset="-128"/>
              <a:buAutoNum type="circleNumDbPlain"/>
            </a:pP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निरीक्षणको परिणाम</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180000" lvl="0" indent="-342900" algn="just" latinLnBrk="1">
              <a:lnSpc>
                <a:spcPct val="100000"/>
              </a:lnSpc>
              <a:buFont typeface="ＭＳ ゴシック" panose="020B0609070205080204" pitchFamily="49" charset="-128"/>
              <a:buAutoNum type="circleNumDbPlain"/>
            </a:pP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निरीक्षण गर्ने व्यक्तिको नाम</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180000" lvl="0" indent="-342900" algn="l" latinLnBrk="1">
              <a:lnSpc>
                <a:spcPct val="100000"/>
              </a:lnSpc>
              <a:buFont typeface="ＭＳ ゴシック" panose="020B0609070205080204" pitchFamily="49" charset="-128"/>
              <a:buAutoNum type="circleNumDbPlain"/>
            </a:pP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निरीक्षणको परिणाममा आधारित मर्मत आदिका उपाय लगाउँदा त्यसको सामाग्री </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p:txBody>
      </p:sp>
    </p:spTree>
    <p:extLst>
      <p:ext uri="{BB962C8B-B14F-4D97-AF65-F5344CB8AC3E}">
        <p14:creationId xmlns:p14="http://schemas.microsoft.com/office/powerpoint/2010/main" val="9337904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hi-IN" altLang="ja-JP" sz="2400" b="1" kern="100" dirty="0">
                <a:effectLst/>
                <a:latin typeface="Arial" panose="020B0604020202020204" pitchFamily="34" charset="0"/>
                <a:ea typeface="ＭＳ ゴシック" panose="020B0609070205080204" pitchFamily="49" charset="-128"/>
                <a:cs typeface="Nirmala UI" panose="020B0502040204020203" pitchFamily="34" charset="0"/>
              </a:rPr>
              <a:t>सम्बन्धित कानून र नियमहरू </a:t>
            </a:r>
            <a:r>
              <a:rPr lang="ja-JP" altLang="en-US" sz="2400" b="1" dirty="0">
                <a:latin typeface="Meiryo UI" panose="020B0604030504040204" pitchFamily="50" charset="-128"/>
                <a:ea typeface="Meiryo UI" panose="020B0604030504040204" pitchFamily="50" charset="-128"/>
              </a:rPr>
              <a:t>（７）</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14750" y="6400413"/>
            <a:ext cx="4455912"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199</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ea typeface="Nirmala UI" panose="020B0502040204020203" pitchFamily="34" charset="0"/>
                <a:cs typeface="Nirmala UI" panose="020B0502040204020203" pitchFamily="34" charset="0"/>
              </a:rPr>
              <a:t>79</a:t>
            </a:r>
            <a:r>
              <a:rPr lang="ja-JP" altLang="en-US" sz="1200" dirty="0">
                <a:solidFill>
                  <a:prstClr val="black"/>
                </a:solidFill>
              </a:rPr>
              <a:t>～</a:t>
            </a:r>
            <a:r>
              <a:rPr lang="en-US" altLang="ja-JP" sz="1200" dirty="0">
                <a:solidFill>
                  <a:prstClr val="black"/>
                </a:solidFill>
              </a:rPr>
              <a:t>80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91</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8"/>
            <a:ext cx="7886701" cy="452190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a:t>
            </a:r>
            <a:r>
              <a:rPr lang="hi-IN" altLang="ja-JP" sz="1200" b="1" u="sng" dirty="0">
                <a:effectLst/>
                <a:ea typeface="ＭＳ ゴシック" panose="020B0609070205080204" pitchFamily="49" charset="-128"/>
                <a:cs typeface="Nirmala UI" panose="020B0502040204020203" pitchFamily="34" charset="0"/>
              </a:rPr>
              <a:t>साधन</a:t>
            </a:r>
            <a:r>
              <a:rPr lang="ne-NP"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स्वैच्छिक निरीक्षण आदि सम्बन्धि </a:t>
            </a:r>
            <a:r>
              <a:rPr lang="hi-IN" altLang="ja-JP" sz="1200" b="1" u="sng"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जानकारीहरु</a:t>
            </a:r>
            <a:r>
              <a:rPr lang="ja-JP" altLang="en-US" sz="1200" b="1" u="sng" dirty="0">
                <a:latin typeface="Meiryo UI" panose="020B0604030504040204" pitchFamily="50" charset="-128"/>
                <a:ea typeface="Meiryo UI" panose="020B0604030504040204" pitchFamily="50" charset="-128"/>
              </a:rPr>
              <a:t>（</a:t>
            </a:r>
            <a:r>
              <a:rPr lang="ne-NP" altLang="ja-JP" sz="1200" b="1" u="sng" dirty="0">
                <a:latin typeface="Meiryo UI" panose="020B0604030504040204" pitchFamily="50" charset="-128"/>
                <a:ea typeface="Meiryo UI" panose="020B0604030504040204" pitchFamily="50" charset="-128"/>
              </a:rPr>
              <a:t>भाग 2</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b="1"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３）</a:t>
            </a:r>
            <a:r>
              <a:rPr lang="ne-NP" altLang="ja-JP" sz="1200" b="1" u="sng" dirty="0">
                <a:effectLst/>
                <a:ea typeface="ＭＳ ゴシック" panose="020B0609070205080204" pitchFamily="49" charset="-128"/>
                <a:cs typeface="Nirmala UI" panose="020B0502040204020203" pitchFamily="34" charset="0"/>
              </a:rPr>
              <a:t>विशेष </a:t>
            </a:r>
            <a:r>
              <a:rPr lang="hi-IN" altLang="ja-JP" sz="1200" b="1" u="sng" dirty="0">
                <a:effectLst/>
                <a:ea typeface="ＭＳ ゴシック" panose="020B0609070205080204" pitchFamily="49" charset="-128"/>
                <a:cs typeface="Nirmala UI" panose="020B0502040204020203" pitchFamily="34" charset="0"/>
              </a:rPr>
              <a:t>स्वैच्छिक निरीक्षण</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a:t>
            </a:r>
            <a:r>
              <a:rPr lang="ne-NP" altLang="ja-JP" sz="1200" b="1" u="sng" dirty="0">
                <a:effectLst/>
                <a:ea typeface="ＭＳ ゴシック" panose="020B0609070205080204" pitchFamily="49" charset="-128"/>
                <a:cs typeface="Nirmala UI" panose="020B0502040204020203" pitchFamily="34" charset="0"/>
              </a:rPr>
              <a:t> धारा </a:t>
            </a:r>
            <a:r>
              <a:rPr lang="en-US" altLang="ja-JP" sz="1200" b="1" u="sng" dirty="0">
                <a:effectLst/>
                <a:latin typeface="Nirmala UI" panose="020B0502040204020203" pitchFamily="34" charset="0"/>
                <a:ea typeface="ＭＳ ゴシック" panose="020B0609070205080204" pitchFamily="49" charset="-128"/>
              </a:rPr>
              <a:t>194</a:t>
            </a:r>
            <a:r>
              <a:rPr lang="ne-NP" altLang="ja-JP" sz="1200" b="1" u="sng" dirty="0">
                <a:effectLst/>
                <a:ea typeface="ＭＳ ゴシック" panose="020B0609070205080204" pitchFamily="49" charset="-128"/>
                <a:cs typeface="Nirmala UI" panose="020B0502040204020203" pitchFamily="34" charset="0"/>
              </a:rPr>
              <a:t> को</a:t>
            </a:r>
            <a:r>
              <a:rPr lang="ne-NP" altLang="ja-JP" sz="1200" b="1" u="sng" dirty="0">
                <a:ea typeface="ＭＳ ゴシック" panose="020B0609070205080204" pitchFamily="49" charset="-128"/>
                <a:cs typeface="Nirmala UI" panose="020B0502040204020203" pitchFamily="34" charset="0"/>
              </a:rPr>
              <a:t> </a:t>
            </a:r>
            <a:r>
              <a:rPr lang="hi-IN" altLang="ja-JP" sz="1200" b="1" u="sng" dirty="0">
                <a:effectLst/>
                <a:ea typeface="ＭＳ ゴシック" panose="020B0609070205080204" pitchFamily="49" charset="-128"/>
                <a:cs typeface="Nirmala UI" panose="020B0502040204020203" pitchFamily="34" charset="0"/>
              </a:rPr>
              <a:t>उपधारा</a:t>
            </a:r>
            <a:r>
              <a:rPr lang="en-US" altLang="ja-JP" sz="1200" b="1" u="sng" dirty="0">
                <a:effectLst/>
                <a:ea typeface="ＭＳ ゴシック" panose="020B0609070205080204" pitchFamily="49" charset="-128"/>
                <a:cs typeface="Nirmala UI" panose="020B0502040204020203" pitchFamily="34" charset="0"/>
              </a:rPr>
              <a:t> </a:t>
            </a:r>
            <a:r>
              <a:rPr lang="ne-NP" altLang="ja-JP" sz="1200" b="1" u="sng" dirty="0">
                <a:effectLst/>
                <a:ea typeface="ＭＳ ゴシック" panose="020B0609070205080204" pitchFamily="49" charset="-128"/>
                <a:cs typeface="Nirmala UI" panose="020B0502040204020203" pitchFamily="34" charset="0"/>
              </a:rPr>
              <a:t> </a:t>
            </a:r>
            <a:r>
              <a:rPr lang="en-US" altLang="ja-JP" sz="1200" b="1" u="sng" dirty="0">
                <a:effectLst/>
                <a:latin typeface="Nirmala UI" panose="020B0502040204020203" pitchFamily="34" charset="0"/>
                <a:ea typeface="ＭＳ ゴシック" panose="020B0609070205080204" pitchFamily="49" charset="-128"/>
              </a:rPr>
              <a:t>26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r>
              <a:rPr lang="ja-JP" altLang="en-US" sz="1200" b="1" dirty="0">
                <a:latin typeface="Meiryo UI" panose="020B0604030504040204" pitchFamily="50" charset="-128"/>
                <a:ea typeface="Meiryo UI" panose="020B0604030504040204" pitchFamily="50" charset="-128"/>
              </a:rPr>
              <a:t>　</a:t>
            </a:r>
            <a:endParaRPr lang="ne-NP" altLang="ja-JP"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ne-NP" altLang="ja-JP"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①　</a:t>
            </a:r>
            <a:r>
              <a:rPr lang="hi-IN" altLang="ja-JP" sz="1200" dirty="0">
                <a:effectLst/>
                <a:ea typeface="ＭＳ ゴシック" panose="020B0609070205080204" pitchFamily="49" charset="-128"/>
                <a:cs typeface="Nirmala UI" panose="020B0502040204020203" pitchFamily="34" charset="0"/>
              </a:rPr>
              <a:t>उच्च स्थानमा कार्य गर्ने साधन</a:t>
            </a:r>
            <a:r>
              <a:rPr lang="ne-NP" altLang="ja-JP" sz="1200" dirty="0">
                <a:effectLst/>
                <a:ea typeface="ＭＳ ゴシック" panose="020B0609070205080204" pitchFamily="49" charset="-128"/>
                <a:cs typeface="Nirmala UI" panose="020B0502040204020203" pitchFamily="34" charset="0"/>
              </a:rPr>
              <a:t>मा सम्बन्धित विशेष स्वैच्छिक निरीक्षणमा</a:t>
            </a:r>
            <a:r>
              <a:rPr lang="en-US" altLang="ja-JP" sz="1200" dirty="0">
                <a:effectLst/>
                <a:latin typeface="Nirmala UI" panose="020B0502040204020203" pitchFamily="34" charset="0"/>
                <a:ea typeface="ＭＳ ゴシック" panose="020B0609070205080204" pitchFamily="49" charset="-128"/>
              </a:rPr>
              <a:t>,(1)</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①</a:t>
            </a:r>
            <a:r>
              <a:rPr lang="ne-NP" altLang="ja-JP" sz="1200" dirty="0">
                <a:effectLst/>
                <a:ea typeface="ＭＳ ゴシック" panose="020B0609070205080204" pitchFamily="49" charset="-128"/>
                <a:cs typeface="Nirmala UI" panose="020B0502040204020203" pitchFamily="34" charset="0"/>
              </a:rPr>
              <a:t> को स्वैच्छिक निरीक्षण गर्ने।</a:t>
            </a:r>
            <a:r>
              <a:rPr lang="ja-JP" altLang="en-US" sz="1200" dirty="0">
                <a:latin typeface="Meiryo UI" panose="020B0604030504040204" pitchFamily="50" charset="-128"/>
                <a:ea typeface="Meiryo UI" panose="020B0604030504040204" pitchFamily="50" charset="-128"/>
              </a:rPr>
              <a:t>　</a:t>
            </a:r>
            <a:endParaRPr lang="ne-NP" altLang="ja-JP" sz="1200"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ne-NP"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②　</a:t>
            </a:r>
            <a:r>
              <a:rPr lang="hi-IN" altLang="ja-JP" sz="1200" dirty="0">
                <a:effectLst/>
                <a:ea typeface="ＭＳ ゴシック" panose="020B0609070205080204" pitchFamily="49" charset="-128"/>
                <a:cs typeface="Nirmala UI" panose="020B0502040204020203" pitchFamily="34" charset="0"/>
              </a:rPr>
              <a:t>श्रम सुरक्षा र स्वास्थ्य नियमावली </a:t>
            </a:r>
            <a:r>
              <a:rPr lang="ne-NP" altLang="ja-JP" sz="1200" dirty="0">
                <a:effectLst/>
                <a:ea typeface="ＭＳ ゴシック" panose="020B0609070205080204" pitchFamily="49" charset="-128"/>
                <a:cs typeface="Nirmala UI" panose="020B0502040204020203" pitchFamily="34" charset="0"/>
              </a:rPr>
              <a:t>धारा 1</a:t>
            </a:r>
            <a:r>
              <a:rPr lang="en-US" altLang="ja-JP" sz="1200" dirty="0">
                <a:effectLst/>
                <a:latin typeface="Nirmala UI" panose="020B0502040204020203" pitchFamily="34" charset="0"/>
                <a:ea typeface="ＭＳ ゴシック" panose="020B0609070205080204" pitchFamily="49" charset="-128"/>
              </a:rPr>
              <a:t>51</a:t>
            </a:r>
            <a:r>
              <a:rPr lang="ne-NP" altLang="ja-JP" sz="1200" dirty="0">
                <a:effectLst/>
                <a:ea typeface="ＭＳ ゴシック" panose="020B0609070205080204" pitchFamily="49" charset="-128"/>
                <a:cs typeface="Nirmala UI" panose="020B0502040204020203" pitchFamily="34" charset="0"/>
              </a:rPr>
              <a:t> को</a:t>
            </a:r>
            <a:r>
              <a:rPr lang="en-US" altLang="ja-JP" sz="12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उपधारा</a:t>
            </a:r>
            <a:r>
              <a:rPr lang="en-US" altLang="ja-JP" sz="1200" dirty="0">
                <a:effectLst/>
                <a:latin typeface="Nirmala UI" panose="020B0502040204020203" pitchFamily="34" charset="0"/>
                <a:ea typeface="ＭＳ ゴシック" panose="020B0609070205080204" pitchFamily="49" charset="-128"/>
              </a:rPr>
              <a:t> 24</a:t>
            </a:r>
            <a:r>
              <a:rPr lang="ne-NP" altLang="ja-JP" sz="1200" dirty="0">
                <a:effectLst/>
                <a:latin typeface="Nirmala UI" panose="020B0502040204020203" pitchFamily="34" charset="0"/>
                <a:ea typeface="ＭＳ ゴシック" panose="020B0609070205080204" pitchFamily="49" charset="-128"/>
              </a:rPr>
              <a:t> </a:t>
            </a:r>
            <a:r>
              <a:rPr lang="hi-IN" altLang="ja-JP" sz="1200" dirty="0">
                <a:effectLst/>
                <a:latin typeface="Nirmala UI" panose="020B0502040204020203" pitchFamily="34" charset="0"/>
                <a:ea typeface="ＭＳ ゴシック" panose="020B0609070205080204" pitchFamily="49" charset="-128"/>
              </a:rPr>
              <a:t>को</a:t>
            </a:r>
            <a:r>
              <a:rPr lang="en-US" altLang="ja-JP" sz="1200" dirty="0">
                <a:effectLst/>
                <a:latin typeface="Nirmala UI" panose="020B0502040204020203" pitchFamily="34" charset="0"/>
                <a:ea typeface="ＭＳ ゴシック" panose="020B0609070205080204" pitchFamily="49" charset="-128"/>
              </a:rPr>
              <a:t> </a:t>
            </a:r>
            <a:r>
              <a:rPr lang="ne-NP" altLang="ja-JP" sz="1200" dirty="0">
                <a:effectLst/>
                <a:ea typeface="ＭＳ ゴシック" panose="020B0609070205080204" pitchFamily="49" charset="-128"/>
                <a:cs typeface="Nirmala UI" panose="020B0502040204020203" pitchFamily="34" charset="0"/>
              </a:rPr>
              <a:t>नियमावली</a:t>
            </a:r>
            <a:r>
              <a:rPr lang="en-US" altLang="ja-JP" sz="1200" dirty="0">
                <a:effectLst/>
                <a:latin typeface="Nirmala UI" panose="020B0502040204020203" pitchFamily="34" charset="0"/>
                <a:ea typeface="ＭＳ ゴシック" panose="020B0609070205080204" pitchFamily="49" charset="-128"/>
              </a:rPr>
              <a:t> 2</a:t>
            </a:r>
            <a:r>
              <a:rPr lang="ne-NP" altLang="ja-JP" sz="1200" dirty="0">
                <a:effectLst/>
                <a:ea typeface="ＭＳ ゴシック" panose="020B0609070205080204" pitchFamily="49" charset="-128"/>
                <a:cs typeface="Nirmala UI" panose="020B0502040204020203" pitchFamily="34" charset="0"/>
              </a:rPr>
              <a:t>मा</a:t>
            </a:r>
            <a:r>
              <a:rPr lang="ne-NP" altLang="ja-JP" sz="1200" dirty="0">
                <a:ea typeface="ＭＳ ゴシック" panose="020B0609070205080204" pitchFamily="49" charset="-128"/>
                <a:cs typeface="Nirmala UI" panose="020B0502040204020203" pitchFamily="34" charset="0"/>
              </a:rPr>
              <a:t>, </a:t>
            </a:r>
            <a:r>
              <a:rPr lang="hi-IN" altLang="ja-JP" sz="1200" dirty="0">
                <a:effectLst/>
                <a:ea typeface="ＭＳ ゴシック" panose="020B0609070205080204" pitchFamily="49" charset="-128"/>
                <a:cs typeface="Nirmala UI" panose="020B0502040204020203" pitchFamily="34" charset="0"/>
              </a:rPr>
              <a:t>उच्च स्थानमा कार्य गर्ने साधन</a:t>
            </a:r>
            <a:r>
              <a:rPr lang="ne-NP" altLang="ja-JP" sz="1200" dirty="0">
                <a:effectLst/>
                <a:ea typeface="ＭＳ ゴシック" panose="020B0609070205080204" pitchFamily="49" charset="-128"/>
                <a:cs typeface="Nirmala UI" panose="020B0502040204020203" pitchFamily="34" charset="0"/>
              </a:rPr>
              <a:t> सम्बन्धित धारा </a:t>
            </a:r>
            <a:r>
              <a:rPr lang="en-US" altLang="ja-JP" sz="1200" dirty="0">
                <a:effectLst/>
                <a:latin typeface="Nirmala UI" panose="020B0502040204020203" pitchFamily="34" charset="0"/>
                <a:ea typeface="ＭＳ ゴシック" panose="020B0609070205080204" pitchFamily="49" charset="-128"/>
              </a:rPr>
              <a:t>45</a:t>
            </a:r>
            <a:r>
              <a:rPr lang="ne-NP" altLang="ja-JP" sz="1200" dirty="0">
                <a:effectLst/>
                <a:ea typeface="ＭＳ ゴシック" panose="020B0609070205080204" pitchFamily="49" charset="-128"/>
                <a:cs typeface="Nirmala UI" panose="020B0502040204020203" pitchFamily="34" charset="0"/>
              </a:rPr>
              <a:t> को उपधारा</a:t>
            </a:r>
            <a:r>
              <a:rPr lang="ne-NP" altLang="ja-JP" sz="1200" dirty="0">
                <a:ea typeface="ＭＳ ゴシック" panose="020B0609070205080204" pitchFamily="49" charset="-128"/>
                <a:cs typeface="Nirmala UI" panose="020B0502040204020203" pitchFamily="34" charset="0"/>
              </a:rPr>
              <a:t> </a:t>
            </a:r>
            <a:r>
              <a:rPr lang="en-US" altLang="ja-JP" sz="1200" dirty="0">
                <a:effectLst/>
                <a:latin typeface="Nirmala UI" panose="020B0502040204020203" pitchFamily="34" charset="0"/>
                <a:ea typeface="ＭＳ ゴシック" panose="020B0609070205080204" pitchFamily="49" charset="-128"/>
              </a:rPr>
              <a:t>2</a:t>
            </a:r>
            <a:r>
              <a:rPr lang="ne-NP" altLang="ja-JP" sz="1200" dirty="0">
                <a:effectLst/>
                <a:latin typeface="Nirmala UI" panose="020B0502040204020203" pitchFamily="34" charset="0"/>
                <a:ea typeface="ＭＳ ゴシック" panose="020B0609070205080204" pitchFamily="49" charset="-128"/>
              </a:rPr>
              <a:t> </a:t>
            </a:r>
            <a:r>
              <a:rPr lang="ne-NP" altLang="ja-JP" sz="1200" dirty="0">
                <a:effectLst/>
                <a:ea typeface="ＭＳ ゴシック" panose="020B0609070205080204" pitchFamily="49" charset="-128"/>
                <a:cs typeface="Nirmala UI" panose="020B0502040204020203" pitchFamily="34" charset="0"/>
              </a:rPr>
              <a:t>को </a:t>
            </a:r>
            <a:r>
              <a:rPr lang="hi-IN" altLang="ja-JP" sz="1200" dirty="0">
                <a:effectLst/>
                <a:ea typeface="ＭＳ ゴシック" panose="020B0609070205080204" pitchFamily="49" charset="-128"/>
                <a:cs typeface="Nirmala UI" panose="020B0502040204020203" pitchFamily="34" charset="0"/>
              </a:rPr>
              <a:t>श्रम सुरक्षा र स्वास्थ्य</a:t>
            </a:r>
            <a:r>
              <a:rPr lang="ne-NP" altLang="ja-JP" sz="1200" dirty="0">
                <a:effectLst/>
                <a:ea typeface="ＭＳ ゴシック" panose="020B0609070205080204" pitchFamily="49" charset="-128"/>
                <a:cs typeface="Nirmala UI" panose="020B0502040204020203" pitchFamily="34" charset="0"/>
              </a:rPr>
              <a:t> मन्त्रालयले तोकेको योग्यता रहेका कामदारको बारे लागु हुने। यसमा, </a:t>
            </a:r>
            <a:r>
              <a:rPr lang="hi-IN" altLang="ja-JP" sz="1200" dirty="0">
                <a:effectLst/>
                <a:ea typeface="ＭＳ ゴシック" panose="020B0609070205080204" pitchFamily="49" charset="-128"/>
                <a:cs typeface="Nirmala UI" panose="020B0502040204020203" pitchFamily="34" charset="0"/>
              </a:rPr>
              <a:t>सुरक्षा र स्वास्थ्य नियमावली</a:t>
            </a:r>
            <a:r>
              <a:rPr lang="ne-NP" altLang="ja-JP" sz="1200" dirty="0">
                <a:effectLst/>
                <a:ea typeface="ＭＳ ゴシック" panose="020B0609070205080204" pitchFamily="49" charset="-128"/>
                <a:cs typeface="Nirmala UI" panose="020B0502040204020203" pitchFamily="34" charset="0"/>
              </a:rPr>
              <a:t> धारा </a:t>
            </a:r>
            <a:r>
              <a:rPr lang="en-US" altLang="ja-JP" sz="1200" dirty="0">
                <a:effectLst/>
                <a:latin typeface="Nirmala UI" panose="020B0502040204020203" pitchFamily="34" charset="0"/>
                <a:ea typeface="ＭＳ ゴシック" panose="020B0609070205080204" pitchFamily="49" charset="-128"/>
              </a:rPr>
              <a:t>151</a:t>
            </a:r>
            <a:r>
              <a:rPr lang="ne-NP" altLang="ja-JP" sz="1200" dirty="0">
                <a:effectLst/>
                <a:ea typeface="ＭＳ ゴシック" panose="020B0609070205080204" pitchFamily="49" charset="-128"/>
                <a:cs typeface="Nirmala UI" panose="020B0502040204020203" pitchFamily="34" charset="0"/>
              </a:rPr>
              <a:t>को उपधारा </a:t>
            </a:r>
            <a:r>
              <a:rPr lang="en-US" altLang="ja-JP" sz="1200" dirty="0">
                <a:effectLst/>
                <a:latin typeface="Nirmala UI" panose="020B0502040204020203" pitchFamily="34" charset="0"/>
                <a:ea typeface="ＭＳ ゴシック" panose="020B0609070205080204" pitchFamily="49" charset="-128"/>
              </a:rPr>
              <a:t>2</a:t>
            </a:r>
            <a:r>
              <a:rPr lang="ne-NP" altLang="ja-JP" sz="1200" dirty="0">
                <a:effectLst/>
                <a:ea typeface="ＭＳ ゴシック" panose="020B0609070205080204" pitchFamily="49" charset="-128"/>
                <a:cs typeface="Nirmala UI" panose="020B0502040204020203" pitchFamily="34" charset="0"/>
              </a:rPr>
              <a:t> को </a:t>
            </a:r>
            <a:r>
              <a:rPr lang="ja-JP" altLang="ja-JP" sz="1200" dirty="0">
                <a:effectLst/>
                <a:ea typeface="ＭＳ ゴシック" panose="020B0609070205080204" pitchFamily="49" charset="-128"/>
                <a:cs typeface="ＭＳ ゴシック" panose="020B0609070205080204" pitchFamily="49" charset="-128"/>
              </a:rPr>
              <a:t>①</a:t>
            </a:r>
            <a:r>
              <a:rPr lang="ne-NP" altLang="ja-JP" sz="1200" dirty="0">
                <a:effectLst/>
                <a:latin typeface="ＭＳ ゴシック" panose="020B0609070205080204" pitchFamily="49" charset="-128"/>
                <a:ea typeface="ＭＳ ゴシック" panose="020B0609070205080204" pitchFamily="49" charset="-128"/>
                <a:cs typeface="Kokila" panose="020B0604020202020204" pitchFamily="34" charset="0"/>
              </a:rPr>
              <a:t> </a:t>
            </a:r>
            <a:r>
              <a:rPr lang="ne-NP" altLang="ja-JP" sz="1200" dirty="0">
                <a:effectLst/>
                <a:ea typeface="ＭＳ ゴシック" panose="020B0609070205080204" pitchFamily="49" charset="-128"/>
                <a:cs typeface="Nirmala UI" panose="020B0502040204020203" pitchFamily="34" charset="0"/>
              </a:rPr>
              <a:t>अंक</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फोर्क लिफ्ट</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रहेकोमा</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उच्च स्थानमा कार्य गर्ने साधन</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भनेर प्रतिस्थापन गर्ने।</a:t>
            </a:r>
          </a:p>
          <a:p>
            <a:pPr marL="0" indent="0">
              <a:lnSpc>
                <a:spcPct val="100000"/>
              </a:lnSpc>
              <a:spcBef>
                <a:spcPts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　③　</a:t>
            </a:r>
            <a:r>
              <a:rPr lang="ne-NP" altLang="ja-JP" sz="18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व्यवसाय  संस्थाले</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प्रयोजनको लागि गरिने उच्च स्थानमा कार्य गर्ने साधन</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dirty="0">
                <a:effectLst/>
                <a:ea typeface="ＭＳ ゴシック" panose="020B0609070205080204" pitchFamily="49" charset="-128"/>
                <a:cs typeface="Nirmala UI" panose="020B0502040204020203" pitchFamily="34" charset="0"/>
              </a:rPr>
              <a:t>सडक यातायात सवारी कानून </a:t>
            </a:r>
            <a:r>
              <a:rPr lang="en-US" altLang="ja-JP" sz="1200" dirty="0">
                <a:effectLst/>
                <a:latin typeface="Nirmala UI" panose="020B0502040204020203" pitchFamily="34" charset="0"/>
                <a:ea typeface="ＭＳ ゴシック" panose="020B0609070205080204" pitchFamily="49" charset="-128"/>
              </a:rPr>
              <a:t>48</a:t>
            </a:r>
            <a:r>
              <a:rPr lang="ne-NP" altLang="ja-JP" sz="1200" dirty="0">
                <a:effectLst/>
                <a:ea typeface="ＭＳ ゴシック" panose="020B0609070205080204" pitchFamily="49" charset="-128"/>
                <a:cs typeface="Nirmala UI" panose="020B0502040204020203" pitchFamily="34" charset="0"/>
              </a:rPr>
              <a:t> धारा 1 को </a:t>
            </a:r>
            <a:r>
              <a:rPr lang="hi-IN" altLang="ja-JP" sz="1200" dirty="0">
                <a:effectLst/>
                <a:ea typeface="ＭＳ ゴシック" panose="020B0609070205080204" pitchFamily="49" charset="-128"/>
                <a:cs typeface="Nirmala UI" panose="020B0502040204020203" pitchFamily="34" charset="0"/>
              </a:rPr>
              <a:t>नीतिमा</a:t>
            </a:r>
            <a:r>
              <a:rPr lang="ne-NP" altLang="ja-JP" sz="1200" dirty="0">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सिमित गर्ने।</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को बारेमा, समान नियममा आधारित जाँच गर्दा</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त्यस जाँच गरिएको भागको बारेमा </a:t>
            </a:r>
            <a:r>
              <a:rPr lang="en-US" altLang="ja-JP" sz="1200" dirty="0">
                <a:effectLst/>
                <a:latin typeface="Nirmala UI" panose="020B0502040204020203" pitchFamily="34" charset="0"/>
                <a:ea typeface="ＭＳ ゴシック" panose="020B0609070205080204" pitchFamily="49" charset="-128"/>
              </a:rPr>
              <a:t>(1)</a:t>
            </a:r>
            <a:r>
              <a:rPr lang="ja-JP" altLang="ja-JP" sz="1200" dirty="0">
                <a:effectLst/>
                <a:ea typeface="ＭＳ ゴシック" panose="020B0609070205080204" pitchFamily="49" charset="-128"/>
                <a:cs typeface="ＭＳ ゴシック" panose="020B0609070205080204" pitchFamily="49" charset="-128"/>
              </a:rPr>
              <a:t>①</a:t>
            </a:r>
            <a:r>
              <a:rPr lang="ne-NP" altLang="ja-JP" sz="1200" dirty="0">
                <a:effectLst/>
                <a:latin typeface="ＭＳ ゴシック" panose="020B0609070205080204" pitchFamily="49" charset="-128"/>
                <a:ea typeface="ＭＳ ゴシック" panose="020B0609070205080204" pitchFamily="49" charset="-128"/>
                <a:cs typeface="Kokila" panose="020B0604020202020204" pitchFamily="34" charset="0"/>
              </a:rPr>
              <a:t> </a:t>
            </a:r>
            <a:r>
              <a:rPr lang="ne-NP" altLang="ja-JP" sz="1200" dirty="0">
                <a:effectLst/>
                <a:ea typeface="ＭＳ ゴシック" panose="020B0609070205080204" pitchFamily="49" charset="-128"/>
                <a:cs typeface="Nirmala UI" panose="020B0502040204020203" pitchFamily="34" charset="0"/>
              </a:rPr>
              <a:t>स्वैच्छिक निरीक्षणमा गर्ने कुरा आवश्यक छैन। </a:t>
            </a:r>
            <a:endParaRPr lang="en-US" altLang="ja-JP" sz="1200" dirty="0">
              <a:effectLst/>
              <a:ea typeface="ＭＳ ゴシック" panose="020B0609070205080204" pitchFamily="49" charset="-128"/>
              <a:cs typeface="Nirmala UI" panose="020B0502040204020203" pitchFamily="34" charset="0"/>
            </a:endParaRPr>
          </a:p>
          <a:p>
            <a:pPr marL="0" lvl="0" indent="0">
              <a:lnSpc>
                <a:spcPts val="2000"/>
              </a:lnSpc>
              <a:buNone/>
            </a:pPr>
            <a:r>
              <a:rPr lang="ja-JP" altLang="en-US" sz="1200" dirty="0">
                <a:latin typeface="Meiryo UI" panose="020B0604030504040204" pitchFamily="50" charset="-128"/>
                <a:ea typeface="Meiryo UI" panose="020B0604030504040204" pitchFamily="50" charset="-128"/>
              </a:rPr>
              <a:t>　④　</a:t>
            </a:r>
            <a:r>
              <a:rPr lang="ne-NP" altLang="ja-JP" sz="18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उच्च स्थानमा कार्य गर्ने साधन सम्बन्धित विशेष स्वैच्छिक निरीक्षण, निरीक्षण </a:t>
            </a:r>
            <a:r>
              <a:rPr lang="en-US" altLang="ja-JP" sz="12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कम्पनीलाई गराएमा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(2)</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 नियमावली लागु सम्बन्धि </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(2)</a:t>
            </a:r>
            <a:r>
              <a:rPr lang="ja-JP" altLang="ja-JP" sz="1200" kern="100" dirty="0">
                <a:effectLst/>
                <a:latin typeface="ＭＳ ゴシック" panose="020B0609070205080204" pitchFamily="49" charset="-128"/>
                <a:ea typeface="ＭＳ ゴシック" panose="020B0609070205080204" pitchFamily="49" charset="-128"/>
                <a:cs typeface="ＭＳ ゴシック" panose="020B0609070205080204" pitchFamily="49" charset="-128"/>
              </a:rPr>
              <a:t>⑤</a:t>
            </a:r>
            <a:r>
              <a:rPr lang="ne-NP" altLang="ja-JP" sz="1200" kern="100" dirty="0">
                <a:effectLst/>
                <a:latin typeface="ＭＳ ゴシック" panose="020B0609070205080204" pitchFamily="49" charset="-128"/>
                <a:ea typeface="ＭＳ ゴシック" panose="020B0609070205080204" pitchFamily="49" charset="-128"/>
                <a:cs typeface="Kokila" panose="020B0604020202020204"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निरीक्षण गर्ने व्यक्तिको </a:t>
            </a:r>
            <a:r>
              <a:rPr lang="en-US"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नाम</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रहने भनेकोमा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निरीक्षण गर्ने कम्पनीको नाम</a:t>
            </a: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गर्ने।</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　⑤　</a:t>
            </a:r>
            <a:r>
              <a:rPr lang="ne-NP" altLang="ja-JP" sz="18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व्यवसाय संस्थाले</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उच्च स्थानमा कार्य गर्ने </a:t>
            </a:r>
            <a:r>
              <a:rPr lang="hi-IN" altLang="ja-JP" sz="1200" dirty="0">
                <a:effectLst/>
                <a:ea typeface="ＭＳ ゴシック" panose="020B0609070205080204" pitchFamily="49" charset="-128"/>
                <a:cs typeface="Nirmala UI" panose="020B0502040204020203" pitchFamily="34" charset="0"/>
              </a:rPr>
              <a:t>साधन</a:t>
            </a:r>
            <a:r>
              <a:rPr lang="ne-NP" altLang="ja-JP" sz="1200" dirty="0">
                <a:effectLst/>
                <a:ea typeface="ＭＳ ゴシック" panose="020B0609070205080204" pitchFamily="49" charset="-128"/>
                <a:cs typeface="Nirmala UI" panose="020B0502040204020203" pitchFamily="34" charset="0"/>
              </a:rPr>
              <a:t> सम्बन्धित स्वैच्छिक निरीक्षण                                                                            </a:t>
            </a:r>
          </a:p>
          <a:p>
            <a:pPr marL="0" indent="0">
              <a:lnSpc>
                <a:spcPct val="100000"/>
              </a:lnSpc>
              <a:spcBef>
                <a:spcPts val="0"/>
              </a:spcBef>
              <a:buFont typeface="Arial" panose="020B0604020202020204" pitchFamily="34" charset="0"/>
              <a:buNone/>
            </a:pPr>
            <a:r>
              <a:rPr lang="ne-NP" altLang="ja-JP" sz="1200" dirty="0">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 </a:t>
            </a:r>
            <a:r>
              <a:rPr lang="hi-IN" altLang="ja-JP" sz="1200" dirty="0">
                <a:effectLst/>
                <a:ea typeface="ＭＳ ゴシック" panose="020B0609070205080204" pitchFamily="49" charset="-128"/>
                <a:cs typeface="Nirmala UI" panose="020B0502040204020203" pitchFamily="34" charset="0"/>
              </a:rPr>
              <a:t>गराउदा</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त्यस साधनको देख्न सजिलो ठाउँमा</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निरीक्षण गरिएको मिति बुझ्ने गरि निरीक्षण शिल लगाउने। </a:t>
            </a:r>
            <a:endParaRPr lang="ja-JP" altLang="en-US" sz="1200"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b="1"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４）</a:t>
            </a:r>
            <a:r>
              <a:rPr lang="ne-NP" altLang="ja-JP" sz="1200" b="1" u="sng" dirty="0">
                <a:effectLst/>
                <a:ea typeface="ＭＳ ゴシック" panose="020B0609070205080204" pitchFamily="49" charset="-128"/>
                <a:cs typeface="Nirmala UI" panose="020B0502040204020203" pitchFamily="34" charset="0"/>
              </a:rPr>
              <a:t> कार्य </a:t>
            </a:r>
            <a:r>
              <a:rPr lang="ne-NP" altLang="ja-JP" sz="1200" b="1" u="sng" dirty="0">
                <a:effectLst/>
                <a:latin typeface="ＭＳ ゴシック" panose="020B0609070205080204" pitchFamily="49" charset="-128"/>
                <a:ea typeface="ＭＳ ゴシック" panose="020B0609070205080204" pitchFamily="49" charset="-128"/>
                <a:cs typeface="Mangal" panose="02040503050203030202" pitchFamily="18" charset="0"/>
              </a:rPr>
              <a:t>शुरु </a:t>
            </a:r>
            <a:r>
              <a:rPr lang="ne-NP" altLang="ja-JP" sz="1200" b="1" u="sng" dirty="0">
                <a:effectLst/>
                <a:ea typeface="ＭＳ ゴシック" panose="020B0609070205080204" pitchFamily="49" charset="-128"/>
                <a:cs typeface="Nirmala UI" panose="020B0502040204020203" pitchFamily="34" charset="0"/>
              </a:rPr>
              <a:t>गर्नु अगाडी निरीक्षण </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a:t>
            </a:r>
            <a:r>
              <a:rPr lang="ne-NP" altLang="ja-JP" sz="1200" b="1" u="sng" dirty="0">
                <a:effectLst/>
                <a:ea typeface="ＭＳ ゴシック" panose="020B0609070205080204" pitchFamily="49" charset="-128"/>
                <a:cs typeface="Nirmala UI" panose="020B0502040204020203" pitchFamily="34" charset="0"/>
              </a:rPr>
              <a:t> धारा </a:t>
            </a:r>
            <a:r>
              <a:rPr lang="en-US" altLang="ja-JP" sz="1200" b="1" u="sng" dirty="0">
                <a:effectLst/>
                <a:latin typeface="Nirmala UI" panose="020B0502040204020203" pitchFamily="34" charset="0"/>
                <a:ea typeface="ＭＳ ゴシック" panose="020B0609070205080204" pitchFamily="49" charset="-128"/>
              </a:rPr>
              <a:t>194</a:t>
            </a:r>
            <a:r>
              <a:rPr lang="ne-NP" altLang="ja-JP" sz="1200" b="1" u="sng" dirty="0">
                <a:effectLst/>
                <a:latin typeface="Nirmala UI" panose="020B0502040204020203" pitchFamily="34" charset="0"/>
                <a:ea typeface="ＭＳ ゴシック" panose="020B0609070205080204" pitchFamily="49" charset="-128"/>
              </a:rPr>
              <a:t> </a:t>
            </a:r>
            <a:r>
              <a:rPr lang="hi-IN" altLang="ja-JP" sz="1200" b="1" u="sng" dirty="0">
                <a:effectLst/>
                <a:ea typeface="ＭＳ ゴシック" panose="020B0609070205080204" pitchFamily="49" charset="-128"/>
                <a:cs typeface="Nirmala UI" panose="020B0502040204020203" pitchFamily="34" charset="0"/>
              </a:rPr>
              <a:t>उपधारा</a:t>
            </a:r>
            <a:r>
              <a:rPr lang="ne-NP" altLang="ja-JP" sz="1200" b="1" u="sng" dirty="0">
                <a:latin typeface="Nirmala UI" panose="020B0502040204020203" pitchFamily="34" charset="0"/>
                <a:ea typeface="ＭＳ ゴシック" panose="020B0609070205080204" pitchFamily="49" charset="-128"/>
                <a:cs typeface="Nirmala UI" panose="020B0502040204020203" pitchFamily="34" charset="0"/>
              </a:rPr>
              <a:t> </a:t>
            </a:r>
            <a:r>
              <a:rPr lang="ne-NP" altLang="ja-JP" sz="1200" b="1" u="sng" dirty="0">
                <a:effectLst/>
                <a:ea typeface="ＭＳ ゴシック" panose="020B0609070205080204" pitchFamily="49" charset="-128"/>
                <a:cs typeface="Nirmala UI" panose="020B0502040204020203" pitchFamily="34" charset="0"/>
              </a:rPr>
              <a:t> को </a:t>
            </a:r>
            <a:r>
              <a:rPr lang="en-US" altLang="ja-JP" sz="1200" b="1" u="sng" dirty="0">
                <a:effectLst/>
                <a:latin typeface="Nirmala UI" panose="020B0502040204020203" pitchFamily="34" charset="0"/>
                <a:ea typeface="ＭＳ ゴシック" panose="020B0609070205080204" pitchFamily="49" charset="-128"/>
              </a:rPr>
              <a:t>27</a:t>
            </a:r>
            <a:r>
              <a:rPr lang="ne-NP" altLang="ja-JP" sz="1200" b="1" u="sng" dirty="0">
                <a:effectLst/>
                <a:ea typeface="ＭＳ ゴシック" panose="020B0609070205080204" pitchFamily="49" charset="-128"/>
                <a:cs typeface="Nirmala UI" panose="020B0502040204020203" pitchFamily="34" charset="0"/>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 </a:t>
            </a:r>
            <a:r>
              <a:rPr lang="ja-JP" altLang="en-US" sz="1200" dirty="0">
                <a:latin typeface="Meiryo UI" panose="020B0604030504040204" pitchFamily="50" charset="-128"/>
                <a:ea typeface="Meiryo UI" panose="020B0604030504040204" pitchFamily="50" charset="-128"/>
              </a:rPr>
              <a:t>　</a:t>
            </a:r>
            <a:endParaRPr lang="ne-NP" altLang="ja-JP" sz="1200"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a:t>
            </a:r>
            <a:r>
              <a:rPr lang="ne-NP" altLang="ja-JP" sz="1200" dirty="0">
                <a:effectLst/>
                <a:ea typeface="ＭＳ ゴシック" panose="020B0609070205080204" pitchFamily="49" charset="-128"/>
                <a:cs typeface="Nirmala UI" panose="020B0502040204020203" pitchFamily="34" charset="0"/>
              </a:rPr>
              <a:t> व्यवसाय संस्थाले</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उच्च स्थानमा कार्य गर्ने साधन प्रयोग गरि कार्य गर्दा</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त्यस दिन काम गर्नु अगाडी</a:t>
            </a:r>
            <a:r>
              <a:rPr lang="en-US" altLang="ja-JP" sz="1200" dirty="0">
                <a:effectLst/>
                <a:latin typeface="Nirmala UI" panose="020B0502040204020203" pitchFamily="34" charset="0"/>
                <a:ea typeface="ＭＳ ゴシック" panose="020B0609070205080204" pitchFamily="49" charset="-128"/>
              </a:rPr>
              <a:t>, </a:t>
            </a:r>
            <a:r>
              <a:rPr lang="ne-NP" altLang="ja-JP" sz="1200" dirty="0">
                <a:effectLst/>
                <a:ea typeface="ＭＳ ゴシック" panose="020B0609070205080204" pitchFamily="49" charset="-128"/>
                <a:cs typeface="Nirmala UI" panose="020B0502040204020203" pitchFamily="34" charset="0"/>
              </a:rPr>
              <a:t>ब्रेकिंग उपकरण, संचालन उपकरण एवंम् कार्य उपकरणको कार्यक्षमताको बारेमा निरीक्षण जाँच गर्ने।</a:t>
            </a:r>
            <a:endParaRPr lang="ja-JP" altLang="en-US" sz="1200"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b="1"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５）</a:t>
            </a:r>
            <a:r>
              <a:rPr lang="ne-NP" altLang="ja-JP" sz="1200" b="1" u="sng" dirty="0">
                <a:effectLst/>
                <a:ea typeface="ＭＳ ゴシック" panose="020B0609070205080204" pitchFamily="49" charset="-128"/>
                <a:cs typeface="Nirmala UI" panose="020B0502040204020203" pitchFamily="34" charset="0"/>
              </a:rPr>
              <a:t> मर्मतसम्भार आदि</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a:t>
            </a:r>
            <a:r>
              <a:rPr lang="ne-NP" altLang="ja-JP" sz="1200" b="1" u="sng" dirty="0">
                <a:effectLst/>
                <a:ea typeface="ＭＳ ゴシック" panose="020B0609070205080204" pitchFamily="49" charset="-128"/>
                <a:cs typeface="Nirmala UI" panose="020B0502040204020203" pitchFamily="34" charset="0"/>
              </a:rPr>
              <a:t> धारा </a:t>
            </a:r>
            <a:r>
              <a:rPr lang="en-US" altLang="ja-JP" sz="1200" b="1" u="sng" dirty="0">
                <a:effectLst/>
                <a:latin typeface="Nirmala UI" panose="020B0502040204020203" pitchFamily="34" charset="0"/>
                <a:ea typeface="ＭＳ ゴシック" panose="020B0609070205080204" pitchFamily="49" charset="-128"/>
              </a:rPr>
              <a:t>194</a:t>
            </a:r>
            <a:r>
              <a:rPr lang="ne-NP" altLang="ja-JP" sz="1200" b="1" u="sng" dirty="0">
                <a:effectLst/>
                <a:ea typeface="ＭＳ ゴシック" panose="020B0609070205080204" pitchFamily="49" charset="-128"/>
                <a:cs typeface="Nirmala UI" panose="020B0502040204020203" pitchFamily="34" charset="0"/>
              </a:rPr>
              <a:t> को </a:t>
            </a:r>
            <a:r>
              <a:rPr lang="hi-IN" altLang="ja-JP" sz="1200" b="1" u="sng" dirty="0">
                <a:effectLst/>
                <a:ea typeface="ＭＳ ゴシック" panose="020B0609070205080204" pitchFamily="49" charset="-128"/>
                <a:cs typeface="Nirmala UI" panose="020B0502040204020203" pitchFamily="34" charset="0"/>
              </a:rPr>
              <a:t>उपधारा</a:t>
            </a:r>
            <a:r>
              <a:rPr lang="ne-NP" altLang="ja-JP" sz="1200" b="1" u="sng" dirty="0">
                <a:ea typeface="ＭＳ ゴシック" panose="020B0609070205080204" pitchFamily="49" charset="-128"/>
                <a:cs typeface="Nirmala UI" panose="020B0502040204020203" pitchFamily="34" charset="0"/>
              </a:rPr>
              <a:t> </a:t>
            </a:r>
            <a:r>
              <a:rPr lang="en-US" altLang="ja-JP" sz="1200" b="1" u="sng" dirty="0">
                <a:effectLst/>
                <a:latin typeface="Nirmala UI" panose="020B0502040204020203" pitchFamily="34" charset="0"/>
                <a:ea typeface="ＭＳ ゴシック" panose="020B0609070205080204" pitchFamily="49" charset="-128"/>
              </a:rPr>
              <a:t>28</a:t>
            </a:r>
            <a:r>
              <a:rPr lang="ne-NP" altLang="ja-JP" sz="1200" b="1" u="sng" dirty="0">
                <a:effectLst/>
                <a:ea typeface="ＭＳ ゴシック" panose="020B0609070205080204" pitchFamily="49" charset="-128"/>
                <a:cs typeface="Nirmala UI" panose="020B0502040204020203" pitchFamily="34" charset="0"/>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 </a:t>
            </a:r>
            <a:endParaRPr lang="ne-NP" altLang="ja-JP" sz="1200" b="1"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Font typeface="Arial" panose="020B0604020202020204" pitchFamily="34" charset="0"/>
              <a:buNone/>
            </a:pPr>
            <a:r>
              <a:rPr lang="ja-JP" altLang="en-US" sz="1200" b="1"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r>
              <a:rPr lang="ne-NP" altLang="ja-JP" sz="1200" dirty="0">
                <a:effectLst/>
                <a:ea typeface="ＭＳ ゴシック" panose="020B0609070205080204" pitchFamily="49" charset="-128"/>
                <a:cs typeface="Nirmala UI" panose="020B0502040204020203" pitchFamily="34" charset="0"/>
              </a:rPr>
              <a:t> व्यवसाय संस्थाले</a:t>
            </a:r>
            <a:r>
              <a:rPr lang="en-US" altLang="ja-JP" sz="1200" dirty="0">
                <a:effectLst/>
                <a:latin typeface="Nirmala UI" panose="020B0502040204020203" pitchFamily="34" charset="0"/>
                <a:ea typeface="ＭＳ ゴシック" panose="020B0609070205080204" pitchFamily="49" charset="-128"/>
              </a:rPr>
              <a:t>, (1)</a:t>
            </a:r>
            <a:r>
              <a:rPr lang="ja-JP" altLang="ja-JP" sz="1200" dirty="0">
                <a:effectLst/>
                <a:ea typeface="ＭＳ ゴシック" panose="020B0609070205080204" pitchFamily="49" charset="-128"/>
                <a:cs typeface="ＭＳ ゴシック" panose="020B0609070205080204" pitchFamily="49" charset="-128"/>
              </a:rPr>
              <a:t>①</a:t>
            </a:r>
            <a:r>
              <a:rPr lang="ne-NP" altLang="ja-JP" sz="1200" dirty="0">
                <a:effectLst/>
                <a:latin typeface="ＭＳ ゴシック" panose="020B0609070205080204" pitchFamily="49" charset="-128"/>
                <a:ea typeface="ＭＳ ゴシック" panose="020B0609070205080204" pitchFamily="49" charset="-128"/>
                <a:cs typeface="Kokila" panose="020B0604020202020204" pitchFamily="34" charset="0"/>
              </a:rPr>
              <a:t> </a:t>
            </a:r>
            <a:r>
              <a:rPr lang="ne-NP" altLang="ja-JP" sz="1200" dirty="0">
                <a:effectLst/>
                <a:ea typeface="ＭＳ ゴシック" panose="020B0609070205080204" pitchFamily="49" charset="-128"/>
                <a:cs typeface="Nirmala UI" panose="020B0502040204020203" pitchFamily="34" charset="0"/>
              </a:rPr>
              <a:t>अथवा </a:t>
            </a:r>
            <a:r>
              <a:rPr lang="ja-JP" altLang="ja-JP" sz="1200" dirty="0">
                <a:effectLst/>
                <a:ea typeface="ＭＳ ゴシック" panose="020B0609070205080204" pitchFamily="49" charset="-128"/>
                <a:cs typeface="ＭＳ ゴシック" panose="020B0609070205080204" pitchFamily="49" charset="-128"/>
              </a:rPr>
              <a:t>②</a:t>
            </a:r>
            <a:r>
              <a:rPr lang="ne-NP" altLang="ja-JP" sz="1200" dirty="0">
                <a:effectLst/>
                <a:latin typeface="ＭＳ ゴシック" panose="020B0609070205080204" pitchFamily="49" charset="-128"/>
                <a:ea typeface="ＭＳ ゴシック" panose="020B0609070205080204" pitchFamily="49" charset="-128"/>
                <a:cs typeface="Kokila" panose="020B0604020202020204" pitchFamily="34" charset="0"/>
              </a:rPr>
              <a:t> </a:t>
            </a:r>
            <a:r>
              <a:rPr lang="ne-NP" altLang="ja-JP" sz="1200" dirty="0">
                <a:effectLst/>
                <a:ea typeface="ＭＳ ゴシック" panose="020B0609070205080204" pitchFamily="49" charset="-128"/>
                <a:cs typeface="Nirmala UI" panose="020B0502040204020203" pitchFamily="34" charset="0"/>
              </a:rPr>
              <a:t>को स्वच्छिक निरीक्षण अथवा </a:t>
            </a:r>
            <a:r>
              <a:rPr lang="en-US" altLang="ja-JP" sz="1200" dirty="0">
                <a:effectLst/>
                <a:latin typeface="Nirmala UI" panose="020B0502040204020203" pitchFamily="34" charset="0"/>
                <a:ea typeface="ＭＳ ゴシック" panose="020B0609070205080204" pitchFamily="49" charset="-128"/>
              </a:rPr>
              <a:t>(4)</a:t>
            </a:r>
            <a:r>
              <a:rPr lang="ne-NP" altLang="ja-JP" sz="1200" dirty="0">
                <a:effectLst/>
                <a:ea typeface="ＭＳ ゴシック" panose="020B0609070205080204" pitchFamily="49" charset="-128"/>
                <a:cs typeface="Nirmala UI" panose="020B0502040204020203" pitchFamily="34" charset="0"/>
              </a:rPr>
              <a:t> को निरीक्षण गर्दा</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असामान्य देखा परेमा</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तुरुन्तै मर्मत र अरु चाहिने उपाय लगाउनु पर्छ।</a:t>
            </a:r>
            <a:endParaRPr lang="ja-JP" altLang="en-US"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5936518" y="2721246"/>
            <a:ext cx="2578832" cy="1188823"/>
          </a:xfrm>
          <a:prstGeom prst="rect">
            <a:avLst/>
          </a:prstGeom>
          <a:ln>
            <a:solidFill>
              <a:schemeClr val="tx1"/>
            </a:solidFill>
          </a:ln>
        </p:spPr>
      </p:pic>
    </p:spTree>
    <p:extLst>
      <p:ext uri="{BB962C8B-B14F-4D97-AF65-F5344CB8AC3E}">
        <p14:creationId xmlns:p14="http://schemas.microsoft.com/office/powerpoint/2010/main" val="35138377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hi-IN" altLang="ja-JP" sz="2400" b="1" kern="100" dirty="0">
                <a:effectLst/>
                <a:latin typeface="Arial" panose="020B0604020202020204" pitchFamily="34" charset="0"/>
                <a:ea typeface="ＭＳ ゴシック" panose="020B0609070205080204" pitchFamily="49" charset="-128"/>
                <a:cs typeface="Nirmala UI" panose="020B0502040204020203" pitchFamily="34" charset="0"/>
              </a:rPr>
              <a:t>सम्बन्धित कानून र नियमहरू </a:t>
            </a:r>
            <a:r>
              <a:rPr lang="ja-JP" altLang="en-US" sz="2400" b="1" dirty="0">
                <a:latin typeface="Meiryo UI" panose="020B0604030504040204" pitchFamily="50" charset="-128"/>
                <a:ea typeface="Meiryo UI" panose="020B0604030504040204" pitchFamily="50" charset="-128"/>
              </a:rPr>
              <a:t>（８）</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26767" y="6400413"/>
            <a:ext cx="3943895"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201</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80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92</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413582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ne-NP" altLang="ja-JP" sz="12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खस्ने</a:t>
            </a:r>
            <a:r>
              <a:rPr lang="en-US" altLang="ja-JP" sz="1200" b="1" kern="100" dirty="0">
                <a:effectLst/>
                <a:latin typeface="Nirmala UI" panose="020B0502040204020203" pitchFamily="34" charset="0"/>
                <a:ea typeface="ＭＳ ゴシック" panose="020B0609070205080204" pitchFamily="49" charset="-128"/>
              </a:rPr>
              <a:t>,</a:t>
            </a:r>
            <a:r>
              <a:rPr lang="ne-NP" altLang="ja-JP" sz="12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उडेर आउने वस्तुबाट हुने क्षति आदि खतरा रोकथाम सम्बन्धि </a:t>
            </a:r>
            <a:r>
              <a:rPr lang="hi-IN" altLang="ja-JP" sz="12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जानकारीहरु</a:t>
            </a:r>
            <a:r>
              <a:rPr lang="ja-JP" altLang="en-US" sz="1200" b="1" dirty="0">
                <a:latin typeface="Meiryo UI" panose="020B0604030504040204" pitchFamily="50" charset="-128"/>
                <a:ea typeface="Meiryo UI" panose="020B0604030504040204" pitchFamily="50" charset="-128"/>
              </a:rPr>
              <a:t>（</a:t>
            </a:r>
            <a:r>
              <a:rPr lang="ne-NP" altLang="ja-JP" sz="1200" b="1" dirty="0">
                <a:latin typeface="Meiryo UI" panose="020B0604030504040204" pitchFamily="50" charset="-128"/>
                <a:ea typeface="Meiryo UI" panose="020B0604030504040204" pitchFamily="50" charset="-128"/>
              </a:rPr>
              <a:t>भाग १</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b="1" dirty="0">
              <a:latin typeface="Meiryo UI" panose="020B0604030504040204" pitchFamily="50" charset="-128"/>
              <a:ea typeface="Meiryo UI" panose="020B0604030504040204" pitchFamily="50" charset="-128"/>
            </a:endParaRPr>
          </a:p>
          <a:p>
            <a:pPr>
              <a:lnSpc>
                <a:spcPct val="100000"/>
              </a:lnSpc>
              <a:spcBef>
                <a:spcPts val="0"/>
              </a:spcBef>
              <a:buAutoNum type="arabicParenBoth"/>
            </a:pPr>
            <a:r>
              <a:rPr lang="ne-NP" altLang="ja-JP" sz="1200" b="1" u="sng" dirty="0">
                <a:effectLst/>
                <a:ea typeface="ＭＳ ゴシック" panose="020B0609070205080204" pitchFamily="49" charset="-128"/>
                <a:cs typeface="Nirmala UI" panose="020B0502040204020203" pitchFamily="34" charset="0"/>
              </a:rPr>
              <a:t>कार्यस्थान भुईको स्थापना आदि</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a:t>
            </a:r>
            <a:r>
              <a:rPr lang="ne-NP" altLang="ja-JP" sz="1200" b="1" u="sng" dirty="0">
                <a:effectLst/>
                <a:ea typeface="ＭＳ ゴシック" panose="020B0609070205080204" pitchFamily="49" charset="-128"/>
                <a:cs typeface="Nirmala UI" panose="020B0502040204020203" pitchFamily="34" charset="0"/>
              </a:rPr>
              <a:t> धारा </a:t>
            </a:r>
            <a:r>
              <a:rPr lang="en-US" altLang="ja-JP" sz="1200" b="1" u="sng" dirty="0">
                <a:effectLst/>
                <a:latin typeface="Nirmala UI" panose="020B0502040204020203" pitchFamily="34" charset="0"/>
                <a:ea typeface="ＭＳ ゴシック" panose="020B0609070205080204" pitchFamily="49" charset="-128"/>
              </a:rPr>
              <a:t>518</a:t>
            </a:r>
            <a:r>
              <a:rPr lang="ne-NP" altLang="ja-JP" sz="1200" b="1" u="sng" dirty="0">
                <a:effectLst/>
                <a:latin typeface="Nirmala UI" panose="020B0502040204020203" pitchFamily="34" charset="0"/>
                <a:ea typeface="ＭＳ ゴシック" panose="020B0609070205080204" pitchFamily="49" charset="-128"/>
              </a:rPr>
              <a:t> </a:t>
            </a:r>
            <a:r>
              <a:rPr lang="hi-IN" altLang="ja-JP" sz="1200" b="1" u="sng" dirty="0">
                <a:effectLst/>
                <a:latin typeface="Nirmala UI" panose="020B0502040204020203" pitchFamily="34" charset="0"/>
                <a:ea typeface="ＭＳ ゴシック" panose="020B0609070205080204" pitchFamily="49" charset="-128"/>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 </a:t>
            </a:r>
            <a:r>
              <a:rPr lang="ja-JP" altLang="en-US" sz="1200" b="1" dirty="0">
                <a:latin typeface="Meiryo UI" panose="020B0604030504040204" pitchFamily="50" charset="-128"/>
                <a:ea typeface="Meiryo UI" panose="020B0604030504040204" pitchFamily="50" charset="-128"/>
              </a:rPr>
              <a:t>　</a:t>
            </a:r>
            <a:endParaRPr lang="ne-NP" altLang="ja-JP" sz="1200" b="1" dirty="0">
              <a:latin typeface="Meiryo UI" panose="020B0604030504040204" pitchFamily="50" charset="-128"/>
              <a:ea typeface="Meiryo UI" panose="020B0604030504040204" pitchFamily="50" charset="-128"/>
            </a:endParaRPr>
          </a:p>
          <a:p>
            <a:pPr marL="0" indent="0">
              <a:lnSpc>
                <a:spcPct val="100000"/>
              </a:lnSpc>
              <a:spcBef>
                <a:spcPts val="0"/>
              </a:spcBef>
              <a:buNone/>
            </a:pPr>
            <a:endParaRPr lang="ne-NP" altLang="ja-JP" sz="1200" b="1" dirty="0">
              <a:latin typeface="Meiryo UI" panose="020B0604030504040204" pitchFamily="50" charset="-128"/>
              <a:ea typeface="Meiryo UI" panose="020B0604030504040204" pitchFamily="50" charset="-128"/>
            </a:endParaRPr>
          </a:p>
          <a:p>
            <a:pPr>
              <a:lnSpc>
                <a:spcPct val="100000"/>
              </a:lnSpc>
              <a:spcBef>
                <a:spcPts val="0"/>
              </a:spcBef>
              <a:buAutoNum type="circleNumDbPlain"/>
            </a:pP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व्यवसाय संस्थाले, २ मिटर भन्दा माथिको स्थान</a:t>
            </a:r>
            <a:r>
              <a:rPr lang="ja-JP" altLang="ja-JP" sz="1200" kern="100" dirty="0">
                <a:effectLst/>
                <a:latin typeface="Nirmala UI" panose="020B0502040204020203" pitchFamily="34" charset="0"/>
                <a:ea typeface="Times New Roman" panose="02020603050405020304" pitchFamily="18" charset="0"/>
                <a:cs typeface="Nirmala UI" panose="020B0502040204020203" pitchFamily="34" charset="0"/>
              </a:rPr>
              <a:t>（</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कार्यस्थल भुईको छेउ</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खुल्ला गरिएको खाल्डो आदिबाहेक</a:t>
            </a:r>
            <a:r>
              <a:rPr lang="ja-JP" altLang="ja-JP" sz="1200" kern="100" dirty="0">
                <a:effectLst/>
                <a:latin typeface="Nirmala UI" panose="020B0502040204020203" pitchFamily="34" charset="0"/>
                <a:ea typeface="Times New Roman" panose="02020603050405020304" pitchFamily="18" charset="0"/>
                <a:cs typeface="Nirmala UI" panose="020B0502040204020203" pitchFamily="34" charset="0"/>
              </a:rPr>
              <a:t>）</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मा कार्य गर्दा</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a:t>
            </a:r>
            <a:r>
              <a:rPr lang="ja-JP" altLang="en-US"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कामदार खस्ने खतरा भएमा</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स्काफ्फोल्डिंगआदिको विधिले कार्यस्थान भुई राख्नुपर्छ। </a:t>
            </a:r>
            <a:endParaRPr lang="en-US" altLang="ja-JP" sz="1200" kern="100" dirty="0">
              <a:latin typeface="ＭＳ ゴシック" panose="020B0609070205080204" pitchFamily="49" charset="-128"/>
              <a:ea typeface="Times New Roman" panose="02020603050405020304" pitchFamily="18" charset="0"/>
              <a:cs typeface="Nirmala UI" panose="020B0502040204020203" pitchFamily="34" charset="0"/>
            </a:endParaRPr>
          </a:p>
          <a:p>
            <a:pPr>
              <a:lnSpc>
                <a:spcPct val="100000"/>
              </a:lnSpc>
              <a:spcBef>
                <a:spcPts val="0"/>
              </a:spcBef>
              <a:buAutoNum type="circleNumDbPlain"/>
            </a:pP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व्यवसाय संस्थाले,</a:t>
            </a:r>
            <a:r>
              <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rPr>
              <a:t>①</a:t>
            </a:r>
            <a:r>
              <a:rPr lang="ne-NP" altLang="ja-JP" sz="1200" kern="100" dirty="0">
                <a:effectLst/>
                <a:latin typeface="ＭＳ ゴシック" panose="020B0609070205080204" pitchFamily="49" charset="-128"/>
                <a:ea typeface="Times New Roman" panose="02020603050405020304" pitchFamily="18" charset="0"/>
                <a:cs typeface="Kokila" panose="020B0604020202020204" pitchFamily="34" charset="0"/>
              </a:rPr>
              <a:t>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को नियमावली अनुसार कार्यस्थान भुई राख्न गाह्रो भएमा</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सुरक्षा जाली लगाई</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कामदारलाई खस्नबाट बच्न नियन्त्रण प्रयोजन उपकरण लगाउन लगाई कामदार खस्नबाट जोगाउने उपाय अपनाउनु पर्छ।</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0" indent="0">
              <a:lnSpc>
                <a:spcPct val="100000"/>
              </a:lnSpc>
              <a:spcBef>
                <a:spcPts val="0"/>
              </a:spcBef>
              <a:buNone/>
            </a:pPr>
            <a:endParaRPr lang="ja-JP" altLang="en-US" sz="1200"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b="1" u="sng" dirty="0">
                <a:latin typeface="Meiryo UI" panose="020B0604030504040204" pitchFamily="50" charset="-128"/>
                <a:ea typeface="Meiryo UI" panose="020B0604030504040204" pitchFamily="50" charset="-128"/>
              </a:rPr>
              <a:t>(2)</a:t>
            </a:r>
            <a:r>
              <a:rPr lang="ja-JP" altLang="en-US" sz="1200" b="1" u="sng" dirty="0">
                <a:latin typeface="Meiryo UI" panose="020B0604030504040204" pitchFamily="50" charset="-128"/>
                <a:ea typeface="Meiryo UI" panose="020B0604030504040204" pitchFamily="50" charset="-128"/>
              </a:rPr>
              <a:t>　</a:t>
            </a:r>
            <a:r>
              <a:rPr lang="ne-NP" altLang="ja-JP" sz="1200" b="1" u="sng" dirty="0">
                <a:effectLst/>
                <a:ea typeface="ＭＳ ゴシック" panose="020B0609070205080204" pitchFamily="49" charset="-128"/>
                <a:cs typeface="Nirmala UI" panose="020B0502040204020203" pitchFamily="34" charset="0"/>
              </a:rPr>
              <a:t> खुल्ला गरिएको खाल्डोको घेरा लगाउने आदि</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सुर</a:t>
            </a:r>
            <a:r>
              <a:rPr lang="hi-IN" altLang="ja-JP" sz="1200" b="1" u="sng" dirty="0">
                <a:effectLst/>
                <a:ea typeface="ＭＳ ゴシック" panose="020B0609070205080204" pitchFamily="49" charset="-128"/>
                <a:cs typeface="Nirmala UI" panose="020B0502040204020203" pitchFamily="34" charset="0"/>
              </a:rPr>
              <a:t>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5</a:t>
            </a:r>
            <a:r>
              <a:rPr lang="ne-NP" altLang="ja-JP" sz="1200" b="1" u="sng" dirty="0">
                <a:effectLst/>
                <a:ea typeface="ＭＳ ゴシック" panose="020B0609070205080204" pitchFamily="49" charset="-128"/>
                <a:cs typeface="Nirmala UI" panose="020B0502040204020203" pitchFamily="34" charset="0"/>
              </a:rPr>
              <a:t>19 </a:t>
            </a:r>
            <a:r>
              <a:rPr lang="hi-IN" altLang="ja-JP" sz="1200" b="1" u="sng" dirty="0">
                <a:ea typeface="ＭＳ ゴシック" panose="020B0609070205080204" pitchFamily="49" charset="-128"/>
                <a:cs typeface="Nirmala UI" panose="020B0502040204020203" pitchFamily="34" charset="0"/>
              </a:rPr>
              <a:t>संग</a:t>
            </a:r>
            <a:r>
              <a:rPr lang="ne-NP" altLang="ja-JP" sz="1200" b="1" u="sng" dirty="0">
                <a:ea typeface="ＭＳ ゴシック" panose="020B0609070205080204" pitchFamily="49" charset="-128"/>
                <a:cs typeface="Nirmala UI" panose="020B0502040204020203" pitchFamily="34" charset="0"/>
              </a:rPr>
              <a:t> </a:t>
            </a:r>
            <a:r>
              <a:rPr lang="ne-NP" altLang="ja-JP" sz="1200" b="1" u="sng" dirty="0">
                <a:effectLst/>
                <a:ea typeface="ＭＳ ゴシック" panose="020B0609070205080204" pitchFamily="49" charset="-128"/>
                <a:cs typeface="Nirmala UI" panose="020B0502040204020203" pitchFamily="34" charset="0"/>
              </a:rPr>
              <a:t>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ne-NP" altLang="ja-JP" sz="1200" b="1"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lvl="0" indent="0">
              <a:lnSpc>
                <a:spcPts val="2000"/>
              </a:lnSpc>
              <a:buNone/>
            </a:pPr>
            <a:r>
              <a:rPr lang="ja-JP" altLang="en-US" sz="1200" dirty="0">
                <a:latin typeface="Meiryo UI" panose="020B0604030504040204" pitchFamily="50" charset="-128"/>
                <a:ea typeface="Meiryo UI" panose="020B0604030504040204" pitchFamily="50" charset="-128"/>
              </a:rPr>
              <a:t>　①　</a:t>
            </a:r>
            <a:r>
              <a:rPr lang="ne-NP" altLang="ja-JP" sz="18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व्यवसाय संस्थाले</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२ मिटर भन्दा बढी उचाई को कार्य स्थान भुइँको छेउ/किनारा</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खाल्टो/खुल्ला स्थान आदिमा कामदार खस्ने                       खतरा भएको स्थानमा</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घेरा हाल्ने</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हातले समाउन मिल्ने सामान हाल्ने</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ढाक्ने आदि</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निम्न धारामा</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घेरा आदि</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dirty="0">
                <a:effectLst/>
                <a:ea typeface="ＭＳ ゴシック" panose="020B0609070205080204" pitchFamily="49" charset="-128"/>
                <a:cs typeface="Nirmala UI" panose="020B0502040204020203" pitchFamily="34" charset="0"/>
              </a:rPr>
              <a:t>भनिन्छ।</a:t>
            </a:r>
            <a:r>
              <a:rPr lang="ne-NP" altLang="ja-JP" sz="1200" dirty="0">
                <a:latin typeface="Nirmala UI" panose="020B0502040204020203" pitchFamily="34" charset="0"/>
                <a:ea typeface="ＭＳ ゴシック" panose="020B0609070205080204" pitchFamily="49" charset="-128"/>
                <a:cs typeface="Nirmala UI" panose="020B0502040204020203" pitchFamily="34" charset="0"/>
              </a:rPr>
              <a:t> ) </a:t>
            </a:r>
            <a:r>
              <a:rPr lang="ne-NP" altLang="ja-JP" sz="1200" dirty="0">
                <a:effectLst/>
                <a:ea typeface="ＭＳ ゴシック" panose="020B0609070205080204" pitchFamily="49" charset="-128"/>
                <a:cs typeface="Nirmala UI" panose="020B0502040204020203" pitchFamily="34" charset="0"/>
              </a:rPr>
              <a:t>राख्नुपर्छ। </a:t>
            </a:r>
          </a:p>
          <a:p>
            <a:pPr marL="0" lvl="0" indent="0" algn="just">
              <a:lnSpc>
                <a:spcPts val="2000"/>
              </a:lnSpc>
              <a:buNone/>
            </a:pPr>
            <a:r>
              <a:rPr lang="ne-NP"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②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व्यवसाय संस्थाले, </a:t>
            </a:r>
            <a:r>
              <a:rPr lang="ja-JP" altLang="ja-JP" sz="1200" kern="100" dirty="0">
                <a:effectLst/>
                <a:latin typeface="ＭＳ ゴシック" panose="020B0609070205080204" pitchFamily="49" charset="-128"/>
                <a:ea typeface="ＭＳ ゴシック" panose="020B0609070205080204" pitchFamily="49" charset="-128"/>
                <a:cs typeface="ＭＳ ゴシック" panose="020B0609070205080204" pitchFamily="49" charset="-128"/>
              </a:rPr>
              <a:t>①</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 नियमावलीमा आधारित</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घेरा आदि राख्नु उल्लेखनीय रुपमा कठिन मा अथवा कार्यको आवश्यकताका कारणअस्थायी रुपमा निकाल्दा</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सुरक्षा जाली लगाई</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कामदारलाई खस्नबाट बच्न नियन्त्रण प्रयोजन उपकरण लगाउन लगाई कामदार खस्नबाट जोगाउने उपाय अपनाउनु पर्छ।</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a:p>
            <a:pPr>
              <a:lnSpc>
                <a:spcPct val="100000"/>
              </a:lnSpc>
              <a:spcBef>
                <a:spcPts val="0"/>
              </a:spcBef>
              <a:buAutoNum type="arabicParenBoth" startAt="3"/>
            </a:pPr>
            <a:r>
              <a:rPr lang="ne-NP" altLang="ja-JP" sz="1200" b="1" u="sng" dirty="0">
                <a:effectLst/>
                <a:ea typeface="ＭＳ ゴシック" panose="020B0609070205080204" pitchFamily="49" charset="-128"/>
                <a:cs typeface="Nirmala UI" panose="020B0502040204020203" pitchFamily="34" charset="0"/>
              </a:rPr>
              <a:t>खस्नबाट बचाउने उपकरण आदिको प्रयोग</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b="1" u="sng" dirty="0">
                <a:effectLst/>
                <a:ea typeface="ＭＳ ゴシック" panose="020B0609070205080204" pitchFamily="49" charset="-128"/>
                <a:cs typeface="Nirmala UI" panose="020B0502040204020203" pitchFamily="34" charset="0"/>
              </a:rPr>
              <a:t>सु</a:t>
            </a:r>
            <a:r>
              <a:rPr lang="hi-IN" altLang="ja-JP" sz="1200" b="1" u="sng" dirty="0">
                <a:effectLst/>
                <a:ea typeface="ＭＳ ゴシック" panose="020B0609070205080204" pitchFamily="49" charset="-128"/>
                <a:cs typeface="Nirmala UI" panose="020B0502040204020203" pitchFamily="34" charset="0"/>
              </a:rPr>
              <a:t>रक्षा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52</a:t>
            </a:r>
            <a:r>
              <a:rPr lang="ne-NP" altLang="ja-JP" sz="1200" b="1" u="sng" dirty="0">
                <a:effectLst/>
                <a:ea typeface="ＭＳ ゴシック" panose="020B0609070205080204" pitchFamily="49" charset="-128"/>
                <a:cs typeface="Nirmala UI" panose="020B0502040204020203" pitchFamily="34" charset="0"/>
              </a:rPr>
              <a:t>0</a:t>
            </a:r>
            <a:r>
              <a:rPr lang="ne-NP" altLang="ja-JP" sz="1200" b="1" u="sng" dirty="0">
                <a:ea typeface="ＭＳ ゴシック" panose="020B0609070205080204" pitchFamily="49" charset="-128"/>
                <a:cs typeface="Nirmala UI" panose="020B0502040204020203" pitchFamily="34" charset="0"/>
              </a:rPr>
              <a:t> </a:t>
            </a:r>
            <a:r>
              <a:rPr lang="hi-IN" altLang="ja-JP" sz="1200" b="1" u="sng" dirty="0">
                <a:effectLst/>
                <a:ea typeface="ＭＳ ゴシック" panose="020B0609070205080204" pitchFamily="49" charset="-128"/>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 </a:t>
            </a:r>
            <a:endParaRPr lang="ne-N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dirty="0">
                <a:effectLst/>
                <a:ea typeface="ＭＳ ゴシック" panose="020B0609070205080204" pitchFamily="49" charset="-128"/>
                <a:cs typeface="Nirmala UI" panose="020B0502040204020203" pitchFamily="34" charset="0"/>
              </a:rPr>
              <a:t> कामदारले</a:t>
            </a:r>
            <a:r>
              <a:rPr lang="en-US" altLang="ja-JP" sz="1200" dirty="0">
                <a:effectLst/>
                <a:latin typeface="Nirmala UI" panose="020B0502040204020203" pitchFamily="34" charset="0"/>
                <a:ea typeface="ＭＳ ゴシック" panose="020B0609070205080204" pitchFamily="49" charset="-128"/>
              </a:rPr>
              <a:t>, (1)</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①</a:t>
            </a:r>
            <a:r>
              <a:rPr lang="ne-NP" altLang="ja-JP" sz="1200" dirty="0">
                <a:effectLst/>
                <a:ea typeface="ＭＳ ゴシック" panose="020B0609070205080204" pitchFamily="49" charset="-128"/>
                <a:cs typeface="Nirmala UI" panose="020B0502040204020203" pitchFamily="34" charset="0"/>
              </a:rPr>
              <a:t> र </a:t>
            </a:r>
            <a:r>
              <a:rPr lang="en-US" altLang="ja-JP" sz="1200" dirty="0">
                <a:effectLst/>
                <a:latin typeface="Nirmala UI" panose="020B0502040204020203" pitchFamily="34" charset="0"/>
                <a:ea typeface="ＭＳ ゴシック" panose="020B0609070205080204" pitchFamily="49" charset="-128"/>
              </a:rPr>
              <a:t>(2)</a:t>
            </a:r>
            <a:r>
              <a:rPr lang="ja-JP" altLang="ja-JP" sz="1200" dirty="0">
                <a:effectLst/>
                <a:latin typeface="Nirmala UI" panose="020B0502040204020203" pitchFamily="34" charset="0"/>
                <a:ea typeface="ＭＳ ゴシック" panose="020B0609070205080204" pitchFamily="49" charset="-128"/>
                <a:cs typeface="Nirmala UI" panose="020B0502040204020203" pitchFamily="34" charset="0"/>
              </a:rPr>
              <a:t>②</a:t>
            </a:r>
            <a:r>
              <a:rPr lang="ne-NP" altLang="ja-JP" sz="1200" dirty="0">
                <a:effectLst/>
                <a:ea typeface="ＭＳ ゴシック" panose="020B0609070205080204" pitchFamily="49" charset="-128"/>
                <a:cs typeface="Nirmala UI" panose="020B0502040204020203" pitchFamily="34" charset="0"/>
              </a:rPr>
              <a:t> को अवस्थामा</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झर्नेबाट बच्ने नियन्त्रण उपकरण प्रयोगको आदेश रहेको खण्डमा</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यो प्रयोग गर्नु पर्छ।</a:t>
            </a:r>
            <a:endParaRPr lang="ja-JP" altLang="en-US" sz="12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92604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hi-IN" altLang="ja-JP" sz="2400" b="1" kern="100" dirty="0">
                <a:effectLst/>
                <a:latin typeface="Arial" panose="020B0604020202020204" pitchFamily="34" charset="0"/>
                <a:ea typeface="ＭＳ ゴシック" panose="020B0609070205080204" pitchFamily="49" charset="-128"/>
                <a:cs typeface="Nirmala UI" panose="020B0502040204020203" pitchFamily="34" charset="0"/>
              </a:rPr>
              <a:t>सम्बन्धित कानून र नियमहरू </a:t>
            </a:r>
            <a:r>
              <a:rPr lang="ja-JP" altLang="en-US" sz="2400" b="1" dirty="0">
                <a:latin typeface="Meiryo UI" panose="020B0604030504040204" pitchFamily="50" charset="-128"/>
                <a:ea typeface="Meiryo UI" panose="020B0604030504040204" pitchFamily="50" charset="-128"/>
              </a:rPr>
              <a:t>（９）</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08106" y="6400413"/>
            <a:ext cx="3962556"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202</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80</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93</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287604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ne-NP" altLang="ja-JP" sz="12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खस्ने</a:t>
            </a:r>
            <a:r>
              <a:rPr lang="en-US" altLang="ja-JP" sz="1200" b="1" kern="100" dirty="0">
                <a:effectLst/>
                <a:latin typeface="Nirmala UI" panose="020B0502040204020203" pitchFamily="34" charset="0"/>
                <a:ea typeface="ＭＳ ゴシック" panose="020B0609070205080204" pitchFamily="49" charset="-128"/>
              </a:rPr>
              <a:t>,</a:t>
            </a:r>
            <a:r>
              <a:rPr lang="ne-NP" altLang="ja-JP" sz="12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उडेर आउने वस्तुबाट हुने क्षति आदि खतरा रोकथाम सम्बन्धि </a:t>
            </a:r>
            <a:r>
              <a:rPr lang="hi-IN" altLang="ja-JP" sz="12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जानकारीहरु</a:t>
            </a:r>
            <a:r>
              <a:rPr lang="ja-JP" altLang="en-US" sz="1200" b="1" dirty="0">
                <a:latin typeface="Meiryo UI" panose="020B0604030504040204" pitchFamily="50" charset="-128"/>
                <a:ea typeface="Meiryo UI" panose="020B0604030504040204" pitchFamily="50" charset="-128"/>
              </a:rPr>
              <a:t>（</a:t>
            </a:r>
            <a:r>
              <a:rPr lang="ne-NP" altLang="ja-JP" sz="1200" b="1" dirty="0">
                <a:latin typeface="Meiryo UI" panose="020B0604030504040204" pitchFamily="50" charset="-128"/>
                <a:ea typeface="Meiryo UI" panose="020B0604030504040204" pitchFamily="50" charset="-128"/>
              </a:rPr>
              <a:t>भाग २</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latin typeface="Meiryo UI" panose="020B0604030504040204" pitchFamily="50" charset="-128"/>
                <a:ea typeface="Meiryo UI" panose="020B0604030504040204" pitchFamily="50" charset="-128"/>
              </a:rPr>
              <a:t>(4)</a:t>
            </a:r>
            <a:r>
              <a:rPr lang="ja-JP" altLang="en-US" sz="1200" b="1" u="sng" dirty="0">
                <a:latin typeface="Meiryo UI" panose="020B0604030504040204" pitchFamily="50" charset="-128"/>
                <a:ea typeface="Meiryo UI" panose="020B0604030504040204" pitchFamily="50" charset="-128"/>
              </a:rPr>
              <a:t>　</a:t>
            </a:r>
            <a:r>
              <a:rPr lang="ne-NP" altLang="ja-JP" sz="1200" b="1" u="sng" dirty="0">
                <a:effectLst/>
                <a:ea typeface="ＭＳ ゴシック" panose="020B0609070205080204" pitchFamily="49" charset="-128"/>
                <a:cs typeface="Nirmala UI" panose="020B0502040204020203" pitchFamily="34" charset="0"/>
              </a:rPr>
              <a:t>खस्नबाट बचाउने उपकरण आदिको जडान सामाग्री आदि</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b="1" u="sng" dirty="0">
                <a:effectLst/>
                <a:ea typeface="ＭＳ ゴシック" panose="020B0609070205080204" pitchFamily="49" charset="-128"/>
                <a:cs typeface="Nirmala UI" panose="020B0502040204020203" pitchFamily="34" charset="0"/>
              </a:rPr>
              <a:t>सुरक्षा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52</a:t>
            </a:r>
            <a:r>
              <a:rPr lang="ne-NP" altLang="ja-JP" sz="1200" b="1" u="sng" dirty="0">
                <a:effectLst/>
                <a:ea typeface="ＭＳ ゴシック" panose="020B0609070205080204" pitchFamily="49" charset="-128"/>
                <a:cs typeface="Nirmala UI" panose="020B0502040204020203" pitchFamily="34" charset="0"/>
              </a:rPr>
              <a:t>1 </a:t>
            </a:r>
            <a:r>
              <a:rPr lang="hi-IN" altLang="ja-JP" sz="1200" b="1" u="sng" dirty="0">
                <a:effectLst/>
                <a:latin typeface="Nirmala UI" panose="020B0502040204020203" pitchFamily="34" charset="0"/>
                <a:ea typeface="Nirmala UI" panose="020B0502040204020203" pitchFamily="34" charset="0"/>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ne-NP" altLang="ja-JP" sz="1200" b="1"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　①　</a:t>
            </a:r>
            <a:r>
              <a:rPr lang="ne-NP" altLang="ja-JP" sz="1200" dirty="0">
                <a:effectLst/>
                <a:ea typeface="ＭＳ ゴシック" panose="020B0609070205080204" pitchFamily="49" charset="-128"/>
                <a:cs typeface="Nirmala UI" panose="020B0502040204020203" pitchFamily="34" charset="0"/>
              </a:rPr>
              <a:t>व्यवसाय संस्थाले</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२ मिटर भन्दा माथि उचाईको स्थानमा कार्य गर्दा</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कामदारलाई झर्नबाट बच्ने नियन्त्रण उपकरणको प्रयोग  </a:t>
            </a:r>
          </a:p>
          <a:p>
            <a:pPr marL="0" indent="0">
              <a:lnSpc>
                <a:spcPct val="100000"/>
              </a:lnSpc>
              <a:spcBef>
                <a:spcPts val="0"/>
              </a:spcBef>
              <a:buFont typeface="Arial" panose="020B0604020202020204" pitchFamily="34" charset="0"/>
              <a:buNone/>
            </a:pPr>
            <a:r>
              <a:rPr lang="ne-NP" altLang="ja-JP" sz="1200" dirty="0">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  गराउँदा, झर्नबाट बच्ने नियन्त्रण उपकरण सुरक्षित रुपमा जडान गर्नको लागि उपायहरु लगाउनु पर्छ।</a:t>
            </a:r>
          </a:p>
          <a:p>
            <a:pPr marL="0" indent="0">
              <a:lnSpc>
                <a:spcPct val="100000"/>
              </a:lnSpc>
              <a:spcBef>
                <a:spcPts val="0"/>
              </a:spcBef>
              <a:buNone/>
            </a:pPr>
            <a:r>
              <a:rPr lang="ne-NP" altLang="ja-JP" sz="1200" dirty="0">
                <a:effectLst/>
                <a:ea typeface="ＭＳ ゴシック" panose="020B0609070205080204" pitchFamily="49" charset="-128"/>
                <a:cs typeface="Nirmala UI" panose="020B0502040204020203" pitchFamily="34" charset="0"/>
              </a:rPr>
              <a:t> </a:t>
            </a:r>
            <a:r>
              <a:rPr lang="ja-JP" altLang="en-US" sz="1200" dirty="0">
                <a:latin typeface="Meiryo UI" panose="020B0604030504040204" pitchFamily="50" charset="-128"/>
                <a:ea typeface="Meiryo UI" panose="020B0604030504040204" pitchFamily="50" charset="-128"/>
              </a:rPr>
              <a:t>　②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व्यवसाय संस्थाले</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कामदारलाई झर्नबाट बच्ने नियन्त्रण उपकरणको प्रयोग गराउँदा, झर्नबाट बच्ने नियन्त्रण उपकरण ठिक छ</a:t>
            </a:r>
          </a:p>
          <a:p>
            <a:pPr marL="0" indent="0">
              <a:lnSpc>
                <a:spcPct val="100000"/>
              </a:lnSpc>
              <a:spcBef>
                <a:spcPts val="0"/>
              </a:spcBef>
              <a:buNone/>
            </a:pPr>
            <a:r>
              <a:rPr lang="ne-NP" altLang="ja-JP" sz="1200" kern="100" dirty="0">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छैन भन्ने</a:t>
            </a:r>
            <a:r>
              <a:rPr lang="en-US"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बारेमा समय समयमा निरीक्षण जाँच गर्नु पर्छ।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Font typeface="Arial" panose="020B0604020202020204" pitchFamily="34" charset="0"/>
              <a:buNone/>
            </a:pPr>
            <a:endParaRPr lang="ne-NP" altLang="ja-JP" sz="1200" b="1" u="sng"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latin typeface="Meiryo UI" panose="020B0604030504040204" pitchFamily="50" charset="-128"/>
                <a:ea typeface="Meiryo UI" panose="020B0604030504040204" pitchFamily="50" charset="-128"/>
              </a:rPr>
              <a:t>(5)</a:t>
            </a:r>
            <a:r>
              <a:rPr lang="ja-JP" altLang="en-US" sz="1200" b="1" u="sng" dirty="0">
                <a:latin typeface="Meiryo UI" panose="020B0604030504040204" pitchFamily="50" charset="-128"/>
                <a:ea typeface="Meiryo UI" panose="020B0604030504040204" pitchFamily="50" charset="-128"/>
              </a:rPr>
              <a:t>　</a:t>
            </a:r>
            <a:r>
              <a:rPr lang="ne-NP" altLang="ja-JP" sz="1200" b="1" u="sng" dirty="0">
                <a:effectLst/>
                <a:ea typeface="ＭＳ ゴシック" panose="020B0609070205080204" pitchFamily="49" charset="-128"/>
                <a:cs typeface="Nirmala UI" panose="020B0502040204020203" pitchFamily="34" charset="0"/>
              </a:rPr>
              <a:t>खराब मौसममा कार्य बन्द</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b="1" u="sng" dirty="0">
                <a:effectLst/>
                <a:ea typeface="ＭＳ ゴシック" panose="020B0609070205080204" pitchFamily="49" charset="-128"/>
                <a:cs typeface="Nirmala UI" panose="020B0502040204020203" pitchFamily="34" charset="0"/>
              </a:rPr>
              <a:t>सुरक्षा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52</a:t>
            </a:r>
            <a:r>
              <a:rPr lang="ne-NP" altLang="ja-JP" sz="1200" b="1" u="sng" dirty="0">
                <a:effectLst/>
                <a:ea typeface="ＭＳ ゴシック" panose="020B0609070205080204" pitchFamily="49" charset="-128"/>
                <a:cs typeface="Nirmala UI" panose="020B0502040204020203" pitchFamily="34" charset="0"/>
              </a:rPr>
              <a:t>2 </a:t>
            </a:r>
            <a:r>
              <a:rPr lang="hi-IN" altLang="ja-JP" sz="1200" b="1" u="sng" dirty="0">
                <a:effectLst/>
                <a:latin typeface="Nirmala UI" panose="020B0502040204020203" pitchFamily="34" charset="0"/>
                <a:ea typeface="Nirmala UI" panose="020B0502040204020203" pitchFamily="34" charset="0"/>
                <a:cs typeface="Nirmala UI" panose="020B0502040204020203" pitchFamily="34" charset="0"/>
              </a:rPr>
              <a:t>संग </a:t>
            </a:r>
            <a:r>
              <a:rPr lang="ne-NP" altLang="ja-JP" sz="1200" b="1" u="sng" dirty="0">
                <a:effectLst/>
                <a:latin typeface="Nirmala UI" panose="020B0502040204020203" pitchFamily="34" charset="0"/>
                <a:ea typeface="Nirmala UI" panose="020B0502040204020203" pitchFamily="34" charset="0"/>
                <a:cs typeface="Nirmala UI" panose="020B0502040204020203" pitchFamily="34" charset="0"/>
              </a:rPr>
              <a:t> </a:t>
            </a:r>
            <a:r>
              <a:rPr lang="ne-NP" altLang="ja-JP" sz="1200" b="1" u="sng" dirty="0">
                <a:effectLst/>
                <a:ea typeface="ＭＳ ゴシック" panose="020B0609070205080204" pitchFamily="49" charset="-128"/>
                <a:cs typeface="Nirmala UI" panose="020B0502040204020203" pitchFamily="34" charset="0"/>
              </a:rPr>
              <a:t>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r>
              <a:rPr lang="ja-JP" altLang="en-US" sz="1200" b="1" dirty="0">
                <a:latin typeface="Meiryo UI" panose="020B0604030504040204" pitchFamily="50" charset="-128"/>
                <a:ea typeface="Meiryo UI" panose="020B0604030504040204" pitchFamily="50" charset="-128"/>
              </a:rPr>
              <a:t>　</a:t>
            </a:r>
            <a:endParaRPr lang="ne-NP" altLang="ja-JP"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a:t>
            </a:r>
            <a:r>
              <a:rPr lang="ne-NP" altLang="ja-JP" sz="1200" dirty="0">
                <a:effectLst/>
                <a:ea typeface="ＭＳ ゴシック" panose="020B0609070205080204" pitchFamily="49" charset="-128"/>
                <a:cs typeface="Nirmala UI" panose="020B0502040204020203" pitchFamily="34" charset="0"/>
              </a:rPr>
              <a:t>व्यवसाय संस्थाले</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२ मिटर भन्दा माथि उचाईको स्थानमा काम गर्दा</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ठुलो हावा</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भारी वर्षा</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भारी हिमपात आदि खराब मौसमका कारण</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सम्बन्धित काम कार्यान्वयन गर्दा उत्पन्न हुने खतरालाई मध्यनजर गरि</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a:t>
            </a:r>
            <a:r>
              <a:rPr lang="hi-IN" altLang="ja-JP" sz="1200" dirty="0">
                <a:effectLst/>
                <a:ea typeface="ＭＳ ゴシック" panose="020B0609070205080204" pitchFamily="49" charset="-128"/>
                <a:cs typeface="Nirmala UI" panose="020B0502040204020203" pitchFamily="34" charset="0"/>
              </a:rPr>
              <a:t>उक्त अवस्थामा </a:t>
            </a:r>
            <a:r>
              <a:rPr lang="ne-NP" altLang="ja-JP" sz="1200" dirty="0">
                <a:effectLst/>
                <a:ea typeface="ＭＳ ゴシック" panose="020B0609070205080204" pitchFamily="49" charset="-128"/>
                <a:cs typeface="Nirmala UI" panose="020B0502040204020203" pitchFamily="34" charset="0"/>
              </a:rPr>
              <a:t>कामदारलाई काममा लगाउन हुँदैन। </a:t>
            </a:r>
          </a:p>
          <a:p>
            <a:pPr marL="0" indent="0">
              <a:lnSpc>
                <a:spcPct val="100000"/>
              </a:lnSpc>
              <a:spcBef>
                <a:spcPts val="0"/>
              </a:spcBef>
              <a:buFont typeface="Arial" panose="020B0604020202020204" pitchFamily="34" charset="0"/>
              <a:buNone/>
            </a:pPr>
            <a:endParaRPr lang="ja-JP" altLang="en-US" sz="1200"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dirty="0">
                <a:latin typeface="Meiryo UI" panose="020B0604030504040204" pitchFamily="50" charset="-128"/>
                <a:ea typeface="Meiryo UI" panose="020B0604030504040204" pitchFamily="50" charset="-128"/>
              </a:rPr>
              <a:t>(6)</a:t>
            </a:r>
            <a:r>
              <a:rPr lang="ja-JP" altLang="en-US" sz="1200" b="1" dirty="0">
                <a:latin typeface="Meiryo UI" panose="020B0604030504040204" pitchFamily="50" charset="-128"/>
                <a:ea typeface="Meiryo UI" panose="020B0604030504040204" pitchFamily="50" charset="-128"/>
              </a:rPr>
              <a:t>　</a:t>
            </a:r>
            <a:r>
              <a:rPr lang="ne-NP" altLang="ja-JP" sz="1200" b="1" dirty="0">
                <a:effectLst/>
                <a:ea typeface="ＭＳ ゴシック" panose="020B0609070205080204" pitchFamily="49" charset="-128"/>
                <a:cs typeface="Nirmala UI" panose="020B0502040204020203" pitchFamily="34" charset="0"/>
              </a:rPr>
              <a:t> </a:t>
            </a:r>
            <a:r>
              <a:rPr lang="hi-IN" altLang="ja-JP" sz="1200" b="1" dirty="0">
                <a:effectLst/>
                <a:ea typeface="ＭＳ ゴシック" panose="020B0609070205080204" pitchFamily="49" charset="-128"/>
                <a:cs typeface="Nirmala UI" panose="020B0502040204020203" pitchFamily="34" charset="0"/>
              </a:rPr>
              <a:t>बत्ति</a:t>
            </a:r>
            <a:r>
              <a:rPr lang="ne-NP" altLang="ja-JP" sz="1200" b="1" dirty="0">
                <a:effectLst/>
                <a:ea typeface="ＭＳ ゴシック" panose="020B0609070205080204" pitchFamily="49" charset="-128"/>
                <a:cs typeface="Nirmala UI" panose="020B0502040204020203" pitchFamily="34" charset="0"/>
              </a:rPr>
              <a:t> लगाउने</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b="1" dirty="0">
                <a:effectLst/>
                <a:ea typeface="ＭＳ ゴシック" panose="020B0609070205080204" pitchFamily="49" charset="-128"/>
                <a:cs typeface="Nirmala UI" panose="020B0502040204020203" pitchFamily="34" charset="0"/>
              </a:rPr>
              <a:t>सुरक्षा र स्वास्थ्य नियमावली </a:t>
            </a:r>
            <a:r>
              <a:rPr lang="ne-NP" altLang="ja-JP" sz="1200" b="1" dirty="0">
                <a:effectLst/>
                <a:ea typeface="ＭＳ ゴシック" panose="020B0609070205080204" pitchFamily="49" charset="-128"/>
                <a:cs typeface="Nirmala UI" panose="020B0502040204020203" pitchFamily="34" charset="0"/>
              </a:rPr>
              <a:t>धारा </a:t>
            </a:r>
            <a:r>
              <a:rPr lang="en-US" altLang="ja-JP" sz="1200" b="1" dirty="0">
                <a:effectLst/>
                <a:latin typeface="Nirmala UI" panose="020B0502040204020203" pitchFamily="34" charset="0"/>
                <a:ea typeface="ＭＳ ゴシック" panose="020B0609070205080204" pitchFamily="49" charset="-128"/>
              </a:rPr>
              <a:t>52</a:t>
            </a:r>
            <a:r>
              <a:rPr lang="ne-NP" altLang="ja-JP" sz="1200" b="1" dirty="0">
                <a:effectLst/>
                <a:ea typeface="ＭＳ ゴシック" panose="020B0609070205080204" pitchFamily="49" charset="-128"/>
                <a:cs typeface="Nirmala UI" panose="020B0502040204020203" pitchFamily="34" charset="0"/>
              </a:rPr>
              <a:t>3 </a:t>
            </a:r>
            <a:r>
              <a:rPr lang="hi-IN" altLang="ja-JP" sz="1200" b="1" dirty="0">
                <a:effectLst/>
                <a:latin typeface="Nirmala UI" panose="020B0502040204020203" pitchFamily="34" charset="0"/>
                <a:ea typeface="Nirmala UI" panose="020B0502040204020203" pitchFamily="34" charset="0"/>
                <a:cs typeface="Nirmala UI" panose="020B0502040204020203" pitchFamily="34" charset="0"/>
              </a:rPr>
              <a:t>संग </a:t>
            </a:r>
            <a:r>
              <a:rPr lang="ne-NP" altLang="ja-JP" sz="1200" b="1" dirty="0">
                <a:effectLst/>
                <a:ea typeface="ＭＳ ゴシック" panose="020B0609070205080204" pitchFamily="49" charset="-128"/>
                <a:cs typeface="Nirmala UI" panose="020B0502040204020203" pitchFamily="34" charset="0"/>
              </a:rPr>
              <a:t>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r>
              <a:rPr lang="ja-JP" altLang="en-US" sz="1200" b="1" dirty="0">
                <a:latin typeface="Meiryo UI" panose="020B0604030504040204" pitchFamily="50" charset="-128"/>
                <a:ea typeface="Meiryo UI" panose="020B0604030504040204" pitchFamily="50" charset="-128"/>
              </a:rPr>
              <a:t>　</a:t>
            </a:r>
            <a:endParaRPr lang="ne-NP" altLang="ja-JP"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a:t>
            </a:r>
            <a:r>
              <a:rPr lang="ne-NP" altLang="ja-JP" sz="1200" dirty="0">
                <a:effectLst/>
                <a:ea typeface="ＭＳ ゴシック" panose="020B0609070205080204" pitchFamily="49" charset="-128"/>
                <a:cs typeface="Nirmala UI" panose="020B0502040204020203" pitchFamily="34" charset="0"/>
              </a:rPr>
              <a:t>व्यवसाय संस्थाले, २ मिटर भन्दा माथीको स्थानमा काम गर्दा</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सम्बन्धित काम सुरक्षित रुपमा कार्यान्वयन गर्नको लागि चाहिने प्रकाश लगाउनु पर्छ।</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68138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hi-IN" altLang="ja-JP" sz="2400" b="1" kern="100" dirty="0">
                <a:effectLst/>
                <a:latin typeface="Arial" panose="020B0604020202020204" pitchFamily="34" charset="0"/>
                <a:ea typeface="ＭＳ ゴシック" panose="020B0609070205080204" pitchFamily="49" charset="-128"/>
                <a:cs typeface="Nirmala UI" panose="020B0502040204020203" pitchFamily="34" charset="0"/>
              </a:rPr>
              <a:t>सम्बन्धित कानून र नियमहरू </a:t>
            </a:r>
            <a:r>
              <a:rPr lang="ja-JP" altLang="en-US" sz="2400" b="1" dirty="0">
                <a:latin typeface="Meiryo UI" panose="020B0604030504040204" pitchFamily="50" charset="-128"/>
                <a:ea typeface="Meiryo UI" panose="020B0604030504040204" pitchFamily="50" charset="-128"/>
              </a:rPr>
              <a:t>（１０）</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99848" y="6400413"/>
            <a:ext cx="4570814"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202</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81</a:t>
            </a:r>
            <a:r>
              <a:rPr lang="ja-JP" altLang="en-US" sz="1200" dirty="0">
                <a:solidFill>
                  <a:prstClr val="black"/>
                </a:solidFill>
              </a:rPr>
              <a:t>～</a:t>
            </a:r>
            <a:r>
              <a:rPr lang="en-US" altLang="ja-JP" sz="1200" dirty="0">
                <a:solidFill>
                  <a:prstClr val="black"/>
                </a:solidFill>
              </a:rPr>
              <a:t>82</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94</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7"/>
            <a:ext cx="7886701" cy="403422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ne-NP" altLang="ja-JP" sz="12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खस्ने</a:t>
            </a:r>
            <a:r>
              <a:rPr lang="en-US" altLang="ja-JP" sz="1200" b="1" kern="100" dirty="0">
                <a:effectLst/>
                <a:latin typeface="Nirmala UI" panose="020B0502040204020203" pitchFamily="34" charset="0"/>
                <a:ea typeface="ＭＳ ゴシック" panose="020B0609070205080204" pitchFamily="49" charset="-128"/>
              </a:rPr>
              <a:t>,</a:t>
            </a:r>
            <a:r>
              <a:rPr lang="ne-NP" altLang="ja-JP" sz="12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उडेर आउने वस्तुबाट हुने क्षति आदि खतरा रोकथाम सम्बन्धि </a:t>
            </a:r>
            <a:r>
              <a:rPr lang="hi-IN" altLang="ja-JP" sz="12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जानकारीहरु</a:t>
            </a:r>
            <a:r>
              <a:rPr lang="ja-JP" altLang="en-US" sz="1200" b="1" dirty="0">
                <a:latin typeface="Meiryo UI" panose="020B0604030504040204" pitchFamily="50" charset="-128"/>
                <a:ea typeface="Meiryo UI" panose="020B0604030504040204" pitchFamily="50" charset="-128"/>
              </a:rPr>
              <a:t>（</a:t>
            </a:r>
            <a:r>
              <a:rPr lang="ne-NP" altLang="ja-JP" sz="1200" b="1" dirty="0">
                <a:latin typeface="Meiryo UI" panose="020B0604030504040204" pitchFamily="50" charset="-128"/>
                <a:ea typeface="Meiryo UI" panose="020B0604030504040204" pitchFamily="50" charset="-128"/>
              </a:rPr>
              <a:t>भाग ३</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latin typeface="Meiryo UI" panose="020B0604030504040204" pitchFamily="50" charset="-128"/>
                <a:ea typeface="Meiryo UI" panose="020B0604030504040204" pitchFamily="50" charset="-128"/>
              </a:rPr>
              <a:t>(7)</a:t>
            </a:r>
            <a:r>
              <a:rPr lang="ja-JP" altLang="en-US" sz="1200" b="1" u="sng" dirty="0">
                <a:latin typeface="Meiryo UI" panose="020B0604030504040204" pitchFamily="50" charset="-128"/>
                <a:ea typeface="Meiryo UI" panose="020B0604030504040204" pitchFamily="50" charset="-128"/>
              </a:rPr>
              <a:t>　</a:t>
            </a:r>
            <a:r>
              <a:rPr lang="ne-NP" altLang="ja-JP" sz="1200" b="1" u="sng" dirty="0">
                <a:effectLst/>
                <a:ea typeface="ＭＳ ゴシック" panose="020B0609070205080204" pitchFamily="49" charset="-128"/>
                <a:cs typeface="Nirmala UI" panose="020B0502040204020203" pitchFamily="34" charset="0"/>
              </a:rPr>
              <a:t>माथी तल गर्नको लागि सामाग्री कार्यान्वयन आदि</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b="1" u="sng" dirty="0">
                <a:effectLst/>
                <a:ea typeface="ＭＳ ゴシック" panose="020B0609070205080204" pitchFamily="49" charset="-128"/>
                <a:cs typeface="Nirmala UI" panose="020B0502040204020203" pitchFamily="34" charset="0"/>
              </a:rPr>
              <a:t>सुरक्षा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526</a:t>
            </a:r>
            <a:r>
              <a:rPr lang="ne-NP" altLang="ja-JP" sz="1200" b="1" u="sng" dirty="0">
                <a:effectLst/>
                <a:ea typeface="ＭＳ ゴシック" panose="020B0609070205080204" pitchFamily="49" charset="-128"/>
                <a:cs typeface="Nirmala UI" panose="020B0502040204020203" pitchFamily="34" charset="0"/>
              </a:rPr>
              <a:t> संग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r>
              <a:rPr lang="ja-JP" altLang="en-US" sz="1200" dirty="0">
                <a:latin typeface="Meiryo UI" panose="020B0604030504040204" pitchFamily="50" charset="-128"/>
                <a:ea typeface="Meiryo UI" panose="020B0604030504040204" pitchFamily="50" charset="-128"/>
              </a:rPr>
              <a:t>　</a:t>
            </a:r>
            <a:endParaRPr lang="ne-NP" altLang="ja-JP" sz="1200"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ne-NP"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①　</a:t>
            </a:r>
            <a:r>
              <a:rPr lang="ne-NP" altLang="ja-JP" sz="1200" dirty="0">
                <a:effectLst/>
                <a:ea typeface="ＭＳ ゴシック" panose="020B0609070205080204" pitchFamily="49" charset="-128"/>
                <a:cs typeface="Nirmala UI" panose="020B0502040204020203" pitchFamily="34" charset="0"/>
              </a:rPr>
              <a:t>व्यवसाय संस्थाले, उचाई वा गहिराई १.५ मिटर भन्दा बढी रहेको ठाउँमा काम गर्दा, सम्बन्धित काममा काम गर्ने कामदारको             </a:t>
            </a:r>
          </a:p>
          <a:p>
            <a:pPr marL="0" indent="0">
              <a:lnSpc>
                <a:spcPct val="100000"/>
              </a:lnSpc>
              <a:spcBef>
                <a:spcPts val="0"/>
              </a:spcBef>
              <a:buFont typeface="Arial" panose="020B0604020202020204" pitchFamily="34" charset="0"/>
              <a:buNone/>
            </a:pPr>
            <a:r>
              <a:rPr lang="ne-NP" altLang="ja-JP" sz="1200" dirty="0">
                <a:effectLst/>
                <a:ea typeface="ＭＳ ゴシック" panose="020B0609070205080204" pitchFamily="49" charset="-128"/>
                <a:cs typeface="Nirmala UI" panose="020B0502040204020203" pitchFamily="34" charset="0"/>
              </a:rPr>
              <a:t>        सुरक्षाको लागि तल माथी  गर्नको लागि सुरक्षाको</a:t>
            </a:r>
            <a:r>
              <a:rPr lang="ne-NP" altLang="ja-JP" sz="1200" dirty="0">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सामाग्री नलगाई हुँदैन। यद्दपी</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कार्यको प्रकृति अनुरुप सुरक्षित ढंगले सामाग्री </a:t>
            </a:r>
            <a:r>
              <a:rPr lang="en-US" altLang="ja-JP" sz="12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कार्यान्वयन गर्न</a:t>
            </a:r>
            <a:r>
              <a:rPr lang="en-US" altLang="ja-JP" sz="1200" dirty="0">
                <a:effectLst/>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गाह्रो भएमा, कार्यान्वयन नगर्दा पनि हुन्छ।</a:t>
            </a:r>
          </a:p>
          <a:p>
            <a:pPr marL="152400" indent="0" algn="just">
              <a:lnSpc>
                <a:spcPts val="2000"/>
              </a:lnSpc>
              <a:buNone/>
            </a:pPr>
            <a:r>
              <a:rPr lang="ja-JP" altLang="en-US" sz="1200" dirty="0">
                <a:latin typeface="Meiryo UI" panose="020B0604030504040204" pitchFamily="50" charset="-128"/>
                <a:ea typeface="Meiryo UI" panose="020B0604030504040204" pitchFamily="50" charset="-128"/>
              </a:rPr>
              <a:t>②　</a:t>
            </a:r>
            <a:r>
              <a:rPr lang="ja-JP" altLang="ja-JP" sz="1200" kern="100" dirty="0">
                <a:effectLst/>
                <a:latin typeface="ＭＳ ゴシック" panose="020B0609070205080204" pitchFamily="49" charset="-128"/>
                <a:ea typeface="ＭＳ ゴシック" panose="020B0609070205080204" pitchFamily="49" charset="-128"/>
                <a:cs typeface="ＭＳ ゴシック" panose="020B0609070205080204" pitchFamily="49" charset="-128"/>
              </a:rPr>
              <a:t>①</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को काममा काम गर्ने कामदारले</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नियम अनुसारको सुरक्षित रुपमा तल माथी गर्नको लागि </a:t>
            </a:r>
            <a:r>
              <a:rPr lang="en-US"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hi-IN"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a:t>
            </a:r>
            <a:r>
              <a:rPr lang="en-US"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सामाग्री कार्यान्वयन गरेको खण्डमा</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सम्बन्धित भौतिक सामग्री प्रयोग नगरी हुँदैन। </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Font typeface="Arial" panose="020B0604020202020204" pitchFamily="34" charset="0"/>
              <a:buNone/>
            </a:pPr>
            <a:endParaRPr lang="ja-JP" altLang="en-US"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latin typeface="Meiryo UI" panose="020B0604030504040204" pitchFamily="50" charset="-128"/>
                <a:ea typeface="Meiryo UI" panose="020B0604030504040204" pitchFamily="50" charset="-128"/>
              </a:rPr>
              <a:t>(8)</a:t>
            </a:r>
            <a:r>
              <a:rPr lang="ja-JP" altLang="en-US" sz="1200" b="1" u="sng" dirty="0">
                <a:latin typeface="Meiryo UI" panose="020B0604030504040204" pitchFamily="50" charset="-128"/>
                <a:ea typeface="Meiryo UI" panose="020B0604030504040204" pitchFamily="50" charset="-128"/>
              </a:rPr>
              <a:t>　</a:t>
            </a:r>
            <a:r>
              <a:rPr lang="ne-NP" altLang="ja-JP" sz="1200" b="1" u="sng" dirty="0">
                <a:effectLst/>
                <a:ea typeface="ＭＳ ゴシック" panose="020B0609070205080204" pitchFamily="49" charset="-128"/>
                <a:cs typeface="Nirmala UI" panose="020B0502040204020203" pitchFamily="34" charset="0"/>
              </a:rPr>
              <a:t>प्रवेश निषेध</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b="1" u="sng" dirty="0">
                <a:effectLst/>
                <a:ea typeface="ＭＳ ゴシック" panose="020B0609070205080204" pitchFamily="49" charset="-128"/>
                <a:cs typeface="Nirmala UI" panose="020B0502040204020203" pitchFamily="34" charset="0"/>
              </a:rPr>
              <a:t>सुरक्षा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530</a:t>
            </a:r>
            <a:r>
              <a:rPr lang="ne-NP" altLang="ja-JP" sz="1200" b="1" u="sng" dirty="0">
                <a:effectLst/>
                <a:ea typeface="ＭＳ ゴシック" panose="020B0609070205080204" pitchFamily="49" charset="-128"/>
                <a:cs typeface="Nirmala UI" panose="020B0502040204020203" pitchFamily="34" charset="0"/>
              </a:rPr>
              <a:t> संग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r>
              <a:rPr lang="ja-JP" altLang="en-US" sz="1200" b="1" dirty="0">
                <a:latin typeface="Meiryo UI" panose="020B0604030504040204" pitchFamily="50" charset="-128"/>
                <a:ea typeface="Meiryo UI" panose="020B0604030504040204" pitchFamily="50" charset="-128"/>
              </a:rPr>
              <a:t>　</a:t>
            </a:r>
            <a:endParaRPr lang="ne-NP" altLang="ja-JP"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latin typeface="Meiryo UI" panose="020B0604030504040204" pitchFamily="50" charset="-128"/>
                <a:ea typeface="Meiryo UI" panose="020B0604030504040204" pitchFamily="50" charset="-128"/>
              </a:rPr>
              <a:t>・</a:t>
            </a:r>
            <a:r>
              <a:rPr lang="ne-NP" altLang="ja-JP" sz="1200" dirty="0">
                <a:effectLst/>
                <a:ea typeface="ＭＳ ゴシック" panose="020B0609070205080204" pitchFamily="49" charset="-128"/>
                <a:cs typeface="Nirmala UI" panose="020B0502040204020203" pitchFamily="34" charset="0"/>
              </a:rPr>
              <a:t>व्यवसाय संस्थाले</a:t>
            </a:r>
            <a:r>
              <a:rPr lang="en-US" altLang="ja-JP" sz="1200" dirty="0">
                <a:effectLst/>
                <a:latin typeface="Nirmala UI" panose="020B0502040204020203" pitchFamily="34" charset="0"/>
                <a:ea typeface="ＭＳ ゴシック" panose="020B0609070205080204" pitchFamily="49" charset="-128"/>
              </a:rPr>
              <a:t>, </a:t>
            </a:r>
            <a:r>
              <a:rPr lang="ne-NP" altLang="ja-JP" sz="1200" dirty="0">
                <a:effectLst/>
                <a:ea typeface="ＭＳ ゴシック" panose="020B0609070205080204" pitchFamily="49" charset="-128"/>
                <a:cs typeface="Nirmala UI" panose="020B0502040204020203" pitchFamily="34" charset="0"/>
              </a:rPr>
              <a:t>झरेको वस्तुबाट हुने कामदारलाई पर्ने खतरा हुने स्थानमा </a:t>
            </a:r>
            <a:r>
              <a:rPr lang="hi-IN" altLang="ja-JP" sz="1200" dirty="0">
                <a:effectLst/>
                <a:ea typeface="ＭＳ ゴシック" panose="020B0609070205080204" pitchFamily="49" charset="-128"/>
                <a:cs typeface="Nirmala UI" panose="020B0502040204020203" pitchFamily="34" charset="0"/>
              </a:rPr>
              <a:t>संलग्न </a:t>
            </a:r>
            <a:r>
              <a:rPr lang="ne-NP" altLang="ja-JP" sz="1200" dirty="0">
                <a:effectLst/>
                <a:ea typeface="ＭＳ ゴシック" panose="020B0609070205080204" pitchFamily="49" charset="-128"/>
                <a:cs typeface="Nirmala UI" panose="020B0502040204020203" pitchFamily="34" charset="0"/>
              </a:rPr>
              <a:t>रहेका कामदार बाहेक अरु कामदारलाई प्रवेश निषेध गर्ने।</a:t>
            </a:r>
            <a:endParaRPr lang="ja-JP" altLang="en-US" sz="1200"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latin typeface="Meiryo UI" panose="020B0604030504040204" pitchFamily="50" charset="-128"/>
                <a:ea typeface="Meiryo UI" panose="020B0604030504040204" pitchFamily="50" charset="-128"/>
              </a:rPr>
              <a:t>(9)</a:t>
            </a:r>
            <a:r>
              <a:rPr lang="ja-JP" altLang="en-US" sz="1200" b="1" u="sng" dirty="0">
                <a:latin typeface="Meiryo UI" panose="020B0604030504040204" pitchFamily="50" charset="-128"/>
                <a:ea typeface="Meiryo UI" panose="020B0604030504040204" pitchFamily="50" charset="-128"/>
              </a:rPr>
              <a:t>　</a:t>
            </a:r>
            <a:r>
              <a:rPr lang="ne-NP" altLang="ja-JP" sz="1200" b="1" u="sng" dirty="0">
                <a:effectLst/>
                <a:ea typeface="ＭＳ ゴシック" panose="020B0609070205080204" pitchFamily="49" charset="-128"/>
                <a:cs typeface="Nirmala UI" panose="020B0502040204020203" pitchFamily="34" charset="0"/>
              </a:rPr>
              <a:t>उच्च स्थानबाट वस्तुहरु झार्दाको खतरा रोकथाम</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b="1" u="sng" dirty="0">
                <a:effectLst/>
                <a:ea typeface="ＭＳ ゴシック" panose="020B0609070205080204" pitchFamily="49" charset="-128"/>
                <a:cs typeface="Nirmala UI" panose="020B0502040204020203" pitchFamily="34" charset="0"/>
              </a:rPr>
              <a:t>सुरक्षा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536</a:t>
            </a:r>
            <a:r>
              <a:rPr lang="ne-NP" altLang="ja-JP" sz="1200" b="1" u="sng" dirty="0">
                <a:effectLst/>
                <a:latin typeface="Nirmala UI" panose="020B0502040204020203" pitchFamily="34" charset="0"/>
                <a:ea typeface="ＭＳ ゴシック" panose="020B0609070205080204" pitchFamily="49" charset="-128"/>
              </a:rPr>
              <a:t> </a:t>
            </a:r>
            <a:r>
              <a:rPr lang="ne-NP" altLang="ja-JP" sz="1200" b="1" u="sng" dirty="0">
                <a:effectLst/>
                <a:ea typeface="ＭＳ ゴシック" panose="020B0609070205080204" pitchFamily="49" charset="-128"/>
                <a:cs typeface="Nirmala UI" panose="020B0502040204020203" pitchFamily="34" charset="0"/>
              </a:rPr>
              <a:t>संग</a:t>
            </a:r>
            <a:r>
              <a:rPr lang="en-US" altLang="ja-JP" sz="1200" b="1" u="sng" dirty="0">
                <a:effectLst/>
                <a:latin typeface="Nirmala UI" panose="020B0502040204020203" pitchFamily="34" charset="0"/>
                <a:ea typeface="ＭＳ ゴシック" panose="020B0609070205080204" pitchFamily="49" charset="-128"/>
              </a:rPr>
              <a:t>)</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ne-NP" altLang="ja-JP" sz="1200" b="1"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lvl="0" indent="0" algn="just">
              <a:lnSpc>
                <a:spcPts val="2000"/>
              </a:lnSpc>
              <a:buNone/>
            </a:pPr>
            <a:r>
              <a:rPr lang="ja-JP" altLang="en-US" sz="1200" dirty="0">
                <a:latin typeface="Meiryo UI" panose="020B0604030504040204" pitchFamily="50" charset="-128"/>
                <a:ea typeface="Meiryo UI" panose="020B0604030504040204" pitchFamily="50" charset="-128"/>
              </a:rPr>
              <a:t>①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व्यवसाय संस्थाले, ३ मिटर भन्दा उच्च स्थानबाट वस्तुहरु झार्दा</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उपयुक्त भौतिक सामग्री लागु गर्ने</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निगरानी गर्ने व्यक्ति </a:t>
            </a:r>
            <a:r>
              <a:rPr lang="hi-IN"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राख्ने</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a:t>
            </a:r>
            <a:r>
              <a:rPr lang="hi-IN" altLang="ja-JP" sz="1200" kern="100" dirty="0">
                <a:latin typeface="ＭＳ ゴシック" panose="020B0609070205080204" pitchFamily="49" charset="-128"/>
                <a:ea typeface="Times New Roman" panose="02020603050405020304" pitchFamily="18" charset="0"/>
                <a:cs typeface="Nirmala UI" panose="020B0502040204020203" pitchFamily="34" charset="0"/>
              </a:rPr>
              <a:t>जस्ता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कामदारलाई खतरा रोकथामबाट बचाउने उपाय कार्यान्वयन नगरी हुँदैन।</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0" indent="0">
              <a:lnSpc>
                <a:spcPct val="100000"/>
              </a:lnSpc>
              <a:spcBef>
                <a:spcPts val="0"/>
              </a:spcBef>
              <a:buNone/>
            </a:pPr>
            <a:r>
              <a:rPr lang="ja-JP" altLang="en-US" sz="1200" dirty="0">
                <a:latin typeface="Meiryo UI" panose="020B0604030504040204" pitchFamily="50" charset="-128"/>
                <a:ea typeface="Meiryo UI" panose="020B0604030504040204" pitchFamily="50" charset="-128"/>
              </a:rPr>
              <a:t>②　</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व्यवसाय संस्थाले</a:t>
            </a:r>
            <a:r>
              <a:rPr lang="en-US" altLang="ja-JP" sz="1200" kern="100" dirty="0">
                <a:effectLst/>
                <a:latin typeface="Nirmala UI" panose="020B0502040204020203" pitchFamily="34" charset="0"/>
                <a:ea typeface="Times New Roman" panose="02020603050405020304" pitchFamily="18" charset="0"/>
                <a:cs typeface="ＭＳ ゴシック" panose="020B0609070205080204" pitchFamily="49" charset="-128"/>
              </a:rPr>
              <a:t>, </a:t>
            </a:r>
            <a:r>
              <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rPr>
              <a:t>①</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को नियम पालना नगरेको खण्डमा, ३ मिटर भन्दा माथीबाट सामान खसाल्न </a:t>
            </a:r>
            <a:r>
              <a:rPr lang="hi-IN"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पाइदैन</a:t>
            </a:r>
            <a:r>
              <a:rPr lang="ne-NP" altLang="ja-JP" sz="1200" kern="100" dirty="0">
                <a:effectLst/>
                <a:latin typeface="ＭＳ ゴシック" panose="020B0609070205080204" pitchFamily="49" charset="-128"/>
                <a:ea typeface="Times New Roman" panose="02020603050405020304" pitchFamily="18" charset="0"/>
                <a:cs typeface="Nirmala UI" panose="020B0502040204020203" pitchFamily="34" charset="0"/>
              </a:rPr>
              <a:t>। </a:t>
            </a:r>
            <a:endParaRPr lang="ja-JP" altLang="ja-JP" sz="1200" kern="100" dirty="0">
              <a:effectLst/>
              <a:latin typeface="ＭＳ ゴシック" panose="020B0609070205080204" pitchFamily="49" charset="-128"/>
              <a:ea typeface="Times New Roman" panose="02020603050405020304" pitchFamily="18" charset="0"/>
              <a:cs typeface="ＭＳ ゴシック" panose="020B0609070205080204" pitchFamily="49" charset="-128"/>
            </a:endParaRPr>
          </a:p>
          <a:p>
            <a:pPr marL="0" indent="0">
              <a:lnSpc>
                <a:spcPct val="100000"/>
              </a:lnSpc>
              <a:spcBef>
                <a:spcPts val="0"/>
              </a:spcBef>
              <a:buFont typeface="Arial" panose="020B0604020202020204" pitchFamily="34" charset="0"/>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297976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hi-IN" altLang="ja-JP" sz="2400" b="1" kern="100" dirty="0">
                <a:effectLst/>
                <a:latin typeface="Arial" panose="020B0604020202020204" pitchFamily="34" charset="0"/>
                <a:ea typeface="ＭＳ ゴシック" panose="020B0609070205080204" pitchFamily="49" charset="-128"/>
                <a:cs typeface="Nirmala UI" panose="020B0502040204020203" pitchFamily="34" charset="0"/>
              </a:rPr>
              <a:t>सम्बन्धित कानून र नियमहरू </a:t>
            </a:r>
            <a:r>
              <a:rPr lang="ja-JP" altLang="en-US" sz="2400" b="1" dirty="0">
                <a:latin typeface="Meiryo UI" panose="020B0604030504040204" pitchFamily="50" charset="-128"/>
                <a:ea typeface="Meiryo UI" panose="020B0604030504040204" pitchFamily="50" charset="-128"/>
              </a:rPr>
              <a:t>（１１）</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49241" y="6400413"/>
            <a:ext cx="4321421" cy="276999"/>
          </a:xfrm>
          <a:prstGeom prst="rect">
            <a:avLst/>
          </a:prstGeom>
          <a:noFill/>
          <a:ln>
            <a:solidFill>
              <a:schemeClr val="tx1"/>
            </a:solidFill>
          </a:ln>
        </p:spPr>
        <p:txBody>
          <a:bodyPr wrap="square" rtlCol="0">
            <a:spAutoFit/>
          </a:bodyPr>
          <a:lstStyle/>
          <a:p>
            <a:pPr algn="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पाठ्यपुस्तकको पाना नं </a:t>
            </a:r>
            <a:r>
              <a:rPr lang="en-US" altLang="ja-JP" sz="1200" dirty="0">
                <a:solidFill>
                  <a:prstClr val="black"/>
                </a:solidFill>
              </a:rPr>
              <a:t>203</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r>
              <a:rPr lang="en-US"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सहायक पाठ्यपुस्तकको पाना नं </a:t>
            </a:r>
            <a:r>
              <a:rPr lang="en-US" altLang="ja-JP" sz="1200" dirty="0">
                <a:solidFill>
                  <a:prstClr val="black"/>
                </a:solidFill>
              </a:rPr>
              <a:t>82</a:t>
            </a:r>
            <a:r>
              <a:rPr lang="ne-NP" altLang="ja-JP" sz="1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 </a:t>
            </a:r>
            <a:endParaRPr lang="ja-JP" altLang="en-US" sz="1200" dirty="0">
              <a:solidFill>
                <a:prstClr val="black"/>
              </a:solidFill>
              <a:latin typeface="Nirmala UI" panose="020B0502040204020203" pitchFamily="34" charset="0"/>
              <a:cs typeface="Nirmala UI" panose="020B0502040204020203"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95</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8"/>
            <a:ext cx="7886701" cy="290889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ne-NP" altLang="ja-JP" sz="12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खस्ने</a:t>
            </a:r>
            <a:r>
              <a:rPr lang="en-US" altLang="ja-JP" sz="1200" b="1" kern="100" dirty="0">
                <a:effectLst/>
                <a:latin typeface="Nirmala UI" panose="020B0502040204020203" pitchFamily="34" charset="0"/>
                <a:ea typeface="ＭＳ ゴシック" panose="020B0609070205080204" pitchFamily="49" charset="-128"/>
              </a:rPr>
              <a:t>,</a:t>
            </a:r>
            <a:r>
              <a:rPr lang="ne-NP" altLang="ja-JP" sz="1200" b="1" kern="100" dirty="0">
                <a:effectLst/>
                <a:latin typeface="ＭＳ ゴシック" panose="020B0609070205080204" pitchFamily="49" charset="-128"/>
                <a:ea typeface="ＭＳ ゴシック" panose="020B0609070205080204" pitchFamily="49" charset="-128"/>
                <a:cs typeface="Nirmala UI" panose="020B0502040204020203" pitchFamily="34" charset="0"/>
              </a:rPr>
              <a:t> उडेर आउने वस्तुबाट हुने क्षति आदि खतरा रोकथाम सम्बन्धि कुराहरु</a:t>
            </a:r>
            <a:r>
              <a:rPr lang="ja-JP" altLang="en-US" sz="1200" b="1" dirty="0">
                <a:latin typeface="Meiryo UI" panose="020B0604030504040204" pitchFamily="50" charset="-128"/>
                <a:ea typeface="Meiryo UI" panose="020B0604030504040204" pitchFamily="50" charset="-128"/>
              </a:rPr>
              <a:t>（</a:t>
            </a:r>
            <a:r>
              <a:rPr lang="ne-NP" altLang="ja-JP" sz="1200" b="1" dirty="0">
                <a:latin typeface="Meiryo UI" panose="020B0604030504040204" pitchFamily="50" charset="-128"/>
                <a:ea typeface="Meiryo UI" panose="020B0604030504040204" pitchFamily="50" charset="-128"/>
              </a:rPr>
              <a:t>भाग ४</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(10)</a:t>
            </a:r>
            <a:r>
              <a:rPr lang="ja-JP" altLang="en-US" sz="1200" b="1" u="sng" dirty="0">
                <a:solidFill>
                  <a:prstClr val="black"/>
                </a:solidFill>
                <a:latin typeface="Meiryo UI" panose="020B0604030504040204" pitchFamily="50" charset="-128"/>
                <a:ea typeface="Meiryo UI" panose="020B0604030504040204" pitchFamily="50" charset="-128"/>
              </a:rPr>
              <a:t>　</a:t>
            </a:r>
            <a:r>
              <a:rPr lang="ne-NP" altLang="ja-JP" sz="1200" b="1" u="sng" dirty="0">
                <a:effectLst/>
                <a:ea typeface="ＭＳ ゴシック" panose="020B0609070205080204" pitchFamily="49" charset="-128"/>
                <a:cs typeface="Nirmala UI" panose="020B0502040204020203" pitchFamily="34" charset="0"/>
              </a:rPr>
              <a:t>वस्तुहरु खसेर झर्दाको खतरा रोकथाम</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b="1" u="sng" dirty="0">
                <a:effectLst/>
                <a:ea typeface="ＭＳ ゴシック" panose="020B0609070205080204" pitchFamily="49" charset="-128"/>
                <a:cs typeface="Nirmala UI" panose="020B0502040204020203" pitchFamily="34" charset="0"/>
              </a:rPr>
              <a:t>सुरक्षा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537</a:t>
            </a:r>
            <a:r>
              <a:rPr lang="ne-NP" altLang="ja-JP" sz="1200" b="1" u="sng" dirty="0">
                <a:effectLst/>
                <a:latin typeface="Nirmala UI" panose="020B0502040204020203" pitchFamily="34" charset="0"/>
                <a:ea typeface="ＭＳ ゴシック" panose="020B0609070205080204" pitchFamily="49" charset="-128"/>
              </a:rPr>
              <a:t> </a:t>
            </a:r>
            <a:r>
              <a:rPr lang="ne-NP" altLang="ja-JP" sz="1200" b="1" u="sng" dirty="0">
                <a:effectLst/>
                <a:latin typeface="Nirmala UI" panose="020B0502040204020203" pitchFamily="34" charset="0"/>
                <a:ea typeface="Nirmala UI" panose="020B0502040204020203" pitchFamily="34" charset="0"/>
                <a:cs typeface="Nirmala UI" panose="020B0502040204020203" pitchFamily="34" charset="0"/>
              </a:rPr>
              <a:t>संग</a:t>
            </a:r>
            <a:r>
              <a:rPr lang="ne-NP" altLang="ja-JP" sz="1200" b="1" u="sng" dirty="0">
                <a:effectLst/>
                <a:ea typeface="ＭＳ ゴシック" panose="020B0609070205080204" pitchFamily="49" charset="-128"/>
                <a:cs typeface="Nirmala UI" panose="020B0502040204020203" pitchFamily="34" charset="0"/>
              </a:rPr>
              <a:t> 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ne-NP" altLang="ja-JP" sz="1200" b="1"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ne-NP" altLang="ja-JP" sz="1200" dirty="0">
                <a:effectLst/>
                <a:ea typeface="ＭＳ ゴシック" panose="020B0609070205080204" pitchFamily="49" charset="-128"/>
                <a:cs typeface="Nirmala UI" panose="020B0502040204020203" pitchFamily="34" charset="0"/>
              </a:rPr>
              <a:t>व्यवसाय संस्थाले</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कार्य गर्दा वस्तुहरु झरेर आउँदा कामदारलाई खतरा हुने अवस्थामा</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सुरक्षा जाली लगाई</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प्रवेश निषेध गराउने आदि स्थान तोकेर, खतरा रोकथामबाट बचाउने उपाय कार्यान्वयन नगरी हुँदैन।</a:t>
            </a:r>
            <a:r>
              <a:rPr lang="ne-NP" altLang="ja-JP" sz="1200" b="1" dirty="0">
                <a:effectLst/>
                <a:ea typeface="ＭＳ ゴシック" panose="020B0609070205080204" pitchFamily="49" charset="-128"/>
                <a:cs typeface="Nirmala UI" panose="020B0502040204020203" pitchFamily="34" charset="0"/>
              </a:rPr>
              <a:t> </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(11)</a:t>
            </a:r>
            <a:r>
              <a:rPr lang="ja-JP" altLang="en-US" sz="1200" b="1" u="sng" dirty="0">
                <a:solidFill>
                  <a:prstClr val="black"/>
                </a:solidFill>
                <a:latin typeface="Meiryo UI" panose="020B0604030504040204" pitchFamily="50" charset="-128"/>
                <a:ea typeface="Meiryo UI" panose="020B0604030504040204" pitchFamily="50" charset="-128"/>
              </a:rPr>
              <a:t>　</a:t>
            </a:r>
            <a:r>
              <a:rPr lang="ne-NP" altLang="ja-JP" sz="1200" b="1" u="sng" dirty="0">
                <a:effectLst/>
                <a:ea typeface="ＭＳ ゴシック" panose="020B0609070205080204" pitchFamily="49" charset="-128"/>
                <a:cs typeface="Nirmala UI" panose="020B0502040204020203" pitchFamily="34" charset="0"/>
              </a:rPr>
              <a:t>उडेर आउने वस्तुहरुको खतरा रोकथाम</a:t>
            </a:r>
            <a:r>
              <a:rPr lang="ja-JP" altLang="ja-JP" sz="1200" b="1" u="sng"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b="1" u="sng" dirty="0">
                <a:effectLst/>
                <a:ea typeface="ＭＳ ゴシック" panose="020B0609070205080204" pitchFamily="49" charset="-128"/>
                <a:cs typeface="Nirmala UI" panose="020B0502040204020203" pitchFamily="34" charset="0"/>
              </a:rPr>
              <a:t>सुरक्षा र स्वास्थ्य नियमावली </a:t>
            </a:r>
            <a:r>
              <a:rPr lang="ne-NP" altLang="ja-JP" sz="1200" b="1" u="sng" dirty="0">
                <a:effectLst/>
                <a:ea typeface="ＭＳ ゴシック" panose="020B0609070205080204" pitchFamily="49" charset="-128"/>
                <a:cs typeface="Nirmala UI" panose="020B0502040204020203" pitchFamily="34" charset="0"/>
              </a:rPr>
              <a:t>धारा </a:t>
            </a:r>
            <a:r>
              <a:rPr lang="en-US" altLang="ja-JP" sz="1200" b="1" u="sng" dirty="0">
                <a:effectLst/>
                <a:latin typeface="Nirmala UI" panose="020B0502040204020203" pitchFamily="34" charset="0"/>
                <a:ea typeface="ＭＳ ゴシック" panose="020B0609070205080204" pitchFamily="49" charset="-128"/>
              </a:rPr>
              <a:t>538</a:t>
            </a:r>
            <a:r>
              <a:rPr lang="ne-NP" altLang="ja-JP" sz="1200" b="1" u="sng" dirty="0">
                <a:effectLst/>
                <a:ea typeface="ＭＳ ゴシック" panose="020B0609070205080204" pitchFamily="49" charset="-128"/>
                <a:cs typeface="Nirmala UI" panose="020B0502040204020203" pitchFamily="34" charset="0"/>
              </a:rPr>
              <a:t> </a:t>
            </a:r>
            <a:r>
              <a:rPr lang="ne-NP" altLang="ja-JP" sz="1200" b="1" u="sng" dirty="0">
                <a:effectLst/>
                <a:latin typeface="Nirmala UI" panose="020B0502040204020203" pitchFamily="34" charset="0"/>
                <a:ea typeface="Nirmala UI" panose="020B0502040204020203" pitchFamily="34" charset="0"/>
                <a:cs typeface="Nirmala UI" panose="020B0502040204020203" pitchFamily="34" charset="0"/>
              </a:rPr>
              <a:t>संग </a:t>
            </a:r>
            <a:r>
              <a:rPr lang="ne-NP" altLang="ja-JP" sz="1200" b="1" u="sng" dirty="0">
                <a:effectLst/>
                <a:ea typeface="ＭＳ ゴシック" panose="020B0609070205080204" pitchFamily="49" charset="-128"/>
                <a:cs typeface="Nirmala UI" panose="020B0502040204020203" pitchFamily="34" charset="0"/>
              </a:rPr>
              <a:t>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r>
              <a:rPr lang="ja-JP" altLang="en-US" sz="1200" dirty="0">
                <a:solidFill>
                  <a:prstClr val="black"/>
                </a:solidFill>
                <a:latin typeface="Meiryo UI" panose="020B0604030504040204" pitchFamily="50" charset="-128"/>
                <a:ea typeface="Meiryo UI" panose="020B0604030504040204" pitchFamily="50" charset="-128"/>
              </a:rPr>
              <a:t>　</a:t>
            </a:r>
            <a:endParaRPr lang="ne-NP"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ja-JP" sz="1200" kern="100" dirty="0">
                <a:effectLst/>
                <a:latin typeface="Nirmala UI" panose="020B0502040204020203" pitchFamily="34" charset="0"/>
                <a:ea typeface="ＭＳ ゴシック" panose="020B0609070205080204" pitchFamily="49" charset="-128"/>
                <a:cs typeface="Nirmala UI" panose="020B0502040204020203" pitchFamily="34" charset="0"/>
              </a:rPr>
              <a:t>・</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व्यवसाय संस्थाले</a:t>
            </a:r>
            <a:r>
              <a:rPr lang="en-US" altLang="ja-JP" sz="1200" kern="100" dirty="0">
                <a:effectLst/>
                <a:latin typeface="Nirmala UI" panose="020B0502040204020203" pitchFamily="34" charset="0"/>
                <a:ea typeface="ＭＳ ゴシック" panose="020B0609070205080204" pitchFamily="49" charset="-128"/>
                <a:cs typeface="Mangal" panose="02040503050203030202" pitchFamily="18" charset="0"/>
              </a:rPr>
              <a:t>, </a:t>
            </a:r>
            <a:r>
              <a:rPr lang="ne-NP" altLang="ja-JP" sz="1200" kern="100" dirty="0">
                <a:effectLst/>
                <a:latin typeface="ＭＳ ゴシック" panose="020B0609070205080204" pitchFamily="49" charset="-128"/>
                <a:ea typeface="ＭＳ ゴシック" panose="020B0609070205080204" pitchFamily="49" charset="-128"/>
                <a:cs typeface="Nirmala UI" panose="020B0502040204020203" pitchFamily="34" charset="0"/>
              </a:rPr>
              <a:t>कार्य गर्दा उडेर आउने वस्तुबाट कामदारलाई खतरा रहेको अवस्थामा, कामदारलाई सुरक्षा उपकरण लगाउन दिने आदि खतरा रोकथामबाट बचाउने उपाय कार्यान्वयन नगरी हुँदैन।</a:t>
            </a:r>
            <a:endParaRPr lang="ja-JP" altLang="ja-JP" sz="1200" kern="100" dirty="0">
              <a:effectLst/>
              <a:latin typeface="ＭＳ ゴシック" panose="020B0609070205080204" pitchFamily="49" charset="-128"/>
              <a:ea typeface="ＭＳ ゴシック" panose="020B0609070205080204" pitchFamily="49" charset="-128"/>
              <a:cs typeface="Mangal" panose="02040503050203030202" pitchFamily="18"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dirty="0">
                <a:solidFill>
                  <a:prstClr val="black"/>
                </a:solidFill>
                <a:latin typeface="Meiryo UI" panose="020B0604030504040204" pitchFamily="50" charset="-128"/>
                <a:ea typeface="Meiryo UI" panose="020B0604030504040204" pitchFamily="50" charset="-128"/>
              </a:rPr>
              <a:t>(12)</a:t>
            </a:r>
            <a:r>
              <a:rPr lang="ja-JP" altLang="en-US" sz="1200" b="1" dirty="0">
                <a:solidFill>
                  <a:prstClr val="black"/>
                </a:solidFill>
                <a:latin typeface="Meiryo UI" panose="020B0604030504040204" pitchFamily="50" charset="-128"/>
                <a:ea typeface="Meiryo UI" panose="020B0604030504040204" pitchFamily="50" charset="-128"/>
              </a:rPr>
              <a:t>　</a:t>
            </a:r>
            <a:r>
              <a:rPr lang="hi-IN" altLang="ja-JP" sz="1200" b="1" dirty="0">
                <a:effectLst/>
                <a:ea typeface="ＭＳ ゴシック" panose="020B0609070205080204" pitchFamily="49" charset="-128"/>
                <a:cs typeface="Nirmala UI" panose="020B0502040204020203" pitchFamily="34" charset="0"/>
              </a:rPr>
              <a:t>सुरक्षा टोपी लगाउ</a:t>
            </a:r>
            <a:r>
              <a:rPr lang="ne-NP" altLang="ja-JP" sz="1200" b="1" dirty="0">
                <a:effectLst/>
                <a:ea typeface="ＭＳ ゴシック" panose="020B0609070205080204" pitchFamily="49" charset="-128"/>
                <a:cs typeface="Nirmala UI" panose="020B0502040204020203" pitchFamily="34" charset="0"/>
              </a:rPr>
              <a:t>ने</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r>
              <a:rPr lang="hi-IN" altLang="ja-JP" sz="1200" b="1" dirty="0">
                <a:effectLst/>
                <a:ea typeface="ＭＳ ゴシック" panose="020B0609070205080204" pitchFamily="49" charset="-128"/>
                <a:cs typeface="Nirmala UI" panose="020B0502040204020203" pitchFamily="34" charset="0"/>
              </a:rPr>
              <a:t>सुरक्षा र स्वास्थ्य नियमावली</a:t>
            </a:r>
            <a:r>
              <a:rPr lang="ne-NP" altLang="ja-JP" sz="1200" b="1" dirty="0">
                <a:effectLst/>
                <a:ea typeface="ＭＳ ゴシック" panose="020B0609070205080204" pitchFamily="49" charset="-128"/>
                <a:cs typeface="Nirmala UI" panose="020B0502040204020203" pitchFamily="34" charset="0"/>
              </a:rPr>
              <a:t> धारा </a:t>
            </a:r>
            <a:r>
              <a:rPr lang="en-US" altLang="ja-JP" sz="1200" b="1" dirty="0">
                <a:effectLst/>
                <a:latin typeface="Nirmala UI" panose="020B0502040204020203" pitchFamily="34" charset="0"/>
                <a:ea typeface="ＭＳ ゴシック" panose="020B0609070205080204" pitchFamily="49" charset="-128"/>
              </a:rPr>
              <a:t>539</a:t>
            </a:r>
            <a:r>
              <a:rPr lang="ne-NP" altLang="ja-JP" sz="1200" b="1" dirty="0">
                <a:effectLst/>
                <a:latin typeface="Nirmala UI" panose="020B0502040204020203" pitchFamily="34" charset="0"/>
                <a:ea typeface="ＭＳ ゴシック" panose="020B0609070205080204" pitchFamily="49" charset="-128"/>
              </a:rPr>
              <a:t> </a:t>
            </a:r>
            <a:r>
              <a:rPr lang="ne-NP" altLang="ja-JP" sz="1200" b="1" dirty="0">
                <a:effectLst/>
                <a:latin typeface="Nirmala UI" panose="020B0502040204020203" pitchFamily="34" charset="0"/>
                <a:ea typeface="Nirmala UI" panose="020B0502040204020203" pitchFamily="34" charset="0"/>
                <a:cs typeface="Nirmala UI" panose="020B0502040204020203" pitchFamily="34" charset="0"/>
              </a:rPr>
              <a:t>संग </a:t>
            </a:r>
            <a:r>
              <a:rPr lang="ne-NP" altLang="ja-JP" sz="1200" b="1" dirty="0">
                <a:effectLst/>
                <a:ea typeface="ＭＳ ゴシック" panose="020B0609070205080204" pitchFamily="49" charset="-128"/>
                <a:cs typeface="Nirmala UI" panose="020B0502040204020203" pitchFamily="34" charset="0"/>
              </a:rPr>
              <a:t>सम्बन्धित</a:t>
            </a:r>
            <a:r>
              <a:rPr lang="ja-JP" altLang="ja-JP" sz="1200" b="1" dirty="0">
                <a:effectLst/>
                <a:latin typeface="Nirmala UI" panose="020B0502040204020203" pitchFamily="34" charset="0"/>
                <a:ea typeface="ＭＳ ゴシック" panose="020B0609070205080204" pitchFamily="49" charset="-128"/>
                <a:cs typeface="Nirmala UI" panose="020B0502040204020203" pitchFamily="34" charset="0"/>
              </a:rPr>
              <a:t>）</a:t>
            </a:r>
            <a:endParaRPr lang="ne-NP" altLang="ja-JP" sz="1200" b="1" dirty="0">
              <a:effectLst/>
              <a:latin typeface="Nirmala UI" panose="020B0502040204020203" pitchFamily="34" charset="0"/>
              <a:ea typeface="ＭＳ ゴシック" panose="020B0609070205080204" pitchFamily="49" charset="-128"/>
              <a:cs typeface="Nirmala UI" panose="020B0502040204020203" pitchFamily="34" charset="0"/>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①　</a:t>
            </a:r>
            <a:r>
              <a:rPr lang="ne-NP" altLang="ja-JP" sz="1200" dirty="0">
                <a:effectLst/>
                <a:ea typeface="ＭＳ ゴシック" panose="020B0609070205080204" pitchFamily="49" charset="-128"/>
                <a:cs typeface="Nirmala UI" panose="020B0502040204020203" pitchFamily="34" charset="0"/>
              </a:rPr>
              <a:t>व्यवसाय संस्थाले</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ea typeface="ＭＳ ゴシック" panose="020B0609070205080204" pitchFamily="49" charset="-128"/>
                <a:cs typeface="Nirmala UI" panose="020B0502040204020203" pitchFamily="34" charset="0"/>
              </a:rPr>
              <a:t> जहाजको प्लेटफर्मको नजिक, त्यसको माथिल्लो तहमा अरु कामदारुहरुले काम गरिरहेको ठाउँमा काम गर्दा</a:t>
            </a:r>
            <a:r>
              <a:rPr lang="en-US" altLang="ja-JP" sz="1200" dirty="0">
                <a:effectLst/>
                <a:latin typeface="Nirmala UI" panose="020B0502040204020203" pitchFamily="34" charset="0"/>
                <a:ea typeface="ＭＳ ゴシック" panose="020B0609070205080204" pitchFamily="49" charset="-128"/>
              </a:rPr>
              <a:t>,</a:t>
            </a:r>
            <a:r>
              <a:rPr lang="ne-NP" altLang="ja-JP" sz="1200" dirty="0">
                <a:effectLst/>
                <a:latin typeface="Nirmala UI" panose="020B0502040204020203" pitchFamily="34" charset="0"/>
                <a:ea typeface="ＭＳ ゴシック" panose="020B0609070205080204" pitchFamily="49" charset="-128"/>
              </a:rPr>
              <a:t>   </a:t>
            </a:r>
          </a:p>
          <a:p>
            <a:pPr marL="0" indent="0">
              <a:lnSpc>
                <a:spcPct val="100000"/>
              </a:lnSpc>
              <a:spcBef>
                <a:spcPts val="0"/>
              </a:spcBef>
              <a:buFont typeface="Arial" panose="020B0604020202020204" pitchFamily="34" charset="0"/>
              <a:buNone/>
            </a:pPr>
            <a:r>
              <a:rPr lang="ne-NP" altLang="ja-JP" sz="1200" dirty="0">
                <a:latin typeface="Nirmala UI" panose="020B0502040204020203" pitchFamily="34" charset="0"/>
                <a:ea typeface="ＭＳ ゴシック" panose="020B0609070205080204" pitchFamily="49" charset="-128"/>
              </a:rPr>
              <a:t>  </a:t>
            </a:r>
            <a:r>
              <a:rPr lang="ne-NP" altLang="ja-JP" sz="1200" dirty="0">
                <a:effectLst/>
                <a:latin typeface="Nirmala UI" panose="020B0502040204020203" pitchFamily="34" charset="0"/>
                <a:ea typeface="ＭＳ ゴシック" panose="020B0609070205080204" pitchFamily="49" charset="-128"/>
              </a:rPr>
              <a:t>  </a:t>
            </a:r>
            <a:r>
              <a:rPr lang="ne-NP" altLang="ja-JP" sz="1200" dirty="0">
                <a:effectLst/>
                <a:ea typeface="ＭＳ ゴシック" panose="020B0609070205080204" pitchFamily="49" charset="-128"/>
                <a:cs typeface="Nirmala UI" panose="020B0502040204020203" pitchFamily="34" charset="0"/>
              </a:rPr>
              <a:t> उडेर आउने बस्तुहरु अथवा खसेर झर्ने वस्तुको खतराबाट कामदारुहरु बचाउनको लागि सान्दर्भिक काममा संलग्न कामदारहरुले </a:t>
            </a:r>
          </a:p>
          <a:p>
            <a:pPr marL="0" indent="0">
              <a:lnSpc>
                <a:spcPct val="100000"/>
              </a:lnSpc>
              <a:spcBef>
                <a:spcPts val="0"/>
              </a:spcBef>
              <a:buFont typeface="Arial" panose="020B0604020202020204" pitchFamily="34" charset="0"/>
              <a:buNone/>
            </a:pPr>
            <a:r>
              <a:rPr lang="ne-NP" altLang="ja-JP" sz="1200" dirty="0">
                <a:ea typeface="ＭＳ ゴシック" panose="020B0609070205080204" pitchFamily="49" charset="-128"/>
                <a:cs typeface="Nirmala UI" panose="020B0502040204020203" pitchFamily="34" charset="0"/>
              </a:rPr>
              <a:t>       </a:t>
            </a:r>
            <a:r>
              <a:rPr lang="ne-NP" altLang="ja-JP" sz="1200" dirty="0">
                <a:effectLst/>
                <a:ea typeface="ＭＳ ゴシック" panose="020B0609070205080204" pitchFamily="49" charset="-128"/>
                <a:cs typeface="Nirmala UI" panose="020B0502040204020203" pitchFamily="34" charset="0"/>
              </a:rPr>
              <a:t> सुरक्षा टोपी लगाउनु पर्छ। </a:t>
            </a:r>
            <a:r>
              <a:rPr lang="ja-JP" altLang="en-US" sz="1200" dirty="0">
                <a:solidFill>
                  <a:prstClr val="black"/>
                </a:solidFill>
                <a:latin typeface="Meiryo UI" panose="020B0604030504040204" pitchFamily="50" charset="-128"/>
                <a:ea typeface="Meiryo UI" panose="020B0604030504040204" pitchFamily="50" charset="-128"/>
              </a:rPr>
              <a:t>　</a:t>
            </a:r>
            <a:endParaRPr lang="ne-NP" altLang="ja-JP"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ne-NP" altLang="ja-JP" sz="12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②　①</a:t>
            </a:r>
            <a:r>
              <a:rPr lang="ne-NP" altLang="ja-JP" sz="1200" dirty="0">
                <a:effectLst/>
                <a:ea typeface="ＭＳ ゴシック" panose="020B0609070205080204" pitchFamily="49" charset="-128"/>
                <a:cs typeface="Nirmala UI" panose="020B0502040204020203" pitchFamily="34" charset="0"/>
              </a:rPr>
              <a:t>को काम गर्ने कामदारले सुरक्षा टोपी नलगाई हुन्न। </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02845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15149</Words>
  <Application>Microsoft Office PowerPoint</Application>
  <PresentationFormat>画面に合わせる (4:3)</PresentationFormat>
  <Paragraphs>1434</Paragraphs>
  <Slides>95</Slides>
  <Notes>90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95</vt:i4>
      </vt:variant>
    </vt:vector>
  </HeadingPairs>
  <TitlesOfParts>
    <vt:vector size="105" baseType="lpstr">
      <vt:lpstr>Meiryo UI</vt:lpstr>
      <vt:lpstr>ＭＳ ゴシック</vt:lpstr>
      <vt:lpstr>Arial</vt:lpstr>
      <vt:lpstr>Calibri</vt:lpstr>
      <vt:lpstr>Calibri Light</vt:lpstr>
      <vt:lpstr>Mangal</vt:lpstr>
      <vt:lpstr>Nirmala UI</vt:lpstr>
      <vt:lpstr>Wingdings</vt:lpstr>
      <vt:lpstr>Office テーマ</vt:lpstr>
      <vt:lpstr>Office Theme</vt:lpstr>
      <vt:lpstr>उच्च स्थानमा कार्य गर्ने साधन सञ्चालन शिप प्रशिक्षण सहायक पाठ्यपुस्तक प्रशिक्षण प्रयोजन पावरपोइन्ट सामाग्री</vt:lpstr>
      <vt:lpstr>अध्याय 1　उच्च स्थानमा कार्य गर्ने साधन सम्बन्धि आधारभूत ज्ञान</vt:lpstr>
      <vt:lpstr>उच्च स्थानमा कार्य गर्ने साधनको परिभाषा</vt:lpstr>
      <vt:lpstr>उच्च स्थानमा कार्य गर्ने साधनको सञ्चालनमा चाहिने योग्यता</vt:lpstr>
      <vt:lpstr> उच्च स्थानमा कार्य गर्ने साधनको प्रकार～कार्य उपकरण（１）</vt:lpstr>
      <vt:lpstr>उच्च स्थानमा कार्य गर्ने साधनको प्रकार～कार्य उपकरण （２）</vt:lpstr>
      <vt:lpstr>उच्च स्थानमा कार्य गर्ने साधनको प्रकार～कार्य उपकरण （３）</vt:lpstr>
      <vt:lpstr>उच्च स्थानमा कार्य गर्ने साधनको प्रकार～कार्य उपकरण （４）</vt:lpstr>
      <vt:lpstr>उच्च स्थानमा कार्य गर्ने साधनको प्रकार～चल्ने / गुड्ने उपकरण （１）</vt:lpstr>
      <vt:lpstr>उच्च स्थानमा कार्य गर्ने साधनको प्रकार～चल्ने / गुड्ने उपकरण （２）</vt:lpstr>
      <vt:lpstr>उच्च स्थानमा कार्य गर्ने साधनको प्रकार～चल्ने / गुड्ने उपकरण （３）</vt:lpstr>
      <vt:lpstr>उच्च स्थानमा कार्य गर्ने साधनको शब्दावली（１）</vt:lpstr>
      <vt:lpstr>उच्च स्थानमा कार्य गर्ने साधनको शब्दावली （２）</vt:lpstr>
      <vt:lpstr>उच्च स्थानमा कार्य गर्ने साधनको शब्दावली （３）</vt:lpstr>
      <vt:lpstr>अध्याय 2　उच्च स्थानमा कार्य गर्ने साधनको कार्य उपकरण आदिको बनावट र जतन</vt:lpstr>
      <vt:lpstr>बुम प्रकारको उच्च स्थानमा कार्य गर्ने साधनको कार्य उपकरण（１）　कार्य उपकरण</vt:lpstr>
      <vt:lpstr>बुम प्रकारको उच्च स्थानमा कार्य गर्ने साधनको कार्य उपकरण （２）　कार्यस्थान भुइँ सन्तुलन उपकरण </vt:lpstr>
      <vt:lpstr>बुम प्रकारको उच्च स्थानमा कार्य गर्ने साधनको कार्य उपकरण （３） आउटरिगरको बनावट र विशेषता</vt:lpstr>
      <vt:lpstr>बुम प्रकारको उच्च स्थानमा कार्य गर्ने साधनको कार्य उपकरण （４） 　 सञ्चालन/चलाउने उपकरणको बनावट र विशेषता</vt:lpstr>
      <vt:lpstr>ठाडो माथी तल गर्ने प्रकारको उच्च स्थानमा कार्य गर्ने साधनको कार्य उपकरण</vt:lpstr>
      <vt:lpstr>उच्च स्थानमा कार्य गर्ने साधनको सुरक्षा उपकरण （１） 　कानूनी रुपमा तोकिएको सुरक्षा उपकरणको प्रकार</vt:lpstr>
      <vt:lpstr>उच्च स्थानमा कार्य गर्ने साधनको सुरक्षा उपकरण （２）　 बुम सञ्चालन नियन्त्रण उपकरण</vt:lpstr>
      <vt:lpstr>उच्च स्थानमा कार्य गर्ने साधनको सुरक्षा उपकरण （３）　 आपतकालीन रोक उपकरण</vt:lpstr>
      <vt:lpstr>उच्च स्थानमा कार्य गर्ने साधनको सुरक्षा उपकरण （４）　आपतकालीन अवतरण उपकरण</vt:lpstr>
      <vt:lpstr>उच्च स्थानमा कार्य गर्ने साधनको सुरक्षा उपकरण （５）　 गुड्ने अलार्म उपकरण</vt:lpstr>
      <vt:lpstr>उच्च स्थानमा कार्य गर्ने साधनको सुरक्षा उपकरण （６） सवारी साधनको झुकाव कोण नियन्त्रण उपकरण</vt:lpstr>
      <vt:lpstr>उच्च स्थानमा कार्य गर्ने साधनको सुरक्षा उपकरण （７）　 सुरक्षा भल्भ, चेक भल्भ</vt:lpstr>
      <vt:lpstr>उच्च स्थानमा कार्य गर्ने साधनको सुरक्षा उपकरण （８） 　 आउटरिगर अन्तर लक् उपकरण</vt:lpstr>
      <vt:lpstr>उच्च स्थानमा कार्य गर्ने साधनको सुरक्षा उपकरण （９）　 मेशिन साधनको अघिल्लो पछिल्लो दिशाको संकेत (चिन्ह)</vt:lpstr>
      <vt:lpstr>उच्च स्थानमा कार्य गर्ने साधनको सुरक्षा उपकरण （１０）　  अधिभार नियन्त्रण उपकरण</vt:lpstr>
      <vt:lpstr>आउटरिगरको स्थापना गरिने प्रकृया र ध्यान दिनुपर्ने कुराहरु （１）　 आधारभूत प्रकृया 　</vt:lpstr>
      <vt:lpstr>आउटरिगरको स्थापना गरिने प्रकृया र ध्यान दिनुपर्ने कुराहरु （２）　 भिरालो जमिन भाग १　</vt:lpstr>
      <vt:lpstr>आउटरिगरको स्थापना गरिने प्रकृया र ध्यान दिनुपर्ने कुराहरु （２）　 भिरालो जमिन भाग २　</vt:lpstr>
      <vt:lpstr>आउटरिगरको स्थापना गरिने प्रकृया र ध्यान दिनुपर्ने कुराहरु （２）　 भिरालो जमिन भाग ३　</vt:lpstr>
      <vt:lpstr>बढ्ने घट्ने बुम प्रकारको आधारभूत सञ्चालन प्रकृया र ध्यान दिनुपर्ने कुराहरु</vt:lpstr>
      <vt:lpstr>उच्च स्थानमा कार्य गर्ने साधनको ढुवानी</vt:lpstr>
      <vt:lpstr>उच्च स्थानमा कार्य गर्ने साधनको जाँच・निरीक्षण र मर्मतसम्भार</vt:lpstr>
      <vt:lpstr>उच्च स्थानमा कार्य गर्ने साधनमा आधारित सुरक्षा कार्य （１） 　 गुडाउने समयमा ध्यान दिनुपर्ने कुराहरु  ट्रक प्रणाली</vt:lpstr>
      <vt:lpstr>उच्च स्थानमा कार्य गर्ने साधनमा आधारित सुरक्षा कार्य （１） 　 गुडाउने समयमा ध्यान दिनुपर्ने कुराहरु  ट्रक प्रणाली स्व-चालित प्रणाली  भाग १</vt:lpstr>
      <vt:lpstr>उच्च स्थानमा कार्य गर्ने साधनमा आधारित सुरक्षा कार्य （１） 　 गुडाउने समयमा ध्यान दिनुपर्ने कुराहरु स्व-चालित प्रणाली 　भाग २ </vt:lpstr>
      <vt:lpstr>उच्च स्थानमा कार्य गर्ने साधनमा आधारित सुरक्षा कार्य （１） 　 गुडाउने समयमा ध्यान दिनुपर्ने कुराहरु स्व-चालित प्रणाली 　भाग ३ </vt:lpstr>
      <vt:lpstr>उच्च स्थानमा कार्य गर्ने साधनमा आधारित सुरक्षा कार्य （２） 　 कार्य समयमा ध्यान दिनुपर्ने कुराहरु １　 सुरक्षा नियम पालना गर्ने</vt:lpstr>
      <vt:lpstr>उच्च स्थानमा कार्य गर्ने साधनमा आधारित सुरक्षा कार्य （２） 　 कार्य समयमा ध्यान दिनुपर्ने कुराहरु २ सुरक्षा जाँच पूर्णरुपमा लागु गर्ने</vt:lpstr>
      <vt:lpstr>उच्च स्थानमा कार्य गर्ने साधनमा आधारित सुरक्षा कार्य （２） 　 कार्य समयमा ध्यान दिनुपर्ने कुराहरु ३　सुरक्षा सञ्चालनमा ध्यान दिने</vt:lpstr>
      <vt:lpstr>उच्च स्थानमा कार्य गर्ने साधनमा आधारित सुरक्षा कार्य （３）　  कार्य समाप्त भएपछी ध्यान दिनुपर्ने कुराहरु</vt:lpstr>
      <vt:lpstr>अध्याय 3　चालको श्रोत मेशिन/मोटर सम्बन्धि ज्ञान</vt:lpstr>
      <vt:lpstr>मोटरको प्रकार</vt:lpstr>
      <vt:lpstr>आन्तरिक प्रज्वलन मेशिनको सञ्चालन सिद्धान्त</vt:lpstr>
      <vt:lpstr>४ साईकल डिजेल इन्जिनको बनावट</vt:lpstr>
      <vt:lpstr>विधुतीय मोटरको विशेषता</vt:lpstr>
      <vt:lpstr>हाइड्रोलिक उपकरणको विशेषता</vt:lpstr>
      <vt:lpstr>हाइड्रोलिक उपकरणको सिद्धान्त</vt:lpstr>
      <vt:lpstr>हाइड्रोलिक उपकरणको संयन्त्र</vt:lpstr>
      <vt:lpstr>हाइड्रोलिक उपकरणको बनावट</vt:lpstr>
      <vt:lpstr>उच्च स्थानमा कार्य गर्ने साधनको हाइड्रोलिक सर्किट</vt:lpstr>
      <vt:lpstr>हाइड्रोलिक सिर्जना उपकरण</vt:lpstr>
      <vt:lpstr>हाइड्रोलिक कार्य उपकरण</vt:lpstr>
      <vt:lpstr>हाइड्रोलिक नियन्त्रण उपकरण</vt:lpstr>
      <vt:lpstr>हाइड्रोलिक तेलको गिरावट/खराब</vt:lpstr>
      <vt:lpstr>हाइड्रोलिक तेलको जाँच र व्यवस्थापन</vt:lpstr>
      <vt:lpstr>ट्रक प्रणाली गुड्ने मेशिनको शक्ति प्रसारण उपकरण</vt:lpstr>
      <vt:lpstr>ट्रक प्रणाली गुड्ने मेशिनको गति उपकरण</vt:lpstr>
      <vt:lpstr>पाँग्रा प्रणाली गुड्ने मेशिन र क्रलर प्रणाली गुड्ने मेशिनको शक्ति प्रसारण उपकरण</vt:lpstr>
      <vt:lpstr>अध्याय ४　चलाउँदा चाहिने मेकानिक・विधुतीय झट्का सम्बन्धि ज्ञान</vt:lpstr>
      <vt:lpstr>शक्तिका ३ तत्व</vt:lpstr>
      <vt:lpstr>शक्तिको संश्लेषण र विघटन</vt:lpstr>
      <vt:lpstr>शक्तिको क्षण (मोमेन्ट) （１）　 शक्तिको क्षण </vt:lpstr>
      <vt:lpstr>शक्तिको क्षण（２）　 कसिलो शक्ति र क्षण</vt:lpstr>
      <vt:lpstr>शक्तिको क्षण （３）　 ढल्ने र क्षण</vt:lpstr>
      <vt:lpstr>शक्ति सन्तुलन</vt:lpstr>
      <vt:lpstr>पिण्ड र गुरुत्वाकर्षण केन्द्र</vt:lpstr>
      <vt:lpstr>गुरुत्वाकर्षण केन्द्र र स्थिरता（１）　वस्तुको स्थिरता</vt:lpstr>
      <vt:lpstr>गुरुत्वाकर्षण केन्द्र र स्थिरता（２）दुई वटा वस्तुको स्थिरता र गुरुत्वाकर्षण केन्द्र</vt:lpstr>
      <vt:lpstr>जडत्व</vt:lpstr>
      <vt:lpstr>घर्षण र उच्च स्थानमा कार्य गर्ने साधनको स्थिरता</vt:lpstr>
      <vt:lpstr>लोड/भार</vt:lpstr>
      <vt:lpstr>जमिनको बलियोपन</vt:lpstr>
      <vt:lpstr>आउटरिगर प्रयोग गर्दाको स्थापना दबाब/चाप</vt:lpstr>
      <vt:lpstr>विधुतीय झट्का/करेन्ट लाग्ने</vt:lpstr>
      <vt:lpstr>करेन्ट लाग्ने खतरा र मानव शरीरमा हुने प्रभाव</vt:lpstr>
      <vt:lpstr>माथिल्लो बिजुली लाइन नजिकमा कार्य गर्दा ध्यान दिनुपर्ने कुराहरु</vt:lpstr>
      <vt:lpstr>करेन्ट लाग्ने रोकथाम उपायका आधारभूत कुराहरु</vt:lpstr>
      <vt:lpstr>प्रसारण・वितरण लाइनबाट सुरक्षित विभाजन दूरी</vt:lpstr>
      <vt:lpstr>अध्याय 5　सम्बन्धित कानून र नियमहरू</vt:lpstr>
      <vt:lpstr>सम्बन्धित कानून र नियमहरू （１）</vt:lpstr>
      <vt:lpstr>सम्बन्धित कानून र नियमहरू （２）</vt:lpstr>
      <vt:lpstr>सम्बन्धित कानून र नियमहरू （３）</vt:lpstr>
      <vt:lpstr>सम्बन्धित कानून र नियमहरू （４）</vt:lpstr>
      <vt:lpstr>सम्बन्धित कानून र नियमहरू （５）</vt:lpstr>
      <vt:lpstr>सम्बन्धित कानून र नियमहरू （６）</vt:lpstr>
      <vt:lpstr>सम्बन्धित कानून र नियमहरू （７）</vt:lpstr>
      <vt:lpstr>सम्बन्धित कानून र नियमहरू （８）</vt:lpstr>
      <vt:lpstr>सम्बन्धित कानून र नियमहरू （９）</vt:lpstr>
      <vt:lpstr>सम्बन्धित कानून र नियमहरू （１０）</vt:lpstr>
      <vt:lpstr>सम्बन्धित कानून र नियमहरू （１１）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2022-06-02T01:38:49Z</dcterms:created>
  <dcterms:modified xsi:type="dcterms:W3CDTF">2023-02-07T13:24:46Z</dcterms:modified>
</cp:coreProperties>
</file>