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98"/>
  </p:notesMasterIdLst>
  <p:sldIdLst>
    <p:sldId id="336" r:id="rId3"/>
    <p:sldId id="305" r:id="rId4"/>
    <p:sldId id="257" r:id="rId5"/>
    <p:sldId id="260" r:id="rId6"/>
    <p:sldId id="272"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61" r:id="rId23"/>
    <p:sldId id="359" r:id="rId24"/>
    <p:sldId id="360" r:id="rId25"/>
    <p:sldId id="362" r:id="rId26"/>
    <p:sldId id="363" r:id="rId27"/>
    <p:sldId id="364" r:id="rId28"/>
    <p:sldId id="365" r:id="rId29"/>
    <p:sldId id="366" r:id="rId30"/>
    <p:sldId id="367" r:id="rId31"/>
    <p:sldId id="368" r:id="rId32"/>
    <p:sldId id="369" r:id="rId33"/>
    <p:sldId id="384" r:id="rId34"/>
    <p:sldId id="370" r:id="rId35"/>
    <p:sldId id="383" r:id="rId36"/>
    <p:sldId id="371" r:id="rId37"/>
    <p:sldId id="373" r:id="rId38"/>
    <p:sldId id="374" r:id="rId39"/>
    <p:sldId id="377" r:id="rId40"/>
    <p:sldId id="385" r:id="rId41"/>
    <p:sldId id="386" r:id="rId42"/>
    <p:sldId id="387" r:id="rId43"/>
    <p:sldId id="380" r:id="rId44"/>
    <p:sldId id="378" r:id="rId45"/>
    <p:sldId id="379" r:id="rId46"/>
    <p:sldId id="381" r:id="rId47"/>
    <p:sldId id="388" r:id="rId48"/>
    <p:sldId id="372" r:id="rId49"/>
    <p:sldId id="389" r:id="rId50"/>
    <p:sldId id="390" r:id="rId51"/>
    <p:sldId id="391" r:id="rId52"/>
    <p:sldId id="392" r:id="rId53"/>
    <p:sldId id="393" r:id="rId54"/>
    <p:sldId id="399" r:id="rId55"/>
    <p:sldId id="394" r:id="rId56"/>
    <p:sldId id="395" r:id="rId57"/>
    <p:sldId id="396" r:id="rId58"/>
    <p:sldId id="397" r:id="rId59"/>
    <p:sldId id="398" r:id="rId60"/>
    <p:sldId id="400" r:id="rId61"/>
    <p:sldId id="401" r:id="rId62"/>
    <p:sldId id="402" r:id="rId63"/>
    <p:sldId id="403" r:id="rId64"/>
    <p:sldId id="404" r:id="rId65"/>
    <p:sldId id="409" r:id="rId66"/>
    <p:sldId id="405" r:id="rId67"/>
    <p:sldId id="406" r:id="rId68"/>
    <p:sldId id="422" r:id="rId69"/>
    <p:sldId id="407" r:id="rId70"/>
    <p:sldId id="410" r:id="rId71"/>
    <p:sldId id="408" r:id="rId72"/>
    <p:sldId id="411" r:id="rId73"/>
    <p:sldId id="413" r:id="rId74"/>
    <p:sldId id="423" r:id="rId75"/>
    <p:sldId id="414" r:id="rId76"/>
    <p:sldId id="415" r:id="rId77"/>
    <p:sldId id="416" r:id="rId78"/>
    <p:sldId id="417" r:id="rId79"/>
    <p:sldId id="418" r:id="rId80"/>
    <p:sldId id="419" r:id="rId81"/>
    <p:sldId id="420" r:id="rId82"/>
    <p:sldId id="421" r:id="rId83"/>
    <p:sldId id="425" r:id="rId84"/>
    <p:sldId id="426" r:id="rId85"/>
    <p:sldId id="427" r:id="rId86"/>
    <p:sldId id="429" r:id="rId87"/>
    <p:sldId id="428" r:id="rId88"/>
    <p:sldId id="430" r:id="rId89"/>
    <p:sldId id="431" r:id="rId90"/>
    <p:sldId id="439" r:id="rId91"/>
    <p:sldId id="432" r:id="rId92"/>
    <p:sldId id="434" r:id="rId93"/>
    <p:sldId id="433" r:id="rId94"/>
    <p:sldId id="436" r:id="rId95"/>
    <p:sldId id="438" r:id="rId96"/>
    <p:sldId id="437"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varScale="1">
        <p:scale>
          <a:sx n="83" d="100"/>
          <a:sy n="83" d="100"/>
        </p:scale>
        <p:origin x="84"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2023/2/13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433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875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0172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378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3118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6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09034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13722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197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181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970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99836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5165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118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35982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8434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8362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75479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97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1092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0585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7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2338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59371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32552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5576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26968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677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76195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90473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45021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7570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54567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114101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74196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91226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1061429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602211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7669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5685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002226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563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530528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417904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435200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6733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739165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98735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03338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42321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0105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2741453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360481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431898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409219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3061466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210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2218395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17770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926825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31331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684217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280501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4266622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280052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77</a:t>
            </a:fld>
            <a:endParaRPr lang="ja-JP" altLang="en-US">
              <a:solidFill>
                <a:prstClr val="black"/>
              </a:solidFill>
            </a:endParaRPr>
          </a:p>
        </p:txBody>
      </p:sp>
    </p:spTree>
    <p:extLst>
      <p:ext uri="{BB962C8B-B14F-4D97-AF65-F5344CB8AC3E}">
        <p14:creationId xmlns:p14="http://schemas.microsoft.com/office/powerpoint/2010/main" val="210496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14150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79</a:t>
            </a:fld>
            <a:endParaRPr lang="ja-JP" altLang="en-US">
              <a:solidFill>
                <a:prstClr val="black"/>
              </a:solidFill>
            </a:endParaRPr>
          </a:p>
        </p:txBody>
      </p:sp>
    </p:spTree>
    <p:extLst>
      <p:ext uri="{BB962C8B-B14F-4D97-AF65-F5344CB8AC3E}">
        <p14:creationId xmlns:p14="http://schemas.microsoft.com/office/powerpoint/2010/main" val="294366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2345920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2046498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306228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1732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196143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4207720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3908535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2037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581509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2608281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588375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20203884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119513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93</a:t>
            </a:fld>
            <a:endParaRPr lang="ja-JP" altLang="en-US">
              <a:solidFill>
                <a:prstClr val="black"/>
              </a:solidFill>
            </a:endParaRPr>
          </a:p>
        </p:txBody>
      </p:sp>
    </p:spTree>
    <p:extLst>
      <p:ext uri="{BB962C8B-B14F-4D97-AF65-F5344CB8AC3E}">
        <p14:creationId xmlns:p14="http://schemas.microsoft.com/office/powerpoint/2010/main" val="840295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6977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92125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95</a:t>
            </a:fld>
            <a:endParaRPr lang="ja-JP" altLang="en-US">
              <a:solidFill>
                <a:prstClr val="black"/>
              </a:solidFill>
            </a:endParaRPr>
          </a:p>
        </p:txBody>
      </p:sp>
    </p:spTree>
    <p:extLst>
      <p:ext uri="{BB962C8B-B14F-4D97-AF65-F5344CB8AC3E}">
        <p14:creationId xmlns:p14="http://schemas.microsoft.com/office/powerpoint/2010/main" val="11201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2023/2/13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2023/2/13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2023/2/13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2023/2/13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2023/2/13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2023/2/13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2023/2/13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2023/2/13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60.emf"/><Relationship Id="rId4" Type="http://schemas.openxmlformats.org/officeDocument/2006/relationships/image" Target="../media/image59.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68.emf"/></Relationships>
</file>

<file path=ppt/slides/_rels/slide7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a:normAutofit fontScale="90000"/>
          </a:bodyPr>
          <a:lstStyle/>
          <a:p>
            <a:r>
              <a:rPr lang="ja-JP" altLang="en-US" sz="3200" dirty="0"/>
              <a:t>Apresentação de PowerPoint para o Material Suplementar do Curso Técnico de Condução de Plataforma Aérea Veicular</a:t>
            </a:r>
            <a:br>
              <a:rPr lang="en-US" altLang="ja-JP" sz="3200" dirty="0"/>
            </a:br>
            <a:endParaRPr kumimoji="1" lang="ja-JP" altLang="en-US" sz="3200" dirty="0"/>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01387" y="213004"/>
            <a:ext cx="7741227"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Tipos de plataforma aérea veicular/Equipamentos de locomoção (2)</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8/Página do material suplementar: 8 a 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5377867" cy="342801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②　Tipo autopropulsionado</a:t>
            </a: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Os tipos que não são acoplados a um caminhão são chamados autopropulsionados, e não podem ser conduzidos em via pública.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Dentre os tipos autopropulsionados, há o </a:t>
            </a:r>
            <a:r>
              <a:rPr lang="ja-JP" altLang="en-US" sz="1200" b="1" dirty="0">
                <a:solidFill>
                  <a:prstClr val="black"/>
                </a:solidFill>
                <a:latin typeface="Meiryo UI" panose="020B0604030504040204" pitchFamily="50" charset="-128"/>
                <a:ea typeface="Meiryo UI" panose="020B0604030504040204" pitchFamily="50" charset="-128"/>
              </a:rPr>
              <a:t>tipo</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com rodas</a:t>
            </a:r>
            <a:r>
              <a:rPr lang="ja-JP" altLang="en-US" sz="1200" dirty="0">
                <a:solidFill>
                  <a:prstClr val="black"/>
                </a:solidFill>
                <a:latin typeface="Meiryo UI" panose="020B0604030504040204" pitchFamily="50" charset="-128"/>
                <a:ea typeface="Meiryo UI" panose="020B0604030504040204" pitchFamily="50" charset="-128"/>
              </a:rPr>
              <a:t> e o </a:t>
            </a:r>
            <a:r>
              <a:rPr lang="ja-JP" altLang="en-US" sz="1200" b="1" dirty="0">
                <a:solidFill>
                  <a:prstClr val="black"/>
                </a:solidFill>
                <a:latin typeface="Meiryo UI" panose="020B0604030504040204" pitchFamily="50" charset="-128"/>
                <a:ea typeface="Meiryo UI" panose="020B0604030504040204" pitchFamily="50" charset="-128"/>
              </a:rPr>
              <a:t>tipo rastejante</a:t>
            </a:r>
            <a:r>
              <a:rPr lang="ja-JP" altLang="en-US" sz="12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endParaRPr lang="ja-JP" altLang="en-US" sz="1200" u="sng"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200" b="1" dirty="0">
                <a:solidFill>
                  <a:prstClr val="black"/>
                </a:solidFill>
                <a:latin typeface="Meiryo UI" panose="020B0604030504040204" pitchFamily="50" charset="-128"/>
                <a:ea typeface="Meiryo UI" panose="020B0604030504040204" pitchFamily="50" charset="-128"/>
              </a:rPr>
              <a:t>a)　Tipo com rodas</a:t>
            </a: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O tipo com rodas, de modo geral, possui 4 rodas sendo 2 tracionadas, sejam as traseiras ou dianteiras.</a:t>
            </a: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Os pneus são do tipo resistentes a furos. Também é amplo o uso de pneus de borracha branca, menos propensos a deixar rastros na superfície.</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As rodas são tracionadas por um motor hidráulico com o intermédio de um redutor de velocidade.</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200" dirty="0">
                <a:solidFill>
                  <a:prstClr val="black"/>
                </a:solidFill>
                <a:latin typeface="Meiryo UI" panose="020B0604030504040204" pitchFamily="50" charset="-128"/>
                <a:ea typeface="Meiryo UI" panose="020B0604030504040204" pitchFamily="50" charset="-128"/>
              </a:rPr>
              <a:t>【Principais características】</a:t>
            </a: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  Permite realizar operações em deslocamento com facilidade.</a:t>
            </a: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b)  Possui velocidade de deslocamento lenta em comparação com o tipo caminhão.</a:t>
            </a: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c)  Causa poucos danos à superfície de deslocamento em comparação com o tipo rastejante (feito de metal).</a:t>
            </a: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d)  Ampla utilização em conservação e inspeção no interior de fábricas, acabamentos em construção civil, construção naval etc.</a:t>
            </a:r>
          </a:p>
          <a:p>
            <a:pPr marL="0" indent="0">
              <a:lnSpc>
                <a:spcPct val="11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7088505" y="860668"/>
            <a:ext cx="1426845" cy="3129915"/>
          </a:xfrm>
          <a:prstGeom prst="rect">
            <a:avLst/>
          </a:prstGeom>
          <a:noFill/>
          <a:ln>
            <a:solidFill>
              <a:schemeClr val="tx1"/>
            </a:solidFill>
          </a:ln>
        </p:spPr>
      </p:pic>
      <p:pic>
        <p:nvPicPr>
          <p:cNvPr id="3" name="図 2">
            <a:extLst>
              <a:ext uri="{FF2B5EF4-FFF2-40B4-BE49-F238E27FC236}">
                <a16:creationId xmlns:a16="http://schemas.microsoft.com/office/drawing/2014/main" id="{8F650CB8-DD11-E582-D135-FDF553010EEF}"/>
              </a:ext>
            </a:extLst>
          </p:cNvPr>
          <p:cNvPicPr>
            <a:picLocks noChangeAspect="1"/>
          </p:cNvPicPr>
          <p:nvPr/>
        </p:nvPicPr>
        <p:blipFill>
          <a:blip r:embed="rId4"/>
          <a:stretch>
            <a:fillRect/>
          </a:stretch>
        </p:blipFill>
        <p:spPr>
          <a:xfrm>
            <a:off x="5945872" y="4280160"/>
            <a:ext cx="2705100" cy="1457325"/>
          </a:xfrm>
          <a:prstGeom prst="rect">
            <a:avLst/>
          </a:prstGeom>
        </p:spPr>
      </p:pic>
    </p:spTree>
    <p:extLst>
      <p:ext uri="{BB962C8B-B14F-4D97-AF65-F5344CB8AC3E}">
        <p14:creationId xmlns:p14="http://schemas.microsoft.com/office/powerpoint/2010/main" val="288754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74123" y="284507"/>
            <a:ext cx="7741227"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Tipos de plataforma aérea veicular/Equipamentos de locomoção (3)</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8/Página do material suplementar: 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4178242" cy="342801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100" b="1" dirty="0">
                <a:solidFill>
                  <a:prstClr val="black"/>
                </a:solidFill>
                <a:latin typeface="Meiryo UI" panose="020B0604030504040204" pitchFamily="50" charset="-128"/>
                <a:ea typeface="Meiryo UI" panose="020B0604030504040204" pitchFamily="50" charset="-128"/>
              </a:rPr>
              <a:t>②　Tipo autopropulsionado</a:t>
            </a:r>
          </a:p>
          <a:p>
            <a:pPr marL="0" indent="0">
              <a:lnSpc>
                <a:spcPct val="11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Os tipos que não são acoplados a um caminhão são chamados autopropulsionados, e não podem ser conduzidos em via pública.</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Dentre os tipos autopropulsionados, há o </a:t>
            </a:r>
            <a:r>
              <a:rPr lang="ja-JP" altLang="en-US" sz="1100" b="1" dirty="0">
                <a:solidFill>
                  <a:prstClr val="black"/>
                </a:solidFill>
                <a:latin typeface="Meiryo UI" panose="020B0604030504040204" pitchFamily="50" charset="-128"/>
                <a:ea typeface="Meiryo UI" panose="020B0604030504040204" pitchFamily="50" charset="-128"/>
              </a:rPr>
              <a:t>tipo</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b="1" dirty="0">
                <a:solidFill>
                  <a:prstClr val="black"/>
                </a:solidFill>
                <a:latin typeface="Meiryo UI" panose="020B0604030504040204" pitchFamily="50" charset="-128"/>
                <a:ea typeface="Meiryo UI" panose="020B0604030504040204" pitchFamily="50" charset="-128"/>
              </a:rPr>
              <a:t>com rodas</a:t>
            </a:r>
            <a:r>
              <a:rPr lang="ja-JP" altLang="en-US" sz="1100" dirty="0">
                <a:solidFill>
                  <a:prstClr val="black"/>
                </a:solidFill>
                <a:latin typeface="Meiryo UI" panose="020B0604030504040204" pitchFamily="50" charset="-128"/>
                <a:ea typeface="Meiryo UI" panose="020B0604030504040204" pitchFamily="50" charset="-128"/>
              </a:rPr>
              <a:t> e o </a:t>
            </a:r>
            <a:r>
              <a:rPr lang="ja-JP" altLang="en-US" sz="1100" b="1" dirty="0">
                <a:solidFill>
                  <a:prstClr val="black"/>
                </a:solidFill>
                <a:latin typeface="Meiryo UI" panose="020B0604030504040204" pitchFamily="50" charset="-128"/>
                <a:ea typeface="Meiryo UI" panose="020B0604030504040204" pitchFamily="50" charset="-128"/>
              </a:rPr>
              <a:t>tipo rastejante</a:t>
            </a:r>
            <a:r>
              <a:rPr lang="ja-JP" altLang="en-US" sz="11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Font typeface="Arial" panose="020B0604020202020204" pitchFamily="34" charset="0"/>
              <a:buNone/>
            </a:pPr>
            <a:endParaRPr lang="ja-JP" altLang="en-US" sz="11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100" b="1" dirty="0">
                <a:solidFill>
                  <a:prstClr val="black"/>
                </a:solidFill>
                <a:latin typeface="Meiryo UI" panose="020B0604030504040204" pitchFamily="50" charset="-128"/>
                <a:ea typeface="Meiryo UI" panose="020B0604030504040204" pitchFamily="50" charset="-128"/>
              </a:rPr>
              <a:t>b)　Tipo rastejante</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No tipo rastejante, a esteira também é tracionada por um motor hidráulico com o intermédio de um redutor de velocidade.</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Em modelos de pequeno porte, também existem aqueles que empregam esteira rastejante de borracha para operações internas etc.</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Também é amplo o uso de esteira rastejante de borracha branca, menos propensa a deixar rastros na superfície.</a:t>
            </a:r>
          </a:p>
          <a:p>
            <a:pPr marL="0" indent="0">
              <a:lnSpc>
                <a:spcPct val="110000"/>
              </a:lnSpc>
              <a:spcBef>
                <a:spcPts val="0"/>
              </a:spcBef>
              <a:buNone/>
            </a:pPr>
            <a:endParaRPr lang="ja-JP" altLang="en-US" sz="11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100" dirty="0">
                <a:solidFill>
                  <a:prstClr val="black"/>
                </a:solidFill>
                <a:latin typeface="Meiryo UI" panose="020B0604030504040204" pitchFamily="50" charset="-128"/>
                <a:ea typeface="Meiryo UI" panose="020B0604030504040204" pitchFamily="50" charset="-128"/>
              </a:rPr>
              <a:t>【Principais características】</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Permite realizar operações em deslocamento com facilidade.</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b)  Possui velocidade de deslocamento lenta, como no tipo com rodas.</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c)  Também é capaz de se locomover em superfícies com certas irregularidades.</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d)  Também é capaz de se locomover em superfícies relativamente fracas.</a:t>
            </a:r>
          </a:p>
          <a:p>
            <a:pPr marL="0" indent="0">
              <a:lnSpc>
                <a:spcPct val="11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e)  Amplamente utilizado em construção civil e instalação de equipamentos.</a:t>
            </a:r>
          </a:p>
          <a:p>
            <a:pPr marL="0" indent="0">
              <a:lnSpc>
                <a:spcPct val="110000"/>
              </a:lnSpc>
              <a:spcBef>
                <a:spcPts val="0"/>
              </a:spcBef>
              <a:buFont typeface="Arial" panose="020B0604020202020204" pitchFamily="34" charset="0"/>
              <a:buNone/>
            </a:pPr>
            <a:endParaRPr lang="ja-JP" altLang="en-US" sz="11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4773336" y="2723308"/>
            <a:ext cx="2597150" cy="1758315"/>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7370486" y="1450768"/>
            <a:ext cx="1308100" cy="3030855"/>
          </a:xfrm>
          <a:prstGeom prst="rect">
            <a:avLst/>
          </a:prstGeom>
          <a:noFill/>
          <a:ln>
            <a:solidFill>
              <a:schemeClr val="tx1"/>
            </a:solidFill>
          </a:ln>
        </p:spPr>
      </p:pic>
      <p:sp>
        <p:nvSpPr>
          <p:cNvPr id="2" name="テキスト ボックス 135">
            <a:extLst>
              <a:ext uri="{FF2B5EF4-FFF2-40B4-BE49-F238E27FC236}">
                <a16:creationId xmlns:a16="http://schemas.microsoft.com/office/drawing/2014/main" id="{4E8512AB-3B96-B112-1AB7-5DABC2712B32}"/>
              </a:ext>
            </a:extLst>
          </p:cNvPr>
          <p:cNvSpPr txBox="1"/>
          <p:nvPr/>
        </p:nvSpPr>
        <p:spPr>
          <a:xfrm>
            <a:off x="6253204" y="2873803"/>
            <a:ext cx="885825" cy="2863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Base veicular</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136">
            <a:extLst>
              <a:ext uri="{FF2B5EF4-FFF2-40B4-BE49-F238E27FC236}">
                <a16:creationId xmlns:a16="http://schemas.microsoft.com/office/drawing/2014/main" id="{32BA6B98-28CD-E865-13B7-E2C7DD6A070A}"/>
              </a:ext>
            </a:extLst>
          </p:cNvPr>
          <p:cNvSpPr txBox="1"/>
          <p:nvPr/>
        </p:nvSpPr>
        <p:spPr>
          <a:xfrm>
            <a:off x="4881604" y="3909488"/>
            <a:ext cx="1123950" cy="2863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Esteira rastejante</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37">
            <a:extLst>
              <a:ext uri="{FF2B5EF4-FFF2-40B4-BE49-F238E27FC236}">
                <a16:creationId xmlns:a16="http://schemas.microsoft.com/office/drawing/2014/main" id="{C404F315-CBD1-4005-8588-102AED779AA1}"/>
              </a:ext>
            </a:extLst>
          </p:cNvPr>
          <p:cNvSpPr txBox="1"/>
          <p:nvPr/>
        </p:nvSpPr>
        <p:spPr>
          <a:xfrm>
            <a:off x="5548354" y="4195238"/>
            <a:ext cx="1713865" cy="2863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1-13</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Tipo rastejante</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1708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Termos técnicos sobre plataforma aérea veicular (1)</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14/Página do material suplementar: 10</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41104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É necessário empenho para compreender os termos técnicos corretos relacionados à plataforma aérea veicular e seus significados, para então realizar operações de forma adequada e segura.</a:t>
            </a:r>
          </a:p>
        </p:txBody>
      </p:sp>
      <p:pic>
        <p:nvPicPr>
          <p:cNvPr id="3" name="図 2">
            <a:extLst>
              <a:ext uri="{FF2B5EF4-FFF2-40B4-BE49-F238E27FC236}">
                <a16:creationId xmlns:a16="http://schemas.microsoft.com/office/drawing/2014/main" id="{B5FB3724-BE7B-08F6-853C-AF0085D70247}"/>
              </a:ext>
            </a:extLst>
          </p:cNvPr>
          <p:cNvPicPr>
            <a:picLocks noChangeAspect="1"/>
          </p:cNvPicPr>
          <p:nvPr/>
        </p:nvPicPr>
        <p:blipFill>
          <a:blip r:embed="rId3"/>
          <a:stretch>
            <a:fillRect/>
          </a:stretch>
        </p:blipFill>
        <p:spPr>
          <a:xfrm>
            <a:off x="2224928" y="2284607"/>
            <a:ext cx="5124450" cy="2943225"/>
          </a:xfrm>
          <a:prstGeom prst="rect">
            <a:avLst/>
          </a:prstGeom>
        </p:spPr>
      </p:pic>
    </p:spTree>
    <p:extLst>
      <p:ext uri="{BB962C8B-B14F-4D97-AF65-F5344CB8AC3E}">
        <p14:creationId xmlns:p14="http://schemas.microsoft.com/office/powerpoint/2010/main" val="25206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Termos técnicos sobre plataforma aérea veicular (2)</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42323" y="6400413"/>
            <a:ext cx="4228339"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 a 20/Página do material suplementar: 10 a 14</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9078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É necessário empenho para compreender os termos técnicos corretos relacionados à plataforma aérea veicular e seus significados, para então realizar operações de forma </a:t>
            </a:r>
            <a:r>
              <a:rPr lang="pt-BR" altLang="ja-JP" sz="1600" dirty="0">
                <a:solidFill>
                  <a:prstClr val="black"/>
                </a:solidFill>
                <a:latin typeface="Meiryo UI" panose="020B0604030504040204" pitchFamily="50" charset="-128"/>
                <a:ea typeface="Meiryo UI" panose="020B0604030504040204" pitchFamily="50" charset="-128"/>
              </a:rPr>
              <a:t>segura e </a:t>
            </a:r>
            <a:r>
              <a:rPr lang="ja-JP" altLang="en-US" sz="1600" dirty="0">
                <a:solidFill>
                  <a:prstClr val="black"/>
                </a:solidFill>
                <a:latin typeface="Meiryo UI" panose="020B0604030504040204" pitchFamily="50" charset="-128"/>
                <a:ea typeface="Meiryo UI" panose="020B0604030504040204" pitchFamily="50" charset="-128"/>
              </a:rPr>
              <a:t>adequada.</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Plataforma de trabalho: Chama-se plataforma de trabalho o equipamento onde são alocadas pessoas e cargas.</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Estabilizador: Refere-se ao sistema que atua na manutenção permanente do equilíbrio da plataforma de trabalho.</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Dispositivo de operação: Referem-se aos dispositivos que comandam os equipamentos de operação e de condução etc.</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Dispositivos da lança: Referem-se aos equipamentos que dão suporte à plataforma de trabalho, e realizam sua elevação e abaixamento, expansão e retração etc.</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Sistema de rotação: Refere-se ao sistema que realiza a rotação dos equipamentos de operação.</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Patola: A patola é o dispositivo que garante a estabilidade da carroceria através do uso do macaco.</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Sistema de elevação perpendicular: Refere-se ao sistema que realiza elevação e abaixamento perpendicular da plataforma de trabalho.</a:t>
            </a: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a:solidFill>
                  <a:prstClr val="black"/>
                </a:solidFill>
                <a:latin typeface="Meiryo UI" panose="020B0604030504040204" pitchFamily="50" charset="-128"/>
                <a:ea typeface="Meiryo UI" panose="020B0604030504040204" pitchFamily="50" charset="-128"/>
              </a:rPr>
              <a:t>Carga nominal: Refere-se à carga máxima possível de ser elevada, mediante à alocação de pessoas e cargas na plataforma de trabalho.</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tabLst>
                <a:tab pos="1882775" algn="l"/>
              </a:tabLst>
            </a:pP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Caso seja alocada na plataforma de trabalho carga excedendo a carga nominal, haverá risco de graves acidentes.</a:t>
            </a:r>
            <a:endParaRPr lang="en-US" altLang="ja-JP"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63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Termos técnicos sobre plataforma aérea veicular (3)</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83535" y="6400413"/>
            <a:ext cx="4387127"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20 a 21/Página do material suplementar: 15 a 16</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38003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É necessário empenho para compreender os termos técnicos corretos relacionados à plataforma aérea veicular e seus significados, para então realizar operações de forma adequada e segura.</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200" dirty="0">
                <a:solidFill>
                  <a:prstClr val="black"/>
                </a:solidFill>
                <a:latin typeface="Meiryo UI" panose="020B0604030504040204" pitchFamily="50" charset="-128"/>
                <a:ea typeface="Meiryo UI" panose="020B0604030504040204" pitchFamily="50" charset="-128"/>
              </a:rPr>
              <a:t>Altura da plataforma de trabalho: Refere-se à altura perpendicular do solo até a superfície da plataforma de trabalho, quando é realizada sua elevação total.</a:t>
            </a:r>
            <a:endParaRPr lang="en-US" altLang="ja-JP" sz="12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200" dirty="0">
                <a:solidFill>
                  <a:prstClr val="black"/>
                </a:solidFill>
                <a:latin typeface="Meiryo UI" panose="020B0604030504040204" pitchFamily="50" charset="-128"/>
                <a:ea typeface="Meiryo UI" panose="020B0604030504040204" pitchFamily="50" charset="-128"/>
              </a:rPr>
              <a:t>Altura do solo: Chama-se a altura do solo a altura perpendicular do solo até a superfície da plataforma, quando se eleva a plataforma de trabalho a uma altura qualquer.</a:t>
            </a:r>
            <a:endParaRPr lang="en-US" altLang="ja-JP" sz="12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200" dirty="0">
                <a:solidFill>
                  <a:prstClr val="black"/>
                </a:solidFill>
                <a:latin typeface="Meiryo UI" panose="020B0604030504040204" pitchFamily="50" charset="-128"/>
                <a:ea typeface="Meiryo UI" panose="020B0604030504040204" pitchFamily="50" charset="-128"/>
              </a:rPr>
              <a:t>Raio de trabalho: Refere-se à distância horizontal do centro de rotação até a ponta final da superfície interna da plataforma de trabalho.</a:t>
            </a:r>
            <a:endParaRPr lang="en-US" altLang="ja-JP" sz="12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200" dirty="0">
                <a:solidFill>
                  <a:prstClr val="black"/>
                </a:solidFill>
                <a:latin typeface="Meiryo UI" panose="020B0604030504040204" pitchFamily="50" charset="-128"/>
                <a:ea typeface="Meiryo UI" panose="020B0604030504040204" pitchFamily="50" charset="-128"/>
              </a:rPr>
              <a:t>Diagrama da extensão da área de trabalho: Diagrama que mostra a extensão em que o trabalho pode ser realizado de forma segura pela plataforma aérea veicular.</a:t>
            </a:r>
            <a:endParaRPr lang="en-US" altLang="ja-JP" sz="1200" dirty="0">
              <a:solidFill>
                <a:prstClr val="black"/>
              </a:solidFill>
              <a:latin typeface="Meiryo UI" panose="020B0604030504040204" pitchFamily="50" charset="-128"/>
              <a:ea typeface="Meiryo UI" panose="020B0604030504040204" pitchFamily="50" charset="-128"/>
            </a:endParaRPr>
          </a:p>
          <a:p>
            <a:pPr marL="2063750" indent="0">
              <a:lnSpc>
                <a:spcPct val="110000"/>
              </a:lnSpc>
              <a:spcBef>
                <a:spcPts val="0"/>
              </a:spcBef>
              <a:buNone/>
              <a:tabLst>
                <a:tab pos="1346200" algn="l"/>
              </a:tabLst>
            </a:pPr>
            <a:r>
              <a:rPr lang="ja-JP" altLang="en-US" sz="1200" dirty="0">
                <a:solidFill>
                  <a:prstClr val="black"/>
                </a:solidFill>
                <a:latin typeface="Meiryo UI" panose="020B0604030504040204" pitchFamily="50" charset="-128"/>
                <a:ea typeface="Meiryo UI" panose="020B0604030504040204" pitchFamily="50" charset="-128"/>
              </a:rPr>
              <a:t>A extensão da área de trabalho varia de acordo com as capacidades (carga nominal, carga içada, comprimento da lança, raio de trabalho, extensão da patola etc.).</a:t>
            </a:r>
          </a:p>
          <a:p>
            <a:pPr marL="342900" indent="-342900">
              <a:lnSpc>
                <a:spcPct val="110000"/>
              </a:lnSpc>
              <a:spcBef>
                <a:spcPts val="0"/>
              </a:spcBef>
              <a:buFont typeface="+mj-ea"/>
              <a:buAutoNum type="circleNumDbPlain" startAt="9"/>
              <a:tabLst>
                <a:tab pos="1882775" algn="l"/>
              </a:tabLst>
            </a:pPr>
            <a:endParaRPr lang="en-US" altLang="ja-JP" sz="1200" dirty="0">
              <a:solidFill>
                <a:prstClr val="black"/>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900825C-269B-F428-4993-F4D4884780D2}"/>
              </a:ext>
            </a:extLst>
          </p:cNvPr>
          <p:cNvPicPr>
            <a:picLocks noChangeAspect="1"/>
          </p:cNvPicPr>
          <p:nvPr/>
        </p:nvPicPr>
        <p:blipFill>
          <a:blip r:embed="rId3"/>
          <a:stretch>
            <a:fillRect/>
          </a:stretch>
        </p:blipFill>
        <p:spPr>
          <a:xfrm>
            <a:off x="628650" y="4384674"/>
            <a:ext cx="2571750" cy="1971675"/>
          </a:xfrm>
          <a:prstGeom prst="rect">
            <a:avLst/>
          </a:prstGeom>
        </p:spPr>
      </p:pic>
      <p:pic>
        <p:nvPicPr>
          <p:cNvPr id="12" name="図 11">
            <a:extLst>
              <a:ext uri="{FF2B5EF4-FFF2-40B4-BE49-F238E27FC236}">
                <a16:creationId xmlns:a16="http://schemas.microsoft.com/office/drawing/2014/main" id="{2A860316-1915-47F5-D6E6-935D507FECA1}"/>
              </a:ext>
            </a:extLst>
          </p:cNvPr>
          <p:cNvPicPr>
            <a:picLocks noChangeAspect="1"/>
          </p:cNvPicPr>
          <p:nvPr/>
        </p:nvPicPr>
        <p:blipFill>
          <a:blip r:embed="rId4"/>
          <a:stretch>
            <a:fillRect/>
          </a:stretch>
        </p:blipFill>
        <p:spPr>
          <a:xfrm>
            <a:off x="3875916" y="4093600"/>
            <a:ext cx="1513332" cy="2247298"/>
          </a:xfrm>
          <a:prstGeom prst="rect">
            <a:avLst/>
          </a:prstGeom>
        </p:spPr>
      </p:pic>
      <p:pic>
        <p:nvPicPr>
          <p:cNvPr id="14" name="図 13">
            <a:extLst>
              <a:ext uri="{FF2B5EF4-FFF2-40B4-BE49-F238E27FC236}">
                <a16:creationId xmlns:a16="http://schemas.microsoft.com/office/drawing/2014/main" id="{FDA27F2C-811B-D9A3-CE3A-558554C8AA07}"/>
              </a:ext>
            </a:extLst>
          </p:cNvPr>
          <p:cNvPicPr>
            <a:picLocks noChangeAspect="1"/>
          </p:cNvPicPr>
          <p:nvPr/>
        </p:nvPicPr>
        <p:blipFill>
          <a:blip r:embed="rId5"/>
          <a:stretch>
            <a:fillRect/>
          </a:stretch>
        </p:blipFill>
        <p:spPr>
          <a:xfrm>
            <a:off x="5678461" y="4064989"/>
            <a:ext cx="3174647" cy="2247298"/>
          </a:xfrm>
          <a:prstGeom prst="rect">
            <a:avLst/>
          </a:prstGeom>
        </p:spPr>
      </p:pic>
    </p:spTree>
    <p:extLst>
      <p:ext uri="{BB962C8B-B14F-4D97-AF65-F5344CB8AC3E}">
        <p14:creationId xmlns:p14="http://schemas.microsoft.com/office/powerpoint/2010/main" val="94855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3"/>
            <a:ext cx="7772400" cy="1095289"/>
          </a:xfrm>
        </p:spPr>
        <p:txBody>
          <a:bodyPr>
            <a:normAutofit fontScale="90000"/>
          </a:bodyPr>
          <a:lstStyle/>
          <a:p>
            <a:r>
              <a:rPr kumimoji="1" lang="ja-JP" altLang="en-US" sz="3200" dirty="0">
                <a:latin typeface="+mn-ea"/>
                <a:ea typeface="+mn-ea"/>
              </a:rPr>
              <a:t>Capítulo 2 - Estrutura e manuseio dos equipamentos de operação da plataforma aérea veicular</a:t>
            </a:r>
            <a:br>
              <a:rPr lang="en-US" altLang="ja-JP" sz="3200" dirty="0">
                <a:latin typeface="+mn-ea"/>
                <a:ea typeface="+mn-ea"/>
              </a:rPr>
            </a:b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56697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kumimoji="1" lang="ja-JP" altLang="en-US" sz="2000" b="1" dirty="0">
                <a:latin typeface="Meiryo UI" panose="020B0604030504040204" pitchFamily="50" charset="-128"/>
                <a:ea typeface="Meiryo UI" panose="020B0604030504040204" pitchFamily="50" charset="-128"/>
              </a:rPr>
              <a:t>Equipamentos de operação da plataforma aérea veicular tipo lança (1) Equipamentos de operação</a:t>
            </a: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25/Página do material suplementar: 17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19222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Existem 3 tipos de plataforma aérea veicular com lança, de acordo com a </a:t>
            </a:r>
            <a:r>
              <a:rPr lang="ja-JP" altLang="en-US" sz="1800" b="1" u="sng" dirty="0">
                <a:solidFill>
                  <a:prstClr val="black"/>
                </a:solidFill>
                <a:latin typeface="Meiryo UI" panose="020B0604030504040204" pitchFamily="50" charset="-128"/>
                <a:ea typeface="Meiryo UI" panose="020B0604030504040204" pitchFamily="50" charset="-128"/>
              </a:rPr>
              <a:t>estrutura da lança</a:t>
            </a:r>
            <a:r>
              <a:rPr lang="ja-JP" altLang="en-US" sz="1800" dirty="0">
                <a:solidFill>
                  <a:prstClr val="black"/>
                </a:solidFill>
                <a:latin typeface="Meiryo UI" panose="020B0604030504040204" pitchFamily="50" charset="-128"/>
                <a:ea typeface="Meiryo UI" panose="020B0604030504040204" pitchFamily="50" charset="-128"/>
              </a:rPr>
              <a:t>, podendo ser de </a:t>
            </a:r>
            <a:r>
              <a:rPr lang="ja-JP" altLang="en-US" sz="1800" b="1" u="sng" dirty="0">
                <a:solidFill>
                  <a:prstClr val="black"/>
                </a:solidFill>
                <a:latin typeface="Meiryo UI" panose="020B0604030504040204" pitchFamily="50" charset="-128"/>
                <a:ea typeface="Meiryo UI" panose="020B0604030504040204" pitchFamily="50" charset="-128"/>
              </a:rPr>
              <a:t>tipo telescópico, tipo articulado, ou tipo misto</a:t>
            </a:r>
            <a:r>
              <a:rPr lang="ja-JP" altLang="en-US" sz="18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Os equipamentos de operação são compostos pelos </a:t>
            </a:r>
            <a:r>
              <a:rPr lang="ja-JP" altLang="en-US" sz="1800" b="1" u="sng" dirty="0">
                <a:solidFill>
                  <a:prstClr val="black"/>
                </a:solidFill>
                <a:latin typeface="Meiryo UI" panose="020B0604030504040204" pitchFamily="50" charset="-128"/>
                <a:ea typeface="Meiryo UI" panose="020B0604030504040204" pitchFamily="50" charset="-128"/>
              </a:rPr>
              <a:t>dispositivos da lança, sistema de rotação da lança, sistema de elevação da lança, plataforma de trabalho, sistema de maneio da plataforma de trabalho, sistema de nivelamento da plataforma de trabalho</a:t>
            </a:r>
            <a:r>
              <a:rPr lang="ja-JP" altLang="en-US" sz="1800" dirty="0">
                <a:solidFill>
                  <a:prstClr val="black"/>
                </a:solidFill>
                <a:latin typeface="Meiryo UI" panose="020B0604030504040204" pitchFamily="50" charset="-128"/>
                <a:ea typeface="Meiryo UI" panose="020B0604030504040204" pitchFamily="50" charset="-128"/>
              </a:rPr>
              <a:t> etc.</a:t>
            </a:r>
          </a:p>
        </p:txBody>
      </p:sp>
    </p:spTree>
    <p:extLst>
      <p:ext uri="{BB962C8B-B14F-4D97-AF65-F5344CB8AC3E}">
        <p14:creationId xmlns:p14="http://schemas.microsoft.com/office/powerpoint/2010/main" val="410006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44831"/>
            <a:ext cx="7982915" cy="82585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Equipamentos de operação da plataforma aérea veicular tipo lança (2) Sistema de nivelamento da plataforma de trabalho</a:t>
            </a: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28/Página do material suplementar: 18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51801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Em caso de inclinação da plataforma de trabalho durante as operações de expansão/retração, bem como articulação da lança, há risco de queda do operador da plataforma de trabalho. Para prevenir isso, esse sistema </a:t>
            </a:r>
            <a:r>
              <a:rPr lang="ja-JP" altLang="en-US" sz="1400" b="1" u="sng" dirty="0">
                <a:solidFill>
                  <a:prstClr val="black"/>
                </a:solidFill>
                <a:latin typeface="Meiryo UI" panose="020B0604030504040204" pitchFamily="50" charset="-128"/>
                <a:ea typeface="Meiryo UI" panose="020B0604030504040204" pitchFamily="50" charset="-128"/>
              </a:rPr>
              <a:t>preserva o equilíbrio da plataforma de trabalho constantemente</a:t>
            </a:r>
            <a:r>
              <a:rPr lang="ja-JP" altLang="en-US" sz="1400" dirty="0">
                <a:solidFill>
                  <a:prstClr val="black"/>
                </a:solidFill>
                <a:latin typeface="Meiryo UI" panose="020B0604030504040204" pitchFamily="50" charset="-128"/>
                <a:ea typeface="Meiryo UI" panose="020B0604030504040204" pitchFamily="50" charset="-128"/>
              </a:rPr>
              <a:t>, independentemente das operações de suspensão e rebaixamento, ou de retração. (O sistema encontra-se equipado em todas as plataformas aéreas veiculares, com exceção das de elevação perpendicular.)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①　Estabilizador tipo cilindro</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②　Estabilizador tipo corda de arame (corrente)</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3775836" y="3799597"/>
            <a:ext cx="2178050" cy="2316480"/>
          </a:xfrm>
          <a:prstGeom prst="rect">
            <a:avLst/>
          </a:prstGeom>
          <a:noFill/>
          <a:ln>
            <a:solidFill>
              <a:schemeClr val="tx1"/>
            </a:solidFill>
          </a:ln>
        </p:spPr>
      </p:pic>
      <p:pic>
        <p:nvPicPr>
          <p:cNvPr id="3" name="図 2">
            <a:extLst>
              <a:ext uri="{FF2B5EF4-FFF2-40B4-BE49-F238E27FC236}">
                <a16:creationId xmlns:a16="http://schemas.microsoft.com/office/drawing/2014/main" id="{7DAFAB34-7128-2EC7-FBB6-9BD3825070A5}"/>
              </a:ext>
            </a:extLst>
          </p:cNvPr>
          <p:cNvPicPr>
            <a:picLocks noChangeAspect="1"/>
          </p:cNvPicPr>
          <p:nvPr/>
        </p:nvPicPr>
        <p:blipFill>
          <a:blip r:embed="rId4"/>
          <a:stretch>
            <a:fillRect/>
          </a:stretch>
        </p:blipFill>
        <p:spPr>
          <a:xfrm>
            <a:off x="6210751" y="2520763"/>
            <a:ext cx="2551798" cy="3737482"/>
          </a:xfrm>
          <a:prstGeom prst="rect">
            <a:avLst/>
          </a:prstGeom>
        </p:spPr>
      </p:pic>
      <p:sp>
        <p:nvSpPr>
          <p:cNvPr id="9" name="テキスト ボックス 207">
            <a:extLst>
              <a:ext uri="{FF2B5EF4-FFF2-40B4-BE49-F238E27FC236}">
                <a16:creationId xmlns:a16="http://schemas.microsoft.com/office/drawing/2014/main" id="{106874F5-0B35-6E40-E2A7-8847F3CBDB4E}"/>
              </a:ext>
            </a:extLst>
          </p:cNvPr>
          <p:cNvSpPr txBox="1"/>
          <p:nvPr/>
        </p:nvSpPr>
        <p:spPr>
          <a:xfrm>
            <a:off x="4864861" y="4438272"/>
            <a:ext cx="626294"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de-DE" sz="800" kern="100" dirty="0">
                <a:effectLst/>
                <a:latin typeface="Arial" panose="020B0604020202020204" pitchFamily="34" charset="0"/>
                <a:ea typeface="ＭＳ ゴシック" panose="020B0609070205080204" pitchFamily="49" charset="-128"/>
                <a:cs typeface="Times New Roman" panose="02020603050405020304" pitchFamily="18" charset="0"/>
              </a:rPr>
              <a:t>Corrente</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208">
            <a:extLst>
              <a:ext uri="{FF2B5EF4-FFF2-40B4-BE49-F238E27FC236}">
                <a16:creationId xmlns:a16="http://schemas.microsoft.com/office/drawing/2014/main" id="{AB9F446D-25F8-676F-31B8-AC6AE16E868A}"/>
              </a:ext>
            </a:extLst>
          </p:cNvPr>
          <p:cNvSpPr txBox="1"/>
          <p:nvPr/>
        </p:nvSpPr>
        <p:spPr>
          <a:xfrm>
            <a:off x="3751578" y="5124524"/>
            <a:ext cx="916957"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de-DE" sz="800" kern="100">
                <a:effectLst/>
                <a:latin typeface="Arial" panose="020B0604020202020204" pitchFamily="34" charset="0"/>
                <a:ea typeface="ＭＳ ゴシック" panose="020B0609070205080204" pitchFamily="49" charset="-128"/>
                <a:cs typeface="Times New Roman" panose="02020603050405020304" pitchFamily="18" charset="0"/>
              </a:rPr>
              <a:t>Roldana guia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テキスト ボックス 209">
            <a:extLst>
              <a:ext uri="{FF2B5EF4-FFF2-40B4-BE49-F238E27FC236}">
                <a16:creationId xmlns:a16="http://schemas.microsoft.com/office/drawing/2014/main" id="{BECF7C20-1853-C63B-8DBF-86D50EC57D94}"/>
              </a:ext>
            </a:extLst>
          </p:cNvPr>
          <p:cNvSpPr txBox="1"/>
          <p:nvPr/>
        </p:nvSpPr>
        <p:spPr>
          <a:xfrm>
            <a:off x="3210376" y="5811277"/>
            <a:ext cx="3000375"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de-DE" sz="700" kern="100">
                <a:effectLst/>
                <a:latin typeface="Arial" panose="020B0604020202020204" pitchFamily="34" charset="0"/>
                <a:ea typeface="ＭＳ ゴシック" panose="020B0609070205080204" pitchFamily="49" charset="-128"/>
                <a:cs typeface="Times New Roman" panose="02020603050405020304" pitchFamily="18" charset="0"/>
              </a:rPr>
              <a:t>Imagem 2-9</a:t>
            </a:r>
            <a:r>
              <a:rPr lang="ja-JP" sz="700" kern="100">
                <a:effectLst/>
                <a:latin typeface="Arial" panose="020B0604020202020204" pitchFamily="34" charset="0"/>
                <a:ea typeface="ＭＳ ゴシック" panose="020B0609070205080204" pitchFamily="49" charset="-128"/>
                <a:cs typeface="Arial" panose="020B0604020202020204" pitchFamily="34" charset="0"/>
              </a:rPr>
              <a:t>　</a:t>
            </a:r>
            <a:r>
              <a:rPr lang="de-DE" sz="700" kern="100">
                <a:effectLst/>
                <a:latin typeface="Arial" panose="020B0604020202020204" pitchFamily="34" charset="0"/>
                <a:ea typeface="ＭＳ ゴシック" panose="020B0609070205080204" pitchFamily="49" charset="-128"/>
                <a:cs typeface="Times New Roman" panose="02020603050405020304" pitchFamily="18" charset="0"/>
              </a:rPr>
              <a:t>Exemplo de sistema de nivelamento tipo corrente</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1225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0220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Equipamentos de operação da plataforma aérea veicular tipo lança (3) Estrutura e características da patola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29/Página do material suplementar: 19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1" name="コンテンツ プレースホルダー 4"/>
          <p:cNvSpPr txBox="1">
            <a:spLocks/>
          </p:cNvSpPr>
          <p:nvPr/>
        </p:nvSpPr>
        <p:spPr>
          <a:xfrm>
            <a:off x="666978" y="1157387"/>
            <a:ext cx="7886700" cy="135282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Com relação à patola</a:t>
            </a:r>
            <a:r>
              <a:rPr lang="ja-JP" altLang="en-US" sz="1400">
                <a:solidFill>
                  <a:prstClr val="black"/>
                </a:solidFill>
                <a:latin typeface="Meiryo UI" panose="020B0604030504040204" pitchFamily="50" charset="-128"/>
                <a:ea typeface="Meiryo UI" panose="020B0604030504040204" pitchFamily="50" charset="-128"/>
              </a:rPr>
              <a:t>, existe</a:t>
            </a:r>
            <a:r>
              <a:rPr lang="en-US" altLang="ja-JP" sz="1400">
                <a:solidFill>
                  <a:prstClr val="black"/>
                </a:solidFill>
                <a:latin typeface="Meiryo UI" panose="020B0604030504040204" pitchFamily="50" charset="-128"/>
                <a:ea typeface="Meiryo UI" panose="020B0604030504040204" pitchFamily="50" charset="-128"/>
              </a:rPr>
              <a:t>m</a:t>
            </a:r>
            <a:r>
              <a:rPr lang="ja-JP" altLang="en-US" sz="140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as </a:t>
            </a:r>
            <a:r>
              <a:rPr lang="pt-BR" altLang="ja-JP" sz="1400" b="1" dirty="0">
                <a:solidFill>
                  <a:prstClr val="black"/>
                </a:solidFill>
                <a:latin typeface="Meiryo UI" panose="020B0604030504040204" pitchFamily="50" charset="-128"/>
                <a:ea typeface="Meiryo UI" panose="020B0604030504040204" pitchFamily="50" charset="-128"/>
              </a:rPr>
              <a:t>patolas </a:t>
            </a:r>
            <a:r>
              <a:rPr lang="ja-JP" altLang="en-US" sz="1400" b="1" dirty="0">
                <a:solidFill>
                  <a:prstClr val="black"/>
                </a:solidFill>
                <a:latin typeface="Meiryo UI" panose="020B0604030504040204" pitchFamily="50" charset="-128"/>
                <a:ea typeface="Meiryo UI" panose="020B0604030504040204" pitchFamily="50" charset="-128"/>
              </a:rPr>
              <a:t>em forma de A, dispositivo em que há contato direto com o solo em diagonal</a:t>
            </a:r>
            <a:r>
              <a:rPr lang="ja-JP" altLang="en-US" sz="1400" dirty="0">
                <a:solidFill>
                  <a:prstClr val="black"/>
                </a:solidFill>
                <a:latin typeface="Meiryo UI" panose="020B0604030504040204" pitchFamily="50" charset="-128"/>
                <a:ea typeface="Meiryo UI" panose="020B0604030504040204" pitchFamily="50" charset="-128"/>
              </a:rPr>
              <a:t>. Há também outros que </a:t>
            </a:r>
            <a:r>
              <a:rPr lang="ja-JP" altLang="en-US" sz="1400" b="1" u="sng" dirty="0">
                <a:solidFill>
                  <a:prstClr val="black"/>
                </a:solidFill>
                <a:latin typeface="Meiryo UI" panose="020B0604030504040204" pitchFamily="50" charset="-128"/>
                <a:ea typeface="Meiryo UI" panose="020B0604030504040204" pitchFamily="50" charset="-128"/>
              </a:rPr>
              <a:t>realizam contato com o solo em projeção lateral e que possuem forma de H</a:t>
            </a:r>
            <a:r>
              <a:rPr lang="ja-JP" altLang="en-US" sz="1400" dirty="0">
                <a:solidFill>
                  <a:prstClr val="black"/>
                </a:solidFill>
                <a:latin typeface="Meiryo UI" panose="020B0604030504040204" pitchFamily="50" charset="-128"/>
                <a:ea typeface="Meiryo UI" panose="020B0604030504040204" pitchFamily="50" charset="-128"/>
              </a:rPr>
              <a:t>. Ambos são </a:t>
            </a:r>
            <a:r>
              <a:rPr lang="ja-JP" altLang="en-US" sz="1400" b="1" u="sng" dirty="0">
                <a:solidFill>
                  <a:prstClr val="black"/>
                </a:solidFill>
                <a:latin typeface="Meiryo UI" panose="020B0604030504040204" pitchFamily="50" charset="-128"/>
                <a:ea typeface="Meiryo UI" panose="020B0604030504040204" pitchFamily="50" charset="-128"/>
              </a:rPr>
              <a:t>dispositivos que dão estabilidade à plataforma aérea veicular</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patola em formato de H é muitas vezes empregada em plataformas aéreas veiculares relativamente maiores, com altura da plataforma de trabalho a partir de 12m. A patola em formato de A é muitas vezes empregada em plataformas aéreas veiculares relativamente menores, com altura da plataforma de trabalho até 12m.</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Além disso, o cilindro hidráulico do macaco é equipado uma válvula de cheque para impedir a contração do cilindro em caso de rompimento da mangueira hidráulica.</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A4ED2E9-745F-04B4-F055-E0CA8A5E2DB2}"/>
              </a:ext>
            </a:extLst>
          </p:cNvPr>
          <p:cNvPicPr>
            <a:picLocks noChangeAspect="1"/>
          </p:cNvPicPr>
          <p:nvPr/>
        </p:nvPicPr>
        <p:blipFill>
          <a:blip r:embed="rId3"/>
          <a:stretch>
            <a:fillRect/>
          </a:stretch>
        </p:blipFill>
        <p:spPr>
          <a:xfrm>
            <a:off x="3705225" y="3918018"/>
            <a:ext cx="1733550" cy="1990725"/>
          </a:xfrm>
          <a:prstGeom prst="rect">
            <a:avLst/>
          </a:prstGeom>
        </p:spPr>
      </p:pic>
      <p:pic>
        <p:nvPicPr>
          <p:cNvPr id="8" name="図 7">
            <a:extLst>
              <a:ext uri="{FF2B5EF4-FFF2-40B4-BE49-F238E27FC236}">
                <a16:creationId xmlns:a16="http://schemas.microsoft.com/office/drawing/2014/main" id="{0715FEFA-0E81-CFFC-517E-940E07557519}"/>
              </a:ext>
            </a:extLst>
          </p:cNvPr>
          <p:cNvPicPr>
            <a:picLocks noChangeAspect="1"/>
          </p:cNvPicPr>
          <p:nvPr/>
        </p:nvPicPr>
        <p:blipFill>
          <a:blip r:embed="rId4"/>
          <a:stretch>
            <a:fillRect/>
          </a:stretch>
        </p:blipFill>
        <p:spPr>
          <a:xfrm>
            <a:off x="6322812" y="3814663"/>
            <a:ext cx="1847850" cy="1885950"/>
          </a:xfrm>
          <a:prstGeom prst="rect">
            <a:avLst/>
          </a:prstGeom>
        </p:spPr>
      </p:pic>
    </p:spTree>
    <p:extLst>
      <p:ext uri="{BB962C8B-B14F-4D97-AF65-F5344CB8AC3E}">
        <p14:creationId xmlns:p14="http://schemas.microsoft.com/office/powerpoint/2010/main" val="331040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26743"/>
            <a:ext cx="7886700" cy="84441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Equipamentos de operação da plataforma aérea veicular tipo lança (4) Estrutura e características dos dispositivos de operação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05437" y="6400413"/>
            <a:ext cx="4365225"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30 a 31/Página do material suplementar: 20 a 22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176835"/>
            <a:ext cx="7886700" cy="161564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300" dirty="0">
                <a:solidFill>
                  <a:prstClr val="black"/>
                </a:solidFill>
                <a:latin typeface="Meiryo UI" panose="020B0604030504040204" pitchFamily="50" charset="-128"/>
                <a:ea typeface="Meiryo UI" panose="020B0604030504040204" pitchFamily="50" charset="-128"/>
              </a:rPr>
              <a:t>　Dentre os dispositivos de operação, há o </a:t>
            </a:r>
            <a:r>
              <a:rPr lang="ja-JP" altLang="en-US" sz="1300" b="1" u="sng" dirty="0">
                <a:solidFill>
                  <a:prstClr val="black"/>
                </a:solidFill>
                <a:latin typeface="Meiryo UI" panose="020B0604030504040204" pitchFamily="50" charset="-128"/>
                <a:ea typeface="Meiryo UI" panose="020B0604030504040204" pitchFamily="50" charset="-128"/>
              </a:rPr>
              <a:t>controle seletor PTO (Power Take Off, apenas em tipo caminhão)</a:t>
            </a:r>
            <a:r>
              <a:rPr lang="ja-JP" altLang="en-US" sz="1300" dirty="0">
                <a:solidFill>
                  <a:prstClr val="black"/>
                </a:solidFill>
                <a:latin typeface="Meiryo UI" panose="020B0604030504040204" pitchFamily="50" charset="-128"/>
                <a:ea typeface="Meiryo UI" panose="020B0604030504040204" pitchFamily="50" charset="-128"/>
              </a:rPr>
              <a:t> que opera a bomba hidráulica, o </a:t>
            </a:r>
            <a:r>
              <a:rPr lang="ja-JP" altLang="en-US" sz="1300" b="1" u="sng" dirty="0">
                <a:solidFill>
                  <a:prstClr val="black"/>
                </a:solidFill>
                <a:latin typeface="Meiryo UI" panose="020B0604030504040204" pitchFamily="50" charset="-128"/>
                <a:ea typeface="Meiryo UI" panose="020B0604030504040204" pitchFamily="50" charset="-128"/>
              </a:rPr>
              <a:t>dispositivo de operação da patola</a:t>
            </a:r>
            <a:r>
              <a:rPr lang="ja-JP" altLang="en-US" sz="1300" dirty="0">
                <a:solidFill>
                  <a:prstClr val="black"/>
                </a:solidFill>
                <a:latin typeface="Meiryo UI" panose="020B0604030504040204" pitchFamily="50" charset="-128"/>
                <a:ea typeface="Meiryo UI" panose="020B0604030504040204" pitchFamily="50" charset="-128"/>
              </a:rPr>
              <a:t>, os </a:t>
            </a:r>
            <a:r>
              <a:rPr lang="ja-JP" altLang="en-US" sz="1300" b="1" u="sng" dirty="0">
                <a:solidFill>
                  <a:prstClr val="black"/>
                </a:solidFill>
                <a:latin typeface="Meiryo UI" panose="020B0604030504040204" pitchFamily="50" charset="-128"/>
                <a:ea typeface="Meiryo UI" panose="020B0604030504040204" pitchFamily="50" charset="-128"/>
              </a:rPr>
              <a:t>dispositivos de operação inferiores e superiores</a:t>
            </a:r>
            <a:r>
              <a:rPr lang="ja-JP" altLang="en-US" sz="1300" dirty="0">
                <a:solidFill>
                  <a:prstClr val="black"/>
                </a:solidFill>
                <a:latin typeface="Meiryo UI" panose="020B0604030504040204" pitchFamily="50" charset="-128"/>
                <a:ea typeface="Meiryo UI" panose="020B0604030504040204" pitchFamily="50" charset="-128"/>
              </a:rPr>
              <a:t> que operam o maquinário.</a:t>
            </a:r>
          </a:p>
          <a:p>
            <a:pPr marL="0" indent="0">
              <a:lnSpc>
                <a:spcPct val="110000"/>
              </a:lnSpc>
              <a:spcBef>
                <a:spcPts val="0"/>
              </a:spcBef>
              <a:buNone/>
            </a:pPr>
            <a:r>
              <a:rPr lang="ja-JP" altLang="en-US" sz="1300" dirty="0">
                <a:solidFill>
                  <a:prstClr val="black"/>
                </a:solidFill>
                <a:latin typeface="Meiryo UI" panose="020B0604030504040204" pitchFamily="50" charset="-128"/>
                <a:ea typeface="Meiryo UI" panose="020B0604030504040204" pitchFamily="50" charset="-128"/>
              </a:rPr>
              <a:t>　Além disso, dentre os modos de operação, há o controle elétrico (controle por switch), controle por alavanca e controle proporcional eletromagnético.</a:t>
            </a:r>
          </a:p>
        </p:txBody>
      </p:sp>
      <p:pic>
        <p:nvPicPr>
          <p:cNvPr id="13" name="図 12">
            <a:extLst>
              <a:ext uri="{FF2B5EF4-FFF2-40B4-BE49-F238E27FC236}">
                <a16:creationId xmlns:a16="http://schemas.microsoft.com/office/drawing/2014/main" id="{4C30D3FD-B61D-D227-54F6-461E1C56ADC1}"/>
              </a:ext>
            </a:extLst>
          </p:cNvPr>
          <p:cNvPicPr>
            <a:picLocks noChangeAspect="1"/>
          </p:cNvPicPr>
          <p:nvPr/>
        </p:nvPicPr>
        <p:blipFill>
          <a:blip r:embed="rId3"/>
          <a:stretch>
            <a:fillRect/>
          </a:stretch>
        </p:blipFill>
        <p:spPr>
          <a:xfrm>
            <a:off x="529819" y="2616331"/>
            <a:ext cx="3791398" cy="1479942"/>
          </a:xfrm>
          <a:prstGeom prst="rect">
            <a:avLst/>
          </a:prstGeom>
        </p:spPr>
      </p:pic>
      <p:pic>
        <p:nvPicPr>
          <p:cNvPr id="15" name="図 14">
            <a:extLst>
              <a:ext uri="{FF2B5EF4-FFF2-40B4-BE49-F238E27FC236}">
                <a16:creationId xmlns:a16="http://schemas.microsoft.com/office/drawing/2014/main" id="{1CBCE567-027B-5A68-B9F9-3005914C8D64}"/>
              </a:ext>
            </a:extLst>
          </p:cNvPr>
          <p:cNvPicPr>
            <a:picLocks noChangeAspect="1"/>
          </p:cNvPicPr>
          <p:nvPr/>
        </p:nvPicPr>
        <p:blipFill>
          <a:blip r:embed="rId4"/>
          <a:stretch>
            <a:fillRect/>
          </a:stretch>
        </p:blipFill>
        <p:spPr>
          <a:xfrm>
            <a:off x="4120896" y="2456442"/>
            <a:ext cx="4156710" cy="1778148"/>
          </a:xfrm>
          <a:prstGeom prst="rect">
            <a:avLst/>
          </a:prstGeom>
        </p:spPr>
      </p:pic>
      <p:pic>
        <p:nvPicPr>
          <p:cNvPr id="17" name="図 16">
            <a:extLst>
              <a:ext uri="{FF2B5EF4-FFF2-40B4-BE49-F238E27FC236}">
                <a16:creationId xmlns:a16="http://schemas.microsoft.com/office/drawing/2014/main" id="{34365567-2C4B-27E2-D0E4-FD0734786876}"/>
              </a:ext>
            </a:extLst>
          </p:cNvPr>
          <p:cNvPicPr>
            <a:picLocks noChangeAspect="1"/>
          </p:cNvPicPr>
          <p:nvPr/>
        </p:nvPicPr>
        <p:blipFill>
          <a:blip r:embed="rId5"/>
          <a:stretch>
            <a:fillRect/>
          </a:stretch>
        </p:blipFill>
        <p:spPr>
          <a:xfrm>
            <a:off x="807678" y="4337405"/>
            <a:ext cx="3681492" cy="1598644"/>
          </a:xfrm>
          <a:prstGeom prst="rect">
            <a:avLst/>
          </a:prstGeom>
        </p:spPr>
      </p:pic>
      <p:pic>
        <p:nvPicPr>
          <p:cNvPr id="19" name="図 18">
            <a:extLst>
              <a:ext uri="{FF2B5EF4-FFF2-40B4-BE49-F238E27FC236}">
                <a16:creationId xmlns:a16="http://schemas.microsoft.com/office/drawing/2014/main" id="{44907728-2CF3-044A-03B0-89BB083F343C}"/>
              </a:ext>
            </a:extLst>
          </p:cNvPr>
          <p:cNvPicPr>
            <a:picLocks noChangeAspect="1"/>
          </p:cNvPicPr>
          <p:nvPr/>
        </p:nvPicPr>
        <p:blipFill>
          <a:blip r:embed="rId6"/>
          <a:stretch>
            <a:fillRect/>
          </a:stretch>
        </p:blipFill>
        <p:spPr>
          <a:xfrm>
            <a:off x="4489170" y="4330001"/>
            <a:ext cx="4222966" cy="1501162"/>
          </a:xfrm>
          <a:prstGeom prst="rect">
            <a:avLst/>
          </a:prstGeom>
        </p:spPr>
      </p:pic>
    </p:spTree>
    <p:extLst>
      <p:ext uri="{BB962C8B-B14F-4D97-AF65-F5344CB8AC3E}">
        <p14:creationId xmlns:p14="http://schemas.microsoft.com/office/powerpoint/2010/main" val="250104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fontScale="90000"/>
          </a:bodyPr>
          <a:lstStyle/>
          <a:p>
            <a:r>
              <a:rPr kumimoji="1" lang="ja-JP" altLang="en-US" sz="3200" dirty="0">
                <a:latin typeface="+mn-ea"/>
                <a:ea typeface="+mn-ea"/>
              </a:rPr>
              <a:t>Capítulo 1　Conhecimentos básicos sobre plataforma aérea veicular</a:t>
            </a: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Equipamentos de operação da plataforma aérea veicular tipo elevação perpendicular</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34/Página do material suplementar: 22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2617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 </a:t>
            </a:r>
            <a:r>
              <a:rPr lang="ja-JP" altLang="en-US" sz="1800" b="1" u="sng" dirty="0">
                <a:solidFill>
                  <a:prstClr val="black"/>
                </a:solidFill>
                <a:latin typeface="Meiryo UI" panose="020B0604030504040204" pitchFamily="50" charset="-128"/>
                <a:ea typeface="Meiryo UI" panose="020B0604030504040204" pitchFamily="50" charset="-128"/>
              </a:rPr>
              <a:t>plataforma aérea veicular tipo elevação perpendicular</a:t>
            </a:r>
            <a:r>
              <a:rPr lang="ja-JP" altLang="en-US" sz="1800" dirty="0">
                <a:solidFill>
                  <a:prstClr val="black"/>
                </a:solidFill>
                <a:latin typeface="Meiryo UI" panose="020B0604030504040204" pitchFamily="50" charset="-128"/>
                <a:ea typeface="Meiryo UI" panose="020B0604030504040204" pitchFamily="50" charset="-128"/>
              </a:rPr>
              <a:t>, de acordo com a </a:t>
            </a:r>
            <a:r>
              <a:rPr lang="ja-JP" altLang="en-US" sz="1800" b="1" u="sng" dirty="0">
                <a:solidFill>
                  <a:prstClr val="black"/>
                </a:solidFill>
                <a:latin typeface="Meiryo UI" panose="020B0604030504040204" pitchFamily="50" charset="-128"/>
                <a:ea typeface="Meiryo UI" panose="020B0604030504040204" pitchFamily="50" charset="-128"/>
              </a:rPr>
              <a:t>estrutura do braço de elevação</a:t>
            </a:r>
            <a:r>
              <a:rPr lang="ja-JP" altLang="en-US" sz="1800" dirty="0">
                <a:solidFill>
                  <a:prstClr val="black"/>
                </a:solidFill>
                <a:latin typeface="Meiryo UI" panose="020B0604030504040204" pitchFamily="50" charset="-128"/>
                <a:ea typeface="Meiryo UI" panose="020B0604030504040204" pitchFamily="50" charset="-128"/>
              </a:rPr>
              <a:t>, pode ser de 4 tipos.</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①　Tipo tesoura</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②　Tipo mastro</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③　Tipo sigma</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④　Tipo x</a:t>
            </a:r>
          </a:p>
        </p:txBody>
      </p:sp>
    </p:spTree>
    <p:extLst>
      <p:ext uri="{BB962C8B-B14F-4D97-AF65-F5344CB8AC3E}">
        <p14:creationId xmlns:p14="http://schemas.microsoft.com/office/powerpoint/2010/main" val="336271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25701"/>
            <a:ext cx="7886700" cy="867351"/>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(1) Tipos de dispositivos de segurança estipulados por lei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76618" y="6400413"/>
            <a:ext cx="4294044"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36 a 41/Página do material suplementar: 23 a 30</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11" name="コンテンツ プレースホルダー 4"/>
          <p:cNvSpPr txBox="1">
            <a:spLocks/>
          </p:cNvSpPr>
          <p:nvPr/>
        </p:nvSpPr>
        <p:spPr>
          <a:xfrm>
            <a:off x="628650" y="1197691"/>
            <a:ext cx="7886700" cy="42339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Para que as operações </a:t>
            </a:r>
            <a:r>
              <a:rPr lang="ja-JP" altLang="en-US" sz="1600" b="1" u="sng" dirty="0">
                <a:solidFill>
                  <a:prstClr val="black"/>
                </a:solidFill>
                <a:latin typeface="Meiryo UI" panose="020B0604030504040204" pitchFamily="50" charset="-128"/>
                <a:ea typeface="Meiryo UI" panose="020B0604030504040204" pitchFamily="50" charset="-128"/>
              </a:rPr>
              <a:t>possam ser realizadas com segurança e tranquilidade</a:t>
            </a:r>
            <a:r>
              <a:rPr lang="ja-JP" altLang="en-US" sz="1600" dirty="0">
                <a:solidFill>
                  <a:prstClr val="black"/>
                </a:solidFill>
                <a:latin typeface="Meiryo UI" panose="020B0604030504040204" pitchFamily="50" charset="-128"/>
                <a:ea typeface="Meiryo UI" panose="020B0604030504040204" pitchFamily="50" charset="-128"/>
              </a:rPr>
              <a:t>, as plataformas aéreas veiculares são equipadas com diversos </a:t>
            </a:r>
            <a:r>
              <a:rPr lang="ja-JP" altLang="en-US" sz="1600" b="1" u="sng" dirty="0">
                <a:solidFill>
                  <a:prstClr val="black"/>
                </a:solidFill>
                <a:latin typeface="Meiryo UI" panose="020B0604030504040204" pitchFamily="50" charset="-128"/>
                <a:ea typeface="Meiryo UI" panose="020B0604030504040204" pitchFamily="50" charset="-128"/>
              </a:rPr>
              <a:t>dispositivos de segurança</a:t>
            </a:r>
            <a:r>
              <a:rPr lang="ja-JP" altLang="en-US" sz="1600" dirty="0">
                <a:solidFill>
                  <a:prstClr val="black"/>
                </a:solidFill>
                <a:latin typeface="Meiryo UI" panose="020B0604030504040204" pitchFamily="50" charset="-128"/>
                <a:ea typeface="Meiryo UI" panose="020B0604030504040204" pitchFamily="50" charset="-128"/>
              </a:rPr>
              <a:t>. Dentro os dispositivos de segurança da plataforma aérea veicular, além de </a:t>
            </a:r>
            <a:r>
              <a:rPr lang="ja-JP" altLang="en-US" sz="1600" b="1" u="sng" dirty="0">
                <a:solidFill>
                  <a:prstClr val="black"/>
                </a:solidFill>
                <a:latin typeface="Meiryo UI" panose="020B0604030504040204" pitchFamily="50" charset="-128"/>
                <a:ea typeface="Meiryo UI" panose="020B0604030504040204" pitchFamily="50" charset="-128"/>
              </a:rPr>
              <a:t>itens pré-determinados nas especificações da estrutura da plataforma aérea veicular</a:t>
            </a:r>
            <a:r>
              <a:rPr lang="ja-JP" altLang="en-US" sz="1600" dirty="0">
                <a:solidFill>
                  <a:prstClr val="black"/>
                </a:solidFill>
                <a:latin typeface="Meiryo UI" panose="020B0604030504040204" pitchFamily="50" charset="-128"/>
                <a:ea typeface="Meiryo UI" panose="020B0604030504040204" pitchFamily="50" charset="-128"/>
              </a:rPr>
              <a:t>, há também elementos instalados de modo a aumentar ainda mais a segurança das operações, com base no discernimento do usuário e do fabricante.</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Os dispositivos de segurança sofrem alterações e adições com o passar do tempo, portanto é </a:t>
            </a:r>
            <a:r>
              <a:rPr lang="ja-JP" altLang="en-US" sz="1400" b="1" u="sng" dirty="0">
                <a:solidFill>
                  <a:prstClr val="black"/>
                </a:solidFill>
                <a:latin typeface="Meiryo UI" panose="020B0604030504040204" pitchFamily="50" charset="-128"/>
                <a:ea typeface="Meiryo UI" panose="020B0604030504040204" pitchFamily="50" charset="-128"/>
              </a:rPr>
              <a:t>importante utilizá-los após leitura cuidadosa do manual de instruções</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 seguir, alguns exemplos de dispositivos de segurança estipulados por lei de acordo com as especificações da estrutura da plataforma aérea veicular.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Dispositivo de controle de operação da lança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Dispositivo de interrupção de emergência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③　Dispositivo de desembarque de emergência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④　Dispositivo de alerta de movimentação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⑤　Sistema limitador de inclinação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⑥　Válvula de Segurança, válvula de cheque</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⑦　Sistema de engate da patola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⑧　Indicador de direção de avanço/retrocesso da carroceria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⑨　Limitador de sobrecarga</a:t>
            </a:r>
          </a:p>
          <a:p>
            <a:pPr marL="0" indent="0">
              <a:lnSpc>
                <a:spcPct val="11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203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82DBDF-FF0E-975F-04C0-CA09A2992AC2}"/>
              </a:ext>
            </a:extLst>
          </p:cNvPr>
          <p:cNvPicPr>
            <a:picLocks noChangeAspect="1"/>
          </p:cNvPicPr>
          <p:nvPr/>
        </p:nvPicPr>
        <p:blipFill>
          <a:blip r:embed="rId3"/>
          <a:stretch>
            <a:fillRect/>
          </a:stretch>
        </p:blipFill>
        <p:spPr>
          <a:xfrm>
            <a:off x="6143543" y="1092877"/>
            <a:ext cx="3000457" cy="1816348"/>
          </a:xfrm>
          <a:prstGeom prst="rect">
            <a:avLst/>
          </a:prstGeom>
        </p:spPr>
      </p:pic>
      <p:sp>
        <p:nvSpPr>
          <p:cNvPr id="4" name="タイトル 3"/>
          <p:cNvSpPr>
            <a:spLocks noGrp="1"/>
          </p:cNvSpPr>
          <p:nvPr>
            <p:ph type="title"/>
          </p:nvPr>
        </p:nvSpPr>
        <p:spPr>
          <a:xfrm>
            <a:off x="628650" y="212795"/>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(2) Dispositivo de controle de operação da lança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25897" y="6400413"/>
            <a:ext cx="4244765"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36 a 37/Página do material suplementar: 23 a 35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9"/>
            <a:ext cx="6049942" cy="25762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Os dispositivos de controle de operação da lança </a:t>
            </a:r>
            <a:r>
              <a:rPr lang="ja-JP" altLang="en-US" sz="1400" b="1" u="sng" dirty="0">
                <a:solidFill>
                  <a:prstClr val="black"/>
                </a:solidFill>
                <a:latin typeface="Meiryo UI" panose="020B0604030504040204" pitchFamily="50" charset="-128"/>
                <a:ea typeface="Meiryo UI" panose="020B0604030504040204" pitchFamily="50" charset="-128"/>
              </a:rPr>
              <a:t>limitam operações da lança automaticamente (realizando interrupção automática da lança ou disparando um alarme) quando se está prestes a ultrapassar a extensão da área de trabalho estabelecida pela plataforma de trabalho</a:t>
            </a:r>
            <a:r>
              <a:rPr lang="ja-JP" altLang="en-US" sz="1400" dirty="0">
                <a:solidFill>
                  <a:prstClr val="black"/>
                </a:solidFill>
                <a:latin typeface="Meiryo UI" panose="020B0604030504040204" pitchFamily="50" charset="-128"/>
                <a:ea typeface="Meiryo UI" panose="020B0604030504040204" pitchFamily="50" charset="-128"/>
              </a:rPr>
              <a:t>. Eles servem para </a:t>
            </a:r>
            <a:r>
              <a:rPr lang="ja-JP" altLang="en-US" sz="1400" b="1" u="sng" dirty="0">
                <a:solidFill>
                  <a:prstClr val="black"/>
                </a:solidFill>
                <a:latin typeface="Meiryo UI" panose="020B0604030504040204" pitchFamily="50" charset="-128"/>
                <a:ea typeface="Meiryo UI" panose="020B0604030504040204" pitchFamily="50" charset="-128"/>
              </a:rPr>
              <a:t>prevenir o tombamento</a:t>
            </a:r>
            <a:r>
              <a:rPr lang="ja-JP" altLang="en-US" sz="1400" dirty="0">
                <a:solidFill>
                  <a:prstClr val="black"/>
                </a:solidFill>
                <a:latin typeface="Meiryo UI" panose="020B0604030504040204" pitchFamily="50" charset="-128"/>
                <a:ea typeface="Meiryo UI" panose="020B0604030504040204" pitchFamily="50" charset="-128"/>
              </a:rPr>
              <a:t> da plataforma aérea veicular.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200" b="1" dirty="0">
                <a:solidFill>
                  <a:prstClr val="black"/>
                </a:solidFill>
                <a:latin typeface="Meiryo UI" panose="020B0604030504040204" pitchFamily="50" charset="-128"/>
                <a:ea typeface="Meiryo UI" panose="020B0604030504040204" pitchFamily="50" charset="-128"/>
              </a:rPr>
              <a:t>①　Tipo lança telescópica</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O dispositivo de controle de operação da lança telescópica detecta eletricamente o ângulo de elevação e o nível de alongamento da lança, além do ângulo de rotação e amplitude de projeção da patola. </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Também reduz a projeção, bem como interrompe o alongamento da lança e a rotação a partir do centro do veículo, quando a lança está prestes a ultrapassar a extensão da área de trabalho.</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Os dispositivos de controle de operação da lança telescópica podem ser de 2 tipos.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(a)　O tipo que detecta o aumento ou redução da carga no interior da plataforma de trabalho.</a:t>
            </a:r>
            <a:endParaRPr lang="en-US" altLang="ja-JP" sz="10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000" dirty="0">
                <a:solidFill>
                  <a:prstClr val="black"/>
                </a:solidFill>
                <a:latin typeface="Meiryo UI" panose="020B0604030504040204" pitchFamily="50" charset="-128"/>
                <a:ea typeface="Meiryo UI" panose="020B0604030504040204" pitchFamily="50" charset="-128"/>
              </a:rPr>
              <a:t>　　(b)　O tipo que não detecta o aumento ou redução da carga no interior da plataforma de trabalho</a:t>
            </a:r>
            <a:endParaRPr lang="en-US" altLang="ja-JP" sz="10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200" b="1" dirty="0">
                <a:solidFill>
                  <a:prstClr val="black"/>
                </a:solidFill>
                <a:latin typeface="Meiryo UI" panose="020B0604030504040204" pitchFamily="50" charset="-128"/>
                <a:ea typeface="Meiryo UI" panose="020B0604030504040204" pitchFamily="50" charset="-128"/>
              </a:rPr>
              <a:t>②　Tipo lança articulada</a:t>
            </a:r>
            <a:r>
              <a:rPr lang="ja-JP" altLang="en-US" sz="1200" dirty="0">
                <a:solidFill>
                  <a:prstClr val="black"/>
                </a:solidFill>
                <a:latin typeface="Meiryo UI" panose="020B0604030504040204" pitchFamily="50" charset="-128"/>
                <a:ea typeface="Meiryo UI" panose="020B0604030504040204" pitchFamily="50" charset="-128"/>
              </a:rPr>
              <a:t>
Verifica-se de forma mecânica e elétrica o ângulo da segunda lança em relação ao veículo na horizontal, e então é feita redu</a:t>
            </a:r>
            <a:r>
              <a:rPr lang="pt-BR" altLang="ja-JP" sz="1200" dirty="0">
                <a:solidFill>
                  <a:prstClr val="black"/>
                </a:solidFill>
                <a:latin typeface="Meiryo UI" panose="020B0604030504040204" pitchFamily="50" charset="-128"/>
                <a:ea typeface="Meiryo UI" panose="020B0604030504040204" pitchFamily="50" charset="-128"/>
              </a:rPr>
              <a:t>ção</a:t>
            </a:r>
            <a:r>
              <a:rPr lang="ja-JP" altLang="en-US" sz="1200" dirty="0">
                <a:solidFill>
                  <a:prstClr val="black"/>
                </a:solidFill>
                <a:latin typeface="Meiryo UI" panose="020B0604030504040204" pitchFamily="50" charset="-128"/>
                <a:ea typeface="Meiryo UI" panose="020B0604030504040204" pitchFamily="50" charset="-128"/>
              </a:rPr>
              <a:t> da projeção, bem como interrupção do alongamento da lança quando ela está prestes a ultrapassar a extensão da área de trabalho, como na imagem 2-29.</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5EFF6D86-C2C6-3020-639B-C6B816F59242}"/>
              </a:ext>
            </a:extLst>
          </p:cNvPr>
          <p:cNvPicPr>
            <a:picLocks noChangeAspect="1"/>
          </p:cNvPicPr>
          <p:nvPr/>
        </p:nvPicPr>
        <p:blipFill>
          <a:blip r:embed="rId4"/>
          <a:stretch>
            <a:fillRect/>
          </a:stretch>
        </p:blipFill>
        <p:spPr>
          <a:xfrm>
            <a:off x="6457950" y="3149363"/>
            <a:ext cx="2518037" cy="1569427"/>
          </a:xfrm>
          <a:prstGeom prst="rect">
            <a:avLst/>
          </a:prstGeom>
        </p:spPr>
      </p:pic>
    </p:spTree>
    <p:extLst>
      <p:ext uri="{BB962C8B-B14F-4D97-AF65-F5344CB8AC3E}">
        <p14:creationId xmlns:p14="http://schemas.microsoft.com/office/powerpoint/2010/main" val="214186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(3) Dispositivo de interrupção de emergência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38/Página do material suplementar: 26</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O dispositivo de interrupção de emergência serve para </a:t>
            </a:r>
            <a:r>
              <a:rPr lang="ja-JP" altLang="en-US" sz="1800" b="1" u="sng" dirty="0">
                <a:solidFill>
                  <a:prstClr val="black"/>
                </a:solidFill>
                <a:latin typeface="Meiryo UI" panose="020B0604030504040204" pitchFamily="50" charset="-128"/>
                <a:ea typeface="Meiryo UI" panose="020B0604030504040204" pitchFamily="50" charset="-128"/>
              </a:rPr>
              <a:t>interromper</a:t>
            </a:r>
            <a:r>
              <a:rPr lang="ja-JP" altLang="en-US" sz="1800" dirty="0">
                <a:solidFill>
                  <a:prstClr val="black"/>
                </a:solidFill>
                <a:latin typeface="Meiryo UI" panose="020B0604030504040204" pitchFamily="50" charset="-128"/>
                <a:ea typeface="Meiryo UI" panose="020B0604030504040204" pitchFamily="50" charset="-128"/>
              </a:rPr>
              <a:t> imediatamente </a:t>
            </a:r>
            <a:r>
              <a:rPr lang="ja-JP" altLang="en-US" sz="1800" b="1" u="sng" dirty="0">
                <a:solidFill>
                  <a:prstClr val="black"/>
                </a:solidFill>
                <a:latin typeface="Meiryo UI" panose="020B0604030504040204" pitchFamily="50" charset="-128"/>
                <a:ea typeface="Meiryo UI" panose="020B0604030504040204" pitchFamily="50" charset="-128"/>
              </a:rPr>
              <a:t>a operação quando o operador sentir algum perigo durante a ação da lança</a:t>
            </a:r>
            <a:r>
              <a:rPr lang="ja-JP" altLang="en-US" sz="1800" dirty="0">
                <a:solidFill>
                  <a:prstClr val="black"/>
                </a:solidFill>
                <a:latin typeface="Meiryo UI" panose="020B0604030504040204" pitchFamily="50" charset="-128"/>
                <a:ea typeface="Meiryo UI" panose="020B0604030504040204" pitchFamily="50" charset="-128"/>
              </a:rPr>
              <a:t>, ou </a:t>
            </a:r>
            <a:r>
              <a:rPr lang="ja-JP" altLang="en-US" sz="1800" b="1" u="sng" dirty="0">
                <a:solidFill>
                  <a:prstClr val="black"/>
                </a:solidFill>
                <a:latin typeface="Meiryo UI" panose="020B0604030504040204" pitchFamily="50" charset="-128"/>
                <a:ea typeface="Meiryo UI" panose="020B0604030504040204" pitchFamily="50" charset="-128"/>
              </a:rPr>
              <a:t>locomoção da plataforma aérea veicular tipo autopropulsionado</a:t>
            </a:r>
            <a:r>
              <a:rPr lang="ja-JP" altLang="en-US" sz="1800" dirty="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C856ED7-289D-4657-050A-55D4DAB0EF77}"/>
              </a:ext>
            </a:extLst>
          </p:cNvPr>
          <p:cNvPicPr>
            <a:picLocks noChangeAspect="1"/>
          </p:cNvPicPr>
          <p:nvPr/>
        </p:nvPicPr>
        <p:blipFill>
          <a:blip r:embed="rId3"/>
          <a:stretch>
            <a:fillRect/>
          </a:stretch>
        </p:blipFill>
        <p:spPr>
          <a:xfrm>
            <a:off x="1819275" y="2571558"/>
            <a:ext cx="5505450" cy="2781300"/>
          </a:xfrm>
          <a:prstGeom prst="rect">
            <a:avLst/>
          </a:prstGeom>
        </p:spPr>
      </p:pic>
    </p:spTree>
    <p:extLst>
      <p:ext uri="{BB962C8B-B14F-4D97-AF65-F5344CB8AC3E}">
        <p14:creationId xmlns:p14="http://schemas.microsoft.com/office/powerpoint/2010/main" val="5570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(4)Dispositivo de desembarque de emergência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39/Página do material suplementar: 27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1956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　O dispositivo de desembarque de emergência é um sistema ou instrumento que </a:t>
            </a:r>
            <a:r>
              <a:rPr lang="ja-JP" altLang="en-US" sz="1800" b="1" u="sng" dirty="0">
                <a:solidFill>
                  <a:prstClr val="black"/>
                </a:solidFill>
                <a:latin typeface="Meiryo UI" panose="020B0604030504040204" pitchFamily="50" charset="-128"/>
                <a:ea typeface="Meiryo UI" panose="020B0604030504040204" pitchFamily="50" charset="-128"/>
              </a:rPr>
              <a:t>possibilita ao operador que está em cima da plataforma de trabalho desembarcar dela, em caso da ocorrência de emergências</a:t>
            </a:r>
            <a:r>
              <a:rPr lang="ja-JP" altLang="en-US" sz="1800" dirty="0">
                <a:solidFill>
                  <a:prstClr val="black"/>
                </a:solidFill>
                <a:latin typeface="Meiryo UI" panose="020B0604030504040204" pitchFamily="50" charset="-128"/>
                <a:ea typeface="Meiryo UI" panose="020B0604030504040204" pitchFamily="50" charset="-128"/>
              </a:rPr>
              <a:t> como interrupção irregular do maquinário etc.</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solidFill>
                  <a:schemeClr val="accent1">
                    <a:lumMod val="75000"/>
                  </a:schemeClr>
                </a:solidFill>
                <a:latin typeface="Meiryo UI" panose="020B0604030504040204" pitchFamily="50" charset="-128"/>
                <a:ea typeface="Meiryo UI" panose="020B0604030504040204" pitchFamily="50" charset="-128"/>
              </a:rPr>
              <a:t>* De modo geral, esse dispositivo é equipado com bomba de emergência que utiliza uma bateria como fonte de energia, nas plataformas aéreas veiculares dotadas de motor.</a:t>
            </a:r>
          </a:p>
          <a:p>
            <a:pPr marL="0" indent="0">
              <a:lnSpc>
                <a:spcPct val="110000"/>
              </a:lnSpc>
              <a:spcBef>
                <a:spcPts val="0"/>
              </a:spcBef>
              <a:buNone/>
            </a:pPr>
            <a:r>
              <a:rPr lang="ja-JP" altLang="en-US" sz="1600" dirty="0">
                <a:solidFill>
                  <a:schemeClr val="accent1">
                    <a:lumMod val="75000"/>
                  </a:schemeClr>
                </a:solidFill>
                <a:latin typeface="Meiryo UI" panose="020B0604030504040204" pitchFamily="50" charset="-128"/>
                <a:ea typeface="Meiryo UI" panose="020B0604030504040204" pitchFamily="50" charset="-128"/>
              </a:rPr>
              <a:t>　 Além disso, certos modelos equipados com motor de baixa emissão de ruídos à parte não são dotados de bomba de emergência.</a:t>
            </a:r>
          </a:p>
          <a:p>
            <a:pPr marL="0" indent="0">
              <a:lnSpc>
                <a:spcPct val="110000"/>
              </a:lnSpc>
              <a:spcBef>
                <a:spcPts val="0"/>
              </a:spcBef>
              <a:buNone/>
            </a:pPr>
            <a:r>
              <a:rPr lang="en-US" altLang="ja-JP" sz="1600" dirty="0">
                <a:solidFill>
                  <a:schemeClr val="accent1">
                    <a:lumMod val="75000"/>
                  </a:schemeClr>
                </a:solidFill>
                <a:latin typeface="Meiryo UI" panose="020B0604030504040204" pitchFamily="50" charset="-128"/>
                <a:ea typeface="Meiryo UI" panose="020B0604030504040204" pitchFamily="50" charset="-128"/>
              </a:rPr>
              <a:t>* A plataforma aérea veicular tipo elevação perpendicular geralmente é equipada com válvula para desembarque.</a:t>
            </a:r>
          </a:p>
          <a:p>
            <a:pPr marL="0" indent="0">
              <a:lnSpc>
                <a:spcPct val="110000"/>
              </a:lnSpc>
              <a:spcBef>
                <a:spcPts val="0"/>
              </a:spcBef>
              <a:buNone/>
            </a:pPr>
            <a:r>
              <a:rPr lang="en-US" altLang="ja-JP" sz="1600" dirty="0">
                <a:solidFill>
                  <a:schemeClr val="accent1">
                    <a:lumMod val="75000"/>
                  </a:schemeClr>
                </a:solidFill>
                <a:latin typeface="Meiryo UI" panose="020B0604030504040204" pitchFamily="50" charset="-128"/>
                <a:ea typeface="Meiryo UI" panose="020B0604030504040204" pitchFamily="50" charset="-128"/>
              </a:rPr>
              <a:t>* Em certos casos, utilizam-se como instrumentos escada de cordas, ou corda para desembarque.</a:t>
            </a: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7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(5) Dispositivo de alerta de movimentação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39/Página do material suplementar: 27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O dispositivo de alerta de movimentação </a:t>
            </a:r>
            <a:r>
              <a:rPr lang="ja-JP" altLang="en-US" sz="1800" b="1" u="sng" dirty="0">
                <a:solidFill>
                  <a:prstClr val="black"/>
                </a:solidFill>
                <a:latin typeface="Meiryo UI" panose="020B0604030504040204" pitchFamily="50" charset="-128"/>
                <a:ea typeface="Meiryo UI" panose="020B0604030504040204" pitchFamily="50" charset="-128"/>
              </a:rPr>
              <a:t>emite um sinal de alerta (sirene) automaticamente</a:t>
            </a:r>
            <a:r>
              <a:rPr lang="ja-JP" altLang="en-US" sz="1800" dirty="0">
                <a:solidFill>
                  <a:prstClr val="black"/>
                </a:solidFill>
                <a:latin typeface="Meiryo UI" panose="020B0604030504040204" pitchFamily="50" charset="-128"/>
                <a:ea typeface="Meiryo UI" panose="020B0604030504040204" pitchFamily="50" charset="-128"/>
              </a:rPr>
              <a:t> durante a movimentação, com um interruptor atuando de forma coordenada com alavanca de condução.</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 É equipado em plataforma aérea veicular tipo autopropulsionado.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9A4BFAFA-0255-AC43-FAA3-AE2B2880CCEA}"/>
              </a:ext>
            </a:extLst>
          </p:cNvPr>
          <p:cNvPicPr>
            <a:picLocks noChangeAspect="1"/>
          </p:cNvPicPr>
          <p:nvPr/>
        </p:nvPicPr>
        <p:blipFill>
          <a:blip r:embed="rId3"/>
          <a:stretch>
            <a:fillRect/>
          </a:stretch>
        </p:blipFill>
        <p:spPr>
          <a:xfrm>
            <a:off x="2433637" y="3127027"/>
            <a:ext cx="4276725" cy="2352675"/>
          </a:xfrm>
          <a:prstGeom prst="rect">
            <a:avLst/>
          </a:prstGeom>
        </p:spPr>
      </p:pic>
    </p:spTree>
    <p:extLst>
      <p:ext uri="{BB962C8B-B14F-4D97-AF65-F5344CB8AC3E}">
        <p14:creationId xmlns:p14="http://schemas.microsoft.com/office/powerpoint/2010/main" val="153656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(6) Sistema limitador de inclinação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39/Página do material suplementar: 28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　O sistema limitador de inclinação </a:t>
            </a:r>
            <a:r>
              <a:rPr lang="ja-JP" altLang="en-US" sz="1800" b="1" u="sng" dirty="0">
                <a:solidFill>
                  <a:prstClr val="black"/>
                </a:solidFill>
                <a:latin typeface="Meiryo UI" panose="020B0604030504040204" pitchFamily="50" charset="-128"/>
                <a:ea typeface="Meiryo UI" panose="020B0604030504040204" pitchFamily="50" charset="-128"/>
              </a:rPr>
              <a:t>emite um alerta</a:t>
            </a:r>
            <a:r>
              <a:rPr lang="ja-JP" altLang="en-US" sz="1800" dirty="0">
                <a:solidFill>
                  <a:prstClr val="black"/>
                </a:solidFill>
                <a:latin typeface="Meiryo UI" panose="020B0604030504040204" pitchFamily="50" charset="-128"/>
                <a:ea typeface="Meiryo UI" panose="020B0604030504040204" pitchFamily="50" charset="-128"/>
              </a:rPr>
              <a:t> e </a:t>
            </a:r>
            <a:r>
              <a:rPr lang="ja-JP" altLang="en-US" sz="1800" b="1" u="sng" dirty="0">
                <a:solidFill>
                  <a:prstClr val="black"/>
                </a:solidFill>
                <a:latin typeface="Meiryo UI" panose="020B0604030504040204" pitchFamily="50" charset="-128"/>
                <a:ea typeface="Meiryo UI" panose="020B0604030504040204" pitchFamily="50" charset="-128"/>
              </a:rPr>
              <a:t>interrompe automaticamente a elevação da plataforma de trabalho</a:t>
            </a:r>
            <a:r>
              <a:rPr lang="ja-JP" altLang="en-US" sz="1800" dirty="0">
                <a:solidFill>
                  <a:prstClr val="black"/>
                </a:solidFill>
                <a:latin typeface="Meiryo UI" panose="020B0604030504040204" pitchFamily="50" charset="-128"/>
                <a:ea typeface="Meiryo UI" panose="020B0604030504040204" pitchFamily="50" charset="-128"/>
              </a:rPr>
              <a:t>, quando se tenta </a:t>
            </a:r>
            <a:r>
              <a:rPr lang="ja-JP" altLang="en-US" sz="1800" b="1" u="sng" dirty="0">
                <a:solidFill>
                  <a:prstClr val="black"/>
                </a:solidFill>
                <a:latin typeface="Meiryo UI" panose="020B0604030504040204" pitchFamily="50" charset="-128"/>
                <a:ea typeface="Meiryo UI" panose="020B0604030504040204" pitchFamily="50" charset="-128"/>
              </a:rPr>
              <a:t>elevá-la com a </a:t>
            </a:r>
            <a:r>
              <a:rPr lang="ja-JP" altLang="en-US" sz="1800" b="1" u="sng">
                <a:solidFill>
                  <a:prstClr val="black"/>
                </a:solidFill>
                <a:latin typeface="Meiryo UI" panose="020B0604030504040204" pitchFamily="50" charset="-128"/>
                <a:ea typeface="Meiryo UI" panose="020B0604030504040204" pitchFamily="50" charset="-128"/>
              </a:rPr>
              <a:t>carroceria em </a:t>
            </a:r>
            <a:r>
              <a:rPr lang="ja-JP" altLang="en-US" sz="1800" b="1" u="sng" dirty="0">
                <a:solidFill>
                  <a:prstClr val="black"/>
                </a:solidFill>
                <a:latin typeface="Meiryo UI" panose="020B0604030504040204" pitchFamily="50" charset="-128"/>
                <a:ea typeface="Meiryo UI" panose="020B0604030504040204" pitchFamily="50" charset="-128"/>
              </a:rPr>
              <a:t>estado inclinado</a:t>
            </a:r>
            <a:r>
              <a:rPr lang="ja-JP" altLang="en-US" sz="1800" dirty="0">
                <a:solidFill>
                  <a:prstClr val="black"/>
                </a:solidFill>
                <a:latin typeface="Meiryo UI" panose="020B0604030504040204" pitchFamily="50" charset="-128"/>
                <a:ea typeface="Meiryo UI" panose="020B0604030504040204" pitchFamily="50" charset="-128"/>
              </a:rPr>
              <a:t>, ou </a:t>
            </a:r>
            <a:r>
              <a:rPr lang="ja-JP" altLang="en-US" sz="1800">
                <a:solidFill>
                  <a:prstClr val="black"/>
                </a:solidFill>
                <a:latin typeface="Meiryo UI" panose="020B0604030504040204" pitchFamily="50" charset="-128"/>
                <a:ea typeface="Meiryo UI" panose="020B0604030504040204" pitchFamily="50" charset="-128"/>
              </a:rPr>
              <a:t>quando de </a:t>
            </a:r>
            <a:r>
              <a:rPr lang="ja-JP" altLang="en-US" sz="1800" b="1" u="sng">
                <a:solidFill>
                  <a:prstClr val="black"/>
                </a:solidFill>
                <a:latin typeface="Meiryo UI" panose="020B0604030504040204" pitchFamily="50" charset="-128"/>
                <a:ea typeface="Meiryo UI" panose="020B0604030504040204" pitchFamily="50" charset="-128"/>
              </a:rPr>
              <a:t>ultrapassa o limite permitido para inclinação da carroceria durante a condução</a:t>
            </a:r>
            <a:r>
              <a:rPr lang="ja-JP" altLang="en-US" sz="180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7761C28-F1B1-4F4A-D4DC-5A8D63023A5E}"/>
              </a:ext>
            </a:extLst>
          </p:cNvPr>
          <p:cNvPicPr>
            <a:picLocks noChangeAspect="1"/>
          </p:cNvPicPr>
          <p:nvPr/>
        </p:nvPicPr>
        <p:blipFill>
          <a:blip r:embed="rId3"/>
          <a:stretch>
            <a:fillRect/>
          </a:stretch>
        </p:blipFill>
        <p:spPr>
          <a:xfrm>
            <a:off x="1571505" y="2920576"/>
            <a:ext cx="5676900" cy="2105025"/>
          </a:xfrm>
          <a:prstGeom prst="rect">
            <a:avLst/>
          </a:prstGeom>
        </p:spPr>
      </p:pic>
    </p:spTree>
    <p:extLst>
      <p:ext uri="{BB962C8B-B14F-4D97-AF65-F5344CB8AC3E}">
        <p14:creationId xmlns:p14="http://schemas.microsoft.com/office/powerpoint/2010/main" val="425012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(7) Válvula de Segurança, válvula de cheque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40/Página do material suplementar: 28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11" name="コンテンツ プレースホルダー 4"/>
          <p:cNvSpPr txBox="1">
            <a:spLocks/>
          </p:cNvSpPr>
          <p:nvPr/>
        </p:nvSpPr>
        <p:spPr>
          <a:xfrm>
            <a:off x="628651" y="852738"/>
            <a:ext cx="58293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Durante a operação, caso seja realizada </a:t>
            </a:r>
            <a:r>
              <a:rPr lang="ja-JP" altLang="en-US" sz="1400" b="1" u="sng" dirty="0">
                <a:solidFill>
                  <a:prstClr val="black"/>
                </a:solidFill>
                <a:latin typeface="Meiryo UI" panose="020B0604030504040204" pitchFamily="50" charset="-128"/>
                <a:ea typeface="Meiryo UI" panose="020B0604030504040204" pitchFamily="50" charset="-128"/>
              </a:rPr>
              <a:t>sobrecarga</a:t>
            </a:r>
            <a:r>
              <a:rPr lang="ja-JP" altLang="en-US" sz="1400" dirty="0">
                <a:solidFill>
                  <a:prstClr val="black"/>
                </a:solidFill>
                <a:latin typeface="Meiryo UI" panose="020B0604030504040204" pitchFamily="50" charset="-128"/>
                <a:ea typeface="Meiryo UI" panose="020B0604030504040204" pitchFamily="50" charset="-128"/>
              </a:rPr>
              <a:t> ou </a:t>
            </a:r>
            <a:r>
              <a:rPr lang="ja-JP" altLang="en-US" sz="1400" b="1" u="sng" dirty="0">
                <a:solidFill>
                  <a:prstClr val="black"/>
                </a:solidFill>
                <a:latin typeface="Meiryo UI" panose="020B0604030504040204" pitchFamily="50" charset="-128"/>
                <a:ea typeface="Meiryo UI" panose="020B0604030504040204" pitchFamily="50" charset="-128"/>
              </a:rPr>
              <a:t>cargamento de impacto</a:t>
            </a:r>
            <a:r>
              <a:rPr lang="ja-JP" altLang="en-US" sz="1400" dirty="0">
                <a:solidFill>
                  <a:prstClr val="black"/>
                </a:solidFill>
                <a:latin typeface="Meiryo UI" panose="020B0604030504040204" pitchFamily="50" charset="-128"/>
                <a:ea typeface="Meiryo UI" panose="020B0604030504040204" pitchFamily="50" charset="-128"/>
              </a:rPr>
              <a:t>, há risco de ocorrência de </a:t>
            </a:r>
            <a:r>
              <a:rPr lang="ja-JP" altLang="en-US" sz="1400" b="1" u="sng" dirty="0">
                <a:solidFill>
                  <a:prstClr val="black"/>
                </a:solidFill>
                <a:latin typeface="Meiryo UI" panose="020B0604030504040204" pitchFamily="50" charset="-128"/>
                <a:ea typeface="Meiryo UI" panose="020B0604030504040204" pitchFamily="50" charset="-128"/>
              </a:rPr>
              <a:t>pressão anormal</a:t>
            </a:r>
            <a:r>
              <a:rPr lang="ja-JP" altLang="en-US" sz="1400" dirty="0">
                <a:solidFill>
                  <a:prstClr val="black"/>
                </a:solidFill>
                <a:latin typeface="Meiryo UI" panose="020B0604030504040204" pitchFamily="50" charset="-128"/>
                <a:ea typeface="Meiryo UI" panose="020B0604030504040204" pitchFamily="50" charset="-128"/>
              </a:rPr>
              <a:t> no circuito hidráulico, podendo acarretar </a:t>
            </a:r>
            <a:r>
              <a:rPr lang="en-US" altLang="ja-JP" sz="1400" dirty="0" err="1">
                <a:solidFill>
                  <a:prstClr val="black"/>
                </a:solidFill>
                <a:latin typeface="Meiryo UI" panose="020B0604030504040204" pitchFamily="50" charset="-128"/>
                <a:ea typeface="Meiryo UI" panose="020B0604030504040204" pitchFamily="50" charset="-128"/>
              </a:rPr>
              <a:t>em</a:t>
            </a: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avarias ao maquinário</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Visando a prevenção desses riscos, é instalada </a:t>
            </a:r>
            <a:r>
              <a:rPr lang="ja-JP" altLang="en-US" sz="1400" b="1" u="sng" dirty="0">
                <a:solidFill>
                  <a:prstClr val="black"/>
                </a:solidFill>
                <a:latin typeface="Meiryo UI" panose="020B0604030504040204" pitchFamily="50" charset="-128"/>
                <a:ea typeface="Meiryo UI" panose="020B0604030504040204" pitchFamily="50" charset="-128"/>
              </a:rPr>
              <a:t>válvula de segurança</a:t>
            </a:r>
            <a:r>
              <a:rPr lang="ja-JP" altLang="en-US" sz="1400" dirty="0">
                <a:solidFill>
                  <a:prstClr val="black"/>
                </a:solidFill>
                <a:latin typeface="Meiryo UI" panose="020B0604030504040204" pitchFamily="50" charset="-128"/>
                <a:ea typeface="Meiryo UI" panose="020B0604030504040204" pitchFamily="50" charset="-128"/>
              </a:rPr>
              <a:t> no </a:t>
            </a:r>
            <a:r>
              <a:rPr lang="ja-JP" altLang="en-US" sz="1400" b="1" u="sng" dirty="0">
                <a:solidFill>
                  <a:prstClr val="black"/>
                </a:solidFill>
                <a:latin typeface="Meiryo UI" panose="020B0604030504040204" pitchFamily="50" charset="-128"/>
                <a:ea typeface="Meiryo UI" panose="020B0604030504040204" pitchFamily="50" charset="-128"/>
              </a:rPr>
              <a:t>sistema hidráulico</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da plataforma aérea veicular</a:t>
            </a:r>
            <a:r>
              <a:rPr lang="ja-JP" altLang="en-US" sz="1400" dirty="0">
                <a:solidFill>
                  <a:prstClr val="black"/>
                </a:solidFill>
                <a:latin typeface="Meiryo UI" panose="020B0604030504040204" pitchFamily="50" charset="-128"/>
                <a:ea typeface="Meiryo UI" panose="020B0604030504040204" pitchFamily="50" charset="-128"/>
              </a:rPr>
              <a:t>, e a </a:t>
            </a:r>
            <a:r>
              <a:rPr lang="ja-JP" altLang="en-US" sz="1400" b="1" u="sng" dirty="0">
                <a:solidFill>
                  <a:prstClr val="black"/>
                </a:solidFill>
                <a:latin typeface="Meiryo UI" panose="020B0604030504040204" pitchFamily="50" charset="-128"/>
                <a:ea typeface="Meiryo UI" panose="020B0604030504040204" pitchFamily="50" charset="-128"/>
              </a:rPr>
              <a:t>pressão utilizada</a:t>
            </a:r>
            <a:r>
              <a:rPr lang="ja-JP" altLang="en-US" sz="1400" dirty="0">
                <a:solidFill>
                  <a:prstClr val="black"/>
                </a:solidFill>
                <a:latin typeface="Meiryo UI" panose="020B0604030504040204" pitchFamily="50" charset="-128"/>
                <a:ea typeface="Meiryo UI" panose="020B0604030504040204" pitchFamily="50" charset="-128"/>
              </a:rPr>
              <a:t> em cada plataforma é pré-definida.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Dessa forma, é </a:t>
            </a:r>
            <a:r>
              <a:rPr lang="ja-JP" altLang="en-US" sz="1400" b="1" u="sng" dirty="0">
                <a:solidFill>
                  <a:prstClr val="black"/>
                </a:solidFill>
                <a:latin typeface="Meiryo UI" panose="020B0604030504040204" pitchFamily="50" charset="-128"/>
                <a:ea typeface="Meiryo UI" panose="020B0604030504040204" pitchFamily="50" charset="-128"/>
              </a:rPr>
              <a:t>programado para que a pressão no circuito nunca chegue ou ultrapasse o nível estabelecido</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
</a:t>
            </a:r>
          </a:p>
          <a:p>
            <a:pPr marL="0" indent="0">
              <a:lnSpc>
                <a:spcPct val="11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Além disso, em caso de avaria nos tubos, ou desconexão de partes a eles ligadas, a pressão interna do cilindro cai abruptamente, e a plataforma de trabalho é abaixada repentinamente. Para prevenir tal ocorrência, são instaladas em cada cilindro válvulas de cheque do macaco, dos mecanismos de elevação e abaixamento, expansão e contração da lança, equilíbrio, articulação e elevação e abaixamento perpendicular. Especialmente com relação ao macaco, mecanismos de extensão/contração e expansão/retração da lança telescópica, são instaladas válvulas de cheque duplas, de modo que seja aplicada uma força externa na direção da extensão do cilindro.</a:t>
            </a:r>
          </a:p>
          <a:p>
            <a:pPr marL="0" indent="0">
              <a:lnSpc>
                <a:spcPct val="11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CBE60EF3-919C-E2C3-5F73-B92FB52CDA32}"/>
              </a:ext>
            </a:extLst>
          </p:cNvPr>
          <p:cNvPicPr>
            <a:picLocks noChangeAspect="1"/>
          </p:cNvPicPr>
          <p:nvPr/>
        </p:nvPicPr>
        <p:blipFill>
          <a:blip r:embed="rId3"/>
          <a:stretch>
            <a:fillRect/>
          </a:stretch>
        </p:blipFill>
        <p:spPr>
          <a:xfrm>
            <a:off x="6348182" y="1899333"/>
            <a:ext cx="2409825" cy="2457450"/>
          </a:xfrm>
          <a:prstGeom prst="rect">
            <a:avLst/>
          </a:prstGeom>
        </p:spPr>
      </p:pic>
    </p:spTree>
    <p:extLst>
      <p:ext uri="{BB962C8B-B14F-4D97-AF65-F5344CB8AC3E}">
        <p14:creationId xmlns:p14="http://schemas.microsoft.com/office/powerpoint/2010/main" val="88950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02786"/>
            <a:ext cx="7886700" cy="753202"/>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(8) Sistema de engate da patola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40/Página do material suplementar: 29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11" name="コンテンツ プレースホルダー 4"/>
          <p:cNvSpPr txBox="1">
            <a:spLocks/>
          </p:cNvSpPr>
          <p:nvPr/>
        </p:nvSpPr>
        <p:spPr>
          <a:xfrm>
            <a:off x="628650" y="1356480"/>
            <a:ext cx="7886700" cy="1030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O sistema de engate da patola atua interrompendo a operação da lança totalmente, por meio de controle elétrico, quando não há sobre o macaco a atuação da carga pré-estabelecida. Isso visa </a:t>
            </a:r>
            <a:r>
              <a:rPr lang="ja-JP" altLang="en-US" sz="1800" b="1" u="sng" dirty="0">
                <a:solidFill>
                  <a:prstClr val="black"/>
                </a:solidFill>
                <a:latin typeface="Meiryo UI" panose="020B0604030504040204" pitchFamily="50" charset="-128"/>
                <a:ea typeface="Meiryo UI" panose="020B0604030504040204" pitchFamily="50" charset="-128"/>
              </a:rPr>
              <a:t>prevenir que o operador manipule a lança tendo esquecido de instalar o macaco</a:t>
            </a:r>
            <a:r>
              <a:rPr lang="ja-JP" altLang="en-US" sz="1800" dirty="0">
                <a:solidFill>
                  <a:prstClr val="black"/>
                </a:solidFill>
                <a:latin typeface="Meiryo UI" panose="020B0604030504040204" pitchFamily="50" charset="-128"/>
                <a:ea typeface="Meiryo UI" panose="020B0604030504040204" pitchFamily="50" charset="-128"/>
              </a:rPr>
              <a:t>.</a:t>
            </a:r>
          </a:p>
        </p:txBody>
      </p:sp>
      <p:pic>
        <p:nvPicPr>
          <p:cNvPr id="6" name="図 5">
            <a:extLst>
              <a:ext uri="{FF2B5EF4-FFF2-40B4-BE49-F238E27FC236}">
                <a16:creationId xmlns:a16="http://schemas.microsoft.com/office/drawing/2014/main" id="{A70C1095-03F3-D6AA-B29F-FE33C807670C}"/>
              </a:ext>
            </a:extLst>
          </p:cNvPr>
          <p:cNvPicPr>
            <a:picLocks noChangeAspect="1"/>
          </p:cNvPicPr>
          <p:nvPr/>
        </p:nvPicPr>
        <p:blipFill>
          <a:blip r:embed="rId3"/>
          <a:stretch>
            <a:fillRect/>
          </a:stretch>
        </p:blipFill>
        <p:spPr>
          <a:xfrm>
            <a:off x="1795462" y="3384204"/>
            <a:ext cx="5553075" cy="2019300"/>
          </a:xfrm>
          <a:prstGeom prst="rect">
            <a:avLst/>
          </a:prstGeom>
        </p:spPr>
      </p:pic>
    </p:spTree>
    <p:extLst>
      <p:ext uri="{BB962C8B-B14F-4D97-AF65-F5344CB8AC3E}">
        <p14:creationId xmlns:p14="http://schemas.microsoft.com/office/powerpoint/2010/main" val="63254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44831"/>
            <a:ext cx="7886700" cy="82585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(9) Indicador de direção de avanço/retrocesso da carroceria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41/Página do material suplementar: 29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11" name="コンテンツ プレースホルダー 4"/>
          <p:cNvSpPr txBox="1">
            <a:spLocks/>
          </p:cNvSpPr>
          <p:nvPr/>
        </p:nvSpPr>
        <p:spPr>
          <a:xfrm>
            <a:off x="628650" y="1106222"/>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Nas plataformas aéreas veiculares onde é possível operar a condução na plataforma de trabalho que rotaciona junto com a base de rotação, existe um </a:t>
            </a:r>
            <a:r>
              <a:rPr lang="ja-JP" altLang="en-US" sz="1800" b="1" u="sng" dirty="0">
                <a:solidFill>
                  <a:prstClr val="black"/>
                </a:solidFill>
                <a:latin typeface="Meiryo UI" panose="020B0604030504040204" pitchFamily="50" charset="-128"/>
                <a:ea typeface="Meiryo UI" panose="020B0604030504040204" pitchFamily="50" charset="-128"/>
              </a:rPr>
              <a:t>indicador que permite confirmar a partir da plataforma de trabalho a direção de avanço/retrocesso da carroceria (direção de avanço)</a:t>
            </a:r>
            <a:r>
              <a:rPr lang="ja-JP" altLang="en-US" sz="1800" dirty="0">
                <a:solidFill>
                  <a:prstClr val="black"/>
                </a:solidFill>
                <a:latin typeface="Meiryo UI" panose="020B0604030504040204" pitchFamily="50" charset="-128"/>
                <a:ea typeface="Meiryo UI" panose="020B0604030504040204" pitchFamily="50" charset="-128"/>
              </a:rPr>
              <a:t>. * É equipado em plataforma aérea veicular tipo autopropulsionado que realiza rotação.</a:t>
            </a:r>
          </a:p>
        </p:txBody>
      </p:sp>
      <p:pic>
        <p:nvPicPr>
          <p:cNvPr id="2" name="図 1"/>
          <p:cNvPicPr>
            <a:picLocks noChangeAspect="1"/>
          </p:cNvPicPr>
          <p:nvPr/>
        </p:nvPicPr>
        <p:blipFill>
          <a:blip r:embed="rId3"/>
          <a:stretch>
            <a:fillRect/>
          </a:stretch>
        </p:blipFill>
        <p:spPr>
          <a:xfrm>
            <a:off x="3133219" y="3378677"/>
            <a:ext cx="2877561" cy="2371550"/>
          </a:xfrm>
          <a:prstGeom prst="rect">
            <a:avLst/>
          </a:prstGeom>
          <a:ln>
            <a:solidFill>
              <a:schemeClr val="tx1"/>
            </a:solidFill>
          </a:ln>
        </p:spPr>
      </p:pic>
      <p:sp>
        <p:nvSpPr>
          <p:cNvPr id="3" name="テキスト ボックス 309">
            <a:extLst>
              <a:ext uri="{FF2B5EF4-FFF2-40B4-BE49-F238E27FC236}">
                <a16:creationId xmlns:a16="http://schemas.microsoft.com/office/drawing/2014/main" id="{4D8F6148-F14E-D2C0-98C6-B5C02B91F60E}"/>
              </a:ext>
            </a:extLst>
          </p:cNvPr>
          <p:cNvSpPr txBox="1"/>
          <p:nvPr/>
        </p:nvSpPr>
        <p:spPr>
          <a:xfrm>
            <a:off x="3288091" y="5352183"/>
            <a:ext cx="2614110" cy="2279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800"/>
              </a:lnSpc>
            </a:pPr>
            <a:r>
              <a:rPr lang="en-US" sz="800" kern="100" dirty="0" err="1">
                <a:effectLst/>
                <a:latin typeface="Arial" panose="020B0604020202020204" pitchFamily="34" charset="0"/>
                <a:ea typeface="ＭＳ ゴシック" panose="020B0609070205080204" pitchFamily="49" charset="-128"/>
                <a:cs typeface="Times New Roman" panose="02020603050405020304" pitchFamily="18" charset="0"/>
              </a:rPr>
              <a:t>Imagem</a:t>
            </a:r>
            <a:r>
              <a:rPr lang="en-US" sz="800" kern="100" dirty="0">
                <a:effectLst/>
                <a:latin typeface="Arial" panose="020B0604020202020204" pitchFamily="34" charset="0"/>
                <a:ea typeface="ＭＳ ゴシック" panose="020B0609070205080204" pitchFamily="49" charset="-128"/>
                <a:cs typeface="Times New Roman" panose="02020603050405020304" pitchFamily="18" charset="0"/>
              </a:rPr>
              <a:t> 2-35</a:t>
            </a:r>
            <a:r>
              <a:rPr lang="ja-JP" sz="8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dirty="0" err="1">
                <a:effectLst/>
                <a:latin typeface="Arial" panose="020B0604020202020204" pitchFamily="34" charset="0"/>
                <a:ea typeface="ＭＳ ゴシック" panose="020B0609070205080204" pitchFamily="49" charset="-128"/>
                <a:cs typeface="Times New Roman" panose="02020603050405020304" pitchFamily="18" charset="0"/>
              </a:rPr>
              <a:t>Exemplo</a:t>
            </a:r>
            <a:r>
              <a:rPr lang="en-US" sz="800" kern="100" dirty="0">
                <a:effectLst/>
                <a:latin typeface="Arial" panose="020B0604020202020204" pitchFamily="34" charset="0"/>
                <a:ea typeface="ＭＳ ゴシック" panose="020B0609070205080204" pitchFamily="49" charset="-128"/>
                <a:cs typeface="Times New Roman" panose="02020603050405020304" pitchFamily="18" charset="0"/>
              </a:rPr>
              <a:t> de </a:t>
            </a:r>
            <a:r>
              <a:rPr lang="en-US" sz="800" kern="100" dirty="0" err="1">
                <a:effectLst/>
                <a:latin typeface="Arial" panose="020B0604020202020204" pitchFamily="34" charset="0"/>
                <a:ea typeface="ＭＳ ゴシック" panose="020B0609070205080204" pitchFamily="49" charset="-128"/>
                <a:cs typeface="Times New Roman" panose="02020603050405020304" pitchFamily="18" charset="0"/>
              </a:rPr>
              <a:t>indicador</a:t>
            </a:r>
            <a:r>
              <a:rPr lang="en-US" sz="800" kern="100" dirty="0">
                <a:effectLst/>
                <a:latin typeface="Arial" panose="020B0604020202020204" pitchFamily="34" charset="0"/>
                <a:ea typeface="ＭＳ ゴシック" panose="020B0609070205080204" pitchFamily="49" charset="-128"/>
                <a:cs typeface="Times New Roman" panose="02020603050405020304" pitchFamily="18" charset="0"/>
              </a:rPr>
              <a:t> de </a:t>
            </a:r>
            <a:r>
              <a:rPr lang="en-US" sz="800" kern="100" dirty="0" err="1">
                <a:effectLst/>
                <a:latin typeface="Arial" panose="020B0604020202020204" pitchFamily="34" charset="0"/>
                <a:ea typeface="ＭＳ ゴシック" panose="020B0609070205080204" pitchFamily="49" charset="-128"/>
                <a:cs typeface="Times New Roman" panose="02020603050405020304" pitchFamily="18" charset="0"/>
              </a:rPr>
              <a:t>direção</a:t>
            </a:r>
            <a:r>
              <a:rPr lang="en-US" sz="800" kern="100" dirty="0">
                <a:effectLst/>
                <a:latin typeface="Arial" panose="020B0604020202020204" pitchFamily="34" charset="0"/>
                <a:ea typeface="ＭＳ ゴシック" panose="020B0609070205080204" pitchFamily="49" charset="-128"/>
                <a:cs typeface="Times New Roman" panose="02020603050405020304" pitchFamily="18" charset="0"/>
              </a:rPr>
              <a:t> de </a:t>
            </a:r>
            <a:r>
              <a:rPr lang="en-US" sz="800" kern="100" dirty="0" err="1">
                <a:effectLst/>
                <a:latin typeface="Arial" panose="020B0604020202020204" pitchFamily="34" charset="0"/>
                <a:ea typeface="ＭＳ ゴシック" panose="020B0609070205080204" pitchFamily="49" charset="-128"/>
                <a:cs typeface="Times New Roman" panose="02020603050405020304" pitchFamily="18" charset="0"/>
              </a:rPr>
              <a:t>avanço</a:t>
            </a:r>
            <a:r>
              <a:rPr lang="en-US" sz="8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sz="800" kern="100" dirty="0" err="1">
                <a:effectLst/>
                <a:latin typeface="Arial" panose="020B0604020202020204" pitchFamily="34" charset="0"/>
                <a:ea typeface="ＭＳ ゴシック" panose="020B0609070205080204" pitchFamily="49" charset="-128"/>
                <a:cs typeface="Times New Roman" panose="02020603050405020304" pitchFamily="18" charset="0"/>
              </a:rPr>
              <a:t>retrocesso</a:t>
            </a:r>
            <a:r>
              <a:rPr lang="en-US" sz="800" kern="100" dirty="0">
                <a:effectLst/>
                <a:latin typeface="Arial" panose="020B0604020202020204" pitchFamily="34" charset="0"/>
                <a:ea typeface="ＭＳ ゴシック" panose="020B0609070205080204" pitchFamily="49" charset="-128"/>
                <a:cs typeface="Times New Roman" panose="02020603050405020304" pitchFamily="18" charset="0"/>
              </a:rPr>
              <a:t> da </a:t>
            </a:r>
            <a:r>
              <a:rPr lang="en-US" sz="800" kern="100" dirty="0" err="1">
                <a:effectLst/>
                <a:latin typeface="Arial" panose="020B0604020202020204" pitchFamily="34" charset="0"/>
                <a:ea typeface="ＭＳ ゴシック" panose="020B0609070205080204" pitchFamily="49" charset="-128"/>
                <a:cs typeface="Times New Roman" panose="02020603050405020304" pitchFamily="18" charset="0"/>
              </a:rPr>
              <a:t>carroceria</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8394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Definição de plataforma aérea veicular</a:t>
            </a:r>
            <a:endParaRPr kumimoji="1" lang="ja-JP" altLang="en-US" sz="2400" b="1"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7886700" cy="2447338"/>
          </a:xfrm>
          <a:ln w="6350">
            <a:noFill/>
          </a:ln>
        </p:spPr>
        <p:txBody>
          <a:bodyPr>
            <a:noAutofit/>
          </a:bodyPr>
          <a:lstStyle/>
          <a:p>
            <a:pPr marL="0" indent="0">
              <a:lnSpc>
                <a:spcPct val="110000"/>
              </a:lnSpc>
              <a:spcBef>
                <a:spcPts val="0"/>
              </a:spcBef>
              <a:buNone/>
            </a:pPr>
            <a:r>
              <a:rPr lang="ja-JP" altLang="en-US" sz="2000" dirty="0">
                <a:latin typeface="Meiryo UI" panose="020B0604030504040204" pitchFamily="50" charset="-128"/>
                <a:ea typeface="Meiryo UI" panose="020B0604030504040204" pitchFamily="50" charset="-128"/>
              </a:rPr>
              <a:t>　A Plataforma Aérea Veicular é um </a:t>
            </a:r>
            <a:r>
              <a:rPr lang="ja-JP" altLang="en-US" sz="2000" b="1" u="sng" dirty="0">
                <a:latin typeface="Meiryo UI" panose="020B0604030504040204" pitchFamily="50" charset="-128"/>
                <a:ea typeface="Meiryo UI" panose="020B0604030504040204" pitchFamily="50" charset="-128"/>
              </a:rPr>
              <a:t>maquinário utilizado em obras, inspeções, reparos etc. em locais altos</a:t>
            </a:r>
            <a:r>
              <a:rPr lang="ja-JP" altLang="en-US" sz="2000" dirty="0">
                <a:latin typeface="Meiryo UI" panose="020B0604030504040204" pitchFamily="50" charset="-128"/>
                <a:ea typeface="Meiryo UI" panose="020B0604030504040204" pitchFamily="50" charset="-128"/>
              </a:rPr>
              <a:t>, sendo composta por </a:t>
            </a:r>
            <a:r>
              <a:rPr lang="ja-JP" altLang="en-US" sz="2000" b="1" u="sng" dirty="0">
                <a:latin typeface="Meiryo UI" panose="020B0604030504040204" pitchFamily="50" charset="-128"/>
                <a:ea typeface="Meiryo UI" panose="020B0604030504040204" pitchFamily="50" charset="-128"/>
              </a:rPr>
              <a:t>plataforma de trabalho, sistema de elevação</a:t>
            </a:r>
            <a:r>
              <a:rPr lang="ja-JP" altLang="en-US" sz="2000" dirty="0">
                <a:latin typeface="Meiryo UI" panose="020B0604030504040204" pitchFamily="50" charset="-128"/>
                <a:ea typeface="Meiryo UI" panose="020B0604030504040204" pitchFamily="50" charset="-128"/>
              </a:rPr>
              <a:t> e </a:t>
            </a:r>
            <a:r>
              <a:rPr lang="ja-JP" altLang="en-US" sz="2000" b="1" u="sng" dirty="0">
                <a:latin typeface="Meiryo UI" panose="020B0604030504040204" pitchFamily="50" charset="-128"/>
                <a:ea typeface="Meiryo UI" panose="020B0604030504040204" pitchFamily="50" charset="-128"/>
              </a:rPr>
              <a:t>outros dispositivos</a:t>
            </a:r>
            <a:r>
              <a:rPr lang="ja-JP" altLang="en-US" sz="2000" dirty="0">
                <a:latin typeface="Meiryo UI" panose="020B0604030504040204" pitchFamily="50" charset="-128"/>
                <a:ea typeface="Meiryo UI" panose="020B0604030504040204" pitchFamily="50" charset="-128"/>
              </a:rPr>
              <a:t>. A plataforma de trabalho realiza </a:t>
            </a:r>
            <a:r>
              <a:rPr lang="ja-JP" altLang="en-US" sz="2000" b="1" u="sng" dirty="0">
                <a:latin typeface="Meiryo UI" panose="020B0604030504040204" pitchFamily="50" charset="-128"/>
                <a:ea typeface="Meiryo UI" panose="020B0604030504040204" pitchFamily="50" charset="-128"/>
              </a:rPr>
              <a:t>elevação e abaixamento</a:t>
            </a:r>
            <a:r>
              <a:rPr lang="ja-JP" altLang="en-US" sz="2000" dirty="0">
                <a:latin typeface="Meiryo UI" panose="020B0604030504040204" pitchFamily="50" charset="-128"/>
                <a:ea typeface="Meiryo UI" panose="020B0604030504040204" pitchFamily="50" charset="-128"/>
              </a:rPr>
              <a:t>, e há </a:t>
            </a:r>
            <a:r>
              <a:rPr lang="ja-JP" altLang="en-US" sz="2000" b="1" u="sng" dirty="0">
                <a:latin typeface="Meiryo UI" panose="020B0604030504040204" pitchFamily="50" charset="-128"/>
                <a:ea typeface="Meiryo UI" panose="020B0604030504040204" pitchFamily="50" charset="-128"/>
              </a:rPr>
              <a:t>máquinas que possuem outros dispositivos de movimentação vertical</a:t>
            </a:r>
            <a:r>
              <a:rPr lang="ja-JP" altLang="en-US" sz="2000" dirty="0">
                <a:latin typeface="Meiryo UI" panose="020B0604030504040204" pitchFamily="50" charset="-128"/>
                <a:ea typeface="Meiryo UI" panose="020B0604030504040204" pitchFamily="50" charset="-128"/>
              </a:rPr>
              <a:t>, bem como modelos que </a:t>
            </a:r>
            <a:r>
              <a:rPr lang="ja-JP" altLang="en-US" sz="2000" b="1" u="sng" dirty="0">
                <a:latin typeface="Meiryo UI" panose="020B0604030504040204" pitchFamily="50" charset="-128"/>
                <a:ea typeface="Meiryo UI" panose="020B0604030504040204" pitchFamily="50" charset="-128"/>
              </a:rPr>
              <a:t>utilizam força motora</a:t>
            </a:r>
            <a:r>
              <a:rPr lang="ja-JP" altLang="en-US" sz="2000" dirty="0">
                <a:latin typeface="Meiryo UI" panose="020B0604030504040204" pitchFamily="50" charset="-128"/>
                <a:ea typeface="Meiryo UI" panose="020B0604030504040204" pitchFamily="50" charset="-128"/>
              </a:rPr>
              <a:t>, além de serem capazes de </a:t>
            </a:r>
            <a:r>
              <a:rPr lang="ja-JP" altLang="en-US" sz="2000" b="1" u="sng" dirty="0">
                <a:latin typeface="Meiryo UI" panose="020B0604030504040204" pitchFamily="50" charset="-128"/>
                <a:ea typeface="Meiryo UI" panose="020B0604030504040204" pitchFamily="50" charset="-128"/>
              </a:rPr>
              <a:t>se auto-locomover até lugares não pré-determinados</a:t>
            </a:r>
            <a:r>
              <a:rPr lang="ja-JP" altLang="en-US" sz="2000" dirty="0">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2000" dirty="0">
                <a:latin typeface="Meiryo UI" panose="020B0604030504040204" pitchFamily="50" charset="-128"/>
                <a:ea typeface="Meiryo UI" panose="020B0604030504040204" pitchFamily="50" charset="-128"/>
              </a:rPr>
              <a:t>　Vale ressaltar que o caminhão-escada e caminhões com escada articulada usados pelo Corpo de Bombeiros em suas operações de combate a incêndios não estão incluídos nas plataformas aéreas veiculares.</a:t>
            </a:r>
          </a:p>
          <a:p>
            <a:pPr marL="0" indent="0">
              <a:lnSpc>
                <a:spcPct val="110000"/>
              </a:lnSpc>
              <a:spcBef>
                <a:spcPts val="0"/>
              </a:spcBef>
              <a:buNone/>
            </a:pPr>
            <a:r>
              <a:rPr lang="en-US" altLang="ja-JP" sz="2000" dirty="0">
                <a:latin typeface="Meiryo UI" panose="020B0604030504040204" pitchFamily="50" charset="-128"/>
                <a:ea typeface="Meiryo UI" panose="020B0604030504040204" pitchFamily="50" charset="-128"/>
              </a:rPr>
              <a:t>※ Diretiva do Chefe do Escritório de Normas Trabalhistas do Ministério da Saúde, Trabalho e Previdência (Norma 583 de 26 de setembro de 1990)</a:t>
            </a:r>
          </a:p>
          <a:p>
            <a:pPr marL="268288" indent="-268288">
              <a:lnSpc>
                <a:spcPct val="100000"/>
              </a:lnSpc>
              <a:spcBef>
                <a:spcPts val="0"/>
              </a:spcBef>
              <a:buNone/>
            </a:pPr>
            <a:endParaRPr lang="en-US" altLang="ja-JP"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1/Página do material suplementar: 5</a:t>
            </a: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a:t>
            </a:fld>
            <a:endParaRPr kumimoji="1" lang="ja-JP" altLang="en-US" dirty="0"/>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5724"/>
            <a:ext cx="7886700"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Dispositivos de segurança da plataforma aérea veicular (10) Limitador de sobrecarga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41/Página do material suplementar: 30</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O limitador de sobrecarga detecta a pressão no interior do cilindro hidráulico do mecanismo elevatório </a:t>
            </a:r>
            <a:r>
              <a:rPr lang="ja-JP" altLang="en-US" sz="1800" b="1" u="sng" dirty="0">
                <a:solidFill>
                  <a:prstClr val="black"/>
                </a:solidFill>
                <a:latin typeface="Meiryo UI" panose="020B0604030504040204" pitchFamily="50" charset="-128"/>
                <a:ea typeface="Meiryo UI" panose="020B0604030504040204" pitchFamily="50" charset="-128"/>
              </a:rPr>
              <a:t>quando é alocada carga que excede o máximo permitido (carga nominal) na plataforma de trabalho</a:t>
            </a:r>
            <a:r>
              <a:rPr lang="ja-JP" altLang="en-US" sz="1800" dirty="0">
                <a:solidFill>
                  <a:prstClr val="black"/>
                </a:solidFill>
                <a:latin typeface="Meiryo UI" panose="020B0604030504040204" pitchFamily="50" charset="-128"/>
                <a:ea typeface="Meiryo UI" panose="020B0604030504040204" pitchFamily="50" charset="-128"/>
              </a:rPr>
              <a:t>. Esse dispositivo então realiza a </a:t>
            </a:r>
            <a:r>
              <a:rPr lang="ja-JP" altLang="en-US" sz="1800" b="1" u="sng" dirty="0">
                <a:solidFill>
                  <a:prstClr val="black"/>
                </a:solidFill>
                <a:latin typeface="Meiryo UI" panose="020B0604030504040204" pitchFamily="50" charset="-128"/>
                <a:ea typeface="Meiryo UI" panose="020B0604030504040204" pitchFamily="50" charset="-128"/>
              </a:rPr>
              <a:t>interrupção do mecanismo elevatório ou emite um alerta</a:t>
            </a:r>
            <a:r>
              <a:rPr lang="ja-JP" altLang="en-US" sz="1800" dirty="0">
                <a:solidFill>
                  <a:prstClr val="black"/>
                </a:solidFill>
                <a:latin typeface="Meiryo UI" panose="020B0604030504040204" pitchFamily="50" charset="-128"/>
                <a:ea typeface="Meiryo UI" panose="020B0604030504040204" pitchFamily="50" charset="-128"/>
              </a:rPr>
              <a:t>. * É equipado em plataforma do tipo elevação e abaixamento perpendicular.</a:t>
            </a:r>
          </a:p>
        </p:txBody>
      </p:sp>
      <p:pic>
        <p:nvPicPr>
          <p:cNvPr id="6" name="図 5">
            <a:extLst>
              <a:ext uri="{FF2B5EF4-FFF2-40B4-BE49-F238E27FC236}">
                <a16:creationId xmlns:a16="http://schemas.microsoft.com/office/drawing/2014/main" id="{659E62B1-3325-56E0-BA59-B99D02121BA1}"/>
              </a:ext>
            </a:extLst>
          </p:cNvPr>
          <p:cNvPicPr>
            <a:picLocks noChangeAspect="1"/>
          </p:cNvPicPr>
          <p:nvPr/>
        </p:nvPicPr>
        <p:blipFill>
          <a:blip r:embed="rId3"/>
          <a:stretch>
            <a:fillRect/>
          </a:stretch>
        </p:blipFill>
        <p:spPr>
          <a:xfrm>
            <a:off x="1995487" y="3114483"/>
            <a:ext cx="5153025" cy="2419350"/>
          </a:xfrm>
          <a:prstGeom prst="rect">
            <a:avLst/>
          </a:prstGeom>
        </p:spPr>
      </p:pic>
    </p:spTree>
    <p:extLst>
      <p:ext uri="{BB962C8B-B14F-4D97-AF65-F5344CB8AC3E}">
        <p14:creationId xmlns:p14="http://schemas.microsoft.com/office/powerpoint/2010/main" val="142051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Procedimentos de instalação da patola e pontos de atenção (1) Procedimentos básicos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49/Página do material suplementar: 31</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11" name="コンテンツ プレースホルダー 4"/>
          <p:cNvSpPr txBox="1">
            <a:spLocks/>
          </p:cNvSpPr>
          <p:nvPr/>
        </p:nvSpPr>
        <p:spPr>
          <a:xfrm>
            <a:off x="628650" y="1011527"/>
            <a:ext cx="5112393" cy="197259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①　Acionar o freio de estacionamento.</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②　Em terreno plano, deve-se travar as partes da frente e de trás das rodas traseiras.</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③　Deve-se expandir a patola ao máximo. (Em caso de patola em formato de H)</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④　Em caso de solo em más condições, deve-se aplicar cobertura com placa de chão etc.</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⑤　Instalar devidamente o macaco. Elevar os pneus e deixar o maquinário em posição horizontal.</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552069" y="1221714"/>
            <a:ext cx="1869162" cy="1686066"/>
          </a:xfrm>
          <a:prstGeom prst="rect">
            <a:avLst/>
          </a:prstGeom>
          <a:noFill/>
          <a:ln>
            <a:solidFill>
              <a:schemeClr val="tx1"/>
            </a:solidFill>
          </a:ln>
        </p:spPr>
      </p:pic>
      <p:sp>
        <p:nvSpPr>
          <p:cNvPr id="2" name="テキスト ボックス 318">
            <a:extLst>
              <a:ext uri="{FF2B5EF4-FFF2-40B4-BE49-F238E27FC236}">
                <a16:creationId xmlns:a16="http://schemas.microsoft.com/office/drawing/2014/main" id="{FF509253-98C3-8606-DD0F-99D8025A540D}"/>
              </a:ext>
            </a:extLst>
          </p:cNvPr>
          <p:cNvSpPr txBox="1"/>
          <p:nvPr/>
        </p:nvSpPr>
        <p:spPr>
          <a:xfrm>
            <a:off x="6641316" y="2638029"/>
            <a:ext cx="1784927" cy="2279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2-41</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Patola no máximo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35832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5724"/>
            <a:ext cx="7886700"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Procedimentos de instalação da patola e pontos de atenção (2) Terreno inclinado, parte 1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42323" y="6400413"/>
            <a:ext cx="4228339"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49/Página do material suplementar: 31 a 32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52739"/>
            <a:ext cx="5158692" cy="43095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①　Posicionar a plataforma aérea veicular com a parte anterior em declive.</a:t>
            </a: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②　Acionar o freio de estacionamento.</a:t>
            </a: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③　Deve-se acionar a trava em todas as rodas para o lado em declive, certificando-se de que está em contato pleno com as rodas.</a:t>
            </a: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④　Expandir a patola. (</a:t>
            </a:r>
            <a:r>
              <a:rPr lang="en-US" altLang="ja-JP" sz="1600" dirty="0">
                <a:solidFill>
                  <a:prstClr val="black"/>
                </a:solidFill>
                <a:latin typeface="Meiryo UI" panose="020B0604030504040204" pitchFamily="50" charset="-128"/>
                <a:ea typeface="Meiryo UI" panose="020B0604030504040204" pitchFamily="50" charset="-128"/>
              </a:rPr>
              <a:t>e</a:t>
            </a:r>
            <a:r>
              <a:rPr lang="ja-JP" altLang="en-US" sz="1600" dirty="0">
                <a:solidFill>
                  <a:prstClr val="black"/>
                </a:solidFill>
                <a:latin typeface="Meiryo UI" panose="020B0604030504040204" pitchFamily="50" charset="-128"/>
                <a:ea typeface="Meiryo UI" panose="020B0604030504040204" pitchFamily="50" charset="-128"/>
              </a:rPr>
              <a:t>m caso de patola em formato de H)</a:t>
            </a: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⑤　Aplicar cobertura com placa de chão.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Deve ser usada como placa de chão uma peça bastante grande.</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(b)　No macaco dianteiro, devem ser usadas no máximo 2 placas de chão.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　A placa de chão deve ter até 20cm de altura e capaz de ser introduzida entre o flutuador da patola e o solo, antes da instalação do macaco.</a:t>
            </a: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7CA563CC-4448-2287-4D26-1712A18D3872}"/>
              </a:ext>
            </a:extLst>
          </p:cNvPr>
          <p:cNvPicPr>
            <a:picLocks noChangeAspect="1"/>
          </p:cNvPicPr>
          <p:nvPr/>
        </p:nvPicPr>
        <p:blipFill>
          <a:blip r:embed="rId3"/>
          <a:stretch>
            <a:fillRect/>
          </a:stretch>
        </p:blipFill>
        <p:spPr>
          <a:xfrm>
            <a:off x="6056492" y="1034687"/>
            <a:ext cx="2352675" cy="1781175"/>
          </a:xfrm>
          <a:prstGeom prst="rect">
            <a:avLst/>
          </a:prstGeom>
        </p:spPr>
      </p:pic>
      <p:pic>
        <p:nvPicPr>
          <p:cNvPr id="10" name="図 9">
            <a:extLst>
              <a:ext uri="{FF2B5EF4-FFF2-40B4-BE49-F238E27FC236}">
                <a16:creationId xmlns:a16="http://schemas.microsoft.com/office/drawing/2014/main" id="{B9EAA2AE-3789-A47E-80C1-7F9DABDFCEA4}"/>
              </a:ext>
            </a:extLst>
          </p:cNvPr>
          <p:cNvPicPr>
            <a:picLocks noChangeAspect="1"/>
          </p:cNvPicPr>
          <p:nvPr/>
        </p:nvPicPr>
        <p:blipFill>
          <a:blip r:embed="rId4"/>
          <a:stretch>
            <a:fillRect/>
          </a:stretch>
        </p:blipFill>
        <p:spPr>
          <a:xfrm>
            <a:off x="6056492" y="3007524"/>
            <a:ext cx="2505075" cy="1971675"/>
          </a:xfrm>
          <a:prstGeom prst="rect">
            <a:avLst/>
          </a:prstGeom>
        </p:spPr>
      </p:pic>
    </p:spTree>
    <p:extLst>
      <p:ext uri="{BB962C8B-B14F-4D97-AF65-F5344CB8AC3E}">
        <p14:creationId xmlns:p14="http://schemas.microsoft.com/office/powerpoint/2010/main" val="412925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B52AF4B-82EA-3E7E-85AF-722935A2F887}"/>
              </a:ext>
            </a:extLst>
          </p:cNvPr>
          <p:cNvPicPr>
            <a:picLocks noChangeAspect="1"/>
          </p:cNvPicPr>
          <p:nvPr/>
        </p:nvPicPr>
        <p:blipFill>
          <a:blip r:embed="rId3"/>
          <a:stretch>
            <a:fillRect/>
          </a:stretch>
        </p:blipFill>
        <p:spPr>
          <a:xfrm>
            <a:off x="6109926" y="3429000"/>
            <a:ext cx="2753448" cy="1669278"/>
          </a:xfrm>
          <a:prstGeom prst="rect">
            <a:avLst/>
          </a:prstGeom>
        </p:spPr>
      </p:pic>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Procedimentos de instalação da patola e pontos de atenção (2) Terreno inclinado, parte 2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50 a 51/Página do material suplementar: 32 a 33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99039"/>
            <a:ext cx="5829300" cy="278843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⑥　Expandir a patola de acordo com os procedimentos a seguir.</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Deve ser observada a ordem começando pelo macaco dianteiro, seguido do traseiro.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(b)　Na expansão do macaco, os lados direto e esquerdo devem ser operados de forma simultânea.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　Ajustes minuciosos devem ser realizados por operações no macaco separadamente.</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⑦　Elevar todos os pneus e deixar o maquinário em posição horizontal.</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⑧　Caso não seja possível deixar a carroceria na posição horizontal, deve-se observar estritamente os itens a seguir.</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A lança deve ser operada no sentido da elevação do plano.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(b)　Os sentidos laterais da carroceria devem estar na horizontal.</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　Caso a operação de rotação seja no sentido da descida do plano, o veículo deverá ser deslocado.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　Em caso de lança telescópica, essa deverá ser utilizada em até 45° lateralmente, no sentido da elevação do plano.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(e)　Mesmo em caso de lança articulada, deverá ser utilizada com a posição de operação estando virada no sentido da elevação do plano a partir do centro de rotação,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com área de extensão de rotação em até 45° lateralmente.</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D1991203-6F3A-AEE2-3185-70D81F5A2EF2}"/>
              </a:ext>
            </a:extLst>
          </p:cNvPr>
          <p:cNvPicPr>
            <a:picLocks noChangeAspect="1"/>
          </p:cNvPicPr>
          <p:nvPr/>
        </p:nvPicPr>
        <p:blipFill>
          <a:blip r:embed="rId4"/>
          <a:stretch>
            <a:fillRect/>
          </a:stretch>
        </p:blipFill>
        <p:spPr>
          <a:xfrm>
            <a:off x="5934859" y="1046403"/>
            <a:ext cx="2753448" cy="1800331"/>
          </a:xfrm>
          <a:prstGeom prst="rect">
            <a:avLst/>
          </a:prstGeom>
        </p:spPr>
      </p:pic>
    </p:spTree>
    <p:extLst>
      <p:ext uri="{BB962C8B-B14F-4D97-AF65-F5344CB8AC3E}">
        <p14:creationId xmlns:p14="http://schemas.microsoft.com/office/powerpoint/2010/main" val="122660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Procedimentos de instalação da patola e pontos de atenção (2) Terreno inclinado, parte 3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51/Página do material suplementar: 33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9"/>
            <a:ext cx="7886700" cy="161121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⑨　Após o fim da operação, recolher a patola de acordo com os procedimentos a seguir.</a:t>
            </a: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　Retornar a lança à postura de condução.</a:t>
            </a: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(b)　Verificar a posição das travas de roda.</a:t>
            </a: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(c)　Recolher primeiramente o macaco traseiro.</a:t>
            </a: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(d)　Operar os macacos laterais simultaneamente.</a:t>
            </a: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(e)　Retirar travas.</a:t>
            </a: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818480" y="1224416"/>
            <a:ext cx="2537376" cy="1611813"/>
          </a:xfrm>
          <a:prstGeom prst="rect">
            <a:avLst/>
          </a:prstGeom>
          <a:noFill/>
          <a:ln>
            <a:solidFill>
              <a:schemeClr val="tx1"/>
            </a:solidFill>
          </a:ln>
        </p:spPr>
      </p:pic>
      <p:sp>
        <p:nvSpPr>
          <p:cNvPr id="2" name="テキスト ボックス 331">
            <a:extLst>
              <a:ext uri="{FF2B5EF4-FFF2-40B4-BE49-F238E27FC236}">
                <a16:creationId xmlns:a16="http://schemas.microsoft.com/office/drawing/2014/main" id="{9ABEFD7F-75D7-26F4-4188-D805F316C1A8}"/>
              </a:ext>
            </a:extLst>
          </p:cNvPr>
          <p:cNvSpPr txBox="1"/>
          <p:nvPr/>
        </p:nvSpPr>
        <p:spPr>
          <a:xfrm>
            <a:off x="5899227" y="2465891"/>
            <a:ext cx="2375883" cy="3333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2-46</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Recolhimento do macaco a partir do lado traseiro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37375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9E032FC-AB84-1FCB-F604-2F6513396D6A}"/>
              </a:ext>
            </a:extLst>
          </p:cNvPr>
          <p:cNvPicPr>
            <a:picLocks noChangeAspect="1"/>
          </p:cNvPicPr>
          <p:nvPr/>
        </p:nvPicPr>
        <p:blipFill>
          <a:blip r:embed="rId3"/>
          <a:stretch>
            <a:fillRect/>
          </a:stretch>
        </p:blipFill>
        <p:spPr>
          <a:xfrm>
            <a:off x="4572000" y="3797980"/>
            <a:ext cx="4165740" cy="1697153"/>
          </a:xfrm>
          <a:prstGeom prst="rect">
            <a:avLst/>
          </a:prstGeom>
        </p:spPr>
      </p:pic>
      <p:pic>
        <p:nvPicPr>
          <p:cNvPr id="9" name="図 8">
            <a:extLst>
              <a:ext uri="{FF2B5EF4-FFF2-40B4-BE49-F238E27FC236}">
                <a16:creationId xmlns:a16="http://schemas.microsoft.com/office/drawing/2014/main" id="{A278F7F2-B48E-2BBF-9968-1C5BCDD81E5D}"/>
              </a:ext>
            </a:extLst>
          </p:cNvPr>
          <p:cNvPicPr>
            <a:picLocks noChangeAspect="1"/>
          </p:cNvPicPr>
          <p:nvPr/>
        </p:nvPicPr>
        <p:blipFill>
          <a:blip r:embed="rId4"/>
          <a:stretch>
            <a:fillRect/>
          </a:stretch>
        </p:blipFill>
        <p:spPr>
          <a:xfrm>
            <a:off x="5822820" y="912061"/>
            <a:ext cx="2914920" cy="2280996"/>
          </a:xfrm>
          <a:prstGeom prst="rect">
            <a:avLst/>
          </a:prstGeom>
        </p:spPr>
      </p:pic>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Procedimentos básicos de operação da lança telescópica e pontos de atenção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46221"/>
          </a:xfrm>
          <a:prstGeom prst="rect">
            <a:avLst/>
          </a:prstGeom>
          <a:noFill/>
          <a:ln>
            <a:solidFill>
              <a:schemeClr val="tx1"/>
            </a:solidFill>
          </a:ln>
        </p:spPr>
        <p:txBody>
          <a:bodyPr wrap="square" rtlCol="0">
            <a:spAutoFit/>
          </a:bodyPr>
          <a:lstStyle/>
          <a:p>
            <a:pPr algn="r"/>
            <a:r>
              <a:rPr lang="ja-JP" altLang="en-US" sz="1000" dirty="0">
                <a:solidFill>
                  <a:prstClr val="black"/>
                </a:solidFill>
              </a:rPr>
              <a:t>Página do material: 53/Página do material suplementar: 34</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z="1000" smtClean="0">
                <a:solidFill>
                  <a:prstClr val="black">
                    <a:tint val="75000"/>
                  </a:prstClr>
                </a:solidFill>
              </a:rPr>
              <a:pPr/>
              <a:t>35</a:t>
            </a:fld>
            <a:endParaRPr lang="ja-JP" altLang="en-US" sz="1000">
              <a:solidFill>
                <a:prstClr val="black">
                  <a:tint val="75000"/>
                </a:prstClr>
              </a:solidFill>
            </a:endParaRPr>
          </a:p>
        </p:txBody>
      </p:sp>
      <p:sp>
        <p:nvSpPr>
          <p:cNvPr id="11" name="コンテンツ プレースホルダー 4"/>
          <p:cNvSpPr txBox="1">
            <a:spLocks/>
          </p:cNvSpPr>
          <p:nvPr/>
        </p:nvSpPr>
        <p:spPr>
          <a:xfrm>
            <a:off x="628649" y="852739"/>
            <a:ext cx="5668679" cy="27859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100" dirty="0">
                <a:solidFill>
                  <a:prstClr val="black"/>
                </a:solidFill>
                <a:latin typeface="Meiryo UI" panose="020B0604030504040204" pitchFamily="50" charset="-128"/>
                <a:ea typeface="Meiryo UI" panose="020B0604030504040204" pitchFamily="50" charset="-128"/>
              </a:rPr>
              <a:t>【Procedimentos de operação básica】</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①　A lança deve ser afastada da base de repouso em seu estado comprimido, através do mecanismo de elevação.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②　Deve-se determinar, mais ou menos, uma posição alvo durante operação de rotação.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③　Deve-se aproximar, mais o menos, da posição alvo através de elevação e rebaixamento.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④　Deve-se aproximar da parte frontal em até aproximadamente 1m da posição de operação através de operação de extensão e contração.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⑤　Deve-se ajustar minuciosamente as posições horizontais e verticais através de operações de expansão/contração e rotação.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⑥　Realizar aproximação à posição de operação alvo com operação de extensão da lança.</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⑦　Realizar ajuste através de operação de maneio, de acordo com as condições do local de operação.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⑧　Caso seja preciso deixar o local de operação, deve-se primeiramente retrair a lança.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70106" y="4063228"/>
            <a:ext cx="4876524" cy="8730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100" dirty="0">
                <a:solidFill>
                  <a:prstClr val="black"/>
                </a:solidFill>
                <a:latin typeface="Meiryo UI" panose="020B0604030504040204" pitchFamily="50" charset="-128"/>
                <a:ea typeface="Meiryo UI" panose="020B0604030504040204" pitchFamily="50" charset="-128"/>
              </a:rPr>
              <a:t>【Pontos de atenção】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Nas operações de rotação e elevação/abaixamento, é necessário cuidado pois a velocidade de movimentação da plataforma de trabalho difere devido à diferença de comprimento das lanças.</a:t>
            </a:r>
          </a:p>
          <a:p>
            <a:pPr marL="0" indent="0">
              <a:lnSpc>
                <a:spcPct val="100000"/>
              </a:lnSpc>
              <a:spcBef>
                <a:spcPts val="0"/>
              </a:spcBef>
              <a:buNone/>
            </a:pPr>
            <a:endParaRPr lang="ja-JP" altLang="en-US" sz="11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12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Transporte da plataforma aérea veicular</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0129" y="6400413"/>
            <a:ext cx="3850533"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59 a 63/Página do material suplementar: 35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11" name="コンテンツ プレースホルダー 4"/>
          <p:cNvSpPr txBox="1">
            <a:spLocks/>
          </p:cNvSpPr>
          <p:nvPr/>
        </p:nvSpPr>
        <p:spPr>
          <a:xfrm>
            <a:off x="536595" y="852738"/>
            <a:ext cx="8081762" cy="42668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Normalmente, </a:t>
            </a:r>
            <a:r>
              <a:rPr lang="ja-JP" altLang="en-US" sz="1600" b="1" u="sng" dirty="0">
                <a:solidFill>
                  <a:prstClr val="black"/>
                </a:solidFill>
                <a:latin typeface="Meiryo UI" panose="020B0604030504040204" pitchFamily="50" charset="-128"/>
                <a:ea typeface="Meiryo UI" panose="020B0604030504040204" pitchFamily="50" charset="-128"/>
              </a:rPr>
              <a:t>plataformas aéreas veiculares tipo caminhão se deslocam</a:t>
            </a:r>
            <a:r>
              <a:rPr lang="ja-JP" altLang="en-US" sz="1600" dirty="0">
                <a:solidFill>
                  <a:prstClr val="black"/>
                </a:solidFill>
                <a:latin typeface="Meiryo UI" panose="020B0604030504040204" pitchFamily="50" charset="-128"/>
                <a:ea typeface="Meiryo UI" panose="020B0604030504040204" pitchFamily="50" charset="-128"/>
              </a:rPr>
              <a:t> ao local de trabalho usando sua autopropulsão. </a:t>
            </a:r>
            <a:r>
              <a:rPr lang="ja-JP" altLang="en-US" sz="1600" b="1" u="sng" dirty="0">
                <a:solidFill>
                  <a:prstClr val="black"/>
                </a:solidFill>
                <a:latin typeface="Meiryo UI" panose="020B0604030504040204" pitchFamily="50" charset="-128"/>
                <a:ea typeface="Meiryo UI" panose="020B0604030504040204" pitchFamily="50" charset="-128"/>
              </a:rPr>
              <a:t>Plataformas aéreas com rodas, tipo rastejante etc. não podem ser conduzidas em vias públicas</a:t>
            </a:r>
            <a:r>
              <a:rPr lang="ja-JP" altLang="en-US" sz="1600" dirty="0">
                <a:solidFill>
                  <a:prstClr val="black"/>
                </a:solidFill>
                <a:latin typeface="Meiryo UI" panose="020B0604030504040204" pitchFamily="50" charset="-128"/>
                <a:ea typeface="Meiryo UI" panose="020B0604030504040204" pitchFamily="50" charset="-128"/>
              </a:rPr>
              <a:t>, por isso comumente são alocadas em veículo específico para o transporte.</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n-US" altLang="ja-JP" sz="1200" dirty="0">
                <a:solidFill>
                  <a:prstClr val="black"/>
                </a:solidFill>
                <a:latin typeface="Meiryo UI" panose="020B0604030504040204" pitchFamily="50" charset="-128"/>
                <a:ea typeface="Meiryo UI" panose="020B0604030504040204" pitchFamily="50" charset="-128"/>
              </a:rPr>
              <a:t>(1)　Plataforma aérea veicular tipo caminhão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É importante realizar o transporte da plataforma aérea veicular tipo caminhão atentando aos pontos abaixo.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Como a plataforma de trabalho está na parte superior tendendo fazer com que o centro de gravidade esteja em posição elevada, operações com a alavanca realizando movimentos bruscos produzem perigo de tombamento.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Para se expandir a extensão da área de trabalho e como medida de segurança, a carroceria de movimentação na parte inferior é equipada com bastante peso, sendo desejável que a partida seja realizada na primeira marcha.</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③　O peso do veículo é grande em comparação a um caminhão de carga comum sem a carga alocada, portanto a distância de frenagem torna-se mais longa.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Por isso, é importante manter uma distância interveicular adequada.</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④　Como os equipamentos de operação estão situados em local mais alto do que a cabine de condução, é necessário conduzir estando ciente da altura do veículo, pois há o risco de colisão com a parte inferior de pontes de viga etc.</a:t>
            </a:r>
          </a:p>
          <a:p>
            <a:pPr marL="0" indent="0">
              <a:lnSpc>
                <a:spcPct val="100000"/>
              </a:lnSpc>
              <a:spcBef>
                <a:spcPts val="600"/>
              </a:spcBef>
              <a:buNone/>
            </a:pPr>
            <a:r>
              <a:rPr lang="en-US" altLang="ja-JP" sz="1200" dirty="0">
                <a:solidFill>
                  <a:prstClr val="black"/>
                </a:solidFill>
                <a:latin typeface="Meiryo UI" panose="020B0604030504040204" pitchFamily="50" charset="-128"/>
                <a:ea typeface="Meiryo UI" panose="020B0604030504040204" pitchFamily="50" charset="-128"/>
              </a:rPr>
              <a:t>Plataforma aérea veicular tipo autopropulsionado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Plataformas aéreas com rodas, tipo rastejante etc. não podem ser conduzidas em vias públicas.</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Caso seja necessário conduzir em via pública por motivo de força maior, é preciso antes obter autorização do chefe do Departamento de Polícia da jurisdição.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Além disso, atentar aos seguintes pontos.</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A plataforma aérea veicular tipo rastejante pode causar danos à superfícies pavimentadas, portanto é necessário usar cobertura.</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Durante a condução, a lança deve ser recolhida ao seu mínimo, posicionando a plataforma de trabalho em nível horizontal ou inferior.</a:t>
            </a:r>
          </a:p>
        </p:txBody>
      </p:sp>
    </p:spTree>
    <p:extLst>
      <p:ext uri="{BB962C8B-B14F-4D97-AF65-F5344CB8AC3E}">
        <p14:creationId xmlns:p14="http://schemas.microsoft.com/office/powerpoint/2010/main" val="2038425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1050" b="1" dirty="0">
                <a:latin typeface="Meiryo UI" panose="020B0604030504040204" pitchFamily="50" charset="-128"/>
                <a:ea typeface="Meiryo UI" panose="020B0604030504040204" pitchFamily="50" charset="-128"/>
              </a:rPr>
              <a:t>Inspeção/verificação e manutenção da plataforma aérea veicular</a:t>
            </a:r>
            <a:endParaRPr kumimoji="1" lang="ja-JP" altLang="en-US" sz="105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184666"/>
          </a:xfrm>
          <a:prstGeom prst="rect">
            <a:avLst/>
          </a:prstGeom>
          <a:noFill/>
          <a:ln>
            <a:solidFill>
              <a:schemeClr val="tx1"/>
            </a:solidFill>
          </a:ln>
        </p:spPr>
        <p:txBody>
          <a:bodyPr wrap="square" rtlCol="0">
            <a:spAutoFit/>
          </a:bodyPr>
          <a:lstStyle/>
          <a:p>
            <a:pPr algn="r"/>
            <a:r>
              <a:rPr lang="ja-JP" altLang="en-US" sz="600" dirty="0">
                <a:solidFill>
                  <a:prstClr val="black"/>
                </a:solidFill>
              </a:rPr>
              <a:t>Página do material: 64/Página do material suplementar: 37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z="600" smtClean="0">
                <a:solidFill>
                  <a:prstClr val="black">
                    <a:tint val="75000"/>
                  </a:prstClr>
                </a:solidFill>
              </a:rPr>
              <a:pPr/>
              <a:t>37</a:t>
            </a:fld>
            <a:endParaRPr lang="ja-JP" altLang="en-US" sz="600">
              <a:solidFill>
                <a:prstClr val="black">
                  <a:tint val="75000"/>
                </a:prstClr>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898360016"/>
              </p:ext>
            </p:extLst>
          </p:nvPr>
        </p:nvGraphicFramePr>
        <p:xfrm>
          <a:off x="628650" y="2728317"/>
          <a:ext cx="7886701" cy="2369250"/>
        </p:xfrm>
        <a:graphic>
          <a:graphicData uri="http://schemas.openxmlformats.org/drawingml/2006/table">
            <a:tbl>
              <a:tblPr firstRow="1" firstCol="1" bandRow="1">
                <a:tableStyleId>{5940675A-B579-460E-94D1-54222C63F5DA}</a:tableStyleId>
              </a:tblPr>
              <a:tblGrid>
                <a:gridCol w="2086821">
                  <a:extLst>
                    <a:ext uri="{9D8B030D-6E8A-4147-A177-3AD203B41FA5}">
                      <a16:colId xmlns:a16="http://schemas.microsoft.com/office/drawing/2014/main" val="20000"/>
                    </a:ext>
                  </a:extLst>
                </a:gridCol>
                <a:gridCol w="2438568">
                  <a:extLst>
                    <a:ext uri="{9D8B030D-6E8A-4147-A177-3AD203B41FA5}">
                      <a16:colId xmlns:a16="http://schemas.microsoft.com/office/drawing/2014/main" val="20001"/>
                    </a:ext>
                  </a:extLst>
                </a:gridCol>
                <a:gridCol w="3361312">
                  <a:extLst>
                    <a:ext uri="{9D8B030D-6E8A-4147-A177-3AD203B41FA5}">
                      <a16:colId xmlns:a16="http://schemas.microsoft.com/office/drawing/2014/main" val="20002"/>
                    </a:ext>
                  </a:extLst>
                </a:gridCol>
              </a:tblGrid>
              <a:tr h="203200">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Item</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Executante/Certificação</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Observação</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06400">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①　Inspeção pré-trabalho</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(Lei de Segurança e Saúde no Trabalho artigo 194/27)</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・Pessoa apontada pela empresa responsável pela operação</a:t>
                      </a:r>
                    </a:p>
                    <a:p>
                      <a:pPr indent="133350" algn="l">
                        <a:lnSpc>
                          <a:spcPts val="1600"/>
                        </a:lnSpc>
                        <a:spcAft>
                          <a:spcPts val="0"/>
                        </a:spcAft>
                      </a:pPr>
                      <a:r>
                        <a:rPr lang="ja-JP" sz="1100" kern="100" dirty="0">
                          <a:effectLst/>
                          <a:latin typeface="Meiryo UI" panose="020B0604030504040204" pitchFamily="50" charset="-128"/>
                          <a:ea typeface="Meiryo UI" panose="020B0604030504040204" pitchFamily="50" charset="-128"/>
                        </a:rPr>
                        <a:t>(Condutor)</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33350" indent="-133350" algn="l">
                        <a:lnSpc>
                          <a:spcPts val="1600"/>
                        </a:lnSpc>
                        <a:spcAft>
                          <a:spcPts val="0"/>
                        </a:spcAft>
                      </a:pPr>
                      <a:r>
                        <a:rPr lang="ja-JP" sz="1100" kern="100" dirty="0">
                          <a:effectLst/>
                          <a:latin typeface="Meiryo UI" panose="020B0604030504040204" pitchFamily="50" charset="-128"/>
                          <a:ea typeface="Meiryo UI" panose="020B0604030504040204" pitchFamily="50" charset="-128"/>
                        </a:rPr>
                        <a:t>・Armazenamento da tabela de inspeção: preferencialmente, armazenar durante o período de funcionamento do maquinário.</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6400">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②　Autoinspeção periódica</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(Lei de Segurança e Saúde no Trabalho artigo 194/24)</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・Pessoa apontada pela empresa responsável pela operação</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・Período: 1 vez a cada período de até 1 mês</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・Período de armazenamento da tabela de inspeção: 3 anos</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09600">
                <a:tc>
                  <a:txBody>
                    <a:bodyPr/>
                    <a:lstStyle/>
                    <a:p>
                      <a:pPr algn="l">
                        <a:lnSpc>
                          <a:spcPts val="1600"/>
                        </a:lnSpc>
                        <a:spcAft>
                          <a:spcPts val="0"/>
                        </a:spcAft>
                      </a:pPr>
                      <a:r>
                        <a:rPr lang="ja-JP" sz="1100" kern="100">
                          <a:effectLst/>
                          <a:latin typeface="Meiryo UI" panose="020B0604030504040204" pitchFamily="50" charset="-128"/>
                          <a:ea typeface="Meiryo UI" panose="020B0604030504040204" pitchFamily="50" charset="-128"/>
                        </a:rPr>
                        <a:t>③　Autoinspeção específica</a:t>
                      </a:r>
                    </a:p>
                    <a:p>
                      <a:pPr algn="l">
                        <a:lnSpc>
                          <a:spcPts val="1600"/>
                        </a:lnSpc>
                        <a:spcAft>
                          <a:spcPts val="0"/>
                        </a:spcAft>
                      </a:pPr>
                      <a:r>
                        <a:rPr lang="ja-JP" sz="1100" kern="100">
                          <a:effectLst/>
                          <a:latin typeface="Meiryo UI" panose="020B0604030504040204" pitchFamily="50" charset="-128"/>
                          <a:ea typeface="Meiryo UI" panose="020B0604030504040204" pitchFamily="50" charset="-128"/>
                        </a:rPr>
                        <a:t>(Lei de Segurança e Saúde no Trabalho artigo 194/23)</a:t>
                      </a:r>
                    </a:p>
                    <a:p>
                      <a:pPr algn="l">
                        <a:lnSpc>
                          <a:spcPts val="1600"/>
                        </a:lnSpc>
                        <a:spcAft>
                          <a:spcPts val="0"/>
                        </a:spcAft>
                      </a:pPr>
                      <a:r>
                        <a:rPr lang="ja-JP" sz="1100" kern="100">
                          <a:effectLst/>
                          <a:latin typeface="Meiryo UI" panose="020B0604030504040204" pitchFamily="50" charset="-128"/>
                          <a:ea typeface="Meiryo UI" panose="020B0604030504040204" pitchFamily="50" charset="-128"/>
                        </a:rPr>
                        <a:t>(Lei de Segurança e Saúde no Trabalho artigo 194/26)</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33350" indent="-133350"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・Pessoas portadora de certificação definida pelo Ministério da Saúde, Trabalho e Previdência</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・Empresa de inspeção</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・Período: 1 vez a cada período de até 1 ano</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・Período de armazenamento da tabela de inspeção: 3 anos</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・Afixação do selo indicando inspeção concluída</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2652243" y="2436772"/>
            <a:ext cx="383951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Regulamentações relacionadas a inspeção/autoinspeção</a:t>
            </a:r>
            <a:endParaRPr kumimoji="0" lang="ja-JP" altLang="en-US" sz="700" b="0" i="0" u="none" strike="noStrike" cap="none" normalizeH="0" baseline="0" dirty="0">
              <a:ln>
                <a:noFill/>
              </a:ln>
              <a:solidFill>
                <a:schemeClr val="tx1"/>
              </a:solidFill>
              <a:effectLst/>
            </a:endParaRPr>
          </a:p>
        </p:txBody>
      </p:sp>
      <p:sp>
        <p:nvSpPr>
          <p:cNvPr id="8" name="Rectangle 1"/>
          <p:cNvSpPr>
            <a:spLocks noChangeArrowheads="1"/>
          </p:cNvSpPr>
          <p:nvPr/>
        </p:nvSpPr>
        <p:spPr bwMode="auto">
          <a:xfrm>
            <a:off x="628650" y="5262154"/>
            <a:ext cx="78867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Quando se verifica alguma anormalidade durante a auto checagem ou inspeção, é preciso realizar reparos imediatos ou outras providências necessárias.</a:t>
            </a:r>
            <a:endParaRPr kumimoji="0"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(Lei de Segurança e Saúde no Trabalho artigo 194/28)</a:t>
            </a:r>
            <a:endParaRPr kumimoji="0" lang="en-US" altLang="ja-JP" sz="1100" b="0" i="0" u="none" strike="noStrike" cap="none" normalizeH="0" baseline="0" dirty="0">
              <a:ln>
                <a:noFill/>
              </a:ln>
              <a:solidFill>
                <a:schemeClr val="tx1"/>
              </a:solidFill>
              <a:effectLst/>
              <a:latin typeface="Arial" panose="020B0604020202020204" pitchFamily="34" charset="0"/>
            </a:endParaRPr>
          </a:p>
        </p:txBody>
      </p:sp>
      <p:sp>
        <p:nvSpPr>
          <p:cNvPr id="9" name="コンテンツ プレースホルダー 4"/>
          <p:cNvSpPr txBox="1">
            <a:spLocks/>
          </p:cNvSpPr>
          <p:nvPr/>
        </p:nvSpPr>
        <p:spPr>
          <a:xfrm>
            <a:off x="531119" y="838686"/>
            <a:ext cx="8081762" cy="11817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u="sng" dirty="0">
                <a:solidFill>
                  <a:prstClr val="black"/>
                </a:solidFill>
                <a:latin typeface="Meiryo UI" panose="020B0604030504040204" pitchFamily="50" charset="-128"/>
                <a:ea typeface="Meiryo UI" panose="020B0604030504040204" pitchFamily="50" charset="-128"/>
              </a:rPr>
              <a:t>A realização de inspeção e manutenção diárias</a:t>
            </a:r>
            <a:r>
              <a:rPr lang="ja-JP" altLang="en-US" sz="1200" dirty="0">
                <a:solidFill>
                  <a:prstClr val="black"/>
                </a:solidFill>
                <a:latin typeface="Meiryo UI" panose="020B0604030504040204" pitchFamily="50" charset="-128"/>
                <a:ea typeface="Meiryo UI" panose="020B0604030504040204" pitchFamily="50" charset="-128"/>
              </a:rPr>
              <a:t>, bem como </a:t>
            </a:r>
            <a:r>
              <a:rPr lang="ja-JP" altLang="en-US" sz="1200" b="1" u="sng" dirty="0">
                <a:solidFill>
                  <a:prstClr val="black"/>
                </a:solidFill>
                <a:latin typeface="Meiryo UI" panose="020B0604030504040204" pitchFamily="50" charset="-128"/>
                <a:ea typeface="Meiryo UI" panose="020B0604030504040204" pitchFamily="50" charset="-128"/>
              </a:rPr>
              <a:t>preservar</a:t>
            </a:r>
            <a:r>
              <a:rPr lang="ja-JP" altLang="en-US" sz="1200" dirty="0">
                <a:solidFill>
                  <a:prstClr val="black"/>
                </a:solidFill>
                <a:latin typeface="Meiryo UI" panose="020B0604030504040204" pitchFamily="50" charset="-128"/>
                <a:ea typeface="Meiryo UI" panose="020B0604030504040204" pitchFamily="50" charset="-128"/>
              </a:rPr>
              <a:t> sempre a plataforma aérea veicular </a:t>
            </a:r>
            <a:r>
              <a:rPr lang="ja-JP" altLang="en-US" sz="1200" b="1" u="sng" dirty="0">
                <a:solidFill>
                  <a:prstClr val="black"/>
                </a:solidFill>
                <a:latin typeface="Meiryo UI" panose="020B0604030504040204" pitchFamily="50" charset="-128"/>
                <a:ea typeface="Meiryo UI" panose="020B0604030504040204" pitchFamily="50" charset="-128"/>
              </a:rPr>
              <a:t>no seu estado mais adequado</a:t>
            </a:r>
            <a:r>
              <a:rPr lang="ja-JP" altLang="en-US" sz="1200" dirty="0">
                <a:solidFill>
                  <a:prstClr val="black"/>
                </a:solidFill>
                <a:latin typeface="Meiryo UI" panose="020B0604030504040204" pitchFamily="50" charset="-128"/>
                <a:ea typeface="Meiryo UI" panose="020B0604030504040204" pitchFamily="50" charset="-128"/>
              </a:rPr>
              <a:t>, não apenas aumenta a operacionalidade, como também é </a:t>
            </a:r>
            <a:r>
              <a:rPr lang="ja-JP" altLang="en-US" sz="1200" b="1" u="sng" dirty="0">
                <a:solidFill>
                  <a:prstClr val="black"/>
                </a:solidFill>
                <a:latin typeface="Meiryo UI" panose="020B0604030504040204" pitchFamily="50" charset="-128"/>
                <a:ea typeface="Meiryo UI" panose="020B0604030504040204" pitchFamily="50" charset="-128"/>
              </a:rPr>
              <a:t>muito importante na prevenção de acidentes de trabalho</a:t>
            </a:r>
            <a:r>
              <a:rPr lang="ja-JP" altLang="en-US"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Além disso, a inspeção/verificação e manutenção da plataforma aérea veicular também </a:t>
            </a:r>
            <a:r>
              <a:rPr lang="ja-JP" altLang="en-US" sz="1200" b="1" u="sng" dirty="0">
                <a:solidFill>
                  <a:prstClr val="black"/>
                </a:solidFill>
                <a:latin typeface="Meiryo UI" panose="020B0604030504040204" pitchFamily="50" charset="-128"/>
                <a:ea typeface="Meiryo UI" panose="020B0604030504040204" pitchFamily="50" charset="-128"/>
              </a:rPr>
              <a:t>são de realização exigida por leis de saúde e segurança industrial</a:t>
            </a:r>
            <a:r>
              <a:rPr lang="ja-JP" altLang="en-US" sz="1200" dirty="0">
                <a:solidFill>
                  <a:prstClr val="black"/>
                </a:solidFill>
                <a:latin typeface="Meiryo UI" panose="020B0604030504040204" pitchFamily="50" charset="-128"/>
                <a:ea typeface="Meiryo UI" panose="020B0604030504040204" pitchFamily="50" charset="-128"/>
              </a:rPr>
              <a:t>, conforme na ilustrado a seguir.</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É importante realizar inspeção/verificação e manutenção, bem como utilizar a plataforma aérea veicular sempre no seu melhor estado.</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89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1612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(1) Pontos de atenção durante a condução - Tipo caminhão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10620" y="6400413"/>
            <a:ext cx="396004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76 a 80/Página do material suplementar: 38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11" name="コンテンツ プレースホルダー 4"/>
          <p:cNvSpPr txBox="1">
            <a:spLocks/>
          </p:cNvSpPr>
          <p:nvPr/>
        </p:nvSpPr>
        <p:spPr>
          <a:xfrm>
            <a:off x="531119" y="1476941"/>
            <a:ext cx="8081762" cy="16933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b="1" u="sng" dirty="0">
                <a:solidFill>
                  <a:prstClr val="black"/>
                </a:solidFill>
                <a:latin typeface="Meiryo UI" panose="020B0604030504040204" pitchFamily="50" charset="-128"/>
                <a:ea typeface="Meiryo UI" panose="020B0604030504040204" pitchFamily="50" charset="-128"/>
              </a:rPr>
              <a:t>Pontos de atenção gerais sobre o tipo caminhão</a:t>
            </a:r>
            <a:endParaRPr lang="en-US" altLang="ja-JP" sz="16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600" b="1" u="sng"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Antes da condução, deve-se verificar se a patola está completamente recolhida.</a:t>
            </a:r>
          </a:p>
          <a:p>
            <a:pPr marL="457200" lvl="1"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②　Deve-se verificar se a plataforma de trabalho encontra-se em estado de recolhimento, e realizar a condução após o operador descer da plataforma de trabalho.</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156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12096"/>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(1) Pontos de atenção durante a condução - Tipo autopropulsionado, Parte 1</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82/Página do material suplementar: 38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11" name="コンテンツ プレースホルダー 4"/>
          <p:cNvSpPr txBox="1">
            <a:spLocks/>
          </p:cNvSpPr>
          <p:nvPr/>
        </p:nvSpPr>
        <p:spPr>
          <a:xfrm>
            <a:off x="531119" y="1438546"/>
            <a:ext cx="5626613" cy="213685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1600" b="1" u="sng" dirty="0">
                <a:solidFill>
                  <a:prstClr val="black"/>
                </a:solidFill>
                <a:latin typeface="Meiryo UI" panose="020B0604030504040204" pitchFamily="50" charset="-128"/>
                <a:ea typeface="Meiryo UI" panose="020B0604030504040204" pitchFamily="50" charset="-128"/>
              </a:rPr>
              <a:t>Pontos de atenção com relação à condução autopropulsionada em aclives/declives, terreno inclinado e desníveis</a:t>
            </a:r>
            <a:endParaRPr lang="en-US" altLang="ja-JP" sz="16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①　É necessário acionar a trava de rotação em aclive/declive acentuado.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②　Mudança de sentido de direção e cruzamento transversal em meio à via são perigosos, por haver risco de tombamento.É necessário antes ir até a uma superfície plana para realizar a manobra.</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③　Deve-se subir/descer em ângulo reto em relação ao plano inclinado, colocando o contrapeso no sentido do aclive.</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④　A operação de rotação da lança em meio a um plano inclinado deve ser evitada em qualquer circunstância, devido ao perigo de tombamento.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035021" y="1699930"/>
            <a:ext cx="2474853" cy="1692175"/>
          </a:xfrm>
          <a:prstGeom prst="rect">
            <a:avLst/>
          </a:prstGeom>
          <a:noFill/>
          <a:ln>
            <a:solidFill>
              <a:schemeClr val="tx1"/>
            </a:solidFill>
          </a:ln>
        </p:spPr>
      </p:pic>
      <p:sp>
        <p:nvSpPr>
          <p:cNvPr id="2" name="テキスト ボックス 347">
            <a:extLst>
              <a:ext uri="{FF2B5EF4-FFF2-40B4-BE49-F238E27FC236}">
                <a16:creationId xmlns:a16="http://schemas.microsoft.com/office/drawing/2014/main" id="{249A642F-1B17-818B-3AB9-4F5129EDBD9D}"/>
              </a:ext>
            </a:extLst>
          </p:cNvPr>
          <p:cNvSpPr txBox="1"/>
          <p:nvPr/>
        </p:nvSpPr>
        <p:spPr>
          <a:xfrm>
            <a:off x="6219196" y="3091744"/>
            <a:ext cx="2159764" cy="2755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2-68</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Mudança de direção em plano inclinado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92630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Certificação para condução da plataforma aérea veicular</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163235" y="6437234"/>
            <a:ext cx="303351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3/Página do material suplementar: 5</a:t>
            </a: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a:t>
            </a:fld>
            <a:endParaRPr kumimoji="1" lang="ja-JP" altLang="en-US"/>
          </a:p>
        </p:txBody>
      </p:sp>
      <p:sp>
        <p:nvSpPr>
          <p:cNvPr id="8" name="コンテンツ プレースホルダー 4"/>
          <p:cNvSpPr>
            <a:spLocks noGrp="1"/>
          </p:cNvSpPr>
          <p:nvPr>
            <p:ph idx="1"/>
          </p:nvPr>
        </p:nvSpPr>
        <p:spPr>
          <a:xfrm>
            <a:off x="628650" y="3169436"/>
            <a:ext cx="6264940" cy="857811"/>
          </a:xfrm>
          <a:ln>
            <a:noFill/>
          </a:ln>
        </p:spPr>
        <p:txBody>
          <a:bodyPr>
            <a:noAutofit/>
          </a:bodyPr>
          <a:lstStyle/>
          <a:p>
            <a:pPr marL="0" indent="0">
              <a:lnSpc>
                <a:spcPct val="110000"/>
              </a:lnSpc>
              <a:spcBef>
                <a:spcPts val="0"/>
              </a:spcBef>
              <a:buNone/>
            </a:pPr>
            <a:r>
              <a:rPr lang="en-US" altLang="ja-JP" sz="1600" dirty="0">
                <a:latin typeface="Meiryo UI" panose="020B0604030504040204" pitchFamily="50" charset="-128"/>
                <a:ea typeface="Meiryo UI" panose="020B0604030504040204" pitchFamily="50" charset="-128"/>
              </a:rPr>
              <a:t>※ Definição de altura da plataforma de trabalho</a:t>
            </a:r>
          </a:p>
          <a:p>
            <a:pPr marL="0" indent="0">
              <a:lnSpc>
                <a:spcPct val="110000"/>
              </a:lnSpc>
              <a:spcBef>
                <a:spcPts val="0"/>
              </a:spcBef>
              <a:buNone/>
            </a:pPr>
            <a:r>
              <a:rPr lang="ja-JP" altLang="en-US" sz="1600" dirty="0">
                <a:latin typeface="Meiryo UI" panose="020B0604030504040204" pitchFamily="50" charset="-128"/>
                <a:ea typeface="Meiryo UI" panose="020B0604030504040204" pitchFamily="50" charset="-128"/>
              </a:rPr>
              <a:t>　Refere-se à altura perpendicular do solo até a superfície da plataforma de trabalho (dispositivo onde se alocam pessoas e cargas), quando é realizada sua elevação total.</a:t>
            </a:r>
          </a:p>
          <a:p>
            <a:pPr marL="0" indent="0">
              <a:lnSpc>
                <a:spcPct val="110000"/>
              </a:lnSpc>
              <a:spcBef>
                <a:spcPts val="0"/>
              </a:spcBef>
              <a:buNone/>
            </a:pPr>
            <a:endParaRPr lang="ja-JP" altLang="en-US"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7237277" y="3355202"/>
            <a:ext cx="1278073" cy="2136274"/>
          </a:xfrm>
          <a:prstGeom prst="rect">
            <a:avLst/>
          </a:prstGeom>
          <a:ln>
            <a:solidFill>
              <a:schemeClr val="tx1"/>
            </a:solidFill>
          </a:ln>
        </p:spPr>
      </p:pic>
      <p:pic>
        <p:nvPicPr>
          <p:cNvPr id="10" name="図 9">
            <a:extLst>
              <a:ext uri="{FF2B5EF4-FFF2-40B4-BE49-F238E27FC236}">
                <a16:creationId xmlns:a16="http://schemas.microsoft.com/office/drawing/2014/main" id="{01CA2221-2C3A-B791-907C-4150A4A8464C}"/>
              </a:ext>
            </a:extLst>
          </p:cNvPr>
          <p:cNvPicPr>
            <a:picLocks noChangeAspect="1"/>
          </p:cNvPicPr>
          <p:nvPr/>
        </p:nvPicPr>
        <p:blipFill>
          <a:blip r:embed="rId4"/>
          <a:stretch>
            <a:fillRect/>
          </a:stretch>
        </p:blipFill>
        <p:spPr>
          <a:xfrm>
            <a:off x="6470077" y="1126223"/>
            <a:ext cx="2349980" cy="1855247"/>
          </a:xfrm>
          <a:prstGeom prst="rect">
            <a:avLst/>
          </a:prstGeom>
        </p:spPr>
      </p:pic>
      <p:pic>
        <p:nvPicPr>
          <p:cNvPr id="12" name="図 11">
            <a:extLst>
              <a:ext uri="{FF2B5EF4-FFF2-40B4-BE49-F238E27FC236}">
                <a16:creationId xmlns:a16="http://schemas.microsoft.com/office/drawing/2014/main" id="{39010859-53B1-729E-DBCB-118FC083B281}"/>
              </a:ext>
            </a:extLst>
          </p:cNvPr>
          <p:cNvPicPr>
            <a:picLocks noChangeAspect="1"/>
          </p:cNvPicPr>
          <p:nvPr/>
        </p:nvPicPr>
        <p:blipFill>
          <a:blip r:embed="rId5"/>
          <a:stretch>
            <a:fillRect/>
          </a:stretch>
        </p:blipFill>
        <p:spPr>
          <a:xfrm>
            <a:off x="762480" y="1126223"/>
            <a:ext cx="5572125" cy="1371600"/>
          </a:xfrm>
          <a:prstGeom prst="rect">
            <a:avLst/>
          </a:prstGeom>
        </p:spPr>
      </p:pic>
      <p:sp>
        <p:nvSpPr>
          <p:cNvPr id="13" name="テキスト ボックス 46">
            <a:extLst>
              <a:ext uri="{FF2B5EF4-FFF2-40B4-BE49-F238E27FC236}">
                <a16:creationId xmlns:a16="http://schemas.microsoft.com/office/drawing/2014/main" id="{1171E1BB-21D1-A4DC-3CF4-168DBAB31CFF}"/>
              </a:ext>
            </a:extLst>
          </p:cNvPr>
          <p:cNvSpPr txBox="1"/>
          <p:nvPr/>
        </p:nvSpPr>
        <p:spPr>
          <a:xfrm>
            <a:off x="8149719" y="3305231"/>
            <a:ext cx="693583"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600" kern="100">
                <a:effectLst/>
                <a:latin typeface="ＭＳ ゴシック" panose="020B0609070205080204" pitchFamily="49" charset="-128"/>
                <a:ea typeface="ＭＳ ゴシック" panose="020B0609070205080204" pitchFamily="49" charset="-128"/>
                <a:cs typeface="Times New Roman" panose="02020603050405020304" pitchFamily="18" charset="0"/>
              </a:rPr>
              <a:t>Plataforma de trabalho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テキスト ボックス 71">
            <a:extLst>
              <a:ext uri="{FF2B5EF4-FFF2-40B4-BE49-F238E27FC236}">
                <a16:creationId xmlns:a16="http://schemas.microsoft.com/office/drawing/2014/main" id="{721EB410-7892-B769-4A07-7C4D221EDD76}"/>
              </a:ext>
            </a:extLst>
          </p:cNvPr>
          <p:cNvSpPr txBox="1"/>
          <p:nvPr/>
        </p:nvSpPr>
        <p:spPr>
          <a:xfrm>
            <a:off x="6412865" y="3922478"/>
            <a:ext cx="2147570" cy="29273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Dispositivo de elevação e abaixamento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6" name="テキスト ボックス 73">
            <a:extLst>
              <a:ext uri="{FF2B5EF4-FFF2-40B4-BE49-F238E27FC236}">
                <a16:creationId xmlns:a16="http://schemas.microsoft.com/office/drawing/2014/main" id="{2A8FB1C6-DE80-CD6C-E8B2-3CB1778630E3}"/>
              </a:ext>
            </a:extLst>
          </p:cNvPr>
          <p:cNvSpPr txBox="1"/>
          <p:nvPr/>
        </p:nvSpPr>
        <p:spPr>
          <a:xfrm>
            <a:off x="6658610" y="5253485"/>
            <a:ext cx="209550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de-DE" sz="650" kern="100">
                <a:effectLst/>
                <a:latin typeface="Arial" panose="020B0604020202020204" pitchFamily="34" charset="0"/>
                <a:ea typeface="ＭＳ ゴシック" panose="020B0609070205080204" pitchFamily="49" charset="-128"/>
                <a:cs typeface="Times New Roman" panose="02020603050405020304" pitchFamily="18" charset="0"/>
              </a:rPr>
              <a:t>Imagem 1-5</a:t>
            </a:r>
            <a:r>
              <a:rPr lang="ja-JP" sz="650" kern="100">
                <a:effectLst/>
                <a:latin typeface="Arial" panose="020B0604020202020204" pitchFamily="34" charset="0"/>
                <a:ea typeface="ＭＳ ゴシック" panose="020B0609070205080204" pitchFamily="49" charset="-128"/>
                <a:cs typeface="Arial" panose="020B0604020202020204" pitchFamily="34" charset="0"/>
              </a:rPr>
              <a:t>　</a:t>
            </a:r>
            <a:r>
              <a:rPr lang="de-DE" sz="650" kern="100">
                <a:effectLst/>
                <a:latin typeface="Arial" panose="020B0604020202020204" pitchFamily="34" charset="0"/>
                <a:ea typeface="ＭＳ ゴシック" panose="020B0609070205080204" pitchFamily="49" charset="-128"/>
                <a:cs typeface="Times New Roman" panose="02020603050405020304" pitchFamily="18" charset="0"/>
              </a:rPr>
              <a:t>Altura da plataforma de trabalho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テキスト ボックス 53">
            <a:extLst>
              <a:ext uri="{FF2B5EF4-FFF2-40B4-BE49-F238E27FC236}">
                <a16:creationId xmlns:a16="http://schemas.microsoft.com/office/drawing/2014/main" id="{0A22B523-B81E-E0F3-42CF-0F725C818A98}"/>
              </a:ext>
            </a:extLst>
          </p:cNvPr>
          <p:cNvSpPr txBox="1"/>
          <p:nvPr/>
        </p:nvSpPr>
        <p:spPr>
          <a:xfrm rot="5400000">
            <a:off x="7547292" y="4287634"/>
            <a:ext cx="1657350" cy="2787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Altura da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plataforma</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de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trabalho</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30401"/>
            <a:ext cx="7886700" cy="773042"/>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(1) Pontos de atenção durante a condução - Tipo autopropulsionado, Parte 2</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36556" y="6400413"/>
            <a:ext cx="3834106"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83 a 84/Página do material suplementar: 39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40</a:t>
            </a:fld>
            <a:endParaRPr lang="ja-JP" altLang="en-US" dirty="0">
              <a:solidFill>
                <a:prstClr val="black">
                  <a:tint val="75000"/>
                </a:prstClr>
              </a:solidFill>
            </a:endParaRPr>
          </a:p>
        </p:txBody>
      </p:sp>
      <p:sp>
        <p:nvSpPr>
          <p:cNvPr id="11" name="コンテンツ プレースホルダー 4"/>
          <p:cNvSpPr txBox="1">
            <a:spLocks/>
          </p:cNvSpPr>
          <p:nvPr/>
        </p:nvSpPr>
        <p:spPr>
          <a:xfrm>
            <a:off x="563972" y="1182232"/>
            <a:ext cx="4959954" cy="33256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1600" b="1" u="sng" dirty="0">
                <a:solidFill>
                  <a:prstClr val="black"/>
                </a:solidFill>
                <a:latin typeface="Meiryo UI" panose="020B0604030504040204" pitchFamily="50" charset="-128"/>
                <a:ea typeface="Meiryo UI" panose="020B0604030504040204" pitchFamily="50" charset="-128"/>
              </a:rPr>
              <a:t>Pontos de atenção com relação à condução autopropulsionada em aclives/declives, terreno inclinado e desníveis</a:t>
            </a:r>
            <a:endParaRPr lang="en-US" altLang="ja-JP" sz="16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⑤　Durante a subida de níveis (planos inclinados), há a possibilidade de mudança brusca do ângulo da plataforma aérea veicular no ponto mais alto desse nível (plano inclinado).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Deve-se prestar atenção quanto à existência de construções etc. próximas à parte superior ou inferior da plataforma de trabalho.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⑥　Durante a descida de níveis (planos inclinados), há a possibilidade de mudança brusca do ângulo da plataforma aérea veicular no ponto mais alto desse nível (plano inclinado).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Deve-se prestar atenção quanto à existência de construções etc. próximas à parte superior ou inferior da plataforma de trabalho.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507511" y="1431832"/>
            <a:ext cx="3035216" cy="1870056"/>
          </a:xfrm>
          <a:prstGeom prst="rect">
            <a:avLst/>
          </a:prstGeom>
          <a:noFill/>
          <a:ln>
            <a:solidFill>
              <a:schemeClr val="tx1"/>
            </a:solidFill>
          </a:ln>
        </p:spPr>
      </p:pic>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5561227" y="4329930"/>
            <a:ext cx="3018801" cy="1728930"/>
          </a:xfrm>
          <a:prstGeom prst="rect">
            <a:avLst/>
          </a:prstGeom>
          <a:noFill/>
          <a:ln>
            <a:solidFill>
              <a:schemeClr val="tx1"/>
            </a:solidFill>
          </a:ln>
        </p:spPr>
      </p:pic>
      <p:sp>
        <p:nvSpPr>
          <p:cNvPr id="2" name="テキスト ボックス 348">
            <a:extLst>
              <a:ext uri="{FF2B5EF4-FFF2-40B4-BE49-F238E27FC236}">
                <a16:creationId xmlns:a16="http://schemas.microsoft.com/office/drawing/2014/main" id="{3F674DBC-F99B-EE9F-96A4-35E75FEDACF2}"/>
              </a:ext>
            </a:extLst>
          </p:cNvPr>
          <p:cNvSpPr txBox="1"/>
          <p:nvPr/>
        </p:nvSpPr>
        <p:spPr>
          <a:xfrm>
            <a:off x="5902325" y="2937056"/>
            <a:ext cx="2613025" cy="3333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2-69</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Subindo através de desníveis</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349">
            <a:extLst>
              <a:ext uri="{FF2B5EF4-FFF2-40B4-BE49-F238E27FC236}">
                <a16:creationId xmlns:a16="http://schemas.microsoft.com/office/drawing/2014/main" id="{2FFF1F04-3F00-8236-29B1-FE398E077FB5}"/>
              </a:ext>
            </a:extLst>
          </p:cNvPr>
          <p:cNvSpPr txBox="1"/>
          <p:nvPr/>
        </p:nvSpPr>
        <p:spPr>
          <a:xfrm>
            <a:off x="5821298" y="5821160"/>
            <a:ext cx="2613025" cy="20699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2-70</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Descendo através de desníveis</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92632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(1) Pontos de atenção durante a condução - Tipo autopropulsionado, Parte 3</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84/Página do material suplementar: 40</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11" name="コンテンツ プレースホルダー 4"/>
          <p:cNvSpPr txBox="1">
            <a:spLocks/>
          </p:cNvSpPr>
          <p:nvPr/>
        </p:nvSpPr>
        <p:spPr>
          <a:xfrm>
            <a:off x="525644" y="1345809"/>
            <a:ext cx="4902883" cy="17532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1600" b="1" u="sng" dirty="0">
                <a:solidFill>
                  <a:prstClr val="black"/>
                </a:solidFill>
                <a:latin typeface="Meiryo UI" panose="020B0604030504040204" pitchFamily="50" charset="-128"/>
                <a:ea typeface="Meiryo UI" panose="020B0604030504040204" pitchFamily="50" charset="-128"/>
              </a:rPr>
              <a:t>Pontos de atenção com relação à condução autopropulsionada em aclives/declives, terreno inclinado e desníveis</a:t>
            </a:r>
            <a:endParaRPr lang="en-US" altLang="ja-JP" sz="16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⑦　A condução com a plataforma de trabalho em estado elevado (com o ângulo da lança elevado etc.) deve ser totalmente evitada devido ao perigo de tombamento, </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que pode ser causado por qualquer pequena irregularidade na via ou desníveis, bem como entrada brusca em plano inclinado acentuado.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O movimento de inclinação da plataforma de trabalho é extremamente grande devido ao nível do movimento de inclinação da carroceria veicular inferior.</a:t>
            </a: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5846458" y="1482337"/>
            <a:ext cx="2875932" cy="1790830"/>
          </a:xfrm>
          <a:prstGeom prst="rect">
            <a:avLst/>
          </a:prstGeom>
          <a:noFill/>
          <a:ln>
            <a:solidFill>
              <a:schemeClr val="tx1"/>
            </a:solidFill>
          </a:ln>
        </p:spPr>
      </p:pic>
      <p:sp>
        <p:nvSpPr>
          <p:cNvPr id="2" name="テキスト ボックス 350">
            <a:extLst>
              <a:ext uri="{FF2B5EF4-FFF2-40B4-BE49-F238E27FC236}">
                <a16:creationId xmlns:a16="http://schemas.microsoft.com/office/drawing/2014/main" id="{067E26B0-B491-E012-6202-125EA8730279}"/>
              </a:ext>
            </a:extLst>
          </p:cNvPr>
          <p:cNvSpPr txBox="1"/>
          <p:nvPr/>
        </p:nvSpPr>
        <p:spPr>
          <a:xfrm>
            <a:off x="6325821" y="2977559"/>
            <a:ext cx="2159606" cy="2755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2-71</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Deslocamento com a plataforma de trabalho elevada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72417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89808"/>
            <a:ext cx="7886700" cy="867957"/>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(2) Pontos de atenção durante a operação 1 - Obedecer às regras de segurança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71143" y="6400413"/>
            <a:ext cx="4299519"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86 a 87/Página do material suplementar: 40 a 42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11" name="コンテンツ プレースホルダー 4"/>
          <p:cNvSpPr txBox="1">
            <a:spLocks/>
          </p:cNvSpPr>
          <p:nvPr/>
        </p:nvSpPr>
        <p:spPr>
          <a:xfrm>
            <a:off x="480812" y="1161233"/>
            <a:ext cx="7886701" cy="3921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①　O operador deve utilizar capacete de segurança e equipamentos de proteção contra quedas.</a:t>
            </a: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②　Após embarcar na plataforma de trabalho, deve-se imediatamente colocar o gancho do equipamento de proteção contra quedas.</a:t>
            </a:r>
            <a:endParaRPr lang="en-US" altLang="ja-JP" sz="125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③　Não se pode, em hipótese alguma, içar cargas </a:t>
            </a:r>
            <a:r>
              <a:rPr lang="en-US" altLang="ja-JP" sz="1250" dirty="0">
                <a:solidFill>
                  <a:prstClr val="black"/>
                </a:solidFill>
                <a:latin typeface="Meiryo UI" panose="020B0604030504040204" pitchFamily="50" charset="-128"/>
                <a:ea typeface="Meiryo UI" panose="020B0604030504040204" pitchFamily="50" charset="-128"/>
              </a:rPr>
              <a:t>com </a:t>
            </a:r>
            <a:r>
              <a:rPr lang="ja-JP" altLang="en-US" sz="1250" dirty="0">
                <a:solidFill>
                  <a:prstClr val="black"/>
                </a:solidFill>
                <a:latin typeface="Meiryo UI" panose="020B0604030504040204" pitchFamily="50" charset="-128"/>
                <a:ea typeface="Meiryo UI" panose="020B0604030504040204" pitchFamily="50" charset="-128"/>
              </a:rPr>
              <a:t>a lança, ou fazer qualquer outro uso não </a:t>
            </a:r>
            <a:r>
              <a:rPr lang="en-US" altLang="ja-JP" sz="1250" dirty="0" err="1">
                <a:solidFill>
                  <a:prstClr val="black"/>
                </a:solidFill>
                <a:latin typeface="Meiryo UI" panose="020B0604030504040204" pitchFamily="50" charset="-128"/>
                <a:ea typeface="Meiryo UI" panose="020B0604030504040204" pitchFamily="50" charset="-128"/>
              </a:rPr>
              <a:t>determinado</a:t>
            </a:r>
            <a:r>
              <a:rPr lang="ja-JP" altLang="en-US" sz="1250" dirty="0">
                <a:solidFill>
                  <a:prstClr val="black"/>
                </a:solidFill>
                <a:latin typeface="Meiryo UI" panose="020B0604030504040204" pitchFamily="50" charset="-128"/>
                <a:ea typeface="Meiryo UI" panose="020B0604030504040204" pitchFamily="50" charset="-128"/>
              </a:rPr>
              <a:t>.</a:t>
            </a: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④　Deve-se respeitar estritamente a capacidade de carga nominal na plataforma de trabalho.</a:t>
            </a:r>
          </a:p>
          <a:p>
            <a:pPr marL="457200" lvl="1" indent="0">
              <a:lnSpc>
                <a:spcPct val="100000"/>
              </a:lnSpc>
              <a:spcBef>
                <a:spcPts val="0"/>
              </a:spcBef>
              <a:buNone/>
            </a:pPr>
            <a:r>
              <a:rPr lang="ja-JP" altLang="en-US" sz="1250" dirty="0">
                <a:solidFill>
                  <a:prstClr val="black"/>
                </a:solidFill>
                <a:latin typeface="Meiryo UI" panose="020B0604030504040204" pitchFamily="50" charset="-128"/>
                <a:ea typeface="Meiryo UI" panose="020B0604030504040204" pitchFamily="50" charset="-128"/>
              </a:rPr>
              <a:t>⑤　Não se pode passar da plataforma de trabalho para o alto de construções etc.</a:t>
            </a:r>
            <a:endParaRPr lang="en-US" altLang="ja-JP" sz="125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⑥　Não se deve abrir chamas, já que o balde é feito de plástico tipo FRP, um material queimável.</a:t>
            </a: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⑦　Não se deve embarcar em outro local que não a plataforma de trabalho.</a:t>
            </a: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⑧　Não subir no corrimão da plataforma de trabalho e realizar operações em cima dele.</a:t>
            </a: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⑨　No interior da plataforma de trabalho, não se pode utilizar escadas, escadotes etc.</a:t>
            </a:r>
          </a:p>
          <a:p>
            <a:pPr marL="457200" lvl="1" indent="0">
              <a:lnSpc>
                <a:spcPct val="100000"/>
              </a:lnSpc>
              <a:spcBef>
                <a:spcPts val="0"/>
              </a:spcBef>
              <a:buFont typeface="Arial" panose="020B0604020202020204" pitchFamily="34" charset="0"/>
              <a:buNone/>
            </a:pPr>
            <a:r>
              <a:rPr lang="ja-JP" altLang="en-US" sz="1250" dirty="0">
                <a:solidFill>
                  <a:prstClr val="black"/>
                </a:solidFill>
                <a:latin typeface="Meiryo UI" panose="020B0604030504040204" pitchFamily="50" charset="-128"/>
                <a:ea typeface="Meiryo UI" panose="020B0604030504040204" pitchFamily="50" charset="-128"/>
              </a:rPr>
              <a:t>⑩　Deve-se ter bastante atenção para evitar que objetos caiam da plataforma de trabalho.</a:t>
            </a:r>
            <a:endParaRPr lang="en-US" altLang="ja-JP" sz="125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250" dirty="0">
                <a:solidFill>
                  <a:prstClr val="black"/>
                </a:solidFill>
                <a:latin typeface="Meiryo UI" panose="020B0604030504040204" pitchFamily="50" charset="-128"/>
                <a:ea typeface="Meiryo UI" panose="020B0604030504040204" pitchFamily="50" charset="-128"/>
              </a:rPr>
              <a:t>⑪　A plataforma de trabalho deve ser rebaixada a 50cm do chão ou menos para a realização do embarque/desembarque. (</a:t>
            </a:r>
            <a:r>
              <a:rPr lang="en-US" altLang="ja-JP" sz="1250" dirty="0">
                <a:solidFill>
                  <a:prstClr val="black"/>
                </a:solidFill>
                <a:latin typeface="Meiryo UI" panose="020B0604030504040204" pitchFamily="50" charset="-128"/>
                <a:ea typeface="Meiryo UI" panose="020B0604030504040204" pitchFamily="50" charset="-128"/>
              </a:rPr>
              <a:t>e</a:t>
            </a:r>
            <a:r>
              <a:rPr lang="ja-JP" altLang="en-US" sz="1250" dirty="0">
                <a:solidFill>
                  <a:prstClr val="black"/>
                </a:solidFill>
                <a:latin typeface="Meiryo UI" panose="020B0604030504040204" pitchFamily="50" charset="-128"/>
                <a:ea typeface="Meiryo UI" panose="020B0604030504040204" pitchFamily="50" charset="-128"/>
              </a:rPr>
              <a:t>m caso de tipo autopropulsionado)</a:t>
            </a:r>
          </a:p>
          <a:p>
            <a:pPr marL="457200" lvl="1" indent="0">
              <a:lnSpc>
                <a:spcPct val="100000"/>
              </a:lnSpc>
              <a:spcBef>
                <a:spcPts val="0"/>
              </a:spcBef>
              <a:buNone/>
            </a:pPr>
            <a:r>
              <a:rPr lang="ja-JP" altLang="en-US" sz="1250" dirty="0">
                <a:solidFill>
                  <a:prstClr val="black"/>
                </a:solidFill>
                <a:latin typeface="Meiryo UI" panose="020B0604030504040204" pitchFamily="50" charset="-128"/>
                <a:ea typeface="Meiryo UI" panose="020B0604030504040204" pitchFamily="50" charset="-128"/>
              </a:rPr>
              <a:t>⑫　No embarque/desembarque da plataforma aérea veicular, deve ser sempre utilizada rota</a:t>
            </a:r>
            <a:r>
              <a:rPr lang="en-US" altLang="ja-JP" sz="1250" dirty="0">
                <a:solidFill>
                  <a:prstClr val="black"/>
                </a:solidFill>
                <a:latin typeface="Meiryo UI" panose="020B0604030504040204" pitchFamily="50" charset="-128"/>
                <a:ea typeface="Meiryo UI" panose="020B0604030504040204" pitchFamily="50" charset="-128"/>
              </a:rPr>
              <a:t>s</a:t>
            </a:r>
            <a:r>
              <a:rPr lang="ja-JP" altLang="en-US" sz="1250" dirty="0">
                <a:solidFill>
                  <a:prstClr val="black"/>
                </a:solidFill>
                <a:latin typeface="Meiryo UI" panose="020B0604030504040204" pitchFamily="50" charset="-128"/>
                <a:ea typeface="Meiryo UI" panose="020B0604030504040204" pitchFamily="50" charset="-128"/>
              </a:rPr>
              <a:t> ou mini-plataformas previamente estipuladas.</a:t>
            </a:r>
          </a:p>
          <a:p>
            <a:pPr marL="457200" lvl="1" indent="0">
              <a:lnSpc>
                <a:spcPct val="100000"/>
              </a:lnSpc>
              <a:spcBef>
                <a:spcPts val="0"/>
              </a:spcBef>
              <a:buNone/>
            </a:pPr>
            <a:r>
              <a:rPr lang="ja-JP" altLang="en-US" sz="1250" dirty="0">
                <a:solidFill>
                  <a:prstClr val="black"/>
                </a:solidFill>
                <a:latin typeface="Meiryo UI" panose="020B0604030504040204" pitchFamily="50" charset="-128"/>
                <a:ea typeface="Meiryo UI" panose="020B0604030504040204" pitchFamily="50" charset="-128"/>
              </a:rPr>
              <a:t>⑬　O freio de estacionamento da plataforma aérea veicular tipo caminhão possui estrutura que freia o eixo de hélice, não impedindo a rotação das rodas. Dessa forma, caso pés sejam apoiados nas rodas traseiras quando estiverem suspensas após a expansão da patola, as rodas irão girar causando risco de queda. Não se deve jamais apoiar os pés nas rodas durante o embarque/desembarque.　</a:t>
            </a:r>
          </a:p>
          <a:p>
            <a:pPr marL="457200" lvl="1" indent="0">
              <a:lnSpc>
                <a:spcPct val="100000"/>
              </a:lnSpc>
              <a:spcBef>
                <a:spcPts val="0"/>
              </a:spcBef>
              <a:buNone/>
            </a:pPr>
            <a:r>
              <a:rPr lang="ja-JP" altLang="en-US" sz="1250" dirty="0">
                <a:solidFill>
                  <a:prstClr val="black"/>
                </a:solidFill>
                <a:latin typeface="Meiryo UI" panose="020B0604030504040204" pitchFamily="50" charset="-128"/>
                <a:ea typeface="Meiryo UI" panose="020B0604030504040204" pitchFamily="50" charset="-128"/>
              </a:rPr>
              <a:t>⑭　Em caso de operação com a aproximação de 2 ou mais plataformas aéreas veiculares, deve-se atuar seguindo as instruções do líder de operação, pois há perigo de avarias, acidentes etc. causados pelo contato com as máquinas.</a:t>
            </a:r>
          </a:p>
          <a:p>
            <a:pPr marL="0" indent="0">
              <a:lnSpc>
                <a:spcPct val="100000"/>
              </a:lnSpc>
              <a:spcBef>
                <a:spcPts val="0"/>
              </a:spcBef>
              <a:buFont typeface="Arial" panose="020B0604020202020204" pitchFamily="34" charset="0"/>
              <a:buNone/>
            </a:pPr>
            <a:endParaRPr lang="ja-JP" altLang="en-US" sz="12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914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(2) Pontos de atenção durante a operação 2 - Verificação exaustiva de segurança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73734" y="6400413"/>
            <a:ext cx="4096928"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88/Página do material suplementar: 42 a 43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286406"/>
            <a:ext cx="7886701" cy="368640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①　Em caso de realização de operações próxima a fios suspensos, deve-se verificar os itens a seguir, iniciando a operação somente após tomar as medidas necessárias.</a:t>
            </a:r>
            <a:endParaRPr lang="en-US" altLang="ja-JP" sz="1600" dirty="0">
              <a:solidFill>
                <a:prstClr val="black"/>
              </a:solidFill>
              <a:latin typeface="Meiryo UI" panose="020B0604030504040204" pitchFamily="50" charset="-128"/>
              <a:ea typeface="Meiryo UI" panose="020B0604030504040204" pitchFamily="50" charset="-128"/>
            </a:endParaRP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(a)　Qual a tensão elétrica?</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(b)　A distância de separação está adequada?</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(c)　A transmissão de corrente elétrica está interrompida?</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(d)　Foram tomadas medidas adequada para prevenção de choque elétrico?</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(e)　O supervisor está posicionado?</a:t>
            </a:r>
          </a:p>
          <a:p>
            <a:pPr marL="0" indent="0">
              <a:lnSpc>
                <a:spcPct val="10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②　Em caso de mau tempo, interromper a operação.</a:t>
            </a:r>
            <a:endParaRPr lang="en-US" altLang="ja-JP" sz="1600" dirty="0">
              <a:solidFill>
                <a:prstClr val="black"/>
              </a:solidFill>
              <a:latin typeface="Meiryo UI" panose="020B0604030504040204" pitchFamily="50" charset="-128"/>
              <a:ea typeface="Meiryo UI" panose="020B0604030504040204" pitchFamily="50" charset="-128"/>
            </a:endParaRP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・Força do vento: velocidade média do vento a partir de 10m/s durante 10min.</a:t>
            </a: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・Chu</a:t>
            </a:r>
            <a:r>
              <a:rPr lang="en-US" altLang="ja-JP" sz="1400" dirty="0">
                <a:solidFill>
                  <a:prstClr val="black"/>
                </a:solidFill>
                <a:latin typeface="Meiryo UI" panose="020B0604030504040204" pitchFamily="50" charset="-128"/>
                <a:ea typeface="Meiryo UI" panose="020B0604030504040204" pitchFamily="50" charset="-128"/>
              </a:rPr>
              <a:t>v</a:t>
            </a:r>
            <a:r>
              <a:rPr lang="ja-JP" altLang="en-US" sz="1400" dirty="0">
                <a:solidFill>
                  <a:prstClr val="black"/>
                </a:solidFill>
                <a:latin typeface="Meiryo UI" panose="020B0604030504040204" pitchFamily="50" charset="-128"/>
                <a:ea typeface="Meiryo UI" panose="020B0604030504040204" pitchFamily="50" charset="-128"/>
              </a:rPr>
              <a:t>a forte: volume de precipitação de chuva a partir de 50mm por vez.</a:t>
            </a: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・Nevasca: volume de precipitação de neve a partir de 25cm por vez.</a:t>
            </a:r>
          </a:p>
          <a:p>
            <a:pPr marL="0" indent="0">
              <a:lnSpc>
                <a:spcPct val="10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③　Deve-se realizar operações sempre prestando atenção às construções em volta.</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④　Nas operações em locais de difícil visualização para o condutor, a condução deve ser realizada seguindo estritamente as instruções do responsável pela sinalização.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⑤　É necessário verificar a existência de obstáculos na direção de movimento.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⑥　Em caso de rotação, deve-se primeiro verificar a existência de obstáculos na área de rotação, para então realizá-la cautelosamente.</a:t>
            </a:r>
          </a:p>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831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2817"/>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(2) Pontos de atenção durante a operação 3 - Dedicação a uma operação segura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2093" y="6400413"/>
            <a:ext cx="4288569"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88 a 89/Página do material suplementar: 43 a 44</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44</a:t>
            </a:fld>
            <a:endParaRPr lang="ja-JP" altLang="en-US" dirty="0">
              <a:solidFill>
                <a:prstClr val="black">
                  <a:tint val="75000"/>
                </a:prstClr>
              </a:solidFill>
            </a:endParaRPr>
          </a:p>
        </p:txBody>
      </p:sp>
      <p:sp>
        <p:nvSpPr>
          <p:cNvPr id="11" name="コンテンツ プレースホルダー 4"/>
          <p:cNvSpPr txBox="1">
            <a:spLocks/>
          </p:cNvSpPr>
          <p:nvPr/>
        </p:nvSpPr>
        <p:spPr>
          <a:xfrm>
            <a:off x="531119" y="1241495"/>
            <a:ext cx="8081762" cy="362617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450" dirty="0">
                <a:solidFill>
                  <a:prstClr val="black"/>
                </a:solidFill>
                <a:latin typeface="Meiryo UI" panose="020B0604030504040204" pitchFamily="50" charset="-128"/>
                <a:ea typeface="Meiryo UI" panose="020B0604030504040204" pitchFamily="50" charset="-128"/>
              </a:rPr>
              <a:t>(3)　Dedicação a uma operação segura</a:t>
            </a:r>
          </a:p>
          <a:p>
            <a:pPr marL="0" indent="0">
              <a:lnSpc>
                <a:spcPct val="100000"/>
              </a:lnSpc>
              <a:spcBef>
                <a:spcPts val="0"/>
              </a:spcBef>
              <a:buFont typeface="Arial" panose="020B0604020202020204" pitchFamily="34" charset="0"/>
              <a:buNone/>
            </a:pPr>
            <a:r>
              <a:rPr lang="ja-JP" altLang="en-US" sz="1450" dirty="0">
                <a:solidFill>
                  <a:prstClr val="black"/>
                </a:solidFill>
                <a:latin typeface="Meiryo UI" panose="020B0604030504040204" pitchFamily="50" charset="-128"/>
                <a:ea typeface="Meiryo UI" panose="020B0604030504040204" pitchFamily="50" charset="-128"/>
              </a:rPr>
              <a:t>　①　Em caso de condução ou operação nas condições a seguir, deve-se sempre recolher a lança totalmente, e posicionar a plataforma de trabalho em nível horizontal ou inferior.　　　</a:t>
            </a:r>
            <a:endParaRPr lang="en-US" altLang="ja-JP" sz="145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350" dirty="0">
                <a:solidFill>
                  <a:prstClr val="black"/>
                </a:solidFill>
                <a:latin typeface="Meiryo UI" panose="020B0604030504040204" pitchFamily="50" charset="-128"/>
                <a:ea typeface="Meiryo UI" panose="020B0604030504040204" pitchFamily="50" charset="-128"/>
              </a:rPr>
              <a:t>　(a)　Ao realizar manobras de condução.</a:t>
            </a:r>
            <a:endParaRPr lang="en-US" altLang="ja-JP" sz="135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350" dirty="0">
                <a:solidFill>
                  <a:prstClr val="black"/>
                </a:solidFill>
                <a:latin typeface="Meiryo UI" panose="020B0604030504040204" pitchFamily="50" charset="-128"/>
                <a:ea typeface="Meiryo UI" panose="020B0604030504040204" pitchFamily="50" charset="-128"/>
              </a:rPr>
              <a:t>　　　(b)　Em caso de via com inclinação.</a:t>
            </a:r>
            <a:endParaRPr lang="en-US" altLang="ja-JP" sz="135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350" dirty="0">
                <a:solidFill>
                  <a:prstClr val="black"/>
                </a:solidFill>
                <a:latin typeface="Meiryo UI" panose="020B0604030504040204" pitchFamily="50" charset="-128"/>
                <a:ea typeface="Meiryo UI" panose="020B0604030504040204" pitchFamily="50" charset="-128"/>
              </a:rPr>
              <a:t>　　　(c)　Em caso de via com muitas irregularidades.</a:t>
            </a:r>
            <a:endParaRPr lang="en-US" altLang="ja-JP" sz="135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350" dirty="0">
                <a:solidFill>
                  <a:prstClr val="black"/>
                </a:solidFill>
                <a:latin typeface="Meiryo UI" panose="020B0604030504040204" pitchFamily="50" charset="-128"/>
                <a:ea typeface="Meiryo UI" panose="020B0604030504040204" pitchFamily="50" charset="-128"/>
              </a:rPr>
              <a:t>　　　(d)　Em caso de vento forte.</a:t>
            </a:r>
          </a:p>
          <a:p>
            <a:pPr lvl="1">
              <a:lnSpc>
                <a:spcPct val="100000"/>
              </a:lnSpc>
              <a:spcBef>
                <a:spcPts val="0"/>
              </a:spcBef>
            </a:pPr>
            <a:r>
              <a:rPr lang="en-US" altLang="ja-JP" sz="1350" dirty="0" err="1">
                <a:solidFill>
                  <a:prstClr val="black"/>
                </a:solidFill>
                <a:latin typeface="Meiryo UI" panose="020B0604030504040204" pitchFamily="50" charset="-128"/>
                <a:ea typeface="Meiryo UI" panose="020B0604030504040204" pitchFamily="50" charset="-128"/>
              </a:rPr>
              <a:t>Não</a:t>
            </a:r>
            <a:r>
              <a:rPr lang="en-US" altLang="ja-JP" sz="1350" dirty="0">
                <a:solidFill>
                  <a:prstClr val="black"/>
                </a:solidFill>
                <a:latin typeface="Meiryo UI" panose="020B0604030504040204" pitchFamily="50" charset="-128"/>
                <a:ea typeface="Meiryo UI" panose="020B0604030504040204" pitchFamily="50" charset="-128"/>
              </a:rPr>
              <a:t> se deve elevar a plataforma de trabalho após ser emitido o ruído de alerta, acionado pelo sistema limitador de </a:t>
            </a:r>
            <a:r>
              <a:rPr lang="en-US" altLang="ja-JP" sz="1350" dirty="0" err="1">
                <a:solidFill>
                  <a:prstClr val="black"/>
                </a:solidFill>
                <a:latin typeface="Meiryo UI" panose="020B0604030504040204" pitchFamily="50" charset="-128"/>
                <a:ea typeface="Meiryo UI" panose="020B0604030504040204" pitchFamily="50" charset="-128"/>
              </a:rPr>
              <a:t>inclinação</a:t>
            </a:r>
            <a:r>
              <a:rPr lang="en-US" altLang="ja-JP" sz="1350" dirty="0">
                <a:solidFill>
                  <a:prstClr val="black"/>
                </a:solidFill>
                <a:latin typeface="Meiryo UI" panose="020B0604030504040204" pitchFamily="50" charset="-128"/>
                <a:ea typeface="Meiryo UI" panose="020B0604030504040204" pitchFamily="50" charset="-128"/>
              </a:rPr>
              <a:t>.</a:t>
            </a:r>
          </a:p>
          <a:p>
            <a:pPr lvl="1">
              <a:lnSpc>
                <a:spcPct val="100000"/>
              </a:lnSpc>
              <a:spcBef>
                <a:spcPts val="0"/>
              </a:spcBef>
            </a:pPr>
            <a:endParaRPr lang="en-US" altLang="ja-JP" sz="135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50" dirty="0">
                <a:solidFill>
                  <a:prstClr val="black"/>
                </a:solidFill>
                <a:latin typeface="Meiryo UI" panose="020B0604030504040204" pitchFamily="50" charset="-128"/>
                <a:ea typeface="Meiryo UI" panose="020B0604030504040204" pitchFamily="50" charset="-128"/>
              </a:rPr>
              <a:t>②　Os materiais carregados na plataforma de trabalho devem estar dispostos de modo a não entrar em contato com alavancas de operação etc., sendo necessárias medidas como fixação do posicionamento desses materiais.　　　</a:t>
            </a:r>
            <a:endParaRPr lang="en-US" altLang="ja-JP" sz="145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450" dirty="0">
                <a:solidFill>
                  <a:prstClr val="black"/>
                </a:solidFill>
                <a:latin typeface="Meiryo UI" panose="020B0604030504040204" pitchFamily="50" charset="-128"/>
                <a:ea typeface="Meiryo UI" panose="020B0604030504040204" pitchFamily="50" charset="-128"/>
              </a:rPr>
              <a:t>　③　Não se pode manipular alavancas de operação de forma brusca.</a:t>
            </a:r>
            <a:endParaRPr lang="en-US" altLang="ja-JP" sz="145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450" dirty="0">
                <a:solidFill>
                  <a:prstClr val="black"/>
                </a:solidFill>
                <a:latin typeface="Meiryo UI" panose="020B0604030504040204" pitchFamily="50" charset="-128"/>
                <a:ea typeface="Meiryo UI" panose="020B0604030504040204" pitchFamily="50" charset="-128"/>
              </a:rPr>
              <a:t>　④　A aproximação da plataforma aérea veicular tipo autopropulsionado à posição de operação deve ser feita através de operação de condução veicular.</a:t>
            </a:r>
            <a:endParaRPr lang="en-US" altLang="ja-JP" sz="145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450" dirty="0">
                <a:solidFill>
                  <a:prstClr val="black"/>
                </a:solidFill>
                <a:latin typeface="Meiryo UI" panose="020B0604030504040204" pitchFamily="50" charset="-128"/>
                <a:ea typeface="Meiryo UI" panose="020B0604030504040204" pitchFamily="50" charset="-128"/>
              </a:rPr>
              <a:t>　⑤　Operações realizadas com pessoa embarcada no dispositivo de operação inferior devem ser feitas efetuando ampla comunicação com quem está embarcado.</a:t>
            </a:r>
          </a:p>
          <a:p>
            <a:pPr marL="457200" lvl="1" indent="0">
              <a:lnSpc>
                <a:spcPct val="100000"/>
              </a:lnSpc>
              <a:spcBef>
                <a:spcPts val="0"/>
              </a:spcBef>
              <a:buNone/>
            </a:pPr>
            <a:r>
              <a:rPr lang="ja-JP" altLang="en-US" sz="1450" dirty="0">
                <a:solidFill>
                  <a:prstClr val="black"/>
                </a:solidFill>
                <a:latin typeface="Meiryo UI" panose="020B0604030504040204" pitchFamily="50" charset="-128"/>
                <a:ea typeface="Meiryo UI" panose="020B0604030504040204" pitchFamily="50" charset="-128"/>
              </a:rPr>
              <a:t>A expansão/retração, extensão/recolhimento e rotação da lança, bem como a elevação/abaixamento devem ser sempre feitas com os dispositivos de operação.</a:t>
            </a:r>
            <a:endParaRPr lang="en-US" altLang="ja-JP" sz="145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450" dirty="0">
                <a:solidFill>
                  <a:prstClr val="black"/>
                </a:solidFill>
                <a:latin typeface="Meiryo UI" panose="020B0604030504040204" pitchFamily="50" charset="-128"/>
                <a:ea typeface="Meiryo UI" panose="020B0604030504040204" pitchFamily="50" charset="-128"/>
              </a:rPr>
              <a:t>　⑥　A plataforma de trabalho deve ser aproximada a uma posição que permite ao operador trabalhar sem a necessidade de adotar postura desconfortável ou inadequada.</a:t>
            </a: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5890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Operação segura utilizando a plataforma aérea veicular (3) Pontos de atenção durante a operação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90/Página do material suplementar: 45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16221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①　Deve-se retornar a plataforma de trabalho etc., à posição de recolhimento.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②　Deve-se aplicar medidas de travamento, como freio de estacionamento etc.</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③　Não se deve pular para fora da plataforma de trabalho.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④　Caso haja sujeira devido a operação de pintura, deve-se limpar antes de recolher o equipamento.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⑤　Em caso de problemas técnicos durante a operação, deve-se reportá-los ao administrador do veículo.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⑥　A chave deve ser guardada em local especificado.</a:t>
            </a:r>
          </a:p>
        </p:txBody>
      </p:sp>
    </p:spTree>
    <p:extLst>
      <p:ext uri="{BB962C8B-B14F-4D97-AF65-F5344CB8AC3E}">
        <p14:creationId xmlns:p14="http://schemas.microsoft.com/office/powerpoint/2010/main" val="212355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a:bodyPr>
          <a:lstStyle/>
          <a:p>
            <a:r>
              <a:rPr kumimoji="1" lang="ja-JP" altLang="en-US" sz="3200" dirty="0">
                <a:latin typeface="+mn-ea"/>
                <a:ea typeface="+mn-ea"/>
              </a:rPr>
              <a:t>Capítulo 3 - Conhecimentos sobre motores</a:t>
            </a: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458602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Tipos de motores</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5375" y="6400413"/>
            <a:ext cx="3905287"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92 a 93/Página do material suplementar: 46</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Motor é um dispositivo que possui a capacidade de transformar diversos tipos de energia em força. Como tipos representativos, há </a:t>
            </a:r>
            <a:r>
              <a:rPr lang="ja-JP" altLang="en-US" sz="1600" b="1" u="sng" dirty="0">
                <a:solidFill>
                  <a:prstClr val="black"/>
                </a:solidFill>
                <a:latin typeface="Meiryo UI" panose="020B0604030504040204" pitchFamily="50" charset="-128"/>
                <a:ea typeface="Meiryo UI" panose="020B0604030504040204" pitchFamily="50" charset="-128"/>
              </a:rPr>
              <a:t>motores de combustão interna</a:t>
            </a:r>
            <a:r>
              <a:rPr lang="ja-JP" altLang="en-US" sz="1600" dirty="0">
                <a:solidFill>
                  <a:prstClr val="black"/>
                </a:solidFill>
                <a:latin typeface="Meiryo UI" panose="020B0604030504040204" pitchFamily="50" charset="-128"/>
                <a:ea typeface="Meiryo UI" panose="020B0604030504040204" pitchFamily="50" charset="-128"/>
              </a:rPr>
              <a:t> e </a:t>
            </a:r>
            <a:r>
              <a:rPr lang="ja-JP" altLang="en-US" sz="1600" b="1" u="sng" dirty="0">
                <a:solidFill>
                  <a:prstClr val="black"/>
                </a:solidFill>
                <a:latin typeface="Meiryo UI" panose="020B0604030504040204" pitchFamily="50" charset="-128"/>
                <a:ea typeface="Meiryo UI" panose="020B0604030504040204" pitchFamily="50" charset="-128"/>
              </a:rPr>
              <a:t>motores elétricos</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①　Motor de combustão interna</a:t>
            </a:r>
            <a:endParaRPr lang="en-US" altLang="ja-JP" sz="16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Dentre os motores de combustão interna, há o </a:t>
            </a:r>
            <a:r>
              <a:rPr lang="ja-JP" altLang="en-US" sz="1600" b="1" u="sng" dirty="0">
                <a:solidFill>
                  <a:prstClr val="black"/>
                </a:solidFill>
                <a:latin typeface="Meiryo UI" panose="020B0604030504040204" pitchFamily="50" charset="-128"/>
                <a:ea typeface="Meiryo UI" panose="020B0604030504040204" pitchFamily="50" charset="-128"/>
              </a:rPr>
              <a:t>motor a diesel</a:t>
            </a:r>
            <a:r>
              <a:rPr lang="ja-JP" altLang="en-US" sz="1600" dirty="0">
                <a:solidFill>
                  <a:prstClr val="black"/>
                </a:solidFill>
                <a:latin typeface="Meiryo UI" panose="020B0604030504040204" pitchFamily="50" charset="-128"/>
                <a:ea typeface="Meiryo UI" panose="020B0604030504040204" pitchFamily="50" charset="-128"/>
              </a:rPr>
              <a:t> e o </a:t>
            </a:r>
            <a:r>
              <a:rPr lang="ja-JP" altLang="en-US" sz="1600" b="1" u="sng" dirty="0">
                <a:solidFill>
                  <a:prstClr val="black"/>
                </a:solidFill>
                <a:latin typeface="Meiryo UI" panose="020B0604030504040204" pitchFamily="50" charset="-128"/>
                <a:ea typeface="Meiryo UI" panose="020B0604030504040204" pitchFamily="50" charset="-128"/>
              </a:rPr>
              <a:t>motor a gasolina</a:t>
            </a:r>
            <a:r>
              <a:rPr lang="ja-JP" altLang="en-US" sz="1600" dirty="0">
                <a:solidFill>
                  <a:prstClr val="black"/>
                </a:solidFill>
                <a:latin typeface="Meiryo UI" panose="020B0604030504040204" pitchFamily="50" charset="-128"/>
                <a:ea typeface="Meiryo UI" panose="020B0604030504040204" pitchFamily="50" charset="-128"/>
              </a:rPr>
              <a:t>, de acordo com o modo de ignição.</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②　Motor elétrico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No caso de plataforma aérea veicular a ser amplamente utilizada em ambientes internos, sendo necessária atenção ao ruído do motor e emissão de gases, é muito empregado o uso de </a:t>
            </a:r>
            <a:r>
              <a:rPr lang="ja-JP" altLang="en-US" sz="1600" b="1" u="sng" dirty="0">
                <a:solidFill>
                  <a:prstClr val="black"/>
                </a:solidFill>
                <a:latin typeface="Meiryo UI" panose="020B0604030504040204" pitchFamily="50" charset="-128"/>
                <a:ea typeface="Meiryo UI" panose="020B0604030504040204" pitchFamily="50" charset="-128"/>
              </a:rPr>
              <a:t>motor elétrico que utiliza bateria de armazenamento como fonte de alimentação</a:t>
            </a:r>
            <a:r>
              <a:rPr lang="ja-JP" altLang="en-US"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675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F207273-7243-949D-601E-42D0B0784612}"/>
              </a:ext>
            </a:extLst>
          </p:cNvPr>
          <p:cNvPicPr>
            <a:picLocks noChangeAspect="1"/>
          </p:cNvPicPr>
          <p:nvPr/>
        </p:nvPicPr>
        <p:blipFill>
          <a:blip r:embed="rId3"/>
          <a:stretch>
            <a:fillRect/>
          </a:stretch>
        </p:blipFill>
        <p:spPr>
          <a:xfrm>
            <a:off x="5325190" y="2125110"/>
            <a:ext cx="3698478" cy="1665488"/>
          </a:xfrm>
          <a:prstGeom prst="rect">
            <a:avLst/>
          </a:prstGeom>
        </p:spPr>
      </p:pic>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Princípio de funcionamento do motor de combustão interna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73734" y="6400413"/>
            <a:ext cx="4096928"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93/Página do material suplementar: 46 a 47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5019797" cy="37137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Dentre os motores de combustão interna, o motor a diesel é amplamente usado nas plataformas aéreas veiculares. Os motores a diesel podem ser divididos em "motor de 4 ciclos" e "motor de 2 ciclos", de acordo com seu modo de funcionamento. Em sua maioria são de 4 ciclos, excluindo os de embarcações de grande porte, que empregam motores de 2 ciclos de baixíssima rotação.</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u="sng" dirty="0">
                <a:solidFill>
                  <a:prstClr val="black"/>
                </a:solidFill>
                <a:latin typeface="Meiryo UI" panose="020B0604030504040204" pitchFamily="50" charset="-128"/>
                <a:ea typeface="Meiryo UI" panose="020B0604030504040204" pitchFamily="50" charset="-128"/>
              </a:rPr>
              <a:t>・Princípio de funcionamento do motor a diesel de 4 ciclos</a:t>
            </a:r>
          </a:p>
          <a:p>
            <a:pPr marL="0" indent="0">
              <a:lnSpc>
                <a:spcPct val="100000"/>
              </a:lnSpc>
              <a:spcBef>
                <a:spcPts val="0"/>
              </a:spcBef>
              <a:buNone/>
            </a:pPr>
            <a:r>
              <a:rPr lang="ja-JP" altLang="en-US" sz="1350" dirty="0">
                <a:solidFill>
                  <a:prstClr val="black"/>
                </a:solidFill>
                <a:latin typeface="Meiryo UI" panose="020B0604030504040204" pitchFamily="50" charset="-128"/>
                <a:ea typeface="Meiryo UI" panose="020B0604030504040204" pitchFamily="50" charset="-128"/>
              </a:rPr>
              <a:t>　Os 4 tempos do motor a diesel são os descritos a seguir.</a:t>
            </a:r>
          </a:p>
          <a:p>
            <a:pPr marL="0" indent="0">
              <a:lnSpc>
                <a:spcPct val="100000"/>
              </a:lnSpc>
              <a:spcBef>
                <a:spcPts val="600"/>
              </a:spcBef>
              <a:buNone/>
            </a:pPr>
            <a:r>
              <a:rPr lang="ja-JP" altLang="en-US" sz="1350" dirty="0">
                <a:solidFill>
                  <a:prstClr val="black"/>
                </a:solidFill>
                <a:latin typeface="Meiryo UI" panose="020B0604030504040204" pitchFamily="50" charset="-128"/>
                <a:ea typeface="Meiryo UI" panose="020B0604030504040204" pitchFamily="50" charset="-128"/>
              </a:rPr>
              <a:t>　Ⅰ　Admissão: </a:t>
            </a:r>
            <a:r>
              <a:rPr lang="pt-BR" altLang="ja-JP" sz="1350" dirty="0">
                <a:solidFill>
                  <a:prstClr val="black"/>
                </a:solidFill>
                <a:latin typeface="Meiryo UI" panose="020B0604030504040204" pitchFamily="50" charset="-128"/>
                <a:ea typeface="Meiryo UI" panose="020B0604030504040204" pitchFamily="50" charset="-128"/>
              </a:rPr>
              <a:t>tempo em que o pistão desce, e</a:t>
            </a:r>
            <a:r>
              <a:rPr lang="ja-JP" altLang="en-US" sz="1350" dirty="0">
                <a:solidFill>
                  <a:prstClr val="black"/>
                </a:solidFill>
                <a:latin typeface="Meiryo UI" panose="020B0604030504040204" pitchFamily="50" charset="-128"/>
                <a:ea typeface="Meiryo UI" panose="020B0604030504040204" pitchFamily="50" charset="-128"/>
              </a:rPr>
              <a:t> apenas o ar é aspirado para o interior do cilindro.</a:t>
            </a:r>
          </a:p>
          <a:p>
            <a:pPr marL="0" indent="0">
              <a:lnSpc>
                <a:spcPct val="100000"/>
              </a:lnSpc>
              <a:spcBef>
                <a:spcPts val="0"/>
              </a:spcBef>
              <a:buNone/>
            </a:pPr>
            <a:r>
              <a:rPr lang="ja-JP" altLang="en-US" sz="1350" dirty="0">
                <a:solidFill>
                  <a:prstClr val="black"/>
                </a:solidFill>
                <a:latin typeface="Meiryo UI" panose="020B0604030504040204" pitchFamily="50" charset="-128"/>
                <a:ea typeface="Meiryo UI" panose="020B0604030504040204" pitchFamily="50" charset="-128"/>
              </a:rPr>
              <a:t>　Ⅱ　Compressão: tempo em que o pistão se eleva até o ponto morto superior, ocorrendo compressão apenas do ar.</a:t>
            </a:r>
          </a:p>
          <a:p>
            <a:pPr marL="0" indent="0">
              <a:lnSpc>
                <a:spcPct val="100000"/>
              </a:lnSpc>
              <a:spcBef>
                <a:spcPts val="0"/>
              </a:spcBef>
              <a:buNone/>
            </a:pPr>
            <a:r>
              <a:rPr lang="ja-JP" altLang="en-US" sz="1350" dirty="0">
                <a:solidFill>
                  <a:prstClr val="black"/>
                </a:solidFill>
                <a:latin typeface="Meiryo UI" panose="020B0604030504040204" pitchFamily="50" charset="-128"/>
                <a:ea typeface="Meiryo UI" panose="020B0604030504040204" pitchFamily="50" charset="-128"/>
              </a:rPr>
              <a:t>　Ⅲ　Combustão: tempo em que ocorre a injeção/combustão do combustível no interior do cilindro de alta pressão, com o gás de combustão abaixando o pistão até o ponto morto inferior (tempo de explosão).　　　　</a:t>
            </a:r>
          </a:p>
          <a:p>
            <a:pPr marL="0" indent="0">
              <a:lnSpc>
                <a:spcPct val="100000"/>
              </a:lnSpc>
              <a:spcBef>
                <a:spcPts val="0"/>
              </a:spcBef>
              <a:buNone/>
            </a:pPr>
            <a:r>
              <a:rPr lang="ja-JP" altLang="en-US" sz="1350" dirty="0">
                <a:solidFill>
                  <a:prstClr val="black"/>
                </a:solidFill>
                <a:latin typeface="Meiryo UI" panose="020B0604030504040204" pitchFamily="50" charset="-128"/>
                <a:ea typeface="Meiryo UI" panose="020B0604030504040204" pitchFamily="50" charset="-128"/>
              </a:rPr>
              <a:t>　Ⅳ　Escape: tempo em que o pistão é elevado pela inércia, expulsando o gás de combustão para fora do cilindro.</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2302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000" b="1" dirty="0">
                <a:latin typeface="Meiryo UI" panose="020B0604030504040204" pitchFamily="50" charset="-128"/>
                <a:ea typeface="Meiryo UI" panose="020B0604030504040204" pitchFamily="50" charset="-128"/>
              </a:rPr>
              <a:t>Estrutura do motor a diesel de 4 ciclos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90900" y="6400413"/>
            <a:ext cx="47797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99 a 100/Página do material suplementar: 47 a 48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37978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①　Sistema de lubrificação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 </a:t>
            </a:r>
            <a:r>
              <a:rPr lang="ja-JP" altLang="en-US" sz="1600" b="1" u="sng" dirty="0">
                <a:solidFill>
                  <a:prstClr val="black"/>
                </a:solidFill>
                <a:latin typeface="Meiryo UI" panose="020B0604030504040204" pitchFamily="50" charset="-128"/>
                <a:ea typeface="Meiryo UI" panose="020B0604030504040204" pitchFamily="50" charset="-128"/>
              </a:rPr>
              <a:t>sistema de lubrificação fornece óleo lubrificante (óleo de motor)</a:t>
            </a:r>
            <a:r>
              <a:rPr lang="ja-JP" altLang="en-US" sz="1600" dirty="0">
                <a:solidFill>
                  <a:prstClr val="black"/>
                </a:solidFill>
                <a:latin typeface="Meiryo UI" panose="020B0604030504040204" pitchFamily="50" charset="-128"/>
                <a:ea typeface="Meiryo UI" panose="020B0604030504040204" pitchFamily="50" charset="-128"/>
              </a:rPr>
              <a:t> de modo a reduzir o desgaste nas peças que realizam rotação, bem como reduzir o atrito entre as diversas peças metálicas do motor, como virabrequim e o cilindro, devido aos milhares de movimentos por minuto do pistão.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 óleo de motor </a:t>
            </a:r>
            <a:r>
              <a:rPr lang="ja-JP" altLang="en-US" sz="1400" b="1" u="sng" dirty="0">
                <a:solidFill>
                  <a:prstClr val="black"/>
                </a:solidFill>
                <a:latin typeface="Meiryo UI" panose="020B0604030504040204" pitchFamily="50" charset="-128"/>
                <a:ea typeface="Meiryo UI" panose="020B0604030504040204" pitchFamily="50" charset="-128"/>
              </a:rPr>
              <a:t>possui </a:t>
            </a:r>
            <a:r>
              <a:rPr lang="ja-JP" altLang="en-US" sz="1400" b="1" u="sng">
                <a:solidFill>
                  <a:prstClr val="black"/>
                </a:solidFill>
                <a:latin typeface="Meiryo UI" panose="020B0604030504040204" pitchFamily="50" charset="-128"/>
                <a:ea typeface="Meiryo UI" panose="020B0604030504040204" pitchFamily="50" charset="-128"/>
              </a:rPr>
              <a:t>as </a:t>
            </a:r>
            <a:r>
              <a:rPr lang="en-US" altLang="ja-JP" sz="1400" b="1" u="sng">
                <a:solidFill>
                  <a:prstClr val="black"/>
                </a:solidFill>
                <a:latin typeface="Meiryo UI" panose="020B0604030504040204" pitchFamily="50" charset="-128"/>
                <a:ea typeface="Meiryo UI" panose="020B0604030504040204" pitchFamily="50" charset="-128"/>
              </a:rPr>
              <a:t>diversas </a:t>
            </a:r>
            <a:r>
              <a:rPr lang="ja-JP" altLang="en-US" sz="1400" b="1" u="sng">
                <a:solidFill>
                  <a:prstClr val="black"/>
                </a:solidFill>
                <a:latin typeface="Meiryo UI" panose="020B0604030504040204" pitchFamily="50" charset="-128"/>
                <a:ea typeface="Meiryo UI" panose="020B0604030504040204" pitchFamily="50" charset="-128"/>
              </a:rPr>
              <a:t>fun</a:t>
            </a:r>
            <a:r>
              <a:rPr lang="ja-JP" altLang="en-US" sz="1400" b="1" u="sng" dirty="0">
                <a:solidFill>
                  <a:prstClr val="black"/>
                </a:solidFill>
                <a:latin typeface="Meiryo UI" panose="020B0604030504040204" pitchFamily="50" charset="-128"/>
                <a:ea typeface="Meiryo UI" panose="020B0604030504040204" pitchFamily="50" charset="-128"/>
              </a:rPr>
              <a:t>ções</a:t>
            </a:r>
            <a:r>
              <a:rPr lang="ja-JP" altLang="en-US" sz="1400" dirty="0">
                <a:solidFill>
                  <a:prstClr val="black"/>
                </a:solidFill>
                <a:latin typeface="Meiryo UI" panose="020B0604030504040204" pitchFamily="50" charset="-128"/>
                <a:ea typeface="Meiryo UI" panose="020B0604030504040204" pitchFamily="50" charset="-128"/>
              </a:rPr>
              <a:t> descritas abaixo, e sua qualidade é muito importante para a manutenção do funcionamento do motor a diesel.</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　Realiza a lubrificação do rolamento de eixo, anel de pistão, cilindro etc.</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　Resfriamento do motor</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　Realiza o isolamento hermético do espaço entre o pistão e o cilindro.</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　Limpeza de corpos estranhos presentes no motor</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　Proteção à corrosão da parte interna do motor</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Como óleo de motor, além de dever ser utilizado produto específico indicado no manual de instruções do equipamento,  é necessário inspecionar constantemente seu estado, e realizar sua troca quando preciso.</a:t>
            </a:r>
          </a:p>
          <a:p>
            <a:pPr marL="0" indent="0">
              <a:lnSpc>
                <a:spcPct val="100000"/>
              </a:lnSpc>
              <a:spcBef>
                <a:spcPts val="600"/>
              </a:spcBef>
              <a:buNone/>
            </a:pPr>
            <a:r>
              <a:rPr lang="ja-JP" altLang="en-US" sz="1600" b="1" dirty="0">
                <a:solidFill>
                  <a:prstClr val="black"/>
                </a:solidFill>
                <a:latin typeface="Meiryo UI" panose="020B0604030504040204" pitchFamily="50" charset="-128"/>
                <a:ea typeface="Meiryo UI" panose="020B0604030504040204" pitchFamily="50" charset="-128"/>
              </a:rPr>
              <a:t>②　Sistema de combustível</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 sistema de combustível é composto </a:t>
            </a:r>
            <a:r>
              <a:rPr lang="en-US" altLang="ja-JP" sz="1600" dirty="0" err="1">
                <a:solidFill>
                  <a:prstClr val="black"/>
                </a:solidFill>
                <a:latin typeface="Meiryo UI" panose="020B0604030504040204" pitchFamily="50" charset="-128"/>
                <a:ea typeface="Meiryo UI" panose="020B0604030504040204" pitchFamily="50" charset="-128"/>
              </a:rPr>
              <a:t>pelo</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rPr>
              <a:t>tanque de combustível, bomba de injeção, bico de injeção, filtro de combustível e regulador</a:t>
            </a:r>
            <a:r>
              <a:rPr lang="ja-JP" altLang="en-US" sz="1600" dirty="0">
                <a:solidFill>
                  <a:prstClr val="black"/>
                </a:solidFill>
                <a:latin typeface="Meiryo UI" panose="020B0604030504040204" pitchFamily="50" charset="-128"/>
                <a:ea typeface="Meiryo UI" panose="020B0604030504040204" pitchFamily="50" charset="-128"/>
              </a:rPr>
              <a:t> entre outros.</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 </a:t>
            </a:r>
            <a:r>
              <a:rPr lang="ja-JP" altLang="en-US" sz="1400" b="1" u="sng" dirty="0">
                <a:solidFill>
                  <a:prstClr val="black"/>
                </a:solidFill>
                <a:latin typeface="Meiryo UI" panose="020B0604030504040204" pitchFamily="50" charset="-128"/>
                <a:ea typeface="Meiryo UI" panose="020B0604030504040204" pitchFamily="50" charset="-128"/>
              </a:rPr>
              <a:t>filtro de combustível</a:t>
            </a:r>
            <a:r>
              <a:rPr lang="ja-JP" altLang="en-US" sz="1400" dirty="0">
                <a:solidFill>
                  <a:prstClr val="black"/>
                </a:solidFill>
                <a:latin typeface="Meiryo UI" panose="020B0604030504040204" pitchFamily="50" charset="-128"/>
                <a:ea typeface="Meiryo UI" panose="020B0604030504040204" pitchFamily="50" charset="-128"/>
              </a:rPr>
              <a:t> realiza a </a:t>
            </a:r>
            <a:r>
              <a:rPr lang="ja-JP" altLang="en-US" sz="1400" b="1" u="sng" dirty="0">
                <a:solidFill>
                  <a:prstClr val="black"/>
                </a:solidFill>
                <a:latin typeface="Meiryo UI" panose="020B0604030504040204" pitchFamily="50" charset="-128"/>
                <a:ea typeface="Meiryo UI" panose="020B0604030504040204" pitchFamily="50" charset="-128"/>
              </a:rPr>
              <a:t>filtragem</a:t>
            </a:r>
            <a:r>
              <a:rPr lang="ja-JP" altLang="en-US" sz="1400" dirty="0">
                <a:solidFill>
                  <a:prstClr val="black"/>
                </a:solidFill>
                <a:latin typeface="Meiryo UI" panose="020B0604030504040204" pitchFamily="50" charset="-128"/>
                <a:ea typeface="Meiryo UI" panose="020B0604030504040204" pitchFamily="50" charset="-128"/>
              </a:rPr>
              <a:t> do combustível, </a:t>
            </a:r>
            <a:r>
              <a:rPr lang="ja-JP" altLang="en-US" sz="1400" b="1" u="sng" dirty="0">
                <a:solidFill>
                  <a:prstClr val="black"/>
                </a:solidFill>
                <a:latin typeface="Meiryo UI" panose="020B0604030504040204" pitchFamily="50" charset="-128"/>
                <a:ea typeface="Meiryo UI" panose="020B0604030504040204" pitchFamily="50" charset="-128"/>
              </a:rPr>
              <a:t>eliminando impurezas</a:t>
            </a:r>
            <a:r>
              <a:rPr lang="ja-JP" altLang="en-US" sz="1400" dirty="0">
                <a:solidFill>
                  <a:prstClr val="black"/>
                </a:solidFill>
                <a:latin typeface="Meiryo UI" panose="020B0604030504040204" pitchFamily="50" charset="-128"/>
                <a:ea typeface="Meiryo UI" panose="020B0604030504040204" pitchFamily="50" charset="-128"/>
              </a:rPr>
              <a:t> presentes nele, e </a:t>
            </a:r>
            <a:r>
              <a:rPr lang="ja-JP" altLang="en-US" sz="1400" b="1" u="sng" dirty="0">
                <a:solidFill>
                  <a:prstClr val="black"/>
                </a:solidFill>
                <a:latin typeface="Meiryo UI" panose="020B0604030504040204" pitchFamily="50" charset="-128"/>
                <a:ea typeface="Meiryo UI" panose="020B0604030504040204" pitchFamily="50" charset="-128"/>
              </a:rPr>
              <a:t>decompõe a água</a:t>
            </a:r>
            <a:r>
              <a:rPr lang="ja-JP" altLang="en-US" sz="1400" dirty="0">
                <a:solidFill>
                  <a:prstClr val="black"/>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2052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45075" y="147046"/>
            <a:ext cx="7504811" cy="682528"/>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Tipos de plataforma aérea veicular/Equipamentos de operação(1)</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5/Página do material suplementar: 6</a:t>
            </a:r>
          </a:p>
        </p:txBody>
      </p:sp>
      <p:sp>
        <p:nvSpPr>
          <p:cNvPr id="5" name="スライド番号プレースホルダー 4"/>
          <p:cNvSpPr>
            <a:spLocks noGrp="1"/>
          </p:cNvSpPr>
          <p:nvPr>
            <p:ph type="sldNum" sz="quarter" idx="12"/>
          </p:nvPr>
        </p:nvSpPr>
        <p:spPr/>
        <p:txBody>
          <a:bodyPr/>
          <a:lstStyle/>
          <a:p>
            <a:fld id="{10712B29-8DFD-45C1-BE8F-2E7F44751CDC}" type="slidenum">
              <a:rPr kumimoji="1" lang="ja-JP" altLang="en-US" smtClean="0"/>
              <a:t>5</a:t>
            </a:fld>
            <a:endParaRPr kumimoji="1" lang="ja-JP" altLang="en-US"/>
          </a:p>
        </p:txBody>
      </p:sp>
      <p:sp>
        <p:nvSpPr>
          <p:cNvPr id="9" name="コンテンツ プレースホルダー 4"/>
          <p:cNvSpPr>
            <a:spLocks noGrp="1"/>
          </p:cNvSpPr>
          <p:nvPr>
            <p:ph idx="1"/>
          </p:nvPr>
        </p:nvSpPr>
        <p:spPr>
          <a:xfrm>
            <a:off x="628650" y="845340"/>
            <a:ext cx="6963387" cy="2558446"/>
          </a:xfrm>
          <a:ln>
            <a:noFill/>
          </a:ln>
        </p:spPr>
        <p:txBody>
          <a:bodyPr>
            <a:noAutofit/>
          </a:bodyPr>
          <a:lstStyle/>
          <a:p>
            <a:pPr marL="0" indent="0">
              <a:lnSpc>
                <a:spcPct val="110000"/>
              </a:lnSpc>
              <a:spcBef>
                <a:spcPts val="0"/>
              </a:spcBef>
              <a:buNone/>
            </a:pPr>
            <a:r>
              <a:rPr lang="ja-JP" altLang="en-US" sz="1600" b="1" dirty="0">
                <a:latin typeface="Meiryo UI" panose="020B0604030504040204" pitchFamily="50" charset="-128"/>
                <a:ea typeface="Meiryo UI" panose="020B0604030504040204" pitchFamily="50" charset="-128"/>
              </a:rPr>
              <a:t>①　Tipo lança telescópica</a:t>
            </a:r>
          </a:p>
          <a:p>
            <a:pPr marL="0" indent="0">
              <a:lnSpc>
                <a:spcPct val="110000"/>
              </a:lnSpc>
              <a:spcBef>
                <a:spcPts val="0"/>
              </a:spcBef>
              <a:buNone/>
            </a:pPr>
            <a:r>
              <a:rPr lang="ja-JP" altLang="en-US" sz="1600" dirty="0">
                <a:latin typeface="Meiryo UI" panose="020B0604030504040204" pitchFamily="50" charset="-128"/>
                <a:ea typeface="Meiryo UI" panose="020B0604030504040204" pitchFamily="50" charset="-128"/>
              </a:rPr>
              <a:t>　Realiza extensão e compressão da lança equipada na plataforma de trabalho, </a:t>
            </a:r>
            <a:endParaRPr lang="en-US" altLang="ja-JP" sz="16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latin typeface="Meiryo UI" panose="020B0604030504040204" pitchFamily="50" charset="-128"/>
                <a:ea typeface="Meiryo UI" panose="020B0604030504040204" pitchFamily="50" charset="-128"/>
              </a:rPr>
              <a:t>possibilitando aproximação em linha reta à posição de operação.</a:t>
            </a:r>
            <a:endParaRPr lang="en-US" altLang="ja-JP" sz="1600" dirty="0">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6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latin typeface="Meiryo UI" panose="020B0604030504040204" pitchFamily="50" charset="-128"/>
                <a:ea typeface="Meiryo UI" panose="020B0604030504040204" pitchFamily="50" charset="-128"/>
              </a:rPr>
              <a:t>【Principais características】</a:t>
            </a:r>
          </a:p>
          <a:p>
            <a:pPr marL="0" indent="0">
              <a:lnSpc>
                <a:spcPct val="110000"/>
              </a:lnSpc>
              <a:spcBef>
                <a:spcPts val="0"/>
              </a:spcBef>
              <a:buNone/>
            </a:pPr>
            <a:r>
              <a:rPr lang="ja-JP" altLang="en-US" sz="1600" dirty="0">
                <a:latin typeface="Meiryo UI" panose="020B0604030504040204" pitchFamily="50" charset="-128"/>
                <a:ea typeface="Meiryo UI" panose="020B0604030504040204" pitchFamily="50" charset="-128"/>
              </a:rPr>
              <a:t>　a)  Posicionamento da plataforma de trabalho com facilidade.</a:t>
            </a:r>
          </a:p>
          <a:p>
            <a:pPr marL="0" indent="0">
              <a:lnSpc>
                <a:spcPct val="110000"/>
              </a:lnSpc>
              <a:spcBef>
                <a:spcPts val="0"/>
              </a:spcBef>
              <a:buNone/>
            </a:pPr>
            <a:r>
              <a:rPr lang="ja-JP" altLang="en-US" sz="1600" dirty="0">
                <a:latin typeface="Meiryo UI" panose="020B0604030504040204" pitchFamily="50" charset="-128"/>
                <a:ea typeface="Meiryo UI" panose="020B0604030504040204" pitchFamily="50" charset="-128"/>
              </a:rPr>
              <a:t>　b)  Boa operabilidade em locais onde não há obstáculos no espaço de operação.</a:t>
            </a:r>
          </a:p>
          <a:p>
            <a:pPr marL="0" indent="0">
              <a:lnSpc>
                <a:spcPct val="110000"/>
              </a:lnSpc>
              <a:spcBef>
                <a:spcPts val="0"/>
              </a:spcBef>
              <a:buNone/>
            </a:pPr>
            <a:r>
              <a:rPr lang="ja-JP" altLang="en-US" sz="1600" dirty="0">
                <a:latin typeface="Meiryo UI" panose="020B0604030504040204" pitchFamily="50" charset="-128"/>
                <a:ea typeface="Meiryo UI" panose="020B0604030504040204" pitchFamily="50" charset="-128"/>
              </a:rPr>
              <a:t>　c)  Amplamente utilizada em obras de eletricidade/telecomunicações, construção civil e naval etc.</a:t>
            </a: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013313"/>
            <a:ext cx="1510665" cy="2222500"/>
          </a:xfrm>
          <a:prstGeom prst="rect">
            <a:avLst/>
          </a:prstGeom>
          <a:noFill/>
          <a:ln>
            <a:solidFill>
              <a:schemeClr val="tx1"/>
            </a:solidFill>
          </a:ln>
        </p:spPr>
      </p:pic>
      <p:sp>
        <p:nvSpPr>
          <p:cNvPr id="2" name="テキスト ボックス 75">
            <a:extLst>
              <a:ext uri="{FF2B5EF4-FFF2-40B4-BE49-F238E27FC236}">
                <a16:creationId xmlns:a16="http://schemas.microsoft.com/office/drawing/2014/main" id="{C5BDA489-ECC4-F8C7-9783-5C3C8227E0C8}"/>
              </a:ext>
            </a:extLst>
          </p:cNvPr>
          <p:cNvSpPr txBox="1"/>
          <p:nvPr/>
        </p:nvSpPr>
        <p:spPr>
          <a:xfrm>
            <a:off x="7486650" y="2891175"/>
            <a:ext cx="1752600" cy="2857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600" kern="100">
                <a:effectLst/>
                <a:latin typeface="Arial" panose="020B0604020202020204" pitchFamily="34" charset="0"/>
                <a:ea typeface="ＭＳ ゴシック" panose="020B0609070205080204" pitchFamily="49" charset="-128"/>
                <a:cs typeface="Times New Roman" panose="02020603050405020304" pitchFamily="18" charset="0"/>
              </a:rPr>
              <a:t>Imagem 1-6</a:t>
            </a:r>
            <a:r>
              <a:rPr lang="ja-JP" sz="600" kern="100">
                <a:effectLst/>
                <a:latin typeface="Arial" panose="020B0604020202020204" pitchFamily="34" charset="0"/>
                <a:ea typeface="ＭＳ ゴシック" panose="020B0609070205080204" pitchFamily="49" charset="-128"/>
                <a:cs typeface="Arial" panose="020B0604020202020204" pitchFamily="34" charset="0"/>
              </a:rPr>
              <a:t>　</a:t>
            </a:r>
            <a:r>
              <a:rPr lang="en-US" sz="600" kern="100">
                <a:effectLst/>
                <a:latin typeface="Arial" panose="020B0604020202020204" pitchFamily="34" charset="0"/>
                <a:ea typeface="ＭＳ ゴシック" panose="020B0609070205080204" pitchFamily="49" charset="-128"/>
                <a:cs typeface="Times New Roman" panose="02020603050405020304" pitchFamily="18" charset="0"/>
              </a:rPr>
              <a:t>Exemplo de lança telescópica</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46275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Características do motor elétrico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105/Página do material suplementar: 48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89593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Em plataformas aéreas veiculares amplamente utilizadas em </a:t>
            </a:r>
            <a:r>
              <a:rPr lang="ja-JP" altLang="en-US" sz="1600" b="1" u="sng" dirty="0">
                <a:solidFill>
                  <a:prstClr val="black"/>
                </a:solidFill>
                <a:latin typeface="Meiryo UI" panose="020B0604030504040204" pitchFamily="50" charset="-128"/>
                <a:ea typeface="Meiryo UI" panose="020B0604030504040204" pitchFamily="50" charset="-128"/>
              </a:rPr>
              <a:t>locais que exigem medidas com relação à exaustão de gás pelo motor, ruídos etc.</a:t>
            </a:r>
            <a:r>
              <a:rPr lang="ja-JP" altLang="en-US" sz="1600" dirty="0">
                <a:solidFill>
                  <a:prstClr val="black"/>
                </a:solidFill>
                <a:latin typeface="Meiryo UI" panose="020B0604030504040204" pitchFamily="50" charset="-128"/>
                <a:ea typeface="Meiryo UI" panose="020B0604030504040204" pitchFamily="50" charset="-128"/>
              </a:rPr>
              <a:t>, utilizam-se motores elétricos como fonte de energia.</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Em plataforma aérea veicular tipo autopropulsionado, utiliza-se bateria própria para veículos industriais, sendo usados </a:t>
            </a:r>
            <a:r>
              <a:rPr lang="ja-JP" altLang="en-US" sz="1600" b="1" u="sng" dirty="0">
                <a:solidFill>
                  <a:prstClr val="black"/>
                </a:solidFill>
                <a:latin typeface="Meiryo UI" panose="020B0604030504040204" pitchFamily="50" charset="-128"/>
                <a:ea typeface="Meiryo UI" panose="020B0604030504040204" pitchFamily="50" charset="-128"/>
              </a:rPr>
              <a:t>não apenas motores de corrente direta, mas também motores de corrente alternada</a:t>
            </a:r>
            <a:r>
              <a:rPr lang="ja-JP" altLang="en-US" sz="1600" dirty="0">
                <a:solidFill>
                  <a:prstClr val="black"/>
                </a:solidFill>
                <a:latin typeface="Meiryo UI" panose="020B0604030504040204" pitchFamily="50" charset="-128"/>
                <a:ea typeface="Meiryo UI" panose="020B0604030504040204" pitchFamily="50" charset="-128"/>
              </a:rPr>
              <a:t> de forma ampla.</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No sistema de transmissão de energia da plataforma aérea veicular com bateria, substitui-se o motor do sistema de transmissão de energia de plataforma aérea com rodas ou tipo rastejante por um motor elétrico alimentado por bateria. Assim, o sistema de transmissão de energia é basicamente o mesmo ao usado nas de tipo com rodas, e tipo rastejante.</a:t>
            </a:r>
          </a:p>
        </p:txBody>
      </p:sp>
    </p:spTree>
    <p:extLst>
      <p:ext uri="{BB962C8B-B14F-4D97-AF65-F5344CB8AC3E}">
        <p14:creationId xmlns:p14="http://schemas.microsoft.com/office/powerpoint/2010/main" val="4088793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Características do sistema hidráulico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106/Página do material suplementar: 49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56941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Grande parte dos equipamentos de operação das plataformas aéreas veiculares funciona através de sistema hidráulico, que faz uso da pressão hidráulica. Os sistemas hidráulicos possuem as seguintes características.</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3405188" algn="l"/>
              </a:tabLst>
            </a:pPr>
            <a:r>
              <a:rPr lang="en-US" altLang="ja-JP" sz="1600" dirty="0">
                <a:solidFill>
                  <a:prstClr val="black"/>
                </a:solidFill>
                <a:latin typeface="Meiryo UI" panose="020B0604030504040204" pitchFamily="50" charset="-128"/>
                <a:ea typeface="Meiryo UI" panose="020B0604030504040204" pitchFamily="50" charset="-128"/>
              </a:rPr>
              <a:t>【Vantagens】	【Desvantagens】</a:t>
            </a:r>
          </a:p>
          <a:p>
            <a:pPr marL="0" indent="0">
              <a:lnSpc>
                <a:spcPct val="100000"/>
              </a:lnSpc>
              <a:spcBef>
                <a:spcPts val="0"/>
              </a:spcBef>
              <a:buNone/>
              <a:tabLst>
                <a:tab pos="3405188" algn="l"/>
              </a:tabLst>
            </a:pPr>
            <a:r>
              <a:rPr lang="en-US" altLang="ja-JP" sz="1600" dirty="0">
                <a:solidFill>
                  <a:prstClr val="black"/>
                </a:solidFill>
                <a:latin typeface="Meiryo UI" panose="020B0604030504040204" pitchFamily="50" charset="-128"/>
                <a:ea typeface="Meiryo UI" panose="020B0604030504040204" pitchFamily="50" charset="-128"/>
              </a:rPr>
              <a:t>①　Possui tamanho e peso reduzidos.	①　Tubulação complexa.</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②　Realiza a prevenção de sobrecarga de forma simples.	②　Sujeito a vazamentos de fluido hidráulico.</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③　Realiza transmissão continuamente variável de forma simples.	③　Eficiência do maquinário sofre certa variação de acordo com a temperatura do fluido hidráulico.</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④　Emite pouca vibração.</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⑤　Permite realizar operações de forma suave.</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⑥　Sua operação remota é simples.</a:t>
            </a:r>
          </a:p>
        </p:txBody>
      </p:sp>
    </p:spTree>
    <p:extLst>
      <p:ext uri="{BB962C8B-B14F-4D97-AF65-F5344CB8AC3E}">
        <p14:creationId xmlns:p14="http://schemas.microsoft.com/office/powerpoint/2010/main" val="421977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Princípio do sistema hidráulico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106/Página do material suplementar: 49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9"/>
            <a:ext cx="5621680" cy="31169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 princípio do sistema hidráulico é "a pressão aplicada a parte de um fluido que se encontra em repouso em um recipiente em isolamento hermético, será aplicada igualmente a todas as partes do fluido", tratando-se do </a:t>
            </a:r>
            <a:r>
              <a:rPr lang="ja-JP" altLang="en-US" sz="1400" b="1" u="sng" dirty="0">
                <a:solidFill>
                  <a:prstClr val="black"/>
                </a:solidFill>
                <a:latin typeface="Meiryo UI" panose="020B0604030504040204" pitchFamily="50" charset="-128"/>
                <a:ea typeface="Meiryo UI" panose="020B0604030504040204" pitchFamily="50" charset="-128"/>
              </a:rPr>
              <a:t>Princípio de Pascal</a:t>
            </a:r>
            <a:r>
              <a:rPr lang="ja-JP" altLang="en-US" sz="1400" dirty="0">
                <a:solidFill>
                  <a:prstClr val="black"/>
                </a:solidFill>
                <a:latin typeface="Meiryo UI" panose="020B0604030504040204" pitchFamily="50" charset="-128"/>
                <a:ea typeface="Meiryo UI" panose="020B0604030504040204" pitchFamily="50" charset="-128"/>
              </a:rPr>
              <a:t> colocado em prática.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Por exemplo, no caso de recipientes A e B conectados por tubulação, conforme descrito na Imagem 3-12, através de uma força de 10N aplicada a uma superfície 1cm² do recipiente A, é produzida uma pressão de 10N/cm2.</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Como toda essa pressão é transmitida pela tubulação, a força (F) aplicada a toda a superfície do recipiente B de 10cm² de área é expressa conforme a seguir.</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Força = Pressão x Área da superfície</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Força = 10N/cm² x 10cm² = 100N</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Trata-se do princípio pelo qual o sistema hidráulico movimenta objetos pesados utilizando uma pequena força.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Ao se empurrar para baixo em 50cm o recipiente A, como o fluido empurrado para baixo é de 50cm³, o recipiente B será empurrado para cima apenas 5cm.</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9D2C0E7-A430-D1A6-DF51-7A7386DEE84A}"/>
              </a:ext>
            </a:extLst>
          </p:cNvPr>
          <p:cNvPicPr>
            <a:picLocks noChangeAspect="1"/>
          </p:cNvPicPr>
          <p:nvPr/>
        </p:nvPicPr>
        <p:blipFill>
          <a:blip r:embed="rId3"/>
          <a:stretch>
            <a:fillRect/>
          </a:stretch>
        </p:blipFill>
        <p:spPr>
          <a:xfrm>
            <a:off x="6371331" y="1752780"/>
            <a:ext cx="2333625" cy="2009775"/>
          </a:xfrm>
          <a:prstGeom prst="rect">
            <a:avLst/>
          </a:prstGeom>
        </p:spPr>
      </p:pic>
    </p:spTree>
    <p:extLst>
      <p:ext uri="{BB962C8B-B14F-4D97-AF65-F5344CB8AC3E}">
        <p14:creationId xmlns:p14="http://schemas.microsoft.com/office/powerpoint/2010/main" val="412939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ja-JP" altLang="en-US" sz="2000" b="1" dirty="0">
                <a:latin typeface="Meiryo UI" panose="020B0604030504040204" pitchFamily="50" charset="-128"/>
                <a:ea typeface="Meiryo UI" panose="020B0604030504040204" pitchFamily="50" charset="-128"/>
              </a:rPr>
              <a:t>Mecanismo do sistema hidráulico</a:t>
            </a: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107/Página do material suplementar: 50</a:t>
            </a:r>
          </a:p>
        </p:txBody>
      </p:sp>
      <p:sp>
        <p:nvSpPr>
          <p:cNvPr id="5" name="スライド番号プレースホルダー 4"/>
          <p:cNvSpPr>
            <a:spLocks noGrp="1"/>
          </p:cNvSpPr>
          <p:nvPr>
            <p:ph type="sldNum" sz="quarter" idx="12"/>
          </p:nvPr>
        </p:nvSpPr>
        <p:spPr>
          <a:xfrm>
            <a:off x="8170662" y="6356351"/>
            <a:ext cx="344688" cy="365125"/>
          </a:xfrm>
        </p:spPr>
        <p:txBody>
          <a:bodyPr/>
          <a:lstStyle/>
          <a:p>
            <a:fld id="{10712B29-8DFD-45C1-BE8F-2E7F44751CDC}" type="slidenum">
              <a:rPr lang="ja-JP" altLang="en-US" smtClean="0">
                <a:solidFill>
                  <a:prstClr val="black">
                    <a:tint val="75000"/>
                  </a:prstClr>
                </a:solidFill>
              </a:rPr>
              <a:pPr/>
              <a:t>53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 sistema hidráulico permite o funcionamento dos equipamentos de operação da plataforma aérea veicular, </a:t>
            </a:r>
            <a:r>
              <a:rPr lang="ja-JP" altLang="en-US" sz="1600" b="1" u="sng" dirty="0">
                <a:solidFill>
                  <a:prstClr val="black"/>
                </a:solidFill>
                <a:latin typeface="Meiryo UI" panose="020B0604030504040204" pitchFamily="50" charset="-128"/>
                <a:ea typeface="Meiryo UI" panose="020B0604030504040204" pitchFamily="50" charset="-128"/>
              </a:rPr>
              <a:t>transformando a energia mecânica do motor em energia fluida</a:t>
            </a:r>
            <a:r>
              <a:rPr lang="ja-JP" altLang="en-US" sz="1600" dirty="0">
                <a:solidFill>
                  <a:prstClr val="black"/>
                </a:solidFill>
                <a:latin typeface="Meiryo UI" panose="020B0604030504040204" pitchFamily="50" charset="-128"/>
                <a:ea typeface="Meiryo UI" panose="020B0604030504040204" pitchFamily="50" charset="-128"/>
              </a:rPr>
              <a:t>. Além disso, também </a:t>
            </a:r>
            <a:r>
              <a:rPr lang="ja-JP" altLang="en-US" sz="1600" b="1" u="sng" dirty="0">
                <a:solidFill>
                  <a:prstClr val="black"/>
                </a:solidFill>
                <a:latin typeface="Meiryo UI" panose="020B0604030504040204" pitchFamily="50" charset="-128"/>
                <a:ea typeface="Meiryo UI" panose="020B0604030504040204" pitchFamily="50" charset="-128"/>
              </a:rPr>
              <a:t>converte a energia mecânica em trabalho</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 bomba hidráulica é movimentada por um motor a combustão ou elétrico, fazendo com que </a:t>
            </a:r>
            <a:r>
              <a:rPr lang="ja-JP" altLang="en-US" sz="1600" b="1" u="sng" dirty="0">
                <a:solidFill>
                  <a:prstClr val="black"/>
                </a:solidFill>
                <a:latin typeface="Meiryo UI" panose="020B0604030504040204" pitchFamily="50" charset="-128"/>
                <a:ea typeface="Meiryo UI" panose="020B0604030504040204" pitchFamily="50" charset="-128"/>
              </a:rPr>
              <a:t>o motor hidráulico que recebeu pressão opere o sistema de motor hidráulico (atuador) dos diversos cilindros hidráulicos</a:t>
            </a:r>
            <a:r>
              <a:rPr lang="ja-JP" altLang="en-US"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 fluido hidráulico com pressão reduzida após a utilização no sistema de motor hidráulico, retorna ao tanque de fluido hidráulico através do circuito de baixa pressão. Então é novamente pressurizado pela bomba hidráulica e fornecido ao sistema de movimentação hidráulica, configurando uma utilização em ciclos. (Referência: imagem 3-13)</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4B0C0BE-6AAE-FB96-14F5-27ECC7DBC958}"/>
              </a:ext>
            </a:extLst>
          </p:cNvPr>
          <p:cNvPicPr>
            <a:picLocks noChangeAspect="1"/>
          </p:cNvPicPr>
          <p:nvPr/>
        </p:nvPicPr>
        <p:blipFill>
          <a:blip r:embed="rId3"/>
          <a:stretch>
            <a:fillRect/>
          </a:stretch>
        </p:blipFill>
        <p:spPr>
          <a:xfrm>
            <a:off x="3966268" y="4188227"/>
            <a:ext cx="4810125" cy="2000250"/>
          </a:xfrm>
          <a:prstGeom prst="rect">
            <a:avLst/>
          </a:prstGeom>
        </p:spPr>
      </p:pic>
    </p:spTree>
    <p:extLst>
      <p:ext uri="{BB962C8B-B14F-4D97-AF65-F5344CB8AC3E}">
        <p14:creationId xmlns:p14="http://schemas.microsoft.com/office/powerpoint/2010/main" val="84230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ja-JP" altLang="en-US" sz="2000" b="1" dirty="0">
                <a:latin typeface="Meiryo UI" panose="020B0604030504040204" pitchFamily="50" charset="-128"/>
                <a:ea typeface="Meiryo UI" panose="020B0604030504040204" pitchFamily="50" charset="-128"/>
              </a:rPr>
              <a:t>Estrutura do sistema hidráulico</a:t>
            </a:r>
          </a:p>
        </p:txBody>
      </p:sp>
      <p:sp>
        <p:nvSpPr>
          <p:cNvPr id="7" name="テキスト ボックス 6"/>
          <p:cNvSpPr txBox="1"/>
          <p:nvPr/>
        </p:nvSpPr>
        <p:spPr>
          <a:xfrm>
            <a:off x="3895725" y="6400413"/>
            <a:ext cx="4274937"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88/Página do material suplementar: 50 a 51</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54</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20218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Os sistemas hidráulicos podem ser divididos entre os que possuem as 3 características a seguir, e os que são </a:t>
            </a:r>
            <a:r>
              <a:rPr lang="ja-JP" altLang="en-US" sz="1600" b="1" u="sng" dirty="0">
                <a:solidFill>
                  <a:prstClr val="black"/>
                </a:solidFill>
                <a:latin typeface="Meiryo UI" panose="020B0604030504040204" pitchFamily="50" charset="-128"/>
                <a:ea typeface="Meiryo UI" panose="020B0604030504040204" pitchFamily="50" charset="-128"/>
              </a:rPr>
              <a:t>equipamento auxiliar</a:t>
            </a:r>
            <a:r>
              <a:rPr lang="ja-JP" altLang="en-US"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①　Gerador de pressão hidráulica (bomba)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Sistema que bombeia o fluido hidráulico a partir do tanque, e aplica-lhe pressão de modo a enviá-lo ao interior do circuito.</a:t>
            </a: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②　Sistema controlador de pressão hidráulica (válvula)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Dispositivo que controla a pressão, volume de fluxo e direção do fluido hidráulico bombeado pela bomba hidráulica.</a:t>
            </a: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③　Sistema de motor hidráulico (atuador)</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Dispositivo que transforma a energia do fluido hidráulico de alta pressão em energia cinética rotacional e energia cinética linear.</a:t>
            </a:r>
          </a:p>
        </p:txBody>
      </p:sp>
      <p:graphicFrame>
        <p:nvGraphicFramePr>
          <p:cNvPr id="3" name="表 2"/>
          <p:cNvGraphicFramePr>
            <a:graphicFrameLocks noGrp="1"/>
          </p:cNvGraphicFramePr>
          <p:nvPr>
            <p:extLst>
              <p:ext uri="{D42A27DB-BD31-4B8C-83A1-F6EECF244321}">
                <p14:modId xmlns:p14="http://schemas.microsoft.com/office/powerpoint/2010/main" val="2881423206"/>
              </p:ext>
            </p:extLst>
          </p:nvPr>
        </p:nvGraphicFramePr>
        <p:xfrm>
          <a:off x="836505" y="3983390"/>
          <a:ext cx="6474460" cy="2262525"/>
        </p:xfrm>
        <a:graphic>
          <a:graphicData uri="http://schemas.openxmlformats.org/drawingml/2006/table">
            <a:tbl>
              <a:tblPr firstRow="1" firstCol="1" bandRow="1">
                <a:tableStyleId>{5940675A-B579-460E-94D1-54222C63F5DA}</a:tableStyleId>
              </a:tblPr>
              <a:tblGrid>
                <a:gridCol w="1618615">
                  <a:extLst>
                    <a:ext uri="{9D8B030D-6E8A-4147-A177-3AD203B41FA5}">
                      <a16:colId xmlns:a16="http://schemas.microsoft.com/office/drawing/2014/main" val="20000"/>
                    </a:ext>
                  </a:extLst>
                </a:gridCol>
                <a:gridCol w="1618615">
                  <a:extLst>
                    <a:ext uri="{9D8B030D-6E8A-4147-A177-3AD203B41FA5}">
                      <a16:colId xmlns:a16="http://schemas.microsoft.com/office/drawing/2014/main" val="20001"/>
                    </a:ext>
                  </a:extLst>
                </a:gridCol>
                <a:gridCol w="1618615">
                  <a:extLst>
                    <a:ext uri="{9D8B030D-6E8A-4147-A177-3AD203B41FA5}">
                      <a16:colId xmlns:a16="http://schemas.microsoft.com/office/drawing/2014/main" val="20002"/>
                    </a:ext>
                  </a:extLst>
                </a:gridCol>
                <a:gridCol w="1618615">
                  <a:extLst>
                    <a:ext uri="{9D8B030D-6E8A-4147-A177-3AD203B41FA5}">
                      <a16:colId xmlns:a16="http://schemas.microsoft.com/office/drawing/2014/main" val="20003"/>
                    </a:ext>
                  </a:extLst>
                </a:gridCol>
              </a:tblGrid>
              <a:tr h="205535">
                <a:tc>
                  <a:txBody>
                    <a:bodyPr/>
                    <a:lstStyle/>
                    <a:p>
                      <a:pPr algn="ctr">
                        <a:spcAft>
                          <a:spcPts val="0"/>
                        </a:spcAft>
                      </a:pPr>
                      <a:r>
                        <a:rPr lang="ja-JP" sz="1200" kern="100" dirty="0">
                          <a:effectLst/>
                        </a:rPr>
                        <a:t>Nome</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gridSpan="3">
                  <a:txBody>
                    <a:bodyPr/>
                    <a:lstStyle/>
                    <a:p>
                      <a:pPr algn="ctr">
                        <a:spcAft>
                          <a:spcPts val="0"/>
                        </a:spcAft>
                      </a:pPr>
                      <a:r>
                        <a:rPr lang="ja-JP" sz="1200" kern="100" dirty="0">
                          <a:effectLst/>
                        </a:rPr>
                        <a:t>Dispositivo</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05535">
                <a:tc>
                  <a:txBody>
                    <a:bodyPr/>
                    <a:lstStyle/>
                    <a:p>
                      <a:pPr algn="ctr">
                        <a:spcAft>
                          <a:spcPts val="0"/>
                        </a:spcAft>
                      </a:pPr>
                      <a:r>
                        <a:rPr lang="ja-JP" sz="1200" kern="100">
                          <a:effectLst/>
                        </a:rPr>
                        <a:t>Gerador de pressão hidráulica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dirty="0">
                          <a:effectLst/>
                        </a:rPr>
                        <a:t>・Bomba hidráulica</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en-US" sz="1200" kern="100" dirty="0">
                          <a:effectLst/>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en-US" sz="1200" kern="100" dirty="0">
                          <a:effectLst/>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1"/>
                  </a:ext>
                </a:extLst>
              </a:tr>
              <a:tr h="205535">
                <a:tc>
                  <a:txBody>
                    <a:bodyPr/>
                    <a:lstStyle/>
                    <a:p>
                      <a:pPr algn="ctr">
                        <a:spcAft>
                          <a:spcPts val="0"/>
                        </a:spcAft>
                      </a:pPr>
                      <a:r>
                        <a:rPr lang="ja-JP" sz="1200" kern="100">
                          <a:effectLst/>
                        </a:rPr>
                        <a:t>Sistema controlador de pressão hidráulica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rPr>
                        <a:t>・Válvula de controle direcional</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ja-JP" sz="1200" kern="100" dirty="0">
                          <a:effectLst/>
                        </a:rPr>
                        <a:t>・Válvula de controle de fluxo</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ja-JP" sz="1200" kern="100">
                          <a:effectLst/>
                        </a:rPr>
                        <a:t>・Válvula de controle de pressão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2"/>
                  </a:ext>
                </a:extLst>
              </a:tr>
              <a:tr h="205535">
                <a:tc>
                  <a:txBody>
                    <a:bodyPr/>
                    <a:lstStyle/>
                    <a:p>
                      <a:pPr algn="ctr">
                        <a:spcAft>
                          <a:spcPts val="0"/>
                        </a:spcAft>
                      </a:pPr>
                      <a:r>
                        <a:rPr lang="ja-JP" sz="1200" kern="100">
                          <a:effectLst/>
                        </a:rPr>
                        <a:t>Sistema de movimentação hidráulica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rPr>
                        <a:t>・Motor hidráulico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ja-JP" sz="1200" kern="100" dirty="0">
                          <a:effectLst/>
                        </a:rPr>
                        <a:t>・Cilindro hidráulico</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en-US" sz="1200" kern="100" dirty="0">
                          <a:effectLst/>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3"/>
                  </a:ext>
                </a:extLst>
              </a:tr>
              <a:tr h="205535">
                <a:tc rowSpan="3">
                  <a:txBody>
                    <a:bodyPr/>
                    <a:lstStyle/>
                    <a:p>
                      <a:pPr algn="ctr">
                        <a:spcAft>
                          <a:spcPts val="0"/>
                        </a:spcAft>
                      </a:pPr>
                      <a:r>
                        <a:rPr lang="ja-JP" sz="1200" kern="100">
                          <a:effectLst/>
                        </a:rPr>
                        <a:t>Equipamento auxiliar</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dirty="0">
                          <a:effectLst/>
                        </a:rPr>
                        <a:t>・Tanque de fluido hidráulico</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lnB w="12700" cmpd="sng">
                      <a:noFill/>
                    </a:lnB>
                  </a:tcPr>
                </a:tc>
                <a:tc>
                  <a:txBody>
                    <a:bodyPr/>
                    <a:lstStyle/>
                    <a:p>
                      <a:pPr algn="l">
                        <a:spcAft>
                          <a:spcPts val="0"/>
                        </a:spcAft>
                      </a:pPr>
                      <a:r>
                        <a:rPr lang="ja-JP" sz="1200" kern="100" dirty="0">
                          <a:effectLst/>
                        </a:rPr>
                        <a:t>・Filtro</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B w="12700" cmpd="sng">
                      <a:noFill/>
                    </a:lnB>
                  </a:tcPr>
                </a:tc>
                <a:tc>
                  <a:txBody>
                    <a:bodyPr/>
                    <a:lstStyle/>
                    <a:p>
                      <a:pPr algn="l">
                        <a:spcAft>
                          <a:spcPts val="0"/>
                        </a:spcAft>
                      </a:pPr>
                      <a:r>
                        <a:rPr lang="ja-JP" sz="1200" kern="100">
                          <a:effectLst/>
                        </a:rPr>
                        <a:t>・Respirador de ar</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B w="12700" cmpd="sng">
                      <a:noFill/>
                    </a:lnB>
                  </a:tcPr>
                </a:tc>
                <a:extLst>
                  <a:ext uri="{0D108BD9-81ED-4DB2-BD59-A6C34878D82A}">
                    <a16:rowId xmlns:a16="http://schemas.microsoft.com/office/drawing/2014/main" val="10004"/>
                  </a:ext>
                </a:extLst>
              </a:tr>
              <a:tr h="205535">
                <a:tc vMerge="1">
                  <a:txBody>
                    <a:bodyPr/>
                    <a:lstStyle/>
                    <a:p>
                      <a:endParaRPr kumimoji="1" lang="ja-JP" altLang="en-US"/>
                    </a:p>
                  </a:txBody>
                  <a:tcPr/>
                </a:tc>
                <a:tc>
                  <a:txBody>
                    <a:bodyPr/>
                    <a:lstStyle/>
                    <a:p>
                      <a:pPr algn="l">
                        <a:spcAft>
                          <a:spcPts val="0"/>
                        </a:spcAft>
                      </a:pPr>
                      <a:r>
                        <a:rPr lang="ja-JP" sz="1200" kern="100" dirty="0">
                          <a:effectLst/>
                        </a:rPr>
                        <a:t>・Mangueira</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lnT w="12700" cmpd="sng">
                      <a:noFill/>
                    </a:lnT>
                    <a:lnB w="12700" cmpd="sng">
                      <a:noFill/>
                    </a:lnB>
                  </a:tcPr>
                </a:tc>
                <a:tc>
                  <a:txBody>
                    <a:bodyPr/>
                    <a:lstStyle/>
                    <a:p>
                      <a:pPr algn="l">
                        <a:spcAft>
                          <a:spcPts val="0"/>
                        </a:spcAft>
                      </a:pPr>
                      <a:r>
                        <a:rPr lang="ja-JP" sz="1200" kern="100" dirty="0">
                          <a:effectLst/>
                        </a:rPr>
                        <a:t>・Junta</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tcPr>
                </a:tc>
                <a:tc>
                  <a:txBody>
                    <a:bodyPr/>
                    <a:lstStyle/>
                    <a:p>
                      <a:pPr algn="l">
                        <a:spcAft>
                          <a:spcPts val="0"/>
                        </a:spcAft>
                      </a:pPr>
                      <a:r>
                        <a:rPr lang="ja-JP" sz="1200" kern="100" dirty="0">
                          <a:effectLst/>
                        </a:rPr>
                        <a:t>・Junta giratória</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T w="12700" cmpd="sng">
                      <a:noFill/>
                    </a:lnT>
                    <a:lnB w="12700" cmpd="sng">
                      <a:noFill/>
                    </a:lnB>
                  </a:tcPr>
                </a:tc>
                <a:extLst>
                  <a:ext uri="{0D108BD9-81ED-4DB2-BD59-A6C34878D82A}">
                    <a16:rowId xmlns:a16="http://schemas.microsoft.com/office/drawing/2014/main" val="10005"/>
                  </a:ext>
                </a:extLst>
              </a:tr>
              <a:tr h="205535">
                <a:tc vMerge="1">
                  <a:txBody>
                    <a:bodyPr/>
                    <a:lstStyle/>
                    <a:p>
                      <a:endParaRPr kumimoji="1" lang="ja-JP" altLang="en-US"/>
                    </a:p>
                  </a:txBody>
                  <a:tcPr/>
                </a:tc>
                <a:tc>
                  <a:txBody>
                    <a:bodyPr/>
                    <a:lstStyle/>
                    <a:p>
                      <a:pPr algn="l">
                        <a:spcAft>
                          <a:spcPts val="0"/>
                        </a:spcAft>
                      </a:pPr>
                      <a:r>
                        <a:rPr lang="ja-JP" sz="1200" kern="100">
                          <a:effectLst/>
                        </a:rPr>
                        <a:t>・Acumulador</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lnT w="12700" cmpd="sng">
                      <a:noFill/>
                    </a:lnT>
                  </a:tcPr>
                </a:tc>
                <a:tc>
                  <a:txBody>
                    <a:bodyPr/>
                    <a:lstStyle/>
                    <a:p>
                      <a:pPr algn="l">
                        <a:spcAft>
                          <a:spcPts val="0"/>
                        </a:spcAft>
                      </a:pPr>
                      <a:r>
                        <a:rPr lang="ja-JP" sz="1200" kern="100" dirty="0">
                          <a:effectLst/>
                        </a:rPr>
                        <a:t>・Radiador de óleo</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T w="12700" cmpd="sng">
                      <a:noFill/>
                    </a:lnT>
                  </a:tcPr>
                </a:tc>
                <a:tc>
                  <a:txBody>
                    <a:bodyPr/>
                    <a:lstStyle/>
                    <a:p>
                      <a:pPr algn="l">
                        <a:spcAft>
                          <a:spcPts val="0"/>
                        </a:spcAft>
                      </a:pPr>
                      <a:r>
                        <a:rPr lang="ja-JP" sz="1200" kern="100" dirty="0">
                          <a:effectLst/>
                        </a:rPr>
                        <a:t>・Manômetro etc.</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T w="12700" cmpd="sng">
                      <a:noFill/>
                    </a:lnT>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1828577" y="3684360"/>
            <a:ext cx="44903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Principais dispositivos que compõem o sistema hidráulico</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456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Circuito hidráulico da plataforma aérea veicular</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108/Página do material suplementar: 51</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40113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Como exemplo de circuito hidráulico da plataforma aérea veicular</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há o circuito da plataforma aérea com rodas.</a:t>
            </a:r>
          </a:p>
        </p:txBody>
      </p:sp>
      <p:pic>
        <p:nvPicPr>
          <p:cNvPr id="3" name="図 2">
            <a:extLst>
              <a:ext uri="{FF2B5EF4-FFF2-40B4-BE49-F238E27FC236}">
                <a16:creationId xmlns:a16="http://schemas.microsoft.com/office/drawing/2014/main" id="{428CD4AC-EB0B-B515-6056-D8DFD2865D0C}"/>
              </a:ext>
            </a:extLst>
          </p:cNvPr>
          <p:cNvPicPr>
            <a:picLocks noChangeAspect="1"/>
          </p:cNvPicPr>
          <p:nvPr/>
        </p:nvPicPr>
        <p:blipFill>
          <a:blip r:embed="rId3"/>
          <a:stretch>
            <a:fillRect/>
          </a:stretch>
        </p:blipFill>
        <p:spPr>
          <a:xfrm>
            <a:off x="2276474" y="1744030"/>
            <a:ext cx="4591050" cy="4152900"/>
          </a:xfrm>
          <a:prstGeom prst="rect">
            <a:avLst/>
          </a:prstGeom>
        </p:spPr>
      </p:pic>
    </p:spTree>
    <p:extLst>
      <p:ext uri="{BB962C8B-B14F-4D97-AF65-F5344CB8AC3E}">
        <p14:creationId xmlns:p14="http://schemas.microsoft.com/office/powerpoint/2010/main" val="1099987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4290E9-14A1-F4DA-61C7-CAC78574239F}"/>
              </a:ext>
            </a:extLst>
          </p:cNvPr>
          <p:cNvPicPr>
            <a:picLocks noChangeAspect="1"/>
          </p:cNvPicPr>
          <p:nvPr/>
        </p:nvPicPr>
        <p:blipFill>
          <a:blip r:embed="rId3"/>
          <a:stretch>
            <a:fillRect/>
          </a:stretch>
        </p:blipFill>
        <p:spPr>
          <a:xfrm>
            <a:off x="5953780" y="4035591"/>
            <a:ext cx="3065740" cy="1912656"/>
          </a:xfrm>
          <a:prstGeom prst="rect">
            <a:avLst/>
          </a:prstGeom>
        </p:spPr>
      </p:pic>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Gerador de pressão hidráulica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22721" y="6400413"/>
            <a:ext cx="3647941"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109/Página do material suplementar: 52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56</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5656404" cy="40368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Bomba hidráulica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bomba hidráulica é movimentada por um motor a combustão ou elétrico, bombeia o fluido hidráulico a partir do tanque, fornecendo alta pressão hidráulica ao sistema de movimentação hidráulica (atuador).</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As bombas hidráulicas podem ser divididas da seguinte maneira, de acordo com sua estrutura.</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Bomba de engrenagem</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Bomba de pistão (bomba de êmbolo)</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Bomba da palheta</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Bomba de parafuso</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Outros</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seguir, explicações sobre as características da </a:t>
            </a:r>
            <a:r>
              <a:rPr lang="ja-JP" altLang="en-US" sz="1400" b="1" u="sng" dirty="0">
                <a:solidFill>
                  <a:prstClr val="black"/>
                </a:solidFill>
                <a:latin typeface="Meiryo UI" panose="020B0604030504040204" pitchFamily="50" charset="-128"/>
                <a:ea typeface="Meiryo UI" panose="020B0604030504040204" pitchFamily="50" charset="-128"/>
              </a:rPr>
              <a:t>bomba de engrenagem</a:t>
            </a:r>
            <a:r>
              <a:rPr lang="ja-JP" altLang="en-US" sz="1400" dirty="0">
                <a:solidFill>
                  <a:prstClr val="black"/>
                </a:solidFill>
                <a:latin typeface="Meiryo UI" panose="020B0604030504040204" pitchFamily="50" charset="-128"/>
                <a:ea typeface="Meiryo UI" panose="020B0604030504040204" pitchFamily="50" charset="-128"/>
              </a:rPr>
              <a:t>, amplamente usada como equipamento de operação na extensão e retração, expansão, rotação etc. da lança de plataforma aérea veicular.</a:t>
            </a: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②　Bomba de engrenagem (bomba dentada)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bomba de engrenagem realiza a rotação de 2 engrenagens de mesmo formato no interior de um invólucro, empurrando o fluido hidráulico a partir das suas estruturas dentadas.</a:t>
            </a: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【Características da bomba de engrenagem】</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Possui tamanho e peso reduzidos.</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Estrutura simples e resistente.</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Sofre pouco com defeitos.</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Possui fácil conservação.</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757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Sistema de movimentação hidráulica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111/Página do material suplementar: 53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1184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 atuador </a:t>
            </a:r>
            <a:r>
              <a:rPr lang="ja-JP" altLang="en-US" sz="1600" b="1" u="sng" dirty="0">
                <a:solidFill>
                  <a:prstClr val="black"/>
                </a:solidFill>
                <a:latin typeface="Meiryo UI" panose="020B0604030504040204" pitchFamily="50" charset="-128"/>
                <a:ea typeface="Meiryo UI" panose="020B0604030504040204" pitchFamily="50" charset="-128"/>
              </a:rPr>
              <a:t>transforma a ação do fluido hidráulico enviado a partir da bomba hidráulica em movimentação (energia) mecânica</a:t>
            </a:r>
            <a:r>
              <a:rPr lang="ja-JP" altLang="en-US" sz="1600" dirty="0">
                <a:solidFill>
                  <a:prstClr val="black"/>
                </a:solidFill>
                <a:latin typeface="Meiryo UI" panose="020B0604030504040204" pitchFamily="50" charset="-128"/>
                <a:ea typeface="Meiryo UI" panose="020B0604030504040204" pitchFamily="50" charset="-128"/>
              </a:rPr>
              <a:t>. De acordo com tipo de movimento gerado, pode ser do </a:t>
            </a:r>
            <a:r>
              <a:rPr lang="ja-JP" altLang="en-US" sz="1600" b="1" u="sng" dirty="0">
                <a:solidFill>
                  <a:prstClr val="black"/>
                </a:solidFill>
                <a:latin typeface="Meiryo UI" panose="020B0604030504040204" pitchFamily="50" charset="-128"/>
                <a:ea typeface="Meiryo UI" panose="020B0604030504040204" pitchFamily="50" charset="-128"/>
              </a:rPr>
              <a:t>tipo cilindro hidráulico, que opera energia cinética linear</a:t>
            </a:r>
            <a:r>
              <a:rPr lang="ja-JP" altLang="en-US" sz="1600" dirty="0">
                <a:solidFill>
                  <a:prstClr val="black"/>
                </a:solidFill>
                <a:latin typeface="Meiryo UI" panose="020B0604030504040204" pitchFamily="50" charset="-128"/>
                <a:ea typeface="Meiryo UI" panose="020B0604030504040204" pitchFamily="50" charset="-128"/>
              </a:rPr>
              <a:t>, ou </a:t>
            </a:r>
            <a:r>
              <a:rPr lang="ja-JP" altLang="en-US" sz="1600" b="1" u="sng" dirty="0">
                <a:solidFill>
                  <a:prstClr val="black"/>
                </a:solidFill>
                <a:latin typeface="Meiryo UI" panose="020B0604030504040204" pitchFamily="50" charset="-128"/>
                <a:ea typeface="Meiryo UI" panose="020B0604030504040204" pitchFamily="50" charset="-128"/>
              </a:rPr>
              <a:t>motor hidráulico, que produz o movimento de rotação</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Os cilindro hidráulicos podem ser divididos da seguinte maneira, de acordo com sua estrutura.</a:t>
            </a:r>
          </a:p>
        </p:txBody>
      </p:sp>
      <p:pic>
        <p:nvPicPr>
          <p:cNvPr id="3" name="図 2">
            <a:extLst>
              <a:ext uri="{FF2B5EF4-FFF2-40B4-BE49-F238E27FC236}">
                <a16:creationId xmlns:a16="http://schemas.microsoft.com/office/drawing/2014/main" id="{DA5F60CC-6506-EA14-A60F-F4F3EB6F02C8}"/>
              </a:ext>
            </a:extLst>
          </p:cNvPr>
          <p:cNvPicPr>
            <a:picLocks noChangeAspect="1"/>
          </p:cNvPicPr>
          <p:nvPr/>
        </p:nvPicPr>
        <p:blipFill>
          <a:blip r:embed="rId3"/>
          <a:stretch>
            <a:fillRect/>
          </a:stretch>
        </p:blipFill>
        <p:spPr>
          <a:xfrm>
            <a:off x="1678051" y="2881585"/>
            <a:ext cx="5787897" cy="1597817"/>
          </a:xfrm>
          <a:prstGeom prst="rect">
            <a:avLst/>
          </a:prstGeom>
        </p:spPr>
      </p:pic>
    </p:spTree>
    <p:extLst>
      <p:ext uri="{BB962C8B-B14F-4D97-AF65-F5344CB8AC3E}">
        <p14:creationId xmlns:p14="http://schemas.microsoft.com/office/powerpoint/2010/main" val="3449137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Sistema controlador de pressão hidráulica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113/Página do material suplementar: 54</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90488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 sistema controlador de pressão hidráulica é um </a:t>
            </a:r>
            <a:r>
              <a:rPr lang="ja-JP" altLang="en-US" sz="1600" b="1" u="sng" dirty="0">
                <a:solidFill>
                  <a:prstClr val="black"/>
                </a:solidFill>
                <a:latin typeface="Meiryo UI" panose="020B0604030504040204" pitchFamily="50" charset="-128"/>
                <a:ea typeface="Meiryo UI" panose="020B0604030504040204" pitchFamily="50" charset="-128"/>
              </a:rPr>
              <a:t>dispositivo que controla a direção, pressão e volume de fluxo do fluido hidráulico</a:t>
            </a:r>
            <a:r>
              <a:rPr lang="ja-JP" altLang="en-US" sz="1600" dirty="0">
                <a:solidFill>
                  <a:prstClr val="black"/>
                </a:solidFill>
                <a:latin typeface="Meiryo UI" panose="020B0604030504040204" pitchFamily="50" charset="-128"/>
                <a:ea typeface="Meiryo UI" panose="020B0604030504040204" pitchFamily="50" charset="-128"/>
              </a:rPr>
              <a:t> para o sistema de motor hidráulico (atuador).</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O sistema controlador de pressão hidráulica pode ser dividido conforme a seguir, de acordo com seu funcionamento.</a:t>
            </a:r>
          </a:p>
        </p:txBody>
      </p:sp>
      <p:pic>
        <p:nvPicPr>
          <p:cNvPr id="3" name="図 2">
            <a:extLst>
              <a:ext uri="{FF2B5EF4-FFF2-40B4-BE49-F238E27FC236}">
                <a16:creationId xmlns:a16="http://schemas.microsoft.com/office/drawing/2014/main" id="{28EED945-C69A-FD28-7BC4-D76CD6598954}"/>
              </a:ext>
            </a:extLst>
          </p:cNvPr>
          <p:cNvPicPr>
            <a:picLocks noChangeAspect="1"/>
          </p:cNvPicPr>
          <p:nvPr/>
        </p:nvPicPr>
        <p:blipFill>
          <a:blip r:embed="rId3"/>
          <a:stretch>
            <a:fillRect/>
          </a:stretch>
        </p:blipFill>
        <p:spPr>
          <a:xfrm>
            <a:off x="1855481" y="2353267"/>
            <a:ext cx="5433037" cy="3410925"/>
          </a:xfrm>
          <a:prstGeom prst="rect">
            <a:avLst/>
          </a:prstGeom>
        </p:spPr>
      </p:pic>
    </p:spTree>
    <p:extLst>
      <p:ext uri="{BB962C8B-B14F-4D97-AF65-F5344CB8AC3E}">
        <p14:creationId xmlns:p14="http://schemas.microsoft.com/office/powerpoint/2010/main" val="3560062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Deterioração do fluido hidráulico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121/Página do material suplementar: 55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16057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O</a:t>
            </a:r>
            <a:r>
              <a:rPr lang="ja-JP" altLang="en-US" sz="1100" dirty="0">
                <a:solidFill>
                  <a:prstClr val="black"/>
                </a:solidFill>
                <a:latin typeface="Meiryo UI" panose="020B0604030504040204" pitchFamily="50" charset="-128"/>
                <a:ea typeface="Meiryo UI" panose="020B0604030504040204" pitchFamily="50" charset="-128"/>
              </a:rPr>
              <a:t> fluido hidráulico tem sua </a:t>
            </a:r>
            <a:r>
              <a:rPr lang="ja-JP" altLang="en-US" sz="1100" b="1" u="sng" dirty="0">
                <a:solidFill>
                  <a:prstClr val="black"/>
                </a:solidFill>
                <a:latin typeface="Meiryo UI" panose="020B0604030504040204" pitchFamily="50" charset="-128"/>
                <a:ea typeface="Meiryo UI" panose="020B0604030504040204" pitchFamily="50" charset="-128"/>
              </a:rPr>
              <a:t>pressão elevada pela bomba hidráulica</a:t>
            </a:r>
            <a:r>
              <a:rPr lang="ja-JP" altLang="en-US" sz="1100" dirty="0">
                <a:solidFill>
                  <a:prstClr val="black"/>
                </a:solidFill>
                <a:latin typeface="Meiryo UI" panose="020B0604030504040204" pitchFamily="50" charset="-128"/>
                <a:ea typeface="Meiryo UI" panose="020B0604030504040204" pitchFamily="50" charset="-128"/>
              </a:rPr>
              <a:t>, passando pela tubulação para </a:t>
            </a:r>
            <a:r>
              <a:rPr lang="ja-JP" altLang="en-US" sz="1100" b="1" u="sng" dirty="0">
                <a:solidFill>
                  <a:prstClr val="black"/>
                </a:solidFill>
                <a:latin typeface="Meiryo UI" panose="020B0604030504040204" pitchFamily="50" charset="-128"/>
                <a:ea typeface="Meiryo UI" panose="020B0604030504040204" pitchFamily="50" charset="-128"/>
              </a:rPr>
              <a:t>movimentar o sistema de movimentação hidráulica</a:t>
            </a:r>
            <a:r>
              <a:rPr lang="ja-JP" altLang="en-US" sz="1100" dirty="0">
                <a:solidFill>
                  <a:prstClr val="black"/>
                </a:solidFill>
                <a:latin typeface="Meiryo UI" panose="020B0604030504040204" pitchFamily="50" charset="-128"/>
                <a:ea typeface="Meiryo UI" panose="020B0604030504040204" pitchFamily="50" charset="-128"/>
              </a:rPr>
              <a:t>, produzindo os </a:t>
            </a:r>
            <a:r>
              <a:rPr lang="ja-JP" altLang="en-US" sz="1100" b="1" dirty="0">
                <a:solidFill>
                  <a:prstClr val="black"/>
                </a:solidFill>
                <a:latin typeface="Meiryo UI" panose="020B0604030504040204" pitchFamily="50" charset="-128"/>
                <a:ea typeface="Meiryo UI" panose="020B0604030504040204" pitchFamily="50" charset="-128"/>
              </a:rPr>
              <a:t>movimentos dos equipamentos de operação</a:t>
            </a:r>
            <a:r>
              <a:rPr lang="ja-JP" altLang="en-US" sz="1100" dirty="0">
                <a:solidFill>
                  <a:prstClr val="black"/>
                </a:solidFill>
                <a:latin typeface="Meiryo UI" panose="020B0604030504040204" pitchFamily="50" charset="-128"/>
                <a:ea typeface="Meiryo UI" panose="020B0604030504040204" pitchFamily="50" charset="-128"/>
              </a:rPr>
              <a:t>, através de um </a:t>
            </a:r>
            <a:r>
              <a:rPr lang="ja-JP" altLang="en-US" sz="1100" b="1" u="sng" dirty="0">
                <a:solidFill>
                  <a:prstClr val="black"/>
                </a:solidFill>
                <a:latin typeface="Meiryo UI" panose="020B0604030504040204" pitchFamily="50" charset="-128"/>
                <a:ea typeface="Meiryo UI" panose="020B0604030504040204" pitchFamily="50" charset="-128"/>
              </a:rPr>
              <a:t>ciclo de forma repetida</a:t>
            </a:r>
            <a:r>
              <a:rPr lang="ja-JP" altLang="en-US" sz="1100" dirty="0">
                <a:solidFill>
                  <a:prstClr val="black"/>
                </a:solidFill>
                <a:latin typeface="Meiryo UI" panose="020B0604030504040204" pitchFamily="50" charset="-128"/>
                <a:ea typeface="Meiryo UI" panose="020B0604030504040204" pitchFamily="50" charset="-128"/>
              </a:rPr>
              <a:t>. O fluido hidráulico atinge </a:t>
            </a:r>
            <a:r>
              <a:rPr lang="ja-JP" altLang="en-US" sz="1100" b="1" u="sng" dirty="0">
                <a:solidFill>
                  <a:prstClr val="black"/>
                </a:solidFill>
                <a:latin typeface="Meiryo UI" panose="020B0604030504040204" pitchFamily="50" charset="-128"/>
                <a:ea typeface="Meiryo UI" panose="020B0604030504040204" pitchFamily="50" charset="-128"/>
              </a:rPr>
              <a:t>temperaturas elevadas</a:t>
            </a:r>
            <a:r>
              <a:rPr lang="ja-JP" altLang="en-US" sz="1100" dirty="0">
                <a:solidFill>
                  <a:prstClr val="black"/>
                </a:solidFill>
                <a:latin typeface="Meiryo UI" panose="020B0604030504040204" pitchFamily="50" charset="-128"/>
                <a:ea typeface="Meiryo UI" panose="020B0604030504040204" pitchFamily="50" charset="-128"/>
              </a:rPr>
              <a:t>, entra em contato com partes metálicas e o ar, sendo </a:t>
            </a:r>
            <a:r>
              <a:rPr lang="ja-JP" altLang="en-US" sz="1100" b="1" u="sng" dirty="0">
                <a:solidFill>
                  <a:prstClr val="black"/>
                </a:solidFill>
                <a:latin typeface="Meiryo UI" panose="020B0604030504040204" pitchFamily="50" charset="-128"/>
                <a:ea typeface="Meiryo UI" panose="020B0604030504040204" pitchFamily="50" charset="-128"/>
              </a:rPr>
              <a:t>agitado fortemente</a:t>
            </a:r>
            <a:r>
              <a:rPr lang="ja-JP" altLang="en-US" sz="1100" dirty="0">
                <a:solidFill>
                  <a:prstClr val="black"/>
                </a:solidFill>
                <a:latin typeface="Meiryo UI" panose="020B0604030504040204" pitchFamily="50" charset="-128"/>
                <a:ea typeface="Meiryo UI" panose="020B0604030504040204" pitchFamily="50" charset="-128"/>
              </a:rPr>
              <a:t>. Por isso não é possível evitar a </a:t>
            </a:r>
            <a:r>
              <a:rPr lang="ja-JP" altLang="en-US" sz="1100" b="1" u="sng" dirty="0">
                <a:solidFill>
                  <a:prstClr val="black"/>
                </a:solidFill>
                <a:latin typeface="Meiryo UI" panose="020B0604030504040204" pitchFamily="50" charset="-128"/>
                <a:ea typeface="Meiryo UI" panose="020B0604030504040204" pitchFamily="50" charset="-128"/>
              </a:rPr>
              <a:t>deterioração (oxidação)</a:t>
            </a:r>
            <a:r>
              <a:rPr lang="ja-JP" altLang="en-US" sz="1100" dirty="0">
                <a:solidFill>
                  <a:prstClr val="black"/>
                </a:solidFill>
                <a:latin typeface="Meiryo UI" panose="020B0604030504040204" pitchFamily="50" charset="-128"/>
                <a:ea typeface="Meiryo UI" panose="020B0604030504040204" pitchFamily="50" charset="-128"/>
              </a:rPr>
              <a:t> e </a:t>
            </a:r>
            <a:r>
              <a:rPr lang="ja-JP" altLang="en-US" sz="1100" b="1" u="sng" dirty="0">
                <a:solidFill>
                  <a:prstClr val="black"/>
                </a:solidFill>
                <a:latin typeface="Meiryo UI" panose="020B0604030504040204" pitchFamily="50" charset="-128"/>
                <a:ea typeface="Meiryo UI" panose="020B0604030504040204" pitchFamily="50" charset="-128"/>
              </a:rPr>
              <a:t>contaminação com corpos estranhos</a:t>
            </a:r>
            <a:r>
              <a:rPr lang="ja-JP" altLang="en-US" sz="1100" dirty="0">
                <a:solidFill>
                  <a:prstClr val="black"/>
                </a:solidFill>
                <a:latin typeface="Meiryo UI" panose="020B0604030504040204" pitchFamily="50" charset="-128"/>
                <a:ea typeface="Meiryo UI" panose="020B0604030504040204" pitchFamily="50" charset="-128"/>
              </a:rPr>
              <a:t> no fluido hidráulico.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utilização de fluido hidráulico em deterioração ou contendo contaminação </a:t>
            </a:r>
            <a:r>
              <a:rPr lang="ja-JP" altLang="en-US" sz="1100" b="1" dirty="0">
                <a:solidFill>
                  <a:prstClr val="black"/>
                </a:solidFill>
                <a:latin typeface="Meiryo UI" panose="020B0604030504040204" pitchFamily="50" charset="-128"/>
                <a:ea typeface="Meiryo UI" panose="020B0604030504040204" pitchFamily="50" charset="-128"/>
              </a:rPr>
              <a:t>ocasiona danos ao sistema hidráulico</a:t>
            </a:r>
            <a:r>
              <a:rPr lang="ja-JP" altLang="en-US" sz="1100" dirty="0">
                <a:solidFill>
                  <a:prstClr val="black"/>
                </a:solidFill>
                <a:latin typeface="Meiryo UI" panose="020B0604030504040204" pitchFamily="50" charset="-128"/>
                <a:ea typeface="Meiryo UI" panose="020B0604030504040204" pitchFamily="50" charset="-128"/>
              </a:rPr>
              <a:t>, por isso é muito importante </a:t>
            </a:r>
            <a:r>
              <a:rPr lang="ja-JP" altLang="en-US" sz="1100" b="1" u="sng" dirty="0">
                <a:solidFill>
                  <a:prstClr val="black"/>
                </a:solidFill>
                <a:latin typeface="Meiryo UI" panose="020B0604030504040204" pitchFamily="50" charset="-128"/>
                <a:ea typeface="Meiryo UI" panose="020B0604030504040204" pitchFamily="50" charset="-128"/>
              </a:rPr>
              <a:t>inspecionar constantemente</a:t>
            </a:r>
            <a:r>
              <a:rPr lang="ja-JP" altLang="en-US" sz="1100" dirty="0">
                <a:solidFill>
                  <a:prstClr val="black"/>
                </a:solidFill>
                <a:latin typeface="Meiryo UI" panose="020B0604030504040204" pitchFamily="50" charset="-128"/>
                <a:ea typeface="Meiryo UI" panose="020B0604030504040204" pitchFamily="50" charset="-128"/>
              </a:rPr>
              <a:t> o fluido hidráulico e </a:t>
            </a:r>
            <a:r>
              <a:rPr lang="ja-JP" altLang="en-US" sz="1100" b="1" u="sng" dirty="0">
                <a:solidFill>
                  <a:prstClr val="black"/>
                </a:solidFill>
                <a:latin typeface="Meiryo UI" panose="020B0604030504040204" pitchFamily="50" charset="-128"/>
                <a:ea typeface="Meiryo UI" panose="020B0604030504040204" pitchFamily="50" charset="-128"/>
              </a:rPr>
              <a:t>gerenciá-lo de forma adequada</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a:t>
            </a:r>
            <a:r>
              <a:rPr lang="ja-JP" altLang="en-US" sz="1100" b="1" u="sng" dirty="0">
                <a:solidFill>
                  <a:prstClr val="black"/>
                </a:solidFill>
                <a:latin typeface="Meiryo UI" panose="020B0604030504040204" pitchFamily="50" charset="-128"/>
                <a:ea typeface="Meiryo UI" panose="020B0604030504040204" pitchFamily="50" charset="-128"/>
              </a:rPr>
              <a:t>deterioração (oxidação)</a:t>
            </a:r>
            <a:r>
              <a:rPr lang="ja-JP" altLang="en-US" sz="1100" dirty="0">
                <a:solidFill>
                  <a:prstClr val="black"/>
                </a:solidFill>
                <a:latin typeface="Meiryo UI" panose="020B0604030504040204" pitchFamily="50" charset="-128"/>
                <a:ea typeface="Meiryo UI" panose="020B0604030504040204" pitchFamily="50" charset="-128"/>
              </a:rPr>
              <a:t> é uma </a:t>
            </a:r>
            <a:r>
              <a:rPr lang="ja-JP" altLang="en-US" sz="1100" b="1" u="sng" dirty="0">
                <a:solidFill>
                  <a:prstClr val="black"/>
                </a:solidFill>
                <a:latin typeface="Meiryo UI" panose="020B0604030504040204" pitchFamily="50" charset="-128"/>
                <a:ea typeface="Meiryo UI" panose="020B0604030504040204" pitchFamily="50" charset="-128"/>
              </a:rPr>
              <a:t>alteração ocorrida por reação química</a:t>
            </a:r>
            <a:r>
              <a:rPr lang="ja-JP" altLang="en-US" sz="1100" dirty="0">
                <a:solidFill>
                  <a:prstClr val="black"/>
                </a:solidFill>
                <a:latin typeface="Meiryo UI" panose="020B0604030504040204" pitchFamily="50" charset="-128"/>
                <a:ea typeface="Meiryo UI" panose="020B0604030504040204" pitchFamily="50" charset="-128"/>
              </a:rPr>
              <a:t> causada por componentes do fluido hidráulico. Alterações de características devido à deterioração e suas origens estão descritas abaixo.</a:t>
            </a:r>
          </a:p>
        </p:txBody>
      </p:sp>
      <p:graphicFrame>
        <p:nvGraphicFramePr>
          <p:cNvPr id="2" name="表 1"/>
          <p:cNvGraphicFramePr>
            <a:graphicFrameLocks noGrp="1"/>
          </p:cNvGraphicFramePr>
          <p:nvPr>
            <p:extLst>
              <p:ext uri="{D42A27DB-BD31-4B8C-83A1-F6EECF244321}">
                <p14:modId xmlns:p14="http://schemas.microsoft.com/office/powerpoint/2010/main" val="103732526"/>
              </p:ext>
            </p:extLst>
          </p:nvPr>
        </p:nvGraphicFramePr>
        <p:xfrm>
          <a:off x="628649" y="3114292"/>
          <a:ext cx="7886700" cy="3156077"/>
        </p:xfrm>
        <a:graphic>
          <a:graphicData uri="http://schemas.openxmlformats.org/drawingml/2006/table">
            <a:tbl>
              <a:tblPr firstRow="1" firstCol="1" bandRow="1">
                <a:tableStyleId>{5940675A-B579-460E-94D1-54222C63F5DA}</a:tableStyleId>
              </a:tblPr>
              <a:tblGrid>
                <a:gridCol w="1621830">
                  <a:extLst>
                    <a:ext uri="{9D8B030D-6E8A-4147-A177-3AD203B41FA5}">
                      <a16:colId xmlns:a16="http://schemas.microsoft.com/office/drawing/2014/main" val="20000"/>
                    </a:ext>
                  </a:extLst>
                </a:gridCol>
                <a:gridCol w="2439056">
                  <a:extLst>
                    <a:ext uri="{9D8B030D-6E8A-4147-A177-3AD203B41FA5}">
                      <a16:colId xmlns:a16="http://schemas.microsoft.com/office/drawing/2014/main" val="20001"/>
                    </a:ext>
                  </a:extLst>
                </a:gridCol>
                <a:gridCol w="3825814">
                  <a:extLst>
                    <a:ext uri="{9D8B030D-6E8A-4147-A177-3AD203B41FA5}">
                      <a16:colId xmlns:a16="http://schemas.microsoft.com/office/drawing/2014/main" val="20002"/>
                    </a:ext>
                  </a:extLst>
                </a:gridCol>
              </a:tblGrid>
              <a:tr h="252095">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Características</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Alteração devido deterioração ou contaminação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Origem</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2095">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Densidade relativa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Aumento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Deterioração/contaminação por corpos estranhos/contaminação outro fluido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Quantidade de água contida</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Aumento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Invasão de água do meio externo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Quantidade de sedimentos contidos</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Aumento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Deterioração/contaminação do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Ponto de inflamação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Redução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Deterioração/contaminação do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Coloração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Redução do nível de transparência</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Deterioração/contaminação do fluido hidráulico, emulsificação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Viscosidade</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Aumento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Deterioração do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Oxidação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Aumento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Aumento da temperatura do fluido/contaminação por pó metálico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正方形/長方形 2"/>
          <p:cNvSpPr/>
          <p:nvPr/>
        </p:nvSpPr>
        <p:spPr>
          <a:xfrm>
            <a:off x="3370593" y="2784484"/>
            <a:ext cx="2204450" cy="307777"/>
          </a:xfrm>
          <a:prstGeom prst="rect">
            <a:avLst/>
          </a:prstGeom>
        </p:spPr>
        <p:txBody>
          <a:bodyPr wrap="none">
            <a:spAutoFit/>
          </a:bodyPr>
          <a:lstStyle/>
          <a:p>
            <a:pPr algn="ctr">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Alterações de características do fluido hidráulico e suas origens</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9725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38477" y="247520"/>
            <a:ext cx="7604436"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Tipos de plataforma aérea veicular/Equipamentos de operação(2)</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5/Página do material suplementar: 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5923152"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dirty="0">
                <a:solidFill>
                  <a:prstClr val="black"/>
                </a:solidFill>
                <a:latin typeface="Meiryo UI" panose="020B0604030504040204" pitchFamily="50" charset="-128"/>
                <a:ea typeface="Meiryo UI" panose="020B0604030504040204" pitchFamily="50" charset="-128"/>
              </a:rPr>
              <a:t>②　Tipo lança articulada</a:t>
            </a:r>
          </a:p>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Permite articular a lança de forma intervalada.</a:t>
            </a:r>
          </a:p>
          <a:p>
            <a:pPr marL="0" indent="0">
              <a:lnSpc>
                <a:spcPct val="11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n-US" altLang="ja-JP" sz="1600" dirty="0">
                <a:solidFill>
                  <a:prstClr val="black"/>
                </a:solidFill>
                <a:latin typeface="Meiryo UI" panose="020B0604030504040204" pitchFamily="50" charset="-128"/>
                <a:ea typeface="Meiryo UI" panose="020B0604030504040204" pitchFamily="50" charset="-128"/>
              </a:rPr>
              <a:t>【Principais características】</a:t>
            </a:r>
          </a:p>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  Através da articulação da </a:t>
            </a:r>
            <a:r>
              <a:rPr lang="en-US" altLang="ja-JP" sz="1600" dirty="0">
                <a:solidFill>
                  <a:prstClr val="black"/>
                </a:solidFill>
                <a:latin typeface="Meiryo UI" panose="020B0604030504040204" pitchFamily="50" charset="-128"/>
                <a:ea typeface="Meiryo UI" panose="020B0604030504040204" pitchFamily="50" charset="-128"/>
              </a:rPr>
              <a:t>l</a:t>
            </a:r>
            <a:r>
              <a:rPr lang="ja-JP" altLang="en-US" sz="1600" dirty="0">
                <a:solidFill>
                  <a:prstClr val="black"/>
                </a:solidFill>
                <a:latin typeface="Meiryo UI" panose="020B0604030504040204" pitchFamily="50" charset="-128"/>
                <a:ea typeface="Meiryo UI" panose="020B0604030504040204" pitchFamily="50" charset="-128"/>
              </a:rPr>
              <a:t>ança,</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é possível avançar com a plataforma de trabalho com muito mais profundidade.</a:t>
            </a:r>
          </a:p>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b)  Utilizada em operações que requerem desvi</a:t>
            </a:r>
            <a:r>
              <a:rPr lang="en-US" altLang="ja-JP" sz="1600" dirty="0">
                <a:solidFill>
                  <a:prstClr val="black"/>
                </a:solidFill>
                <a:latin typeface="Meiryo UI" panose="020B0604030504040204" pitchFamily="50" charset="-128"/>
                <a:ea typeface="Meiryo UI" panose="020B0604030504040204" pitchFamily="50" charset="-128"/>
              </a:rPr>
              <a:t>o</a:t>
            </a:r>
            <a:r>
              <a:rPr lang="ja-JP" altLang="en-US" sz="1600" dirty="0">
                <a:solidFill>
                  <a:prstClr val="black"/>
                </a:solidFill>
                <a:latin typeface="Meiryo UI" panose="020B0604030504040204" pitchFamily="50" charset="-128"/>
                <a:ea typeface="Meiryo UI" panose="020B0604030504040204" pitchFamily="50" charset="-128"/>
              </a:rPr>
              <a:t> de obstáculos ao longo do caminho.</a:t>
            </a: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6756120" y="1001058"/>
            <a:ext cx="1593939" cy="2294945"/>
          </a:xfrm>
          <a:prstGeom prst="rect">
            <a:avLst/>
          </a:prstGeom>
          <a:noFill/>
          <a:ln>
            <a:solidFill>
              <a:schemeClr val="tx1"/>
            </a:solidFill>
          </a:ln>
        </p:spPr>
      </p:pic>
      <p:sp>
        <p:nvSpPr>
          <p:cNvPr id="2" name="テキスト ボックス 90">
            <a:extLst>
              <a:ext uri="{FF2B5EF4-FFF2-40B4-BE49-F238E27FC236}">
                <a16:creationId xmlns:a16="http://schemas.microsoft.com/office/drawing/2014/main" id="{C5C2B61A-AF54-8F07-99EF-3F800D9D98F0}"/>
              </a:ext>
            </a:extLst>
          </p:cNvPr>
          <p:cNvSpPr txBox="1"/>
          <p:nvPr/>
        </p:nvSpPr>
        <p:spPr>
          <a:xfrm>
            <a:off x="6686550" y="2992119"/>
            <a:ext cx="1828800" cy="2857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600" kern="100">
                <a:effectLst/>
                <a:latin typeface="Arial" panose="020B0604020202020204" pitchFamily="34" charset="0"/>
                <a:ea typeface="ＭＳ ゴシック" panose="020B0609070205080204" pitchFamily="49" charset="-128"/>
                <a:cs typeface="Times New Roman" panose="02020603050405020304" pitchFamily="18" charset="0"/>
              </a:rPr>
              <a:t>Imagem 1-7</a:t>
            </a:r>
            <a:r>
              <a:rPr lang="ja-JP" sz="600" kern="100">
                <a:effectLst/>
                <a:latin typeface="Arial" panose="020B0604020202020204" pitchFamily="34" charset="0"/>
                <a:ea typeface="ＭＳ ゴシック" panose="020B0609070205080204" pitchFamily="49" charset="-128"/>
                <a:cs typeface="Arial" panose="020B0604020202020204" pitchFamily="34" charset="0"/>
              </a:rPr>
              <a:t>　</a:t>
            </a:r>
            <a:r>
              <a:rPr lang="en-US" sz="600" kern="100">
                <a:effectLst/>
                <a:latin typeface="Arial" panose="020B0604020202020204" pitchFamily="34" charset="0"/>
                <a:ea typeface="ＭＳ ゴシック" panose="020B0609070205080204" pitchFamily="49" charset="-128"/>
                <a:cs typeface="Times New Roman" panose="02020603050405020304" pitchFamily="18" charset="0"/>
              </a:rPr>
              <a:t>Exemplo de lança articulada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900222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Inspeção e gerenciamento do fluido hidráulico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121/Página do material suplementar: 56</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23888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O </a:t>
            </a:r>
            <a:r>
              <a:rPr lang="ja-JP" altLang="en-US" sz="1100" b="1" u="sng" dirty="0">
                <a:solidFill>
                  <a:prstClr val="black"/>
                </a:solidFill>
                <a:latin typeface="Meiryo UI" panose="020B0604030504040204" pitchFamily="50" charset="-128"/>
                <a:ea typeface="Meiryo UI" panose="020B0604030504040204" pitchFamily="50" charset="-128"/>
              </a:rPr>
              <a:t>ar que entra e sai</a:t>
            </a:r>
            <a:r>
              <a:rPr lang="ja-JP" altLang="en-US" sz="1100" dirty="0">
                <a:solidFill>
                  <a:prstClr val="black"/>
                </a:solidFill>
                <a:latin typeface="Meiryo UI" panose="020B0604030504040204" pitchFamily="50" charset="-128"/>
                <a:ea typeface="Meiryo UI" panose="020B0604030504040204" pitchFamily="50" charset="-128"/>
              </a:rPr>
              <a:t> do tanque de fluido hidráulico traz </a:t>
            </a:r>
            <a:r>
              <a:rPr lang="ja-JP" altLang="en-US" sz="1100" b="1" u="sng" dirty="0">
                <a:solidFill>
                  <a:prstClr val="black"/>
                </a:solidFill>
                <a:latin typeface="Meiryo UI" panose="020B0604030504040204" pitchFamily="50" charset="-128"/>
                <a:ea typeface="Meiryo UI" panose="020B0604030504040204" pitchFamily="50" charset="-128"/>
              </a:rPr>
              <a:t>impurezas</a:t>
            </a:r>
            <a:r>
              <a:rPr lang="ja-JP" altLang="en-US" sz="1100" dirty="0">
                <a:solidFill>
                  <a:prstClr val="black"/>
                </a:solidFill>
                <a:latin typeface="Meiryo UI" panose="020B0604030504040204" pitchFamily="50" charset="-128"/>
                <a:ea typeface="Meiryo UI" panose="020B0604030504040204" pitchFamily="50" charset="-128"/>
              </a:rPr>
              <a:t> e </a:t>
            </a:r>
            <a:r>
              <a:rPr lang="ja-JP" altLang="en-US" sz="1100" b="1" u="sng" dirty="0">
                <a:solidFill>
                  <a:prstClr val="black"/>
                </a:solidFill>
                <a:latin typeface="Meiryo UI" panose="020B0604030504040204" pitchFamily="50" charset="-128"/>
                <a:ea typeface="Meiryo UI" panose="020B0604030504040204" pitchFamily="50" charset="-128"/>
              </a:rPr>
              <a:t>água</a:t>
            </a:r>
            <a:r>
              <a:rPr lang="ja-JP" altLang="en-US" sz="1100" dirty="0">
                <a:solidFill>
                  <a:prstClr val="black"/>
                </a:solidFill>
                <a:latin typeface="Meiryo UI" panose="020B0604030504040204" pitchFamily="50" charset="-128"/>
                <a:ea typeface="Meiryo UI" panose="020B0604030504040204" pitchFamily="50" charset="-128"/>
              </a:rPr>
              <a:t>. Além disso, </a:t>
            </a:r>
            <a:r>
              <a:rPr lang="ja-JP" altLang="en-US" sz="1100" b="1" u="sng" dirty="0">
                <a:solidFill>
                  <a:prstClr val="black"/>
                </a:solidFill>
                <a:latin typeface="Meiryo UI" panose="020B0604030504040204" pitchFamily="50" charset="-128"/>
                <a:ea typeface="Meiryo UI" panose="020B0604030504040204" pitchFamily="50" charset="-128"/>
              </a:rPr>
              <a:t>pó metálico</a:t>
            </a:r>
            <a:r>
              <a:rPr lang="ja-JP" altLang="en-US" sz="1100" dirty="0">
                <a:solidFill>
                  <a:prstClr val="black"/>
                </a:solidFill>
                <a:latin typeface="Meiryo UI" panose="020B0604030504040204" pitchFamily="50" charset="-128"/>
                <a:ea typeface="Meiryo UI" panose="020B0604030504040204" pitchFamily="50" charset="-128"/>
              </a:rPr>
              <a:t> é aos poucos produzido pelo </a:t>
            </a:r>
            <a:r>
              <a:rPr lang="ja-JP" altLang="en-US" sz="1100" b="1" u="sng" dirty="0">
                <a:solidFill>
                  <a:prstClr val="black"/>
                </a:solidFill>
                <a:latin typeface="Meiryo UI" panose="020B0604030504040204" pitchFamily="50" charset="-128"/>
                <a:ea typeface="Meiryo UI" panose="020B0604030504040204" pitchFamily="50" charset="-128"/>
              </a:rPr>
              <a:t>atrito</a:t>
            </a:r>
            <a:r>
              <a:rPr lang="ja-JP" altLang="en-US" sz="1100" dirty="0">
                <a:solidFill>
                  <a:prstClr val="black"/>
                </a:solidFill>
                <a:latin typeface="Meiryo UI" panose="020B0604030504040204" pitchFamily="50" charset="-128"/>
                <a:ea typeface="Meiryo UI" panose="020B0604030504040204" pitchFamily="50" charset="-128"/>
              </a:rPr>
              <a:t> dos equipamentos acionados pela pressão hidráulica. Os </a:t>
            </a:r>
            <a:r>
              <a:rPr lang="ja-JP" altLang="en-US" sz="1100" b="1" u="sng" dirty="0">
                <a:solidFill>
                  <a:prstClr val="black"/>
                </a:solidFill>
                <a:latin typeface="Meiryo UI" panose="020B0604030504040204" pitchFamily="50" charset="-128"/>
                <a:ea typeface="Meiryo UI" panose="020B0604030504040204" pitchFamily="50" charset="-128"/>
              </a:rPr>
              <a:t>corpos estranhos</a:t>
            </a:r>
            <a:r>
              <a:rPr lang="ja-JP" altLang="en-US" sz="1100" dirty="0">
                <a:solidFill>
                  <a:prstClr val="black"/>
                </a:solidFill>
                <a:latin typeface="Meiryo UI" panose="020B0604030504040204" pitchFamily="50" charset="-128"/>
                <a:ea typeface="Meiryo UI" panose="020B0604030504040204" pitchFamily="50" charset="-128"/>
              </a:rPr>
              <a:t> provenientes dele contaminam o fluido hidráulico, exigindo sua </a:t>
            </a:r>
            <a:r>
              <a:rPr lang="ja-JP" altLang="en-US" sz="1100" b="1" u="sng" dirty="0">
                <a:solidFill>
                  <a:prstClr val="black"/>
                </a:solidFill>
                <a:latin typeface="Meiryo UI" panose="020B0604030504040204" pitchFamily="50" charset="-128"/>
                <a:ea typeface="Meiryo UI" panose="020B0604030504040204" pitchFamily="50" charset="-128"/>
              </a:rPr>
              <a:t>troca regularmente</a:t>
            </a:r>
            <a:r>
              <a:rPr lang="ja-JP" altLang="en-US" sz="11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Como modo de avaliar se o fluido hidráulico já se encontra em seu </a:t>
            </a:r>
            <a:r>
              <a:rPr lang="ja-JP" altLang="en-US" sz="1100" b="1" u="sng" dirty="0">
                <a:solidFill>
                  <a:prstClr val="black"/>
                </a:solidFill>
                <a:latin typeface="Meiryo UI" panose="020B0604030504040204" pitchFamily="50" charset="-128"/>
                <a:ea typeface="Meiryo UI" panose="020B0604030504040204" pitchFamily="50" charset="-128"/>
              </a:rPr>
              <a:t>limite de uso</a:t>
            </a:r>
            <a:r>
              <a:rPr lang="ja-JP" altLang="en-US" sz="1100" dirty="0">
                <a:solidFill>
                  <a:prstClr val="black"/>
                </a:solidFill>
                <a:latin typeface="Meiryo UI" panose="020B0604030504040204" pitchFamily="50" charset="-128"/>
                <a:ea typeface="Meiryo UI" panose="020B0604030504040204" pitchFamily="50" charset="-128"/>
              </a:rPr>
              <a:t> devido à deterioração ou contaminação por corpos estranhos, há </a:t>
            </a:r>
            <a:r>
              <a:rPr lang="ja-JP" altLang="en-US" sz="1100" b="1" u="sng" dirty="0">
                <a:solidFill>
                  <a:prstClr val="black"/>
                </a:solidFill>
                <a:latin typeface="Meiryo UI" panose="020B0604030504040204" pitchFamily="50" charset="-128"/>
                <a:ea typeface="Meiryo UI" panose="020B0604030504040204" pitchFamily="50" charset="-128"/>
              </a:rPr>
              <a:t>exames de características</a:t>
            </a:r>
            <a:r>
              <a:rPr lang="ja-JP" altLang="en-US" sz="1100" dirty="0">
                <a:solidFill>
                  <a:prstClr val="black"/>
                </a:solidFill>
                <a:latin typeface="Meiryo UI" panose="020B0604030504040204" pitchFamily="50" charset="-128"/>
                <a:ea typeface="Meiryo UI" panose="020B0604030504040204" pitchFamily="50" charset="-128"/>
              </a:rPr>
              <a:t> por meio de </a:t>
            </a:r>
            <a:r>
              <a:rPr lang="ja-JP" altLang="en-US" sz="1100" b="1" dirty="0">
                <a:solidFill>
                  <a:prstClr val="black"/>
                </a:solidFill>
                <a:latin typeface="Meiryo UI" panose="020B0604030504040204" pitchFamily="50" charset="-128"/>
                <a:ea typeface="Meiryo UI" panose="020B0604030504040204" pitchFamily="50" charset="-128"/>
              </a:rPr>
              <a:t>avaliação visual</a:t>
            </a:r>
            <a:r>
              <a:rPr lang="ja-JP" altLang="en-US" sz="1100" dirty="0">
                <a:solidFill>
                  <a:prstClr val="black"/>
                </a:solidFill>
                <a:latin typeface="Meiryo UI" panose="020B0604030504040204" pitchFamily="50" charset="-128"/>
                <a:ea typeface="Meiryo UI" panose="020B0604030504040204" pitchFamily="50" charset="-128"/>
              </a:rPr>
              <a:t> e </a:t>
            </a:r>
            <a:r>
              <a:rPr lang="ja-JP" altLang="en-US" sz="1100" b="1" u="sng" dirty="0">
                <a:solidFill>
                  <a:prstClr val="black"/>
                </a:solidFill>
                <a:latin typeface="Meiryo UI" panose="020B0604030504040204" pitchFamily="50" charset="-128"/>
                <a:ea typeface="Meiryo UI" panose="020B0604030504040204" pitchFamily="50" charset="-128"/>
              </a:rPr>
              <a:t>testes químicos</a:t>
            </a:r>
            <a:r>
              <a:rPr lang="ja-JP" altLang="en-US" sz="1100" dirty="0">
                <a:solidFill>
                  <a:prstClr val="black"/>
                </a:solidFill>
                <a:latin typeface="Meiryo UI" panose="020B0604030504040204" pitchFamily="50" charset="-128"/>
                <a:ea typeface="Meiryo UI" panose="020B0604030504040204" pitchFamily="50" charset="-128"/>
              </a:rPr>
              <a:t>. Contudo, ambos os modos empregam a </a:t>
            </a:r>
            <a:r>
              <a:rPr lang="ja-JP" altLang="en-US" sz="1100" b="1" u="sng" dirty="0">
                <a:solidFill>
                  <a:prstClr val="black"/>
                </a:solidFill>
                <a:latin typeface="Meiryo UI" panose="020B0604030504040204" pitchFamily="50" charset="-128"/>
                <a:ea typeface="Meiryo UI" panose="020B0604030504040204" pitchFamily="50" charset="-128"/>
              </a:rPr>
              <a:t>comparação com um outro fluido de mesmo tipo ainda não utilizado</a:t>
            </a:r>
            <a:r>
              <a:rPr lang="ja-JP" altLang="en-US" sz="1100" dirty="0">
                <a:solidFill>
                  <a:prstClr val="black"/>
                </a:solidFill>
                <a:latin typeface="Meiryo UI" panose="020B0604030504040204" pitchFamily="50" charset="-128"/>
                <a:ea typeface="Meiryo UI" panose="020B0604030504040204" pitchFamily="50" charset="-128"/>
              </a:rPr>
              <a:t>.</a:t>
            </a:r>
          </a:p>
        </p:txBody>
      </p:sp>
      <p:sp>
        <p:nvSpPr>
          <p:cNvPr id="2" name="正方形/長方形 1"/>
          <p:cNvSpPr/>
          <p:nvPr/>
        </p:nvSpPr>
        <p:spPr>
          <a:xfrm>
            <a:off x="2333886" y="2178305"/>
            <a:ext cx="2238113" cy="307777"/>
          </a:xfrm>
          <a:prstGeom prst="rect">
            <a:avLst/>
          </a:prstGeom>
        </p:spPr>
        <p:txBody>
          <a:bodyPr wrap="none">
            <a:spAutoFit/>
          </a:bodyPr>
          <a:lstStyle/>
          <a:p>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Modo de avaliação do fluido hidráulico e providências</a:t>
            </a:r>
            <a:endParaRPr lang="ja-JP" altLang="en-US" sz="14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132921429"/>
              </p:ext>
            </p:extLst>
          </p:nvPr>
        </p:nvGraphicFramePr>
        <p:xfrm>
          <a:off x="628650" y="2486082"/>
          <a:ext cx="7886700" cy="2766428"/>
        </p:xfrm>
        <a:graphic>
          <a:graphicData uri="http://schemas.openxmlformats.org/drawingml/2006/table">
            <a:tbl>
              <a:tblPr firstRow="1" firstCol="1" bandRow="1">
                <a:tableStyleId>{5940675A-B579-460E-94D1-54222C63F5DA}</a:tableStyleId>
              </a:tblPr>
              <a:tblGrid>
                <a:gridCol w="2703561">
                  <a:extLst>
                    <a:ext uri="{9D8B030D-6E8A-4147-A177-3AD203B41FA5}">
                      <a16:colId xmlns:a16="http://schemas.microsoft.com/office/drawing/2014/main" val="20000"/>
                    </a:ext>
                  </a:extLst>
                </a:gridCol>
                <a:gridCol w="837567">
                  <a:extLst>
                    <a:ext uri="{9D8B030D-6E8A-4147-A177-3AD203B41FA5}">
                      <a16:colId xmlns:a16="http://schemas.microsoft.com/office/drawing/2014/main" val="20001"/>
                    </a:ext>
                  </a:extLst>
                </a:gridCol>
                <a:gridCol w="1829714">
                  <a:extLst>
                    <a:ext uri="{9D8B030D-6E8A-4147-A177-3AD203B41FA5}">
                      <a16:colId xmlns:a16="http://schemas.microsoft.com/office/drawing/2014/main" val="20002"/>
                    </a:ext>
                  </a:extLst>
                </a:gridCol>
                <a:gridCol w="2515858">
                  <a:extLst>
                    <a:ext uri="{9D8B030D-6E8A-4147-A177-3AD203B41FA5}">
                      <a16:colId xmlns:a16="http://schemas.microsoft.com/office/drawing/2014/main" val="20003"/>
                    </a:ext>
                  </a:extLst>
                </a:gridCol>
              </a:tblGrid>
              <a:tr h="248272">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Aspecto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Odor</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Estado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Providências</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0"/>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Transparente e sem mudança de coloração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Bom</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Muito bom</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Continuar a utilização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1"/>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Transparente mas com coloração desbotada</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Bom</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Contaminação por outro fluido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Realizar troca de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2"/>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Cor com alteração para branco leitoso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Bom</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Bolhas de ar ou contaminação por água</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Realizar troca de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3"/>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Coloração entre preto e marrom</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Mau cheiro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Deterioração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Realizar troca de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4"/>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Transparente mas com pequenos pontos pretos</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Bom</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Contaminação por corpos estranhos</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Realizar troca de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5"/>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Espuma visível</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Contaminação por graxa</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Realizar troca de fluido hidráulico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949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5724"/>
            <a:ext cx="7886700"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Sistema de transmissão de energia da carroceria veicular de veículo tipo caminhão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124/Página do material suplementar: 57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0642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a:t>
            </a:r>
            <a:r>
              <a:rPr lang="ja-JP" altLang="en-US" sz="1400" b="1" u="sng" dirty="0">
                <a:solidFill>
                  <a:prstClr val="black"/>
                </a:solidFill>
                <a:latin typeface="Meiryo UI" panose="020B0604030504040204" pitchFamily="50" charset="-128"/>
                <a:ea typeface="Meiryo UI" panose="020B0604030504040204" pitchFamily="50" charset="-128"/>
              </a:rPr>
              <a:t>plataforma aérea veicular tipo caminhão</a:t>
            </a:r>
            <a:r>
              <a:rPr lang="ja-JP" altLang="en-US" sz="1400" dirty="0">
                <a:solidFill>
                  <a:prstClr val="black"/>
                </a:solidFill>
                <a:latin typeface="Meiryo UI" panose="020B0604030504040204" pitchFamily="50" charset="-128"/>
                <a:ea typeface="Meiryo UI" panose="020B0604030504040204" pitchFamily="50" charset="-128"/>
              </a:rPr>
              <a:t> é dotada de </a:t>
            </a:r>
            <a:r>
              <a:rPr lang="ja-JP" altLang="en-US" sz="1400" b="1" u="sng" dirty="0">
                <a:solidFill>
                  <a:prstClr val="black"/>
                </a:solidFill>
                <a:latin typeface="Meiryo UI" panose="020B0604030504040204" pitchFamily="50" charset="-128"/>
                <a:ea typeface="Meiryo UI" panose="020B0604030504040204" pitchFamily="50" charset="-128"/>
              </a:rPr>
              <a:t>equipamentos de operação na parte superior do chassi do caminhão</a:t>
            </a:r>
            <a:r>
              <a:rPr lang="ja-JP" altLang="en-US" sz="1400" dirty="0">
                <a:solidFill>
                  <a:prstClr val="black"/>
                </a:solidFill>
                <a:latin typeface="Meiryo UI" panose="020B0604030504040204" pitchFamily="50" charset="-128"/>
                <a:ea typeface="Meiryo UI" panose="020B0604030504040204" pitchFamily="50" charset="-128"/>
              </a:rPr>
              <a:t>, possuindo </a:t>
            </a:r>
            <a:r>
              <a:rPr lang="ja-JP" altLang="en-US" sz="1400" b="1" u="sng" dirty="0">
                <a:solidFill>
                  <a:prstClr val="black"/>
                </a:solidFill>
                <a:latin typeface="Meiryo UI" panose="020B0604030504040204" pitchFamily="50" charset="-128"/>
                <a:ea typeface="Meiryo UI" panose="020B0604030504040204" pitchFamily="50" charset="-128"/>
              </a:rPr>
              <a:t>carroceria veicular e equipamentos de operação iguais aos de um caminhão convencional</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Dessa forma, </a:t>
            </a:r>
            <a:r>
              <a:rPr lang="ja-JP" altLang="en-US" sz="1400" b="1" u="sng" dirty="0">
                <a:solidFill>
                  <a:prstClr val="black"/>
                </a:solidFill>
                <a:latin typeface="Meiryo UI" panose="020B0604030504040204" pitchFamily="50" charset="-128"/>
                <a:ea typeface="Meiryo UI" panose="020B0604030504040204" pitchFamily="50" charset="-128"/>
              </a:rPr>
              <a:t>em caso de condução de plataforma aérea veicular em via pública</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é necessária habilitação específica </a:t>
            </a:r>
            <a:r>
              <a:rPr lang="ja-JP" altLang="en-US" sz="1400" b="1" u="sng">
                <a:solidFill>
                  <a:prstClr val="black"/>
                </a:solidFill>
                <a:latin typeface="Meiryo UI" panose="020B0604030504040204" pitchFamily="50" charset="-128"/>
                <a:ea typeface="Meiryo UI" panose="020B0604030504040204" pitchFamily="50" charset="-128"/>
              </a:rPr>
              <a:t>para ess</a:t>
            </a:r>
            <a:r>
              <a:rPr lang="en-US" altLang="ja-JP" sz="1400" b="1" u="sng">
                <a:solidFill>
                  <a:prstClr val="black"/>
                </a:solidFill>
                <a:latin typeface="Meiryo UI" panose="020B0604030504040204" pitchFamily="50" charset="-128"/>
                <a:ea typeface="Meiryo UI" panose="020B0604030504040204" pitchFamily="50" charset="-128"/>
              </a:rPr>
              <a:t>e</a:t>
            </a:r>
            <a:r>
              <a:rPr lang="ja-JP" altLang="en-US" sz="1400" b="1" u="sng">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ve</a:t>
            </a:r>
            <a:r>
              <a:rPr lang="ja-JP" altLang="en-US" sz="1400" b="1" u="sng">
                <a:solidFill>
                  <a:prstClr val="black"/>
                </a:solidFill>
                <a:latin typeface="Meiryo UI" panose="020B0604030504040204" pitchFamily="50" charset="-128"/>
                <a:ea typeface="Meiryo UI" panose="020B0604030504040204" pitchFamily="50" charset="-128"/>
              </a:rPr>
              <a:t>ículo </a:t>
            </a:r>
            <a:r>
              <a:rPr lang="en-US" altLang="ja-JP" sz="1400" b="1" u="sng">
                <a:solidFill>
                  <a:prstClr val="black"/>
                </a:solidFill>
                <a:latin typeface="Meiryo UI" panose="020B0604030504040204" pitchFamily="50" charset="-128"/>
                <a:ea typeface="Meiryo UI" panose="020B0604030504040204" pitchFamily="50" charset="-128"/>
              </a:rPr>
              <a:t>e respeitar as leis de tr</a:t>
            </a:r>
            <a:r>
              <a:rPr lang="pt-BR" altLang="ja-JP" sz="1400" b="1" u="sng">
                <a:solidFill>
                  <a:prstClr val="black"/>
                </a:solidFill>
                <a:latin typeface="Meiryo UI" panose="020B0604030504040204" pitchFamily="50" charset="-128"/>
                <a:ea typeface="Meiryo UI" panose="020B0604030504040204" pitchFamily="50" charset="-128"/>
              </a:rPr>
              <a:t>ânsito</a:t>
            </a:r>
            <a:r>
              <a:rPr lang="ja-JP" altLang="en-US" sz="140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De modo geral, o sistema de transmissão de energia de veículo tipo caminhão produz força motora às rodas traseiras, através de motor situado na parte posterior.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A força motriz do motor é transmitida até às rodas traseiras, que são as tracionadas,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seguindo a ordem descrita na imagem à direita.</a:t>
            </a:r>
          </a:p>
        </p:txBody>
      </p:sp>
      <p:pic>
        <p:nvPicPr>
          <p:cNvPr id="3" name="図 2">
            <a:extLst>
              <a:ext uri="{FF2B5EF4-FFF2-40B4-BE49-F238E27FC236}">
                <a16:creationId xmlns:a16="http://schemas.microsoft.com/office/drawing/2014/main" id="{1CD2652B-D264-5EC6-D522-573E122FA6B1}"/>
              </a:ext>
            </a:extLst>
          </p:cNvPr>
          <p:cNvPicPr>
            <a:picLocks noChangeAspect="1"/>
          </p:cNvPicPr>
          <p:nvPr/>
        </p:nvPicPr>
        <p:blipFill>
          <a:blip r:embed="rId3"/>
          <a:stretch>
            <a:fillRect/>
          </a:stretch>
        </p:blipFill>
        <p:spPr>
          <a:xfrm>
            <a:off x="3379808" y="3580723"/>
            <a:ext cx="5135542" cy="2554824"/>
          </a:xfrm>
          <a:prstGeom prst="rect">
            <a:avLst/>
          </a:prstGeom>
        </p:spPr>
      </p:pic>
    </p:spTree>
    <p:extLst>
      <p:ext uri="{BB962C8B-B14F-4D97-AF65-F5344CB8AC3E}">
        <p14:creationId xmlns:p14="http://schemas.microsoft.com/office/powerpoint/2010/main" val="3350016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5724"/>
            <a:ext cx="7886700"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Sistema de transmissão de energia da carroceria veicular de veículo tipo caminhão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69701" y="6400413"/>
            <a:ext cx="4200961"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129 a 130/Página do material suplementar: 58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52738"/>
            <a:ext cx="4510510" cy="26679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Como freios, existe o </a:t>
            </a:r>
            <a:r>
              <a:rPr lang="ja-JP" altLang="en-US" sz="1400" b="1" u="sng" dirty="0">
                <a:solidFill>
                  <a:prstClr val="black"/>
                </a:solidFill>
                <a:latin typeface="Meiryo UI" panose="020B0604030504040204" pitchFamily="50" charset="-128"/>
                <a:ea typeface="Meiryo UI" panose="020B0604030504040204" pitchFamily="50" charset="-128"/>
              </a:rPr>
              <a:t>freio de pé usado para reduzir a velocidade ou parar o veículo</a:t>
            </a:r>
            <a:r>
              <a:rPr lang="ja-JP" altLang="en-US" sz="1400" dirty="0">
                <a:solidFill>
                  <a:prstClr val="black"/>
                </a:solidFill>
                <a:latin typeface="Meiryo UI" panose="020B0604030504040204" pitchFamily="50" charset="-128"/>
                <a:ea typeface="Meiryo UI" panose="020B0604030504040204" pitchFamily="50" charset="-128"/>
              </a:rPr>
              <a:t> durante a condução, e o </a:t>
            </a:r>
            <a:r>
              <a:rPr lang="ja-JP" altLang="en-US" sz="1400" b="1" u="sng" dirty="0">
                <a:solidFill>
                  <a:prstClr val="black"/>
                </a:solidFill>
                <a:latin typeface="Meiryo UI" panose="020B0604030504040204" pitchFamily="50" charset="-128"/>
                <a:ea typeface="Meiryo UI" panose="020B0604030504040204" pitchFamily="50" charset="-128"/>
              </a:rPr>
              <a:t>freio de estacionamento usado </a:t>
            </a:r>
            <a:r>
              <a:rPr lang="pt-BR" altLang="ja-JP" sz="1400" b="1" u="sng" dirty="0">
                <a:solidFill>
                  <a:prstClr val="black"/>
                </a:solidFill>
                <a:latin typeface="Meiryo UI" panose="020B0604030504040204" pitchFamily="50" charset="-128"/>
                <a:ea typeface="Meiryo UI" panose="020B0604030504040204" pitchFamily="50" charset="-128"/>
              </a:rPr>
              <a:t>ao</a:t>
            </a:r>
            <a:r>
              <a:rPr lang="ja-JP" altLang="en-US" sz="1400" b="1" u="sng" dirty="0">
                <a:solidFill>
                  <a:prstClr val="black"/>
                </a:solidFill>
                <a:latin typeface="Meiryo UI" panose="020B0604030504040204" pitchFamily="50" charset="-128"/>
                <a:ea typeface="Meiryo UI" panose="020B0604030504040204" pitchFamily="50" charset="-128"/>
              </a:rPr>
              <a:t> estacionar</a:t>
            </a:r>
            <a:r>
              <a:rPr lang="ja-JP" altLang="en-US" sz="1400" dirty="0">
                <a:solidFill>
                  <a:prstClr val="black"/>
                </a:solidFill>
                <a:latin typeface="Meiryo UI" panose="020B0604030504040204" pitchFamily="50" charset="-128"/>
                <a:ea typeface="Meiryo UI" panose="020B0604030504040204" pitchFamily="50" charset="-128"/>
              </a:rPr>
              <a:t>. A estrutura utiliza freios por atrito de modo geral.</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①　Estrutura do freio de estacionamento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 freio de estacionamento de carros possui um estrutura de modo que as rodas traseiras são paradas diretamente.</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No entanto, no caso de caminhões, a estrutura interrompe as rodas através de freio que interrompe o eixo de hélice por intermédio de um diferencial, e não os pneus.</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②　Pontos de atenção durante o manuseio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Devido a sua estrutura, mesmo com o freio de mão acionado, </a:t>
            </a:r>
            <a:r>
              <a:rPr lang="ja-JP" altLang="en-US" sz="1400" b="1" u="sng" dirty="0">
                <a:solidFill>
                  <a:prstClr val="black"/>
                </a:solidFill>
                <a:latin typeface="Meiryo UI" panose="020B0604030504040204" pitchFamily="50" charset="-128"/>
                <a:ea typeface="Meiryo UI" panose="020B0604030504040204" pitchFamily="50" charset="-128"/>
              </a:rPr>
              <a:t>caso alguma das rodas traseiras esteja suspensa, sem contato com o solo, será possível rotacionar com facilidade, deixando o freio de mão inoperante.</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D496EAE-A5E5-8EFA-B701-3B7C0D336701}"/>
              </a:ext>
            </a:extLst>
          </p:cNvPr>
          <p:cNvPicPr>
            <a:picLocks noChangeAspect="1"/>
          </p:cNvPicPr>
          <p:nvPr/>
        </p:nvPicPr>
        <p:blipFill>
          <a:blip r:embed="rId3"/>
          <a:stretch>
            <a:fillRect/>
          </a:stretch>
        </p:blipFill>
        <p:spPr>
          <a:xfrm>
            <a:off x="5724525" y="1410305"/>
            <a:ext cx="2790825" cy="2209800"/>
          </a:xfrm>
          <a:prstGeom prst="rect">
            <a:avLst/>
          </a:prstGeom>
        </p:spPr>
      </p:pic>
    </p:spTree>
    <p:extLst>
      <p:ext uri="{BB962C8B-B14F-4D97-AF65-F5344CB8AC3E}">
        <p14:creationId xmlns:p14="http://schemas.microsoft.com/office/powerpoint/2010/main" val="4249750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012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Sistema de transmissão de energia da carroceria veicular do tipo com rodas, e do tipo rastejante</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48091" y="6400413"/>
            <a:ext cx="4622571"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131 a 135/Página do material suplementar: 59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63</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9"/>
            <a:ext cx="4336889" cy="29910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Sistema de transmissão de energia da carroceria veicular de veículo tipo com rodas</a:t>
            </a:r>
            <a:endParaRPr lang="en-U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parte inferior da plataforma aérea com rodas </a:t>
            </a:r>
            <a:r>
              <a:rPr lang="ja-JP" altLang="en-US" sz="1400" b="1" u="sng" dirty="0">
                <a:solidFill>
                  <a:prstClr val="black"/>
                </a:solidFill>
                <a:latin typeface="Meiryo UI" panose="020B0604030504040204" pitchFamily="50" charset="-128"/>
                <a:ea typeface="Meiryo UI" panose="020B0604030504040204" pitchFamily="50" charset="-128"/>
              </a:rPr>
              <a:t>converte energia mecânica produzida em energia de fluido (hidráulica) através da bomba hidráulica</a:t>
            </a:r>
            <a:r>
              <a:rPr lang="ja-JP" altLang="en-US" sz="1400" dirty="0">
                <a:solidFill>
                  <a:prstClr val="black"/>
                </a:solidFill>
                <a:latin typeface="Meiryo UI" panose="020B0604030504040204" pitchFamily="50" charset="-128"/>
                <a:ea typeface="Meiryo UI" panose="020B0604030504040204" pitchFamily="50" charset="-128"/>
              </a:rPr>
              <a:t>. Essa </a:t>
            </a:r>
            <a:r>
              <a:rPr lang="ja-JP" altLang="en-US" sz="1400" b="1" u="sng" dirty="0">
                <a:solidFill>
                  <a:prstClr val="black"/>
                </a:solidFill>
                <a:latin typeface="Meiryo UI" panose="020B0604030504040204" pitchFamily="50" charset="-128"/>
                <a:ea typeface="Meiryo UI" panose="020B0604030504040204" pitchFamily="50" charset="-128"/>
              </a:rPr>
              <a:t>pressão hidráulica</a:t>
            </a:r>
            <a:r>
              <a:rPr lang="ja-JP" altLang="en-US" sz="1400" dirty="0">
                <a:solidFill>
                  <a:prstClr val="black"/>
                </a:solidFill>
                <a:latin typeface="Meiryo UI" panose="020B0604030504040204" pitchFamily="50" charset="-128"/>
                <a:ea typeface="Meiryo UI" panose="020B0604030504040204" pitchFamily="50" charset="-128"/>
              </a:rPr>
              <a:t> realiza a </a:t>
            </a:r>
            <a:r>
              <a:rPr lang="ja-JP" altLang="en-US" sz="1400" b="1" u="sng" dirty="0">
                <a:solidFill>
                  <a:prstClr val="black"/>
                </a:solidFill>
                <a:latin typeface="Meiryo UI" panose="020B0604030504040204" pitchFamily="50" charset="-128"/>
                <a:ea typeface="Meiryo UI" panose="020B0604030504040204" pitchFamily="50" charset="-128"/>
              </a:rPr>
              <a:t>rotação do motor hidráulico usado na locomoção</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estrutura do sistema de transmissão de energia da carroceria veicular da plataforma aérea com rodas é mostrada na imagem à direita.</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②　Sistema de transmissão de energia da carroceria veicular de veículo tipo rastejante</a:t>
            </a:r>
            <a:endParaRPr lang="en-U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 sistema de transmissão de energia da plataforma aérea veicular tipo rastejante possui estrutura em que, de modo geral, assemelha-se à plataforma aérea com rodas.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Como diferença, os lados esquerdo e direito da carroceria de condução se locomovem de modo independente.</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EAF0A0E9-8AF2-78AE-330F-DAA40101A48A}"/>
              </a:ext>
            </a:extLst>
          </p:cNvPr>
          <p:cNvPicPr>
            <a:picLocks noChangeAspect="1"/>
          </p:cNvPicPr>
          <p:nvPr/>
        </p:nvPicPr>
        <p:blipFill>
          <a:blip r:embed="rId3"/>
          <a:stretch>
            <a:fillRect/>
          </a:stretch>
        </p:blipFill>
        <p:spPr>
          <a:xfrm>
            <a:off x="4965539" y="2057045"/>
            <a:ext cx="3737899" cy="2008803"/>
          </a:xfrm>
          <a:prstGeom prst="rect">
            <a:avLst/>
          </a:prstGeom>
        </p:spPr>
      </p:pic>
    </p:spTree>
    <p:extLst>
      <p:ext uri="{BB962C8B-B14F-4D97-AF65-F5344CB8AC3E}">
        <p14:creationId xmlns:p14="http://schemas.microsoft.com/office/powerpoint/2010/main" val="347410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fontScale="90000"/>
          </a:bodyPr>
          <a:lstStyle/>
          <a:p>
            <a:r>
              <a:rPr kumimoji="1" lang="ja-JP" altLang="en-US" sz="3200" dirty="0">
                <a:latin typeface="+mn-ea"/>
                <a:ea typeface="+mn-ea"/>
              </a:rPr>
              <a:t>Capítulo 4 - Conhecimentos sobre Mecânica e choque elétrico necessários à condução</a:t>
            </a: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798392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Os 3 elementos da força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142/Página do material suplementar: 60</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imagem à direita mostra as forças atuando quando uma pessoas empurra um objeto.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É possível demonstrar usando linhas retas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o "local de aplicação da força" (sentido), 　</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n-US" sz="1400" b="1" u="sng" dirty="0">
                <a:solidFill>
                  <a:prstClr val="black"/>
                </a:solidFill>
                <a:latin typeface="Meiryo UI" panose="020B0604030504040204" pitchFamily="50" charset="-128"/>
                <a:ea typeface="Meiryo UI" panose="020B0604030504040204" pitchFamily="50" charset="-128"/>
              </a:rPr>
              <a:t>　a "direção de aplicação da força" (direção), </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n-US" sz="1400" b="1" u="sng" dirty="0">
                <a:solidFill>
                  <a:prstClr val="black"/>
                </a:solidFill>
                <a:latin typeface="Meiryo UI" panose="020B0604030504040204" pitchFamily="50" charset="-128"/>
                <a:ea typeface="Meiryo UI" panose="020B0604030504040204" pitchFamily="50" charset="-128"/>
              </a:rPr>
              <a:t>　e o "tamanho da força" (mó</a:t>
            </a:r>
            <a:r>
              <a:rPr lang="ja-JP" altLang="en-US" sz="1400" b="1" u="sng">
                <a:solidFill>
                  <a:prstClr val="black"/>
                </a:solidFill>
                <a:latin typeface="Meiryo UI" panose="020B0604030504040204" pitchFamily="50" charset="-128"/>
                <a:ea typeface="Meiryo UI" panose="020B0604030504040204" pitchFamily="50" charset="-128"/>
              </a:rPr>
              <a:t>dulo)</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Toda força possui esses </a:t>
            </a:r>
            <a:r>
              <a:rPr lang="ja-JP" altLang="en-US" sz="1400" b="1" u="sng" dirty="0">
                <a:solidFill>
                  <a:prstClr val="black"/>
                </a:solidFill>
                <a:latin typeface="Meiryo UI" panose="020B0604030504040204" pitchFamily="50" charset="-128"/>
                <a:ea typeface="Meiryo UI" panose="020B0604030504040204" pitchFamily="50" charset="-128"/>
              </a:rPr>
              <a:t>3 elementos</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chamados de "</a:t>
            </a:r>
            <a:r>
              <a:rPr lang="ja-JP" altLang="en-US" sz="1400" b="1" u="sng" dirty="0">
                <a:solidFill>
                  <a:prstClr val="black"/>
                </a:solidFill>
                <a:latin typeface="Meiryo UI" panose="020B0604030504040204" pitchFamily="50" charset="-128"/>
                <a:ea typeface="Meiryo UI" panose="020B0604030504040204" pitchFamily="50" charset="-128"/>
              </a:rPr>
              <a:t>3 elementos da força</a:t>
            </a:r>
            <a:r>
              <a:rPr lang="ja-JP" altLang="en-US" sz="1400" dirty="0">
                <a:solidFill>
                  <a:prstClr val="black"/>
                </a:solidFill>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0D93C5C0-1289-8F89-1BB8-29CDDC7B929B}"/>
              </a:ext>
            </a:extLst>
          </p:cNvPr>
          <p:cNvPicPr>
            <a:picLocks noChangeAspect="1"/>
          </p:cNvPicPr>
          <p:nvPr/>
        </p:nvPicPr>
        <p:blipFill>
          <a:blip r:embed="rId3"/>
          <a:stretch>
            <a:fillRect/>
          </a:stretch>
        </p:blipFill>
        <p:spPr>
          <a:xfrm>
            <a:off x="5053073" y="1415886"/>
            <a:ext cx="2809754" cy="1873169"/>
          </a:xfrm>
          <a:prstGeom prst="rect">
            <a:avLst/>
          </a:prstGeom>
        </p:spPr>
      </p:pic>
    </p:spTree>
    <p:extLst>
      <p:ext uri="{BB962C8B-B14F-4D97-AF65-F5344CB8AC3E}">
        <p14:creationId xmlns:p14="http://schemas.microsoft.com/office/powerpoint/2010/main" val="85648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EAED92B-A2D0-129D-2095-B40AD628EF4B}"/>
              </a:ext>
            </a:extLst>
          </p:cNvPr>
          <p:cNvPicPr>
            <a:picLocks noChangeAspect="1"/>
          </p:cNvPicPr>
          <p:nvPr/>
        </p:nvPicPr>
        <p:blipFill>
          <a:blip r:embed="rId3"/>
          <a:stretch>
            <a:fillRect/>
          </a:stretch>
        </p:blipFill>
        <p:spPr>
          <a:xfrm>
            <a:off x="5811092" y="3949662"/>
            <a:ext cx="3216737" cy="1638463"/>
          </a:xfrm>
          <a:prstGeom prst="rect">
            <a:avLst/>
          </a:prstGeom>
        </p:spPr>
      </p:pic>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6219197" y="878103"/>
            <a:ext cx="2534905" cy="1238155"/>
          </a:xfrm>
          <a:prstGeom prst="rect">
            <a:avLst/>
          </a:prstGeom>
          <a:noFill/>
          <a:ln>
            <a:solidFill>
              <a:schemeClr val="tx1"/>
            </a:solidFill>
          </a:ln>
        </p:spPr>
      </p:pic>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Composição e decomposição de forças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65959" y="6400413"/>
            <a:ext cx="4704703"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143, 145/Página do material suplementar: 61 a 62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11" name="コンテンツ プレースホルダー 4"/>
          <p:cNvSpPr txBox="1">
            <a:spLocks/>
          </p:cNvSpPr>
          <p:nvPr/>
        </p:nvSpPr>
        <p:spPr>
          <a:xfrm>
            <a:off x="628650" y="794863"/>
            <a:ext cx="5366618" cy="41956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100" b="1" u="sng" dirty="0">
                <a:solidFill>
                  <a:prstClr val="black"/>
                </a:solidFill>
                <a:latin typeface="Meiryo UI" panose="020B0604030504040204" pitchFamily="50" charset="-128"/>
                <a:ea typeface="Meiryo UI" panose="020B0604030504040204" pitchFamily="50" charset="-128"/>
              </a:rPr>
              <a:t>①　Composição de forças</a:t>
            </a:r>
            <a:endParaRPr lang="en-US" altLang="ja-JP" sz="11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en-US" altLang="ja-JP" sz="1100" b="1" u="sng" dirty="0">
                <a:solidFill>
                  <a:prstClr val="black"/>
                </a:solidFill>
                <a:latin typeface="Meiryo UI" panose="020B0604030504040204" pitchFamily="50" charset="-128"/>
                <a:ea typeface="Meiryo UI" panose="020B0604030504040204" pitchFamily="50" charset="-128"/>
              </a:rPr>
              <a:t>(a)　Composição de forças sobre a linha reta</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a:t>
            </a:r>
            <a:r>
              <a:rPr lang="ja-JP" altLang="en-US" sz="1100" b="1" u="sng" dirty="0">
                <a:solidFill>
                  <a:prstClr val="black"/>
                </a:solidFill>
                <a:latin typeface="Meiryo UI" panose="020B0604030504040204" pitchFamily="50" charset="-128"/>
                <a:ea typeface="Meiryo UI" panose="020B0604030504040204" pitchFamily="50" charset="-128"/>
              </a:rPr>
              <a:t>força resultante (R)</a:t>
            </a:r>
            <a:r>
              <a:rPr lang="ja-JP" altLang="en-US" sz="1100" dirty="0">
                <a:solidFill>
                  <a:prstClr val="black"/>
                </a:solidFill>
                <a:latin typeface="Meiryo UI" panose="020B0604030504040204" pitchFamily="50" charset="-128"/>
                <a:ea typeface="Meiryo UI" panose="020B0604030504040204" pitchFamily="50" charset="-128"/>
              </a:rPr>
              <a:t> quando duas forças (F1 e F2) estão atuando sobre uma linha reta,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conforme mostrado pela imagem 4-7, será o somatório delas quando ambas as direções forem iguais.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Quando estiverem em direções contrárias, será igual à diferença entre elas.</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n-US" altLang="ja-JP" sz="1100" b="1" u="sng" dirty="0">
                <a:solidFill>
                  <a:prstClr val="black"/>
                </a:solidFill>
                <a:latin typeface="Meiryo UI" panose="020B0604030504040204" pitchFamily="50" charset="-128"/>
                <a:ea typeface="Meiryo UI" panose="020B0604030504040204" pitchFamily="50" charset="-128"/>
              </a:rPr>
              <a:t>(b)　Em caso de direção e módulos diferentes</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Pode-se obter a força resultante (R) quando duas forças F1 e F2,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de direções e módulos diferentes, atuam num ponto O, conforme mostrado pela imagem 4-8.</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Desenha-se uma paralelogramo (OBDA) com 2 lados F1 e F2, e a sua diagonal indicará a </a:t>
            </a:r>
            <a:r>
              <a:rPr lang="ja-JP" altLang="en-US" sz="1100" b="1" u="sng" dirty="0">
                <a:solidFill>
                  <a:prstClr val="black"/>
                </a:solidFill>
                <a:latin typeface="Meiryo UI" panose="020B0604030504040204" pitchFamily="50" charset="-128"/>
                <a:ea typeface="Meiryo UI" panose="020B0604030504040204" pitchFamily="50" charset="-128"/>
              </a:rPr>
              <a:t>força resultante (R)</a:t>
            </a:r>
            <a:r>
              <a:rPr lang="ja-JP" altLang="en-US" sz="11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Esse método chama-se </a:t>
            </a:r>
            <a:r>
              <a:rPr lang="ja-JP" altLang="en-US" sz="1100" b="1" u="sng" dirty="0">
                <a:solidFill>
                  <a:prstClr val="black"/>
                </a:solidFill>
                <a:latin typeface="Meiryo UI" panose="020B0604030504040204" pitchFamily="50" charset="-128"/>
                <a:ea typeface="Meiryo UI" panose="020B0604030504040204" pitchFamily="50" charset="-128"/>
              </a:rPr>
              <a:t>"paralelogramo de forças"</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100" b="1" u="sng" dirty="0">
                <a:solidFill>
                  <a:prstClr val="black"/>
                </a:solidFill>
                <a:latin typeface="Meiryo UI" panose="020B0604030504040204" pitchFamily="50" charset="-128"/>
                <a:ea typeface="Meiryo UI" panose="020B0604030504040204" pitchFamily="50" charset="-128"/>
              </a:rPr>
              <a:t>②　Decomposição de forças</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Conforme mostrado pela imagem 4-10, de modo que o barco flutuando em um rio com correnteza não seja afastado para uma das margens,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ambas as margens A e B foram ligadas por uma corda, e chamamos de F a força que arrasta o barco,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enquanto as forças atuantes sobre a corda são respectivamente Fa e Fb.</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força atuante sobre a corda, conforme mostrado pela imagem 4-10,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pode ser obtida utilizando o paralelogramo da força ao contrário.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Tomando a linha diagonal R como força contrária à força F que arrasta o barco, pode-se desenhar um paralelogramo que tem os 2 lados formados pelas respectivas cordas.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Os comprimentos de Fa e Fb nesse momento serão a força atuante.</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Chama-se </a:t>
            </a:r>
            <a:r>
              <a:rPr lang="ja-JP" altLang="en-US" sz="1100" b="1" u="sng" dirty="0">
                <a:solidFill>
                  <a:prstClr val="black"/>
                </a:solidFill>
                <a:latin typeface="Meiryo UI" panose="020B0604030504040204" pitchFamily="50" charset="-128"/>
                <a:ea typeface="Meiryo UI" panose="020B0604030504040204" pitchFamily="50" charset="-128"/>
              </a:rPr>
              <a:t>"decomposição de força" a divisão de uma força em duas ou mais forças</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e as </a:t>
            </a:r>
            <a:r>
              <a:rPr lang="ja-JP" altLang="en-US" sz="1100" b="1" u="sng" dirty="0">
                <a:solidFill>
                  <a:prstClr val="black"/>
                </a:solidFill>
                <a:latin typeface="Meiryo UI" panose="020B0604030504040204" pitchFamily="50" charset="-128"/>
                <a:ea typeface="Meiryo UI" panose="020B0604030504040204" pitchFamily="50" charset="-128"/>
              </a:rPr>
              <a:t>forças decompostas</a:t>
            </a:r>
            <a:r>
              <a:rPr lang="ja-JP" altLang="en-US" sz="1100" dirty="0">
                <a:solidFill>
                  <a:prstClr val="black"/>
                </a:solidFill>
                <a:latin typeface="Meiryo UI" panose="020B0604030504040204" pitchFamily="50" charset="-128"/>
                <a:ea typeface="Meiryo UI" panose="020B0604030504040204" pitchFamily="50" charset="-128"/>
              </a:rPr>
              <a:t> Fa e Fb chamadas de "força componente".</a:t>
            </a:r>
          </a:p>
        </p:txBody>
      </p:sp>
      <p:pic>
        <p:nvPicPr>
          <p:cNvPr id="8" name="図 7"/>
          <p:cNvPicPr/>
          <p:nvPr/>
        </p:nvPicPr>
        <p:blipFill>
          <a:blip r:embed="rId5">
            <a:extLst>
              <a:ext uri="{28A0092B-C50C-407E-A947-70E740481C1C}">
                <a14:useLocalDpi xmlns:a14="http://schemas.microsoft.com/office/drawing/2010/main" val="0"/>
              </a:ext>
            </a:extLst>
          </a:blip>
          <a:srcRect/>
          <a:stretch>
            <a:fillRect/>
          </a:stretch>
        </p:blipFill>
        <p:spPr bwMode="auto">
          <a:xfrm>
            <a:off x="6323573" y="2396207"/>
            <a:ext cx="2191777" cy="1170469"/>
          </a:xfrm>
          <a:prstGeom prst="rect">
            <a:avLst/>
          </a:prstGeom>
          <a:noFill/>
          <a:ln>
            <a:solidFill>
              <a:schemeClr val="tx1"/>
            </a:solidFill>
          </a:ln>
        </p:spPr>
      </p:pic>
      <p:sp>
        <p:nvSpPr>
          <p:cNvPr id="2" name="テキスト ボックス 541">
            <a:extLst>
              <a:ext uri="{FF2B5EF4-FFF2-40B4-BE49-F238E27FC236}">
                <a16:creationId xmlns:a16="http://schemas.microsoft.com/office/drawing/2014/main" id="{54CB0322-6660-B0E7-BCDC-937B57421969}"/>
              </a:ext>
            </a:extLst>
          </p:cNvPr>
          <p:cNvSpPr txBox="1"/>
          <p:nvPr/>
        </p:nvSpPr>
        <p:spPr>
          <a:xfrm>
            <a:off x="6236499" y="1872971"/>
            <a:ext cx="2482797" cy="22136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7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4-7</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Composição de forças sobre a linha reta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542">
            <a:extLst>
              <a:ext uri="{FF2B5EF4-FFF2-40B4-BE49-F238E27FC236}">
                <a16:creationId xmlns:a16="http://schemas.microsoft.com/office/drawing/2014/main" id="{6C9473AE-F132-03CC-6028-74C1040C2036}"/>
              </a:ext>
            </a:extLst>
          </p:cNvPr>
          <p:cNvSpPr txBox="1"/>
          <p:nvPr/>
        </p:nvSpPr>
        <p:spPr>
          <a:xfrm>
            <a:off x="6398628" y="3307739"/>
            <a:ext cx="2051898" cy="22455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7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4-8</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Método do paralelogramo de forças</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173502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Momento de força (1) Momento de força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146/Página do material suplementar: 62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5783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rPr>
              <a:t>A força que busca rotacionar um corpo</a:t>
            </a:r>
            <a:r>
              <a:rPr lang="ja-JP" altLang="en-US" sz="1600" dirty="0">
                <a:solidFill>
                  <a:prstClr val="black"/>
                </a:solidFill>
                <a:latin typeface="Meiryo UI" panose="020B0604030504040204" pitchFamily="50" charset="-128"/>
                <a:ea typeface="Meiryo UI" panose="020B0604030504040204" pitchFamily="50" charset="-128"/>
              </a:rPr>
              <a:t> é chamada de </a:t>
            </a:r>
            <a:r>
              <a:rPr lang="ja-JP" altLang="en-US" sz="1600" b="1" u="sng" dirty="0">
                <a:solidFill>
                  <a:prstClr val="black"/>
                </a:solidFill>
                <a:latin typeface="Meiryo UI" panose="020B0604030504040204" pitchFamily="50" charset="-128"/>
                <a:ea typeface="Meiryo UI" panose="020B0604030504040204" pitchFamily="50" charset="-128"/>
              </a:rPr>
              <a:t>"momento de força"</a:t>
            </a:r>
            <a:r>
              <a:rPr lang="ja-JP" altLang="en-US" sz="1600" dirty="0">
                <a:solidFill>
                  <a:prstClr val="black"/>
                </a:solidFill>
                <a:latin typeface="Meiryo UI" panose="020B0604030504040204" pitchFamily="50" charset="-128"/>
                <a:ea typeface="Meiryo UI" panose="020B0604030504040204" pitchFamily="50" charset="-128"/>
              </a:rPr>
              <a:t>. O </a:t>
            </a:r>
            <a:r>
              <a:rPr lang="ja-JP" altLang="en-US" sz="1600" b="1" u="sng" dirty="0">
                <a:solidFill>
                  <a:prstClr val="black"/>
                </a:solidFill>
                <a:latin typeface="Meiryo UI" panose="020B0604030504040204" pitchFamily="50" charset="-128"/>
                <a:ea typeface="Meiryo UI" panose="020B0604030504040204" pitchFamily="50" charset="-128"/>
              </a:rPr>
              <a:t>módulo desse momento (M)</a:t>
            </a:r>
            <a:r>
              <a:rPr lang="ja-JP" altLang="en-US" sz="1600" dirty="0">
                <a:solidFill>
                  <a:prstClr val="black"/>
                </a:solidFill>
                <a:latin typeface="Meiryo UI" panose="020B0604030504040204" pitchFamily="50" charset="-128"/>
                <a:ea typeface="Meiryo UI" panose="020B0604030504040204" pitchFamily="50" charset="-128"/>
              </a:rPr>
              <a:t> não é apenas um </a:t>
            </a:r>
            <a:r>
              <a:rPr lang="ja-JP" altLang="en-US" sz="1600" b="1" u="sng" dirty="0">
                <a:solidFill>
                  <a:prstClr val="black"/>
                </a:solidFill>
                <a:latin typeface="Meiryo UI" panose="020B0604030504040204" pitchFamily="50" charset="-128"/>
                <a:ea typeface="Meiryo UI" panose="020B0604030504040204" pitchFamily="50" charset="-128"/>
              </a:rPr>
              <a:t>módulo de força (F)</a:t>
            </a:r>
            <a:r>
              <a:rPr lang="ja-JP" altLang="en-US" sz="1600" dirty="0">
                <a:solidFill>
                  <a:prstClr val="black"/>
                </a:solidFill>
                <a:latin typeface="Meiryo UI" panose="020B0604030504040204" pitchFamily="50" charset="-128"/>
                <a:ea typeface="Meiryo UI" panose="020B0604030504040204" pitchFamily="50" charset="-128"/>
              </a:rPr>
              <a:t>, pois també</a:t>
            </a:r>
            <a:r>
              <a:rPr lang="ja-JP" altLang="en-US" sz="1600">
                <a:solidFill>
                  <a:prstClr val="black"/>
                </a:solidFill>
                <a:latin typeface="Meiryo UI" panose="020B0604030504040204" pitchFamily="50" charset="-128"/>
                <a:ea typeface="Meiryo UI" panose="020B0604030504040204" pitchFamily="50" charset="-128"/>
              </a:rPr>
              <a:t>m </a:t>
            </a:r>
            <a:r>
              <a:rPr lang="pt-BR" altLang="ja-JP" sz="1600">
                <a:solidFill>
                  <a:prstClr val="black"/>
                </a:solidFill>
                <a:latin typeface="Meiryo UI" panose="020B0604030504040204" pitchFamily="50" charset="-128"/>
                <a:ea typeface="Meiryo UI" panose="020B0604030504040204" pitchFamily="50" charset="-128"/>
              </a:rPr>
              <a:t>a</a:t>
            </a:r>
            <a:r>
              <a:rPr lang="ja-JP" altLang="en-US" sz="160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influ</a:t>
            </a:r>
            <a:r>
              <a:rPr lang="pt-BR" altLang="ja-JP" sz="1600" dirty="0">
                <a:solidFill>
                  <a:prstClr val="black"/>
                </a:solidFill>
                <a:latin typeface="Meiryo UI" panose="020B0604030504040204" pitchFamily="50" charset="-128"/>
                <a:ea typeface="Meiryo UI" panose="020B0604030504040204" pitchFamily="50" charset="-128"/>
              </a:rPr>
              <a:t>ê</a:t>
            </a:r>
            <a:r>
              <a:rPr lang="ja-JP" altLang="en-US" sz="1600" dirty="0">
                <a:solidFill>
                  <a:prstClr val="black"/>
                </a:solidFill>
                <a:latin typeface="Meiryo UI" panose="020B0604030504040204" pitchFamily="50" charset="-128"/>
                <a:ea typeface="Meiryo UI" panose="020B0604030504040204" pitchFamily="50" charset="-128"/>
              </a:rPr>
              <a:t>ncia da </a:t>
            </a:r>
            <a:r>
              <a:rPr lang="ja-JP" altLang="en-US" sz="1600" b="1" u="sng" dirty="0">
                <a:solidFill>
                  <a:prstClr val="black"/>
                </a:solidFill>
                <a:latin typeface="Meiryo UI" panose="020B0604030504040204" pitchFamily="50" charset="-128"/>
                <a:ea typeface="Meiryo UI" panose="020B0604030504040204" pitchFamily="50" charset="-128"/>
              </a:rPr>
              <a:t>distância entre o centro do eixo de rotação e o ponto de força (o comprimento de braço: L)</a:t>
            </a:r>
            <a:r>
              <a:rPr lang="ja-JP" altLang="en-US"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rPr>
              <a:t>momento (M) ＝ força (F)　×　distância (L)</a:t>
            </a:r>
          </a:p>
        </p:txBody>
      </p:sp>
    </p:spTree>
    <p:extLst>
      <p:ext uri="{BB962C8B-B14F-4D97-AF65-F5344CB8AC3E}">
        <p14:creationId xmlns:p14="http://schemas.microsoft.com/office/powerpoint/2010/main" val="3513875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97BF4C-B44B-B22B-7883-D0AC3B0005A4}"/>
              </a:ext>
            </a:extLst>
          </p:cNvPr>
          <p:cNvPicPr>
            <a:picLocks noChangeAspect="1"/>
          </p:cNvPicPr>
          <p:nvPr/>
        </p:nvPicPr>
        <p:blipFill>
          <a:blip r:embed="rId3"/>
          <a:stretch>
            <a:fillRect/>
          </a:stretch>
        </p:blipFill>
        <p:spPr>
          <a:xfrm>
            <a:off x="5447940" y="2130902"/>
            <a:ext cx="3631998" cy="1583682"/>
          </a:xfrm>
          <a:prstGeom prst="rect">
            <a:avLst/>
          </a:prstGeom>
        </p:spPr>
      </p:pic>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Momento de força (2) Força de torque e momento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02553" y="6400413"/>
            <a:ext cx="4168109"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146/Página do material suplementar: 62 a 63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68</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6211989" cy="36316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Na imagem à direita, há uma força atuando em um ponto de força A a 2L de distância do eixo de rotação O, e outra em um ponto de força B a L de distância do mesmo ponto, respectivamente Fa e Fb.</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Seus respectivos momentos Ma e Mb</a:t>
            </a:r>
            <a:r>
              <a:rPr lang="ja-JP" altLang="en-US" sz="1400" dirty="0">
                <a:solidFill>
                  <a:prstClr val="black"/>
                </a:solidFill>
                <a:latin typeface="Meiryo UI" panose="020B0604030504040204" pitchFamily="50" charset="-128"/>
                <a:ea typeface="Meiryo UI" panose="020B0604030504040204" pitchFamily="50" charset="-128"/>
              </a:rPr>
              <a:t> podem ser obtidos da seguinte forma:</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Ma　＝　Fa × 2L</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Mb　＝　Fb × L</a:t>
            </a:r>
          </a:p>
          <a:p>
            <a:pPr marL="0" indent="0">
              <a:lnSpc>
                <a:spcPct val="100000"/>
              </a:lnSpc>
              <a:spcBef>
                <a:spcPts val="30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Caso a força de torque para essa rosca (momento) seja igual, teremos:</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Ma　＝　Mb, portanto</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Fa　×　2L　＝　Fb × L</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2 Fa　＝　Fb</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Fa　＝　Fb／2</a:t>
            </a:r>
          </a:p>
          <a:p>
            <a:pPr marL="0" indent="0">
              <a:lnSpc>
                <a:spcPct val="100000"/>
              </a:lnSpc>
              <a:spcBef>
                <a:spcPts val="30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Dessa forma, caso a </a:t>
            </a:r>
            <a:r>
              <a:rPr lang="ja-JP" altLang="en-US" sz="1400" b="1" u="sng" dirty="0">
                <a:solidFill>
                  <a:prstClr val="black"/>
                </a:solidFill>
                <a:latin typeface="Meiryo UI" panose="020B0604030504040204" pitchFamily="50" charset="-128"/>
                <a:ea typeface="Meiryo UI" panose="020B0604030504040204" pitchFamily="50" charset="-128"/>
              </a:rPr>
              <a:t>força de torque a rosca (momento) seja igual</a:t>
            </a:r>
            <a:r>
              <a:rPr lang="ja-JP" altLang="en-US" sz="1400" dirty="0">
                <a:solidFill>
                  <a:prstClr val="black"/>
                </a:solidFill>
                <a:latin typeface="Meiryo UI" panose="020B0604030504040204" pitchFamily="50" charset="-128"/>
                <a:ea typeface="Meiryo UI" panose="020B0604030504040204" pitchFamily="50" charset="-128"/>
              </a:rPr>
              <a:t>, a </a:t>
            </a:r>
            <a:r>
              <a:rPr lang="ja-JP" altLang="en-US" sz="1400" b="1" u="sng" dirty="0">
                <a:solidFill>
                  <a:prstClr val="black"/>
                </a:solidFill>
                <a:latin typeface="Meiryo UI" panose="020B0604030504040204" pitchFamily="50" charset="-128"/>
                <a:ea typeface="Meiryo UI" panose="020B0604030504040204" pitchFamily="50" charset="-128"/>
              </a:rPr>
              <a:t>força de torque Fa no ponto A que está em um comprimento de braço 2 vezes maior, será a metade da força de torque Fb no ponto B, situado a uma distância menor</a:t>
            </a:r>
            <a:r>
              <a:rPr lang="ja-JP" altLang="en-US" sz="14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Contudo, nesse caso, a distância necessária para mover o braço é maior, portanto a quantidade de trabalho para dar torque tanto em A quanto em B será a mesma.</a:t>
            </a:r>
          </a:p>
        </p:txBody>
      </p:sp>
    </p:spTree>
    <p:extLst>
      <p:ext uri="{BB962C8B-B14F-4D97-AF65-F5344CB8AC3E}">
        <p14:creationId xmlns:p14="http://schemas.microsoft.com/office/powerpoint/2010/main" val="1108153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Momento de força (3) Tombamento e momento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80651" y="6400413"/>
            <a:ext cx="4190011"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148/Página do material suplementar: 64 a 65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6211989" cy="38232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seguir, explicação tendo como exemplo a relação entre estabilidade e momento, no contexto de queda durante operação na plataforma aérea veicular.</a:t>
            </a:r>
          </a:p>
          <a:p>
            <a:pPr marL="0" indent="0">
              <a:lnSpc>
                <a:spcPct val="100000"/>
              </a:lnSpc>
              <a:spcBef>
                <a:spcPts val="300"/>
              </a:spcBef>
              <a:buNone/>
            </a:pPr>
            <a:r>
              <a:rPr lang="ja-JP" altLang="en-US" sz="1100" dirty="0">
                <a:solidFill>
                  <a:prstClr val="black"/>
                </a:solidFill>
                <a:latin typeface="Meiryo UI" panose="020B0604030504040204" pitchFamily="50" charset="-128"/>
                <a:ea typeface="Meiryo UI" panose="020B0604030504040204" pitchFamily="50" charset="-128"/>
              </a:rPr>
              <a:t>　【Condições】</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O: Ponto de apoio da queda (posição de expansão da patola)</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WG: Peso da plataforma aérea veicular (massa da máquina x g)</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W: Peso total da carga nominal atuando sobre a plataforma de trabalho (massa alocada x g)</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Distância L: do ponto de apoio O até a posição do centro de gravidade da plataforma aérea veicular</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ℓ: distância horizontal do ponto de apoio O até o centro de gravidade da carga nominal</a:t>
            </a:r>
          </a:p>
          <a:p>
            <a:pPr marL="0" indent="0">
              <a:lnSpc>
                <a:spcPct val="100000"/>
              </a:lnSpc>
              <a:spcBef>
                <a:spcPts val="300"/>
              </a:spcBef>
              <a:buNone/>
            </a:pPr>
            <a:r>
              <a:rPr lang="ja-JP" altLang="en-US" sz="1100" dirty="0">
                <a:solidFill>
                  <a:prstClr val="black"/>
                </a:solidFill>
                <a:latin typeface="Meiryo UI" panose="020B0604030504040204" pitchFamily="50" charset="-128"/>
                <a:ea typeface="Meiryo UI" panose="020B0604030504040204" pitchFamily="50" charset="-128"/>
              </a:rPr>
              <a:t>　O momento de força (MW) que age no tombamento da plataforma aérea veicular,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a partir do ponto de apoio O, bem como o momento que atua de forma oposta,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visando dar estabilidade, podem ser obtidos conforme a seguir.</a:t>
            </a:r>
          </a:p>
          <a:p>
            <a:pPr marL="0" indent="0">
              <a:lnSpc>
                <a:spcPct val="100000"/>
              </a:lnSpc>
              <a:spcBef>
                <a:spcPts val="300"/>
              </a:spcBef>
              <a:buNone/>
            </a:pPr>
            <a:r>
              <a:rPr lang="ja-JP" altLang="en-US" sz="1100" dirty="0">
                <a:solidFill>
                  <a:prstClr val="black"/>
                </a:solidFill>
                <a:latin typeface="Meiryo UI" panose="020B0604030504040204" pitchFamily="50" charset="-128"/>
                <a:ea typeface="Meiryo UI" panose="020B0604030504040204" pitchFamily="50" charset="-128"/>
              </a:rPr>
              <a:t>　　Momento de derrube ＭＷ　＝　W × ℓ</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Momento de estabilidade MG　＝　WG × L</a:t>
            </a:r>
          </a:p>
          <a:p>
            <a:pPr marL="0" indent="0">
              <a:lnSpc>
                <a:spcPct val="100000"/>
              </a:lnSpc>
              <a:spcBef>
                <a:spcPts val="300"/>
              </a:spcBef>
              <a:buNone/>
            </a:pPr>
            <a:r>
              <a:rPr lang="ja-JP" altLang="en-US" sz="1100" dirty="0">
                <a:solidFill>
                  <a:prstClr val="black"/>
                </a:solidFill>
                <a:latin typeface="Meiryo UI" panose="020B0604030504040204" pitchFamily="50" charset="-128"/>
                <a:ea typeface="Meiryo UI" panose="020B0604030504040204" pitchFamily="50" charset="-128"/>
              </a:rPr>
              <a:t>　Em caso de MG ＞ MW, a plataforma aérea veicular terá estabilidade em relação ao momento de derrube. Contudo, se MG ＜ MW, ocorrerá o tombamento.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Além disso, mesmo mantendo-se a carga alocada constante, de acordo com a retração ou alongamento da lança,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a distância até o centro de gravidade da carga alocada (Q) poderá aumentar, tornando o momento de derrube (MW) também maior, aumentando o perigo de tombamento.</a:t>
            </a:r>
          </a:p>
          <a:p>
            <a:pPr marL="0" indent="0">
              <a:lnSpc>
                <a:spcPct val="100000"/>
              </a:lnSpc>
              <a:spcBef>
                <a:spcPts val="600"/>
              </a:spcBef>
              <a:buNone/>
            </a:pPr>
            <a:r>
              <a:rPr lang="ja-JP" altLang="en-US" sz="1100" dirty="0">
                <a:solidFill>
                  <a:prstClr val="black"/>
                </a:solidFill>
                <a:latin typeface="Meiryo UI" panose="020B0604030504040204" pitchFamily="50" charset="-128"/>
                <a:ea typeface="Meiryo UI" panose="020B0604030504040204" pitchFamily="50" charset="-128"/>
              </a:rPr>
              <a:t>　Ainda, o dispositivo de controle de operação da lança, um dos dispositivos de segurança da plataforma aérea veicular, detecta automaticamente o momento de derrube e o de estabilidade,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realizando interrupção automática da operação ou disparando um alarme.</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O diagrama da extensão da área de trabalho na imagem à direita mostra o limite de operação da lança.</a:t>
            </a:r>
          </a:p>
        </p:txBody>
      </p:sp>
      <p:pic>
        <p:nvPicPr>
          <p:cNvPr id="3" name="図 2">
            <a:extLst>
              <a:ext uri="{FF2B5EF4-FFF2-40B4-BE49-F238E27FC236}">
                <a16:creationId xmlns:a16="http://schemas.microsoft.com/office/drawing/2014/main" id="{A64A5849-5CE3-A199-45E2-68B877282E90}"/>
              </a:ext>
            </a:extLst>
          </p:cNvPr>
          <p:cNvPicPr>
            <a:picLocks noChangeAspect="1"/>
          </p:cNvPicPr>
          <p:nvPr/>
        </p:nvPicPr>
        <p:blipFill>
          <a:blip r:embed="rId3"/>
          <a:stretch>
            <a:fillRect/>
          </a:stretch>
        </p:blipFill>
        <p:spPr>
          <a:xfrm>
            <a:off x="6726402" y="808674"/>
            <a:ext cx="2025328" cy="2804300"/>
          </a:xfrm>
          <a:prstGeom prst="rect">
            <a:avLst/>
          </a:prstGeom>
        </p:spPr>
      </p:pic>
      <p:pic>
        <p:nvPicPr>
          <p:cNvPr id="10" name="図 9">
            <a:extLst>
              <a:ext uri="{FF2B5EF4-FFF2-40B4-BE49-F238E27FC236}">
                <a16:creationId xmlns:a16="http://schemas.microsoft.com/office/drawing/2014/main" id="{DA1FBC10-FB9C-98F2-00E3-D9E190C8F2FB}"/>
              </a:ext>
            </a:extLst>
          </p:cNvPr>
          <p:cNvPicPr>
            <a:picLocks noChangeAspect="1"/>
          </p:cNvPicPr>
          <p:nvPr/>
        </p:nvPicPr>
        <p:blipFill>
          <a:blip r:embed="rId4"/>
          <a:stretch>
            <a:fillRect/>
          </a:stretch>
        </p:blipFill>
        <p:spPr>
          <a:xfrm>
            <a:off x="6796092" y="3735087"/>
            <a:ext cx="2230718" cy="2086579"/>
          </a:xfrm>
          <a:prstGeom prst="rect">
            <a:avLst/>
          </a:prstGeom>
        </p:spPr>
      </p:pic>
    </p:spTree>
    <p:extLst>
      <p:ext uri="{BB962C8B-B14F-4D97-AF65-F5344CB8AC3E}">
        <p14:creationId xmlns:p14="http://schemas.microsoft.com/office/powerpoint/2010/main" val="151164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05825" y="275724"/>
            <a:ext cx="7562345"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Tipos de plataforma aérea veicular/Equipamentos de operação (3)</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6/Página do material suplementar: 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5931541"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③　Tipo lança mista</a:t>
            </a:r>
            <a:endParaRPr lang="en-US" altLang="ja-JP" sz="16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Modelo que possui ambas as funções de lança telescópica e articulada.</a:t>
            </a: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【Principais características】</a:t>
            </a: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  A plataforma de trabalho possui extensão de alcance bastante alta e ampla.</a:t>
            </a: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b)  Bastante utilizada em operações de construção civil ou preservação e gerenciamento que exigem extensão de área de trabalho ampla e com grandes altitudes.</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788093" y="964256"/>
            <a:ext cx="1492250" cy="2368550"/>
          </a:xfrm>
          <a:prstGeom prst="rect">
            <a:avLst/>
          </a:prstGeom>
          <a:noFill/>
          <a:ln>
            <a:solidFill>
              <a:schemeClr val="tx1"/>
            </a:solidFill>
          </a:ln>
        </p:spPr>
      </p:pic>
      <p:sp>
        <p:nvSpPr>
          <p:cNvPr id="2" name="テキスト ボックス 112">
            <a:extLst>
              <a:ext uri="{FF2B5EF4-FFF2-40B4-BE49-F238E27FC236}">
                <a16:creationId xmlns:a16="http://schemas.microsoft.com/office/drawing/2014/main" id="{38B9D750-729A-ECAF-179F-45F923B0C63D}"/>
              </a:ext>
            </a:extLst>
          </p:cNvPr>
          <p:cNvSpPr txBox="1"/>
          <p:nvPr/>
        </p:nvSpPr>
        <p:spPr>
          <a:xfrm>
            <a:off x="6341862" y="3745598"/>
            <a:ext cx="1828800" cy="190500"/>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algn="just"/>
            <a:r>
              <a:rPr lang="en-US" sz="600" kern="100">
                <a:effectLst/>
                <a:latin typeface="Arial" panose="020B0604020202020204" pitchFamily="34" charset="0"/>
                <a:ea typeface="ＭＳ ゴシック" panose="020B0609070205080204" pitchFamily="49" charset="-128"/>
                <a:cs typeface="Times New Roman" panose="02020603050405020304" pitchFamily="18" charset="0"/>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91">
            <a:extLst>
              <a:ext uri="{FF2B5EF4-FFF2-40B4-BE49-F238E27FC236}">
                <a16:creationId xmlns:a16="http://schemas.microsoft.com/office/drawing/2014/main" id="{88528CF9-A368-3C26-44C9-00DC7189ED5C}"/>
              </a:ext>
            </a:extLst>
          </p:cNvPr>
          <p:cNvSpPr txBox="1"/>
          <p:nvPr/>
        </p:nvSpPr>
        <p:spPr>
          <a:xfrm>
            <a:off x="6762750" y="3110577"/>
            <a:ext cx="1752600" cy="2857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600" kern="100">
                <a:effectLst/>
                <a:latin typeface="Arial" panose="020B0604020202020204" pitchFamily="34" charset="0"/>
                <a:ea typeface="ＭＳ ゴシック" panose="020B0609070205080204" pitchFamily="49" charset="-128"/>
                <a:cs typeface="Times New Roman" panose="02020603050405020304" pitchFamily="18" charset="0"/>
              </a:rPr>
              <a:t>Imagem 1-8</a:t>
            </a:r>
            <a:r>
              <a:rPr lang="ja-JP" sz="600" kern="100">
                <a:effectLst/>
                <a:latin typeface="Arial" panose="020B0604020202020204" pitchFamily="34" charset="0"/>
                <a:ea typeface="ＭＳ ゴシック" panose="020B0609070205080204" pitchFamily="49" charset="-128"/>
                <a:cs typeface="Arial" panose="020B0604020202020204" pitchFamily="34" charset="0"/>
              </a:rPr>
              <a:t>　</a:t>
            </a:r>
            <a:r>
              <a:rPr lang="en-US" sz="600" kern="100">
                <a:effectLst/>
                <a:latin typeface="Arial" panose="020B0604020202020204" pitchFamily="34" charset="0"/>
                <a:ea typeface="ＭＳ ゴシック" panose="020B0609070205080204" pitchFamily="49" charset="-128"/>
                <a:cs typeface="Times New Roman" panose="02020603050405020304" pitchFamily="18" charset="0"/>
              </a:rPr>
              <a:t>Exemplo de lança mista</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89512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Equilíbrio de forças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149/Página do material suplementar: 65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70</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5181842" cy="31607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①　Equilíbrio de forças</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u="sng" dirty="0">
                <a:solidFill>
                  <a:prstClr val="black"/>
                </a:solidFill>
                <a:latin typeface="Meiryo UI" panose="020B0604030504040204" pitchFamily="50" charset="-128"/>
                <a:ea typeface="Meiryo UI" panose="020B0604030504040204" pitchFamily="50" charset="-128"/>
              </a:rPr>
              <a:t>Quando diversas forças atuam sobre um mesmo corpo</a:t>
            </a:r>
            <a:r>
              <a:rPr lang="ja-JP" altLang="en-US" sz="1200" dirty="0">
                <a:solidFill>
                  <a:prstClr val="black"/>
                </a:solidFill>
                <a:latin typeface="Meiryo UI" panose="020B0604030504040204" pitchFamily="50" charset="-128"/>
                <a:ea typeface="Meiryo UI" panose="020B0604030504040204" pitchFamily="50" charset="-128"/>
              </a:rPr>
              <a:t>, dizemos que elas estão </a:t>
            </a:r>
            <a:r>
              <a:rPr lang="ja-JP" altLang="en-US" sz="1200" b="1" u="sng" dirty="0">
                <a:solidFill>
                  <a:prstClr val="black"/>
                </a:solidFill>
                <a:latin typeface="Meiryo UI" panose="020B0604030504040204" pitchFamily="50" charset="-128"/>
                <a:ea typeface="Meiryo UI" panose="020B0604030504040204" pitchFamily="50" charset="-128"/>
              </a:rPr>
              <a:t>"em equilíbrio"</a:t>
            </a:r>
            <a:r>
              <a:rPr lang="ja-JP" altLang="en-US" sz="1200" dirty="0">
                <a:solidFill>
                  <a:prstClr val="black"/>
                </a:solidFill>
                <a:latin typeface="Meiryo UI" panose="020B0604030504040204" pitchFamily="50" charset="-128"/>
                <a:ea typeface="Meiryo UI" panose="020B0604030504040204" pitchFamily="50" charset="-128"/>
              </a:rPr>
              <a:t>, caso o corpo </a:t>
            </a:r>
            <a:r>
              <a:rPr lang="ja-JP" altLang="en-US" sz="1200" b="1" u="sng" dirty="0">
                <a:solidFill>
                  <a:prstClr val="black"/>
                </a:solidFill>
                <a:latin typeface="Meiryo UI" panose="020B0604030504040204" pitchFamily="50" charset="-128"/>
                <a:ea typeface="Meiryo UI" panose="020B0604030504040204" pitchFamily="50" charset="-128"/>
              </a:rPr>
              <a:t>não esteja em movimento</a:t>
            </a:r>
            <a:r>
              <a:rPr lang="ja-JP" altLang="en-US"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Por exemplo, quando uma carga é içada por uma corda, estando a carga em repouso, </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podemos dizer que uma força na direção para cima de mesma intensidade que a gravidade (W=mg) provocada pela massa da carga atua sobre a corda, com as forças em estado de equilíbrio.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1200"/>
              </a:spcBef>
              <a:buNone/>
            </a:pPr>
            <a:r>
              <a:rPr lang="ja-JP" altLang="en-US" sz="1200" b="1" dirty="0">
                <a:solidFill>
                  <a:prstClr val="black"/>
                </a:solidFill>
                <a:latin typeface="Meiryo UI" panose="020B0604030504040204" pitchFamily="50" charset="-128"/>
                <a:ea typeface="Meiryo UI" panose="020B0604030504040204" pitchFamily="50" charset="-128"/>
              </a:rPr>
              <a:t>②　Equilíbrio de forças</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 força atuando sobre a balança na imagem à direita está estática, portanto o momento de rotação para a esquerda  (Ma) do ponto de apoio, e o momento de rotação para a direita (Mb) são equivalentes, podendo ser expressos da seguinte forma.</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Ma ＝ Mb</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Ma ＝ Wa × a</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Mb ＝ Wb × b</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Além disso, sobre os ombros da pessoa funcionando como apoio, há atuação de força Wa ＋ Wb ＝ P.</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7B71ECEA-86A0-1464-4611-352E23393E2A}"/>
              </a:ext>
            </a:extLst>
          </p:cNvPr>
          <p:cNvPicPr>
            <a:picLocks noChangeAspect="1"/>
          </p:cNvPicPr>
          <p:nvPr/>
        </p:nvPicPr>
        <p:blipFill>
          <a:blip r:embed="rId3"/>
          <a:stretch>
            <a:fillRect/>
          </a:stretch>
        </p:blipFill>
        <p:spPr>
          <a:xfrm>
            <a:off x="6086092" y="994180"/>
            <a:ext cx="2162175" cy="2143125"/>
          </a:xfrm>
          <a:prstGeom prst="rect">
            <a:avLst/>
          </a:prstGeom>
        </p:spPr>
      </p:pic>
      <p:pic>
        <p:nvPicPr>
          <p:cNvPr id="10" name="図 9">
            <a:extLst>
              <a:ext uri="{FF2B5EF4-FFF2-40B4-BE49-F238E27FC236}">
                <a16:creationId xmlns:a16="http://schemas.microsoft.com/office/drawing/2014/main" id="{41384AA2-4A18-C6AA-BEF1-B78E4B1CC42A}"/>
              </a:ext>
            </a:extLst>
          </p:cNvPr>
          <p:cNvPicPr>
            <a:picLocks noChangeAspect="1"/>
          </p:cNvPicPr>
          <p:nvPr/>
        </p:nvPicPr>
        <p:blipFill>
          <a:blip r:embed="rId4"/>
          <a:stretch>
            <a:fillRect/>
          </a:stretch>
        </p:blipFill>
        <p:spPr>
          <a:xfrm>
            <a:off x="6086092" y="3265690"/>
            <a:ext cx="2200275" cy="2962275"/>
          </a:xfrm>
          <a:prstGeom prst="rect">
            <a:avLst/>
          </a:prstGeom>
        </p:spPr>
      </p:pic>
    </p:spTree>
    <p:extLst>
      <p:ext uri="{BB962C8B-B14F-4D97-AF65-F5344CB8AC3E}">
        <p14:creationId xmlns:p14="http://schemas.microsoft.com/office/powerpoint/2010/main" val="1781021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AAA1A34-1AF7-3F94-F80F-2CFA94D00E37}"/>
              </a:ext>
            </a:extLst>
          </p:cNvPr>
          <p:cNvPicPr>
            <a:picLocks noChangeAspect="1"/>
          </p:cNvPicPr>
          <p:nvPr/>
        </p:nvPicPr>
        <p:blipFill>
          <a:blip r:embed="rId3"/>
          <a:stretch>
            <a:fillRect/>
          </a:stretch>
        </p:blipFill>
        <p:spPr>
          <a:xfrm>
            <a:off x="5837380" y="2423934"/>
            <a:ext cx="3306620" cy="1328182"/>
          </a:xfrm>
          <a:prstGeom prst="rect">
            <a:avLst/>
          </a:prstGeom>
        </p:spPr>
      </p:pic>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Massa e centro de gravidade</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91310" y="6400413"/>
            <a:ext cx="377935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150/Página do material suplementar: 66</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9267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Massa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a:t>
            </a:r>
            <a:r>
              <a:rPr lang="ja-JP" altLang="en-US" sz="1400" b="1" u="sng" dirty="0">
                <a:solidFill>
                  <a:prstClr val="black"/>
                </a:solidFill>
                <a:latin typeface="Meiryo UI" panose="020B0604030504040204" pitchFamily="50" charset="-128"/>
                <a:ea typeface="Meiryo UI" panose="020B0604030504040204" pitchFamily="50" charset="-128"/>
              </a:rPr>
              <a:t>massa</a:t>
            </a:r>
            <a:r>
              <a:rPr lang="ja-JP" altLang="en-US" sz="1400" dirty="0">
                <a:solidFill>
                  <a:prstClr val="black"/>
                </a:solidFill>
                <a:latin typeface="Meiryo UI" panose="020B0604030504040204" pitchFamily="50" charset="-128"/>
                <a:ea typeface="Meiryo UI" panose="020B0604030504040204" pitchFamily="50" charset="-128"/>
              </a:rPr>
              <a:t> dos corpos pode </a:t>
            </a:r>
            <a:r>
              <a:rPr lang="ja-JP" altLang="en-US" sz="1400" b="1" u="sng" dirty="0">
                <a:solidFill>
                  <a:prstClr val="black"/>
                </a:solidFill>
                <a:latin typeface="Meiryo UI" panose="020B0604030504040204" pitchFamily="50" charset="-128"/>
                <a:ea typeface="Meiryo UI" panose="020B0604030504040204" pitchFamily="50" charset="-128"/>
              </a:rPr>
              <a:t>variar de acordo com o material</a:t>
            </a:r>
            <a:r>
              <a:rPr lang="ja-JP" altLang="en-US" sz="1400" dirty="0">
                <a:solidFill>
                  <a:prstClr val="black"/>
                </a:solidFill>
                <a:latin typeface="Meiryo UI" panose="020B0604030504040204" pitchFamily="50" charset="-128"/>
                <a:ea typeface="Meiryo UI" panose="020B0604030504040204" pitchFamily="50" charset="-128"/>
              </a:rPr>
              <a:t>, mesmo se tratando do </a:t>
            </a:r>
            <a:r>
              <a:rPr lang="ja-JP" altLang="en-US" sz="1400" b="1" u="sng" dirty="0">
                <a:solidFill>
                  <a:prstClr val="black"/>
                </a:solidFill>
                <a:latin typeface="Meiryo UI" panose="020B0604030504040204" pitchFamily="50" charset="-128"/>
                <a:ea typeface="Meiryo UI" panose="020B0604030504040204" pitchFamily="50" charset="-128"/>
              </a:rPr>
              <a:t>mesmo volume</a:t>
            </a:r>
            <a:r>
              <a:rPr lang="ja-JP" altLang="en-US" sz="1400" dirty="0">
                <a:solidFill>
                  <a:prstClr val="black"/>
                </a:solidFill>
                <a:latin typeface="Meiryo UI" panose="020B0604030504040204" pitchFamily="50" charset="-128"/>
                <a:ea typeface="Meiryo UI" panose="020B0604030504040204" pitchFamily="50" charset="-128"/>
              </a:rPr>
              <a:t>. Por exemplo, chumbo é mais </a:t>
            </a:r>
            <a:r>
              <a:rPr lang="pt-BR" altLang="ja-JP" sz="1400" dirty="0">
                <a:solidFill>
                  <a:prstClr val="black"/>
                </a:solidFill>
                <a:latin typeface="Meiryo UI" panose="020B0604030504040204" pitchFamily="50" charset="-128"/>
                <a:ea typeface="Meiryo UI" panose="020B0604030504040204" pitchFamily="50" charset="-128"/>
              </a:rPr>
              <a:t>pesado</a:t>
            </a:r>
            <a:r>
              <a:rPr lang="ja-JP" altLang="en-US" sz="1400" dirty="0">
                <a:solidFill>
                  <a:prstClr val="black"/>
                </a:solidFill>
                <a:latin typeface="Meiryo UI" panose="020B0604030504040204" pitchFamily="50" charset="-128"/>
                <a:ea typeface="Meiryo UI" panose="020B0604030504040204" pitchFamily="50" charset="-128"/>
              </a:rPr>
              <a:t> que ferro, madeira é mais leve que alumínio.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Isso se deve à </a:t>
            </a:r>
            <a:r>
              <a:rPr lang="ja-JP" altLang="en-US" sz="1400" b="1" u="sng" dirty="0">
                <a:solidFill>
                  <a:prstClr val="black"/>
                </a:solidFill>
                <a:latin typeface="Meiryo UI" panose="020B0604030504040204" pitchFamily="50" charset="-128"/>
                <a:ea typeface="Meiryo UI" panose="020B0604030504040204" pitchFamily="50" charset="-128"/>
              </a:rPr>
              <a:t>diferença da "massa por unidade de volume (d)"</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2042064"/>
            <a:ext cx="5563807" cy="253125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②　Centro de gravidade</a:t>
            </a:r>
            <a:endParaRPr lang="en-U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 </a:t>
            </a:r>
            <a:r>
              <a:rPr lang="ja-JP" altLang="en-US" sz="1400" b="1" dirty="0">
                <a:solidFill>
                  <a:prstClr val="black"/>
                </a:solidFill>
                <a:latin typeface="Meiryo UI" panose="020B0604030504040204" pitchFamily="50" charset="-128"/>
                <a:ea typeface="Meiryo UI" panose="020B0604030504040204" pitchFamily="50" charset="-128"/>
              </a:rPr>
              <a:t>centro de gravidade</a:t>
            </a:r>
            <a:r>
              <a:rPr lang="ja-JP" altLang="en-US" sz="1400" dirty="0">
                <a:solidFill>
                  <a:prstClr val="black"/>
                </a:solidFill>
                <a:latin typeface="Meiryo UI" panose="020B0604030504040204" pitchFamily="50" charset="-128"/>
                <a:ea typeface="Meiryo UI" panose="020B0604030504040204" pitchFamily="50" charset="-128"/>
              </a:rPr>
              <a:t> é </a:t>
            </a:r>
            <a:r>
              <a:rPr lang="ja-JP" altLang="en-US" sz="1400" b="1" u="sng" dirty="0">
                <a:solidFill>
                  <a:prstClr val="black"/>
                </a:solidFill>
                <a:latin typeface="Meiryo UI" panose="020B0604030504040204" pitchFamily="50" charset="-128"/>
                <a:ea typeface="Meiryo UI" panose="020B0604030504040204" pitchFamily="50" charset="-128"/>
              </a:rPr>
              <a:t>"o ponto em que a gravidade atua, quando a gravidade atuante nas diversas partes de um corpo se reúne em um único local"</a:t>
            </a:r>
            <a:r>
              <a:rPr lang="ja-JP" altLang="en-US" sz="1400" dirty="0">
                <a:solidFill>
                  <a:prstClr val="black"/>
                </a:solidFill>
                <a:latin typeface="Meiryo UI" panose="020B0604030504040204" pitchFamily="50" charset="-128"/>
                <a:ea typeface="Meiryo UI" panose="020B0604030504040204" pitchFamily="50" charset="-128"/>
              </a:rPr>
              <a:t>. De modo simples, é o </a:t>
            </a:r>
            <a:r>
              <a:rPr lang="ja-JP" altLang="en-US" sz="1400" b="1" u="sng" dirty="0">
                <a:solidFill>
                  <a:prstClr val="black"/>
                </a:solidFill>
                <a:latin typeface="Meiryo UI" panose="020B0604030504040204" pitchFamily="50" charset="-128"/>
                <a:ea typeface="Meiryo UI" panose="020B0604030504040204" pitchFamily="50" charset="-128"/>
              </a:rPr>
              <a:t>"centro" do peso de um corpo</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Um determinado corpo possui um </a:t>
            </a:r>
            <a:r>
              <a:rPr lang="ja-JP" altLang="en-US" sz="1400" b="1" u="sng" dirty="0">
                <a:solidFill>
                  <a:prstClr val="black"/>
                </a:solidFill>
                <a:latin typeface="Meiryo UI" panose="020B0604030504040204" pitchFamily="50" charset="-128"/>
                <a:ea typeface="Meiryo UI" panose="020B0604030504040204" pitchFamily="50" charset="-128"/>
              </a:rPr>
              <a:t>centro de gravidade próprio</a:t>
            </a:r>
            <a:r>
              <a:rPr lang="ja-JP" altLang="en-US" sz="1400" dirty="0">
                <a:solidFill>
                  <a:prstClr val="black"/>
                </a:solidFill>
                <a:latin typeface="Meiryo UI" panose="020B0604030504040204" pitchFamily="50" charset="-128"/>
                <a:ea typeface="Meiryo UI" panose="020B0604030504040204" pitchFamily="50" charset="-128"/>
              </a:rPr>
              <a:t>, cuja </a:t>
            </a:r>
            <a:r>
              <a:rPr lang="ja-JP" altLang="en-US" sz="1400" b="1" u="sng" dirty="0">
                <a:solidFill>
                  <a:prstClr val="black"/>
                </a:solidFill>
                <a:latin typeface="Meiryo UI" panose="020B0604030504040204" pitchFamily="50" charset="-128"/>
                <a:ea typeface="Meiryo UI" panose="020B0604030504040204" pitchFamily="50" charset="-128"/>
              </a:rPr>
              <a:t>posição não sofrerá alteração</a:t>
            </a:r>
            <a:r>
              <a:rPr lang="ja-JP" altLang="en-US" sz="1400" dirty="0">
                <a:solidFill>
                  <a:prstClr val="black"/>
                </a:solidFill>
                <a:latin typeface="Meiryo UI" panose="020B0604030504040204" pitchFamily="50" charset="-128"/>
                <a:ea typeface="Meiryo UI" panose="020B0604030504040204" pitchFamily="50" charset="-128"/>
              </a:rPr>
              <a:t> a menos que a forma do corpo seja alterada, </a:t>
            </a:r>
            <a:r>
              <a:rPr lang="ja-JP" altLang="en-US" sz="1400" b="1" u="sng" dirty="0">
                <a:solidFill>
                  <a:prstClr val="black"/>
                </a:solidFill>
                <a:latin typeface="Meiryo UI" panose="020B0604030504040204" pitchFamily="50" charset="-128"/>
                <a:ea typeface="Meiryo UI" panose="020B0604030504040204" pitchFamily="50" charset="-128"/>
              </a:rPr>
              <a:t>mesmo que seja mudada a posição ou modo de posicionamento desse corpo</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Além disso, </a:t>
            </a:r>
            <a:r>
              <a:rPr lang="ja-JP" altLang="en-US" sz="1400" b="1" u="sng" dirty="0">
                <a:solidFill>
                  <a:prstClr val="black"/>
                </a:solidFill>
                <a:latin typeface="Meiryo UI" panose="020B0604030504040204" pitchFamily="50" charset="-128"/>
                <a:ea typeface="Meiryo UI" panose="020B0604030504040204" pitchFamily="50" charset="-128"/>
              </a:rPr>
              <a:t>o centro de gravidade de um corpo não está necessariamente em seu interior</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posição do centro de gravidade é um </a:t>
            </a:r>
            <a:r>
              <a:rPr lang="ja-JP" altLang="en-US" sz="1400" b="1" u="sng" dirty="0">
                <a:solidFill>
                  <a:prstClr val="black"/>
                </a:solidFill>
                <a:latin typeface="Meiryo UI" panose="020B0604030504040204" pitchFamily="50" charset="-128"/>
                <a:ea typeface="Meiryo UI" panose="020B0604030504040204" pitchFamily="50" charset="-128"/>
              </a:rPr>
              <a:t>elemento importante quando se analisa a posição de elevamento de um corpo</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ou o tombamento de maquinários como plataforma aérea veicular.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8459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7520"/>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Centro de gravidade e estabilidade (1) Estabilidade dos corpos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153/Página do material suplementar: 66 a 67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72</a:t>
            </a:fld>
            <a:endParaRPr lang="ja-JP" altLang="en-US">
              <a:solidFill>
                <a:prstClr val="black">
                  <a:tint val="75000"/>
                </a:prstClr>
              </a:solidFill>
            </a:endParaRPr>
          </a:p>
        </p:txBody>
      </p:sp>
      <p:sp>
        <p:nvSpPr>
          <p:cNvPr id="11" name="コンテンツ プレースホルダー 4"/>
          <p:cNvSpPr txBox="1">
            <a:spLocks/>
          </p:cNvSpPr>
          <p:nvPr/>
        </p:nvSpPr>
        <p:spPr>
          <a:xfrm>
            <a:off x="628650" y="825603"/>
            <a:ext cx="6362460" cy="36261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Quando se diz que um corpo posicionado está </a:t>
            </a:r>
            <a:r>
              <a:rPr lang="ja-JP" altLang="en-US" sz="1400" b="1" u="sng" dirty="0">
                <a:solidFill>
                  <a:prstClr val="black"/>
                </a:solidFill>
                <a:latin typeface="Meiryo UI" panose="020B0604030504040204" pitchFamily="50" charset="-128"/>
                <a:ea typeface="Meiryo UI" panose="020B0604030504040204" pitchFamily="50" charset="-128"/>
              </a:rPr>
              <a:t>"bem posicionado"</a:t>
            </a:r>
            <a:r>
              <a:rPr lang="ja-JP" altLang="en-US" sz="1400" dirty="0">
                <a:solidFill>
                  <a:prstClr val="black"/>
                </a:solidFill>
                <a:latin typeface="Meiryo UI" panose="020B0604030504040204" pitchFamily="50" charset="-128"/>
                <a:ea typeface="Meiryo UI" panose="020B0604030504040204" pitchFamily="50" charset="-128"/>
              </a:rPr>
              <a:t>, significa que </a:t>
            </a:r>
            <a:r>
              <a:rPr lang="ja-JP" altLang="en-US" sz="1400" b="1" u="sng" dirty="0">
                <a:solidFill>
                  <a:prstClr val="black"/>
                </a:solidFill>
                <a:latin typeface="Meiryo UI" panose="020B0604030504040204" pitchFamily="50" charset="-128"/>
                <a:ea typeface="Meiryo UI" panose="020B0604030504040204" pitchFamily="50" charset="-128"/>
              </a:rPr>
              <a:t>encontra-se com estabilidade, sem risco de tombamento</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Conforme na imagem à direita, </a:t>
            </a:r>
            <a:r>
              <a:rPr lang="ja-JP" altLang="en-US" sz="1400" b="1" u="sng" dirty="0">
                <a:solidFill>
                  <a:prstClr val="black"/>
                </a:solidFill>
                <a:latin typeface="Meiryo UI" panose="020B0604030504040204" pitchFamily="50" charset="-128"/>
                <a:ea typeface="Meiryo UI" panose="020B0604030504040204" pitchFamily="50" charset="-128"/>
              </a:rPr>
              <a:t>caso a linha perpendicular que passa pelo centro de gravidade de um corpo estiver passando pela base que sustenta o corpo</a:t>
            </a:r>
            <a:r>
              <a:rPr lang="ja-JP" altLang="en-US" sz="1400" dirty="0">
                <a:solidFill>
                  <a:prstClr val="black"/>
                </a:solidFill>
                <a:latin typeface="Meiryo UI" panose="020B0604030504040204" pitchFamily="50" charset="-128"/>
                <a:ea typeface="Meiryo UI" panose="020B0604030504040204" pitchFamily="50" charset="-128"/>
              </a:rPr>
              <a:t>, esse corpo estará </a:t>
            </a:r>
            <a:r>
              <a:rPr lang="ja-JP" altLang="en-US" sz="1400" b="1" u="sng" dirty="0">
                <a:solidFill>
                  <a:prstClr val="black"/>
                </a:solidFill>
                <a:latin typeface="Meiryo UI" panose="020B0604030504040204" pitchFamily="50" charset="-128"/>
                <a:ea typeface="Meiryo UI" panose="020B0604030504040204" pitchFamily="50" charset="-128"/>
              </a:rPr>
              <a:t>bem posicionado</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No entanto, caso essa linha perpendicular não estiver passando pela base,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ocorrerá </a:t>
            </a:r>
            <a:r>
              <a:rPr lang="en-US" altLang="ja-JP" sz="1400" dirty="0">
                <a:solidFill>
                  <a:prstClr val="black"/>
                </a:solidFill>
                <a:latin typeface="Meiryo UI" panose="020B0604030504040204" pitchFamily="50" charset="-128"/>
                <a:ea typeface="Meiryo UI" panose="020B0604030504040204" pitchFamily="50" charset="-128"/>
              </a:rPr>
              <a:t>o </a:t>
            </a:r>
            <a:r>
              <a:rPr lang="ja-JP" altLang="en-US" sz="1400" b="1" u="sng" dirty="0">
                <a:solidFill>
                  <a:prstClr val="black"/>
                </a:solidFill>
                <a:latin typeface="Meiryo UI" panose="020B0604030504040204" pitchFamily="50" charset="-128"/>
                <a:ea typeface="Meiryo UI" panose="020B0604030504040204" pitchFamily="50" charset="-128"/>
              </a:rPr>
              <a:t>tombamento devido à instabilidade</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É por isso que um corpo colocado em um plano inclinado, ou posicionado de forma inclinada, tem propensão a cair.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Além disso, mesmo quando essa linha perpendicular estiver passando pela base,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no caso de um corpo fino e longo, com centro de gravidade alto,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essa linha perpendicular pode deixar de passar pela base mesmo com uma leve inclinação, gerando risco de tombamento.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Ao contrário, quanto mais achatado for um objeto, menor será o perigo de tombamento.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Mesmo corpos iguais, como (a) e (b) da imagem à direita, </a:t>
            </a:r>
            <a:r>
              <a:rPr lang="ja-JP" altLang="en-US" sz="1400" b="1" u="sng" dirty="0">
                <a:solidFill>
                  <a:prstClr val="black"/>
                </a:solidFill>
                <a:latin typeface="Meiryo UI" panose="020B0604030504040204" pitchFamily="50" charset="-128"/>
                <a:ea typeface="Meiryo UI" panose="020B0604030504040204" pitchFamily="50" charset="-128"/>
              </a:rPr>
              <a:t>apenas com uma mudança de posicionamento, (b) adquire uma área de base maior do que (a)</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e ainda tem seu ponto de gravidade em posição mais baixa, fazendo com que tenha uma estabilidade maior.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Dessa forma, para preservar um corpo em estabilidade, </a:t>
            </a:r>
            <a:r>
              <a:rPr lang="ja-JP" altLang="en-US" sz="1400" b="1" u="sng" dirty="0">
                <a:solidFill>
                  <a:prstClr val="black"/>
                </a:solidFill>
                <a:latin typeface="Meiryo UI" panose="020B0604030504040204" pitchFamily="50" charset="-128"/>
                <a:ea typeface="Meiryo UI" panose="020B0604030504040204" pitchFamily="50" charset="-128"/>
              </a:rPr>
              <a:t>é importante posicioná-lo em uma base de área ampla, e que tenha um centro de gravidade baixo.</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991110" y="1472634"/>
            <a:ext cx="1880437" cy="129993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814681" y="3216908"/>
            <a:ext cx="2233295" cy="1949450"/>
          </a:xfrm>
          <a:prstGeom prst="rect">
            <a:avLst/>
          </a:prstGeom>
          <a:noFill/>
          <a:ln>
            <a:solidFill>
              <a:schemeClr val="tx1"/>
            </a:solidFill>
          </a:ln>
        </p:spPr>
      </p:pic>
      <p:sp>
        <p:nvSpPr>
          <p:cNvPr id="2" name="テキスト ボックス 565">
            <a:extLst>
              <a:ext uri="{FF2B5EF4-FFF2-40B4-BE49-F238E27FC236}">
                <a16:creationId xmlns:a16="http://schemas.microsoft.com/office/drawing/2014/main" id="{A710A765-DA94-F9D2-5462-C75072A15367}"/>
              </a:ext>
            </a:extLst>
          </p:cNvPr>
          <p:cNvSpPr txBox="1"/>
          <p:nvPr/>
        </p:nvSpPr>
        <p:spPr>
          <a:xfrm>
            <a:off x="7094304" y="2496633"/>
            <a:ext cx="1768029" cy="21054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pP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Imagem</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4-21</a:t>
            </a:r>
            <a:r>
              <a:rPr lang="ja-JP" sz="7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Posição</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do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centro</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de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gravidade</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e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estabilidade</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566">
            <a:extLst>
              <a:ext uri="{FF2B5EF4-FFF2-40B4-BE49-F238E27FC236}">
                <a16:creationId xmlns:a16="http://schemas.microsoft.com/office/drawing/2014/main" id="{F9599978-CE75-F0DF-21B7-B039EEFA677B}"/>
              </a:ext>
            </a:extLst>
          </p:cNvPr>
          <p:cNvSpPr txBox="1"/>
          <p:nvPr/>
        </p:nvSpPr>
        <p:spPr>
          <a:xfrm>
            <a:off x="6994549" y="4826867"/>
            <a:ext cx="1945205" cy="25463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pPr>
            <a:r>
              <a:rPr lang="en-US" sz="900" kern="100">
                <a:effectLst/>
                <a:latin typeface="Arial" panose="020B0604020202020204" pitchFamily="34" charset="0"/>
                <a:ea typeface="ＭＳ ゴシック" panose="020B0609070205080204" pitchFamily="49" charset="-128"/>
                <a:cs typeface="Times New Roman" panose="02020603050405020304" pitchFamily="18" charset="0"/>
              </a:rPr>
              <a:t>Imagem 4-22</a:t>
            </a:r>
            <a:r>
              <a:rPr lang="ja-JP" sz="900" kern="100">
                <a:effectLst/>
                <a:latin typeface="Arial" panose="020B0604020202020204" pitchFamily="34" charset="0"/>
                <a:ea typeface="ＭＳ ゴシック" panose="020B0609070205080204" pitchFamily="49" charset="-128"/>
                <a:cs typeface="Arial" panose="020B0604020202020204" pitchFamily="34" charset="0"/>
              </a:rPr>
              <a:t>　</a:t>
            </a:r>
            <a:r>
              <a:rPr lang="en-US" sz="900" kern="100">
                <a:effectLst/>
                <a:latin typeface="Arial" panose="020B0604020202020204" pitchFamily="34" charset="0"/>
                <a:ea typeface="ＭＳ ゴシック" panose="020B0609070205080204" pitchFamily="49" charset="-128"/>
                <a:cs typeface="Times New Roman" panose="02020603050405020304" pitchFamily="18" charset="0"/>
              </a:rPr>
              <a:t>Área base e estabilidade</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350848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32259"/>
            <a:ext cx="7886700"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Centro de gravidade e estabilidade (2) Estabilidade e centro de gravidade de dois corpos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58750" y="6400413"/>
            <a:ext cx="421191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154/Página do material suplementar: 67 a 68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73</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9"/>
            <a:ext cx="5112393" cy="31279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Na imagem à direita, quando operador e materiais (massa m2, peso W2 = m2g, posição do centro de gravidade G2) estão alocados na plataforma de trabalho da plataforma aérea veicular (massa m1, peso W1 = m1g, posição do centro de gravidade G1) , </a:t>
            </a:r>
            <a:r>
              <a:rPr lang="ja-JP" altLang="en-US" sz="1400" b="1" u="sng" dirty="0">
                <a:solidFill>
                  <a:prstClr val="black"/>
                </a:solidFill>
                <a:latin typeface="Meiryo UI" panose="020B0604030504040204" pitchFamily="50" charset="-128"/>
                <a:ea typeface="Meiryo UI" panose="020B0604030504040204" pitchFamily="50" charset="-128"/>
              </a:rPr>
              <a:t>conforme a plataforma de trabalho é cada vez mais elevada, a posição do centro de gravidade (G) se torna mais alta (hb → ha)</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Além disso, ao estender-se a lança, </a:t>
            </a:r>
            <a:r>
              <a:rPr lang="ja-JP" altLang="en-US" sz="1400" b="1" u="sng" dirty="0">
                <a:solidFill>
                  <a:prstClr val="black"/>
                </a:solidFill>
                <a:latin typeface="Meiryo UI" panose="020B0604030504040204" pitchFamily="50" charset="-128"/>
                <a:ea typeface="Meiryo UI" panose="020B0604030504040204" pitchFamily="50" charset="-128"/>
              </a:rPr>
              <a:t>conforme a plataforma de trabalho se afasta do centro da plataforma aérea veicular, </a:t>
            </a:r>
            <a:r>
              <a:rPr lang="ja-JP" altLang="en-US" sz="1400" dirty="0">
                <a:solidFill>
                  <a:prstClr val="black"/>
                </a:solidFill>
                <a:latin typeface="Meiryo UI" panose="020B0604030504040204" pitchFamily="50" charset="-128"/>
                <a:ea typeface="Meiryo UI" panose="020B0604030504040204" pitchFamily="50" charset="-128"/>
              </a:rPr>
              <a:t>a linha perpendicular que perpassa G aproxima-se (ℓ1 → ℓ2) do ponto de apoio de queda que dá suporte à plataforma aérea veicular (rodas, esteira rastejante, patola etc.).</a:t>
            </a:r>
            <a:r>
              <a:rPr lang="ja-JP" altLang="en-US" sz="1400" b="1" u="sng"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Isso causa um </a:t>
            </a:r>
            <a:r>
              <a:rPr lang="ja-JP" altLang="en-US" sz="1400" b="1" u="sng" dirty="0">
                <a:solidFill>
                  <a:prstClr val="black"/>
                </a:solidFill>
                <a:latin typeface="Meiryo UI" panose="020B0604030504040204" pitchFamily="50" charset="-128"/>
                <a:ea typeface="Meiryo UI" panose="020B0604030504040204" pitchFamily="50" charset="-128"/>
              </a:rPr>
              <a:t>estado de instabilidade, propício a tombamentos</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É por isso que </a:t>
            </a:r>
            <a:r>
              <a:rPr lang="ja-JP" altLang="en-US" sz="1400" b="1" u="sng" dirty="0">
                <a:solidFill>
                  <a:prstClr val="black"/>
                </a:solidFill>
                <a:latin typeface="Meiryo UI" panose="020B0604030504040204" pitchFamily="50" charset="-128"/>
                <a:ea typeface="Meiryo UI" panose="020B0604030504040204" pitchFamily="50" charset="-128"/>
              </a:rPr>
              <a:t>alocar materiais de massa superior ao estipulado na plataforma de trabalho, ou realizar operações com a patola não estando expandida totalmente, é algo perigoso.</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Pelo mesmo motivo, </a:t>
            </a:r>
            <a:r>
              <a:rPr lang="ja-JP" altLang="en-US" sz="1400" b="1" u="sng" dirty="0">
                <a:solidFill>
                  <a:prstClr val="black"/>
                </a:solidFill>
                <a:latin typeface="Meiryo UI" panose="020B0604030504040204" pitchFamily="50" charset="-128"/>
                <a:ea typeface="Meiryo UI" panose="020B0604030504040204" pitchFamily="50" charset="-128"/>
              </a:rPr>
              <a:t>utilizar a plataforma aérea veicular em ladeiras ou em estado inclinado também gera risco de tombamentos.</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É importante deixá-la ao máximo possível em uma superfície plana.</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b="1" u="sng" dirty="0">
              <a:solidFill>
                <a:prstClr val="black"/>
              </a:solidFill>
              <a:latin typeface="Meiryo UI" panose="020B0604030504040204" pitchFamily="50" charset="-128"/>
              <a:ea typeface="Meiryo UI" panose="020B0604030504040204" pitchFamily="50" charset="-128"/>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9481861" y="3499196"/>
            <a:ext cx="1453066" cy="2857155"/>
          </a:xfrm>
          <a:prstGeom prst="rect">
            <a:avLst/>
          </a:prstGeom>
          <a:noFill/>
          <a:ln>
            <a:solidFill>
              <a:schemeClr val="tx1"/>
            </a:solidFill>
          </a:ln>
        </p:spPr>
      </p:pic>
      <p:pic>
        <p:nvPicPr>
          <p:cNvPr id="3" name="図 2">
            <a:extLst>
              <a:ext uri="{FF2B5EF4-FFF2-40B4-BE49-F238E27FC236}">
                <a16:creationId xmlns:a16="http://schemas.microsoft.com/office/drawing/2014/main" id="{6E751985-78C6-DEC6-AA79-FE70CFA062A9}"/>
              </a:ext>
            </a:extLst>
          </p:cNvPr>
          <p:cNvPicPr>
            <a:picLocks noChangeAspect="1"/>
          </p:cNvPicPr>
          <p:nvPr/>
        </p:nvPicPr>
        <p:blipFill>
          <a:blip r:embed="rId4"/>
          <a:stretch>
            <a:fillRect/>
          </a:stretch>
        </p:blipFill>
        <p:spPr>
          <a:xfrm>
            <a:off x="5751574" y="1244166"/>
            <a:ext cx="3161147" cy="2024500"/>
          </a:xfrm>
          <a:prstGeom prst="rect">
            <a:avLst/>
          </a:prstGeom>
        </p:spPr>
      </p:pic>
      <p:pic>
        <p:nvPicPr>
          <p:cNvPr id="8" name="図 7">
            <a:extLst>
              <a:ext uri="{FF2B5EF4-FFF2-40B4-BE49-F238E27FC236}">
                <a16:creationId xmlns:a16="http://schemas.microsoft.com/office/drawing/2014/main" id="{0C53D506-284E-960F-9B7B-CB6A2587A80B}"/>
              </a:ext>
            </a:extLst>
          </p:cNvPr>
          <p:cNvPicPr>
            <a:picLocks noChangeAspect="1"/>
          </p:cNvPicPr>
          <p:nvPr/>
        </p:nvPicPr>
        <p:blipFill>
          <a:blip r:embed="rId5"/>
          <a:stretch>
            <a:fillRect/>
          </a:stretch>
        </p:blipFill>
        <p:spPr>
          <a:xfrm>
            <a:off x="6064706" y="3499196"/>
            <a:ext cx="2590800" cy="2543175"/>
          </a:xfrm>
          <a:prstGeom prst="rect">
            <a:avLst/>
          </a:prstGeom>
        </p:spPr>
      </p:pic>
    </p:spTree>
    <p:extLst>
      <p:ext uri="{BB962C8B-B14F-4D97-AF65-F5344CB8AC3E}">
        <p14:creationId xmlns:p14="http://schemas.microsoft.com/office/powerpoint/2010/main" val="1833427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Inércia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156/Página do material suplementar: 69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74</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16221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Corpos possuem a </a:t>
            </a:r>
            <a:r>
              <a:rPr lang="ja-JP" altLang="en-US" sz="1600" b="1" u="sng" dirty="0">
                <a:solidFill>
                  <a:prstClr val="black"/>
                </a:solidFill>
                <a:latin typeface="Meiryo UI" panose="020B0604030504040204" pitchFamily="50" charset="-128"/>
                <a:ea typeface="Meiryo UI" panose="020B0604030504040204" pitchFamily="50" charset="-128"/>
              </a:rPr>
              <a:t>"característica de tender a continuar em repouso quando estão em repouso, e de permanecer em movimento quando estão em movimento".</a:t>
            </a:r>
            <a:r>
              <a:rPr lang="ja-JP" altLang="en-US" sz="1600" dirty="0">
                <a:solidFill>
                  <a:prstClr val="black"/>
                </a:solidFill>
                <a:latin typeface="Meiryo UI" panose="020B0604030504040204" pitchFamily="50" charset="-128"/>
                <a:ea typeface="Meiryo UI" panose="020B0604030504040204" pitchFamily="50" charset="-128"/>
              </a:rPr>
              <a:t> Essa característica é chamada de </a:t>
            </a:r>
            <a:r>
              <a:rPr lang="ja-JP" altLang="en-US" sz="1600" b="1" u="sng" dirty="0">
                <a:solidFill>
                  <a:prstClr val="black"/>
                </a:solidFill>
                <a:latin typeface="Meiryo UI" panose="020B0604030504040204" pitchFamily="50" charset="-128"/>
                <a:ea typeface="Meiryo UI" panose="020B0604030504040204" pitchFamily="50" charset="-128"/>
              </a:rPr>
              <a:t>"inércia"</a:t>
            </a:r>
            <a:r>
              <a:rPr lang="ja-JP" altLang="en-US" sz="1600" dirty="0">
                <a:solidFill>
                  <a:prstClr val="black"/>
                </a:solidFill>
                <a:latin typeface="Meiryo UI" panose="020B0604030504040204" pitchFamily="50" charset="-128"/>
                <a:ea typeface="Meiryo UI" panose="020B0604030504040204" pitchFamily="50" charset="-128"/>
              </a:rPr>
              <a:t>. Chama-se </a:t>
            </a:r>
            <a:r>
              <a:rPr lang="ja-JP" altLang="en-US" sz="1600" b="1" u="sng" dirty="0">
                <a:solidFill>
                  <a:prstClr val="black"/>
                </a:solidFill>
                <a:latin typeface="Meiryo UI" panose="020B0604030504040204" pitchFamily="50" charset="-128"/>
                <a:ea typeface="Meiryo UI" panose="020B0604030504040204" pitchFamily="50" charset="-128"/>
              </a:rPr>
              <a:t>"força de inércia"</a:t>
            </a:r>
            <a:r>
              <a:rPr lang="ja-JP" altLang="en-US" sz="1600" dirty="0">
                <a:solidFill>
                  <a:prstClr val="black"/>
                </a:solidFill>
                <a:latin typeface="Meiryo UI" panose="020B0604030504040204" pitchFamily="50" charset="-128"/>
                <a:ea typeface="Meiryo UI" panose="020B0604030504040204" pitchFamily="50" charset="-128"/>
              </a:rPr>
              <a:t> a </a:t>
            </a:r>
            <a:r>
              <a:rPr lang="ja-JP" altLang="en-US" sz="1600" b="1" u="sng" dirty="0">
                <a:solidFill>
                  <a:prstClr val="black"/>
                </a:solidFill>
                <a:latin typeface="Meiryo UI" panose="020B0604030504040204" pitchFamily="50" charset="-128"/>
                <a:ea typeface="Meiryo UI" panose="020B0604030504040204" pitchFamily="50" charset="-128"/>
              </a:rPr>
              <a:t>força aparente que atua sobre um corpo pela inércia.</a:t>
            </a:r>
            <a:r>
              <a:rPr lang="ja-JP" altLang="en-US" sz="1600" dirty="0">
                <a:solidFill>
                  <a:prstClr val="black"/>
                </a:solidFill>
                <a:latin typeface="Meiryo UI" panose="020B0604030504040204" pitchFamily="50" charset="-128"/>
                <a:ea typeface="Meiryo UI" panose="020B0604030504040204" pitchFamily="50" charset="-128"/>
              </a:rPr>
              <a:t> A força de inércia </a:t>
            </a:r>
            <a:r>
              <a:rPr lang="ja-JP" altLang="en-US" sz="1600" b="1" u="sng" dirty="0">
                <a:solidFill>
                  <a:prstClr val="black"/>
                </a:solidFill>
                <a:latin typeface="Meiryo UI" panose="020B0604030504040204" pitchFamily="50" charset="-128"/>
                <a:ea typeface="Meiryo UI" panose="020B0604030504040204" pitchFamily="50" charset="-128"/>
              </a:rPr>
              <a:t>será maior quanto maior a aceleração, e quanto maior a massa.</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Quando uma pessoa estiver a bordo da plataforma de trabalho de uma plataforma aérea veicular e ocorrer uma parada brusca, ela tenderá a pular para fora na direção de rotação, mesmo com a plataforma de trabalho parada, devido à inércia, que produz a tendência a continuar o movimento de rotação.</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rPr>
              <a:t>Dessa forma, é perigoso realizar operações bruscas.</a:t>
            </a:r>
          </a:p>
        </p:txBody>
      </p:sp>
      <p:pic>
        <p:nvPicPr>
          <p:cNvPr id="3" name="図 2">
            <a:extLst>
              <a:ext uri="{FF2B5EF4-FFF2-40B4-BE49-F238E27FC236}">
                <a16:creationId xmlns:a16="http://schemas.microsoft.com/office/drawing/2014/main" id="{41E57761-A9BB-C694-3297-C05131BC484B}"/>
              </a:ext>
            </a:extLst>
          </p:cNvPr>
          <p:cNvPicPr>
            <a:picLocks noChangeAspect="1"/>
          </p:cNvPicPr>
          <p:nvPr/>
        </p:nvPicPr>
        <p:blipFill>
          <a:blip r:embed="rId3"/>
          <a:stretch>
            <a:fillRect/>
          </a:stretch>
        </p:blipFill>
        <p:spPr>
          <a:xfrm>
            <a:off x="4294881" y="4083814"/>
            <a:ext cx="4152900" cy="1352550"/>
          </a:xfrm>
          <a:prstGeom prst="rect">
            <a:avLst/>
          </a:prstGeom>
        </p:spPr>
      </p:pic>
    </p:spTree>
    <p:extLst>
      <p:ext uri="{BB962C8B-B14F-4D97-AF65-F5344CB8AC3E}">
        <p14:creationId xmlns:p14="http://schemas.microsoft.com/office/powerpoint/2010/main" val="3056730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Estabilidade da plataforma aérea veicular</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65478" y="6400413"/>
            <a:ext cx="4305184"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160/Página do material suplementar: 69 a 70</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848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Ao realizar operações parando a plataforma aérea veicular em um terreno inclinado, deve-se parar com o freio de pé, acionar o freio de estacionamento, posicionar as travas de roda, para então instalar a patola.</a:t>
            </a:r>
          </a:p>
          <a:p>
            <a:pPr marL="0" indent="0">
              <a:lnSpc>
                <a:spcPct val="100000"/>
              </a:lnSpc>
              <a:spcBef>
                <a:spcPts val="300"/>
              </a:spcBef>
              <a:buNone/>
            </a:pPr>
            <a:r>
              <a:rPr lang="ja-JP" altLang="en-US" sz="1100" dirty="0">
                <a:solidFill>
                  <a:prstClr val="black"/>
                </a:solidFill>
                <a:latin typeface="Meiryo UI" panose="020B0604030504040204" pitchFamily="50" charset="-128"/>
                <a:ea typeface="Meiryo UI" panose="020B0604030504040204" pitchFamily="50" charset="-128"/>
              </a:rPr>
              <a:t>　Analisando sobre o atrito, entendemos que é possível reduzir a velocidade ou parar o veículo com o freio de pé devido à atuação da força de atrito dos freios. A eficácia do freio de estacionamento também é proveniente do funcionamento da força de atrito. Além disso, justamente devido à </a:t>
            </a:r>
            <a:r>
              <a:rPr lang="ja-JP" altLang="en-US" sz="1100" b="1" u="sng" dirty="0">
                <a:solidFill>
                  <a:prstClr val="black"/>
                </a:solidFill>
                <a:latin typeface="Meiryo UI" panose="020B0604030504040204" pitchFamily="50" charset="-128"/>
                <a:ea typeface="Meiryo UI" panose="020B0604030504040204" pitchFamily="50" charset="-128"/>
              </a:rPr>
              <a:t>ação da força de atrito entre a via e os pneus</a:t>
            </a:r>
            <a:r>
              <a:rPr lang="ja-JP" altLang="en-US" sz="1100" dirty="0">
                <a:solidFill>
                  <a:prstClr val="black"/>
                </a:solidFill>
                <a:latin typeface="Meiryo UI" panose="020B0604030504040204" pitchFamily="50" charset="-128"/>
                <a:ea typeface="Meiryo UI" panose="020B0604030504040204" pitchFamily="50" charset="-128"/>
              </a:rPr>
              <a:t>, é possível </a:t>
            </a:r>
            <a:r>
              <a:rPr lang="ja-JP" altLang="en-US" sz="1100" b="1" u="sng" dirty="0">
                <a:solidFill>
                  <a:prstClr val="black"/>
                </a:solidFill>
                <a:latin typeface="Meiryo UI" panose="020B0604030504040204" pitchFamily="50" charset="-128"/>
                <a:ea typeface="Meiryo UI" panose="020B0604030504040204" pitchFamily="50" charset="-128"/>
              </a:rPr>
              <a:t>manter a plataforma aérea veicular estacionada desde que o freio esta funcionando</a:t>
            </a:r>
            <a:r>
              <a:rPr lang="ja-JP" altLang="en-US" sz="11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100" dirty="0">
                <a:solidFill>
                  <a:prstClr val="black"/>
                </a:solidFill>
                <a:latin typeface="Meiryo UI" panose="020B0604030504040204" pitchFamily="50" charset="-128"/>
                <a:ea typeface="Meiryo UI" panose="020B0604030504040204" pitchFamily="50" charset="-128"/>
              </a:rPr>
              <a:t>　Contudo, no </a:t>
            </a:r>
            <a:r>
              <a:rPr lang="ja-JP" altLang="en-US" sz="1100" b="1" u="sng" dirty="0">
                <a:solidFill>
                  <a:prstClr val="black"/>
                </a:solidFill>
                <a:latin typeface="Meiryo UI" panose="020B0604030504040204" pitchFamily="50" charset="-128"/>
                <a:ea typeface="Meiryo UI" panose="020B0604030504040204" pitchFamily="50" charset="-128"/>
              </a:rPr>
              <a:t>estacionamento em terrenos muito inclinados</a:t>
            </a:r>
            <a:r>
              <a:rPr lang="ja-JP" altLang="en-US" sz="1100" dirty="0">
                <a:solidFill>
                  <a:prstClr val="black"/>
                </a:solidFill>
                <a:latin typeface="Meiryo UI" panose="020B0604030504040204" pitchFamily="50" charset="-128"/>
                <a:ea typeface="Meiryo UI" panose="020B0604030504040204" pitchFamily="50" charset="-128"/>
              </a:rPr>
              <a:t> como mostrado na imagem 4-33, mesmo que se consiga manter a estabilidade por um tempo após parar o veículo, </a:t>
            </a:r>
            <a:r>
              <a:rPr lang="ja-JP" altLang="en-US" sz="1100" b="1" u="sng" dirty="0">
                <a:solidFill>
                  <a:prstClr val="black"/>
                </a:solidFill>
                <a:latin typeface="Meiryo UI" panose="020B0604030504040204" pitchFamily="50" charset="-128"/>
                <a:ea typeface="Meiryo UI" panose="020B0604030504040204" pitchFamily="50" charset="-128"/>
              </a:rPr>
              <a:t>caso alguma força externa que supere a força de atrito estática seja aplicada, o veículo começará a escapar da mesma forma</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100" dirty="0">
                <a:solidFill>
                  <a:prstClr val="black"/>
                </a:solidFill>
                <a:latin typeface="Meiryo UI" panose="020B0604030504040204" pitchFamily="50" charset="-128"/>
                <a:ea typeface="Meiryo UI" panose="020B0604030504040204" pitchFamily="50" charset="-128"/>
              </a:rPr>
              <a:t>　Com a patola instalada, é possível preservar a estabilidade da plataforma aérea veicular devido à atuação da força de atrito da superfície da via com o macaco e com a base do macaco, respectivamente.  Entretanto, </a:t>
            </a:r>
            <a:r>
              <a:rPr lang="ja-JP" altLang="en-US" sz="1100" b="1" u="sng" dirty="0">
                <a:solidFill>
                  <a:prstClr val="black"/>
                </a:solidFill>
                <a:latin typeface="Meiryo UI" panose="020B0604030504040204" pitchFamily="50" charset="-128"/>
                <a:ea typeface="Meiryo UI" panose="020B0604030504040204" pitchFamily="50" charset="-128"/>
              </a:rPr>
              <a:t>caso a direção da força sofra alteração, com o ângulo do terreno inclinado tornando-se maior, como a força de atrito atuando entre a via e os pneus, a plataforma aérea veicular começará a escapar.</a:t>
            </a:r>
            <a:endParaRPr lang="en-US" altLang="ja-JP" sz="11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100" b="1" u="sng" dirty="0">
                <a:solidFill>
                  <a:prstClr val="black"/>
                </a:solidFill>
                <a:latin typeface="Meiryo UI" panose="020B0604030504040204" pitchFamily="50" charset="-128"/>
                <a:ea typeface="Meiryo UI" panose="020B0604030504040204" pitchFamily="50" charset="-128"/>
              </a:rPr>
              <a:t>　Ao realizar operações instalando a plataforma aérea veicular, deve-se proceder dentro dos limites de ângulo de inclinação determinados. Um dos motivos para isso está relacionado ao atrito e à estabilidade do veículo.</a:t>
            </a:r>
          </a:p>
        </p:txBody>
      </p:sp>
      <p:pic>
        <p:nvPicPr>
          <p:cNvPr id="3" name="図 2">
            <a:extLst>
              <a:ext uri="{FF2B5EF4-FFF2-40B4-BE49-F238E27FC236}">
                <a16:creationId xmlns:a16="http://schemas.microsoft.com/office/drawing/2014/main" id="{3515ECC5-1629-6666-C977-19628EFF1A41}"/>
              </a:ext>
            </a:extLst>
          </p:cNvPr>
          <p:cNvPicPr>
            <a:picLocks noChangeAspect="1"/>
          </p:cNvPicPr>
          <p:nvPr/>
        </p:nvPicPr>
        <p:blipFill>
          <a:blip r:embed="rId3"/>
          <a:stretch>
            <a:fillRect/>
          </a:stretch>
        </p:blipFill>
        <p:spPr>
          <a:xfrm>
            <a:off x="763929" y="4225440"/>
            <a:ext cx="4019308" cy="1324545"/>
          </a:xfrm>
          <a:prstGeom prst="rect">
            <a:avLst/>
          </a:prstGeom>
        </p:spPr>
      </p:pic>
      <p:pic>
        <p:nvPicPr>
          <p:cNvPr id="10" name="図 9">
            <a:extLst>
              <a:ext uri="{FF2B5EF4-FFF2-40B4-BE49-F238E27FC236}">
                <a16:creationId xmlns:a16="http://schemas.microsoft.com/office/drawing/2014/main" id="{A550A30F-1A5A-2860-ECFD-FAFA1836BC62}"/>
              </a:ext>
            </a:extLst>
          </p:cNvPr>
          <p:cNvPicPr>
            <a:picLocks noChangeAspect="1"/>
          </p:cNvPicPr>
          <p:nvPr/>
        </p:nvPicPr>
        <p:blipFill>
          <a:blip r:embed="rId4"/>
          <a:stretch>
            <a:fillRect/>
          </a:stretch>
        </p:blipFill>
        <p:spPr>
          <a:xfrm>
            <a:off x="5636870" y="4304686"/>
            <a:ext cx="1849779" cy="1194649"/>
          </a:xfrm>
          <a:prstGeom prst="rect">
            <a:avLst/>
          </a:prstGeom>
        </p:spPr>
      </p:pic>
    </p:spTree>
    <p:extLst>
      <p:ext uri="{BB962C8B-B14F-4D97-AF65-F5344CB8AC3E}">
        <p14:creationId xmlns:p14="http://schemas.microsoft.com/office/powerpoint/2010/main" val="4105392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Carga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163 a 165/Página do material suplementar: 71</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76</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334693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"Carga"</a:t>
            </a:r>
            <a:r>
              <a:rPr lang="ja-JP" altLang="en-US" sz="1400" dirty="0">
                <a:solidFill>
                  <a:prstClr val="black"/>
                </a:solidFill>
                <a:latin typeface="Meiryo UI" panose="020B0604030504040204" pitchFamily="50" charset="-128"/>
                <a:ea typeface="Meiryo UI" panose="020B0604030504040204" pitchFamily="50" charset="-128"/>
              </a:rPr>
              <a:t> é a </a:t>
            </a:r>
            <a:r>
              <a:rPr lang="ja-JP" altLang="en-US" sz="1400" b="1" u="sng" dirty="0">
                <a:solidFill>
                  <a:prstClr val="black"/>
                </a:solidFill>
                <a:latin typeface="Meiryo UI" panose="020B0604030504040204" pitchFamily="50" charset="-128"/>
                <a:ea typeface="Meiryo UI" panose="020B0604030504040204" pitchFamily="50" charset="-128"/>
              </a:rPr>
              <a:t>força recebida</a:t>
            </a:r>
            <a:r>
              <a:rPr lang="ja-JP" altLang="en-US" sz="1400" dirty="0">
                <a:solidFill>
                  <a:prstClr val="black"/>
                </a:solidFill>
                <a:latin typeface="Meiryo UI" panose="020B0604030504040204" pitchFamily="50" charset="-128"/>
                <a:ea typeface="Meiryo UI" panose="020B0604030504040204" pitchFamily="50" charset="-128"/>
              </a:rPr>
              <a:t> pelo maquinário ou estrutura a partir de um </a:t>
            </a:r>
            <a:r>
              <a:rPr lang="ja-JP" altLang="en-US" sz="1400" b="1" u="sng" dirty="0">
                <a:solidFill>
                  <a:prstClr val="black"/>
                </a:solidFill>
                <a:latin typeface="Meiryo UI" panose="020B0604030504040204" pitchFamily="50" charset="-128"/>
                <a:ea typeface="Meiryo UI" panose="020B0604030504040204" pitchFamily="50" charset="-128"/>
              </a:rPr>
              <a:t>corpo externo</a:t>
            </a:r>
            <a:r>
              <a:rPr lang="ja-JP" altLang="en-US" sz="1400" dirty="0">
                <a:solidFill>
                  <a:prstClr val="black"/>
                </a:solidFill>
                <a:latin typeface="Meiryo UI" panose="020B0604030504040204" pitchFamily="50" charset="-128"/>
                <a:ea typeface="Meiryo UI" panose="020B0604030504040204" pitchFamily="50" charset="-128"/>
              </a:rPr>
              <a:t>, ou parte dele.</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u="sng" dirty="0">
                <a:solidFill>
                  <a:prstClr val="black"/>
                </a:solidFill>
                <a:latin typeface="Meiryo UI" panose="020B0604030504040204" pitchFamily="50" charset="-128"/>
                <a:ea typeface="Meiryo UI" panose="020B0604030504040204" pitchFamily="50" charset="-128"/>
              </a:rPr>
              <a:t>①　Classificação de acordo com o estado da atuação da carga (força)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Carga estática</a:t>
            </a:r>
            <a:r>
              <a:rPr lang="ja-JP" altLang="en-US" sz="1400" dirty="0">
                <a:solidFill>
                  <a:prstClr val="black"/>
                </a:solidFill>
                <a:latin typeface="Meiryo UI" panose="020B0604030504040204" pitchFamily="50" charset="-128"/>
                <a:ea typeface="Meiryo UI" panose="020B0604030504040204" pitchFamily="50" charset="-128"/>
              </a:rPr>
              <a:t>: É uma carga fixa, em que o módulo e a direção da força atuante no corpo permanecem estáticos, a despeito de alteração no tempo.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・Carga dinâmica: Pode ser de 2 tipos. Carga repetida ou carregamento de impacto.</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Carga repetida</a:t>
            </a:r>
            <a:r>
              <a:rPr lang="ja-JP" altLang="en-US" sz="1400" dirty="0">
                <a:solidFill>
                  <a:prstClr val="black"/>
                </a:solidFill>
                <a:latin typeface="Meiryo UI" panose="020B0604030504040204" pitchFamily="50" charset="-128"/>
                <a:ea typeface="Meiryo UI" panose="020B0604030504040204" pitchFamily="50" charset="-128"/>
              </a:rPr>
              <a:t>: É aquela em que a direção da carga é a mesma, mas ocorre alteração de módulo de acordo com o tempo, havendo atuação de força repetidamente.</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・Carga de impacto: Cargas de impacto, ou impulsivas, são cargas grandes que atuam instantaneamente. Por exemplo, a carga lateral aplicada na lança, quando sua rotação é parada bruscamente, é uma carregamento de impacto. A aplicação de grandes cargas na lança é a origem de avarias mecânicas de forma instantânea.　　　　　　　　</a:t>
            </a:r>
          </a:p>
          <a:p>
            <a:pPr marL="0" indent="0">
              <a:lnSpc>
                <a:spcPct val="100000"/>
              </a:lnSpc>
              <a:spcBef>
                <a:spcPts val="600"/>
              </a:spcBef>
              <a:buNone/>
            </a:pPr>
            <a:r>
              <a:rPr lang="ja-JP" altLang="en-US" sz="1400" b="1" u="sng" dirty="0">
                <a:solidFill>
                  <a:prstClr val="black"/>
                </a:solidFill>
                <a:latin typeface="Meiryo UI" panose="020B0604030504040204" pitchFamily="50" charset="-128"/>
                <a:ea typeface="Meiryo UI" panose="020B0604030504040204" pitchFamily="50" charset="-128"/>
              </a:rPr>
              <a:t>②　Classificação de acordo com o estado da distribuição da carga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Podemos separar em 2 tipos, de acordo com o estado da distribuição da força externa no corpo.</a:t>
            </a: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Carga concentrada</a:t>
            </a:r>
            <a:r>
              <a:rPr lang="ja-JP" altLang="en-US" sz="1400" dirty="0">
                <a:solidFill>
                  <a:prstClr val="black"/>
                </a:solidFill>
                <a:latin typeface="Meiryo UI" panose="020B0604030504040204" pitchFamily="50" charset="-128"/>
                <a:ea typeface="Meiryo UI" panose="020B0604030504040204" pitchFamily="50" charset="-128"/>
              </a:rPr>
              <a:t>: Força que atua em um ponto da superfície de um corpo. Por exemplo, a carga aplicada pelos pneus ou patola da plataforma aérea veicular na superfície de contato é carga concentrada.</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Carga distribuída</a:t>
            </a:r>
            <a:r>
              <a:rPr lang="ja-JP" altLang="en-US" sz="1400" dirty="0">
                <a:solidFill>
                  <a:prstClr val="black"/>
                </a:solidFill>
                <a:latin typeface="Meiryo UI" panose="020B0604030504040204" pitchFamily="50" charset="-128"/>
                <a:ea typeface="Meiryo UI" panose="020B0604030504040204" pitchFamily="50" charset="-128"/>
              </a:rPr>
              <a:t>: Força que atua de forma distribuída na superfície de um corpo. Por exemplo, a carga aplicada pela esteira rastejante da plataforma aérea veicular na superfície de contato é carga </a:t>
            </a:r>
            <a:r>
              <a:rPr lang="pt-BR" altLang="ja-JP" sz="1400" dirty="0">
                <a:solidFill>
                  <a:prstClr val="black"/>
                </a:solidFill>
                <a:latin typeface="Meiryo UI" panose="020B0604030504040204" pitchFamily="50" charset="-128"/>
                <a:ea typeface="Meiryo UI" panose="020B0604030504040204" pitchFamily="50" charset="-128"/>
              </a:rPr>
              <a:t>distribuída</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Em particular, a força externa que se mantém igual em qualquer superfície é chamada de "carga uniformemente distribuída".</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698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Resistência do solo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168/Página do material suplementar: 72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57489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Visando aumentar a eficiência de operação, a plataforma aérea veicular possuir estrutura que permite elevar a plataforma de trabalho através da lança ou sistema de elevação, bem como expandir o raio de trabalho. </a:t>
            </a:r>
            <a:r>
              <a:rPr lang="ja-JP" altLang="en-US" sz="1400" b="1" u="sng" dirty="0">
                <a:solidFill>
                  <a:prstClr val="black"/>
                </a:solidFill>
                <a:latin typeface="Meiryo UI" panose="020B0604030504040204" pitchFamily="50" charset="-128"/>
                <a:ea typeface="Meiryo UI" panose="020B0604030504040204" pitchFamily="50" charset="-128"/>
              </a:rPr>
              <a:t>É necessário ter bastante atenção com a possibilidade de tombamentos, já que a posição do centro de gravidade altera-se de acordo com as mudanças na plataforma de trabalho.</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Com relação às </a:t>
            </a:r>
            <a:r>
              <a:rPr lang="ja-JP" altLang="en-US" sz="1400" b="1" u="sng" dirty="0">
                <a:solidFill>
                  <a:prstClr val="black"/>
                </a:solidFill>
                <a:latin typeface="Meiryo UI" panose="020B0604030504040204" pitchFamily="50" charset="-128"/>
                <a:ea typeface="Meiryo UI" panose="020B0604030504040204" pitchFamily="50" charset="-128"/>
              </a:rPr>
              <a:t>medidas de prevenção a tombamentos na plataforma aérea veicular</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as rodas que atuam como ponto de apoio</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a resistência do solo onde são instalados esteira</a:t>
            </a:r>
            <a:r>
              <a:rPr lang="pt-BR" altLang="ja-JP" sz="1400" b="1" u="sng" dirty="0">
                <a:solidFill>
                  <a:prstClr val="black"/>
                </a:solidFill>
                <a:latin typeface="Meiryo UI" panose="020B0604030504040204" pitchFamily="50" charset="-128"/>
                <a:ea typeface="Meiryo UI" panose="020B0604030504040204" pitchFamily="50" charset="-128"/>
              </a:rPr>
              <a:t>s</a:t>
            </a:r>
            <a:r>
              <a:rPr lang="ja-JP" altLang="en-US" sz="1400" b="1" u="sng" dirty="0">
                <a:solidFill>
                  <a:prstClr val="black"/>
                </a:solidFill>
                <a:latin typeface="Meiryo UI" panose="020B0604030504040204" pitchFamily="50" charset="-128"/>
                <a:ea typeface="Meiryo UI" panose="020B0604030504040204" pitchFamily="50" charset="-128"/>
              </a:rPr>
              <a:t> rastejante</a:t>
            </a:r>
            <a:r>
              <a:rPr lang="pt-BR" altLang="ja-JP" sz="1400" b="1" u="sng" dirty="0">
                <a:solidFill>
                  <a:prstClr val="black"/>
                </a:solidFill>
                <a:latin typeface="Meiryo UI" panose="020B0604030504040204" pitchFamily="50" charset="-128"/>
                <a:ea typeface="Meiryo UI" panose="020B0604030504040204" pitchFamily="50" charset="-128"/>
              </a:rPr>
              <a:t>s</a:t>
            </a:r>
            <a:r>
              <a:rPr lang="ja-JP" altLang="en-US" sz="1400" b="1" u="sng" dirty="0">
                <a:solidFill>
                  <a:prstClr val="black"/>
                </a:solidFill>
                <a:latin typeface="Meiryo UI" panose="020B0604030504040204" pitchFamily="50" charset="-128"/>
                <a:ea typeface="Meiryo UI" panose="020B0604030504040204" pitchFamily="50" charset="-128"/>
              </a:rPr>
              <a:t>, patola</a:t>
            </a:r>
            <a:r>
              <a:rPr lang="pt-BR" altLang="ja-JP" sz="1400" b="1" u="sng" dirty="0">
                <a:solidFill>
                  <a:prstClr val="black"/>
                </a:solidFill>
                <a:latin typeface="Meiryo UI" panose="020B0604030504040204" pitchFamily="50" charset="-128"/>
                <a:ea typeface="Meiryo UI" panose="020B0604030504040204" pitchFamily="50" charset="-128"/>
              </a:rPr>
              <a:t>s</a:t>
            </a:r>
            <a:r>
              <a:rPr lang="ja-JP" altLang="en-US" sz="1400" b="1" u="sng" dirty="0">
                <a:solidFill>
                  <a:prstClr val="black"/>
                </a:solidFill>
                <a:latin typeface="Meiryo UI" panose="020B0604030504040204" pitchFamily="50" charset="-128"/>
                <a:ea typeface="Meiryo UI" panose="020B0604030504040204" pitchFamily="50" charset="-128"/>
              </a:rPr>
              <a:t> etc. são elementos importantes</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Especialmente, em caso de realização de operações com a instalação da plataforma aérea veicular em </a:t>
            </a:r>
            <a:r>
              <a:rPr lang="ja-JP" altLang="en-US" sz="1400" b="1" u="sng" dirty="0">
                <a:solidFill>
                  <a:prstClr val="black"/>
                </a:solidFill>
                <a:latin typeface="Meiryo UI" panose="020B0604030504040204" pitchFamily="50" charset="-128"/>
                <a:ea typeface="Meiryo UI" panose="020B0604030504040204" pitchFamily="50" charset="-128"/>
              </a:rPr>
              <a:t>solo não pavimentado</a:t>
            </a:r>
            <a:r>
              <a:rPr lang="ja-JP" altLang="en-US" sz="1400" dirty="0">
                <a:solidFill>
                  <a:prstClr val="black"/>
                </a:solidFill>
                <a:latin typeface="Meiryo UI" panose="020B0604030504040204" pitchFamily="50" charset="-128"/>
                <a:ea typeface="Meiryo UI" panose="020B0604030504040204" pitchFamily="50" charset="-128"/>
              </a:rPr>
              <a:t>, é importante </a:t>
            </a:r>
            <a:r>
              <a:rPr lang="ja-JP" altLang="en-US" sz="1400">
                <a:solidFill>
                  <a:prstClr val="black"/>
                </a:solidFill>
                <a:latin typeface="Meiryo UI" panose="020B0604030504040204" pitchFamily="50" charset="-128"/>
                <a:ea typeface="Meiryo UI" panose="020B0604030504040204" pitchFamily="50" charset="-128"/>
              </a:rPr>
              <a:t>realizar </a:t>
            </a:r>
            <a:r>
              <a:rPr lang="en-US" altLang="ja-JP" sz="1400">
                <a:solidFill>
                  <a:prstClr val="black"/>
                </a:solidFill>
                <a:latin typeface="Meiryo UI" panose="020B0604030504040204" pitchFamily="50" charset="-128"/>
                <a:ea typeface="Meiryo UI" panose="020B0604030504040204" pitchFamily="50" charset="-128"/>
              </a:rPr>
              <a:t>a </a:t>
            </a:r>
            <a:r>
              <a:rPr lang="ja-JP" altLang="en-US" sz="1400" b="1" u="sng">
                <a:solidFill>
                  <a:prstClr val="black"/>
                </a:solidFill>
                <a:latin typeface="Meiryo UI" panose="020B0604030504040204" pitchFamily="50" charset="-128"/>
                <a:ea typeface="Meiryo UI" panose="020B0604030504040204" pitchFamily="50" charset="-128"/>
              </a:rPr>
              <a:t>verifica</a:t>
            </a:r>
            <a:r>
              <a:rPr lang="ja-JP" altLang="en-US" sz="1400" b="1" u="sng" dirty="0">
                <a:solidFill>
                  <a:prstClr val="black"/>
                </a:solidFill>
                <a:latin typeface="Meiryo UI" panose="020B0604030504040204" pitchFamily="50" charset="-128"/>
                <a:ea typeface="Meiryo UI" panose="020B0604030504040204" pitchFamily="50" charset="-128"/>
              </a:rPr>
              <a:t>ção prévia da capacidade de suporte do solo, bem como providenciar cobertura com placa metálica etc., de modo a não ocorrer afundamento das rodas e patola</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A plataforma aérea veicular muitas vezes é usada em diversos locais por um período relativamente curto, de acordo com o tipo de operação, condições etc. Dessa forma, é difícil realizar a verificação da resistência do solo onde será instalada a plataforma aérea veicular nessa ocasião. No entanto, é necessário estimar a resistência do solo a partir das condições do solo do local de instalação, bem como de resultados de pesquisas geológicas de locais próximos</a:t>
            </a:r>
          </a:p>
        </p:txBody>
      </p:sp>
    </p:spTree>
    <p:extLst>
      <p:ext uri="{BB962C8B-B14F-4D97-AF65-F5344CB8AC3E}">
        <p14:creationId xmlns:p14="http://schemas.microsoft.com/office/powerpoint/2010/main" val="1596117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E9A8EDC-8207-B98A-62F8-96A0E1994828}"/>
              </a:ext>
            </a:extLst>
          </p:cNvPr>
          <p:cNvPicPr>
            <a:picLocks noChangeAspect="1"/>
          </p:cNvPicPr>
          <p:nvPr/>
        </p:nvPicPr>
        <p:blipFill>
          <a:blip r:embed="rId3"/>
          <a:stretch>
            <a:fillRect/>
          </a:stretch>
        </p:blipFill>
        <p:spPr>
          <a:xfrm>
            <a:off x="6367462" y="4257870"/>
            <a:ext cx="2238375" cy="2076450"/>
          </a:xfrm>
          <a:prstGeom prst="rect">
            <a:avLst/>
          </a:prstGeom>
        </p:spPr>
      </p:pic>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Pressão de aterramento durante o uso da patola</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00413"/>
            <a:ext cx="4140731"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169, 171/Página do material suplementar: 72</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33397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Com relação ao </a:t>
            </a:r>
            <a:r>
              <a:rPr lang="ja-JP" altLang="en-US" sz="1400" b="1" u="sng" dirty="0">
                <a:solidFill>
                  <a:prstClr val="black"/>
                </a:solidFill>
                <a:latin typeface="Meiryo UI" panose="020B0604030504040204" pitchFamily="50" charset="-128"/>
                <a:ea typeface="Meiryo UI" panose="020B0604030504040204" pitchFamily="50" charset="-128"/>
              </a:rPr>
              <a:t>tombamento da plataforma aérea veicular</a:t>
            </a:r>
            <a:r>
              <a:rPr lang="ja-JP" altLang="en-US" sz="1400" dirty="0">
                <a:solidFill>
                  <a:prstClr val="black"/>
                </a:solidFill>
                <a:latin typeface="Meiryo UI" panose="020B0604030504040204" pitchFamily="50" charset="-128"/>
                <a:ea typeface="Meiryo UI" panose="020B0604030504040204" pitchFamily="50" charset="-128"/>
              </a:rPr>
              <a:t>, o </a:t>
            </a:r>
            <a:r>
              <a:rPr lang="ja-JP" altLang="en-US" sz="1400" b="1" u="sng" dirty="0">
                <a:solidFill>
                  <a:prstClr val="black"/>
                </a:solidFill>
                <a:latin typeface="Meiryo UI" panose="020B0604030504040204" pitchFamily="50" charset="-128"/>
                <a:ea typeface="Meiryo UI" panose="020B0604030504040204" pitchFamily="50" charset="-128"/>
              </a:rPr>
              <a:t>tamanho da carga (pressão de aterramento) aplicada ao solo</a:t>
            </a:r>
            <a:r>
              <a:rPr lang="ja-JP" altLang="en-US" sz="1400" dirty="0">
                <a:solidFill>
                  <a:prstClr val="black"/>
                </a:solidFill>
                <a:latin typeface="Meiryo UI" panose="020B0604030504040204" pitchFamily="50" charset="-128"/>
                <a:ea typeface="Meiryo UI" panose="020B0604030504040204" pitchFamily="50" charset="-128"/>
              </a:rPr>
              <a:t> junto com a resistência do solo também é um </a:t>
            </a:r>
            <a:r>
              <a:rPr lang="ja-JP" altLang="en-US" sz="1400" b="1" u="sng" dirty="0">
                <a:solidFill>
                  <a:prstClr val="black"/>
                </a:solidFill>
                <a:latin typeface="Meiryo UI" panose="020B0604030504040204" pitchFamily="50" charset="-128"/>
                <a:ea typeface="Meiryo UI" panose="020B0604030504040204" pitchFamily="50" charset="-128"/>
              </a:rPr>
              <a:t>elemento importante</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・Pressão de aterramento durante o uso da patola</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No caso de plataforma aérea veicular tipo caminhão dotada de patola, </a:t>
            </a:r>
            <a:r>
              <a:rPr lang="ja-JP" altLang="en-US" sz="1400" b="1" u="sng" dirty="0">
                <a:solidFill>
                  <a:prstClr val="black"/>
                </a:solidFill>
                <a:latin typeface="Meiryo UI" panose="020B0604030504040204" pitchFamily="50" charset="-128"/>
                <a:ea typeface="Meiryo UI" panose="020B0604030504040204" pitchFamily="50" charset="-128"/>
              </a:rPr>
              <a:t>a pressão de aterramento exercida no flutuador da patola sofre grandes alterações, de acordo com a direção e o estado de expansão ou extensão da lança</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O </a:t>
            </a:r>
            <a:r>
              <a:rPr lang="ja-JP" altLang="en-US" sz="1400" b="1" u="sng" dirty="0">
                <a:solidFill>
                  <a:prstClr val="black"/>
                </a:solidFill>
                <a:latin typeface="Meiryo UI" panose="020B0604030504040204" pitchFamily="50" charset="-128"/>
                <a:ea typeface="Meiryo UI" panose="020B0604030504040204" pitchFamily="50" charset="-128"/>
              </a:rPr>
              <a:t>afundamento</a:t>
            </a:r>
            <a:r>
              <a:rPr lang="ja-JP" altLang="en-US" sz="1400" dirty="0">
                <a:solidFill>
                  <a:prstClr val="black"/>
                </a:solidFill>
                <a:latin typeface="Meiryo UI" panose="020B0604030504040204" pitchFamily="50" charset="-128"/>
                <a:ea typeface="Meiryo UI" panose="020B0604030504040204" pitchFamily="50" charset="-128"/>
              </a:rPr>
              <a:t> do </a:t>
            </a:r>
            <a:r>
              <a:rPr lang="ja-JP" altLang="en-US" sz="1400" b="1" dirty="0">
                <a:solidFill>
                  <a:prstClr val="black"/>
                </a:solidFill>
                <a:latin typeface="Meiryo UI" panose="020B0604030504040204" pitchFamily="50" charset="-128"/>
                <a:ea typeface="Meiryo UI" panose="020B0604030504040204" pitchFamily="50" charset="-128"/>
              </a:rPr>
              <a:t>flutuador da patola</a:t>
            </a:r>
            <a:r>
              <a:rPr lang="ja-JP" altLang="en-US" sz="1400" dirty="0">
                <a:solidFill>
                  <a:prstClr val="black"/>
                </a:solidFill>
                <a:latin typeface="Meiryo UI" panose="020B0604030504040204" pitchFamily="50" charset="-128"/>
                <a:ea typeface="Meiryo UI" panose="020B0604030504040204" pitchFamily="50" charset="-128"/>
              </a:rPr>
              <a:t> durante a operação, </a:t>
            </a:r>
            <a:r>
              <a:rPr lang="ja-JP" altLang="en-US" sz="1400" b="1" u="sng" dirty="0">
                <a:solidFill>
                  <a:prstClr val="black"/>
                </a:solidFill>
                <a:latin typeface="Meiryo UI" panose="020B0604030504040204" pitchFamily="50" charset="-128"/>
                <a:ea typeface="Meiryo UI" panose="020B0604030504040204" pitchFamily="50" charset="-128"/>
              </a:rPr>
              <a:t>mesmo que seja mínimo</a:t>
            </a:r>
            <a:r>
              <a:rPr lang="ja-JP" altLang="en-US" sz="1400" dirty="0">
                <a:solidFill>
                  <a:prstClr val="black"/>
                </a:solidFill>
                <a:latin typeface="Meiryo UI" panose="020B0604030504040204" pitchFamily="50" charset="-128"/>
                <a:ea typeface="Meiryo UI" panose="020B0604030504040204" pitchFamily="50" charset="-128"/>
              </a:rPr>
              <a:t>, representa </a:t>
            </a:r>
            <a:r>
              <a:rPr lang="ja-JP" altLang="en-US" sz="1400" b="1" u="sng" dirty="0">
                <a:solidFill>
                  <a:prstClr val="black"/>
                </a:solidFill>
                <a:latin typeface="Meiryo UI" panose="020B0604030504040204" pitchFamily="50" charset="-128"/>
                <a:ea typeface="Meiryo UI" panose="020B0604030504040204" pitchFamily="50" charset="-128"/>
              </a:rPr>
              <a:t>perigo pois pode ocasionar tombamento da plataforma aérea veicular, uma vez que é transmitido de forma amplificada na plataforma de trabalho, situada na ponta da lança</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Por isso, em caso de instalação em </a:t>
            </a:r>
            <a:r>
              <a:rPr lang="ja-JP" altLang="en-US" sz="1400" b="1" u="sng" dirty="0">
                <a:solidFill>
                  <a:prstClr val="black"/>
                </a:solidFill>
                <a:latin typeface="Meiryo UI" panose="020B0604030504040204" pitchFamily="50" charset="-128"/>
                <a:ea typeface="Meiryo UI" panose="020B0604030504040204" pitchFamily="50" charset="-128"/>
              </a:rPr>
              <a:t>solo não pavimentado, além de verificar a pressão de aterramento a ser aplicada na patola, é importante realizar a prevenção contra desníveis e afundamentos, providenciando cobertura com placa metálica etc, de modo a dispersar a pressão de aterramento</a:t>
            </a:r>
            <a:r>
              <a:rPr lang="ja-JP" altLang="en-US" sz="1400" dirty="0">
                <a:solidFill>
                  <a:prstClr val="black"/>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010565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Choque elétrico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172, 173/Página do material suplementar: 73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260226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Plataformas aéreas veiculares que são amplamente usadas em operações externas de eletricidade/telecomunicações, bem como construção civil, frequentemente são operadas próximas a fios elétricos. </a:t>
            </a:r>
            <a:r>
              <a:rPr lang="ja-JP" altLang="en-US" sz="1400" b="1" u="sng" dirty="0">
                <a:solidFill>
                  <a:prstClr val="black"/>
                </a:solidFill>
                <a:latin typeface="Meiryo UI" panose="020B0604030504040204" pitchFamily="50" charset="-128"/>
                <a:ea typeface="Meiryo UI" panose="020B0604030504040204" pitchFamily="50" charset="-128"/>
              </a:rPr>
              <a:t>Deve-se realizar as operações sempre tendo em mente a prevenção de acidentes por choque elétrico</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Choque elétrico</a:t>
            </a:r>
            <a:r>
              <a:rPr lang="ja-JP" altLang="en-US" sz="1400" dirty="0">
                <a:solidFill>
                  <a:prstClr val="black"/>
                </a:solidFill>
                <a:latin typeface="Meiryo UI" panose="020B0604030504040204" pitchFamily="50" charset="-128"/>
                <a:ea typeface="Meiryo UI" panose="020B0604030504040204" pitchFamily="50" charset="-128"/>
              </a:rPr>
              <a:t> é quando se sofre </a:t>
            </a:r>
            <a:r>
              <a:rPr lang="ja-JP" altLang="en-US" sz="1400" b="1" u="sng" dirty="0">
                <a:solidFill>
                  <a:prstClr val="black"/>
                </a:solidFill>
                <a:latin typeface="Meiryo UI" panose="020B0604030504040204" pitchFamily="50" charset="-128"/>
                <a:ea typeface="Meiryo UI" panose="020B0604030504040204" pitchFamily="50" charset="-128"/>
              </a:rPr>
              <a:t>passagem de corrente elétrica pelo corpo humano</a:t>
            </a:r>
            <a:r>
              <a:rPr lang="ja-JP" altLang="en-US" sz="1400" dirty="0">
                <a:solidFill>
                  <a:prstClr val="black"/>
                </a:solidFill>
                <a:latin typeface="Meiryo UI" panose="020B0604030504040204" pitchFamily="50" charset="-128"/>
                <a:ea typeface="Meiryo UI" panose="020B0604030504040204" pitchFamily="50" charset="-128"/>
              </a:rPr>
              <a:t>, também chamado de descarga elétrica.</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Como principais causas do choque elétrico durante a utilização de plataforma aérea veicular</a:t>
            </a:r>
            <a:r>
              <a:rPr lang="ja-JP" altLang="en-US" sz="1400" dirty="0">
                <a:solidFill>
                  <a:prstClr val="black"/>
                </a:solidFill>
                <a:latin typeface="Meiryo UI" panose="020B0604030504040204" pitchFamily="50" charset="-128"/>
                <a:ea typeface="Meiryo UI" panose="020B0604030504040204" pitchFamily="50" charset="-128"/>
              </a:rPr>
              <a:t>, há o </a:t>
            </a:r>
            <a:r>
              <a:rPr lang="ja-JP" altLang="en-US" sz="1400" b="1" u="sng" dirty="0">
                <a:solidFill>
                  <a:prstClr val="black"/>
                </a:solidFill>
                <a:latin typeface="Meiryo UI" panose="020B0604030504040204" pitchFamily="50" charset="-128"/>
                <a:ea typeface="Meiryo UI" panose="020B0604030504040204" pitchFamily="50" charset="-128"/>
              </a:rPr>
              <a:t>contato com linhas de transmissão e distribuição de energia, a utilização inadequada da plataforma aérea veicular, bem como a fuga de energia devido a manutenção deficiente</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O corpo humano possui baixa resistência elétrica, sendo especialmente perigoso quando se está molhado, o que facilita a passagem de corrente elétrica. </a:t>
            </a:r>
            <a:r>
              <a:rPr lang="ja-JP" altLang="en-US" sz="1400" b="1" u="sng" dirty="0">
                <a:solidFill>
                  <a:prstClr val="black"/>
                </a:solidFill>
                <a:latin typeface="Meiryo UI" panose="020B0604030504040204" pitchFamily="50" charset="-128"/>
                <a:ea typeface="Meiryo UI" panose="020B0604030504040204" pitchFamily="50" charset="-128"/>
              </a:rPr>
              <a:t>Dependendo a intensidade, o choque elétrico pode resultar em apenas dores e formigamento momentâneo</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Mas em casos graves, muitos choques elétricos chegam a causar a morte</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Em particular, a corrente elétrica ao passar pelo coração pode acarretar problemas graves como parada cardíaca, parada respiratória etc. Há inclusive risco de eletrocussão, queimaduras ou necrose de tecidos causados pela corrente elétrica.</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05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3749" y="247520"/>
            <a:ext cx="7541301"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Tipos de plataforma aérea veicular/Equipamentos de operação (4)</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6/Página do material suplementar: 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3826844" cy="32144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④　Tipo com elevação e abaixamento perpendicular</a:t>
            </a:r>
            <a:endParaRPr lang="en-US" altLang="ja-JP" sz="16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Possui estrutura que possibilita elevação e abaixamento da plataforma de trabalho de forma perpendicular, </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existindo os tipos tesoura, mastro, sigma e xis.</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【Principais características】</a:t>
            </a: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  A área de trabalho é limitada apenas à parte superior do equipamento de locomoção.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b)  Amplamente utilizada em operações internas de construção civil, </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instalação de equipamentos etc.</a:t>
            </a: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c)  Muitos modelos são relativamente pequenos.</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55919"/>
            <a:ext cx="3826844" cy="2252402"/>
          </a:xfrm>
          <a:prstGeom prst="rect">
            <a:avLst/>
          </a:prstGeom>
          <a:noFill/>
          <a:ln>
            <a:solidFill>
              <a:schemeClr val="tx1"/>
            </a:solidFill>
          </a:ln>
        </p:spPr>
      </p:pic>
      <p:sp>
        <p:nvSpPr>
          <p:cNvPr id="2" name="テキスト ボックス 118">
            <a:extLst>
              <a:ext uri="{FF2B5EF4-FFF2-40B4-BE49-F238E27FC236}">
                <a16:creationId xmlns:a16="http://schemas.microsoft.com/office/drawing/2014/main" id="{C7448819-2643-7669-FC1E-689B2A2C8019}"/>
              </a:ext>
            </a:extLst>
          </p:cNvPr>
          <p:cNvSpPr txBox="1"/>
          <p:nvPr/>
        </p:nvSpPr>
        <p:spPr>
          <a:xfrm>
            <a:off x="4664954" y="3232861"/>
            <a:ext cx="3723409" cy="2571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1000" kern="100">
                <a:effectLst/>
                <a:latin typeface="ＭＳ ゴシック" panose="020B0609070205080204" pitchFamily="49" charset="-128"/>
                <a:ea typeface="ＭＳ ゴシック" panose="020B0609070205080204" pitchFamily="49" charset="-128"/>
                <a:cs typeface="Times New Roman" panose="02020603050405020304" pitchFamily="18" charset="0"/>
              </a:rPr>
              <a:t>Tipo tesoura  Tipo mastro  Tipo sigma    Tipo X</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119">
            <a:extLst>
              <a:ext uri="{FF2B5EF4-FFF2-40B4-BE49-F238E27FC236}">
                <a16:creationId xmlns:a16="http://schemas.microsoft.com/office/drawing/2014/main" id="{DE9ADC02-0244-4727-F11C-1DBB56564C03}"/>
              </a:ext>
            </a:extLst>
          </p:cNvPr>
          <p:cNvSpPr txBox="1"/>
          <p:nvPr/>
        </p:nvSpPr>
        <p:spPr>
          <a:xfrm>
            <a:off x="5267558" y="3490036"/>
            <a:ext cx="2807970" cy="247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Imagem</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1-9</a:t>
            </a:r>
            <a:r>
              <a:rPr lang="ja-JP" sz="700" kern="100" dirty="0">
                <a:effectLst/>
                <a:latin typeface="Arial" panose="020B0604020202020204" pitchFamily="34" charset="0"/>
                <a:ea typeface="ＭＳ ゴシック" panose="020B0609070205080204" pitchFamily="49" charset="-128"/>
                <a:cs typeface="Arial" panose="020B0604020202020204" pitchFamily="34" charset="0"/>
              </a:rPr>
              <a:t>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Exemplo</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de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elevação</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e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abaixamento</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perpendicular</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936230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Perigos do choque elétrico, causas e consequências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60192" y="6400413"/>
            <a:ext cx="4310470"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174/Página do material suplementar: 73 a 74</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①　Principais fatores definidores do grau de perigo do choque elétrico</a:t>
            </a:r>
            <a:endParaRPr lang="en-US" altLang="ja-JP"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600"/>
              </a:spcAft>
              <a:buNone/>
            </a:pPr>
            <a:r>
              <a:rPr lang="ja-JP" altLang="en-US" sz="1400" dirty="0">
                <a:solidFill>
                  <a:prstClr val="black"/>
                </a:solidFill>
                <a:latin typeface="Meiryo UI" panose="020B0604030504040204" pitchFamily="50" charset="-128"/>
                <a:ea typeface="Meiryo UI" panose="020B0604030504040204" pitchFamily="50" charset="-128"/>
              </a:rPr>
              <a:t>　A intensidade dos danos causados ao corpo humano pelo choque elétrico dependem das circunstâncias no momento do choque, mas é possível elencar os seguintes itens como principais fatores.</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Intensidade da passagem de elétrica e frequência</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Duração da passagem elétrica</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Caminho da corrente eletrica (caminho da corrente elétrica que passou pelo corpo)</a:t>
            </a:r>
          </a:p>
          <a:p>
            <a:pPr lvl="1">
              <a:lnSpc>
                <a:spcPct val="100000"/>
              </a:lnSpc>
              <a:spcBef>
                <a:spcPts val="0"/>
              </a:spcBef>
              <a:buFont typeface="Wingdings" panose="05000000000000000000" pitchFamily="2" charset="2"/>
              <a:buChar char="ü"/>
            </a:pPr>
            <a:r>
              <a:rPr lang="ja-JP" altLang="en-US" sz="1200" dirty="0">
                <a:solidFill>
                  <a:prstClr val="black"/>
                </a:solidFill>
                <a:latin typeface="Meiryo UI" panose="020B0604030504040204" pitchFamily="50" charset="-128"/>
                <a:ea typeface="Meiryo UI" panose="020B0604030504040204" pitchFamily="50" charset="-128"/>
              </a:rPr>
              <a:t>Tipo da corrente elétrica (corrente alternada, direta) etc.</a:t>
            </a: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De modo geral, </a:t>
            </a:r>
            <a:r>
              <a:rPr lang="ja-JP" altLang="en-US" sz="1400" b="1" u="sng" dirty="0">
                <a:solidFill>
                  <a:prstClr val="black"/>
                </a:solidFill>
                <a:latin typeface="Meiryo UI" panose="020B0604030504040204" pitchFamily="50" charset="-128"/>
                <a:ea typeface="Meiryo UI" panose="020B0604030504040204" pitchFamily="50" charset="-128"/>
              </a:rPr>
              <a:t>quanto maior</a:t>
            </a:r>
            <a:r>
              <a:rPr lang="ja-JP" altLang="en-US" sz="1400" dirty="0">
                <a:solidFill>
                  <a:prstClr val="black"/>
                </a:solidFill>
                <a:latin typeface="Meiryo UI" panose="020B0604030504040204" pitchFamily="50" charset="-128"/>
                <a:ea typeface="Meiryo UI" panose="020B0604030504040204" pitchFamily="50" charset="-128"/>
              </a:rPr>
              <a:t> for a passagem de elétrica, sua penetração em partes vitais do corpo como o coração, e </a:t>
            </a:r>
            <a:r>
              <a:rPr lang="ja-JP" altLang="en-US" sz="1400" b="1" u="sng" dirty="0">
                <a:solidFill>
                  <a:prstClr val="black"/>
                </a:solidFill>
                <a:latin typeface="Meiryo UI" panose="020B0604030504040204" pitchFamily="50" charset="-128"/>
                <a:ea typeface="Meiryo UI" panose="020B0604030504040204" pitchFamily="50" charset="-128"/>
              </a:rPr>
              <a:t>quanto </a:t>
            </a:r>
            <a:r>
              <a:rPr lang="ja-JP" altLang="en-US" sz="1400" b="1" u="sng">
                <a:solidFill>
                  <a:prstClr val="black"/>
                </a:solidFill>
                <a:latin typeface="Meiryo UI" panose="020B0604030504040204" pitchFamily="50" charset="-128"/>
                <a:ea typeface="Meiryo UI" panose="020B0604030504040204" pitchFamily="50" charset="-128"/>
              </a:rPr>
              <a:t>mais long</a:t>
            </a:r>
            <a:r>
              <a:rPr lang="en-US" altLang="ja-JP" sz="1400" b="1" u="sng">
                <a:solidFill>
                  <a:prstClr val="black"/>
                </a:solidFill>
                <a:latin typeface="Meiryo UI" panose="020B0604030504040204" pitchFamily="50" charset="-128"/>
                <a:ea typeface="Meiryo UI" panose="020B0604030504040204" pitchFamily="50" charset="-128"/>
              </a:rPr>
              <a:t>a</a:t>
            </a:r>
            <a:r>
              <a:rPr lang="ja-JP" altLang="en-US" sz="1400" b="1" u="sng">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for a duração da passagem</a:t>
            </a:r>
            <a:r>
              <a:rPr lang="ja-JP" altLang="en-US" sz="1400" dirty="0">
                <a:solidFill>
                  <a:prstClr val="black"/>
                </a:solidFill>
                <a:latin typeface="Meiryo UI" panose="020B0604030504040204" pitchFamily="50" charset="-128"/>
                <a:ea typeface="Meiryo UI" panose="020B0604030504040204" pitchFamily="50" charset="-128"/>
              </a:rPr>
              <a:t>, maior será o perigo.</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②　Impacto da corrente elétrica no corpo humano</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918372283"/>
              </p:ext>
            </p:extLst>
          </p:nvPr>
        </p:nvGraphicFramePr>
        <p:xfrm>
          <a:off x="1634848" y="3920035"/>
          <a:ext cx="6113145" cy="1900714"/>
        </p:xfrm>
        <a:graphic>
          <a:graphicData uri="http://schemas.openxmlformats.org/drawingml/2006/table">
            <a:tbl>
              <a:tblPr firstRow="1" firstCol="1" bandRow="1">
                <a:tableStyleId>{5940675A-B579-460E-94D1-54222C63F5DA}</a:tableStyleId>
              </a:tblPr>
              <a:tblGrid>
                <a:gridCol w="2067560">
                  <a:extLst>
                    <a:ext uri="{9D8B030D-6E8A-4147-A177-3AD203B41FA5}">
                      <a16:colId xmlns:a16="http://schemas.microsoft.com/office/drawing/2014/main" val="20000"/>
                    </a:ext>
                  </a:extLst>
                </a:gridCol>
                <a:gridCol w="4045585">
                  <a:extLst>
                    <a:ext uri="{9D8B030D-6E8A-4147-A177-3AD203B41FA5}">
                      <a16:colId xmlns:a16="http://schemas.microsoft.com/office/drawing/2014/main" val="20001"/>
                    </a:ext>
                  </a:extLst>
                </a:gridCol>
              </a:tblGrid>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Intensidade da corrente</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Reação no corpo humano</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Aprox. 1mA</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Pequena sensação de choque.</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Aprox. 5mA</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Forte dor.</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Aprox. 10mA</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Grande choque incontrolável.</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Aprox. 20mA</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Severo enrijecimento dos músculos, dificuldade na respiração que, se prolongada, pode levar à morte.</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Aprox. 50mA</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Risco de morte mesmo e caso de pouca duração.</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Aprox. 100mA</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Ocorrência de danos fatais.</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2773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5724"/>
            <a:ext cx="7886700"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Pontos de atenção durante operações próximas a fios suspensos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174/Página do material suplementar: 74</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9034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Nas operações que utilizam plataforma aérea veicular, </a:t>
            </a:r>
            <a:r>
              <a:rPr lang="ja-JP" altLang="en-US" sz="1400" b="1" u="sng" dirty="0">
                <a:solidFill>
                  <a:prstClr val="black"/>
                </a:solidFill>
                <a:latin typeface="Meiryo UI" panose="020B0604030504040204" pitchFamily="50" charset="-128"/>
                <a:ea typeface="Meiryo UI" panose="020B0604030504040204" pitchFamily="50" charset="-128"/>
              </a:rPr>
              <a:t>são bastante comuns os acidentes de choque elétrico devido ao contato com fios suspensos de envio e distribuição de eletricidade</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Especialmente em caso de </a:t>
            </a:r>
            <a:r>
              <a:rPr lang="ja-JP" altLang="en-US" sz="1400" b="1" u="sng" dirty="0">
                <a:solidFill>
                  <a:prstClr val="black"/>
                </a:solidFill>
                <a:latin typeface="Meiryo UI" panose="020B0604030504040204" pitchFamily="50" charset="-128"/>
                <a:ea typeface="Meiryo UI" panose="020B0604030504040204" pitchFamily="50" charset="-128"/>
              </a:rPr>
              <a:t>linhas de transmissão de energia de alta tensão, há perigo de choque elétrico apenas com a aproximação a essas linhas, mesmo não havendo contato direto com a lança da plataforma aérea veicular.</a:t>
            </a:r>
            <a:r>
              <a:rPr lang="ja-JP" altLang="en-US" sz="1400" dirty="0">
                <a:solidFill>
                  <a:prstClr val="black"/>
                </a:solidFill>
                <a:latin typeface="Meiryo UI" panose="020B0604030504040204" pitchFamily="50" charset="-128"/>
                <a:ea typeface="Meiryo UI" panose="020B0604030504040204" pitchFamily="50" charset="-128"/>
              </a:rPr>
              <a:t> Além de </a:t>
            </a:r>
            <a:r>
              <a:rPr lang="ja-JP" altLang="en-US" sz="1400" b="1" u="sng" dirty="0">
                <a:solidFill>
                  <a:prstClr val="black"/>
                </a:solidFill>
                <a:latin typeface="Meiryo UI" panose="020B0604030504040204" pitchFamily="50" charset="-128"/>
                <a:ea typeface="Meiryo UI" panose="020B0604030504040204" pitchFamily="50" charset="-128"/>
              </a:rPr>
              <a:t>evitar aproximação superior ao limite estabelecido, (distância de separação mínima), é necessário realizar a operação tomando medidas de proteção, bem como posicionar um supervisor.</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Além disso, durante o verão aumentam os casos de choque elétrico, uma vez que tende-se a ficar molhado de suor, além de se aumentar a exposição de partes do corpo.</a:t>
            </a: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Em caso de realização de operações de construção/desmonte, inspeção, reparos, pintura de prédios etc. em locais próximos a fios suspensos ou circuito de carregamento de maquinário elétrico, há perigo de choque elétrico por meio do contato ou aproximação ao circuito de carregamento. Se este for o caso, </a:t>
            </a:r>
            <a:r>
              <a:rPr lang="ja-JP" altLang="en-US" sz="1400" b="1" u="sng" dirty="0">
                <a:solidFill>
                  <a:prstClr val="black"/>
                </a:solidFill>
                <a:latin typeface="Meiryo UI" panose="020B0604030504040204" pitchFamily="50" charset="-128"/>
                <a:ea typeface="Meiryo UI" panose="020B0604030504040204" pitchFamily="50" charset="-128"/>
              </a:rPr>
              <a:t>é necessário tomar as providências a seguir</a:t>
            </a:r>
            <a:r>
              <a:rPr lang="ja-JP" altLang="en-US" sz="1400" dirty="0">
                <a:solidFill>
                  <a:prstClr val="black"/>
                </a:solidFill>
                <a:latin typeface="Meiryo UI" panose="020B0604030504040204" pitchFamily="50" charset="-128"/>
                <a:ea typeface="Meiryo UI" panose="020B0604030504040204" pitchFamily="50" charset="-128"/>
              </a:rPr>
              <a:t>. (Lei de Segurança e Saúde no Trabalho artigo 349)</a:t>
            </a:r>
          </a:p>
          <a:p>
            <a:pPr marL="0" indent="0">
              <a:lnSpc>
                <a:spcPct val="100000"/>
              </a:lnSpc>
              <a:spcBef>
                <a:spcPts val="6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①　Realocar a instalação do circuito de carregamento em questão.</a:t>
            </a: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②　Realizar cercamento de prevenção a choque elétrico.</a:t>
            </a: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③　Instalar equipamento isolante de proteção no circuito de carregamento em questão.</a:t>
            </a: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④　Caso seja difícil aplicar as medidas descritas acima, realizar a operação sob o controle de um supervisor.</a:t>
            </a:r>
          </a:p>
        </p:txBody>
      </p:sp>
    </p:spTree>
    <p:extLst>
      <p:ext uri="{BB962C8B-B14F-4D97-AF65-F5344CB8AC3E}">
        <p14:creationId xmlns:p14="http://schemas.microsoft.com/office/powerpoint/2010/main" val="227634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Pontos básicos de prevenção a choques elétricos</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14750" y="6400413"/>
            <a:ext cx="4455912" cy="246221"/>
          </a:xfrm>
          <a:prstGeom prst="rect">
            <a:avLst/>
          </a:prstGeom>
          <a:noFill/>
          <a:ln>
            <a:solidFill>
              <a:schemeClr val="tx1"/>
            </a:solidFill>
          </a:ln>
        </p:spPr>
        <p:txBody>
          <a:bodyPr wrap="square" rtlCol="0">
            <a:spAutoFit/>
          </a:bodyPr>
          <a:lstStyle/>
          <a:p>
            <a:pPr algn="r"/>
            <a:r>
              <a:rPr lang="ja-JP" altLang="en-US" sz="1000" dirty="0">
                <a:solidFill>
                  <a:prstClr val="black"/>
                </a:solidFill>
              </a:rPr>
              <a:t>Página do material: 174/Página do material suplementar: 74 a 75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z="1000" smtClean="0">
                <a:solidFill>
                  <a:prstClr val="black">
                    <a:tint val="75000"/>
                  </a:prstClr>
                </a:solidFill>
              </a:rPr>
              <a:pPr/>
              <a:t>82</a:t>
            </a:fld>
            <a:endParaRPr lang="ja-JP" altLang="en-US" sz="1000">
              <a:solidFill>
                <a:prstClr val="black">
                  <a:tint val="75000"/>
                </a:prstClr>
              </a:solidFill>
            </a:endParaRPr>
          </a:p>
        </p:txBody>
      </p:sp>
      <p:sp>
        <p:nvSpPr>
          <p:cNvPr id="11" name="コンテンツ プレースホルダー 4"/>
          <p:cNvSpPr txBox="1">
            <a:spLocks/>
          </p:cNvSpPr>
          <p:nvPr/>
        </p:nvSpPr>
        <p:spPr>
          <a:xfrm>
            <a:off x="628649" y="852738"/>
            <a:ext cx="7886701" cy="31936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050" dirty="0">
                <a:solidFill>
                  <a:prstClr val="black"/>
                </a:solidFill>
                <a:latin typeface="Meiryo UI" panose="020B0604030504040204" pitchFamily="50" charset="-128"/>
                <a:ea typeface="Meiryo UI" panose="020B0604030504040204" pitchFamily="50" charset="-128"/>
              </a:rPr>
              <a:t>　A seguir, </a:t>
            </a:r>
            <a:r>
              <a:rPr lang="ja-JP" altLang="en-US" sz="1050" b="1" u="sng" dirty="0">
                <a:solidFill>
                  <a:prstClr val="black"/>
                </a:solidFill>
                <a:latin typeface="Meiryo UI" panose="020B0604030504040204" pitchFamily="50" charset="-128"/>
                <a:ea typeface="Meiryo UI" panose="020B0604030504040204" pitchFamily="50" charset="-128"/>
              </a:rPr>
              <a:t>pontos básicos de prevenção a choques elétricos, no caso de operações próximas linhas de transmissão/distribuição com riscos</a:t>
            </a:r>
            <a:r>
              <a:rPr lang="ja-JP" altLang="en-US" sz="1050" dirty="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05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n-US" altLang="ja-JP" sz="1050" b="1" dirty="0">
                <a:solidFill>
                  <a:prstClr val="black"/>
                </a:solidFill>
                <a:latin typeface="Meiryo UI" panose="020B0604030504040204" pitchFamily="50" charset="-128"/>
                <a:ea typeface="Meiryo UI" panose="020B0604030504040204" pitchFamily="50" charset="-128"/>
              </a:rPr>
              <a:t>【Pontos básicos de prevenção a choques elétricos】</a:t>
            </a:r>
          </a:p>
          <a:p>
            <a:pPr marL="0" indent="0">
              <a:lnSpc>
                <a:spcPct val="100000"/>
              </a:lnSpc>
              <a:spcBef>
                <a:spcPts val="600"/>
              </a:spcBef>
              <a:buNone/>
            </a:pPr>
            <a:r>
              <a:rPr lang="ja-JP" altLang="en-US" sz="1050" b="1" dirty="0">
                <a:solidFill>
                  <a:prstClr val="black"/>
                </a:solidFill>
                <a:latin typeface="Meiryo UI" panose="020B0604030504040204" pitchFamily="50" charset="-128"/>
                <a:ea typeface="Meiryo UI" panose="020B0604030504040204" pitchFamily="50" charset="-128"/>
              </a:rPr>
              <a:t>　　①　Consultar a companhia elétrica com antecedência.</a:t>
            </a:r>
          </a:p>
          <a:p>
            <a:pPr marL="0" indent="0">
              <a:lnSpc>
                <a:spcPct val="100000"/>
              </a:lnSpc>
              <a:spcBef>
                <a:spcPts val="0"/>
              </a:spcBef>
              <a:buNone/>
            </a:pPr>
            <a:r>
              <a:rPr lang="ja-JP" altLang="en-US" sz="1050" b="1" dirty="0">
                <a:solidFill>
                  <a:prstClr val="black"/>
                </a:solidFill>
                <a:latin typeface="Meiryo UI" panose="020B0604030504040204" pitchFamily="50" charset="-128"/>
                <a:ea typeface="Meiryo UI" panose="020B0604030504040204" pitchFamily="50" charset="-128"/>
              </a:rPr>
              <a:t>　　②　Deve-se manter distância de segurança com relação a linhas de transmissão de energia etc. (distância de separação segura: consultar tabela 4-8).</a:t>
            </a:r>
          </a:p>
          <a:p>
            <a:pPr marL="0" indent="0">
              <a:lnSpc>
                <a:spcPct val="100000"/>
              </a:lnSpc>
              <a:spcBef>
                <a:spcPts val="0"/>
              </a:spcBef>
              <a:buNone/>
            </a:pPr>
            <a:r>
              <a:rPr lang="ja-JP" altLang="en-US" sz="1050" b="1" dirty="0">
                <a:solidFill>
                  <a:prstClr val="black"/>
                </a:solidFill>
                <a:latin typeface="Meiryo UI" panose="020B0604030504040204" pitchFamily="50" charset="-128"/>
                <a:ea typeface="Meiryo UI" panose="020B0604030504040204" pitchFamily="50" charset="-128"/>
              </a:rPr>
              <a:t>　　③　Posicionar um supervisor responsável.</a:t>
            </a:r>
          </a:p>
          <a:p>
            <a:pPr marL="0" indent="0">
              <a:lnSpc>
                <a:spcPct val="100000"/>
              </a:lnSpc>
              <a:spcBef>
                <a:spcPts val="0"/>
              </a:spcBef>
              <a:buNone/>
            </a:pPr>
            <a:r>
              <a:rPr lang="ja-JP" altLang="en-US" sz="1050" b="1" dirty="0">
                <a:solidFill>
                  <a:prstClr val="black"/>
                </a:solidFill>
                <a:latin typeface="Meiryo UI" panose="020B0604030504040204" pitchFamily="50" charset="-128"/>
                <a:ea typeface="Meiryo UI" panose="020B0604030504040204" pitchFamily="50" charset="-128"/>
              </a:rPr>
              <a:t>　　④　Realizar reunião prévia do plano de trabalho.</a:t>
            </a:r>
          </a:p>
          <a:p>
            <a:pPr marL="0" indent="0">
              <a:lnSpc>
                <a:spcPct val="100000"/>
              </a:lnSpc>
              <a:spcBef>
                <a:spcPts val="0"/>
              </a:spcBef>
              <a:buNone/>
            </a:pPr>
            <a:r>
              <a:rPr lang="ja-JP" altLang="en-US" sz="1050" b="1" dirty="0">
                <a:solidFill>
                  <a:prstClr val="black"/>
                </a:solidFill>
                <a:latin typeface="Meiryo UI" panose="020B0604030504040204" pitchFamily="50" charset="-128"/>
                <a:ea typeface="Meiryo UI" panose="020B0604030504040204" pitchFamily="50" charset="-128"/>
              </a:rPr>
              <a:t>　　⑤　Realizar ampla comunicação sobre os procedimentos de operação aos operadores envolvidos.</a:t>
            </a:r>
          </a:p>
          <a:p>
            <a:pPr marL="0" indent="0">
              <a:lnSpc>
                <a:spcPct val="100000"/>
              </a:lnSpc>
              <a:spcBef>
                <a:spcPts val="0"/>
              </a:spcBef>
              <a:buNone/>
            </a:pPr>
            <a:r>
              <a:rPr lang="ja-JP" altLang="en-US" sz="1050" b="1" dirty="0">
                <a:solidFill>
                  <a:prstClr val="black"/>
                </a:solidFill>
                <a:latin typeface="Meiryo UI" panose="020B0604030504040204" pitchFamily="50" charset="-128"/>
                <a:ea typeface="Meiryo UI" panose="020B0604030504040204" pitchFamily="50" charset="-128"/>
              </a:rPr>
              <a:t>　　⑥　Proteger o circuito de carregamento de acordo com a necessidade.</a:t>
            </a:r>
            <a:endParaRPr lang="en-US" altLang="ja-JP" sz="105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050" dirty="0">
                <a:solidFill>
                  <a:prstClr val="black"/>
                </a:solidFill>
                <a:latin typeface="Meiryo UI" panose="020B0604030504040204" pitchFamily="50" charset="-128"/>
                <a:ea typeface="Meiryo UI" panose="020B0604030504040204" pitchFamily="50" charset="-128"/>
              </a:rPr>
              <a:t>　Além disso, </a:t>
            </a:r>
            <a:r>
              <a:rPr lang="ja-JP" altLang="en-US" sz="1050" b="1" u="sng" dirty="0">
                <a:solidFill>
                  <a:prstClr val="black"/>
                </a:solidFill>
                <a:latin typeface="Meiryo UI" panose="020B0604030504040204" pitchFamily="50" charset="-128"/>
                <a:ea typeface="Meiryo UI" panose="020B0604030504040204" pitchFamily="50" charset="-128"/>
              </a:rPr>
              <a:t>em caso de operação que envolva manipulação de circuito de carregamento de baixa tensão, como inspeção, reparos etc., o operador deve utilizar equipamento isolante de proteção, ou usar instrumentos para trabalho em linha viva. (Lei de Segurança e Saúde no Trabalho artigo 346)</a:t>
            </a:r>
          </a:p>
          <a:p>
            <a:pPr marL="0" indent="0">
              <a:lnSpc>
                <a:spcPct val="100000"/>
              </a:lnSpc>
              <a:spcBef>
                <a:spcPts val="600"/>
              </a:spcBef>
              <a:buNone/>
            </a:pPr>
            <a:r>
              <a:rPr lang="ja-JP" altLang="en-US" sz="1050" b="1" u="sng"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Ainda, </a:t>
            </a:r>
            <a:r>
              <a:rPr lang="ja-JP" altLang="en-US" sz="1050" b="1" u="sng" dirty="0">
                <a:solidFill>
                  <a:prstClr val="black"/>
                </a:solidFill>
                <a:latin typeface="Meiryo UI" panose="020B0604030504040204" pitchFamily="50" charset="-128"/>
                <a:ea typeface="Meiryo UI" panose="020B0604030504040204" pitchFamily="50" charset="-128"/>
              </a:rPr>
              <a:t>em caso de realização de operação de inspeção, reparos, pintura etc. em circuito elétrico, ou que dê suporte a um, estando próximo a um circuito de carregamento de baixa tensão, é necessário tomar providências como a instalação de equipamento isolante de proteção nesse circuito. (Lei de Segurança e Saúde no Trabalho artigo 347)</a:t>
            </a:r>
          </a:p>
          <a:p>
            <a:pPr marL="0" indent="0">
              <a:lnSpc>
                <a:spcPct val="100000"/>
              </a:lnSpc>
              <a:spcBef>
                <a:spcPts val="0"/>
              </a:spcBef>
              <a:buNone/>
            </a:pP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4090420"/>
            <a:ext cx="8274431" cy="1209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268288">
              <a:lnSpc>
                <a:spcPct val="100000"/>
              </a:lnSpc>
              <a:spcBef>
                <a:spcPts val="0"/>
              </a:spcBef>
              <a:buNone/>
            </a:pPr>
            <a:r>
              <a:rPr lang="en-US" altLang="ja-JP" sz="1000" b="1" dirty="0">
                <a:solidFill>
                  <a:schemeClr val="accent1">
                    <a:lumMod val="75000"/>
                  </a:schemeClr>
                </a:solidFill>
                <a:latin typeface="Meiryo UI" panose="020B0604030504040204" pitchFamily="50" charset="-128"/>
                <a:ea typeface="Meiryo UI" panose="020B0604030504040204" pitchFamily="50" charset="-128"/>
              </a:rPr>
              <a:t>* 1) Equipamento isolante de proteção individual: equipamento a ser vestido/usado pelo operador, prevenindo contra acidentes por choque elétrico, podendo ser capacete de segurança para eletricidade, luvas de borracha, botas de borracha para isolamento, manguitos de borracha etc.</a:t>
            </a:r>
          </a:p>
          <a:p>
            <a:pPr marL="268288" indent="-268288">
              <a:lnSpc>
                <a:spcPct val="100000"/>
              </a:lnSpc>
              <a:spcBef>
                <a:spcPts val="0"/>
              </a:spcBef>
              <a:buNone/>
            </a:pPr>
            <a:r>
              <a:rPr lang="en-US" altLang="ja-JP" sz="1000" b="1" dirty="0">
                <a:solidFill>
                  <a:schemeClr val="accent1">
                    <a:lumMod val="75000"/>
                  </a:schemeClr>
                </a:solidFill>
                <a:latin typeface="Meiryo UI" panose="020B0604030504040204" pitchFamily="50" charset="-128"/>
                <a:ea typeface="Meiryo UI" panose="020B0604030504040204" pitchFamily="50" charset="-128"/>
              </a:rPr>
              <a:t>* 2) Equipamento isolante: equipamento que visa a prevenção de choque elétrico cobrindo partes responsáveis por carregamento em operações que envolvem manuseio de circuito de carregamento ou obras de eletricidade em geral. Podem ser lonas ou capas isolantes, tubos de borracha para isolamento etc.</a:t>
            </a:r>
          </a:p>
          <a:p>
            <a:pPr marL="268288" indent="-268288">
              <a:lnSpc>
                <a:spcPct val="100000"/>
              </a:lnSpc>
              <a:spcBef>
                <a:spcPts val="0"/>
              </a:spcBef>
              <a:buNone/>
            </a:pPr>
            <a:r>
              <a:rPr lang="en-US" altLang="ja-JP" sz="1000" b="1" dirty="0">
                <a:solidFill>
                  <a:schemeClr val="accent1">
                    <a:lumMod val="75000"/>
                  </a:schemeClr>
                </a:solidFill>
                <a:latin typeface="Meiryo UI" panose="020B0604030504040204" pitchFamily="50" charset="-128"/>
                <a:ea typeface="Meiryo UI" panose="020B0604030504040204" pitchFamily="50" charset="-128"/>
              </a:rPr>
              <a:t>* 3) Equipamento isolante de proteção: serve para prevenir o operador contra choque elétrico devido ao contato com peças metálicas de construção civil, durante operações próximas à parte de carregamento de alta tensão. Pode ser tubos de proteção para construção conectados à parte de carregamento de alta tensão, lonas de proteção etc.</a:t>
            </a:r>
          </a:p>
          <a:p>
            <a:pPr marL="0" indent="0">
              <a:lnSpc>
                <a:spcPct val="100000"/>
              </a:lnSpc>
              <a:spcBef>
                <a:spcPts val="0"/>
              </a:spcBef>
              <a:buNone/>
            </a:pPr>
            <a:endParaRPr lang="ja-JP" altLang="en-US" sz="105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0736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5724"/>
            <a:ext cx="7886700" cy="564073"/>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Distância de separação segura de linhas de transmissão/distribuição</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176/Página do material suplementar: 75</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83</a:t>
            </a:fld>
            <a:endParaRPr lang="ja-JP" altLang="en-US" dirty="0">
              <a:solidFill>
                <a:prstClr val="black">
                  <a:tint val="75000"/>
                </a:prstClr>
              </a:solidFill>
            </a:endParaRPr>
          </a:p>
        </p:txBody>
      </p:sp>
      <p:sp>
        <p:nvSpPr>
          <p:cNvPr id="2" name="正方形/長方形 1"/>
          <p:cNvSpPr/>
          <p:nvPr/>
        </p:nvSpPr>
        <p:spPr>
          <a:xfrm>
            <a:off x="1515110" y="1218990"/>
            <a:ext cx="2484976" cy="307777"/>
          </a:xfrm>
          <a:prstGeom prst="rect">
            <a:avLst/>
          </a:prstGeom>
        </p:spPr>
        <p:txBody>
          <a:bodyPr wrap="none">
            <a:spAutoFit/>
          </a:bodyPr>
          <a:lstStyle/>
          <a:p>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Distância de separação segura de linhas de transmissão/distribuição</a:t>
            </a:r>
            <a:endParaRPr lang="ja-JP" altLang="en-US" sz="14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443825118"/>
              </p:ext>
            </p:extLst>
          </p:nvPr>
        </p:nvGraphicFramePr>
        <p:xfrm>
          <a:off x="1515110" y="1526767"/>
          <a:ext cx="6113780" cy="3106484"/>
        </p:xfrm>
        <a:graphic>
          <a:graphicData uri="http://schemas.openxmlformats.org/drawingml/2006/table">
            <a:tbl>
              <a:tblPr firstRow="1" firstCol="1" bandRow="1">
                <a:tableStyleId>{5940675A-B579-460E-94D1-54222C63F5DA}</a:tableStyleId>
              </a:tblPr>
              <a:tblGrid>
                <a:gridCol w="1528445">
                  <a:extLst>
                    <a:ext uri="{9D8B030D-6E8A-4147-A177-3AD203B41FA5}">
                      <a16:colId xmlns:a16="http://schemas.microsoft.com/office/drawing/2014/main" val="20000"/>
                    </a:ext>
                  </a:extLst>
                </a:gridCol>
                <a:gridCol w="152844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288290">
                <a:tc rowSpan="2">
                  <a:txBody>
                    <a:bodyPr/>
                    <a:lstStyle/>
                    <a:p>
                      <a:pPr algn="ctr">
                        <a:lnSpc>
                          <a:spcPts val="1600"/>
                        </a:lnSpc>
                        <a:spcAft>
                          <a:spcPts val="0"/>
                        </a:spcAft>
                      </a:pPr>
                      <a:r>
                        <a:rPr lang="ja-JP" sz="1200" kern="100" dirty="0">
                          <a:effectLst/>
                        </a:rPr>
                        <a:t>Circuito elétrico</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2">
                  <a:txBody>
                    <a:bodyPr/>
                    <a:lstStyle/>
                    <a:p>
                      <a:pPr algn="ctr">
                        <a:lnSpc>
                          <a:spcPts val="1600"/>
                        </a:lnSpc>
                        <a:spcAft>
                          <a:spcPts val="0"/>
                        </a:spcAft>
                      </a:pPr>
                      <a:r>
                        <a:rPr lang="ja-JP" sz="1200" kern="100" dirty="0">
                          <a:effectLst/>
                        </a:rPr>
                        <a:t>Voltagem de transmissão (V)</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gridSpan="2">
                  <a:txBody>
                    <a:bodyPr/>
                    <a:lstStyle/>
                    <a:p>
                      <a:pPr algn="ctr">
                        <a:lnSpc>
                          <a:spcPts val="1600"/>
                        </a:lnSpc>
                        <a:spcAft>
                          <a:spcPts val="0"/>
                        </a:spcAft>
                      </a:pPr>
                      <a:r>
                        <a:rPr lang="ja-JP" sz="1200" kern="100">
                          <a:effectLst/>
                        </a:rPr>
                        <a:t>Distância de separação mínima (m)</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288290">
                <a:tc vMerge="1">
                  <a:txBody>
                    <a:bodyPr/>
                    <a:lstStyle/>
                    <a:p>
                      <a:endParaRPr kumimoji="1" lang="ja-JP" altLang="en-US"/>
                    </a:p>
                  </a:txBody>
                  <a:tcPr/>
                </a:tc>
                <a:tc vMerge="1">
                  <a:txBody>
                    <a:bodyPr/>
                    <a:lstStyle/>
                    <a:p>
                      <a:endParaRPr kumimoji="1" lang="ja-JP" altLang="en-US"/>
                    </a:p>
                  </a:txBody>
                  <a:tcPr/>
                </a:tc>
                <a:tc>
                  <a:txBody>
                    <a:bodyPr/>
                    <a:lstStyle/>
                    <a:p>
                      <a:pPr algn="ctr">
                        <a:lnSpc>
                          <a:spcPts val="1600"/>
                        </a:lnSpc>
                        <a:spcAft>
                          <a:spcPts val="0"/>
                        </a:spcAft>
                      </a:pPr>
                      <a:r>
                        <a:rPr lang="ja-JP" sz="1200" kern="100" dirty="0">
                          <a:effectLst/>
                        </a:rPr>
                        <a:t>* Diretiva do Ministério da Saúde, Trabalho e Previdência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200" kern="100">
                          <a:effectLst/>
                        </a:rPr>
                        <a:t>Valores desejado pelas companhias elétricas</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8290">
                <a:tc rowSpan="2">
                  <a:txBody>
                    <a:bodyPr/>
                    <a:lstStyle/>
                    <a:p>
                      <a:pPr algn="ctr">
                        <a:lnSpc>
                          <a:spcPts val="1600"/>
                        </a:lnSpc>
                        <a:spcAft>
                          <a:spcPts val="0"/>
                        </a:spcAft>
                      </a:pPr>
                      <a:r>
                        <a:rPr lang="ja-JP" sz="1200" kern="100">
                          <a:effectLst/>
                        </a:rPr>
                        <a:t>Linhas de distribuição</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Até 100/200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1,0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1,0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6.600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A partir de 1,2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2,0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8290">
                <a:tc rowSpan="5">
                  <a:txBody>
                    <a:bodyPr/>
                    <a:lstStyle/>
                    <a:p>
                      <a:pPr algn="ctr">
                        <a:lnSpc>
                          <a:spcPts val="1600"/>
                        </a:lnSpc>
                        <a:spcAft>
                          <a:spcPts val="0"/>
                        </a:spcAft>
                      </a:pPr>
                      <a:r>
                        <a:rPr lang="ja-JP" sz="1200" kern="100">
                          <a:effectLst/>
                        </a:rPr>
                        <a:t>Linhas de transmissão de energia</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22.000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A partir de 2,0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3,0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66.000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A partir de 2,2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4,0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154.000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A partir de 4,0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5,0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275.000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A partir de 6,4</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7,0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500.000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A partir de 10,8</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A partir de 11,0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0691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a:bodyPr>
          <a:lstStyle/>
          <a:p>
            <a:r>
              <a:rPr kumimoji="1" lang="ja-JP" altLang="en-US" sz="3200" dirty="0">
                <a:latin typeface="+mn-ea"/>
                <a:ea typeface="+mn-ea"/>
              </a:rPr>
              <a:t>Capítulo 5 - Leis relacionadas</a:t>
            </a: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1649081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(1)</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189, 190/Página do material suplementar: 76</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85</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26241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ja-JP" altLang="en-US" sz="1200" b="1" u="sng" dirty="0">
                <a:solidFill>
                  <a:prstClr val="black"/>
                </a:solidFill>
                <a:latin typeface="Meiryo UI" panose="020B0604030504040204" pitchFamily="50" charset="-128"/>
                <a:ea typeface="Meiryo UI" panose="020B0604030504040204" pitchFamily="50" charset="-128"/>
              </a:rPr>
              <a:t>Pontos a serem seguidos pelos </a:t>
            </a:r>
            <a:r>
              <a:rPr lang="ja-JP" altLang="en-US" sz="1200" b="1" u="sng">
                <a:solidFill>
                  <a:prstClr val="black"/>
                </a:solidFill>
                <a:latin typeface="Meiryo UI" panose="020B0604030504040204" pitchFamily="50" charset="-128"/>
                <a:ea typeface="Meiryo UI" panose="020B0604030504040204" pitchFamily="50" charset="-128"/>
              </a:rPr>
              <a:t>trabalhadores (relacionado </a:t>
            </a:r>
            <a:r>
              <a:rPr lang="ja-JP" altLang="en-US" sz="1200" b="1" u="sng" dirty="0">
                <a:solidFill>
                  <a:prstClr val="black"/>
                </a:solidFill>
                <a:latin typeface="Meiryo UI" panose="020B0604030504040204" pitchFamily="50" charset="-128"/>
                <a:ea typeface="Meiryo UI" panose="020B0604030504040204" pitchFamily="50" charset="-128"/>
              </a:rPr>
              <a:t>ao artigo 29 da Lei de Segurança e Saúde no Trabalho)</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Com relação aos dispositivos de segurança, os trabalhadores devem obedecer os pontos a seguir.</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①　Não se deve desativar dispositivos de segurança, ou inabilitar suas funções.</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②　Em caso de necessidade de se desativar dispositivo de segurança, ou inabilitar suas funções temporariamente, deve-se antes obter autorização da empresa responsável.</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③　Caso obtenha-se autorização para desativar dispositivo de segurança, ou inabilitar suas funções, após isso deixar de ser necessário deve-se restaurar ao estado padrão imediatamente.　　　</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④　Caso seja descoberta desativação de dispositivo de segurança, ou inabilitação de suas funções, isso deve ser reportado imediatamente à empresa responsável pela operação.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200" dirty="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Font typeface="Wingdings" panose="05000000000000000000" pitchFamily="2" charset="2"/>
              <a:buChar char="ü"/>
            </a:pPr>
            <a:r>
              <a:rPr lang="ja-JP" altLang="en-US" sz="1200" b="1" u="sng" dirty="0">
                <a:solidFill>
                  <a:prstClr val="black"/>
                </a:solidFill>
                <a:latin typeface="Meiryo UI" panose="020B0604030504040204" pitchFamily="50" charset="-128"/>
                <a:ea typeface="Meiryo UI" panose="020B0604030504040204" pitchFamily="50" charset="-128"/>
              </a:rPr>
              <a:t>Operações que exigem treinamento </a:t>
            </a:r>
            <a:r>
              <a:rPr lang="ja-JP" altLang="en-US" sz="1200" b="1" u="sng">
                <a:solidFill>
                  <a:prstClr val="black"/>
                </a:solidFill>
                <a:latin typeface="Meiryo UI" panose="020B0604030504040204" pitchFamily="50" charset="-128"/>
                <a:ea typeface="Meiryo UI" panose="020B0604030504040204" pitchFamily="50" charset="-128"/>
              </a:rPr>
              <a:t>especial (relacionado </a:t>
            </a:r>
            <a:r>
              <a:rPr lang="ja-JP" altLang="en-US" sz="1200" b="1" u="sng" dirty="0">
                <a:solidFill>
                  <a:prstClr val="black"/>
                </a:solidFill>
                <a:latin typeface="Meiryo UI" panose="020B0604030504040204" pitchFamily="50" charset="-128"/>
                <a:ea typeface="Meiryo UI" panose="020B0604030504040204" pitchFamily="50" charset="-128"/>
              </a:rPr>
              <a:t>ao artigo 36 da Lei de Segurança e Saúde no Trabalho)</a:t>
            </a:r>
            <a:endParaRPr lang="ja-JP" altLang="en-US" sz="1200"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Em caso de realização das operações a seguir, a empresa responsável pela operação deve fazer com que o trabalhador obtenha treinamento especial.</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⑩-5　Condução de plataforma aérea veicular com altura da plataforma de trabalho inferior a 10m</a:t>
            </a:r>
          </a:p>
          <a:p>
            <a:pPr marL="717550" indent="-71755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㊶　Operações que exigem a utilização de equipamentos de proteção contra quedas tipo arnês　completo, em locais a partir de 2m de altura, onde seja difícil instalar a plataforma de trabalho. </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104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(2)</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42616" y="6400413"/>
            <a:ext cx="4628046"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191, 192/Página do material suplementar: 76 a 77</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86</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8"/>
            <a:ext cx="7886701" cy="238872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ja-JP" altLang="en-US" sz="1200" b="1" u="sng" dirty="0">
                <a:solidFill>
                  <a:prstClr val="black"/>
                </a:solidFill>
                <a:latin typeface="Meiryo UI" panose="020B0604030504040204" pitchFamily="50" charset="-128"/>
                <a:ea typeface="Meiryo UI" panose="020B0604030504040204" pitchFamily="50" charset="-128"/>
              </a:rPr>
              <a:t>Certificações relacionadas a restrição de trabalho (relacionado ao artigo 41 da Lei de Segurança e Saúde no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Operações de plataforma aérea veicular com plataforma de trabalho em altura a partir de 10m são possíveis de serem realizadas pelas pessoas descritas a seguir.</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Pessoas que tenham concluído Curso Técnico de Condução de Plataforma Aérea Veicular.</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Outras pessoas definidas pelo ministro da Saúde, Trabalho e Previdência.</a:t>
            </a:r>
          </a:p>
          <a:p>
            <a:pPr marL="0" indent="0">
              <a:lnSpc>
                <a:spcPct val="100000"/>
              </a:lnSpc>
              <a:spcBef>
                <a:spcPts val="0"/>
              </a:spcBef>
              <a:buNone/>
            </a:pPr>
            <a:endParaRPr lang="en-US" altLang="ja-JP" sz="1200" dirty="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Font typeface="Wingdings" panose="05000000000000000000" pitchFamily="2" charset="2"/>
              <a:buChar char="ü"/>
            </a:pPr>
            <a:r>
              <a:rPr lang="ja-JP" altLang="en-US" sz="1200" b="1" u="sng" dirty="0">
                <a:solidFill>
                  <a:prstClr val="black"/>
                </a:solidFill>
                <a:latin typeface="Meiryo UI" panose="020B0604030504040204" pitchFamily="50" charset="-128"/>
                <a:ea typeface="Meiryo UI" panose="020B0604030504040204" pitchFamily="50" charset="-128"/>
              </a:rPr>
              <a:t>Reemissão de certificado de conclusão de curso técnico (relacionado ao artigo 82 da Lei de Segurança e Saúde no Trabalho)</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①　Caso a pessoa que tenha recebido certificado de conclusão de curso técnico perca o documento, ou este se encontre danificado, deverá ser feita entrega de solicitação de reemissão de certificado de conclusão de curso técnico junto à instituição de ensino registrada, onde o recebimento do certificado tenha ocorrido originalmente.</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Caso de a pessoa que tenha recebido certificado de conclusão de curso técnico altere seu nome, </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deverá ser feita entrega de solicitação de revisão do certificado de conclusão de curso técnico junto à instituição de ensino registrada, onde o recebimento do certificado tenha ocorrido originalmente.</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51426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(3)</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84685" y="6400413"/>
            <a:ext cx="4085977"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194/Página do material suplementar: 77 a 78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87</a:t>
            </a:fld>
            <a:endParaRPr lang="ja-JP" altLang="en-US">
              <a:solidFill>
                <a:prstClr val="black">
                  <a:tint val="75000"/>
                </a:prstClr>
              </a:solidFill>
            </a:endParaRPr>
          </a:p>
        </p:txBody>
      </p:sp>
      <p:sp>
        <p:nvSpPr>
          <p:cNvPr id="8" name="コンテンツ プレースホルダー 4"/>
          <p:cNvSpPr txBox="1">
            <a:spLocks/>
          </p:cNvSpPr>
          <p:nvPr/>
        </p:nvSpPr>
        <p:spPr>
          <a:xfrm>
            <a:off x="408731" y="843619"/>
            <a:ext cx="6837021" cy="360975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100" b="1" u="sng" dirty="0">
                <a:solidFill>
                  <a:prstClr val="black"/>
                </a:solidFill>
                <a:latin typeface="Meiryo UI" panose="020B0604030504040204" pitchFamily="50" charset="-128"/>
                <a:ea typeface="Meiryo UI" panose="020B0604030504040204" pitchFamily="50" charset="-128"/>
              </a:rPr>
              <a:t>Pontos a serem gerenciados durante a operação em plataforma aérea veicular</a:t>
            </a:r>
          </a:p>
          <a:p>
            <a:pPr marL="0" indent="0">
              <a:lnSpc>
                <a:spcPct val="100000"/>
              </a:lnSpc>
              <a:spcBef>
                <a:spcPts val="0"/>
              </a:spcBef>
              <a:buNone/>
            </a:pPr>
            <a:r>
              <a:rPr lang="ja-JP" altLang="en-US" sz="1100" b="1" u="sng" dirty="0">
                <a:solidFill>
                  <a:prstClr val="black"/>
                </a:solidFill>
                <a:latin typeface="Meiryo UI" panose="020B0604030504040204" pitchFamily="50" charset="-128"/>
                <a:ea typeface="Meiryo UI" panose="020B0604030504040204" pitchFamily="50" charset="-128"/>
              </a:rPr>
              <a:t>(1)　Plano de trabalho (relacionado ao artigo 194/9 da Lei de Segurança e Saúde no Trabalho)</a:t>
            </a:r>
          </a:p>
          <a:p>
            <a:pPr marL="0" indent="0">
              <a:lnSpc>
                <a:spcPct val="100000"/>
              </a:lnSpc>
              <a:spcBef>
                <a:spcPts val="300"/>
              </a:spcBef>
              <a:buNone/>
            </a:pPr>
            <a:r>
              <a:rPr lang="ja-JP" altLang="en-US" sz="1100" b="1"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①</a:t>
            </a:r>
            <a:r>
              <a:rPr lang="ja-JP" altLang="en-US" sz="1100" b="1"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A empresa responsável pela operação deve com antecedência definir o plano de trabalho adequado às circunstâncias do local de operação, bem como aos tipos de plataforma aérea veicular envolvidos e suas capacidades.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Além disso, deve executar as operações seguindo o plano de trabalho em questão.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②　O plano de trabalho deve conter instruções sobre o método de operação da plataforma aérea veicular em questão.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③　A empresa responsável pela operação deve definir um plano de trabalho, e é necessário informar aos trabalhadores envolvidos sobre os modos de operação da plataforma aérea veicular em questão.</a:t>
            </a:r>
          </a:p>
          <a:p>
            <a:pPr marL="0" indent="0">
              <a:lnSpc>
                <a:spcPct val="100000"/>
              </a:lnSpc>
              <a:spcBef>
                <a:spcPts val="300"/>
              </a:spcBef>
              <a:buNone/>
            </a:pPr>
            <a:r>
              <a:rPr lang="ja-JP" altLang="en-US" sz="1100" b="1" u="sng" dirty="0">
                <a:solidFill>
                  <a:prstClr val="black"/>
                </a:solidFill>
                <a:latin typeface="Meiryo UI" panose="020B0604030504040204" pitchFamily="50" charset="-128"/>
                <a:ea typeface="Meiryo UI" panose="020B0604030504040204" pitchFamily="50" charset="-128"/>
              </a:rPr>
              <a:t>(2)　Líder de operação (relacionado ao artigo 194/10 da Lei de Segurança e Saúde no Trabalho)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empresa responsável pela operação deve definir um diretor da operação em questão ao executar trabalho utilizando plataforma aérea veicular. Essa pessoa deverá conduzir a execução da operação com base no plano de trabalho.</a:t>
            </a:r>
          </a:p>
          <a:p>
            <a:pPr marL="0" indent="0">
              <a:lnSpc>
                <a:spcPct val="100000"/>
              </a:lnSpc>
              <a:spcBef>
                <a:spcPts val="300"/>
              </a:spcBef>
              <a:buNone/>
            </a:pPr>
            <a:r>
              <a:rPr lang="ja-JP" altLang="en-US" sz="1100" b="1" u="sng" dirty="0">
                <a:solidFill>
                  <a:prstClr val="black"/>
                </a:solidFill>
                <a:latin typeface="Meiryo UI" panose="020B0604030504040204" pitchFamily="50" charset="-128"/>
                <a:ea typeface="Meiryo UI" panose="020B0604030504040204" pitchFamily="50" charset="-128"/>
              </a:rPr>
              <a:t>(3)　Prevenção de quedas (relacionado ao artigo 194/11 da Lei de Segurança e Saúde no Trabalho)</a:t>
            </a:r>
            <a:endParaRPr lang="ja-JP" altLang="en-US" sz="11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 empresa responsável pela operação, ao executar trabalho utilizando plataforma aérea veicular, deverá tomar as medidas necessárias visando evitar situações de perigo aos trabalhadores como tombamento da plataforma aérea veicular e quedas.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Além disso, medidas de prevenção contra desníveis e afundamentos do solo, bem como contra desmoronamento de acostamentos.</a:t>
            </a:r>
          </a:p>
          <a:p>
            <a:pPr marL="0" indent="0">
              <a:lnSpc>
                <a:spcPct val="100000"/>
              </a:lnSpc>
              <a:spcBef>
                <a:spcPts val="300"/>
              </a:spcBef>
              <a:buNone/>
            </a:pPr>
            <a:r>
              <a:rPr lang="ja-JP" altLang="en-US" sz="1100" b="1" u="sng" dirty="0">
                <a:solidFill>
                  <a:prstClr val="black"/>
                </a:solidFill>
                <a:latin typeface="Meiryo UI" panose="020B0604030504040204" pitchFamily="50" charset="-128"/>
                <a:ea typeface="Meiryo UI" panose="020B0604030504040204" pitchFamily="50" charset="-128"/>
              </a:rPr>
              <a:t>(4)　Sinalização (relacionado ao artigo 194/12 da Lei de Segurança e Saúde no Trabalho)</a:t>
            </a: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・Ao realizar trabalho utilizando plataforma aérea veicular, em caso de operação da plataforma de trabalho a partir de local que não seja ela própria, a empresa responsável pela operação deverá assegurar a comunicação entre o trabalhador na plataforma de trabalho e o controlador dela.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Deve tomar as medidas necessárias, como definir sinais de comando, apontar uma pessoa encarregada de executar tais sinais, dentre outras.</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A17D6425-E4BC-0487-406B-84A7E8707786}"/>
              </a:ext>
            </a:extLst>
          </p:cNvPr>
          <p:cNvPicPr>
            <a:picLocks noChangeAspect="1"/>
          </p:cNvPicPr>
          <p:nvPr/>
        </p:nvPicPr>
        <p:blipFill>
          <a:blip r:embed="rId3"/>
          <a:stretch>
            <a:fillRect/>
          </a:stretch>
        </p:blipFill>
        <p:spPr>
          <a:xfrm>
            <a:off x="7245752" y="3352403"/>
            <a:ext cx="1680868" cy="1382993"/>
          </a:xfrm>
          <a:prstGeom prst="rect">
            <a:avLst/>
          </a:prstGeom>
        </p:spPr>
      </p:pic>
    </p:spTree>
    <p:extLst>
      <p:ext uri="{BB962C8B-B14F-4D97-AF65-F5344CB8AC3E}">
        <p14:creationId xmlns:p14="http://schemas.microsoft.com/office/powerpoint/2010/main" val="418551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(4)</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195 a 197/Página do material suplementar: 78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88</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7"/>
            <a:ext cx="7886701" cy="366450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ja-JP" altLang="en-US" sz="1200" b="1" u="sng" dirty="0">
                <a:solidFill>
                  <a:prstClr val="black"/>
                </a:solidFill>
                <a:latin typeface="Meiryo UI" panose="020B0604030504040204" pitchFamily="50" charset="-128"/>
                <a:ea typeface="Meiryo UI" panose="020B0604030504040204" pitchFamily="50" charset="-128"/>
              </a:rPr>
              <a:t>Pontos a serem gerenciados durante a condução da plataforma aérea veicular (Parte 1)</a:t>
            </a:r>
          </a:p>
          <a:p>
            <a:pPr marL="0" indent="0">
              <a:lnSpc>
                <a:spcPct val="100000"/>
              </a:lnSpc>
              <a:spcBef>
                <a:spcPts val="600"/>
              </a:spcBef>
              <a:buNone/>
            </a:pPr>
            <a:r>
              <a:rPr lang="ja-JP" altLang="en-US" sz="1200" b="1" u="sng" dirty="0">
                <a:solidFill>
                  <a:prstClr val="black"/>
                </a:solidFill>
                <a:latin typeface="Meiryo UI" panose="020B0604030504040204" pitchFamily="50" charset="-128"/>
                <a:ea typeface="Meiryo UI" panose="020B0604030504040204" pitchFamily="50" charset="-128"/>
              </a:rPr>
              <a:t>(1)　Medidas a serem tomadas ao se afastar do local de condução (relacionado ao artigo 194/13 da Lei de Segurança e Saúde no Trabalho)</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A empresa responsável pela operação deverá se certificar que o operador em questão tome as providências a seguir, </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ao se afastar da posição de condução da plataforma aérea veicular (excluindo casos em que o trabalhador for realizar operações subindo na plataforma de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　Colocar a plataforma de trabalho na posição mais rebaixada.</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Desligar o motor e adotar medidas de prevenção contra o escape da plataforma aérea veicular, como acionar os freios que garantam o veículo em estado parado.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O condutor da plataforma aérea veicular, caso necessite se afastar da posição de condução do veículo, deve tomar as providências elencadas no item ①.　　　</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③　A empresa responsável pela operação deverá se certificar que o operador em questão, ao se afastar da posição de condução da plataforma aérea veicular, </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tome as providências de prevenção contra o escape da plataforma aérea veicular, como acionar os freios que garantam o veículo em estado parado.　　</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④　O condutor da plataforma aérea veicular, caso necessite se afastar da posição de condução do veículo, deve tomar as providências elencadas no item ③.</a:t>
            </a:r>
          </a:p>
          <a:p>
            <a:pPr marL="0" indent="0">
              <a:lnSpc>
                <a:spcPct val="100000"/>
              </a:lnSpc>
              <a:spcBef>
                <a:spcPts val="300"/>
              </a:spcBef>
              <a:buNone/>
            </a:pPr>
            <a:r>
              <a:rPr lang="ja-JP" altLang="en-US" sz="1200" b="1" u="sng" dirty="0">
                <a:solidFill>
                  <a:prstClr val="black"/>
                </a:solidFill>
                <a:latin typeface="Meiryo UI" panose="020B0604030504040204" pitchFamily="50" charset="-128"/>
                <a:ea typeface="Meiryo UI" panose="020B0604030504040204" pitchFamily="50" charset="-128"/>
              </a:rPr>
              <a:t>(2)　Limite de ocupação (relacionado ao artigo 194/15 da Lei de Segurança e Saúde no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 empresa responsável pela operação, ao realizar trabalho utilizando plataforma aérea veicular, não pode alocar trabalhadores em locais que não sejam assentos do veículo ou a plataforma de trabalho.</a:t>
            </a:r>
          </a:p>
          <a:p>
            <a:pPr marL="0" indent="0">
              <a:lnSpc>
                <a:spcPct val="100000"/>
              </a:lnSpc>
              <a:spcBef>
                <a:spcPts val="300"/>
              </a:spcBef>
              <a:buNone/>
            </a:pPr>
            <a:r>
              <a:rPr lang="ja-JP" altLang="en-US" sz="1200" b="1" u="sng" dirty="0">
                <a:solidFill>
                  <a:prstClr val="black"/>
                </a:solidFill>
                <a:latin typeface="Meiryo UI" panose="020B0604030504040204" pitchFamily="50" charset="-128"/>
                <a:ea typeface="Meiryo UI" panose="020B0604030504040204" pitchFamily="50" charset="-128"/>
              </a:rPr>
              <a:t>(3)　Limite de utilizaçã</a:t>
            </a:r>
            <a:r>
              <a:rPr lang="en-US" altLang="ja-JP" sz="1200" b="1" u="sng" dirty="0">
                <a:solidFill>
                  <a:prstClr val="black"/>
                </a:solidFill>
                <a:latin typeface="Meiryo UI" panose="020B0604030504040204" pitchFamily="50" charset="-128"/>
                <a:ea typeface="Meiryo UI" panose="020B0604030504040204" pitchFamily="50" charset="-128"/>
              </a:rPr>
              <a:t>o</a:t>
            </a:r>
            <a:r>
              <a:rPr lang="ja-JP" altLang="en-US" sz="1200" b="1" u="sng" dirty="0">
                <a:solidFill>
                  <a:prstClr val="black"/>
                </a:solidFill>
                <a:latin typeface="Meiryo UI" panose="020B0604030504040204" pitchFamily="50" charset="-128"/>
                <a:ea typeface="Meiryo UI" panose="020B0604030504040204" pitchFamily="50" charset="-128"/>
              </a:rPr>
              <a:t> (relacionado ao artigo 194/16 da Lei de Segurança e Saúde no Trabalho)</a:t>
            </a:r>
            <a:endParaRPr lang="ja-JP" altLang="en-US" sz="1200" dirty="0">
              <a:solidFill>
                <a:prstClr val="black"/>
              </a:solidFill>
              <a:latin typeface="Meiryo UI" panose="020B0604030504040204" pitchFamily="50" charset="-128"/>
              <a:ea typeface="Meiryo UI" panose="020B0604030504040204" pitchFamily="50" charset="-128"/>
            </a:endParaRPr>
          </a:p>
          <a:p>
            <a:pPr marL="180975" indent="-180975">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・Com relação à plataforma aérea veicular, a empresa responsável pela operação não pode fazer uso ultrapassando a carga nominal (a carga máxima possível de ser içada, após posicionamento de pessoas e cargas na plataforma de trabalho, de acordo com a estrutura e o material da plataforma aérea veicular) ou outra capacidade do maquinário.</a:t>
            </a:r>
            <a:endParaRPr lang="en-US" altLang="ja-JP"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582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(5)</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54450" y="6400413"/>
            <a:ext cx="431621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195 a 197/Página do material suplementar: 79</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89</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07169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ja-JP" altLang="en-US" sz="1200" b="1" u="sng" dirty="0">
                <a:solidFill>
                  <a:prstClr val="black"/>
                </a:solidFill>
                <a:latin typeface="Meiryo UI" panose="020B0604030504040204" pitchFamily="50" charset="-128"/>
                <a:ea typeface="Meiryo UI" panose="020B0604030504040204" pitchFamily="50" charset="-128"/>
              </a:rPr>
              <a:t>Pontos a serem gerenciados durante a condução da plataforma aérea veicular (Parte 2)</a:t>
            </a:r>
          </a:p>
          <a:p>
            <a:pPr marL="0" indent="0">
              <a:lnSpc>
                <a:spcPct val="100000"/>
              </a:lnSpc>
              <a:spcBef>
                <a:spcPts val="600"/>
              </a:spcBef>
              <a:buFont typeface="Arial" panose="020B0604020202020204" pitchFamily="34" charset="0"/>
              <a:buNone/>
            </a:pPr>
            <a:r>
              <a:rPr lang="ja-JP" altLang="en-US" sz="1200" b="1" u="sng" dirty="0">
                <a:solidFill>
                  <a:prstClr val="black"/>
                </a:solidFill>
                <a:latin typeface="Meiryo UI" panose="020B0604030504040204" pitchFamily="50" charset="-128"/>
                <a:ea typeface="Meiryo UI" panose="020B0604030504040204" pitchFamily="50" charset="-128"/>
              </a:rPr>
              <a:t>(4)　Limite relacionado a uso fora das finalidades </a:t>
            </a:r>
            <a:r>
              <a:rPr lang="ja-JP" altLang="en-US" sz="1200" b="1" u="sng">
                <a:solidFill>
                  <a:prstClr val="black"/>
                </a:solidFill>
                <a:latin typeface="Meiryo UI" panose="020B0604030504040204" pitchFamily="50" charset="-128"/>
                <a:ea typeface="Meiryo UI" panose="020B0604030504040204" pitchFamily="50" charset="-128"/>
              </a:rPr>
              <a:t>principais (relacionado </a:t>
            </a:r>
            <a:r>
              <a:rPr lang="ja-JP" altLang="en-US" sz="1200" b="1" u="sng" dirty="0">
                <a:solidFill>
                  <a:prstClr val="black"/>
                </a:solidFill>
                <a:latin typeface="Meiryo UI" panose="020B0604030504040204" pitchFamily="50" charset="-128"/>
                <a:ea typeface="Meiryo UI" panose="020B0604030504040204" pitchFamily="50" charset="-128"/>
              </a:rPr>
              <a:t>ao artigo 194/17 da Lei de Segurança e Saúde no Trabalho)</a:t>
            </a:r>
          </a:p>
          <a:p>
            <a:pPr marL="180975" indent="-180975">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 empresa responsável pela operação não pode fazer uso da plataforma aérea veicular com finalidade diferente das suas principais, como operações de elevação de cargas etc. Contudo, essa regra pode não se aplicar em situações em que não haja risco de perigos aos trabalhadores.</a:t>
            </a:r>
          </a:p>
          <a:p>
            <a:pPr marL="0" indent="0">
              <a:lnSpc>
                <a:spcPct val="100000"/>
              </a:lnSpc>
              <a:spcBef>
                <a:spcPts val="600"/>
              </a:spcBef>
              <a:buFont typeface="Arial" panose="020B0604020202020204" pitchFamily="34" charset="0"/>
              <a:buNone/>
            </a:pPr>
            <a:r>
              <a:rPr lang="ja-JP" altLang="en-US" sz="1200" b="1" u="sng" dirty="0">
                <a:solidFill>
                  <a:prstClr val="black"/>
                </a:solidFill>
                <a:latin typeface="Meiryo UI" panose="020B0604030504040204" pitchFamily="50" charset="-128"/>
                <a:ea typeface="Meiryo UI" panose="020B0604030504040204" pitchFamily="50" charset="-128"/>
              </a:rPr>
              <a:t>(5)　Utilização de equipamento de proteção a quedas com performance </a:t>
            </a:r>
            <a:r>
              <a:rPr lang="ja-JP" altLang="en-US" sz="1200" b="1" u="sng">
                <a:solidFill>
                  <a:prstClr val="black"/>
                </a:solidFill>
                <a:latin typeface="Meiryo UI" panose="020B0604030504040204" pitchFamily="50" charset="-128"/>
                <a:ea typeface="Meiryo UI" panose="020B0604030504040204" pitchFamily="50" charset="-128"/>
              </a:rPr>
              <a:t>exigida (relacionado </a:t>
            </a:r>
            <a:r>
              <a:rPr lang="ja-JP" altLang="en-US" sz="1200" b="1" u="sng" dirty="0">
                <a:solidFill>
                  <a:prstClr val="black"/>
                </a:solidFill>
                <a:latin typeface="Meiryo UI" panose="020B0604030504040204" pitchFamily="50" charset="-128"/>
                <a:ea typeface="Meiryo UI" panose="020B0604030504040204" pitchFamily="50" charset="-128"/>
              </a:rPr>
              <a:t>ao artigo 194/22 da Lei de Segurança e Saúde no Trabalho)</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①　Ao realizar operação usando plataforma aérea veicular (excluindo tipos com estrutura que realiza elevação e abaixamento da plataforma de trabalho apenas perpendicularmente em relação à superfície de contato), a empresa responsável pela operação deve fazer com que os trabalhadores atuando na plataforma de trabalho utilizem equipamentos de proteção a quedas com performance exigida.</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0">
              <a:lnSpc>
                <a:spcPct val="100000"/>
              </a:lnSpc>
              <a:spcBef>
                <a:spcPts val="0"/>
              </a:spcBef>
              <a:buFont typeface="Arial" panose="020B0604020202020204" pitchFamily="34" charset="0"/>
              <a:buNone/>
            </a:pP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0">
              <a:lnSpc>
                <a:spcPct val="100000"/>
              </a:lnSpc>
              <a:spcBef>
                <a:spcPts val="0"/>
              </a:spcBef>
              <a:buFont typeface="Arial" panose="020B0604020202020204" pitchFamily="34" charset="0"/>
              <a:buNone/>
            </a:pP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Trabalhadores atuando na plataforma de trabalho da plataforma aérea veicular devem utilizar equipamento de proteção a quedas com a performance exigida.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endParaRPr lang="en-US" altLang="ja-JP" sz="1200" dirty="0">
              <a:solidFill>
                <a:prstClr val="black"/>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025C855-AF0E-3850-61E8-CBD8F6A0E782}"/>
              </a:ext>
            </a:extLst>
          </p:cNvPr>
          <p:cNvPicPr>
            <a:picLocks noChangeAspect="1"/>
          </p:cNvPicPr>
          <p:nvPr/>
        </p:nvPicPr>
        <p:blipFill>
          <a:blip r:embed="rId3"/>
          <a:stretch>
            <a:fillRect/>
          </a:stretch>
        </p:blipFill>
        <p:spPr>
          <a:xfrm>
            <a:off x="5827512" y="4062608"/>
            <a:ext cx="2343150" cy="1514475"/>
          </a:xfrm>
          <a:prstGeom prst="rect">
            <a:avLst/>
          </a:prstGeom>
        </p:spPr>
      </p:pic>
    </p:spTree>
    <p:extLst>
      <p:ext uri="{BB962C8B-B14F-4D97-AF65-F5344CB8AC3E}">
        <p14:creationId xmlns:p14="http://schemas.microsoft.com/office/powerpoint/2010/main" val="331500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01387" y="160024"/>
            <a:ext cx="7741227" cy="620480"/>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Tipos de plataforma aérea veicular/Equipamentos de locomoção (1)</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7/Página do material suplementar: 8</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5637926" cy="360323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Tipo caminhão</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Tipo acoplado a um caminhão que, como permite realizar condução em vias comuns,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possui rica mobilidade, possibilitando fácil deslocamento até o local de trabalho. Dentre as plataformas de tipo caminhão, há aquelas com equipamentos de operação instalados em um caminhão convencional, e aquelas equipadas na plataforma de um guindaste de grande porte.
</a:t>
            </a:r>
          </a:p>
          <a:p>
            <a:pPr marL="0" indent="0">
              <a:lnSpc>
                <a:spcPct val="11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【Principais características】</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  Permite realizar condução em vias públicas.</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b)  Possui boa mobilidade, possibilitando deslocamento rápido até o local de trabalho.</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c)  Amplamente utilizada em operações q</a:t>
            </a:r>
            <a:r>
              <a:rPr lang="pt-BR" altLang="ja-JP" sz="1400" dirty="0">
                <a:solidFill>
                  <a:prstClr val="black"/>
                </a:solidFill>
                <a:latin typeface="Meiryo UI" panose="020B0604030504040204" pitchFamily="50" charset="-128"/>
                <a:ea typeface="Meiryo UI" panose="020B0604030504040204" pitchFamily="50" charset="-128"/>
              </a:rPr>
              <a:t>ue utilizam vias públicas, e operações de c </a:t>
            </a:r>
            <a:r>
              <a:rPr lang="ja-JP" altLang="en-US" sz="1400" dirty="0">
                <a:solidFill>
                  <a:prstClr val="black"/>
                </a:solidFill>
                <a:latin typeface="Meiryo UI" panose="020B0604030504040204" pitchFamily="50" charset="-128"/>
                <a:ea typeface="Meiryo UI" panose="020B0604030504040204" pitchFamily="50" charset="-128"/>
              </a:rPr>
              <a:t>onservação e inspeção etc. que exijam tempo relativamente curto.</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Finalidade: locais de trabalho com tempo de operação curto, obras de eletricidade e telecomunicações, instalação de placas, conservação de iluminação de vias e semáforos, poda de árvores etc.</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7241540" y="1079972"/>
            <a:ext cx="1273810" cy="3092450"/>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5009098" y="2737531"/>
            <a:ext cx="2159000" cy="1193800"/>
          </a:xfrm>
          <a:prstGeom prst="rect">
            <a:avLst/>
          </a:prstGeom>
          <a:noFill/>
          <a:ln>
            <a:solidFill>
              <a:schemeClr val="tx1"/>
            </a:solidFill>
          </a:ln>
        </p:spPr>
      </p:pic>
      <p:sp>
        <p:nvSpPr>
          <p:cNvPr id="2" name="テキスト ボックス 120">
            <a:extLst>
              <a:ext uri="{FF2B5EF4-FFF2-40B4-BE49-F238E27FC236}">
                <a16:creationId xmlns:a16="http://schemas.microsoft.com/office/drawing/2014/main" id="{9D3D7AD0-D819-488F-4686-7497C902B5FC}"/>
              </a:ext>
            </a:extLst>
          </p:cNvPr>
          <p:cNvSpPr txBox="1"/>
          <p:nvPr/>
        </p:nvSpPr>
        <p:spPr>
          <a:xfrm>
            <a:off x="5118469" y="2688391"/>
            <a:ext cx="1493520" cy="314325"/>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en-US" sz="1050" kern="100">
                <a:effectLst/>
                <a:latin typeface="Arial" panose="020B0604020202020204" pitchFamily="34" charset="0"/>
                <a:ea typeface="ＭＳ ゴシック" panose="020B0609070205080204" pitchFamily="49" charset="-128"/>
                <a:cs typeface="Times New Roman" panose="02020603050405020304" pitchFamily="18" charset="0"/>
              </a:rPr>
              <a:t>Cabine de condução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121">
            <a:extLst>
              <a:ext uri="{FF2B5EF4-FFF2-40B4-BE49-F238E27FC236}">
                <a16:creationId xmlns:a16="http://schemas.microsoft.com/office/drawing/2014/main" id="{B6141929-6F71-F0B4-DE14-3584C2F75929}"/>
              </a:ext>
            </a:extLst>
          </p:cNvPr>
          <p:cNvSpPr txBox="1"/>
          <p:nvPr/>
        </p:nvSpPr>
        <p:spPr>
          <a:xfrm>
            <a:off x="5204801" y="3685196"/>
            <a:ext cx="1838325" cy="2952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Imagem 1-10</a:t>
            </a:r>
            <a:r>
              <a:rPr lang="ja-JP" sz="800" kern="100">
                <a:effectLst/>
                <a:latin typeface="Arial" panose="020B0604020202020204" pitchFamily="34" charset="0"/>
                <a:ea typeface="ＭＳ ゴシック" panose="020B0609070205080204" pitchFamily="49" charset="-128"/>
                <a:cs typeface="Arial" panose="020B0604020202020204" pitchFamily="34" charset="0"/>
              </a:rPr>
              <a:t>　</a:t>
            </a: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Tipo caminhão</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22">
            <a:extLst>
              <a:ext uri="{FF2B5EF4-FFF2-40B4-BE49-F238E27FC236}">
                <a16:creationId xmlns:a16="http://schemas.microsoft.com/office/drawing/2014/main" id="{A94AE4F9-0F05-E5F0-4FF1-716A73C50A70}"/>
              </a:ext>
            </a:extLst>
          </p:cNvPr>
          <p:cNvSpPr txBox="1"/>
          <p:nvPr/>
        </p:nvSpPr>
        <p:spPr>
          <a:xfrm>
            <a:off x="6157301" y="2970821"/>
            <a:ext cx="800100" cy="2762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800" kern="100">
                <a:effectLst/>
                <a:latin typeface="Arial" panose="020B0604020202020204" pitchFamily="34" charset="0"/>
                <a:ea typeface="ＭＳ ゴシック" panose="020B0609070205080204" pitchFamily="49" charset="-128"/>
                <a:cs typeface="Times New Roman" panose="02020603050405020304" pitchFamily="18" charset="0"/>
              </a:rPr>
              <a:t>chassi</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87338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(6)</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44350" y="6400413"/>
            <a:ext cx="512631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197, 198/Página do material suplementar: 79 a 80</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90</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39985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Pontos relacionados à autoinspeção da plataforma aérea veicular (Parte 1)</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(1)　Autoinspeção perió</a:t>
            </a:r>
            <a:r>
              <a:rPr lang="ja-JP" altLang="en-US" sz="1200" b="1" u="sng">
                <a:solidFill>
                  <a:prstClr val="black"/>
                </a:solidFill>
                <a:latin typeface="Meiryo UI" panose="020B0604030504040204" pitchFamily="50" charset="-128"/>
                <a:ea typeface="Meiryo UI" panose="020B0604030504040204" pitchFamily="50" charset="-128"/>
              </a:rPr>
              <a:t>dica (relacionado </a:t>
            </a:r>
            <a:r>
              <a:rPr lang="ja-JP" altLang="en-US" sz="1200" b="1" u="sng" dirty="0">
                <a:solidFill>
                  <a:prstClr val="black"/>
                </a:solidFill>
                <a:latin typeface="Meiryo UI" panose="020B0604030504040204" pitchFamily="50" charset="-128"/>
                <a:ea typeface="Meiryo UI" panose="020B0604030504040204" pitchFamily="50" charset="-128"/>
              </a:rPr>
              <a:t>ao artigo 194/23 e 194/24 da Lei de Segurança e Saúde no Trabalho)</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①　A empresa responsável deve realizar autoinspeção periódica 1 vez a cada período de até 1 ano na plataforma aérea veicular.</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Contudo, essa regra não se aplica necessariamente a plataforma aérea veicular não utilizada por período superior a 1 ano.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A empresa responsável deve realizar autoinspeção periódica 1 vez a cada período de até 1 ano na plataforma aérea veicular, com relação aos itens a seguir.</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Contudo, essa regra não se aplica necessariamente a plataforma aérea veicular não utilizada por período superior a 1 ano, com relação a período que não se aplicam à regra.</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　Existência de anormalidades no dispositivo de frenagem, embreagem e dispositivos de operação.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(b)　Existência de anormalidades dos equipamentos de operação e sistema hidráulico.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(c)　Existência de anormalidades nos dispositivos de segurança.</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③　A empresa responsável, em caso de plataforma aérea veicular não utilizada por período superior a 1 ano, deverá </a:t>
            </a:r>
            <a:r>
              <a:rPr lang="en-US" altLang="ja-JP" sz="1200" dirty="0" err="1">
                <a:solidFill>
                  <a:prstClr val="black"/>
                </a:solidFill>
                <a:latin typeface="Meiryo UI" panose="020B0604030504040204" pitchFamily="50" charset="-128"/>
                <a:ea typeface="Meiryo UI" panose="020B0604030504040204" pitchFamily="50" charset="-128"/>
              </a:rPr>
              <a:t>fazer</a:t>
            </a:r>
            <a:r>
              <a:rPr lang="en-US"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autoinspeção dos itens elencados em ②, na ocasião de retornar a utilizar a plataforma aérea veicular.</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(2)　Registro de autoinspeção perió</a:t>
            </a:r>
            <a:r>
              <a:rPr lang="ja-JP" altLang="en-US" sz="1200" b="1" u="sng">
                <a:solidFill>
                  <a:prstClr val="black"/>
                </a:solidFill>
                <a:latin typeface="Meiryo UI" panose="020B0604030504040204" pitchFamily="50" charset="-128"/>
                <a:ea typeface="Meiryo UI" panose="020B0604030504040204" pitchFamily="50" charset="-128"/>
              </a:rPr>
              <a:t>dica (relacionado </a:t>
            </a:r>
            <a:r>
              <a:rPr lang="ja-JP" altLang="en-US" sz="1200" b="1" u="sng" dirty="0">
                <a:solidFill>
                  <a:prstClr val="black"/>
                </a:solidFill>
                <a:latin typeface="Meiryo UI" panose="020B0604030504040204" pitchFamily="50" charset="-128"/>
                <a:ea typeface="Meiryo UI" panose="020B0604030504040204" pitchFamily="50" charset="-128"/>
              </a:rPr>
              <a:t>ao artigo 194/25 da Lei de Segurança e Saúde no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 empresa responsável, ao realizar a autoinspeção, deverá registrar os itens a seguir, armazenando por um período de 3 anos.</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Data da inspeção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Método de inspeção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③　Locais de inspeção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④　Resultado da inspeção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⑤　Nome do executante da inspeção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⑥　Descrição em caso de reparos e outras medidas tomadas com base no resultado da inspeção</a:t>
            </a:r>
          </a:p>
        </p:txBody>
      </p:sp>
    </p:spTree>
    <p:extLst>
      <p:ext uri="{BB962C8B-B14F-4D97-AF65-F5344CB8AC3E}">
        <p14:creationId xmlns:p14="http://schemas.microsoft.com/office/powerpoint/2010/main" val="933790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(7)</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14750" y="6400413"/>
            <a:ext cx="445591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199/Página do material suplementar: 80 a 81</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91</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8017640" cy="238872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100" b="1" u="sng" dirty="0">
                <a:solidFill>
                  <a:prstClr val="black"/>
                </a:solidFill>
                <a:latin typeface="Meiryo UI" panose="020B0604030504040204" pitchFamily="50" charset="-128"/>
                <a:ea typeface="Meiryo UI" panose="020B0604030504040204" pitchFamily="50" charset="-128"/>
              </a:rPr>
              <a:t>Pontos relacionados à autoinspeção da plataforma aérea veicular (Parte 2)</a:t>
            </a:r>
            <a:endParaRPr lang="en-US" altLang="ja-JP" sz="11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1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100" b="1" u="sng" dirty="0">
                <a:solidFill>
                  <a:prstClr val="black"/>
                </a:solidFill>
                <a:latin typeface="Meiryo UI" panose="020B0604030504040204" pitchFamily="50" charset="-128"/>
                <a:ea typeface="Meiryo UI" panose="020B0604030504040204" pitchFamily="50" charset="-128"/>
              </a:rPr>
              <a:t>(3)　Autoinspeção específica (relacionado ao artigo 194/26 da Lei de Segurança e Saúde no Trabalho)</a:t>
            </a: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①　A autoinspeção específica relacionada à plataforma aérea veicular equivale ao descrito no item (1) ①.</a:t>
            </a: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②　A regulamentação da Lei de saúde e segurança industrial artigo 151/24/2 se aplica a trabalhadores portadores de certificação definida em ordenação do Ministério da Saúde, Trabalho e Previdência do artigo 45/2, relacionado a plataforma aérea veicular.</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Nesse caso,  a expressão "empilhadeira" presente na Lei de saúde e segurança industrial artigo 151/24/2 item ①, pode ser substituída por "plataforma aérea veicular".</a:t>
            </a: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③　Com relação a plataforma aérea veicular capaz de ser conduzida, nos modelos que se aplica a Lei de Veículos de Transporte Rodoviário artigo 48/1, a empresa responsável, na ocasião da realização da inspeção estabelecida pela mesma lei, não necessita realizar a autoinspeção descrita em (1) ① com relação às partes inspecionadas.</a:t>
            </a: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④　Com relação à aplicação da norma (2) em caso de autoinspeção de plataforma aérea veicular realizado por empresa inspecionadora, o item (2) ⑤ "Nome do executante da inspeção" deve ser substituído por "Nome da empresa executante da inspeção".</a:t>
            </a: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⑤　A empresa responsável ao realizar a autoinspeção da plataforma aérea veicular, deve afixar adesivo de inspeção que indique de forma clara o mês e o ano de realiza da autoinspeção específica, </a:t>
            </a:r>
            <a:endParaRPr lang="en-US" altLang="ja-JP" sz="11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posicionado-o em local de fácil visualização da máquina.</a:t>
            </a:r>
            <a:endParaRPr lang="en-US" altLang="ja-JP" sz="11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100" b="1" u="sng" dirty="0">
                <a:solidFill>
                  <a:prstClr val="black"/>
                </a:solidFill>
                <a:latin typeface="Meiryo UI" panose="020B0604030504040204" pitchFamily="50" charset="-128"/>
                <a:ea typeface="Meiryo UI" panose="020B0604030504040204" pitchFamily="50" charset="-128"/>
              </a:rPr>
              <a:t>(4)　Inspeção pré-trabalho (relacionado ao artigo 194/27 da Lei de Segurança e Saúde no Trabalho)</a:t>
            </a: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・A empresa responsável pela operação ao utilizar a plataforma aérea veicular deve realizar inspeção do funcionamento do dispositivo de frenagem e dispositivos de operação, antes de iniciar as operações do dia.</a:t>
            </a:r>
          </a:p>
          <a:p>
            <a:pPr marL="0" indent="0">
              <a:lnSpc>
                <a:spcPct val="100000"/>
              </a:lnSpc>
              <a:spcBef>
                <a:spcPts val="0"/>
              </a:spcBef>
              <a:buFont typeface="Arial" panose="020B0604020202020204" pitchFamily="34" charset="0"/>
              <a:buNone/>
            </a:pPr>
            <a:r>
              <a:rPr lang="ja-JP" altLang="en-US" sz="1100" b="1" u="sng" dirty="0">
                <a:solidFill>
                  <a:prstClr val="black"/>
                </a:solidFill>
                <a:latin typeface="Meiryo UI" panose="020B0604030504040204" pitchFamily="50" charset="-128"/>
                <a:ea typeface="Meiryo UI" panose="020B0604030504040204" pitchFamily="50" charset="-128"/>
              </a:rPr>
              <a:t>(5)　Reparos (relacionado ao artigo 194/28 da Lei de Segurança e Saúde no Trabalho)</a:t>
            </a:r>
          </a:p>
          <a:p>
            <a:pPr marL="0"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　・Com relação à realização da autoinspeçãodo do descrito em (1) ① ou ②, ou ainda da autoinspeção descrita em (4), caso a empresa detecte alguma anormalidade, deverá imediatamente tomar providências visando reparos.</a:t>
            </a:r>
          </a:p>
        </p:txBody>
      </p:sp>
      <p:pic>
        <p:nvPicPr>
          <p:cNvPr id="2" name="図 1"/>
          <p:cNvPicPr>
            <a:picLocks noChangeAspect="1"/>
          </p:cNvPicPr>
          <p:nvPr/>
        </p:nvPicPr>
        <p:blipFill>
          <a:blip r:embed="rId3"/>
          <a:stretch>
            <a:fillRect/>
          </a:stretch>
        </p:blipFill>
        <p:spPr>
          <a:xfrm>
            <a:off x="5591830" y="3865280"/>
            <a:ext cx="2578832" cy="1188823"/>
          </a:xfrm>
          <a:prstGeom prst="rect">
            <a:avLst/>
          </a:prstGeom>
          <a:ln>
            <a:solidFill>
              <a:schemeClr val="tx1"/>
            </a:solidFill>
          </a:ln>
        </p:spPr>
      </p:pic>
    </p:spTree>
    <p:extLst>
      <p:ext uri="{BB962C8B-B14F-4D97-AF65-F5344CB8AC3E}">
        <p14:creationId xmlns:p14="http://schemas.microsoft.com/office/powerpoint/2010/main" val="35138377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(8)</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51540" y="6400413"/>
            <a:ext cx="371912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201/Página do material suplementar: 81</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92</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34071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Pontos de prevenção de perigos como quedas, projéteis ou colapso (Parte 1)</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(1)　Instalação da plataforma de </a:t>
            </a:r>
            <a:r>
              <a:rPr lang="en-US" altLang="ja-JP" sz="1200" b="1" u="sng">
                <a:solidFill>
                  <a:prstClr val="black"/>
                </a:solidFill>
                <a:latin typeface="Meiryo UI" panose="020B0604030504040204" pitchFamily="50" charset="-128"/>
                <a:ea typeface="Meiryo UI" panose="020B0604030504040204" pitchFamily="50" charset="-128"/>
              </a:rPr>
              <a:t>trabalho (relacionado </a:t>
            </a:r>
            <a:r>
              <a:rPr lang="en-US" altLang="ja-JP" sz="1200" b="1" u="sng" dirty="0">
                <a:solidFill>
                  <a:prstClr val="black"/>
                </a:solidFill>
                <a:latin typeface="Meiryo UI" panose="020B0604030504040204" pitchFamily="50" charset="-128"/>
                <a:ea typeface="Meiryo UI" panose="020B0604030504040204" pitchFamily="50" charset="-128"/>
              </a:rPr>
              <a:t>ao artigo 518 da Lei de Segurança e Saúde no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A empresa responsável pela operação deverá instalar a plataforma de trabalho por meio de método utilizando andaimes etc., em caso de riscos aos trabalhadores relacionados a quedas, em caso de operações em locais a partir de 2m de altura (excluindo nas extremidades e abertura da plataforma de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Em caso de dificuldades na instalação da plataforma de trabalho segundo a regra descrita em ①, a empresa responsável pela operação deverá tomar providências visando a prevenção de perigos aos trabalhadores relacionados a quedas etc., instruindo a utilização de equipamento de proteção a quedas com performance exigida, uso de redes de proteção entre outros.</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(2)　Cercamento da abertura etc</a:t>
            </a:r>
            <a:r>
              <a:rPr lang="en-US" altLang="ja-JP" sz="1200" b="1" u="sng">
                <a:solidFill>
                  <a:prstClr val="black"/>
                </a:solidFill>
                <a:latin typeface="Meiryo UI" panose="020B0604030504040204" pitchFamily="50" charset="-128"/>
                <a:ea typeface="Meiryo UI" panose="020B0604030504040204" pitchFamily="50" charset="-128"/>
              </a:rPr>
              <a:t>. (relacionado </a:t>
            </a:r>
            <a:r>
              <a:rPr lang="en-US" altLang="ja-JP" sz="1200" b="1" u="sng" dirty="0">
                <a:solidFill>
                  <a:prstClr val="black"/>
                </a:solidFill>
                <a:latin typeface="Meiryo UI" panose="020B0604030504040204" pitchFamily="50" charset="-128"/>
                <a:ea typeface="Meiryo UI" panose="020B0604030504040204" pitchFamily="50" charset="-128"/>
              </a:rPr>
              <a:t>ao artigo 519 da Lei de Segurança e Saúde no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A empresa responsável pela operação deverá instalar na área de abertura e extremidade de plataforma de trabalho de altura a partir de 2m, cercas, corrimões, coberturas etc. (em diante, referidos como "cercamento etc.") nos locais onde há perigo para os trabalhadores, como quedas etc. </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Em caso de grande dificuldade na instalação do descrito no item ①, ou caso seja necessário retirar momentaneamente a cobertura etc., a empresa responsável pela operação deverá tomar providências visando a prevenção de perigos aos trabalhadores relacionados a quedas etc., instruindo a utilização de equipamento de proteção a quedas com performance exigida, uso de redes de proteção entre outros.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(3)　Equipamento de proteção a quedas com performance </a:t>
            </a:r>
            <a:r>
              <a:rPr lang="en-US" altLang="ja-JP" sz="1200" b="1" u="sng">
                <a:solidFill>
                  <a:prstClr val="black"/>
                </a:solidFill>
                <a:latin typeface="Meiryo UI" panose="020B0604030504040204" pitchFamily="50" charset="-128"/>
                <a:ea typeface="Meiryo UI" panose="020B0604030504040204" pitchFamily="50" charset="-128"/>
              </a:rPr>
              <a:t>exigida (relacionado </a:t>
            </a:r>
            <a:r>
              <a:rPr lang="en-US" altLang="ja-JP" sz="1200" b="1" u="sng" dirty="0">
                <a:solidFill>
                  <a:prstClr val="black"/>
                </a:solidFill>
                <a:latin typeface="Meiryo UI" panose="020B0604030504040204" pitchFamily="50" charset="-128"/>
                <a:ea typeface="Meiryo UI" panose="020B0604030504040204" pitchFamily="50" charset="-128"/>
              </a:rPr>
              <a:t>ao artigo 520 da Lei de Segurança e Saúde no Trabalho)</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・Nas situações descritas em (1) ① e (2) ②, quando for instruída a utilização de equipamento de proteção a quedas com performance exigida, os trabalhadores devem fazê-lo.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9260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(9)</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11650" y="6400413"/>
            <a:ext cx="3859012"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202/Página do material suplementar: 81</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93</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28760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Pontos de prevenção de perigos como quedas, projéteis ou colapso (Parte 2)</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(4)　Instalação de equipamentos de proteção contra </a:t>
            </a:r>
            <a:r>
              <a:rPr lang="en-US" altLang="ja-JP" sz="1200" b="1" u="sng">
                <a:solidFill>
                  <a:prstClr val="black"/>
                </a:solidFill>
                <a:latin typeface="Meiryo UI" panose="020B0604030504040204" pitchFamily="50" charset="-128"/>
                <a:ea typeface="Meiryo UI" panose="020B0604030504040204" pitchFamily="50" charset="-128"/>
              </a:rPr>
              <a:t>quedas (relacionado </a:t>
            </a:r>
            <a:r>
              <a:rPr lang="en-US" altLang="ja-JP" sz="1200" b="1" u="sng" dirty="0">
                <a:solidFill>
                  <a:prstClr val="black"/>
                </a:solidFill>
                <a:latin typeface="Meiryo UI" panose="020B0604030504040204" pitchFamily="50" charset="-128"/>
                <a:ea typeface="Meiryo UI" panose="020B0604030504040204" pitchFamily="50" charset="-128"/>
              </a:rPr>
              <a:t>ao artigo 521 da Lei de Segurança e Saúde no Trabalho)</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①　A empresa responsável pela operação, em caso de operações em altura a partir de 2m, </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deverá providenciar estrutura que garanta a instalação segura de equipamento de proteção a quedas com performance exigida quando a utilização for instruída aos trabalhadores.</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②　A empresa responsável pela operação, ao exigir a utilização de equipamento de proteção a quedas com performance exigida aos trabalhadores, </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deverá inspecionar constantemente tais equipamentos visando verificar a existência de anormalidades.</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(5)　Interrupção de operações devido ao mau </a:t>
            </a:r>
            <a:r>
              <a:rPr lang="en-US" altLang="ja-JP" sz="1200" b="1" u="sng">
                <a:solidFill>
                  <a:prstClr val="black"/>
                </a:solidFill>
                <a:latin typeface="Meiryo UI" panose="020B0604030504040204" pitchFamily="50" charset="-128"/>
                <a:ea typeface="Meiryo UI" panose="020B0604030504040204" pitchFamily="50" charset="-128"/>
              </a:rPr>
              <a:t>tempo (relacionado </a:t>
            </a:r>
            <a:r>
              <a:rPr lang="en-US" altLang="ja-JP" sz="1200" b="1" u="sng" dirty="0">
                <a:solidFill>
                  <a:prstClr val="black"/>
                </a:solidFill>
                <a:latin typeface="Meiryo UI" panose="020B0604030504040204" pitchFamily="50" charset="-128"/>
                <a:ea typeface="Meiryo UI" panose="020B0604030504040204" pitchFamily="50" charset="-128"/>
              </a:rPr>
              <a:t>ao artigo 522 da Lei de Segurança e Saúde no Trabalho)</a:t>
            </a:r>
          </a:p>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 empresa responsável pela operação, em caso de operações em altura a partir de 2m, não deverá instruir aos trabalhadores a realização das atividades em caso de previsão de perigos à condução do trabalho relacionado ao mau tempo, devido a vento ou chuvas fortes, nevasca etc.</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(6)　Manutenção do nível de </a:t>
            </a:r>
            <a:r>
              <a:rPr lang="en-US" altLang="ja-JP" sz="1200" b="1" u="sng">
                <a:solidFill>
                  <a:prstClr val="black"/>
                </a:solidFill>
                <a:latin typeface="Meiryo UI" panose="020B0604030504040204" pitchFamily="50" charset="-128"/>
                <a:ea typeface="Meiryo UI" panose="020B0604030504040204" pitchFamily="50" charset="-128"/>
              </a:rPr>
              <a:t>iluminação  (relacionado </a:t>
            </a:r>
            <a:r>
              <a:rPr lang="en-US" altLang="ja-JP" sz="1200" b="1" u="sng" dirty="0">
                <a:solidFill>
                  <a:prstClr val="black"/>
                </a:solidFill>
                <a:latin typeface="Meiryo UI" panose="020B0604030504040204" pitchFamily="50" charset="-128"/>
                <a:ea typeface="Meiryo UI" panose="020B0604030504040204" pitchFamily="50" charset="-128"/>
              </a:rPr>
              <a:t>ao artigo 523 da Lei de Segurança e Saúde no Trabalho)</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 empresa responsável pela operação, em caso de operações em altura a partir de 2m, deverá garantir o nível de iluminação necessário à realização da operação em segurança.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3246813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(10)</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99848" y="6400413"/>
            <a:ext cx="4570814"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202/Página do material suplementar: 82 a 83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94</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303483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Pontos de prevenção de perigos como quedas, projéteis ou colapso (Parte 3)</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(7)　Instalação dos equipamentos de ascensão e </a:t>
            </a:r>
            <a:r>
              <a:rPr lang="en-US" altLang="ja-JP" sz="1200" b="1" u="sng">
                <a:solidFill>
                  <a:prstClr val="black"/>
                </a:solidFill>
                <a:latin typeface="Meiryo UI" panose="020B0604030504040204" pitchFamily="50" charset="-128"/>
                <a:ea typeface="Meiryo UI" panose="020B0604030504040204" pitchFamily="50" charset="-128"/>
              </a:rPr>
              <a:t>descenso (relacionado </a:t>
            </a:r>
            <a:r>
              <a:rPr lang="en-US" altLang="ja-JP" sz="1200" b="1" u="sng" dirty="0">
                <a:solidFill>
                  <a:prstClr val="black"/>
                </a:solidFill>
                <a:latin typeface="Meiryo UI" panose="020B0604030504040204" pitchFamily="50" charset="-128"/>
                <a:ea typeface="Meiryo UI" panose="020B0604030504040204" pitchFamily="50" charset="-128"/>
              </a:rPr>
              <a:t>ao artigo 526 da Lei de Segurança e Saúde no Trabalho)</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①　A empresa responsável pela operação, em caso de operações em altura ou profundidade a partir de 1,5m, deverá instalar equipamentos de ascensão e descenso de modo que os trabalhadores possam atuar com segurança. Contudo, essa regra pode não se aplicar caso a instalação dos equipamentos de ascensão e descenso seja extremamente difícil devido à natureza da operação.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②　Os trabalhadores descritos no item ① devem utilizar os equipamentos para </a:t>
            </a:r>
            <a:r>
              <a:rPr lang="en-US" altLang="ja-JP" sz="1200" dirty="0" err="1">
                <a:solidFill>
                  <a:prstClr val="black"/>
                </a:solidFill>
                <a:latin typeface="Meiryo UI" panose="020B0604030504040204" pitchFamily="50" charset="-128"/>
                <a:ea typeface="Meiryo UI" panose="020B0604030504040204" pitchFamily="50" charset="-128"/>
              </a:rPr>
              <a:t>subida</a:t>
            </a:r>
            <a:r>
              <a:rPr lang="en-US" altLang="ja-JP" sz="1200" dirty="0">
                <a:solidFill>
                  <a:prstClr val="black"/>
                </a:solidFill>
                <a:latin typeface="Meiryo UI" panose="020B0604030504040204" pitchFamily="50" charset="-128"/>
                <a:ea typeface="Meiryo UI" panose="020B0604030504040204" pitchFamily="50" charset="-128"/>
              </a:rPr>
              <a:t> e </a:t>
            </a:r>
            <a:r>
              <a:rPr lang="en-US" altLang="ja-JP" sz="1200" dirty="0" err="1">
                <a:solidFill>
                  <a:prstClr val="black"/>
                </a:solidFill>
                <a:latin typeface="Meiryo UI" panose="020B0604030504040204" pitchFamily="50" charset="-128"/>
                <a:ea typeface="Meiryo UI" panose="020B0604030504040204" pitchFamily="50" charset="-128"/>
              </a:rPr>
              <a:t>descida</a:t>
            </a:r>
            <a:r>
              <a:rPr lang="ja-JP" altLang="en-US" sz="1200" dirty="0">
                <a:solidFill>
                  <a:prstClr val="black"/>
                </a:solidFill>
                <a:latin typeface="Meiryo UI" panose="020B0604030504040204" pitchFamily="50" charset="-128"/>
                <a:ea typeface="Meiryo UI" panose="020B0604030504040204" pitchFamily="50" charset="-128"/>
              </a:rPr>
              <a:t> em segurança, caso sejam instalados conforme regulamentação descrita no mesmo item.</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(8)　Proibição de </a:t>
            </a:r>
            <a:r>
              <a:rPr lang="en-US" altLang="ja-JP" sz="1200" b="1" u="sng">
                <a:solidFill>
                  <a:prstClr val="black"/>
                </a:solidFill>
                <a:latin typeface="Meiryo UI" panose="020B0604030504040204" pitchFamily="50" charset="-128"/>
                <a:ea typeface="Meiryo UI" panose="020B0604030504040204" pitchFamily="50" charset="-128"/>
              </a:rPr>
              <a:t>entrada (relacionado </a:t>
            </a:r>
            <a:r>
              <a:rPr lang="en-US" altLang="ja-JP" sz="1200" b="1" u="sng" dirty="0">
                <a:solidFill>
                  <a:prstClr val="black"/>
                </a:solidFill>
                <a:latin typeface="Meiryo UI" panose="020B0604030504040204" pitchFamily="50" charset="-128"/>
                <a:ea typeface="Meiryo UI" panose="020B0604030504040204" pitchFamily="50" charset="-128"/>
              </a:rPr>
              <a:t>ao artigo 530 da Lei de Segurança e Saúde no Trabalho)</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 empresa responsável pela operação não deve permitir a entrada de trabalhadores, além dos relacionados, em locais onde há perigo de quedas.</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(9)　Prevenção de acidentes ao soltar objetos de lugares muito </a:t>
            </a:r>
            <a:r>
              <a:rPr lang="en-US" altLang="ja-JP" sz="1200" b="1" u="sng">
                <a:solidFill>
                  <a:prstClr val="black"/>
                </a:solidFill>
                <a:latin typeface="Meiryo UI" panose="020B0604030504040204" pitchFamily="50" charset="-128"/>
                <a:ea typeface="Meiryo UI" panose="020B0604030504040204" pitchFamily="50" charset="-128"/>
              </a:rPr>
              <a:t>altos (relacionado </a:t>
            </a:r>
            <a:r>
              <a:rPr lang="en-US" altLang="ja-JP" sz="1200" b="1" u="sng" dirty="0">
                <a:solidFill>
                  <a:prstClr val="black"/>
                </a:solidFill>
                <a:latin typeface="Meiryo UI" panose="020B0604030504040204" pitchFamily="50" charset="-128"/>
                <a:ea typeface="Meiryo UI" panose="020B0604030504040204" pitchFamily="50" charset="-128"/>
              </a:rPr>
              <a:t>ao artigo 536 da Lei de Segurança e Saúde no Trabalho)</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①　A empresa responsável pela operação deve tomar as providências necessárias à prevenção de acidentes aos trabalhadores ao ter que soltar objetos de alturas a partir de 3m, como instalação de equipamentos de soltura adequados, posicionamento de supervisor etc.</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②　Os trabalhadores não devem soltar objetos de alturas a partir de 3m, caso não seja possível tomar as providências descritas em ①.</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9797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000" b="1" dirty="0">
                <a:latin typeface="Meiryo UI" panose="020B0604030504040204" pitchFamily="50" charset="-128"/>
                <a:ea typeface="Meiryo UI" panose="020B0604030504040204" pitchFamily="50" charset="-128"/>
              </a:rPr>
              <a:t>Leis relacionadas (11)</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49241" y="6400413"/>
            <a:ext cx="4321421" cy="276999"/>
          </a:xfrm>
          <a:prstGeom prst="rect">
            <a:avLst/>
          </a:prstGeom>
          <a:noFill/>
          <a:ln>
            <a:solidFill>
              <a:schemeClr val="tx1"/>
            </a:solidFill>
          </a:ln>
        </p:spPr>
        <p:txBody>
          <a:bodyPr wrap="square" rtlCol="0">
            <a:spAutoFit/>
          </a:bodyPr>
          <a:lstStyle/>
          <a:p>
            <a:pPr algn="r"/>
            <a:r>
              <a:rPr lang="ja-JP" altLang="en-US" sz="1200" dirty="0">
                <a:solidFill>
                  <a:prstClr val="black"/>
                </a:solidFill>
              </a:rPr>
              <a:t>Página do material: 203/Página do material suplementar: 83</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95</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8"/>
            <a:ext cx="7886701" cy="29088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Pontos de prevenção de perigos como quedas, projéteis ou colapso (Parte 4)</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(10)　Prevenção de acidentes devido à queda de </a:t>
            </a:r>
            <a:r>
              <a:rPr lang="en-US" altLang="ja-JP" sz="1200" b="1" u="sng">
                <a:solidFill>
                  <a:prstClr val="black"/>
                </a:solidFill>
                <a:latin typeface="Meiryo UI" panose="020B0604030504040204" pitchFamily="50" charset="-128"/>
                <a:ea typeface="Meiryo UI" panose="020B0604030504040204" pitchFamily="50" charset="-128"/>
              </a:rPr>
              <a:t>objetos (relacionado </a:t>
            </a:r>
            <a:r>
              <a:rPr lang="en-US" altLang="ja-JP" sz="1200" b="1" u="sng" dirty="0">
                <a:solidFill>
                  <a:prstClr val="black"/>
                </a:solidFill>
                <a:latin typeface="Meiryo UI" panose="020B0604030504040204" pitchFamily="50" charset="-128"/>
                <a:ea typeface="Meiryo UI" panose="020B0604030504040204" pitchFamily="50" charset="-128"/>
              </a:rPr>
              <a:t>ao artigo 537 da Lei de Segurança e Saúde no Trabalho)</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 empresa responsável pela operação deve tomar providências visando a prevenção de acidentes aos trabalhadores devido à queda de objetos durante a operação, através da instalação de redes de proteção, estabelecimento de áreas com entrada proibida etc.</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(11)　Prevenção de acidentes devido a </a:t>
            </a:r>
            <a:r>
              <a:rPr lang="en-US" altLang="ja-JP" sz="1200" b="1" u="sng">
                <a:solidFill>
                  <a:prstClr val="black"/>
                </a:solidFill>
                <a:latin typeface="Meiryo UI" panose="020B0604030504040204" pitchFamily="50" charset="-128"/>
                <a:ea typeface="Meiryo UI" panose="020B0604030504040204" pitchFamily="50" charset="-128"/>
              </a:rPr>
              <a:t>projéteis (relacionado </a:t>
            </a:r>
            <a:r>
              <a:rPr lang="en-US" altLang="ja-JP" sz="1200" b="1" u="sng" dirty="0">
                <a:solidFill>
                  <a:prstClr val="black"/>
                </a:solidFill>
                <a:latin typeface="Meiryo UI" panose="020B0604030504040204" pitchFamily="50" charset="-128"/>
                <a:ea typeface="Meiryo UI" panose="020B0604030504040204" pitchFamily="50" charset="-128"/>
              </a:rPr>
              <a:t>ao artigo 538 da Lei de Segurança e Saúde no Trabalho)</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 empresa responsável pela operação deve tomar providências visando a prevenção de acidentes aos trabalhadores devido projéteis durante a operação, instalando equipamentos de prevenção, instruindo a utilização de equipamento </a:t>
            </a:r>
            <a:r>
              <a:rPr lang="pt-BR" altLang="ja-JP" sz="1200" dirty="0">
                <a:solidFill>
                  <a:prstClr val="black"/>
                </a:solidFill>
                <a:latin typeface="Meiryo UI" panose="020B0604030504040204" pitchFamily="50" charset="-128"/>
                <a:ea typeface="Meiryo UI" panose="020B0604030504040204" pitchFamily="50" charset="-128"/>
              </a:rPr>
              <a:t>de proteção </a:t>
            </a:r>
            <a:r>
              <a:rPr lang="ja-JP" altLang="en-US" sz="1200" dirty="0">
                <a:solidFill>
                  <a:prstClr val="black"/>
                </a:solidFill>
                <a:latin typeface="Meiryo UI" panose="020B0604030504040204" pitchFamily="50" charset="-128"/>
                <a:ea typeface="Meiryo UI" panose="020B0604030504040204" pitchFamily="50" charset="-128"/>
              </a:rPr>
              <a:t>individual</a:t>
            </a:r>
            <a:r>
              <a:rPr lang="pt-BR"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 etc.</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(12)　Uso de capacete de </a:t>
            </a:r>
            <a:r>
              <a:rPr lang="en-US" altLang="ja-JP" sz="1200" b="1" u="sng">
                <a:solidFill>
                  <a:prstClr val="black"/>
                </a:solidFill>
                <a:latin typeface="Meiryo UI" panose="020B0604030504040204" pitchFamily="50" charset="-128"/>
                <a:ea typeface="Meiryo UI" panose="020B0604030504040204" pitchFamily="50" charset="-128"/>
              </a:rPr>
              <a:t>segurança (relacionado </a:t>
            </a:r>
            <a:r>
              <a:rPr lang="en-US" altLang="ja-JP" sz="1200" b="1" u="sng" dirty="0">
                <a:solidFill>
                  <a:prstClr val="black"/>
                </a:solidFill>
                <a:latin typeface="Meiryo UI" panose="020B0604030504040204" pitchFamily="50" charset="-128"/>
                <a:ea typeface="Meiryo UI" panose="020B0604030504040204" pitchFamily="50" charset="-128"/>
              </a:rPr>
              <a:t>ao artigo 539 da Lei de Segurança e Saúde no Trabalho)</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①　A empresa responsável pela operação deverá instruir o uso de capacete de segurança em operações em lugares próximos a ancoradouros, grandes edifícios etc.</a:t>
            </a:r>
            <a:r>
              <a:rPr lang="ja-JP" altLang="en-US" sz="1200">
                <a:solidFill>
                  <a:prstClr val="black"/>
                </a:solidFill>
                <a:latin typeface="Meiryo UI" panose="020B0604030504040204" pitchFamily="50" charset="-128"/>
                <a:ea typeface="Meiryo UI" panose="020B0604030504040204" pitchFamily="50" charset="-128"/>
              </a:rPr>
              <a:t>, o</a:t>
            </a:r>
            <a:r>
              <a:rPr lang="ja-JP" altLang="en-US" sz="1200" dirty="0">
                <a:solidFill>
                  <a:prstClr val="black"/>
                </a:solidFill>
                <a:latin typeface="Meiryo UI" panose="020B0604030504040204" pitchFamily="50" charset="-128"/>
                <a:ea typeface="Meiryo UI" panose="020B0604030504040204" pitchFamily="50" charset="-128"/>
              </a:rPr>
              <a:t>nde haja outros trabalhadores atuando na parte superior desses locais, visando a prevenção de acidentes devido a projéteis.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②　Os trabalhadores em operações descritas no item ① devem utilizar o capacete de segurança.</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0284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24090</Words>
  <Application>Microsoft Office PowerPoint</Application>
  <PresentationFormat>画面に合わせる (4:3)</PresentationFormat>
  <Paragraphs>1254</Paragraphs>
  <Slides>95</Slides>
  <Notes>90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95</vt:i4>
      </vt:variant>
    </vt:vector>
  </HeadingPairs>
  <TitlesOfParts>
    <vt:vector size="104" baseType="lpstr">
      <vt:lpstr>Meiryo UI</vt:lpstr>
      <vt:lpstr>ＭＳ Ｐゴシック</vt:lpstr>
      <vt:lpstr>ＭＳ ゴシック</vt:lpstr>
      <vt:lpstr>Arial</vt:lpstr>
      <vt:lpstr>Calibri</vt:lpstr>
      <vt:lpstr>Calibri Light</vt:lpstr>
      <vt:lpstr>Wingdings</vt:lpstr>
      <vt:lpstr>Office テーマ</vt:lpstr>
      <vt:lpstr>Office Theme</vt:lpstr>
      <vt:lpstr>Apresentação de PowerPoint para o Material Suplementar do Curso Técnico de Condução de Plataforma Aérea Veicular </vt:lpstr>
      <vt:lpstr>Capítulo 1　Conhecimentos básicos sobre plataforma aérea veicular</vt:lpstr>
      <vt:lpstr>Definição de plataforma aérea veicular</vt:lpstr>
      <vt:lpstr>Certificação para condução da plataforma aérea veicular</vt:lpstr>
      <vt:lpstr>Tipos de plataforma aérea veicular/Equipamentos de operação(1)</vt:lpstr>
      <vt:lpstr>Tipos de plataforma aérea veicular/Equipamentos de operação(2)</vt:lpstr>
      <vt:lpstr>Tipos de plataforma aérea veicular/Equipamentos de operação (3)</vt:lpstr>
      <vt:lpstr>Tipos de plataforma aérea veicular/Equipamentos de operação (4)</vt:lpstr>
      <vt:lpstr>Tipos de plataforma aérea veicular/Equipamentos de locomoção (1)</vt:lpstr>
      <vt:lpstr>Tipos de plataforma aérea veicular/Equipamentos de locomoção (2)</vt:lpstr>
      <vt:lpstr>Tipos de plataforma aérea veicular/Equipamentos de locomoção (3)</vt:lpstr>
      <vt:lpstr>Termos técnicos sobre plataforma aérea veicular (1)</vt:lpstr>
      <vt:lpstr>Termos técnicos sobre plataforma aérea veicular (2)</vt:lpstr>
      <vt:lpstr>Termos técnicos sobre plataforma aérea veicular (3)</vt:lpstr>
      <vt:lpstr>Capítulo 2 - Estrutura e manuseio dos equipamentos de operação da plataforma aérea veicular </vt:lpstr>
      <vt:lpstr>Equipamentos de operação da plataforma aérea veicular tipo lança (1) Equipamentos de operação</vt:lpstr>
      <vt:lpstr>Equipamentos de operação da plataforma aérea veicular tipo lança (2) Sistema de nivelamento da plataforma de trabalho</vt:lpstr>
      <vt:lpstr>Equipamentos de operação da plataforma aérea veicular tipo lança (3) Estrutura e características da patola</vt:lpstr>
      <vt:lpstr>Equipamentos de operação da plataforma aérea veicular tipo lança (4) Estrutura e características dos dispositivos de operação</vt:lpstr>
      <vt:lpstr>Equipamentos de operação da plataforma aérea veicular tipo elevação perpendicular</vt:lpstr>
      <vt:lpstr>Dispositivos de segurança da plataforma aérea veicular (1) Tipos de dispositivos de segurança estipulados por lei </vt:lpstr>
      <vt:lpstr>Dispositivos de segurança da plataforma aérea veicular (2) Dispositivo de controle de operação da lança</vt:lpstr>
      <vt:lpstr>Dispositivos de segurança da plataforma aérea veicular (3) Dispositivo de interrupção de emergência　</vt:lpstr>
      <vt:lpstr>Dispositivos de segurança da plataforma aérea veicular (4)Dispositivo de desembarque de emergência　</vt:lpstr>
      <vt:lpstr>Dispositivos de segurança da plataforma aérea veicular (5) Dispositivo de alerta de movimentação　</vt:lpstr>
      <vt:lpstr>Dispositivos de segurança da plataforma aérea veicular (6) Sistema limitador de inclinação　</vt:lpstr>
      <vt:lpstr>Dispositivos de segurança da plataforma aérea veicular (7) Válvula de Segurança, válvula de cheque　　</vt:lpstr>
      <vt:lpstr>Dispositivos de segurança da plataforma aérea veicular (8) Sistema de engate da patola</vt:lpstr>
      <vt:lpstr>Dispositivos de segurança da plataforma aérea veicular (9) Indicador de direção de avanço/retrocesso da carroceria　</vt:lpstr>
      <vt:lpstr>Dispositivos de segurança da plataforma aérea veicular (10) Limitador de sobrecarga　</vt:lpstr>
      <vt:lpstr>Procedimentos de instalação da patola e pontos de atenção (1) Procedimentos básicos　</vt:lpstr>
      <vt:lpstr>Procedimentos de instalação da patola e pontos de atenção (2) Terreno inclinado, parte 1　</vt:lpstr>
      <vt:lpstr>Procedimentos de instalação da patola e pontos de atenção (2) Terreno inclinado, parte 2　</vt:lpstr>
      <vt:lpstr>Procedimentos de instalação da patola e pontos de atenção (2) Terreno inclinado, parte 3　</vt:lpstr>
      <vt:lpstr>Procedimentos básicos de operação da lança telescópica e pontos de atenção　</vt:lpstr>
      <vt:lpstr>Transporte da plataforma aérea veicular</vt:lpstr>
      <vt:lpstr>Inspeção/verificação e manutenção da plataforma aérea veicular</vt:lpstr>
      <vt:lpstr>Operação segura utilizando a plataforma aérea veicular (1) Pontos de atenção durante a condução - Tipo caminhão</vt:lpstr>
      <vt:lpstr>Operação segura utilizando a plataforma aérea veicular (1) Pontos de atenção durante a condução - Tipo autopropulsionado, Parte 1</vt:lpstr>
      <vt:lpstr>Operação segura utilizando a plataforma aérea veicular (1) Pontos de atenção durante a condução - Tipo autopropulsionado, Parte 2</vt:lpstr>
      <vt:lpstr>Operação segura utilizando a plataforma aérea veicular (1) Pontos de atenção durante a condução - Tipo autopropulsionado, Parte 3</vt:lpstr>
      <vt:lpstr>Operação segura utilizando a plataforma aérea veicular (2) Pontos de atenção durante a operação 1 - Obedecer às regras de segurança</vt:lpstr>
      <vt:lpstr>Operação segura utilizando a plataforma aérea veicular (2) Pontos de atenção durante a operação 2 - Verificação exaustiva de segurança</vt:lpstr>
      <vt:lpstr>Operação segura utilizando a plataforma aérea veicular (2) Pontos de atenção durante a operação 3 - Dedicação a uma operação segura</vt:lpstr>
      <vt:lpstr>Operação segura utilizando a plataforma aérea veicular (3) Pontos de atenção durante a operação</vt:lpstr>
      <vt:lpstr>Capítulo 3 - Conhecimentos sobre motores</vt:lpstr>
      <vt:lpstr>Tipos de motores</vt:lpstr>
      <vt:lpstr>Princípio de funcionamento do motor de combustão interna</vt:lpstr>
      <vt:lpstr>Estrutura do motor a diesel de 4 ciclos</vt:lpstr>
      <vt:lpstr>Características do motor elétrico</vt:lpstr>
      <vt:lpstr>Características do sistema hidráulico</vt:lpstr>
      <vt:lpstr>Princípio do sistema hidráulico</vt:lpstr>
      <vt:lpstr>Mecanismo do sistema hidráulico</vt:lpstr>
      <vt:lpstr>Estrutura do sistema hidráulico</vt:lpstr>
      <vt:lpstr>Circuito hidráulico da plataforma aérea veicular</vt:lpstr>
      <vt:lpstr>Gerador de pressão hidráulica</vt:lpstr>
      <vt:lpstr>Sistema de movimentação hidráulica</vt:lpstr>
      <vt:lpstr>Sistema controlador de pressão hidráulica</vt:lpstr>
      <vt:lpstr>Deterioração do fluido hidráulico</vt:lpstr>
      <vt:lpstr>Inspeção e gerenciamento do fluido hidráulico</vt:lpstr>
      <vt:lpstr>Sistema de transmissão de energia da carroceria veicular de veículo tipo caminhão</vt:lpstr>
      <vt:lpstr>Sistema de transmissão de energia da carroceria veicular de veículo tipo caminhão</vt:lpstr>
      <vt:lpstr>Sistema de transmissão de energia da carroceria veicular do tipo com rodas, e do tipo rastejante</vt:lpstr>
      <vt:lpstr>Capítulo 4 - Conhecimentos sobre Mecânica e choque elétrico necessários à condução</vt:lpstr>
      <vt:lpstr>Os 3 elementos da força</vt:lpstr>
      <vt:lpstr>Composição e decomposição de forças</vt:lpstr>
      <vt:lpstr>Momento de força (1) Momento de força</vt:lpstr>
      <vt:lpstr>Momento de força (2) Força de torque e momento</vt:lpstr>
      <vt:lpstr>Momento de força (3) Tombamento e momento</vt:lpstr>
      <vt:lpstr>Equilíbrio de forças</vt:lpstr>
      <vt:lpstr>Massa e centro de gravidade</vt:lpstr>
      <vt:lpstr>Centro de gravidade e estabilidade (1) Estabilidade dos corpos</vt:lpstr>
      <vt:lpstr>Centro de gravidade e estabilidade (2) Estabilidade e centro de gravidade de dois corpos</vt:lpstr>
      <vt:lpstr>Inércia</vt:lpstr>
      <vt:lpstr>Estabilidade da plataforma aérea veicular</vt:lpstr>
      <vt:lpstr>Carga</vt:lpstr>
      <vt:lpstr>Resistência do solo</vt:lpstr>
      <vt:lpstr>Pressão de aterramento durante o uso da patola</vt:lpstr>
      <vt:lpstr>Choque elétrico</vt:lpstr>
      <vt:lpstr>Perigos do choque elétrico, causas e consequências</vt:lpstr>
      <vt:lpstr>Pontos de atenção durante operações próximas a fios suspensos</vt:lpstr>
      <vt:lpstr>Pontos básicos de prevenção a choques elétricos</vt:lpstr>
      <vt:lpstr>Distância de separação segura de linhas de transmissão/distribuição</vt:lpstr>
      <vt:lpstr>Capítulo 5 - Leis relacionadas</vt:lpstr>
      <vt:lpstr>Leis relacionadas (1)</vt:lpstr>
      <vt:lpstr>Leis relacionadas (2)</vt:lpstr>
      <vt:lpstr>Leis relacionadas (3)</vt:lpstr>
      <vt:lpstr>Leis relacionadas (4)</vt:lpstr>
      <vt:lpstr>Leis relacionadas (5)</vt:lpstr>
      <vt:lpstr>Leis relacionadas (6)</vt:lpstr>
      <vt:lpstr>Leis relacionadas (7)</vt:lpstr>
      <vt:lpstr>Leis relacionadas (8)</vt:lpstr>
      <vt:lpstr>Leis relacionadas (9)</vt:lpstr>
      <vt:lpstr>Leis relacionadas (10)</vt:lpstr>
      <vt:lpstr>Leis relacionadas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2022-06-02T01:38:49Z</dcterms:created>
  <dcterms:modified xsi:type="dcterms:W3CDTF">2023-02-13T10:11:10Z</dcterms:modified>
</cp:coreProperties>
</file>