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98"/>
  </p:notesMasterIdLst>
  <p:sldIdLst>
    <p:sldId id="336" r:id="rId3"/>
    <p:sldId id="305" r:id="rId4"/>
    <p:sldId id="257" r:id="rId5"/>
    <p:sldId id="260" r:id="rId6"/>
    <p:sldId id="272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61" r:id="rId23"/>
    <p:sldId id="359" r:id="rId24"/>
    <p:sldId id="360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84" r:id="rId34"/>
    <p:sldId id="370" r:id="rId35"/>
    <p:sldId id="383" r:id="rId36"/>
    <p:sldId id="371" r:id="rId37"/>
    <p:sldId id="373" r:id="rId38"/>
    <p:sldId id="374" r:id="rId39"/>
    <p:sldId id="377" r:id="rId40"/>
    <p:sldId id="385" r:id="rId41"/>
    <p:sldId id="386" r:id="rId42"/>
    <p:sldId id="387" r:id="rId43"/>
    <p:sldId id="380" r:id="rId44"/>
    <p:sldId id="378" r:id="rId45"/>
    <p:sldId id="379" r:id="rId46"/>
    <p:sldId id="381" r:id="rId47"/>
    <p:sldId id="388" r:id="rId48"/>
    <p:sldId id="372" r:id="rId49"/>
    <p:sldId id="389" r:id="rId50"/>
    <p:sldId id="390" r:id="rId51"/>
    <p:sldId id="391" r:id="rId52"/>
    <p:sldId id="392" r:id="rId53"/>
    <p:sldId id="393" r:id="rId54"/>
    <p:sldId id="399" r:id="rId55"/>
    <p:sldId id="394" r:id="rId56"/>
    <p:sldId id="395" r:id="rId57"/>
    <p:sldId id="396" r:id="rId58"/>
    <p:sldId id="397" r:id="rId59"/>
    <p:sldId id="398" r:id="rId60"/>
    <p:sldId id="400" r:id="rId61"/>
    <p:sldId id="401" r:id="rId62"/>
    <p:sldId id="402" r:id="rId63"/>
    <p:sldId id="403" r:id="rId64"/>
    <p:sldId id="404" r:id="rId65"/>
    <p:sldId id="409" r:id="rId66"/>
    <p:sldId id="405" r:id="rId67"/>
    <p:sldId id="406" r:id="rId68"/>
    <p:sldId id="422" r:id="rId69"/>
    <p:sldId id="407" r:id="rId70"/>
    <p:sldId id="410" r:id="rId71"/>
    <p:sldId id="408" r:id="rId72"/>
    <p:sldId id="411" r:id="rId73"/>
    <p:sldId id="413" r:id="rId74"/>
    <p:sldId id="423" r:id="rId75"/>
    <p:sldId id="414" r:id="rId76"/>
    <p:sldId id="415" r:id="rId77"/>
    <p:sldId id="416" r:id="rId78"/>
    <p:sldId id="417" r:id="rId79"/>
    <p:sldId id="418" r:id="rId80"/>
    <p:sldId id="419" r:id="rId81"/>
    <p:sldId id="420" r:id="rId82"/>
    <p:sldId id="421" r:id="rId83"/>
    <p:sldId id="425" r:id="rId84"/>
    <p:sldId id="426" r:id="rId85"/>
    <p:sldId id="427" r:id="rId86"/>
    <p:sldId id="429" r:id="rId87"/>
    <p:sldId id="428" r:id="rId88"/>
    <p:sldId id="440" r:id="rId89"/>
    <p:sldId id="441" r:id="rId90"/>
    <p:sldId id="442" r:id="rId91"/>
    <p:sldId id="443" r:id="rId92"/>
    <p:sldId id="444" r:id="rId93"/>
    <p:sldId id="445" r:id="rId94"/>
    <p:sldId id="446" r:id="rId95"/>
    <p:sldId id="447" r:id="rId96"/>
    <p:sldId id="448" r:id="rId97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4E0B5-69AE-4DB8-A746-7CF92D00ED4B}" type="datetimeFigureOut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717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9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2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2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5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08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9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23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99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3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21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66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7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96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27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27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84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93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8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6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407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50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98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37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14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258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391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839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78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958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33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06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197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04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67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11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696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59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29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15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112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3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85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261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9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282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28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00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331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65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518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805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562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538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171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982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956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668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88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9537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707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256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14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75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117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227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523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659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88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65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201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981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2817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11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435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353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375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90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816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750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8841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34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9550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4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259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35D8-5952-442E-860C-44836A2B486F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C834-1843-4ACD-8846-441F5A178367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C9A3A-61FD-446A-AF14-3ADB842A1945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5C58-1B15-4312-85DB-B9DF8EA450EE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8FEF3-C72C-4F16-9B3E-57453847AC98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BCCD-2A11-4A25-B473-AA73F635C032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18BBC-A1F4-49EA-BC80-739DBD9B1CB0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B9998-F8C7-49B6-9EC8-8D76DF6AE56F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8CA7-9088-4668-AECE-50447D3EB5F1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363B-AD13-4ABB-8684-9B45A8F77966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8711-6E0D-4FBC-97B5-53A5891D096B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2AEC2-4A8B-4248-B46A-E3CA95E74844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F802-D989-4141-A2B6-B76888D2F191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D900-8E79-4DEC-99A2-7BA059CAC9B4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F7A3-CFF9-4E23-8CC5-D9CA54AD5498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E6BA2-B873-4E64-9E94-F63E5A1258CC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F87A-C5C0-40AE-86BD-F35F50CE493F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78E0-D0C2-48BF-AFCF-97BCF6327D2C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FE24-84FA-4980-8466-69C8D02F7838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5755-4043-4DA3-9608-B79F0794FC26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1EDA1-2372-4CC2-BFDB-CDF6FC5F3913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4F81E-5E94-4294-9674-95970E3D66BA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F324A-D7E0-47D7-8CF8-B6679FE3AA34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8716F-95D3-4964-8A78-BB8717DD4600}" type="datetime1">
              <a:rPr kumimoji="1" lang="ja-JP" altLang="en-US" smtClean="0"/>
              <a:t>2023/2/21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369976"/>
            <a:ext cx="7772400" cy="1828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my-MM" sz="2700" dirty="0"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Myanmar Text" panose="020B0502040204020203" pitchFamily="34" charset="0"/>
              </a:rPr>
              <a:t>အမြင့်နေရာလုပ်ငန်းသုံးပလက်ဖောင်းယာဥ် မောင်းနှင်မှုကျွမ်းကျင်သင်တန်း နောက်ဆက်တွဲပြဌာန်းစာအုပ်</a:t>
            </a:r>
            <a:br>
              <a:rPr lang="en-US" sz="1800" dirty="0"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Myanmar Text" panose="020B0502040204020203" pitchFamily="34" charset="0"/>
              </a:rPr>
            </a:br>
            <a:r>
              <a:rPr lang="my-MM" altLang="ja-JP" sz="2700" dirty="0"/>
              <a:t>သင်တန်းအတွက် ပါဝါပွိုင့် တင်ပြမှု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အမြင့်နေရာလုပ်ငန်းသုံးပလက်ဖောင်းယာဥ်အမျိုးအစားများ-သွားလာမောင်းနှင်ရေးကိရိယာ (၂)</a:t>
            </a:r>
            <a:endParaRPr kumimoji="1" lang="ja-JP" altLang="en-US" sz="17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6278" y="6400413"/>
            <a:ext cx="385438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၈/နောက်ဆက်တွဲပြဌာန်းစာအုပ် စာမျက်နှာ ၈-၉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34280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en-US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အလိုအလျောက်မောင်းနှင်ခြင်းပုံစံ</a:t>
            </a:r>
            <a:endParaRPr lang="ja-JP" altLang="en-US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ထရပ်နှင့်တွဲမထားသောအမျိုးအစားကို အလိုအလျောက်မောင်းနှင်ခြင်းပုံစံဟုခေါ်ပြီး အများပြည်သူသုံး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လမ်းပေါ်တွင်အသုံးမပြုနိုင်ပါ။ အလိုအလျောက်မောင်းနှင်ခြင်းပုံစံတွင်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နှင့်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ယက်ဘီးပုံစံ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ဟူ၍ ရှိသည်။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4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က)</a:t>
            </a:r>
            <a:r>
              <a:rPr lang="ja-JP" sz="14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　</a:t>
            </a:r>
            <a:r>
              <a:rPr lang="my-MM" sz="14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ဘီးပုံစံ</a:t>
            </a:r>
            <a:endParaRPr lang="ja-JP" altLang="en-US" sz="14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ဘီးပုံစံတွင်ပုံမှန်အားဖြင့် တာယာ၄လုံးအနက် ရှေ့သို့မဟုတ်နောက်၂ဘီးသည်မောင်းနှင်ဘီးဖြစ်သည်။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တာယာအနေဖြင့်အပေါက်အပြဲကင်းသောတာယာကိုအသုံးပြုကြသည်။ လမ်းမျက်နှာပြင်ပေါ်တွင်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အရာထင်ကျန် ခဲ့ရန်ခက်ခဲသော အဖြူရောင်ရော်ဘာတာယာကိုအသုံးပြုသည်ကအများစုဖြစ်သည်။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ဟိုက်ဒရောလစ်မော်တာကိုပတ်ရေလျှော့ဂီယာဖြင့်တာယာများကိုမောင်းနှင်သည်။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  <a:endParaRPr lang="my-MM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က။ ရွေ့လျားနေစဥ်အတွင်းအလုပ်လုပ်ရန်လွယ်ကူသည်။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ခ။  ထရပ်ပုံစံနှင့်နှိုင်းယှဥ်လျှင်သွားလာနိုင်မှုအရှိန်နှေးကွေးသည်။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ဂ။  ယက်ဘီးအမျိုးအစား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သံဖြင့်ပြုလုပ်ထားသော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နှင့်နှိုင်းယှဥ်လျှင်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သွားလာချိန်လမ်းမျက်နှာပြင်ပျက်စီးမှုနည်းပါးသည်။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ဃ။ စက်ရုံတွင်းတပ်ဆင်မှုများထိန်းသိမ်းစစ်ဆေးခြင်း၊ ဆောက်လုပ်ရေး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လုပ်ငန်း၏အချောသတ်လုပ်ငန်း၊ သင်္ဘောကျင်းစသည်တို့တွင် အသုံးပြု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မှုများပြားသည်။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12" name="図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05" y="860668"/>
            <a:ext cx="1426845" cy="3129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977EC12-64CB-0616-C35D-8559EFDB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7826" y="4225653"/>
            <a:ext cx="2439488" cy="1737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54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အမြင့်နေရာလုပ်ငန်းသုံးပလက်ဖောင်းယာဥ်အမျိုးအစားများ-သွားလာမောင်းနှင်ရေးကိရိယာ (၂)</a:t>
            </a:r>
            <a:endParaRPr kumimoji="1" lang="ja-JP" altLang="en-US" sz="17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2515" y="6400414"/>
            <a:ext cx="373814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၈/နောက်ဆက်တွဲပြဌာန်းစာအုပ် စာမျက်နှာ 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34280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en-US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အလိုအလျောက်မောင်းနှင်ခြင်းပုံစံ</a:t>
            </a:r>
            <a:endParaRPr lang="ja-JP" altLang="en-US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ထရပ်နှင့်တွဲမထားသောအမျိုးအစားကို အလိုအလျောက်မောင်းနှင်ခြင်းပုံစံဟုခေါ်ပြီး အများပြည်သူသုံး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လမ်းပေါ်တွင်အသုံးမပြုနိုင်ပါ။ အလိုအလျောက်မောင်းနှင်ခြင်းပုံစံတွင်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နှင့်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ယက်ဘီးပုံစံ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ဟူ၍ ရှိသည်။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</a:t>
            </a:r>
            <a:r>
              <a:rPr lang="en-US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 </a:t>
            </a: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ယက်ဘီးပုံစံ</a:t>
            </a:r>
            <a:endParaRPr lang="ja-JP" altLang="en-US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ယက်ဘီးပုံစံတွင်လည်းဟိုက်ဒရောလစ်မော်တာကိုပတ်ရေလျှော့ဂီယာဖြင့်ယက်ဘီးများကိုမောင်းနှင်သည်။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အသေးစားပုံစံများတွင် ရာဘာယက်ဘီးကိုအသုံးပြုပြီး အတွင်းပိုင်းဆောက်လုပ်ရေးစသည်တို့တွင် အသုံးပြု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  လေ့ ရှိသည်။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လမ်းမျက်နှာပြင်တွင်အရာများထင်ကျန်မနေခဲ့စေရန်ရာဘာအဖြူယက်ဘီးကိုအသုံးပြုခြင်း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ကများပြားသည်။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  <a:endParaRPr lang="my-MM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က။ ရွေ့လျားနေစဥ်အတွင်းအလုပ်လုပ်ရန်လွယ်ကူသည်။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ခ။  ဘီးပုံစံကဲ့သို့အလားတူပင် သွားလာနှုန်းနှေးကွေးသည်။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ဂ။  မညီညာသောမြေပြင်တွင်ကောင်းစွာသွားလာနိုင်စွမ်းရှိသည်။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ဃ။ ပျော့ပျောင်းသောမြေပြင်တွင်ကောင်းစွာသွားလာနိုင်စွမ်း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ရှိသည်။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င။  ဆောက်လုပ်ရေး၊ အဆောက်အဦလုပ်ငန်းများတွင်အသုံးပြု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ကြသည်။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10" name="図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52" y="1422624"/>
            <a:ext cx="1308100" cy="3030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6564B8B-41D1-EED1-4313-05A8D8ABB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786876"/>
            <a:ext cx="2425046" cy="1941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08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ဝေါဟာရများ  (၁)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31776" y="6400413"/>
            <a:ext cx="383888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၁၄/နောက်ဆက်တွဲပြဌာန်းစာအုပ် စာမျက်နှာ ၁၀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41104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အမြင့်နေရာလုပ်ငန်းသုံးပလက်ဖောင်းယာဥ်၏မှန်ကန်သည့်ဝေါဟာရ၊ အဓိပ္ပာယ်တို့ကိုသိရှိနားလည်ပြီး မှန်ကန်</a:t>
            </a:r>
            <a:r>
              <a:rPr lang="en-US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my-MM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ဘေးကင်းသည့် လည်ပတ်မှုဖြစ်အောင်ကြိုးပမ်းရမည်ဖြစ်သည်။</a:t>
            </a:r>
            <a:r>
              <a:rPr lang="en-US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600C2FF-FCF4-6DC1-3E90-1C327151C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07" y="1604010"/>
            <a:ext cx="4680585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ဝေါဟာရများ  (၂)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42323" y="6400413"/>
            <a:ext cx="422833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</a:t>
            </a:r>
            <a:r>
              <a:rPr lang="en-US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-</a:t>
            </a:r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၂၀</a:t>
            </a:r>
            <a:r>
              <a:rPr lang="en-US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/</a:t>
            </a:r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နောက်ဆက်တွဲပြဌာန်းစာအုပ် စာမျက်နှာ ၁၀</a:t>
            </a:r>
            <a:r>
              <a:rPr lang="en-US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-</a:t>
            </a:r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၁၄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2907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အမြင့်နေရာလုပ်ငန်းသုံးပလက်ဖောင်းယာဥ်၏မှန်ကန်သည့်ဝေါဟာရ၊ အဓိပ္ပာယ်တို့ကိုသိရှိနားလည်ပြီး မှန်ကန်ဘေးကင်းသည့် လည်ပတ်မှုဖြစ်အောင်ကြိုးပမ်းရမည်ဖြစ်သည်။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လုပ်ငန်းသုံးပလက်ဖောင်း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လူနှင့်ပစ္စည်းများကိုသယ်ဆောင်သည့် ကိရိယာကို လုပ်ငန်းသုံးပလက်ဖောင်းဟုခေါ်သည်။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၂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 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ချိန်ညှိကိရိယာ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လုပ်ငန်းသုံးပလက်ဖောင်းကိုအမြဲတစေဟန်ချက်ညီအောင်ထိန်းညှိပေးသည့်ကိရိယာ။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၃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မောင်းနှင်လည်ပတ်မှု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လုပ်ငန်းသုံးကိရိယာ၊ သွားလာမောင်းနှင်ရေးကိရိယာ စသည်တို့ကိုမောင်းနှင်သည့်ကိရိယာ။         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     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ကိရိယာ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(၄)  ဝင်ရိုးတိုင်ကိရိယာ</a:t>
            </a:r>
            <a:r>
              <a:rPr lang="my-MM" sz="18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လုပ်ငန်းသုံးပလက်ဖောင်းကိုအထောက်အကူပြုလျှက် အတင်အချ၊ ယိမ်းနွဲ့ခြင်းစသည်တို့ကို         	    လုပ်ဆောင်ပေးသည့်ကိရိယာ။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(၅) ဆုံလည်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လုပ်ငန်းသုံးကိရိယာအားလှည့်ပတ်ပေးသည့်ကိရိယာကိုဆုံလည်ဟုခေါ်သည်။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(၆) ဘေး‌ထောက်ဘားတန်း</a:t>
            </a:r>
            <a:r>
              <a:rPr lang="my-MM" sz="18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ဂျိုက်ဖြင့်ယာဥ်ကိုယ်ထည်၏တည်ငြိမ်မှုကိုထိန်းသိမ်းပေးသောကိရိယာဖြစ်သည်။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(၇) ထက်အောက်တက်ဆင်း</a:t>
            </a:r>
            <a:r>
              <a:rPr lang="my-MM" sz="18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လုပ်ငန်းသုံးပလက်ဖောင်းကို အထက်အောက်တက်ဆင်းနိုင်အောင် ဆောင်ရွက်ပေးသော ကိရိယာ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    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နိုင်သောကိရိယာ 	    ဖြစ်သည်။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၉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ရွှေ့ပြောင်းနိုင်သောဝန်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-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လုပ်ငန်းသုံးပလက်ဖောင်းပေါ်တွင် လူနှင့်ပစ္စည်းများကိုတင်ဆောင်ပြီးပင့်မတင်နိုင်သည့်အများ   	    ဆုံးဝန်ဖြစ်သည်။ ရွှေ့ပြောင်းနိုင်သောဝန်ပမာဏကိုကျော်လွန်သော ဝန်ကိုလုပ်ငန်းသုံး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    ပလက်ဖောင်း ပေါ်တွင်အသုံးပြုခြင်းဖြင့် ကြီးမားပြင်းထန်သောမတော်တဆမှု စသည်တို့ကို 	    ဖြစ်ပွားစေနိုင်ပါသည်။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3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ဝေါဟာရများ  </a:t>
            </a:r>
            <a:r>
              <a:rPr lang="en-US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၃</a:t>
            </a:r>
            <a:r>
              <a:rPr lang="en-US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83535" y="6400413"/>
            <a:ext cx="4387127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၂၀</a:t>
            </a:r>
            <a:r>
              <a:rPr lang="en-US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-</a:t>
            </a:r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၂၁</a:t>
            </a:r>
            <a:r>
              <a:rPr lang="en-US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/</a:t>
            </a:r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နောက်ဆက်တွဲပြဌာန်းစာအုပ် စာမျက်နှာ ၁၅</a:t>
            </a:r>
            <a:r>
              <a:rPr lang="en-US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-</a:t>
            </a:r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၁၆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96339"/>
            <a:ext cx="7886700" cy="38003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အမြင့်နေရာလုပ်ငန်းသုံးပလက်ဖောင်းယာဥ်၏မှန်ကန်သည့်ဝေါဟာရ၊ အဓိပ္ပာယ်တို့ကိုသိရှိနားလည်ပြီး မှန်ကန်ဘေးကင်းသည့် လည်ပတ်မှုဖြစ်အောင်ကြိုးပမ်းရမည်ဖြစ်သည်။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(၁၀) လုပ်ငန်းသုံးပလက်ဖောင်း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လုပ်ငန်းသုံးပလက်ဖောင်းကိုအမြင့်ဆုံးအထိပင့်မတင်ပြီးသည့်အချိန်တွင် မြေမျက်နှာပြင်မှ 	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       အမြင့် 	    ပလက်ဖောင်းကြမ်းပြင် အထိဒေါင်လိုက်အမြင့်ဖြစ်သည်။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(၁၁) မြေပြင်အထက်အမြင့်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မည်သည့်အမြင့်မဆိုလုပ်ငန်းသုံးပလက်ဖောင်းကိုပင့်မတင်ထားသည့်အခါ မြေပြင်နှင့် 	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    ပလက်ဖောင်းကြမ်းပြင်အကြား ဒေါင်လိုက်အမြင့်ဖြစ်သည်။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(၁၂) လုပ်ငန်းခွင်အချင်းဝက်</a:t>
            </a:r>
            <a:r>
              <a:rPr lang="my-MM" sz="18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ဆုံလည်၏ဗဟိုမှလုပ်ငန်းသုံးပလက်ဖောင်းအတွင်းကြမ်းပြင်၏ထိပ်ဖျားပိုင်းအထိရေပြင်ညီ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  အကွာအဝေးဖြစ်သည်။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(၁၃) လုပ်ငန်းခွင်အချင်းဝက်</a:t>
            </a:r>
            <a:r>
              <a:rPr lang="my-MM" sz="18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my-MM" sz="1400" dirty="0">
                <a:solidFill>
                  <a:prstClr val="black"/>
                </a:solidFill>
                <a:effectLst/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အမြင့်နေရာလုပ်ငန်းသုံးပလက်ဖောင်းယာဥ်ဘေးကင်းစွာလုပ်ငန်းလုပ်ဆောင်နိုင်သော ဧရိယာကို 	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882775" algn="l"/>
              </a:tabLst>
            </a:pPr>
            <a:r>
              <a:rPr lang="my-MM" sz="1200" dirty="0">
                <a:solidFill>
                  <a:prstClr val="black"/>
                </a:solidFill>
                <a:effectLst/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</a:t>
            </a:r>
            <a:r>
              <a:rPr lang="my-MM" sz="12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ဇယား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ဖော်ပြသည့်ဇယား။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2063750" indent="0">
              <a:lnSpc>
                <a:spcPct val="110000"/>
              </a:lnSpc>
              <a:spcBef>
                <a:spcPts val="0"/>
              </a:spcBef>
              <a:buNone/>
              <a:tabLst>
                <a:tab pos="1346200" algn="l"/>
              </a:tabLst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စွမ်းရည် (ရွှေ့ပြောင်းနိုင်သောဝန်၊ ဝန်ကိုမတင်ခြင်း၊ ဝင်ရိုးတိုင်၏အရှည်၊ လုပ်ငန်းအချင်းဝက်၊ ဘေးထောက်ဘားတန်း ၏ အုပ်မိုးသောပမာဏစသဖြင့်)ကိုလိုက်ပြီး လုပ်ငန်းခွင်ဧရိယာပြောင်းလဲနိုင်ပါသည်။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ea"/>
              <a:buAutoNum type="circleNumDbPlain" startAt="9"/>
              <a:tabLst>
                <a:tab pos="1882775" algn="l"/>
              </a:tabLst>
            </a:pP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0E7BEA-46C2-EC02-FBCF-C1AE3AED1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3429000"/>
            <a:ext cx="1981200" cy="224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33B74F-4FF6-70C9-EC82-665FB0D73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7931" y="3916833"/>
            <a:ext cx="1387319" cy="227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B53C589-B8D3-3858-0036-58C38FE32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3738687"/>
            <a:ext cx="3022897" cy="2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5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14673"/>
            <a:ext cx="7772400" cy="1095289"/>
          </a:xfrm>
        </p:spPr>
        <p:txBody>
          <a:bodyPr>
            <a:normAutofit/>
          </a:bodyPr>
          <a:lstStyle/>
          <a:p>
            <a:r>
              <a:rPr kumimoji="1" lang="my-MM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အခန်း </a:t>
            </a:r>
            <a:r>
              <a:rPr kumimoji="1" lang="en-US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(</a:t>
            </a:r>
            <a:r>
              <a:rPr kumimoji="1" lang="my-MM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၂</a:t>
            </a:r>
            <a:r>
              <a:rPr kumimoji="1" lang="en-US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)</a:t>
            </a:r>
            <a:r>
              <a:rPr kumimoji="1" lang="my-MM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 အမြင့်နေရာလုပ်ငန်းသုံးပလက်ဖောင်းယာဥ်၏ လုပ်ငန်းသုံးကိရိယာစသည်တို့၏ </a:t>
            </a:r>
            <a:br>
              <a:rPr kumimoji="1" lang="my-MM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</a:br>
            <a:r>
              <a:rPr kumimoji="1" lang="my-MM" altLang="ja-JP" sz="2400" b="1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တည်ဆောက်ပုံနှင့် ကိုင်တွယ်ဆောင်ရွက်ပုံ</a:t>
            </a:r>
            <a:endParaRPr kumimoji="1" lang="ja-JP" altLang="en-US" sz="2400" b="1" dirty="0">
              <a:latin typeface="Myanmar Text" panose="020B0502040204020203" pitchFamily="34" charset="0"/>
              <a:ea typeface="+mn-ea"/>
              <a:cs typeface="Myanmar Text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7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80588"/>
            <a:ext cx="7886700" cy="56980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လက်တံပုံစံအမြင့်နေရာလုပ်ငန်းသုံးပလက်ဖောင်းယာဥ်၏ လုပ်ငန်းသုံးကိရိယာ  (၁)</a:t>
            </a:r>
            <a:r>
              <a:rPr kumimoji="1" lang="my-MM" altLang="ja-JP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kumimoji="1"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b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kumimoji="1" lang="en-US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</a:t>
            </a:r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လုပ်ငန်းသုံးကိရိယာ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8786" y="6400413"/>
            <a:ext cx="393187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၂၅/နောက်ဆက်တွဲပြဌာန်းစာအုပ် စာမျက်နှာ ၁၇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192227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ဝင်ရိုးတိုင်ပုံစံအမြင့်နေရာလုပ်ငန်းသုံးပလက်ဖောင်းယာဥ်တွင်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ဝင်ရိုးတိုင်၏တည်ဆောက်ပုံ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ကိုလိုက်၍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ဆန့်ထုတ် ကျုံ့သွင်းနိုင်သောပုံစံ၊ ကွေးညွှတ် မတင်ခြင်းပုံစံနှင့် ပေါင်းစပ်ပုံစံ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ဟူ၍၃မျိုးသောပုံစံ အမျိုးအစားရှိသည်။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လုပ်ငန်းသုံးကိရိယာသည်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ဝင်ရိုးတိုင်ကိရိယာ၊ ဝင်ရိုးတိုင်၏ဆုံလည်၊ ဝင်ရိုးတိုင်အတင်အချကိရိယာ၊ လုပ်ငန်း သုံးပလက်ဖောင်း၊ လုပ်ငန်းသုံးပလက်‌ဖောင်းယိမ်းနွဲ့စနစ်၊ လုပ်ငန်းသုံးပလက်ဖောင်းအထက်အောက်ချိန်ညှိစနစ်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စသည်တို့ဖြင့် ပါဝင်ဖွဲ့စည်းထားသည်။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6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လက်တံပုံစံအမြင့်နေရာလုပ်ငန်းသုံးပလက်ဖောင်းယာဥ်၏ လုပ်ငန်းသုံးကိရိယာ  (၂) </a:t>
            </a:r>
            <a:b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kumimoji="1" lang="en-US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</a:t>
            </a:r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လုပ်ငန်းသုံးပလက်ဖောင်းအထက်အောက်ချိန်ညှိစနစ်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55024" y="6400413"/>
            <a:ext cx="381563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၂၈/နောက်ဆက်တွဲပြဌာန်းစာအုပ် စာမျက်နှာ ၁၈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4"/>
            <a:ext cx="7886700" cy="5180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လက်တံ၏အတင်အချသို့မဟုတ် ကွေးညွှတ်မောင်းနှင်ခြင်းကို လုပ်ဆောင်သည့်အခါ လုပ်ငန်းသုံးပလက် ဖောင်း တိမ်းစောင်းသွားသည့်အခါ လုပ်ငန်းသုံးပလက်ဖောင်းမှ လုပ်ငန်းဆောင်ရွက်သူ ပြုတ်ကျသွားနိုင်သည့် အန္တရာယ်ရှိသည်။ ယင်းကိုကာကွယ်ရန် အတင်အချ သို့မဟုတ် ကွေးညွှတ်မောင်း နှင်သည်ကိုထည့်သွင်းစဥ်းစား ခြင်းမပြုပဲ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လုပ်ငန်းသုံး ပလက်ဖောင်းကို အမြဲတစေဟန်ချက်ညီအောင် ထိန်းသိမ်းထားရှိသည့် ကိရိယာ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ဖြစ်သည်။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ထက်အောက်တက်ဆင်းနိုင်သောပုံစံမှအပ အားလုံး သော အမြင့်နေရာလုပ်ငန်းသုံး ပလက်ဖောင်း ယာဥ်များတွင်တပ်ဆင်ထားရှိသည်။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ဆလင်ဒါပုံစံထက်အောက်ချိန်ညှိကိရိယာ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4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ဝါယာကြိုး(ချိန်း)ပုံစံထက်အောက်ချိန်ညှိကိရိယာ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2F65501-FEE4-FBD8-2604-FDF36CE6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1427" y="2550164"/>
            <a:ext cx="2290445" cy="36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D129F70-2C7A-041A-E434-F86AC3BB6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6708" y="3586012"/>
            <a:ext cx="2096135" cy="2316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58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022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လက်တံပုံစံအမြင့်နေရာလုပ်ငန်းသုံးပလက်ဖောင်းယာဥ်၏ လုပ်ငန်းသုံးကိရိယာ   (၃) </a:t>
            </a:r>
            <a:b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kumimoji="1" lang="en-US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</a:t>
            </a:r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ဘေးထောက်ဘားတန်း၏ဖွဲ့စည်းပုံနှင့်ထူးခြားချက်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4759" y="6400413"/>
            <a:ext cx="391590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၂၉/နောက်ဆက်တွဲပြဌာန်းစာအုပ် စာမျက်နှာ ၁၉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66978" y="1157387"/>
            <a:ext cx="7886700" cy="13528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ဘေးထောက်ဘားတန်းတွင်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ဘေးတိုက်ဆန့်ထုတ်ပြီးမြေကိုထောက်သော </a:t>
            </a:r>
            <a:r>
              <a:rPr lang="en-US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H 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နှင့်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ဘေးတစောင်း တိုက်ရိုက် ဆန့်ထုတ်ပြီး မြေကိုထောက်သော </a:t>
            </a:r>
            <a:r>
              <a:rPr lang="en-US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 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ဟူ၍ရှိပြီးနှစ်မျိုးစလုံးသည်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အမြင့်နေရာလုပ်ငန်းသုံးပလက်ဖောင်းယာဥ်ကို တည်ငြိမ်အောင် လုပ်ဆောင်ပေးသောကိရိယာ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ဖြစ်သည်။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en-US" sz="14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en-US" sz="16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H</a:t>
            </a:r>
            <a:r>
              <a:rPr lang="en-US" sz="14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my-MM" sz="14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ပုံစံဘေးထောက်ဘားတန်းသည် လုပ်ငန်းသုံးပလက်ဖောင်း၏အမြင့် ၁၂မီတာအထက်ရှိသော အတန်အသင့် ကြီးမားသည့်အမြင့်နေရာလုပ်ငန်းသုံးပလက်ဖောင်းယာဥ်တွင်၊ </a:t>
            </a:r>
            <a:r>
              <a:rPr lang="en-US" sz="16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A</a:t>
            </a:r>
            <a:r>
              <a:rPr lang="en-US" sz="14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 </a:t>
            </a:r>
            <a:r>
              <a:rPr lang="my-MM" sz="1400" kern="1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ပုံစံဘေးထောက်ဘားတန်းမှာ၊ ၁၂မီတာအောက် အတန်အသင့်သေးငယ် သောပုံစံအမြင့်နေရာလုပ်ငန်းသုံးပလက်ဖောင်းယာဥ်တွင်အများအားဖြင့်အသုံးပြုသည်။</a:t>
            </a:r>
            <a:endParaRPr lang="en-US" sz="1400" kern="100" dirty="0">
              <a:effectLst/>
              <a:latin typeface="Myanmar Text" panose="020B0502040204020203" pitchFamily="34" charset="0"/>
              <a:ea typeface="MS Gothic" panose="020B0609070205080204" pitchFamily="49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ထို့အပြင်၊ ဂျိုက်အတွက်ဟိုက်ဒရောလစ်ဆလင်ဒါသည် ဟိုက်ဒရောလစ်ပိုက်ပျက်စီးချိန်တွင် ဆလင်ဒါကျုံ့သွား ခြင်းကိုကာကွယ်ရန်အတွက်ချက်ဗားတပ်ဆင်ထားသည်။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6BC7058-1758-D187-324F-359006FF7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5082" y="3318018"/>
            <a:ext cx="2534421" cy="248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803E882-061E-90D7-BD10-AFBF0C270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9418" y="3542375"/>
            <a:ext cx="2218055" cy="2259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404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764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လက်တံပုံစံအမြင့်နေရာလုပ်ငန်းသုံးပလက်ဖောင်းယာဥ်၏ လုပ်ငန်းသုံးကိရိယာ  (၄) </a:t>
            </a:r>
            <a:b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kumimoji="1" lang="en-US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</a:t>
            </a:r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မောင်းနှင်လည်ပတ်မှုကိရိယာ၏ဖွဲ့စည်းပုံနှင့်ထူးခြားချက်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05437" y="6400413"/>
            <a:ext cx="4365225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၃၀-၃၁/နောက်ဆက်တွဲပြဌာန်းစာအုပ် စာမျက်နှာ ၂၀-၂၂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19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1176835"/>
            <a:ext cx="7886700" cy="16156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မောင်းနှင်လည်ပတ်မှုကိရိယာတွင် ဟိုက်ဒရောလစ်ပန့်ကိုလည်ပတ်ရန်အတွက်</a:t>
            </a:r>
            <a:r>
              <a:rPr lang="en-US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PTO (Power Take Off)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ခလုပ်ထိန်း ကိရိယာ (ထရပ်ပုံစံတွင်သာတပ်ဆင်ထားသည်)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၊ ဘေးထောက်ဘားတန်းကိုလည်ပတ်ရန်အတွက်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 မောင်းနှင်လည်ပတ်မှု ကိရိယာ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၊လုပ်ငန်းသုံးကိရိယာကိုလည်ပတ်ရန်အတွက်‌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အောက်ပိုင်းမောင်းနှင်လည်ပတ်မှုကိရိယာ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အပေါ်ပိုင်းမောင်းနှင်လည်ပတ်မှုကိရိယာ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စသည်တို့ပါဝင်သည်။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ထို့ပြင်၊ မောင်းနှင်လည်ပတ်မှုနည်းလမ်းအနေဖြင့် လျှပ်စစ်ကွန်ထရိုး(ခလုပ်ကွန်ထရိုး)၊ လီဗာကွန်ထရိုး၊ လျှပ်စစ်သံလိုက် အချိုးကျကွန်ထရိုးနည်းလမ်းတို့ရှိသည်။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7D0B676-B1AD-43E5-3735-B3AB07F67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35" y="2782299"/>
            <a:ext cx="3022857" cy="161372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50A1713-3D11-3A83-6D85-0E65B517A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1865" y="2613637"/>
            <a:ext cx="3523071" cy="17501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6121A8A-ACE4-2347-D9A8-C8715555C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35" y="4511600"/>
            <a:ext cx="3442155" cy="174102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140B865-EDDE-D0D3-8CC9-B66B833C8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0324" y="4510219"/>
            <a:ext cx="4031721" cy="174102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04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11225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24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yanmar Text" panose="020B0502040204020203" pitchFamily="34" charset="0"/>
              </a:rPr>
              <a:t>အခန်း (၁) အမြင့်နေရာလုပ်ငန်းသုံးပလက်ဖောင်းယာဥ်နှင့်သက်ဆိုင်သော</a:t>
            </a:r>
            <a:br>
              <a:rPr lang="my-MM" sz="24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yanmar Text" panose="020B0502040204020203" pitchFamily="34" charset="0"/>
              </a:rPr>
            </a:br>
            <a:r>
              <a:rPr lang="my-MM" sz="2400" b="1" dirty="0">
                <a:effectLst/>
                <a:latin typeface="MS Gothic" panose="020B0609070205080204" pitchFamily="49" charset="-128"/>
                <a:ea typeface="MS Gothic" panose="020B0609070205080204" pitchFamily="49" charset="-128"/>
                <a:cs typeface="Myanmar Text" panose="020B0502040204020203" pitchFamily="34" charset="0"/>
              </a:rPr>
              <a:t>အခြေခံဗဟုသုတ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71740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sz="18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အထက်အောက်တက်ဆင်းနိုင်သောအမြင့်နေရာလုပ်ငန်းသုံးပလက်ဖောင်းယာဥ်၏</a:t>
            </a:r>
            <a:br>
              <a:rPr lang="my-MM" sz="18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</a:br>
            <a:r>
              <a:rPr lang="my-MM" sz="18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လုပ်ငန်းသုံးကိရိယာ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9119" y="6393269"/>
            <a:ext cx="379154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၃၄/နောက်ဆက်တွဲပြဌာန်းစာအုပ် စာမျက်နှာ ၂၂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20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2261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အထက်အောက်တက်ဆင်းနိုင်သောအမြင့်နေရာလုပ်ငန်းသုံးပလက်ဖောင်းယာဥ်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မတင် လက်တံ၏ဖွဲ့စည်းပုံ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လိုက်၍ အောက်ပါအတိုင်းအမျိုးအစား ၄မျိုးခွဲခြားနိုင်သည်။</a:t>
            </a: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ကတ်ကြေးပုံစံ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ရွက်တိုင်ပုံစံ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ဆစ်ဂမာ (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sigma)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my-MM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အိပ်က်စ် (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X)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1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850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(၁)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တရားဝင်သတ်မှတ်ထားသောဘေးကင်းရေးကိရိယာများ၏ အမျိုးအစားများ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76618" y="6400413"/>
            <a:ext cx="429404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၃၆-၄၁/နောက်ဆက်တွဲပြဌာန်းစာအုပ် စာမျက်နှာ ၂၃-၃၀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21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1244344"/>
            <a:ext cx="7886700" cy="42339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အမြင့်နေရာလုပ်ငန်းသုံးပလက်ဖောင်းယာဥ်သည် မြင့်မားသောနေရာများတွင်လုပ်ငန်းကိုဆောင်ရွက်ရာ၌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ဘေးကင်း ရေးနှင့် ပတ်သက်၍လုံခြုံစိတ်ချစွာလုပ်ငန်းဆောင်ရွက်နိုင်စေရန်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အတွက် အမျိုးမျိုးသော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ဘေးကင်းရေးကိရိယာများကိုတပ်ဆင် ထားသည်။ 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၄င်းတို့ထဲမှအချို့ကို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အမြင့်နေရာလုပ်ငန်းသုံးပလက်ဖောင်းယာဥ်တည်ဆောက်ပုံစံနှုန်းများဖြင့် သတ်မှတ်ထားသည့် အရာ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နှင့်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အမြင့်နေရာလုပ်ငန်းသုံးပလက်ဖောင်းယာဥ်ကိုအသုံးပြုမှုဘက်နှင့် တည်ဆောက်ပုံဘက်တို့၏မူလဖန်တီးမှုအယူအဆ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ကိုအခြေခံ၍ ပိုမိုဘေးကင်းစွာအလုပ်လုပ်နိုင်ရန်ပံ့ပိုးပေးထားသည်။</a:t>
            </a:r>
            <a:endParaRPr lang="ja-JP" altLang="en-US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အချိန်ကြာလာသည်နှင့်အမျှ ဘေးကင်းရေးကိရိယာများလည်းပြောင်းလဲခြင်း သို့မဟုတ်မွမ်းမံခြင်းတို့ကြောင့်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လမ်းညွှန် လက်စွဲကိုသေချာစွာဖတ်ရှုပြီးအသုံးပြုရန်အရေးကြီး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ပါသည်။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 တည်ဆောက်ပုံစံနှုန်းများဖြင့်တရားဝင်သတ်မှတ်ထားသော ဘေးကင်းရေး</a:t>
            </a:r>
            <a:r>
              <a:rPr lang="en-US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ကိရိယာများမှာအောက်ပါတို့ဖြစ်သည်။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လက်တံမောင်းနှင်မှုထိန်းချုပ်ကိရိယာ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အရေးပေါ်ရပ်တန့်မှုကိရိယာ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အရေးပေါ်ဆင်းသက်ရေးကိရိယာ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သွားလာမောင်းနှင်မှုသတိပေးကိရိယာ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(၅)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ယာဥ်ကိုယ်ထည်တိမ်းစောင်းမှုထိန်းချုပ်ကိရိယာ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(၆)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ဘေးကင်းရေးဗား၊ ချက်ဗား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(၇)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ဘေးထောက်ဘားတန်းချိတ်ဆက်မှုကိရိယာ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(၈)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ယာဥ်ကိုယ်ထည်၏ရှေ့နောက်ဦးတည်ချက်ကိုပြသခြင်း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(၉)</a:t>
            </a:r>
            <a:r>
              <a:rPr lang="ja-JP" altLang="my-MM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ဝန်ပိုကန့်သတ်ကိရိယာ</a:t>
            </a:r>
            <a:endParaRPr lang="ja-JP" altLang="en-US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37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77492"/>
            <a:ext cx="7886700" cy="67290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(၂)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လက်တံမောင်းနှင်မှုထိန်းချုပ်ကိရိယာ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25897" y="6400413"/>
            <a:ext cx="424476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၃၆-၃၇/နောက်ဆက်တွဲပြဌာန်းစာအုပ် စာမျက်နှာ ၂၃-၂၅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8287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လက်တံမောင်းနှင်မှုထိန်းချုပ်ကိရိယာသည်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 သတ်မှတ်ထားသောအလုပ်ဧရိယာကို ကျော် လွန်သွား သည့်အခါ ဝင်ရိုးတိုင်၏လည်ပတ်မှုကို အလိုအလျောက်ထိန်းချုပ်ပေးသည့် (ရပ်တန့်ခြင်း သို့မဟုတ် အချက်ပေးခြင်း) ကိရိယာ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ဖြစ်ပြီး၊ အမြင့်နေရာလုပ်ငန်းသုံးပလက်ဖောင်းယာဥ်၏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တိမ်းမှောက်မှုကိုလည်းကာကွယ်ဟန့်တားပေး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သည့်အရာဖြစ်သည်။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ဆန့်ထုတ်ကျုံ့သွင်းနိုင်သောလက်တံပုံစံ</a:t>
            </a:r>
            <a:endParaRPr lang="en-US" altLang="ja-JP" sz="14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ဝင်ရိုးတိုင်၏ အတက်အကျဒေါင့်နှင့်ဆန့်ထုတ်နိုင်‌သောပမာဏ၊ ထို့အတူ လှည့်ခြင်းဒေါင့်၊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ဘေးထောက်ဘားတန်း၏ အုပ်မိုးနေသောအကျယ်တို့ကိုအီလက်ထရောနစ်နည်းဖြင့်အာရုံခံပြီး လုပ်ငန်းဧရိယာကိုကျော်လွန်သွားသည့်အခါ အတင် အချ၊ ဝင်ရိုးတိုင်ဆန့်ထုတ်ခြင်းနှင့် ယာဥ်၏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အလယ်ဗဟိုမှ လှည့်ခြင်းတို့ကိုရပ်တန့်စေသည်။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ယင်းကိုလွယ်ကူစွာနားလည်နိုင်စေရန် လုပ်ငန်းအချင်းဝက်ဇယားတွင်ဖော်ပြထားသည်။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(က)လုပ်ငန်းသုံးပလက်ဖောင်းအတွင်းရှိရွှေ့ပြောင်းနိုင်သောဝန်အတိုးအလျော့ကိုအာရုံခံသည်။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(ခ) လုပ်ငန်းသုံးပလက်ဖောင်းအတွင်းရှိရွှေ့ပြောင်းနိုင်သောဝန်အတိုးအလျော့ကိုအာရုံခံခြင်းမရှိ။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ကွေးညွှတ်မတင်ခြင်းဝင်ရိုးတိုင်ပုံစံ</a:t>
            </a:r>
            <a:endParaRPr lang="en-US" altLang="ja-JP" sz="14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အမှတ် ၂ ဝင်ရိုးတိုင်၏ ယာဥ်၏ရေပြင်ညီအနေအထားနှင့်ဒေါင့်ချိုးကို စက်ပိုင်းဆိုင်ရာသို့မဟုတ်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အီလက်ထ‌ရောနစ်နည်း ဖြင့် အာရုံခံနိုင်ပြီး ပုံ ၂-၂၉ တွင်လုပ်ငန်းခွင်ဧရိယာကျော်လွန်သွားသည့်အခါ အတင်အချနှင့်ကွေးညွတ်မတင်ခြင်း လှုပ်ရှားမှုကိုရပ်တန့်ပေးသည်။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CECDEB4-46ED-153C-838E-89EC294C3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8251" y="1669333"/>
            <a:ext cx="2468336" cy="191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99300F-5D02-9E1D-F1C1-6D0CA4A07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720" y="3606986"/>
            <a:ext cx="2306394" cy="212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863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(၃)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အရေးပေါ်ရပ်တန့်မှုကိရိယာ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1178" y="6400413"/>
            <a:ext cx="393948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၃၈/နောက်ဆက်တွဲပြဌာန်းစာအုပ် စာမျက်နှာ ၂၆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120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အရေးပေါ်ရပ်တန့်မှုကိရိယာသည်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လက်တံ၏လှုပ်ရှားမှုအတွင်း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သို့မဟုတ်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အလိုအလျောက်အမျိုးအစား အမြင့် လုပ်ငန်းသုံးပလက်ဖောင်းယာဥ်မောင်းနှင်သွားလာနေစဥ်အတွင်း မောင်းနှင်သူက အန္တရာယ်ကိုသတိပြုမိသည့် အခါ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ချက်ချင်း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လှုပ်ရှားမှုကိုရပ်တန့်စေသည့်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အရာဖြစ်သည်။</a:t>
            </a: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6939FB1-070D-F88B-C9CB-A42980E10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1082" y="2117725"/>
            <a:ext cx="4521835" cy="26225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096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(၄)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အရေးပေါ်ဆင်းသက်ရေးကိရိယာ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6116" y="6400413"/>
            <a:ext cx="39145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၃၉/နောက်ဆက်တွဲပြဌာန်းစာအုပ် စာမျက်နှာ ၂၇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19561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အရေးပေါ်ဆင်းသက်ရေးကိရိယာသည် စက်ကိရိယာရပ်တန့်ခြင်း စသည့် 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မျှော်လင့်မထားသောအခြေအနေ ဖြစ်ပေါ်လာချိန်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လုပ်ငန်းသုံးပလက်ဖောင်းပေါ်ရှိလုပ်ငန်းဆောင်ရွက်သူမြေပြင်သို့ပြန်ဆင်း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နိုင်သောကိရိယာ သို့မဟုတ် ပစ္စည်းဖြစ်သည်။</a:t>
            </a: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schemeClr val="accent1">
                    <a:lumMod val="75000"/>
                  </a:schemeClr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*ကိရိယာအနေဖြင့် ပုံမှန်အားဖြင့် အင်ဂျင်အမျိုးအစားအမြင့်နေရာလုပ်ငန်းသုံးပလက်ဖောင်းယာဥ်သည် ဘက်ထရီကို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schemeClr val="accent1">
                    <a:lumMod val="75000"/>
                  </a:schemeClr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ပါဝါအဖြစ်အသုံးပြုထားသောရေးပေါ်သုံးပန့်ကိုတပ်ဆင်ထားသည်။ ထို့ပြင် ဆူညံသံနိမ့်မော်တာကိုသီးခြား  တပ်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schemeClr val="accent1">
                    <a:lumMod val="75000"/>
                  </a:schemeClr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ဆင်ထား သည့်အခါမျိုးတွင် အ‌ရေးပေါ်သုံးပန့်ကိုတပ်ဆင်ထားခြင်းမရှိသည်မျိုးလည်းရှိသည်။</a:t>
            </a:r>
            <a:endParaRPr lang="ja-JP" altLang="en-US" sz="1600" dirty="0">
              <a:solidFill>
                <a:schemeClr val="accent1">
                  <a:lumMod val="75000"/>
                </a:schemeClr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schemeClr val="accent1">
                    <a:lumMod val="75000"/>
                  </a:schemeClr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*ထက်အောက်တက်ဆင်းနိုင်သောပုံစံအမြင့်နေရာလုပ်ငန်းသုံးပလက်ဖောင်းယာဥ်သည် ပုံမှန်အားဖြင့် နိမ့်ဆင်းထိန်းဗား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schemeClr val="accent1">
                    <a:lumMod val="75000"/>
                  </a:schemeClr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တပ်ဆင်ထားလေ့ရှိသည်။</a:t>
            </a:r>
            <a:endParaRPr lang="ja-JP" altLang="en-US" sz="1600" dirty="0">
              <a:solidFill>
                <a:schemeClr val="accent1">
                  <a:lumMod val="75000"/>
                </a:schemeClr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schemeClr val="accent1">
                    <a:lumMod val="75000"/>
                  </a:schemeClr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*အသုံးအဆောင်အနေဖြင့်၊ ကြိုးလှေခါးနှင့် အဆင်းသုံးကြိုးစသည်တို့ကိုအသုံးပြုသည့်အခါလည်းရှိသည်။</a:t>
            </a: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76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(၅)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သွားလာမောင်းနှင်မှုသတိပေးကိရိယာ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1055" y="6400413"/>
            <a:ext cx="388960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၃၉/နောက်ဆက်တွဲပြဌာန်းစာအုပ် စာမျက်နှာ ၂၇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120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သွားလာမောင်းနှင်မှုသတိပေးကိရိယာသည် မောင်းနှင်သွားလာချိန်တွင်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အလိုအလျောက်အချက်ပေးသံ (</a:t>
            </a:r>
            <a:r>
              <a:rPr lang="en-US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buzzer) 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ပေါ်ထွက်သည့်ကိရိယာ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ဖြစ်ပြီး မောင်းနှင်မှုထိန်းချုပ်ရေးလီဗာနှင့် ချိတ်ဆက်ထားပြီးခလုပ်အဖွင့်အပိတ် လုပ်ဆောင်နိုင်သည်။</a:t>
            </a: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အလိုအလျောက်မောင်းနှင်ခြင်းပုံစံအမြင့်နေရာလုပ်ငန်းသုံးပလက်ဖောင်းယာဥ်များတွင်တပ်ဆင်ထားလေ့ရှိသည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A4B8557-9997-1C56-8350-ADF7C95E0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8077" y="2205037"/>
            <a:ext cx="4347845" cy="244792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563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90887"/>
            <a:ext cx="7886700" cy="73381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ts val="1900"/>
              </a:lnSpc>
            </a:pP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(၆)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ယာဥ်ကိုယ်ထည်တိမ်းစောင်းမှုထိန်းချုပ်ကိရိယာ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22618" y="6400413"/>
            <a:ext cx="384804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၃၉/နောက်ဆက်တွဲပြဌာန်းစာအုပ် စာမျက်နှာ ၂၈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120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ယာဥ်ကိုယ်ထည်တိမ်းစောင်းမှုထိန်းချုပ်ကိရိယာသည်</a:t>
            </a: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ယာဥ်ကိုယ်ထည်ကတိမ်းစောင်းလျှက်ရှိသောအနေအထား ဖြင့် လုပ်ငန်းသုံးပလက်ဖောင်းကိုမြှင့်တင်ခြင်း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ပြုလုပ်သည့်အခါ သို့မဟုတ်</a:t>
            </a: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မောင်းနှင်သွားလာနေစဥ် ယာဥ်ကိုယ် ထည် တိမ်းစောင်းမှု‌ဒေါင့်သည် ခွင့်ပြုနိုင်သည့်အပိုင်းအခြားထက်ကျော်လွန်နေသည့်အခါ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တွင် </a:t>
            </a: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အချက်ပေးသံ ထွက်ပေါ်လာသည့်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အရာဖြစ်ပြီး</a:t>
            </a: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လုပ်ငန်းသုံးပလက်ဖောင်းမြှင့်တင်ခြင်းကိုအလိုအလျောက်ရပ်တန့်စေနိုင်သည့် 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အရာလည်းဖြစ်သည်။</a:t>
            </a: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D72CBE0-AA36-1EC8-F6EC-2C4C324F8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2282825"/>
            <a:ext cx="5530850" cy="229235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120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7368"/>
            <a:ext cx="7886700" cy="69302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ts val="1900"/>
              </a:lnSpc>
            </a:pP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(၇)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ဘေးကင်းရေးဗား၊ ချက်ဗား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31776" y="6400413"/>
            <a:ext cx="383888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၄၀/နောက်ဆက်တွဲ ပြဌာန်းစာအုပ် စာမျက်နှာ ၂၈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120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လည်ပတ်နေစဥ်အတွင်း</a:t>
            </a:r>
            <a:r>
              <a:rPr lang="en-US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overload (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ဝန်ပိုခြင်း)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သို့မဟုတ်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သက်ရောက်ဝန်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အသုံးချ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သောအခါ ဟိုက်ဒရောလစ် ပတ်လမ်းအတွင်း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ပုံမှန်ထက်မြင့်မားသောဖိအား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ပေါ်ပေါက်ပြီး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စက်ကိရိယာကိုပျက်စီး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စေနိုင်ပါသည်။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ယင်းကို ကာကွယ်ရန် အတွက် အမြင့်နေရာလုပ်ငန်းသုံးပလက်ဖောင်းယာဥ်၏ </a:t>
            </a:r>
            <a:r>
              <a:rPr lang="my-MM" altLang="ja-JP" sz="12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ဟိုက်ဒရောလစ် စနစ်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တွင်</a:t>
            </a:r>
            <a:r>
              <a:rPr lang="my-MM" altLang="ja-JP" sz="12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ဘေးကင်းရေးဗားကိုတပ်ဆင်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ထားပြီး </a:t>
            </a:r>
            <a:r>
              <a:rPr lang="my-MM" altLang="ja-JP" sz="12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အမြင့်နေရာလုပ်ငန်းသုံးပလက်ဖောင်းယာဥ်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တွင် </a:t>
            </a:r>
            <a:r>
              <a:rPr lang="my-MM" altLang="ja-JP" sz="12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အသုံးပြုသောဖိအား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ကိုသတ်မှတ်ထားသဖြင့် ပုံမှန်အားဖြင့် ပတ်လမ်းအတွင်းရှိဖိအားသည်</a:t>
            </a:r>
            <a:endParaRPr lang="en-US" altLang="ja-JP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သတ်မှတ်ဖိအားထက်မကျော်လွန်သည့်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အနေအထားကိုဖြစ်ပေါ်စေသည်။</a:t>
            </a: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ထို့ပြင် ပိုက်သို့မဟုတ်ပိုက်ပျော့များ ပျက်စီးနေခြင်းနှင့် ယင်းတို့၏ဆက်သွယ်မှုအပိုင်းများ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သည်ပြတ်တောက်နေပါက ဆလင်ဒါအတွင်းရှိဖိအားသည် ပုံမှန်အောက်လျော့ကျသွားပြီး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လုပ်ငန်းသုံးပလက်ဖောင်းစသည်တို့ကို ရုတ်တရက်ကျဆင်းသွားစေနိုင်သည်။ ယင်းကိုကာ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ကွယ်ရန်အတွက် ဂျိုက်သုံး၊ အတင်အချသုံး၊ ဆန့်ထုတ်ကျုံ့သွင်းသုံး၊ ဟန်ချက်ညှိခြင်းသုံး၊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ကွေးညွှတ်မတင်ခြင်းသုံးနှင့် ထက်အောက်တက်ဆင်းသုံး အားလုံးသောဆလင်ဒါများတွင်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ချက်ဗားကိုတပ်ဆင်ထားသည်။ အထူးသဖြင့် ဂျိုက်သုံး၊ ဆန့်ထုတ်ကျုံ့သွင်းသုံးနှင့် ကွေးညွှတ်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မတင်ခြင်း ဝင်ရိုးတိုင်ပုံစံ၏ အတင်အချသုံးသည် ဆလင်ဒါကိုဆန့်ထုတ်သည့် ဦးတည်ရာ ဘက်သို့ပြင်ပအားကသက်ရောက်စေရန်အတွက် ချက်ဗား၂လုံးတွဲကိုအသုံးပြုကြသည်။</a:t>
            </a:r>
            <a:endParaRPr lang="en-US" altLang="ja-JP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2794901-FEE3-64B0-25FE-93352C15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3640" y="1412421"/>
            <a:ext cx="2446020" cy="243078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503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300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(၈)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ဘေးထောက်ဘားတန်းချိတ်ဆက်မှုကိရိယာ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86020" y="6400413"/>
            <a:ext cx="378464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၄၀/နောက်ဆက်တွဲပြဌာန်းစာအုပ် စာမျက်နှာ ၂၉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1356480"/>
            <a:ext cx="7886700" cy="10308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ဘေးထောက်ဘားတန်းချိတ်ဆက်မှုကိရိယာသည်</a:t>
            </a: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လုပ်ငန်းဆောင်ရွက်သူက ဂျိုက်ထောက်ရန်မေ့လျော့ပြီး လက်တံကို လည်ပတ်မှုဆောင်ရွက်ခြင်းမှကာကွယ်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ရန်အတွက် ဂျိုက်တွင်သတ်မှတ်ထားသောဝန် သက်ရောက်မှု မရှိသောအချိန်တွင် အီလက်ထရောနစ်ဖြင့်ထိန်းချုပ်မှုကိုပြုလုပ်ပြီး လက်တံ၏လည်ပတ်မှုကို လုံးဝရပ်တန့်စေ သည့်ကိရိယာဖြစ်သည်။</a:t>
            </a:r>
            <a:endParaRPr lang="ja-JP" altLang="en-US" sz="1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D4E741F-136E-C9BD-042E-322B6ACD9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57" y="2635647"/>
            <a:ext cx="4744085" cy="213868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541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5039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ts val="1900"/>
              </a:lnSpc>
            </a:pP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(၉)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ယာဥ်ကိုယ်ထည်၏ရှေ့နောက်ဦးတည်ချက်ကိုပြသခြင်း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86020" y="6400413"/>
            <a:ext cx="378464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စာမျက်နှာ၄၁/နောက်ဆက်တွဲပြဌာန်းစာအုပ် စာမျက်နှာ ၂၉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120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လုပ်ငန်းသုံးပလက်ဖောင်းကိုလိုက်၍ ‌မောင်းနှင်လည်ပတ်မှုပြုလုပ်နိုင်ပြီး လုပ်ငန်းသုံးပလက်ဖောင်းသည် ဆုံလည် အထိုင်နှင့်အတူ လှည့်ပတ်သောအမြင့်နေရာလုပ်ငန်းသုံးပလက်ဖောင်းယာဥ်တွင် 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ယာဥ်ကိုယ်ထည်၏ ရှေ့ နောက်ဦးတည်ချက် (ရှေ့ဖက်သွားဦးတည်ချက်)ကိုလုပ်ငန်းသုံးပလက်ဖောင်းမှ စစ်ဆေးအတည်ပြုနိုင်စေမည့် ပြသမှု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ပါဝင်သည်။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အလိုအလျောက်စနစ်သုံးလှည့်ပတ်မှုဆောင်ရွက်နိုင်သောအမြင့်နေရာလုပ်ငန်းသုံးပလက်ဖောင်းယာဥ်တွင်တပ်ဆင်ထားလေ့ရှိ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2C666F-9808-F1CF-5E4F-6BEB5CA6E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2554" y="1976846"/>
            <a:ext cx="3197403" cy="263896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44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92658" y="65315"/>
            <a:ext cx="7886700" cy="51318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အဓိပ္ပာယ်ဖွင့်ဆိုချက်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92658" y="739373"/>
            <a:ext cx="7886700" cy="2447338"/>
          </a:xfrm>
          <a:ln w="6350">
            <a:noFill/>
          </a:ln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20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en-US" sz="18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en-US" sz="16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"</a:t>
            </a:r>
            <a:r>
              <a:rPr lang="my-MM" sz="16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အမြင့်နေရာလုပ်ငန်းသုံးပလက်ဖောင်းယာဥ်"ဆိုသည်မှာ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မြင့်မားသောနေရာများတွင် ဆောက်လုပ် ခြင်း၊ စစ်ဆေးခြင်း၊ ပြုပြင်ခြင်းစသည့်လုပ်ငန်းများ၌အသုံးပြုသည့်စက်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ဖြစ်ပြီး 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 ပလက်ဖောင်း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နှင့် 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အတင်အချကိရိယာ၊ အခြားကိရိယာ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များလည်းပါဝင်ပြီး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အဆိုပါလုပ်ငန်းသုံး ပလက်ဖောင်း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</a:t>
            </a: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အတင်အချကိရိယာ၊ အခြားကိရိယာများ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ဖြင့်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အထက်သို့တက်ခြင်း၊ အောက်</a:t>
            </a:r>
            <a:r>
              <a:rPr lang="en-US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သို့ချခြင်းစသည်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လုပ်ဆောင်နိုင်သော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အထူးပြုဆောင်ရွက်နိုင်သောစက်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ဖြစ်သည့်အပြင်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စွမ်းအားကိုအသုံးပြု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လျှက်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ကန့်သတ်မထားသောနေရာများတွင် အလိုအလျောက်မောင်းနှင်သွား</a:t>
            </a:r>
            <a:r>
              <a:rPr lang="en-US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600" b="1" u="sng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လာ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နိုင်သောအရာကိုခေါ် သည်။</a:t>
            </a:r>
            <a:endParaRPr lang="ja-JP" altLang="en-US" sz="16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20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20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မှတ်သားရန်မှာ မီးသတ်အဖွဲ့များ၏မီးငြိမ်းသတ်ရာတွင်အသုံးပြုသော လှေခါးထရပ်၊ ခေါက် လှေခါးထရပ်အစရှိသည့် မီးသတ်ကားများသည် အမြင့်နေရာလုပ်ငန်းသုံးပလက်ဖောင်းယာဥ် အမျိုး အစားတွင် မပါဝင်ပါ။</a:t>
            </a:r>
            <a:endParaRPr lang="ja-JP" altLang="en-US" sz="16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ျန်းမာရေး၊အလုပ်သမားနှင့်လူမှုဖူလုံရေးဝန်ကြီးဌာန၊အလုပ်သမားစံချိန်စံညွှန်းဗျူရိုညွှန်ကြားရေးမှူး၏ ညွှန်ကြားချက်</a:t>
            </a: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၂၀၁၀ခုနှစ်၊ စက်တင်ဘာ ၂၆ ရက်စွဲပါစာအမှတ်</a:t>
            </a: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၅၈၃</a:t>
            </a: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24027" y="6356352"/>
            <a:ext cx="3876387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၁/နောက်ဆက်တွဲပြဌာန်းစာအုပ် စာမျက်နှာ ၅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>
                <a:latin typeface="Myanmar Text" panose="020B0502040204020203" pitchFamily="34" charset="0"/>
                <a:cs typeface="Myanmar Text" panose="020B0502040204020203" pitchFamily="34" charset="0"/>
              </a:rPr>
              <a:t>3</a:t>
            </a:fld>
            <a:endParaRPr kumimoji="1" lang="ja-JP" altLang="en-US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 anchor="b">
            <a:noAutofit/>
          </a:bodyPr>
          <a:lstStyle/>
          <a:p>
            <a:pPr>
              <a:lnSpc>
                <a:spcPts val="1800"/>
              </a:lnSpc>
            </a:pP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အမြင့်နေရာလုပ်ငန်းသုံးပလက်ဖောင်းယာဥ်၏ဘေးကင်းရေးကိရိယာ (၉) </a:t>
            </a:r>
            <a:b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ဝန်ပိုကန့်သတ်ကိရိယာ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62773" y="6400413"/>
            <a:ext cx="380788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၄၁/နောက်ဆက်တွဲပြဌာန်းစာအုပ် စာမျက်နှာ ၃၀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30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8"/>
            <a:ext cx="7886700" cy="31203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8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ဝန်ပိုကန့်သတ်ကိရိယာသည်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လုပ်ငန်းသုံးပလက်ဖောင်းတွင်ခွင့်ပြုဝန် (ရွှေ့ပြောင်းနိုင်သောဝန်) ကိုကျော်လွန်၍ ဝန်ကို တင်ဆောင်သည့်အခါ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မတင်သည့်ဟိုက်ဒရောလစ်ဆလင်ဒါအတွင်းရှိဖိအားကိုအာရုံခံပြီး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မတင် လှုပ် ရှားမှု ရပ်တန့်ခြင်း သို့မဟုတ်အချက်ပေးသံထွက်ပေါ်စေသည့်ကိရိယာ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*ထက်အောက်တက်ဆင်းနိုင်သော ပုံစံတွင်တပ်ဆင်ထားလေ့ရှိသည်။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2A7BAF-52BC-36C2-F71D-6687511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0" y="2164398"/>
            <a:ext cx="5074920" cy="252920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515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80588"/>
            <a:ext cx="7886700" cy="56980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 တပ်ဆင်ရေးလုပ်ငန်းစဥ်နှင့်သတိပြုရမည့်အချက်များ (၁)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အခြေခံလုပ်ငန်းစဥ်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1037" y="6400413"/>
            <a:ext cx="393962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၄၉/နောက်ဆက်တွဲပြဌာန်းစာအုပ် စာမျက်နှာ ၃၁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1011527"/>
            <a:ext cx="7886700" cy="197259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 ပါကင်ဘရိတ်ကိုအသုံးပြုပါ။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 မြေပြန့်တွင်နောက်ဘီး၏ရှေ့နောက်တွင်ဂျမ်းတုံးခုပါ။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 ဘေးထောက်ဘားတန်းကိုအဆုံးအထိဆန့်ထုတ်ပါ။ (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H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 ဘေးထောက်ဘား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တန်းတွင်)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  အောက်ခံမြေသားညံ့သောနေရာတွင် ကြမ်းခင်းအပြားဖြင့် အကာအကွယ်ပြုသည်။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  ဂျိုက်ကိုသေချာစွာအထိုင်ချပါ။ တာယာကို တဝက် မြှင့်တင်ပြီး  ယာဥ်ကိုယ်ထည်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ကိုရေပြင်ညီဖြစ်အောင်လုပ်ပါ။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72AD5B8-7D7F-6DCB-7068-312D9868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2349" y="936685"/>
            <a:ext cx="2152650" cy="1567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322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80588"/>
            <a:ext cx="7886700" cy="569807"/>
          </a:xfrm>
          <a:ln>
            <a:solidFill>
              <a:schemeClr val="tx1"/>
            </a:solidFill>
          </a:ln>
        </p:spPr>
        <p:txBody>
          <a:bodyPr anchor="b">
            <a:noAutofit/>
          </a:bodyPr>
          <a:lstStyle/>
          <a:p>
            <a:pPr>
              <a:lnSpc>
                <a:spcPts val="1800"/>
              </a:lnSpc>
            </a:pP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 တပ်ဆင်ရေးလုပ်ငန်းစဥ်နှင့်သတိပြုရမည့်အချက်များ (၂)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ဆင်ခြေလျှော   အပိုင်း (၁)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5280" y="6415802"/>
            <a:ext cx="403261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၄၉/နောက်ဆက်တွဲပြဌာန်းစာအုပ် စာမျက်နှာ ၃၂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32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9"/>
            <a:ext cx="7886700" cy="21642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 အမြင့်နေရာလုပ်ငန်းသုံးပလက်ဖောင်းယာဥ်ကို ရှေ့ဖက် အောက်စိုက်အနေအထားဖြင့် သေချာစွာရွေးချယ်ပါ။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 ပါကင်ဘရိတ်ကိုအသုံးပြုပါ။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 ဂျမ်းတုံးကိုဘီးအားလုံး၏အောက်ဖက်ခြမ်းတွင်ခုပါ၊ တာယာများနှင့်သေချာစွာထိစပ်နေပါစေ။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  ဘေးထောက်ဘားတန်းကိုဆန့်ထုတ်ပါ။ (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H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 ဘေးထောက် ဘားတန်းတွင်)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  ကြမ်းခင်းအပြားဖြင့်အကာအကွယ်ပြုပါ။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 ကြမ်းခင်းအပြားတွင် ကြီးမားသောအပြားကို အသုံးပြုပါ။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 ရှေ့ဂျိုက်တွင်အများဆုံးကြမ်းခင်းအပြား ၂ပြား အသုံး ပြုပါ။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(ဂ) ကြမ်းခင်းအပြားသည် အမြင့် ၂၀စင်တီမီတာအတွင်း ရှိရမည်ဖြစ်ပြီး ဂျိုက်ကိုနေရာ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မချထားမီ ဘေးထောက်ဘားတန်းခြေထောက် နှင့်မြေပြင်အကြားတွင် ထည့်သွင်း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နေရာချထားရမည်။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B1F21BC-0314-7EA0-FACC-0373D4AB7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5369" y="1413086"/>
            <a:ext cx="2663219" cy="16633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ECD1E4F-CBA6-9186-3E61-F1D10AD0E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5369" y="3210615"/>
            <a:ext cx="2849692" cy="2164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258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80588"/>
            <a:ext cx="7886700" cy="56980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 တပ်ဆင်ရေးလုပ်ငန်းစဥ်နှင့်သတိပြုရမည့်အချက်များ (၂)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ဆင်ခြေလျှော   အပိုင်း (၂)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7569" y="6400413"/>
            <a:ext cx="428309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၅၀-၅၁/နောက်ဆက်တွဲပြဌာန်းစာအုပ် စာမျက်နှာ ၃၂-၃၃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9"/>
            <a:ext cx="7886700" cy="27884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 ဘေးထောက်ဘားတန်းကိုအောက်ပါနည်းစနစ်အတိုင်းဆန့်ထုတ်ပါ။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 အမြဲတစေရှေ့ဂျိုက်ပြီးမှနောက်ဂျိုက်သို့အစဥ်အတိုင်းလုပ်ဆောင်ရန်။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 ဂျိုက်ကိုဆန့်ထုတ်ရာတွင် ဝဲယာတစ်ပြိုင်တည်းလုပ်ဆောင်ရန်။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(ဂ) အသေးစိတ်ချိန်ညှိခြင်းကို အားလုံးသောဂျိုက်လည်ပတ်မှုများတွင်လုပ်ဆောင်ရန်။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(၇) တာယာအားလုံးကို တစ်ဝက်မြှင့်တင်ပြီးတစ်ချိန်တည်းတွင်ယာဥ်ကိုယ်ထည်ကိုရေပြင်ညီ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ဖြစ်အောင်ချိန်ညှိပါ။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(၈) ယာဥ်ကိုယ်ထည်ကိုရေပြင်ညီဖြစ်အောင်လုပ်ဆောင်မထားနိုင်သည့်အခါ အောက်ပါ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အချက်များကို သေချာစွာလိုက်နာပါ။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 အမြဲတစေလက်တံကိုလျှောစောက်၏အထက်ဖက်သို့ဦးတည်၍လုပ်ငန်းဆောင်ရွက်ရန်။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 ယာဥ်ကိုယ်ထည်၏ ဝဲယာဘေးတိုက်ဖက်ကို အမြဲတစေရေပြင်ညီထားပါ။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(ဂ) လှည့်ပတ်ခြင်းလုပ်ငန်းသည်လျှောစောက်၏အောက်ဖက်ကိုဦးတည်သည့်အခါ ယာဥ်ကို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နေရာရွှေ့ပါ။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(ဃ) ဆန့်ထုတ်ကျုံ့သွင်းနိုင်သောလက်တံပုံစံတွင် လျှောစောက်အထက်ဖက်ကိုဦးတည်၍ဝဲယာ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၄၅ဒီဂရီ အတွင်း အသုံးပြုရန်။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(င) ကွေးညွှတ်မတင်ခြင်းဝင်ရိုးတိုင်ပုံစံတွင် လုပ်ငန်းနေရာသည်ဆုံလည်၏ဗဟိုနှင့်စာလျှင် လျှော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စောက်၏ အထက်ဖက်အနေအထားဖြင့်အသုံးပြုပြီး လည့်ပတ်မှုဧရိယာသည် ဝဲယာ ၄၅ဒီဂရီ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အတွင်းလုပ်ဆောင်ရန်။ 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DBD0688-ED51-3D3F-E862-79C85FC2B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6259" y="893902"/>
            <a:ext cx="2820781" cy="205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8E83201-A058-39D1-FAD7-748AF0F7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3355" y="4054077"/>
            <a:ext cx="3261995" cy="184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608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80588"/>
            <a:ext cx="7886700" cy="56980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 တပ်ဆင်ရေးလုပ်ငန်းစဥ်နှင့်သတိပြုရမည့်အချက်များ (၃)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ဆင်ခြေလျှော   အပိုင်း (၃)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39525" y="6400413"/>
            <a:ext cx="383113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</a:rPr>
              <a:t>ပြဌာန်းစာအုပ် စာမျက်နှာ ၅၁/ နောက်ဆက်တွဲပြဌာန်းစာအုပ် စာမျက်နှာ ၃၃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852739"/>
            <a:ext cx="7886700" cy="16112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(၉) လုပ်ငန်းပြီးဆုံးသည့်နောက် အောက်ပါနည်းလမ်းများအတိုင်းဘေး‌ထောက်ဘားတန်းကိုသိမ်းဆည်းပါ။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လက်တံကိုသွားလာမောင်းနှင်မှုကိုယ်နေဟန်ထား၏ အခြေအနေအတိုင်းပြန်ထားပါ။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ဂျမ်းတုံးများ၏အနေအထားကိုစစ်ဆေးအတည်ပြုပါ။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(ဂ)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အမြဲတစေနောက်ဖက်ဂျိုက်မှစ၍ပြန်ချပါ။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(ဃ)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ဂျိုက်များကို ဝဲယာတပြိုင်တည်းလည်ပတ်ပါ။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(င)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ဂျမ်းတုံးများကိုဖယ်ထုတ်ပါ။</a:t>
            </a:r>
            <a:endParaRPr lang="ja-JP" altLang="en-US" sz="18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E66E1D7-E2AC-E7F3-148E-2583D040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5455" y="1294283"/>
            <a:ext cx="2969895" cy="23393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751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ဆန့်ထုတ်ကျုံ့သွင်းနိုင်သောလက်တံပုံစံ၏ အခြေခံလုပ်ငန်းစဥ်နှင့် သတိပြုရမည့်အချက်များ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31776" y="6400413"/>
            <a:ext cx="383888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၅၃/နောက်ဆက်တွဲပြဌာန်းစာအုပ် စာမျက်နှာ ၃၄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6051399" cy="27859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[အခြေခံလည်ပတ်မှုလုပ်ငန်းစဥ်]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လက်တံသည်ကျုံ့သွင်းထားသည့်အနေအထားဖြင့် အတင်အချကိရိယာကိုအသုံးပြုပြီး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လက်တံကို လက်ခံအထိုင်မှဝေးရာသို့ပို့သည်။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 လှည့်ပတ်ခြင်းလည်ပတ်မှုဖြင့်ပမာဏတစ်ခုအထိဦးတည်ချက်အနေအထားကိုဆုံးဖြတ်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 အတက်အကျဖြင့် ပမာဏတစ်ခုအထိဦးတည်ချက်အနေအထားသို့ချဥ်းကပ်သည်။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 ဆန့်ထုတ်ကျုံ့သွင်းလည်ပတ်မှု(ဆန့်ထုတ်)ဖြင့်လုပ်ငန်းအနေအထား၏ခန့်မှန်း ၁ မီတာခန့်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ရှေ့ဖက်သို့နီးကပ်လာသည်။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(၅) အတင်အချ၊ လှည့်ပတ်ခြင်းလည်ပတ်မှုဖြင့် ဝဲယာ၊အထက်အောက် အသေးစိတ်ချိန်ညှိမှု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ကိုလုပ်ဆောင်သည်။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(၆) ဆန့်ထုတ်ခြင်းလည်ပတ်မှုဖြင့် လုပ်ငန်းဦးတည်ချက်နေရာသို့ချဥ်းကပ်သည်။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(၇) လုပ်ငန်းခွင်၏အနေအထားအရ အထက်အောက်ချိန်ညှိလည်ပတ်မှုဖြင့်ချိန်ညှိပါ။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(၈) လုပ်ငန်းနေရာမှထွက်ခွာသည့်အခါ ပထမဦးစွာကျုံ့သွင်းထားသည့်လည်ပတ်မှုကို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ရုပ်သိမ်းပါ။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716601" y="4243119"/>
            <a:ext cx="4876524" cy="8730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[သတိပြုရန်အချက်]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လှည့်ပတ်မှုနှင့်အတင်အချလည်ပတ်မှုများကိုလုပ်ဆောင်နေသည့်အချိန်တွင် လက်တံ၏အရှည်ကွာခြားမှုပေါ် မူတည်ပြီး လုပ်ငန်းသုံးပလက်ဖောင်း၏ လှုပ် ရှားမှုအရှိန်ကွဲပြားနိုင်သည်ကိုသတိပြုပါ။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A4207C-D722-480A-99CE-0097D8862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3"/>
          <a:stretch/>
        </p:blipFill>
        <p:spPr>
          <a:xfrm>
            <a:off x="6251219" y="1029851"/>
            <a:ext cx="2560488" cy="23991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003E43E-8212-4BE0-1821-D8096B79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92" y="4022670"/>
            <a:ext cx="3409315" cy="190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3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အမြင့်နေရာလုပ်ငန်းသုံးပလက်ဖောင်းယာဥ်ကိုသယ်ယူပို့ဆောင်ခြင်း</a:t>
            </a:r>
            <a:endParaRPr kumimoji="1" lang="ja-JP" altLang="en-US" sz="1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20129" y="6400413"/>
            <a:ext cx="385053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၅၉/နောက်ဆက်တွဲပြဌာန်းစာအုပ် စာမျက်နှာ ၃၅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536595" y="852738"/>
            <a:ext cx="8081762" cy="42668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ပုံမှန်အားဖြင့်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ထရပ်ပုံစံအမြင့်နေရာလုပ်ငန်းသုံးပလက်ဖောင်းယာဥ်သည် အလိုအလျောက်မောင်းနှင်ခြင်း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ဖြင့် လုပ်ငန်း ခွင်နေရာ</a:t>
            </a:r>
            <a:r>
              <a:rPr lang="en-US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သို့ပို့ဆောင်ပြီး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ဘီးပုံစံနှင့်ယက်ဘီးပုံစံအစရှိသည့် အလိုအလျောက်မောင်းနှင်ခြင်းပုံစံ အမြင့်နေရာလုပ်ငန်းသုံး ပလက်ဖောင်း ယာဥ်များ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တွင်</a:t>
            </a:r>
            <a:r>
              <a:rPr lang="my-MM" altLang="ja-JP" sz="13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အများပြည်သူသုံးလမ်းကိုအသုံးပြုမောင်းနှင်ရန်မဖြစ်နိုင်</a:t>
            </a:r>
            <a:r>
              <a:rPr lang="my-MM" altLang="ja-JP" sz="13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သဖြင့် ပို့ဆောင်ရေးလုပ်ငန်း သုံးယာဥ် စသည်တို့ ဖြင့်တင်ဆောင်ပြီး ပို့ဆောင်သည်ကများသည်။</a:t>
            </a:r>
            <a:endParaRPr lang="en-US" altLang="ja-JP" sz="13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၁) ထရပ်ပုံစံအမြင့်နေရာလုပ်ငန်းသုံးပလက်ဖောင်းယာဥ်</a:t>
            </a:r>
            <a:endParaRPr lang="en-US" altLang="ja-JP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ထရပ်ပုံစံအမြင့်နေရာလုပ်ငန်းသုံးပလက်ဖောင်းယာဥ်ကို ပို့ဆောင်သည့်အခါ  အောက်ဖော်ပြပါတို့ကိုသတိပြု၍ မောင်းနှင်သွားလာရန် အရေးကြီးပါသည်။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လုပ်ငန်းသုံးပလက်ဖောင်းသည် အပေါ်ပိုင်းတွင်ရှိသော ဗဟိုဆွဲအားအနေအထား မြင့်မားရန်လွယ်ကူသည့်အတွက် မောင်းနှင်သွားလာချိန်တွင်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လက်ကိုင်လည်ပတ်မှုကို ရုတ်တရက်ပြုလုပ်လျှင် တိမ်းမှောက်နိုင်သည့် အန္တရာယ်ရှိသည်။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 လုပ်ငန်းခွင်ဧရိယာကိုကျယ်ပြန့်စေရန်နှင့် တည်ငြိမ်မှုလုပ်ဆောင်ချက်အနေဖြင့် အောက်ခြေသွားလာရေးအပိုင်း တွင်ဟန်ချက်ထိန်းအလေးများကို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တပ်ဆင်ထားပြီးယာဥ်အလေးချိန်ကိုလေးလံစေရန်အတွက် စတင်မောင်းနှင် ချိန်တွင် အမှတ်၁ဂီယာမှ စတင်ရန်လိုအပ်သည်။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 ယာဥ်အလေးချိန်သည် ဝန်ကိုတင်ဆောင်ထားခြင်းမရှိသောအခြေအနေတွင်ရှိသော သာမာန်ကုန်တင်ထရပ်ကား နှင့်နှိုင်းယှဥ်လျှင်ပိုမိုလေးလံသဖြင့်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ဘရိတ်သုံးနိုင်သောအကွာအဝေးရှည်လျားသည်။ ထို့အတွက် လုံလောက်သော ယာဥ်အချင်းချင်းအကြားအကွာအဝေးကို လိုက်နာရန်အရေးကြီးသည်။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 လုပ်ငန်းသုံးကိရိယာသည်ယာဥ်မောင်းခန်းထက်ပိုမိုမြင့်မားသည့်အနေအထားရှိစေရန် ယာဥ်အမြင့်ကို နားလည်သဘောပေါက်ပြီး မောင်းနှင်သွားလာ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ခြင်းမဟုတ်ပါက အကာတန်းစသည်တို့၏အောက်ပိုင်းနှင့်တိုက်မိပြီး ပျက်စီးနိုင်ခြေရှိပါသည်။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အလိုအလျောက်မောင်းနှင်ခြင်းပုံစံ အမြင့်နေရာလုပ်ငန်းသုံးပလက်ဖောင်းယာဥ်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ဘီးပုံစံ၊ ယက်ဘီးပုံစံ စသည့်အလိုအလျောက်ပုံစံအမြင့်နေရာလုပ်ငန်းသုံးပလက်ဖောင်းယာဥ်သည် အများပြည်သူသုံး လမ်းကိုအသုံးပြု၍ အလိုအလျောက်သွား လာခြင်းမပြုနိုင်ပါ။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အကယ်၍ မလွှဲမရှောင်သာပဲအများပြည်သူသုံးလမ်းပေါ်တွင်မောင်းနှင်ပြီး ပို့ဆောင်ရန်လိုအပ်သည့်အခါ စီရင် ပိုင်ခွင့်ရှိသော ရဲဌာနအကြီးအကဲထံမှ ခွင့်ပြု ချက်ကိုကြိုတင်ရယူရန်လိုအပ်သည်။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ထို့ပြင် အောက်ပါအချက်များကိုသတိပြုရမည်။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ယက်ဘီးပုံစံအမြင့်နေရာလုပ်ငန်းသုံးပလက်ဖောင်းယာဥ်သည် အောက်ခင်းမျက်နှာပြင်ကို ပျက်စီးမှုများဖြစ်ပေါ်စေ နိုင်သည့်အတွက် လိုအပ်သည့်အကာ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အကွယ်များလုပ်ဆောင်ရမည်။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 မောင်းနှင်သွားလာသည့်အခါ လက်တံကိုအတိုဆုံးထားပြီး လုပ်ငန်းသုံးပလက်ဖောင်းကို ရေပြင်ညီ အောက်သို့ချပြီးမောင်းနှင်သွားလာရမည်။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25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61387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အမြင့်နေရာလုပ်ငန်းသုံးပလက်ဖောင်းယာဥ်ကို ပုံမှန်စစ်ဆေးခြင်း၊အထူးစစ်ဆေးခြင်း နှင့် ပြုပြင်ထိန်းသိမ်းခြင်း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47275" y="6400413"/>
            <a:ext cx="382338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၆၄/နောက်ဆက်တွဲပြဌာန်းစာအုပ် စာမျက်နှာ ၃၇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964658"/>
              </p:ext>
            </p:extLst>
          </p:nvPr>
        </p:nvGraphicFramePr>
        <p:xfrm>
          <a:off x="485805" y="2761499"/>
          <a:ext cx="7886701" cy="25707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86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28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အမျိုးအစား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လုပ်ဆောင်သူ၊အရည်အချင်း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မှတ်ချက်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868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(၁) လုပ်ငန်းမစတင်မီ စစ်ဆေးခြင်း</a:t>
                      </a: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(ဘေးကင်းကျန်းမာရေးစည်းမျဥ်း အပိုဒ် ၁၉၄၏၂၇)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en-US" altLang="ja-JP" sz="1000" kern="100" dirty="0" err="1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လုပ်ငန်းဆောင်ရွက်သူက</a:t>
                      </a:r>
                      <a:r>
                        <a:rPr lang="en-US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 </a:t>
                      </a:r>
                      <a:r>
                        <a:rPr lang="en-US" altLang="ja-JP" sz="1000" kern="100" dirty="0" err="1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အမည်တင်သွင်းသူ</a:t>
                      </a:r>
                      <a:endParaRPr lang="en-US" alt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</a:t>
                      </a:r>
                      <a:r>
                        <a:rPr lang="en-US" altLang="ja-JP" sz="1000" kern="100" dirty="0" err="1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ယာဥ်မောင်း</a:t>
                      </a:r>
                      <a:r>
                        <a:rPr lang="en-US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)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33350" indent="-13335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စစ်ဆေးချက်မှတ်တမ်းကိုသိမ်းဆည်းခြင်း - စက်ကိရိယာ လည်ပတ်နေချိန်တွင် သိမ်းဆည်း ထားရန်လိုအပ်သည်။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578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(၂) ပုံမှန်ကိုယ်တိုင်စစ်ဆေးခြင်း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(ဘေးကင်းကျန်းမာရေးစည်းမျဥ်း အပိုဒ်၁၉၄၏၂၄)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 လုပ်ငန်းဆောင်ရွက်သူက အမည်တင်သွင်းသူ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အချိန် - ၁လလျှင်အနည်းဆုံးပုံမှန် ၁ကြိမ်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စစ်ဆေးမှုဇယားကိုထိန်းသိမ်းထားရမည့် ကာလ - ၃နှစ်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868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၃) သီးသန့်ကိုယ်တိုင် စစ်ဆေးခြင်း</a:t>
                      </a: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(ဘေးကင်းကျန်းမာရေးစည်းမျဥ်း အပိုဒ် ၁၉၄၏၂၃)</a:t>
                      </a: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(ဘေးကင်းကျန်းမာရေးစည်းမျဥ်း အပိုဒ် ၁၉၄၏၂၆)</a:t>
                      </a:r>
                      <a:endParaRPr lang="ja-JP" sz="105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33350" indent="-13335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  ကျန်းမာရေး၊အလုပ်သမားနှင့်လူမှုဖူလုံရေး  ဝန်ကြီးဌာနမှသတ်မှတ်ထားသည့် အရည် အချင်းဖြင့်ပြည့်စုံသူ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  စစ်ဆေးရေးကိုယ်စားလှယ်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အချိန် - ၁နှစ်အတွင်း ပုံမှန် ၁ကြိမ်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စစ်ဆေးမှုဇယားကို ထိန်းသိမ်းထားရမည့်ကာလ - ၃ နှစ်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・</a:t>
                      </a: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စစ်ဆေးပြီးစီးကြောင်းအမှတ်အသားကို ကပ်နှိပ်ခြင်း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33683" y="2511693"/>
            <a:ext cx="43909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y-MM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anmar Text" panose="020B0502040204020203" pitchFamily="34" charset="0"/>
                <a:ea typeface="ＭＳ ゴシック" panose="020B0609070205080204" pitchFamily="49" charset="-128"/>
                <a:cs typeface="Myanmar Text" panose="020B0502040204020203" pitchFamily="34" charset="0"/>
              </a:rPr>
              <a:t>စစ်ဆေးခြင်း၊ ကိုယ်တိုင်စစ်ဆေးခြင်းနှင့်သက်ဆိုင်သောစည်းမျဥ်းများ</a:t>
            </a:r>
            <a:endParaRPr kumimoji="0" lang="ja-JP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28650" y="5683749"/>
            <a:ext cx="7886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y-MM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anmar Text" panose="020B0502040204020203" pitchFamily="34" charset="0"/>
                <a:ea typeface="ＭＳ ゴシック" panose="020B0609070205080204" pitchFamily="49" charset="-128"/>
                <a:cs typeface="Myanmar Text" panose="020B0502040204020203" pitchFamily="34" charset="0"/>
              </a:rPr>
              <a:t>ကိုယ်တိုင်စစ်ဆေးခြင်းနှင့် စစ်ဆေးခြင်းတွင်မူမမှန်မှုကိုတွေ့ရှိရပါက ချက်ချင်း ပြုပြင်ခြင်းနှင့် အခြားလိုအပ်သောအစီအမံများကို ပြုလုပ်ရန်လိုအပ်ပါသည်။</a:t>
            </a:r>
            <a:endParaRPr kumimoji="0" lang="en-US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anmar Text" panose="020B0502040204020203" pitchFamily="34" charset="0"/>
              <a:ea typeface="ＭＳ ゴシック" panose="020B0609070205080204" pitchFamily="49" charset="-128"/>
              <a:cs typeface="Myanmar Text" panose="020B0502040204020203" pitchFamily="34" charset="0"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my-MM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yanmar Text" panose="020B0502040204020203" pitchFamily="34" charset="0"/>
                <a:ea typeface="ＭＳ ゴシック" panose="020B0609070205080204" pitchFamily="49" charset="-128"/>
                <a:cs typeface="Myanmar Text" panose="020B0502040204020203" pitchFamily="34" charset="0"/>
              </a:rPr>
              <a:t>(ဘေးကင်းရေးနှင့်ကျန်းမာရေးစည်းမျဥ်း အပိုဒ် ၁၉၄၏၂၈)</a:t>
            </a:r>
            <a:endParaRPr kumimoji="0" lang="en-US" altLang="ja-JP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500122" y="851825"/>
            <a:ext cx="8081762" cy="11817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နေ့စဥ်စစ်ဆေး၊ ပြုပြင်ထိန်းသိမ်းခြင်း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ကို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သင့်တော်စွာဆောင်ရွက်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လျှင် အမြဲတစေ အမြင့်နေရာလုပ်ငန်းသုံးပလက်ဖောင်း ယာဥ်ကို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အကောင်းဆုံးအခြေအနေတွင်ထိန်းသိမ်းထား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ခြင်းသည် လုပ်ငန်းခွင်စွမ်းဆောင်ရည်မြင့်မားစေနိုင်သည်သာမက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လုပ်ငန်းခွင်မတော် တဆမှုများကိုကာကွယ်ခြင်းအတွက် အလွန်အရေးကြီး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ထို့အပြင်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လုပ်ငန်းခွင်ဘေးကင်းရေးနှင့်ကျန်းမာရေးဆိုင်ရာစည်းမျဥ်း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တွင်လည်း အောက်ပါဇယားတွင်ဖော်ပြထားသည့်အတိုင်း အမြင့်နေရာလုပ်ငန်းသုံးပလက်ဖောင်းယာဥ်ကို ပုံမှန်စစ်ဆေးခြင်း၊ အထူးစစ်ဆေးခြင်းနှင့်ပြုပြင်ထိန်းသိမ်းခြင်း စသည်ကို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လုပ်ဆောင်ရန် လိုအပ်ပါသည်။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နေ့စဥ်ပုံမှန် စစ်ဆေး၊ပြုပြင်ထိန်းသိမ်းခြင်းကို ပြုလုပ်ရန်သေချာပေါက်လုပ်ဆောင်ပြီး ပုံမှန်အားဖြင့် အကောင်းဆုံး အနေအထားဖြင့် အမြင့်နေရာလုပ်ငန်းသုံးပလက်ဖောင်းယာဥ်ကိုအသုံးပြုနိုင်ရန်ကအရေးကြီးပါသည်။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7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612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(၁)</a:t>
            </a:r>
            <a:br>
              <a:rPr lang="en-US" altLang="ja-JP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မောင်းနှင်သွားလာချိန်သတိပြုရန်အချက်များ   ထရပ်ပုံစံ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10620" y="6400413"/>
            <a:ext cx="396004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၈၀/နောက်ဆက်တွဲပြဌာန်းစာအုပ် စာမျက်နှာ ၃၈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531119" y="1476941"/>
            <a:ext cx="8081762" cy="16933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ထရပ်ပုံစံ၏ ယေဘုယျသတိပြုရန်အချက်များ</a:t>
            </a:r>
            <a:endParaRPr lang="en-US" altLang="ja-JP" sz="16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မောင်းနှင်သွားလာခြင်းမပြုမီ ဘေးထောက်ဘားတန်းများသည်လုံးဝဥဿုံ သိမ်းဆည်းထားခြင်းရှိမရှိကို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စစ်‌ဆေးအတည်ပြုပါ။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လုပ်ငန်းသုံးပလက်ဖောင်းသည်သိမ်းဆည်းထားသည့်အခြေအနေရှိမရှိကိုစစ်ဆေးပြီး၊ လုပ်ငန်းဆောင်ရွက်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သူကိုလုပ်ငန်းသုံးပလက်ဖောင်းမှ ဆင်းသက်စေပြီးမှမောင်းနှင်သွားလာရန်။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60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399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(၁)</a:t>
            </a:r>
            <a:b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မောင်းနှင်သွားလာချိန်သတိပြုရန်အချက်များ 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အလိုအလျောက်မောင်းနှင်ခြင်းပုံစံ 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အပိုင်း ၁</a:t>
            </a:r>
            <a:endParaRPr kumimoji="1"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93031" y="6400413"/>
            <a:ext cx="387763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၈၂/နောက်ဆက်တွဲပြဌာန်းစာအုပ် စာမျက်နှာ၃၈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39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531119" y="1438546"/>
            <a:ext cx="8081762" cy="21368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အလိုအလျောက်မောင်းနှင်ခြင်းပုံစံ၏ ကုန်းတက်/ဆင်း၊ ကုန်းမြေစောင်းနှင့် လှေခါးထစ်များတွင် သွားလာမောင်းနှင်ခြင်း၌သတိပြုရန်အချက်များ</a:t>
            </a:r>
            <a:endParaRPr lang="en-US" altLang="ja-JP" sz="16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မတ်စောက်သော လျှောစောက်တွင် ကုန်းတက်/ဆင်းပြုလုပ်သည့်အခါ ဆုံလည်သော့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ကိုခတ်ထားပါ။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 လျှောစောက်၏တဝက်တပျက်တွင်ဦးတည်ချက်ကိုပြောင်းခြင်းသည် တိမ်းမှောက်နိုင်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သည့်အန္တရာယ်ရှိသည်။ မြေညီရာသို့ပြန်ဆင်းပြီးမှလုပ်ဆောင်ရန်။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 တန်ပြန်အလေးချိန်ကို ကုန်းတက်ဖက်သို့မျက်နှာမူ၍ လျှောစောက်ကိုဒေါင့်မှန်ချိုးဖြင့်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အတက်အဆင်းပြုလုပ်ပါ။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(၄)လျှောစောက်၏တဝက်တပျက်တွင်လက်တံကိုလှည့်ပတ်ခြင်းမောင်းနှင်မှုသည်တိမ်း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မှောက်နိုင်သည့်အန္တရာယ် ရှိသဖြင့်လုံးဝလုပ်ဆောင်ခြင်းမပြုရ။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897C48E-FE79-BD7A-9081-1CB27BB4A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39" y="1720578"/>
            <a:ext cx="282194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6041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အမြင့်နေရာလုပ်ငန်းသုံးပလက်ဖောင်းယာဥ်မောင်းနှင်ရန်ကျွမ်းကျင်မှုလက်မှတ်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55764" y="6437234"/>
            <a:ext cx="374098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၃/နောက်ဆက်တွဲပြဌာန်းစာအုပ် စာမျက်နှာ ၅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>
                <a:latin typeface="Myanmar Text" panose="020B0502040204020203" pitchFamily="34" charset="0"/>
                <a:cs typeface="Myanmar Text" panose="020B0502040204020203" pitchFamily="34" charset="0"/>
              </a:rPr>
              <a:t>4</a:t>
            </a:fld>
            <a:endParaRPr kumimoji="1" lang="ja-JP" altLang="en-US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3169436"/>
            <a:ext cx="6264940" cy="857811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လုပ်ငန်းသုံးပလက်ဖောင်း၏အမြင့်ဆိုသည်မှာ လုပ်ငန်းသုံး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ပလက်ဖောင်း </a:t>
            </a: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လူနှင့်ပစ္စည်းများကိုသယ်ဆောင်သည့် ကိရိယာ</a:t>
            </a:r>
            <a:r>
              <a:rPr lang="en-US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ကိုအမြင့်ဆုံးထိမြှင့်တင်သည့်အခါ မြေပြင်မှ ပလက်ဖောင်းကြမ်းပြင် အထိဒေါင်လိုက်အမြင့်ကိုဆိုလိုသည်။</a:t>
            </a:r>
            <a:endParaRPr lang="ja-JP" altLang="en-US" sz="16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6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1AB38D-4AC2-D91E-2672-1BF644A2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9" y="1206120"/>
            <a:ext cx="5829300" cy="17152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7F7BA-3DD9-996B-BAF0-00E392B5DD9B}"/>
              </a:ext>
            </a:extLst>
          </p:cNvPr>
          <p:cNvSpPr txBox="1"/>
          <p:nvPr/>
        </p:nvSpPr>
        <p:spPr>
          <a:xfrm>
            <a:off x="853439" y="892577"/>
            <a:ext cx="5665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altLang="ja-JP" sz="1200" dirty="0">
                <a:effectLst/>
                <a:ea typeface="ＭＳ ゴシック" panose="020B0609070205080204" pitchFamily="49" charset="-128"/>
                <a:cs typeface="Myanmar Text" panose="020B0502040204020203" pitchFamily="34" charset="0"/>
              </a:rPr>
              <a:t>ဇယား ၁-၁</a:t>
            </a:r>
            <a:r>
              <a:rPr lang="ja-JP" altLang="ja-JP" sz="1200" dirty="0">
                <a:effectLst/>
                <a:ea typeface="ＭＳ ゴシック" panose="020B0609070205080204" pitchFamily="49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 အမြင့်နေရာလုပ်ငန်းသုံးပလက်ဖောင်းယာဥ်မောင်းနှင်ရန်ကျွမ်းကျင်မှုလက်မှတ်</a:t>
            </a:r>
            <a:endParaRPr kumimoji="1" lang="ja-JP" altLang="en-US" sz="12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392A22E-0B82-DFD8-447C-D6B041E36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778" y="994677"/>
            <a:ext cx="2237069" cy="20717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49B8A0E-C586-504B-8FBD-D129498ED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5572" y="3178674"/>
            <a:ext cx="1757572" cy="244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76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304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(၁)</a:t>
            </a:r>
            <a:b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မောင်းနှင်သွားလာချိန်သတိပြုရန်အချက်များ 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အလိုအလျောက်မောင်းနှင်ခြင်းပုံစံ 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အပိုင်း ၂</a:t>
            </a:r>
            <a:endParaRPr kumimoji="1"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36556" y="6400413"/>
            <a:ext cx="383410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၈၃-၈၄/နောက်ဆက်တွဲပြဌာန်းစာအုပ် ၃၉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40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563972" y="1189981"/>
            <a:ext cx="8081762" cy="33256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အလိုအလျောက်မောင်းနှင်ခြင်းပုံစံ၏ ကုန်းတက်/ဆင်း၊ ကုန်းမြေစောင်းနှင့် လှေခါးထစ်များတွင် သွားလာမောင်းနှင်ခြင်း၌သတိပြုရန်အချက်များ</a:t>
            </a:r>
            <a:endParaRPr lang="en-US" altLang="ja-JP" sz="16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(၅) လှေခါးထစ်(လျှောစောက်)ကိုတက်သည့်အခါ လှေခါးထစ်(လျှောစောက်)၏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ထိပ်တွင် အမြင့်နေရာလုပ်ငန်းသုံး ပလက်ဖောင်းယာဥ်၏ဒေါင့်သည်ရုတ်တရက်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ပြောင်းလဲသွားနိုင်သည်။ လုပ်ငန်းသုံးပလက်ဖောင်း၏ အထက် ဖက်နှင့်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အောက်ဖက်တွင် အဆောက်အဦစသည်တို့ကိုလည်းသတိပြုရန်။ 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my-MM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(၆) လှေခါးထစ်(လျှောစောက်)ကိုဆင်းသည့်အခါ လှေခါးထစ်(လျှောစောက်)၏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ထိပ်တွင် အမြင့်နေရာလုပ်ငန်းသုံး ပလက်ဖောင်းယာဥ်၏ဒေါင့်သည်ရုတ်တရက်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ပြောင်းလဲသွားနိုင်သည်။ လုပ်ငန်းသုံးပလက်ဖောင်း၏ အထက် ဖက်နှင့်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အောက်ဖက်တွင် အဆောက်အဦစသည်တို့ကိုလည်းသတိပြုရန်။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AF5C627-CD91-4911-9272-38484D24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926" y="1541139"/>
            <a:ext cx="2991424" cy="189222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32AE6D7-5295-B000-7F46-D73F3188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857" y="3505984"/>
            <a:ext cx="3073543" cy="169303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320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662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(၁)</a:t>
            </a:r>
            <a:b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မောင်းနှင်သွားလာချိန်သတိပြုရန်အချက်များ 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အလိုအလျောက်မောင်းနှင်ခြင်းပုံစံ 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အပိုင်း ၃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4285" y="6400413"/>
            <a:ext cx="391637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၈၄/နောက်ဆက်တွဲပြဌာန်းစာအုပ် စာမျက်နှာ ၄၀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525644" y="1345809"/>
            <a:ext cx="8081762" cy="17532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အလိုအလျောက်မောင်းနှင်ခြင်းပုံစံ၏ ကုန်းတက်/ဆင်း၊ ကုန်းမြေစောင်းနှင့် လှေခါးထစ်များတွင် သွားလာမောင်းနှင်ခြင်း၌သတိပြုရန်အချက်များ</a:t>
            </a:r>
            <a:endParaRPr lang="en-US" altLang="ja-JP" sz="14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(၇) လုပ်ငန်းသုံးပလက်ဖောင်းကိုမတင်လျှက်အနေအထားဖြင့် (ဝင်ရိုးတိုင်၏အတက်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အကျ‌ဒေါင့်ကိုမြှင့်တင် လျှက်) မောင်းနှင်သွားလာခြင်းပြုလုပ်လျှင်အနည်းငယ်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မညီညာသောနှင့် အဆင့်၊ မတ်စောက်သောလျှော စောက်တို့တွင်ဝင်ရောက်သည့်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အခါ တိမ်းမှောက်နိုင်သည့်အန္တရာယ်ရှိသည့်အတွက် လုံးဝလုပ်ဆောင်ခြင်း မပြုရ။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အောက်ခြေသွားလာရေးအပိုင်း၏ တိမ်းစောင်းရွေ့လျားမှုတန်ဖိုးထက် လုပ်ငန်းသုံး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ပလက်ဖောင်း၏တိမ်းစောင်းရွေ့လျားမှုကအလွန်ကြီးမားသည်။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8911306-CB68-974C-79F3-CBF7AE4AA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1828" y="2137153"/>
            <a:ext cx="2930979" cy="192390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178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4592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(၂)</a:t>
            </a:r>
            <a:b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လုပ်ငန်းဆောင်ရွက်ချိန်အတွင်းသတိပြုရန်အချက်များ ၁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</a:t>
            </a:r>
            <a:b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ဘေးကင်းရေးစည်းမျဥ်းများကိုလိုက်နာခြင်း</a:t>
            </a:r>
            <a:endParaRPr kumimoji="1"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71143" y="6400413"/>
            <a:ext cx="429951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၈၆-၈၇/နောက်ဆက်တွဲပြဌာန်းစာအုပ် စာမျက်နှာ ၄၀-၄၂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80812" y="1126508"/>
            <a:ext cx="7886701" cy="39218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လုပ်ငန်းဆောင်ရွက်သူများသည် အကာအကွယ်ဦးထုပ်နှင့် အမြင့်မှပြုတ်ကျခြင်းကာကွယ်ရေးပစ္စည်းများကို မဖြစ်မနေဝတ်ဆင်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အသုံးပြုရမည်။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လုပ်ငန်းသုံးပလက်ဖောင်းတွင်လိုက်ပါစီးနင်းပြီးနောက် ချက်ချင်းပင် အမြင့်မှပြုတ်ကျခြင်းကာကွယ်ရေး ပစ္စည်း၏ချိတ်ကို ချိတ်ဆွဲ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ရမည်။ 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ဝင်ရိုးတိုင်ဖြင့်ဝန်ကိုချိတ်ဆွဲခြင်းစသည့်အခြားရည်ရွယ်ချက်ဖြင့်အသုံးပြုခြင်းကိုလုံးဝမပြုလုပ်ရ။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 လုပ်ငန်းသုံးပလက်ဖောင်း၏ရွှေ့ပြောင်းနိုင်သောဝန်ပမာဏကိုတိကျစွာလိုက်နာရန်။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 လုပ်ငန်းသုံးပလက်ဖောင်းမှအခြားသောအရာများစသည်တို့သို့ရွှေ့ပြောင်းစီးနင်းခြင်းမပြုရ။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FRP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ဖြင့်ပြုလုပ်ထားသောပုံးများသည် မီးလောင်လွယ်သဖြင့် မီးကိုအသုံးမပြုရ။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(၇) လုပ်ငန်းသုံးပလက်ဖောင်းမှအပဖြစ်သောနေရာများတွင်စီးနင်းခြင်းမပြုရ။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(၈) လုပ်ငန်းသုံးပလက်ဖောင်း၏လက်တန်းများပေါ်တက်ပြီးလုပ်ငန်းဆောင်ရွက်ခြင်းမပြုရ။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(၉) လုပ်ငန်းသုံးပလက်ဖောင်းအတွင်းတွင် လှေခါး၊ခေါက်လှေခါးစသည်တို့ကိုအသုံးမပြုရ။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(၁၀) လုပ်ငန်းသုံးပလက်ဖောင်းမှမည်သည့်ပစ္စည်းမှပြုတ်ကျခြင်းမဖြစ်စေရေး သတိပြုရန်။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(၁၁) လုပ်ငန်းသုံးပလက်ဖောင်းသည် မြေပြင်မှ၅၀စင်တီမီတာအကွာအောက်အထိနှိမ့်ချလျှက် အတက်အဆင်း ပြုလုပ်ရန် (အလို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အလျောက်မောင်းနှင်ခြင်းပုံစံတွင်)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(၁၂) အမြင့်နေရာလုပ်ငန်းသုံးပလက်ဖောင်းယာဥ်သို့အတက်အဆင်းပြုလုပ်ရာတွင် ပုံမှန်သတ်မှတ်ထား‌သော လမ်းကြောင်းသို့မဟုတ်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လှေခါးထစ်ကိုအသုံးပြုပါ။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(၁၃) ထရပ်ပုံစံအမြင့်နေရာလုပ်ငန်းသုံးပလက်ဖောင်းယာဥ်၏ပါကင်ဘရိတ် သည် ပန်ကာဝင်ရိုးကိုသော့ခတ်သောပုံစံဖြစ်ပြီး ဘီးများ၏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လည်ပတ်မှုကို ရပ်တန့်စေသောပုံစံမဟုတ်ပေ။ ထို့ကြောင့် ဘေးထောက်ဘားတန်း ကိုဆန့်ထုတ်ပြီး တာယာကိုတဝက်မြှင့်တင်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သည့်အခြေအနေတွင် နောက်ဘီးပေါ်သို့ခြေထောက်ကိုတင်လျှင် ဘီးကလည်ပတ်သည့်အခါ ပြုတ်ကျနိုင်သည့်အန္တရာယ်ရှိသည့်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အတွက် လုံးဝ ဘီးများပေါ်သို့ ခြေထောက်ကိုတင်ပြီးတက်ဆင်းခြင်းမပြုရ။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(၁၁) လုပ်ငန်းသုံးပလက်ဖောင်းသည် မြေပြင်မှ၅၀စင်တီမီတာအကွာအောက်အထိနှိမ့်ချလျှက် အတက်အဆင်းပြုလုပ်ရန် (အလို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အလျောက်မောင်းနှင်ခြင်းပုံစံတွင်)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(၁၂) အမြင့်နေရာလုပ်ငန်းသုံးပလက်ဖောင်းယာဥ်သို့အတက်အဆင်းပြုလုပ်ရာတွင် ပုံမှန်သတ်မှတ်ထား‌သော လမ်းကြောင်းသို့မဟုတ် လှေခါး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ထစ်ကိုအသုံးပြုပါ။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(၁၄) ၂စီးထက်ပိုသောအမြင့်နေရာလုပ်ငန်းသုံးပလက်ဖောင်းယာဥ်ကို နီးကပ်စွာအသုံးပြုသည့်အခါ၊ လုပ်ငန်းခေါင်း ဆောင်၏ညွှန်ကြားမှုကို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လိုက်နာ၍လုပ်ကိုင်ပါ ထိစပ်မှုကြောင့်ဖြစ်ပွားရသည့်မတော်တဆမှုနှင့် ဘေး အန္တရာယ်တို့၏ အန္တရာယ်ကိုသတိပြု၍ လုပ်ငန်းကို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လုပ်ဆောင်ပါ။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45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662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(၂)</a:t>
            </a:r>
            <a:b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လုပ်ငန်းဆောင်ရွက်ချိန်အတွင်းသတိပြုရန်အချက်များ ၂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</a:t>
            </a:r>
            <a:b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ဘေးကင်းမှုစစ်ဆေးအတည်ပြုရာတွင်စေ့စပ်သေချာခြင်း</a:t>
            </a:r>
            <a:endParaRPr kumimoji="1"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06312" y="6292693"/>
            <a:ext cx="409460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၈၈/နောက်ဆက်တွဲပြဌာန်းစာအုပ် စာမျက်နှာ ၄၂-၄၃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1367430"/>
            <a:ext cx="7886701" cy="36864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ကောင်းကင်ဝါယာကြိုးများ၏အနီးအနားတွင်လုပ်ငန်းဆောင်ရွက်သည့်အခါ အောက်ပါအချက်များကို စစ်ဆေးအတည်ပြုပြီး လိုအပ်သောဆောင်ရွက်မှုများကိုလုပ်ဆောင်ပြီးမှ လုပ်ငန်းကိုစတင်ရန်။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449263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(က) ဗို့အားမည်မျှရှိသနည်း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449263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(ခ) အကွာအဝေးသည် လုံလောက်သလား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449263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(ဂ) ဓာတ်အားပို့လွှတ်မှုရပ်ထားသလား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449263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(ဃ) ဓာတ်လိုက်ခြင်းမှကာကွယ်ခြင်းအတွက်အစီအမံများသည်လုံလောက်ပါသလား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449263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(င) စောင့်ကြည့်ပေးသူကိုနေရာချထားပြီးပြီလား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	ရာသီဥတုဆိုးရွားချိန်တွင် လုပ်ငန်းကိုရပ်တန့်ထားရန်။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492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လေပြင်း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・・・・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၁၀မိနစ်လေတိုက်နှုန်း10m/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sအထက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492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မိုးကြီး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・・・・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၁ကြိမ်လျှ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င်မိုးရေချိန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် 50mm 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အထက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492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နှင်းထူ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・・・・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၁ကြိမ်လျှင် 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နှင်းကျနှုန်း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25cm </a:t>
            </a:r>
            <a:r>
              <a:rPr lang="en-US" altLang="ja-JP" sz="1100" dirty="0" err="1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အထက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အမြဲတစေ အနီးအနားဝန်းကျင်ရှိအဆောက်အဦစသည်တို့ကိုသတိပြု၍လုပ်ငန်းကိုဆောင်ရွက်ရန်။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 ယာဥ်မောင်းသူမြင်ရန်ခက်ခဲသောနေရာများတွင်လုပ်ငန်းဆောင်ရွက်သည့်အခါ အချက်ပြသူ၏  အချက်ပြမှုများကိုလိုက်နာ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ပြီးဂရုတစိုက်မောင်းနှင်ရန်။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 ရွေ့လျားသည့်ဦးတည်ရာအရပ်ဖက်တွင် အတားအဆီးများမရှိသည်ကိုစစ်ဆေးအတည်ပြုပြီးမှရွေ့လျားပါ။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 လှည့်ပတ်သည့်အခါ လှည့်ပတ်သည့်ဧရိယာအတွင်းအဟန့်အတားစသည်တို့ကို စစ်ဆေးအတည်ပြုပြီးမှ ဂရုတစိုက်လှည့်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ပတ်ပါ။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11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281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(၂)</a:t>
            </a:r>
            <a:br>
              <a:rPr lang="en-US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လုပ်ငန်းဆောင်ရွက်ချိန်အတွင်းသတိပြုရန်အချက်များ ၃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</a:t>
            </a:r>
            <a:b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</a:b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ဘေးကင်းသောလည်ပတ်မှုကိုဂရုပြုခြင်း</a:t>
            </a:r>
            <a:endParaRPr kumimoji="1"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2093" y="6400413"/>
            <a:ext cx="428856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၈၈-၈၉/နောက်ဆက်တွဲပြဌာန်းစာအုပ် စာမျက်နှာ ၄၃-၄၄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531119" y="1241495"/>
            <a:ext cx="8081762" cy="362617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ဘေးကင်းသောလည်ပတ်မှုကိုဂရုပြုခြင်း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အောက်ပါကဲ့သို့သောအခြေအနေတွင်သွားလာမောင်းနှင်ခြင်းသို့မဟုတ် လည်ပတ်ခြင်းပြုလုပ်သည့်အခါ အမြဲတစေ လက်တံ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ကိုအားလုံးကျုံ့သွင်းပြီး၊ လုပ်ငန်းသုံးပလက်ဖောင်းကိုလည်း အောက်ဖက်တွင် ရေပြင်ညီချထားပြီးဆောင်ရွက်ရန်။</a:t>
            </a: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စတီယာရင်ဘီးကိုလည်ပတ်သည့်အခါ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လမ်းမျက်နှာပြင်သည်စောင်းနေသည့်အခါ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(ဂ)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လမ်းမျက်နှာပြင်မညီညာမှုများပြားသည့်အခါ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(ဃ)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လေတိုက်နှုန်းများနေသည့်အခါ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*(ယာဥ်ကိုယ်ထည်တိမ်းစောင်းမှုထိန်းချုပ်ကိရိယာ အလုပ်လုပ်ပြီး အချက်ပေးသံပေါ်ထွက်လာချိန်တွင် လုပ်ငန်းသုံးပလက်ဖောင်းကို မတင်ခြင်း လုံးဝမပြုရ။)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 လုပ်ငန်းသုံးပလက်ဖောင်းတွင်တင်ဆောင်လာသည့်ပစ္စည်းသည် မောင်းနှင်လည်ပတ်မှုလီဗာစသည်တို့နှင့် ထိမိခြင်းမရှိစေရန်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ပစ္စည်းကိုနေရာချထားခြင်း စီစဥ်ခြင်း စသည့်အစီအမံများကိုလုပ်ဆောင်ရန်။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 လီဗာကို ရုတ်တရက်လည်ပတ်ခြင်းမပြုလုပ်ရ။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 အလိုအလျောက်မောင်းနှင်ခြင်းပုံစံ အမြင့်နေရာလုပ်ငန်းသုံးပလက်ဖောင်းယာဥ်ဖြင့် လုပ်ငန်းနေရာသို့ချဥ်းကပ်ရာတွင် မောင်းနှင်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လည်ပတ်၍လုံးဝဆောင်ရွက်ခြင်းမပြုရ။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(၅) လုပ်ငန်းဆောင်ရွက်သူသည်လိုက်ပါစီးနင်းသူရှိနေစဥ်အတွင်းအောက်ပိုင်းလည်ပတ်မှုကိရိယာကို လည် ပတ်သည့်အခါ လိုက်ပါ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စီးနင်းသူနှင့် နီးကပ်စွာဆက်သွယ်လျှက် ဆောင်ရွက်ရန်။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(၆) လုပ်ငန်းဆောင်ရွက်သူသည် မဖြစ်နိုင်သောအနေအထားဖြင့် လုပ်ငန်းဆောင်ရွက်ရန်အကြောင်းမရှိသည့် နေရာတွင် လုပ်ငန်းသုံး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ပလက်ဖောင်းကိုချဥ်းကပ်ရန်။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902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123986"/>
            <a:ext cx="7886700" cy="62640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အမြင့်နေရာလုပ်ငန်းသုံးပလက်ဖောင်းယာဥ်ဖြင့်ဘေးကင်းစွာလုပ်ငန်းဆောင်ရွက်ခြင်း  (၃) </a:t>
            </a:r>
            <a:r>
              <a:rPr lang="ja-JP" altLang="en-US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လုပ်ငန်းပြီးဆုံးချိန် သတိပြုရန်အချက်များ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5281" y="6400413"/>
            <a:ext cx="388538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၉၀/နောက်ဆက်တွဲပြဌာန်းစာအုပ် စာမျက်နှာ ၄၅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16221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လုပ်ငန်းသုံးပလက်ဖောင်းစသည်တို့ကို သိမ်းဆည်းသည့်နေရာသို့ပြန်ပို့ရန်။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ပါကင်ဘရိတ်အသုံးပြုခြင်းစသည့် ရွေ့ထွက်သွားခြင်းမှကာကွယ်သည့်အစီအမံများကိုဆောင်ရွက်ပါ။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လုပ်ငန်းသုံးပလက်ဖောင်းမှ ခုန်ဆင်းခြင်းမပြုလုပ်ရန်။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 ‌ဆေးသုတ်ခြင်းလုပ်ငန်းစသည်တို့ကြောင့်ညစ်ပေနေလျှင် သန့်ရှင်းရေးဆောင်ရွက်ပြီး စနစ်တကျသိမ်းဆည်း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ရန်။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 လုပ်ငန်းခွင်အတွင်းပြဿနာတစ်စုံတစ်ရာရှိပါက ကိစ္စရပ်တိုင်းကို ယာဥ်စီမံထိန်းသိမ်းသူထံ အသိပေးတင်ပြ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ပါ။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 သော့ကိုသတ်မှတ်ထားသည့်နေရာတွင်သာသိမ်းဆည်းရန်။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50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14674"/>
            <a:ext cx="7772400" cy="558496"/>
          </a:xfrm>
        </p:spPr>
        <p:txBody>
          <a:bodyPr>
            <a:normAutofit/>
          </a:bodyPr>
          <a:lstStyle/>
          <a:p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အခန်း(၃)</a:t>
            </a:r>
            <a:r>
              <a:rPr kumimoji="1" lang="ja-JP" altLang="my-MM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　</a:t>
            </a:r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မော်တာနှင့်ပတ်သက်သောသိကောင်းစရာများ</a:t>
            </a:r>
            <a:endParaRPr kumimoji="1" lang="ja-JP" altLang="en-US" sz="3200" dirty="0">
              <a:latin typeface="Myanmar Text" panose="020B0502040204020203" pitchFamily="34" charset="0"/>
              <a:ea typeface="+mn-ea"/>
              <a:cs typeface="Myanmar Text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02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မော်တာအမျိုးအစားများ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76055" y="6400413"/>
            <a:ext cx="40946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၉၂-၉၃/နောက်ဆက်တွဲပြဌာန်းစာအုပ် စာမျက်နှာ ၄၆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333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မော်တာဆိုသည်မှာ အမျိုးမျိုးသောစွမ်းအင်ကိုပါဝါအဖြစ်ပြောင်းလဲပေးသောကိရိယာဖြစ်ပြီး ထင်ရှားသော ဥပမာ အနေဖြင့်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အတွင်းလောင်ကျွမ်းအင်ဂျင်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လျှပ်စစ်မော်တာ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တို့ဖြစ်သည်။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အတွင်းလောင်ကျွမ်းအင်ဂျင်</a:t>
            </a:r>
            <a:endParaRPr lang="en-US" altLang="ja-JP" sz="14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အတွင်းလောင်ကျွမ်းအင်ဂျင်ကို ၄င်းတို့၏လောင်ကျွမ်းစနစ်ကိုမူတည်၍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"ဒီဇယ်အင်ဂျင်"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"ဓာတ်ဆီအင်ဂျင်"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ဟူ၍ အမျိုးအစားခွဲခြားထားသည်။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မော်တာ (လျှပ်စစ်မော်တာ)</a:t>
            </a:r>
            <a:endParaRPr lang="ja-JP" altLang="en-US" sz="14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အင်ဂျင်သံနှင့်အိပ်ဇောငွေ့ကို ထည့်သွင်းစဥ်းစားရန်လိုအပ်သော အခန်းတွင်းအသုံးပြုမှုများပြားသော အမြင့် လုပ်ငန်းသုံးပလက်ဖောင်းယာဥ်များတွင်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ဘက်ထရီကိုလျှပ်စစ်ပင်ရင်း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အဖြစ်အသုံးပြုသော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မော်တာ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ကို အသုံး ပြုသည်ကများသည်။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50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အတွင်းလောင်ကျွမ်းအင်ဂျင်၏အလုပ်လုပ်ပုံနိယာမ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73734" y="6400413"/>
            <a:ext cx="409692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၉၃/နောက်ဆက်တွဲပြဌာန်းစာအုပ် စာမျက်နှာ ၄၆-၄၇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37137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အတွင်းလောင်ကျွမ်းအင်ဂျင်တို့အနက် အမြင့်နေရာလုပ်ငန်းသုံးပလက်ဖောင်းယာဥ်တွင် အသုံးများသော ဒီဇယ်အင်ဂျင်သည် လည်ပတ်မှု နည်းလမ်းကိုလိုက်၍ "၄ လုံးထိုးအင်ဂျင်" နှင့် "၂ လုံးထိုးအင်ဂျင်" ဟု အမျိုးအစားခွဲနိုင်ပြီး အလွန်နှေးကွေးသောအရှိန်ဖြင့်လည်ပတ် သော " ၂ လုံးထိုးအင်ဂျင်" ကိုအသုံးပြုသော အကြီးစားရေယာဥ်ကြီး များမှအပ အများစုမှာ "၄ လုံးထိုးအင်ဂျင်"များဖြစ်သည်။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၄ လုံးထိုးဒီဇယ်အင်ဂျင်၏အလုပ်လုပ်ပုံနိယာမ</a:t>
            </a:r>
            <a:endParaRPr lang="ja-JP" altLang="en-US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ဒီဇယ်အင်ဂျင်၏ ၄ ခုသောရိုက်ချက်မှာ‌အောက်ပါအတိုင်းဖြစ်သည်။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Ⅰ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လေသွင်းရိုက်ချက် - ပစ္စတင်သည်နိမ့်ဆင်ပြီးလေကို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　　　　　　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ဆလင်ဒါအတွင်းထဲသို့စုပ်သွင်းယူသည့်ရိုက်ချက်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Ⅱ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ဖိသိပ်မှုရိုက်ချက်-ပစ္စတင်သည်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top dead center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အထိ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　　　　　　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တက်သွားပြီးလေကိုဖိသိပ်သည့်ရိုက်ချက်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Ⅲ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လောင်ကျွမ်းခြင်းရိုက်ချက်-ဖိအားမြင့်နေသောဆလင်ဒါအတွင်းသို့ 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　　　　　　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လောင်စာဆီကိုထိုးသွင်း၊ လောင်ကျွမ်း၍ လောင်ကျွမ်း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　　　　　　（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ငွေ့ကပစ္စတင်ကို(ပေါက်ကွဲခြင်းဖြစ်စဥ်)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lower dead </a:t>
            </a:r>
            <a:endParaRPr lang="my-MM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center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အထိတွန်းချသည့်ရိုက်ချက်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Ⅳ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အိပ်ဇောရိုက်ချက်-အီနားရှားကြောင့်ပစ္စတင်သည်မြင့်တက်လာပြီး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　　　　　　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လောင်ကျွမ်းငွေ့ကို ဆလင်ဒါအပြင်ဖက်သို့ တွန်းထုတ်လိုက်သည့်ရိုက်ချက်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9A8266-49B5-8DBD-E2EF-793CBEFB8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4183" y="1645394"/>
            <a:ext cx="3574006" cy="1996481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302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၄လုံးထိုးဒီဇယ်အင်ဂျင်၏ဖွဲ့စည်းတည်ဆောက်ပုံ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90900" y="6400413"/>
            <a:ext cx="477976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စာမျက်နှာ၉၉-၁၀၀/နောက်ဆက်တွဲပြဌာန်းစာအုပ် စာမျက်နှာ ၄၇-၄၈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49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33797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ချောဆီထိုးကိရိယာ</a:t>
            </a:r>
            <a:endParaRPr lang="ja-JP" altLang="en-US" sz="14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ချောဆီထိုးကိရိယာဆိုသည်မှာ ပစ္စတင်သည်မိနစ်တိုင်းတွင် အကြိမ်ထောင်ပေါင်းများစွာအတက် အဆင်းရွေ့လျား နေသည့်အတွက် ဆလင်ဒါ၊ ကရိုင်းရှပ်စသည့် သတ္တုအင်ဂျင်အစိတ်အပိုင်းများ၏ပွတ်တိုက်မှုနှင့် လည်ပတ်မှု ပြုလုပ်သည့်အစိတ်အပိုင်းများ၏ ပွန်းစား မှုကို လျှော့ချရန်အတွက်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ချောဆီ(အင်ဂျင်ဝိုင်)ကို ပံ့ပိုးပေးသောကိရိယာ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အင်ဂျင်ဝိုင်သည်အောက်ပါကဲ့သို့သော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လုပ်ဆောင်ချက်များအမျိုးမျိုးရှိပြီး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ထိုအရည်အသွေးသည် ဒီဇယ်အင်ဂျင်၏ လုပ်ဆောင် ချက်များထိန်းသိမ်းရန်အတွက်အ‌ရေးကြီးပါသည်။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ဘယ်ယာရင်၊ ပစ္စတင်ကွင်း၊ ဆလင်ဒါ စသည်တို့ကိုဆီထိုးခြင်းလုပ်ဆောင်ချက်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အင်ဂျင်ကို‌အေးစေသောလုပ်ဆောင်ချက်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ပစ္စတင်နှင့်ဆလင်ဒါအကြားရှိအဟကိုပိတ်ဆို့ပေးခြင်းလုပ်ဆောင်ချက်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အင်ဂျင်စသည်တို့အတွင်းရှိအညစ်အကြေးကိုသန့်စင်ပေးသည့်လုပ်ဆောင်ချက်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အင်ဂျင်စသည်တို့၏အတွင်းပိုင်းကိုသံချေးမတက်ရန်ကာကွယ်ပေးသည့်လုပ်ဆောင်ချက်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အင်ဂျင်ဝိုင်သည် အဆိုပါစက်ကိရိယာ၏လမ်းညွှန်လက်စွဲစသည်တို့တွင်သတ်မှတ်ထားသည့် စံချိန်မီပစ္စည်းကိုသာ အသုံးပြုရန်ဖြစ် ပြီး ဆီအခြေအနေကိုပုံမှန်စစ်ဆေးပေးပြီး လိုအပ်ပါကလဲလှယ်ရန်လည်းလိုအပ်သည်။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(၂)လောင်စာဆီပေးစနစ်</a:t>
            </a:r>
            <a:endParaRPr lang="ja-JP" altLang="en-US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လောင်စာဆီပေးစနစ်တွင်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ဆီတိုင်ကီ၊ ဆီထိုးပန့်၊ ဆီထိုးနော်ဇယ်၊ ဆီစစ်၊ ဂါဗနာ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စသည်တို့ဖွဲ့စည်းပါဝင်သည်။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ဆီစစ်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ဆီကို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စစ်ထုတ်ပေး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ပြီးဆီတွင်ရော‌‌နှောပါဝင်နေသော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အမှိုက်စသည့်အခြားအရာများကို ဖယ်ရှားပေး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အစိုဓာတ်ကို ဖယ်ရှား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ပေးသည့်အရာဖြစ်သည်။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အမြင့်နေရာလုပ်ငန်းသုံးပလက်ဖောင်းယာဥ်အမျိုးအစားများ-လုပ်ငန်းသုံးကိရိယာ (၁)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4766" y="6400413"/>
            <a:ext cx="374589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၅/နောက်ဆက်တွဲပြဌာန်းစာအုပ် စာမျက်နှာ ၆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kumimoji="1" lang="ja-JP" altLang="en-US" smtClean="0">
                <a:latin typeface="Myanmar Text" panose="020B0502040204020203" pitchFamily="34" charset="0"/>
                <a:cs typeface="Myanmar Text" panose="020B0502040204020203" pitchFamily="34" charset="0"/>
              </a:rPr>
              <a:t>5</a:t>
            </a:fld>
            <a:endParaRPr kumimoji="1" lang="ja-JP" altLang="en-US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9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845340"/>
            <a:ext cx="7886700" cy="2558446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en-US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b="1" kern="0" dirty="0">
                <a:effectLst/>
                <a:latin typeface="Myanmar Text" panose="020B0502040204020203" pitchFamily="34" charset="0"/>
                <a:ea typeface="Meiryo UI" panose="020B0604030504040204" pitchFamily="34" charset="-128"/>
                <a:cs typeface="Myanmar Text" panose="020B0502040204020203" pitchFamily="34" charset="0"/>
              </a:rPr>
              <a:t>ဆန့်ထုတ်ကျုံ့သွင်းနိုင်သောလက်တံပုံစံ</a:t>
            </a:r>
            <a:endParaRPr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လုပ်ငန်းသုံးပလက်ဖောင်းကိုတပ်ဆင်ထားသောလက်တံသည် ဆန့်ထုတ်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ကျုံ့သွင်း ပြီးလုပ်ငန်းနေရာသို့ မျဥ်းဖြောင့်အတိုင်းချဥ်းကပ်နိုင်သည်။</a:t>
            </a:r>
            <a:endParaRPr lang="en-US" altLang="ja-JP" sz="16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6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1A1595-0DB9-A31A-903C-A9D438CE820B}"/>
              </a:ext>
            </a:extLst>
          </p:cNvPr>
          <p:cNvSpPr/>
          <p:nvPr/>
        </p:nvSpPr>
        <p:spPr>
          <a:xfrm>
            <a:off x="803460" y="1581243"/>
            <a:ext cx="5416658" cy="2727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က။ လုပ်ငန်းသုံးပလက်ဖောင်း၏နေရာချထားမှုသည် ရှင်းလင်း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လွယ်ကူသည်။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ခ။  လုပ်ငန်းနေရာတွင်အဟန့်အတားမရှိသောနေရာတွင် အလုပ်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လုပ်နိုင်မှု ကောင်းမွန်ပါသည်။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ဂ။  လျှပ်စစ်နှင့် ဆက်သွယ်ရေးလုပ်ငန်း၊ ဆောက်လုပ်ရေးလုပ်ငန်း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သင်္ဘောကျင်းစသည်တို့တွင်  ကျယ်ပြန့်စွာအသုံးပြုလျှက်ရှိ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schemeClr val="tx1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သည်။</a:t>
            </a:r>
            <a:endParaRPr lang="ja-JP" altLang="en-US" sz="1600" dirty="0">
              <a:solidFill>
                <a:schemeClr val="tx1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58362B-67CF-1905-829B-62BD82B48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5947" y="905115"/>
            <a:ext cx="1641025" cy="268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751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လျှပ်စစ်မော်တာ၏ ထူးခြားသောလလက္ခဏာများ 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07790" y="6400413"/>
            <a:ext cx="396287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၁၀၅/နောက်ဆက်တွဲပြဌာန်းစာအုပ် စာမျက်နှာ ၄၈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18959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အင်ဂျင်မှ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ထုတ်လွှတ်သည့်အငွေ့နှင့်ဆူညံသံ စသည်တို့ကိုတုန့်ပြန်ဆောင်ရွက်ရန်လိုအပ်သောနေရာများ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အသုံးများသော အမြင့်နေရာလုပ်ငန်းသုံးပလက်ဖောင်းယာဥ်များအတွက်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ပါဝါအရင်းအမြစ်အဖြစ် လျှစ်စစ်မော်တာ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အသုံးပြု ကြသည်။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အလိုအလျောက်မောင်းနှင်ခြင်းပုံစံအမြင့်နေရာလုပ်ငန်းသုံးပလက်ဖောင်းယာဥ်များသည် စက်မှုလုပ်ငန်းသုံးဘက်ထရီ ကို အသုံးပြုပြီးလျှပ်စစ်မော်တာသည် </a:t>
            </a:r>
            <a:r>
              <a:rPr lang="en-US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DC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မော်တာများသာမကပဲ </a:t>
            </a:r>
            <a:r>
              <a:rPr lang="en-US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AC</a:t>
            </a:r>
            <a:r>
              <a:rPr lang="my-MM" altLang="ja-JP" sz="14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များကိုလည်း များပြားစွာအသုံးပြု လျှက်ရှိသည်။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ဘက်ထရီသုံးအမြင့်နေရာလုပ်ငန်းသုံးပလက်ဖောင်းယာဥ်၏ပါဝါဖြန့်ဝေမှုကိရိယာသည် ဘီးပုံစံ၊ယက်ဘီးပုံစံ အမြင့် လုပ်ငန်းသုံးပလက်ဖောင်းယာဥ်၏ ပါဝါဖြန့်ဝေမှုကိရိယာတွင် အင်ဂျင်သည် ဘက်ထရီကိုလျှပ်စစ်ပင်ရင်းအဖြစ် လျှပ်စစ်မော်တာတွင်အစားထိုးထားပြီး ပါဝါဖြန့်ဝေမှုစနစ်တွင် ဘီးပုံစံ၊ယက်ဘီးပုံစံတို့သည် အများအားဖြင့်တူညီ 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793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ဟိုက်ဒရောလစ်ကိရိယာ၏အင်္ဂါရပ်များ</a:t>
            </a:r>
            <a:endParaRPr kumimoji="1" lang="ja-JP" altLang="en-US" sz="1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76793" y="6400413"/>
            <a:ext cx="399386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၁၀၆/နောက်ဆက်တွဲပြဌာန်းစာအုပ် စာမျက်နှာ ၄၉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5694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လုပ်ငန်းသုံးကိရိယာတွင်အဓိကအပိုင်းသည် ဟိုက်ဒရောလစ်ဖိအားကို အသုံးပြုသော ဟိုက်ဒရောလစ်စနစ်ဖြင့်လည်ပတ်လျှက်ရှိသည်။ဟိုက်ဒရောလစ်ကိရိယာသည် အောက်ပါထူးခြား‌ သောလက္ခဏာများရှိသည်။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[အားသာချက်]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[အားနည်းချက်]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သေးငယ်ပေါ့ပါးခြင်း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ပိုက်များရှုပ်ထွေးနေခြင်း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ဝန်ပိုတင်ခြင်းမှကာကွယ်ရန်လွယ်ကူ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ဟိုက်ဒရောလစ်ဆီယိုစိမ့်ခြင်း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အဆင့်မလိုအရှိန်ပြောင်းရန်လွယ်ကူခြင်း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 ဟိုက်ဒရောလစ်ဆီ၏အပူချိန်ကြောင့် စက်၏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 တုန်ခါမှုနည်းခြင်း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　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စွမ်းဆောင်ရည်ကိုပြောင်းလဲစေနိုင်ခြင်း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 ချောမွေ့စွာလှုပ်ရှားနိုင်ခြင်း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405188" algn="l"/>
              </a:tabLst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 အဝေးထိန်းလည်ပတ်ရန်လွယ်ကူခြင်း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76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ဟိုက်ဒရောလစ်စနစ်၏အခြေခံသဘောတရား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54215" y="6400413"/>
            <a:ext cx="401644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၁၀၆/နောက်ဆက်တွဲပြဌာန်းစာအုပ် စာမျက်နှာ ၄၉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31169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စနစ်၏အခြေခံသဘောတရားမှာ"အလုံပိတ်ဘူးအတွင်းရှိတည်ငြိမ်နေသောအရည်၏အစိတ်အပိုင်းတစ်ခုကိုသက်ရောက်သည့်အားသည် အရည်၏အားလုံးသောအစိတ်အပိုင်းများတွင် တူညီသောသက်ရောက်မှုအား အဖြစ်ဖြန့်ဝေသွားသည်" ဆိုသော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ပါစကယ်၏နိယာမ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ကိုအခြေခံထားသည်။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ဥပမာအားဖြင့် ပုံ (၃-၁၂)တွင် ဖော်ပြထားသကဲ့သို့ ပိုက်ဖြင့်ဆက်သွယ်ထားသော ဘူး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ဘူး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ဘူး၏  1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cm2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မျက်နှာပြင်တွင်သက်ရောက်သော 10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N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အားသည် 10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N/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ｃｍ２ </a:t>
            </a:r>
            <a:endParaRPr lang="my-MM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ဖိအားကိုထုတ်ပေးသည်။ ထိုဖိအားကို ပိုက် များအားလုံးအတွင်းမှ ပို့လွှတ်လိုက်သည့်အခါ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မျက်နှာပြင်ဧရိယာ 10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ｃｍ２ 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ရှိသောဘူး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၏မျက်နှာပြင်တစ်ခု လုံး ပေါ်သို့ပို့လွှတ်သော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 (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F)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မှာအောက်ပါအတိုင်းဖြစ်လာမည်။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＝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ဖိအား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မျက်နှာပြင်ဧရိယာ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Ｆ　＝　１０Ｎ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ｃｍ</a:t>
            </a:r>
            <a:r>
              <a:rPr lang="ja-JP" altLang="en-US" sz="1200" baseline="300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２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１０ｃｍ</a:t>
            </a:r>
            <a:r>
              <a:rPr lang="ja-JP" altLang="en-US" sz="1200" baseline="300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２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＝１００Ｎ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ဤသည်မှာ လေးလံသောအရာဝတ္ထုကို သေးငယ်သောအားဖြင့် ရွေ့လျား စေနိုင်သော ဟိုက်ဒရောလစ်စနစ်၏အခြေခံသဘောတရားဖြစ်သည်။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ဘူး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50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cm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တွန်းချလိုက်သည့်အခါ တွန်းချလိုက်သော အရည် ပမာဏသည် 50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cm3 </a:t>
            </a:r>
            <a:endParaRPr lang="my-MM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ဖြစ်သောကြောင့် ဘူး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5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cm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သာလျှင် တွန်း တင်သည့်သဘောဖြစ်သည်။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597371E-BB32-2F6E-408A-2B223A953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052" y="1573938"/>
            <a:ext cx="2284005" cy="2395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3990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ဟိုက်ဒရောလစ်စနစ်၏အလုပ်လုပ်ပုံ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40924" y="6400413"/>
            <a:ext cx="392973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၁၀၇/နောက်ဆက်တွဲပြဌာန်းစာအုပ် စာမျက်နှာ ၅၀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170662" y="6356351"/>
            <a:ext cx="344688" cy="365125"/>
          </a:xfrm>
        </p:spPr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333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ဟိုက်ဒရောလစ်ကိရိယာသည် အမြင့်နေရာလုပ်ငန်းသုံးပလက်ဖောင်းယာဥ်၏ လုပ်ငန်းကိရိယာကို လည်ပတ်လုပ်ဆောင်စေသည့် ကိရိယာဖြစ်ပြီး အင်ဂျင်၏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စက်ပိုင်းဆိုင်ရာစွမ်းအင်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အရည်စွမ်းအင်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အဖြစ်သို့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ပြောင်းလဲ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 တစ်ဖန်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စက်ပိုင်းဆိုင်ရာစွမ်းအင်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အဖြစ်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ပြောင်းလဲ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ကာလုပ်ငန်း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(အလုပ်)ကို လုပ်ဆောင်သည့်ကိရိယာ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အင်ဂျင်သို့မဟုတ် လျှပ်စစ်မော်တာ၏ပါဝါဖြင့် ဟိုက်ဒရောလစ်ပန့်ကို မောင်းနှင်ပြီးဖိအားပေးကာ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ဖိအားပေးထားသောဟိုက်ဒ‌ရော လစ်အရည်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ဟိုက်ဒရောလစ်မော်တာ၊ ဟိုက်ဒရောလစ်ဆလင်ဒါ စသည့်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အမျိုးမျိုးသော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ဟိုက်ဒရောလစ်တွန်းကိရိယာ (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actuator)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များ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ကိုမောင်းနှင်လည်ပတ်သည်။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ဟိုက်ဒရောလစ်တွန်းကိရိယာကိုအသုံးပြုပြီးသည့်နောက် ဖိအားနည်းသွားသောဟိုက်ဒရောလစ်အရည်သည် ဖိအားနိမ့်ပတ်လမ်း မှ တစ်ဆင့် ဟိုက်ဒရောလစ်အရည်တိုင်ကီသို့ပြန်ရောက်သွားပြီး နောက်တစ်ကြိမ်ဟိုက်ဒရောလစ်ပန့်ဖြင့် ဖိအားပေးပြီး ဟိုက်ဒရောလစ် တွန်းကိရိယာသို့ ပံ့ပိုးပေးပြီးလည်ပတ်ကာအသုံးပြုသည့် အလုပ်လုပ်ပုံဖြစ်သည်။ (ပုံ ၃-၁၃ ကိုကြည့်ပါ)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C2F55C3-27CE-33FA-21CC-8FFABD2EB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480" y="2698090"/>
            <a:ext cx="4555526" cy="24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06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02747"/>
            <a:ext cx="7886700" cy="46617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my-MM" altLang="ja-JP" sz="20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ဟိုက်ဒရောလစ်စနစ်၏ဖွဲ့စည်းတည်ဆောက်ပုံ</a:t>
            </a:r>
            <a:endParaRPr kumimoji="1" lang="ja-JP" altLang="en-US" sz="20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95725" y="6400413"/>
            <a:ext cx="427493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၁၀၇/နောက်ဆက်တွဲပြဌာန်းစာအုပ် စာမျက်နှာ ၅၀-၅၁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713400"/>
            <a:ext cx="8184425" cy="20218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kern="100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ဟိုက်ဒရောလစ်စနစ်သည် အောက်ပါ ၃ ခုသောလုပ်ဆောင်ချက်ကိုပိုင်ဆိုင်သော</a:t>
            </a:r>
            <a:r>
              <a:rPr lang="my-MM" altLang="ja-JP" sz="1400" b="1" u="sng" kern="100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ကိရိယာနှင့်တွဲဖက်ထား သော စက်ကိရိယာ</a:t>
            </a:r>
            <a:r>
              <a:rPr lang="my-MM" altLang="ja-JP" sz="1400" kern="100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ပေါ်မူတည်ပြီးခွဲခြားနိုင်သည်။</a:t>
            </a:r>
            <a:endParaRPr lang="ja-JP" altLang="ja-JP" sz="1400" kern="100" dirty="0"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ဟိုက်ဒရောလစ်ဖိအားထုတ်စက် (ပန့်)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ဟိုက်ဒရောလစ်အရည်တိုင်ကီမှ ဟိုက်ဒရောလစ်အရည်ကို စုပ်ယူပြီး ဖိအားဖြင့် ပတ်လမ်းအတွင်းသို့ ပို့ ပေး သည့် ကိရိယာ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ဟိုက်ဒရောလစ်ထိန်းချုပ်ဗား (ဗား)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ဟိုက်ဒရောလစ်ပန့်မှထုတ်လွှတ်လိုက်သောဟိုက်ဒရောလစ်အရည်၏ဖိအား၊ စီးဆင်းနှုန်းနှင့် ဦးတည်ချက်ကို ထိန်းချုပ်သည့်ကိရိယာ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ဟိုက်ဒရောလစ်တွန်းကိရိယာ (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actuator)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ဖိအားမြင့်ဟိုက်ဒရောလစ်အရည်၏စွမ်းအင်ကို လည်ပတ်လှုပ်ရှားမှုနှင့် အစဥ်အတိုင်းလှုပ်ရှားမှု၏ အားကို ပြောင်းလဲပေးသည့်ကိရိယာဖြစ်သည်။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3774" y="2980479"/>
            <a:ext cx="54332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my-MM" altLang="ja-JP" sz="1200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ဇယား ၃-၅ ဟိုက်ဒရောလစ်စနစ်တွင် အဓိကပါဝင်သည့်စက်ကိရိယာများ</a:t>
            </a: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C06DB7-9AC9-AD83-1244-090E7A02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74" y="3345661"/>
            <a:ext cx="612190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65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98545"/>
            <a:ext cx="7886700" cy="46617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ဟိုက်ဒရောလစ်ပတ်လမ်း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25159" y="6400413"/>
            <a:ext cx="394550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စာမျက်နှာ၁၀၈/နောက်ဆက်တွဲပြဌာန်းစာအုပ် စာမျက်နှာ ၅၁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4011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အမြင့်နေရာလုပ်ငန်းသုံးယာဥ်၏ ဟိုက်ဒရောလစ်ပတ်လမ်းနမူနာအဖြစ် ဘီးပုံစံအမြင့်နေရာလုပ်ငန်းသုံးပလက်ဖောင်းယာဥ် ၏ ဟိုက်ဒရော လစ်ပတ်လမ်းကို ဖော်ပြထားသည်။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8481" y="1538164"/>
            <a:ext cx="3752850" cy="38881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9987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ဟိုက်ဒ‌ရောလစ်ဖိအားထုတ်စက်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96139" y="6400413"/>
            <a:ext cx="407452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၁၀၉/နောက်ဆက်တွဲပြဌာန်းစာအုပ် စာမျက်နှာ ၅၂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40368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ဟိုက်ဒရောလစ်ပန့်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ဟိုက်ဒရောလစ်ပန့်သည် အင်ဂျင်သို့မဟုတ်လျှပ်စစ်မော်တာဖြင့်မောင်းနှင်ပြီး ဟိုက်ဒရောလစ်အရည်တိုင်ကီမှ ဟိုက်ဒရောလစ် အရည်ကို စုပ်ယူပြီးဖိအားမြင့် ဖိအားအရည်အဖြစ် ဟိုက်ဒရောလစ်တွန်းကိရိယာ (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actuator)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 ပံ့ပိုးပေးသည့်ကိရိယာဖြစ်သည်။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ဟိုက်ဒရောလစ်ပန့်ကို ဖွဲ့စည်းတည်ဆောက်ပုံပေါ်မူတည်၍ အောက်ပါတို့အတိုင်းအမျိုးအစားခွဲခြားနိုင်သည်။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ဂီယာပန့်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ပစ္စတင်ပန့် (ပလန်ဂျာပန့်)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ဒလက်ပန့်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ဝက်အူရစ်ပန့်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အခြား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အထက်ဖော်ပြပါပန့်များအနက်၊ အမြင့်နေရာလုပ်ငန်းသုံးပလက်ဖောင်းယာဥ်၏လက်တံ ဆန့်ထုတ်ကျုံ့သွင်း၊ အတင် အချ၊ လှည့်ပတ်ခြင်း စသည့်လုပ်ငန်းသုံးကိရိယာများသုံးဟိုက်ဒရောလစ်ပန့်အဖြစ်အသုံးပြုသည်ကများပြီး ဂီယာပန့် ၏ထူးခြားသည့်အချက်များကို ဖော်ပြ ပါမည်။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ဂီယာပန့် (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Gear Pump)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ဂီယာပန့်သည် ပုံစံတူဂီယာ ၂ ခုကို အခွံအတွင်းလည်ပတ်ပြီးထိုအပြန်အလှန်ဖိကြိတ်ခြင်း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ဖြင့် ဟိုက်ဒရောလစ် အရည်ကိုတွန်းထုတ်ပေးသည့်ပန့်ဖြစ်သည်။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[ဂီယာပန့်၏အင်္ဂါရပ်များ]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သေးငယ်ပေါ့ပါးခြင်း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ဖွဲ့စည်းပုံရိုးရှင်းပြီးတာရှည်ခံခြင်း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အပြစ်အနာအဆာနည်းပါးခြင်း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ပြုပြင်ထိန်းသိမ်းရန်လွယ်ကူခြင်း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374" y="3236292"/>
            <a:ext cx="2602231" cy="2041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7575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ဟိုက်ဒရောလစ်တွန်းကိရိယာ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45429" y="6400413"/>
            <a:ext cx="392523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၁၁၁/နောက်ဆက်တွဲပြဌာန်းစာအုပ် စာမျက်နှာ ၅၃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11184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actuator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ဟိုက်ဒရောလစ်ပန့်မှပို့လွှတ်လိုက်သောဟိုက်ဒရောလစ်အရည်ကိုစက်စွမ်းအင် (စွမ်းအင်) အဖြစ် ပြောင်းလဲပေးသော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ကိရိယာဖြစ်သည်။ ထိုရွေ့လျားမှုပုံစံအရ 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အစဥ်အတိုင်းလှုပ်ရှားမှုပြုလုပ်သော ဟိုက် ဒရောလစ်ဆလင်ဒါနှင့် လည်ပတ်လှုပ်ရှားသောဟိုက်ဒရောလစ်မော်တာ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ဟူ၍ခွဲခြားနိုင်သည်။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ဟိုက်ဒရောလစ်ဆလင်ဒါကို ဖွဲ့စည်းပုံပေါ်မူတည်ပြီး အောက်ပါအတိုင်းအမျိုးအစားခွဲခြားနိုင်သည်။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163" y="1971162"/>
            <a:ext cx="5230532" cy="127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137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ဟိုက်ဒရောလစ်ထိန်းချုပ်ဗား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3041" y="6400413"/>
            <a:ext cx="393762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၁၁၃/နောက်ဆက်တွဲပြဌာန်းစာအုပ် စာမျက်နှာ ၅၄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9048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ဟိုက်ဒရောလစ်ထိန်းချုပ်ဗားသည် ဟိုက်ဒရောလစ်မော်တာနှင့် ဟိုက်ဒရောလစ်ဆလင်ဒါစသည်တို့ကဲ့သို့ ဟိုက် ဒရောလစ်တွန်းကိရိယာ (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actuator)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 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ဟိုက်ဒရောလစ်အရည်၏ဦးတည်ရာ၊ ဖိအား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စီးဆင်းနှုန်း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တို့ကို</a:t>
            </a:r>
            <a:r>
              <a:rPr lang="my-MM" altLang="ja-JP" sz="14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ထိန်း ချုပ်သည့်ကိရိယာ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ဟိုက်ဒရောလစ်ထိန်းချုပ်ဗားများကို လုပ်ဆောင်ချက်အပေါ်မူတည်၍ အောက်ပါအတိုင်း အမျိုးအစားခွဲခြားနိုင် 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1116" y="1901825"/>
            <a:ext cx="3950735" cy="305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062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ဟိုက်ဒရောလစ်အရည်ပျက်စီးမှု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0743" y="6400413"/>
            <a:ext cx="385991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၁၂၁/နောက်ဆက်တွဲပြဌာန်းစာအုပ် စာမျက်နှာ ၅၅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59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16057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ဟိုက်ဒရောလစ်ပန့်ဖြင့်မြင့်မားသောဖိအားဖြင့်ဖိအားပေး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 ပိုက်လိုင်းတစ်လျှောက် သွား၍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ဟိုက်ဒရောလစ်တွန်း ကိရိယာကို ရွေ့လျားစေပြီး လုပ်ငန်းသုံးကိရိယာကိုလုပ်ဆောင်စေသည့်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လည်ပတ်မှု ကို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ထပ်ခါတလဲလဲ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လုပ်ဆောင်သည်။ ထို့ကြောင့် ဟိုက်ဒရော လစ်အရည်သည်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အပူချိန်မြင့်မား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လာပြီး သတ္တုနှင့် လေတို့အားထိတွေ့ကာ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ပြင်းထန်သောလှုပ်ရှားမှု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ကိုဖြစ်စေသည် ထို့ကြောင့်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 အရည်ပျက်စီးမှု (သံချေးတက် ခြင်း)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ပြင်ပအရာဝတ္တုများကြောင့် ညစ်ညမ်းခြင်း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တို့ကိုရှောင်လွှဲ၍မရပါ။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ဤပျက်စီးနေသော သို့မဟုတ်ညစ်ညမ်းနေသော ဟိုက်ဒရောလစ်အရည်ကိုအသုံးပြုခြင်းသည်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 ကိရိယာ၏ချို့ယွင်းမှုကိုဖြစ်ပေါ် စေနိုင်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သည့်အတွက်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ပုံမှန်အားဖြင့် ဟိုက်ဒရောလစ်အရည်ကိုစစ်ဆေးပေး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စနစ်တကျထိန်းသိမ်းစီမံ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ရန်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အရေးကြီး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ပျက်စီးခြင်း (သံချေးတက်ခြင်း)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ဆိုသည်မှာ ဟိုက်ဒရောလစ်အရည်၏ပါဝင်ပစ္စည်းများ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ဓာတုဓာတ်ပြုမှုကြောင့် အရည်အသွေးပြောင်းလဲပြီး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ပျက်စီးခြင်းကြောင့် ဂုဏ်သတ္တိပြောင်းလဲခြင်းနှင့် အကြောင်းရင်းကိုအောက်တွင် ဖော်ပြထားသည်။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358508"/>
              </p:ext>
            </p:extLst>
          </p:nvPr>
        </p:nvGraphicFramePr>
        <p:xfrm>
          <a:off x="628650" y="2766254"/>
          <a:ext cx="7886700" cy="23253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5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အရည်အသွေး</a:t>
                      </a:r>
                      <a:endParaRPr lang="ja-JP" sz="105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ပျက်စီးမှုနှင့်ညစ်ညမ်းမှုကြောင့်ပြောင်းလဲခြင်း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အကြောင်းရင်း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သီးခြားဆွဲငင်အား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တိုးလာ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ဟိုက်ဒရောလစ်အရည်ပျက်စီးခြင်း၊ အခြားပစ္စည်းများရော‌‌‌နှောညစ်ညမ်း ခြင်း၊ အမျိုးကွဲဆီများ ရောနှောညစ်ညမ်းခြင်း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စိုထိုင်းဆပါဝင်မှု	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တိုးလာ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ပြင်ပမှအစိုဓာတ်ဝင်ရောက်ခြင်း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အနည်ပါဝင်မှု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တိုးလာ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ဟိုက်ဒရောလစ်အရည်ပျက်စီးခြင်း၊ အခြားအရာများရော‌‌‌နှောညစ်ညမ်းခြင်း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ငွေ့ပျံမှတ်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နိမ့်ဆင်း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ဟိုက်ဒရောလစ်အရည်ပျက်စီးခြင်း၊ အခြားအရာများရော‌‌‌နှောညစ်ညမ်းခြင်း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အရောင်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ကြည်လင်မှုကျဆင်း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ဟိုက်ဒရောလစ်အရည်ပျက်စီးခြင်း၊ အခြားအရာများရောနှောညစ်ညမ်းခြင်း၊ ဆီရောနှောခြင်း (</a:t>
                      </a:r>
                      <a:r>
                        <a:rPr lang="en-US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emulsification)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စေးပျစ်မှု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တိုးပွား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ဟိုက်ဒရောလစ်အရည်ပျက်စီးခြင်း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သံချေးတက်ခြင်း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တိုးပွား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အရည်၏အပူချိန်မြင့်တက်ခြင်း၊ သတ္တုအမှုန်များကြောင့်ညစ်ညမ်းခြင်း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1896985" y="2458477"/>
            <a:ext cx="51748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my-MM" altLang="ja-JP" sz="1200" kern="1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ဟိုက်ဒရောလစ်အရည်၏ပါဝင်ပစ္စည်းများဂုဏ်သတ္တိပြောင်းလဲခြင်းနှင့်အကြောင်းရင်း</a:t>
            </a:r>
            <a:endParaRPr lang="ja-JP" altLang="ja-JP" sz="1400" kern="100" dirty="0">
              <a:effectLst/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5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24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အမြင့်နေရာလုပ်ငန်းသုံးပလက်ဖောင်းယာဥ်အမျိုးအစားများ-လုပ်ငန်းသုံးကိရိယာ (၂)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08529" y="6400413"/>
            <a:ext cx="3862133" cy="253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၅/နောက်ဆက်တွဲပြဌာန်းစာအုပ် စာမျက်နှာ ၇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24252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en-US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ကွေးညွှတ်မတင်ခြင်း ဝင်ရိုးတိုင်ပုံစံ</a:t>
            </a:r>
            <a:endParaRPr lang="ja-JP" altLang="en-US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ဝင်ရိုးတိုင်၏အလယ်ပိုင်းသည်ကွေးညွှတ်နိုင်သည်။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  <a:endParaRPr lang="my-MM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က။ ဝင်ရိုးတိုင်ကိုကွေးညွှတ်ခြင်းဖြင့်အတွင်းပိုင်းအထိ လုပ်ငန်းသုံး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ပလက်ဖောင်းကိုဝင်ရောက်နိုင်သည်။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ခ။  လမ်းကြောင်းတလျှောက် အတားအဆီးများကိုရှောင်တိမ်းပြီး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လုပ်ငန်းအတွက်အသုံးပြုသည်။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4A14370-B7EF-B8F2-D2A5-F91CBBA4F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5736" y="1109252"/>
            <a:ext cx="1714926" cy="2607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222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ဟိုက်ဒရောလစ်အရည်ကိုစစ်ဆေးခြင်းနှင့် ထိန်းသိမ်းခြင်း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89445" y="6400413"/>
            <a:ext cx="398121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၁၂၁/နောက်ဆက်တွဲပြဌာန်းစာအုပ် စာမျက်နှာ ၅၆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60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12388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ဟိုက်ဒရောလစ်အရည်ကန်သို့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ဝင်ထွက်နေသောလေ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အမှုန်အမွှား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စိုထိုင်းဆ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ကိုသယ်ဆောင်လာသည်။ ၄င်းပြင် ဟိုက်ဒရောလစ်ဖြင့် လည်ပတ်သောကိရိယာကိုယ်တိုင်တွင်လည်း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ပွတ်စား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သတ္တုအမှုန်လေးများ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တဖြည်းဖြည်းထွက်ပေါ်ခြင်းကြောင့် ထိုအမှုန်အမွှားများ ဟိုက်ဒရောလစ်အရည်အတွင်းရောနှောသွားသည့်အတွက်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အခါအားလျော်စွာ ဟိုက်ဒရောလစ်အရည်ကို အစားထိုးလဲလှယ်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ပေးရန်လိုအပ်သည်။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ဟိုက်ဒရောလစ်အရည်ပျက်စီးခြင်းနှင့် အခြားအရာများရောနှောညစ်ညမ်းခြင်းစသည်တို့ကြောင့်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အသုံးပြုနိုင်သည့်အကန့်အသတ်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ကုန်ဆုံး ခြင်းကို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အဆုံးအဖြတ်ပြုနိုင်သည့်နည်းလမ်း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ဟိုက်ဒရောလစ်အရည်ကို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မျက်မြင်စစ်ဆေးပြီးဆုံးဖြတ်ခြင်း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သိပ္ပံနည်းကျဓာတ်ခွဲစစ်ဆေး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ပြီးဆုံးဖြတ်ခြင်းတို့ရှိသည့်အနက် နှစ်မျိုးစလုံးမှာ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အသုံးမပြုရသေးသောအမျိုးအစားတူဟိုက်ဒရောလစ်အရည်နှင့် နှိုင်းယှဥ်စဥ်းစား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ဆုံးဖြတ်ခြင်း 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465741" y="2193966"/>
            <a:ext cx="39805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altLang="ja-JP" sz="11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ဟိုက်ဒရောလစ်အရည်ကိုဆုံးဖြတ်ခြင်းနည်းလမ်းနှင့်ဆောင်ရွက်ရန်များ</a:t>
            </a:r>
            <a:endParaRPr lang="ja-JP" altLang="en-US" sz="11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798830"/>
              </p:ext>
            </p:extLst>
          </p:nvPr>
        </p:nvGraphicFramePr>
        <p:xfrm>
          <a:off x="628650" y="2486082"/>
          <a:ext cx="7886700" cy="17379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3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5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27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ပုံသဏ္ဍာန်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အနံ့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အခြေအနေ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လုပ်ဆောင်ချက်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ကြည်လင်ပြီးအ‌ရောင်ပြောင်းလဲမှုမရှိ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ကောင်း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ကောင်းမွန်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ထိုအတိုင်းဆက်လက်အသုံးပြုနိုင်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ကြည်လင်ပြီးအရောင်ဖျော့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ကောင်း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အခြားအရာဝတ္ထုများပါဝင်နေ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 လဲလှယ်ရန်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နို့ရည်ကဲ့သို့ဖြူလာ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ကောင်း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9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လေပူဖောင်းနှင့်အစိုဓာတ်ရောနှောနေ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 လဲလှယ်ရန်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အညိုရင့်ရောင်သို့ပြောင်းသွား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အနံ့ဆိုး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ပျက်စီး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 လဲလှယ်ရန်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ကြည်လင်ပြီးအနက်ရောင်အစက်ငယ်များရှိ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ကောင်း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အခြားအရာဝတ္ထုများရောနှောနေ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 လဲလှယ်ရန်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272"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အမြှုပ်ထနေသည်ကိုမြင်ရ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－</a:t>
                      </a: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အမဲဆီရောနှောနေ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00" kern="100" dirty="0">
                          <a:effectLst/>
                          <a:latin typeface="Myanmar Text" panose="020B0502040204020203" pitchFamily="34" charset="0"/>
                          <a:ea typeface="Meiryo UI" panose="020B0604030504040204" pitchFamily="50" charset="-128"/>
                          <a:cs typeface="Myanmar Text" panose="020B0502040204020203" pitchFamily="34" charset="0"/>
                        </a:rPr>
                        <a:t>ဟိုက်ဒရောလစ်အရည် လဲလှယ်ရန်</a:t>
                      </a:r>
                      <a:endParaRPr lang="ja-JP" sz="100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7540" marR="6754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493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ထရပ်အမျိုးအစားယာဥ်၏ပါဝါဖြန့်ဝေမှုစနစ်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4759" y="6400413"/>
            <a:ext cx="391590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၁၂၄/နောက်ဆက်တွဲပြဌာန်းစာအုပ် စာမျက်နှာ ၅၇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0642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ထရပ်ပုံစံအမြင့်နေရာလုပ်ငန်းသုံးပလက်ဖောင်းယာဥ်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ထရပ်ကား၏ဖရိမ်အပေါ်ပိုင်း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လုပ်ငန်းသုံးကိရိယာကို တပ်ဆင်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ထားသည့်အရာ ဖြစ်သဖြင့်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သွားလာမောင်းနှင်ရေးကိရိယာ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မောင်းနှင်လည်ပတ်မှုကိရိယာ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သာမန်ထရပ်ကားနှင့်ထပ်တူ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ထရပ်ပုံစံအမြင့်နေရာလုပ်ငန်းသုံးပလက်ဖောင်းယာဥ်ထို့ကြောင့် ထရပ်ပုံစံအမြင့်နေရာလုပ်ငန်းသုံးပလက်ဖောင်းယာဥ်ဖြင့်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အများပြည်သူသုံးလမ်းတွင် မောင်းနှင်သွားလာသည့်အခါ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မော်တော်ယာဥ်မောင်းနှင်သည့်ယာဥ်မောင်းလိုင်စင်လိုအပ်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သည့်အပြင်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လမ်းနှင့်သွားလာရေးဥပဒေကိုလိုက်နာ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ရန်လည်းလိုအပ်သည်။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ထရပ်ပုံစံအမြင့်နေရာလုပ်ငန်းသုံးပလက်ဖောင်းယာဥ်၏ ပါဝါဖြန့်ဝေမှုစနစ်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ပုံမှန်အားဖြင့်ရှေ့ပိုင်းအင်ဂျင် နောက် ဖက်မောင်းနှင်မှုပုံစံဖြင့် ရှေ့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ပိုင်းတွင်ရှိသောအင်ဂျင်ဖြင့်နောက်ဘီးကိုမောင်းနှင်သည်။ အင်ဂျင်၏ပါဝါ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ယာဖက်ပုံတွင်ပြသထားသည့်အစီအစဥ်အတိုင်း မောင်းနှင်ဘီးဖြစ်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သည့်နောက်ဘီးသို့ပေးပို့သည်။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5841" y="1884849"/>
            <a:ext cx="3503714" cy="23049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00160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ထရပ်အမျိုးအစားယာဥ်၏ဘရိတ်ကိရိယာ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69701" y="6400413"/>
            <a:ext cx="420096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テキスト１２９～１３０ページ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補助テキスト５８ページ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6679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ဘရိတ်သည် မောင်းနှင်သွားလာနေစဥ်အတွင်း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မော်တော်ယာဥ်ကိုအရှိန်လျှော့ရန်သို့မဟုတ် ရပ်တန့်ရန် ခြေနင်းဘရိတ်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ပါကင် ထိုးချိန်စသည်တို့တွင်အသုံးပြုသော ပါကင်ဘရိတ်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တို့ရှိပြီး ထိုစက်ကိရိယာမှာ ပုံမှန်အားဖြင့် ပွတ်ဆွဲခြင်းပုံစံဘရိတ်ကို အသုံးပြု လျှက်ရှိသည်။</a:t>
            </a:r>
            <a:endParaRPr lang="en-US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ပါကင်ဘရိတ်၏ဖွဲ့စည်းပုံ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ခရီးသည်တင်ကား၏ဘေးဘရိတ်သည် နောက်ဘီးကိုတိုက်ရိုက်ရပ်တန့်စေသော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ဖွဲ့စည်းပုံဖြစ်သည်။ သို့သော် ထရပ်ကားတွင်မူ တာယာမဟုတ်ပဲ ကရောင်းအုံ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differential)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ကိုကျော်လွန်၍ ပန်ကာရှပ်ကို ဘေးဘရိတ်ဖြင့် ရပ်တန့်စေသော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ဖွဲ့စည်းပုံဖြစ်သည်။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ကိုင်တွယ်အသုံးပြုရာတွင်သတိပြုရန်အချက်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ဖွဲ့စည်းပုံအရ ဘေးဘရိတ်ကိုအသုံးပြုထားသော်လည်း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နောက်ဘီး၏မည်သည့်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ဘီးမဆို မြေပြင်မှလွတ်နေပါက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အလွယ်တကူ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နောက်ဘီးများလည်ပတ်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နိုင်ပြီး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ပါကင်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ဘရိတ်သည်အလုပ်မလုပ်နိုင်တော့ပါ။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7450" y="1354585"/>
            <a:ext cx="2767900" cy="2481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97504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ဘီးပုံစံသွားလာရေးယာဥ်နှင့် ယက်ဘီးပုံစံသွားလာရေးယူနစ်တို့၏ပါဝါဖြန့်ဝေမှုစနစ်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84171" y="6281509"/>
            <a:ext cx="418649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၁၃၅/နောက်ဆက်တွဲပြဌာန်းစာအုပ် စာမျက်နှာ ၅၉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63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9910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ဘီးပုံစံသွားလာရေးယာဥ်၏ပါဝါဖြန့်ဝေမှုစနစ်</a:t>
            </a:r>
            <a:endParaRPr lang="en-US" altLang="ja-JP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ဘီးပုံစံအမြင့်နေရာလုပ်ငန်းသုံးပလက်ဖောင်းယာဥ်၏ အောက်ခြေသွားလာရေးအပိုင်းသည်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အင်ဂျင်ဖြင့်ပေါ်ထွက်လာသောစက်စွမ်း အင်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ဟိုက်ဒရောလစ်ပန့်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ဖြင့်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အရည်စွမ်းအင် (ဟိုက်ဒရောလစ်ဖိအား)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အဖြစ်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ပြောင်းလဲစေပြီး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အဆိုပါ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ဟိုက်ဒရောလစ်ဖိအား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ဖြင့်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သွားလာရေးသုံးဟိုက်ဒရောလစ်မော်တာကို လည်ပတ်စေပြီး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သွားလာမောင်းနှင်သည့်ဖွဲ့စည်းပုံဖြစ်သည်။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ဘီးပုံစံသွားလာရေးယာဥ်၏ ပါဝါဖြန့်ဝေမှုစနစ်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တည်ဆောက်ပုံကို ယာဖက်ပုံတွင်ဖော်ပြထားသည်။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ယက်ဘီးပုံစံသွားလာရေးယူနစ်၏ ပါဝါဖြန့်ဝေမှုစနစ်</a:t>
            </a:r>
            <a:endParaRPr lang="en-US" altLang="ja-JP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ယက်ဘီးပုံစံအမြင့်နေရာလုပ်ငန်းသုံးပလက်ဖောင်းယာဥ်၏ပါဝါ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ဖြန့်ဝေမှုစနစ်သည် အခြေခံအားဖြင့် ဘီးပုံစံအမြင့်နေရာလုပ်ငန်းသုံး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ပလက်ဖောင်းယာဥ်နှင့်တပုံစံတည်းဖြစ်ပြီး ဘီးပုံစံနှင့်ကွဲပြား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သည့်အချက်မှာ ဝဲယာရှိသွားလာမောင်းနှင် ရေးကိရိယာသည်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သီးခြားလွတ်လပ်စွာမောင်းနှင်သွားလာနိုင်သည့်ဖွဲ့စည်းပုံဖြစ်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နေခြင်းဖြစ်သည်။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7322" y="1754389"/>
            <a:ext cx="4008028" cy="2065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4107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14674"/>
            <a:ext cx="7772400" cy="5584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အခန်း (၄)</a:t>
            </a:r>
            <a:r>
              <a:rPr kumimoji="1" lang="ja-JP" altLang="my-MM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　</a:t>
            </a:r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မောင်းနှင်ရာတွင်လိုအပ်သော </a:t>
            </a:r>
            <a:b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</a:br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မက္ကင်းနစ်ပညာ၊ ဓာတ်လိုက်ခြင်း စသည်တို့နှင့်ဆိုင်သော သိကောင်းစရာများ</a:t>
            </a:r>
            <a:endParaRPr kumimoji="1" lang="ja-JP" altLang="en-US" sz="2400" dirty="0">
              <a:latin typeface="Myanmar Text" panose="020B0502040204020203" pitchFamily="34" charset="0"/>
              <a:ea typeface="+mn-ea"/>
              <a:cs typeface="Myanmar Text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920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အား၏အဓိကလိုအပ်ချက် ၃ မျိုး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82751" y="6400413"/>
            <a:ext cx="388791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၁၄၂/နောက်ဆက်တွဲပြဌာန်းစာအုပ် စာမျက်နှာ ၆၀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333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ယာဖက်ပုံတွင် လူသားသည်အရာဝတ္ထုကိုတွန်းနေသည့်အခါ ရှိသည့်အား၏အနေအထားကို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ဖော်ပြသည့်ပုံဖြစ်ပြီး ထိုကဲ့သို့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အားကိုအသုံးချသည့်နေရာ (လုပ်ဆောင်ရန်အချက်)၊ 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"အားကိုအသုံးချသည့်ဦးတည်ရာ (ဦးတည်ရာ)၊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"အား၏ပမာဏ" (ပမာဏ)</a:t>
            </a:r>
            <a:endParaRPr lang="en-US" altLang="ja-JP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ကိုမျဥ်းဖြောင့်ဖြင့်သရုပ်ဖော်နိုင်သည်။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အား သည်အမြဲတစေ ထို ၃ မျိုးသောလိုအပ်ချက်ရှိပြီး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၄င်းတို့ကို "အား၏အဓိက လိုအပ်ချက် ၃မျိုး"ဟုခေါ်သည်။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7639" y="1473128"/>
            <a:ext cx="2885566" cy="2043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64846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အား၏ပေါင်းစပ်ခြင်းနှင့်ပြိုကွဲခြင်း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5959" y="6400413"/>
            <a:ext cx="470470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၁၄၃၊၁၄၅/နောက်ဆက်တွဲပြဌာန်းစာအုပ် စာမျက်နှာ ၆၁-၆၂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41956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အားကိုပေါင်းစပ်ခြင်း</a:t>
            </a:r>
            <a:endParaRPr lang="en-US" altLang="ja-JP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05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(က)</a:t>
            </a:r>
            <a:r>
              <a:rPr lang="ja-JP" altLang="my-MM" sz="105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မျဥ်းဖြောင့်ပေါ်ရှိအားကိုပေါင်းစပ်ခြင်း</a:t>
            </a:r>
            <a:endParaRPr lang="ja-JP" altLang="en-US" sz="105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၂ ခုသောအား (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F1, F2)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သည်မျဥ်းဖြောင့် ၁ကြောင်းပေါ်တွင်သက်ရောက်နေသည့်အခါ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ရှိသည့် </a:t>
            </a: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ပေါ်ထွက်လာသောအား (</a:t>
            </a:r>
            <a:r>
              <a:rPr lang="en-US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R)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သည်ပုံ ၄-၇ တွင်ဖော်ပြထားသည့်အတိုင်း အဆိုပါ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အားများသည် တူညီသောဦးတည်ရာရှိသည့် အချိန်တွင် ပေါင်းခြင်းဖြင့် ထို့ပြင် ဆန့်ကျင်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ဖက်ဦးတည်ရာရှိနေချိန်တွင်ခြားနားခြင်းဖြင့်ရရှိနိုင်သည်။</a:t>
            </a:r>
            <a:endParaRPr lang="en-US" altLang="ja-JP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05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(ခ)</a:t>
            </a:r>
            <a:r>
              <a:rPr lang="ja-JP" altLang="my-MM" sz="105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ဦးတည်ရာနှင့် ပမာဏနှစ်ခုလုံးကွဲပြားသည့်အခါ</a:t>
            </a:r>
            <a:endParaRPr lang="ja-JP" altLang="en-US" sz="105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ပုံ ၄-၈ တွင်ဖော်ပြထားသည့်အတိုင်း အား၏ဦးတည်ရာကွဲပြားသော အား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F1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F2 </a:t>
            </a:r>
            <a:endParaRPr lang="my-MM" altLang="ja-JP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တို့သည်အမှတ်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သက်ရောက်နေသည့်အချိန် </a:t>
            </a: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"ပေါ်ထွက်လာသောအား </a:t>
            </a:r>
            <a:r>
              <a:rPr lang="en-US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R"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ကိုရှာပါ။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F1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F2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၂ဖက်ထား၍ အနားပြိုင်စတုဂံ (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OBDA)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ကိုဆွဲပါ၊ ထို့နောက်အဆိုပါ‌ဒေါင့်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ဖြတ်မျဥ်းသည် ရှာနေသည့် "ပေါ်ထွက်လာသောအား (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R)"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၄င်းကို </a:t>
            </a: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"အား၏မျဥ်းပြိုင်စတုဂံနိယာမ"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ဟုခေါ်သည်။</a:t>
            </a:r>
            <a:endParaRPr lang="en-US" altLang="ja-JP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အားပြိုကွဲခြင်း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ပုံ ၄-၁၀ အတိုင်း စီးဆင်းနေသောမြစ်အတွင်းမျောပါနေသည့်လှေကို ကမ်းသို့ရောက်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မလာစေရန် ကမ်း၂ဖက်၏ တိုင် (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B)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တွင်ကြိုးဖြင့်ချည်နှောင်ထားသည်၊ လှေ၏မျောပါ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မှုအား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ထိုအချိန်တွင်ကြိုးတွင်ဆွဲထားသည့်အားကို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Fa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Fb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ဟုအသီးသီးသတ်မှတ်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အဆိုပါကြိုးတွင်ဆွဲနေသည့်အားသည် ပုံ ၄-၁၀တွင်ပြထားသည့်အတိုင်း "အား၏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မျဥ်းပြိုင်စတုဂံနိယာမ" ကို ပြောင်းပြန်အသုံးချ၍ရယူနိုင်သည်။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လှေ၏မျောပါနေသောအား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၏တန်ပြန်အား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R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ကိုထောင့်ဖြတ်မျဥ်းအဖြစ်ထားပြီး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အသီးသီးသော ကြိုးကို၂ဖက်ထားသော မျဥ်းပြိုင်စတုဂံကိုဆွဲသည့်အခါ ထိုအချိန်နှစ်ဖက်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ရှိ အရှည်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Fa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Fb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တို့သည်ကြိုးကိုဆွဲသည့်အားဖြစ်သည်။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ဤကဲ့သို့ </a:t>
            </a: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 ခုတည်းသောအားကို ၂ခုထက်ပိုသောအားအဖြစ်ခွဲထုတ်ခြင်း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</a:t>
            </a: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"အား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ပြိုကွဲခြင်း"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ဟိုခေါ်ပြီး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Fa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Fb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ကဲ့သို့ခွဲထား သောအားကို </a:t>
            </a:r>
            <a:r>
              <a:rPr lang="my-MM" altLang="ja-JP" sz="105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“အား၏အစိတ်အပိုင်း”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ခေါ်သည်။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1107" y="973926"/>
            <a:ext cx="2313580" cy="123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2804" y="2280840"/>
            <a:ext cx="2033314" cy="117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 descr="ダイアグラム&#10;&#10;自動的に生成された説明">
            <a:extLst>
              <a:ext uri="{FF2B5EF4-FFF2-40B4-BE49-F238E27FC236}">
                <a16:creationId xmlns:a16="http://schemas.microsoft.com/office/drawing/2014/main" id="{3544E803-DA4A-0D94-65BD-A25BF715B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095" y="3635139"/>
            <a:ext cx="2962592" cy="1363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502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အား၏အခိုက်အတန့် (၁)   အား၏အခိုက်အတန့်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4759" y="6400413"/>
            <a:ext cx="391590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၁၄၆/နောက်ဆက်တွဲပြဌာန်းစာအုပ် စာမျက်နှာ ၆၂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1578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အရာဝတ္ထုတစ်ခုကိုလှည့်ပတ်ရန်အသုံးပြုသောအား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ကို 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"အား၏အခိုက်အတန့်"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ဟုခေါ်ပြီး အဆိုပါ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အခိုက် အတန့် (</a:t>
            </a: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M)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၏ပမာဏ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သည် 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အား၏ ပမာဏ (</a:t>
            </a: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F)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တစ်ခုတည်းမဟုတ်ပဲ 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လှည့်ပတ်သည့်ဝင်ရိုး၏ဗဟိုနှင့် အား ၏ဗဟိုချက်အကွာ အဝေး (လက်မောင်းအရှည်- </a:t>
            </a: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 )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တို့လည်းပါဝင်ပြီး အောက်ပါအတိုင်း ဖော်ပြနိုင်သည်။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အခိုက်အတန့်</a:t>
            </a:r>
            <a:r>
              <a:rPr lang="ja-JP" altLang="my-MM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Ｍ）＝　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အား</a:t>
            </a:r>
            <a:r>
              <a:rPr lang="ja-JP" altLang="my-MM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Ｆ）</a:t>
            </a:r>
            <a:r>
              <a:rPr lang="en-US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×</a:t>
            </a:r>
            <a:r>
              <a:rPr lang="my-MM" altLang="ja-JP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အကွာအဝေး</a:t>
            </a:r>
            <a:r>
              <a:rPr lang="ja-JP" altLang="my-MM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Ｌ）</a:t>
            </a:r>
            <a:endParaRPr lang="ja-JP" altLang="en-US" sz="16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875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အား၏အခိုက်အတန့် (၂)   တင်းကျပ်သည့်အားနှင့် အခိုက်အတန့်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02553" y="6400413"/>
            <a:ext cx="4168109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၁၄၆/နောက်ဆက်တွဲပြဌာန်းစာအုပ် စာမျက်နှာ ၆၂-၆၃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68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36316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ယာဖက်ပုံတွင်၊ လည်ပတ်မှုဝင်ရိုး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 2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L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ကွာဝေးသောအား၏ဗဟိုချက်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L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ကွာဝေးသောအား၏ဗဟိုချက်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တွင်သက် ရောက်သောအားတို့ကို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Fa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Fb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ဟု အသီးသီးသတ်မှတ်သည်။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အသီးသီးသော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အခိုက်အတန့် (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Ma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Mb)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Ｍａ＝　Ｆａ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２Ｌ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Ｍｂ＝　Ｆｂ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Ｌ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ဖြင့် ရရှိနိုင်ပါသည်။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အကယ်၍ အဆိုပါနပ်ကိုတင်းကျပ်သည့်အား (အခိုက်အတန့်)သည်ထပ်တူ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ဖြစ်သောအခါ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Ｍａ＝Ｍｂ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ဖြစ်ပြီး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Ｆａ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２Ｌ＝Ｆｂ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２Ｆａ＝Ｆｂ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Ｆａ＝Ｆｂ／２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ဟုဖြစ်သည်။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၄င်းသည်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နပ်ကိုတင်းကျပ်သည့်အား(အခိုက်အတန့်)သည် တူညီ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သောအခါ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လက်မောင်းအကွာအဝေး ၂ဆရှိ သောနေရာရှိ အမှတ် 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တွင်တင်းကျပ်သောအား 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Fa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အနီးရှိ အမှတ် 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တွင်တင်းကျပ်သောအား 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Fb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၏ တဝက်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သာရှိသည်။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သို့သော် ဤကိစ္စတွင် လက်မောင်းကိုလှုပ်ရှားသည့်အကွာအဝေးသည်ပိုမိုရှည်လျားပြီး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A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B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မည်သည့်နေရာကို တင်းကျပ်သည် ဖြစ်စေအလုပ်ပမာဏတူညီသည်။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8365" y="1447541"/>
            <a:ext cx="2716985" cy="1739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153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အား၏အခိုက်အတန့် (၃)   ပြုတ်ကျခြင်းနှင့် အခိုက်အတန့်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80651" y="6400413"/>
            <a:ext cx="419001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၁၄၈/နောက်ဆက်တွဲပြဌာန်းစာအုပ် စာမျက်နှာ ၆၄-၆၅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38232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 လုပ်ငန်းခွင်အတွင်းပြုတ်ကျခြင်းနှင့်သက်ဆိုင်သောတည်ငြိမ်မှုနှင့်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အခိုက်အတန့်အကြားဆက်နွယ်မှုကို နမူနာဖြင့်ရှင်းလင်းပြပါမည်။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[အခြေအနေ]</a:t>
            </a:r>
            <a:endParaRPr lang="en-US" altLang="ja-JP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Ｏ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ကျသွားသောလည်ချက် (ဘေးထောက်ဘားတန်းကို ဆန့်ထုတ်ထားသည့်အနေအထား)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ＷＧ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အမြင့်နေရာလုပ်ငန်းသုံးပလက်ဖောင်းယာဥ်၏အလေးချိန်   (အလေးချိန်) (ကိုယ်ထည်၏ထု×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ｇ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Ｗ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လုပ်ငန်းသုံးပလက်ဖောင်းပေါ်တွင်ရွှေ့ပြောင်းနိုင်သောဝန်၏ စုစုပေါင်းအလေးချိန် (ဝန်ပါထုထည်×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ｇ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Ｌ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လည်ချက်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မှအမြင့်နေရာလုပ်ငန်းသုံးပလက်ဖောင်းယာဥ်၏ ဗဟိုဆွဲအားနေရာအထိအကွာအဝေး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ℓ- လည်ချက်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 ရွှေ့ပြောင်းနိုင်သောဝန်၏ဗဟိုဆွဲအားနေရာ အထိ‌ရေပြင်ညီအကွာအဝေး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လည်ချက် 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O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ကိုဝင်ရိုးအဖြစ်ထားပြီး အမြင့်နေရာလုပ်ငန်းသုံးပလက်ဖောင်းယာဥ်ကို ပြုတ်ကျစေသည့်အား၏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အခိုက်အတန့်သည် ပြုတ်ကျသည့်အခိုက်အတန့် (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MW)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အဆိုပါပြုတ်ကျစေသည့်အခိုက်အတန့်နှင့် ဆန့်ကျင်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ဖက်သက်ရောက်စေပြီးတည်ငြိမ်စေသည့်အခိုက်အတန့် (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MG)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ကိုအောက်ပါညီမျှခြင်းဖြင့်ရှာဖွေနိုင်သည်။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ပြုတ်ကျအခိုက်အတန့်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ＭＷ＝　Ｗ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တည်ငြိမ်အခိုက်အတန့်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ＭＧ＝　ＷＧ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Ｌ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ＭＧ＞ＭＷ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ဖြစ်နေချိန်တွင် အမြင့်နေရာလုပ်ငန်းသုံး ပလက်ဖောင်းယာဥ်သည် တည်ငြိမ်နေပြီး 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ＭＧ＜ＭＷ </a:t>
            </a:r>
            <a:endParaRPr lang="my-MM" altLang="ja-JP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ဖြစ်နေချိန်တွင် ပြုတ်ကျသည်။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ထို့ပြင် ရွှေ့ပြောင်းနိုင်သောဝန် တူညီစွာရှိနေသည့်တိုင်အောင် လက်တံကိုနှိမ့်ထားချိန် သို့မဟုတ် ဆန့်ထုတ်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ထားချိန် ရွှေ့ပြောင်းနိုင်သောဝန်၏ ဗဟိုဆွဲအားနေရာအထိအကွာအဝေး (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Ｑ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သည်ရှည်လျားကာ ပြုတ်ကျသည့်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အခိုက်အတန့် (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ＭＷ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ကကြီးမားပြီး ပြုတ်ကျခြင်း ဘေးအန္တရာယ်ပိုမိုများပြားသည်။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အထူးမှတ်ရန်မှာ အမြင့်နေရာလုပ်ငန်းသုံးပလက်ဖောင်းယာဥ်၏ ဘေးကင်းရေးကိရိယာဖြစ်သော "လက်တံ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မောင်းနှင်မှု ထိန်းချုပ်ကိရိယာ"သည် အဆိုပါပြုတ်ကျခြင်းအခိုက်အတန့်နှင့် တည်ငြိမ်အခိုက်အတန့်ကို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အလိုအလျောက်အာရုံခံပြီး အချက်ပေးမှုထုတ်လွှတ်ပေးခြင်း သို့မဟုတ် လည်ပတ်မှုကိုရပ်တန့်ပေးခြင်း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ပြုလုပ်သည့်ကိရိယာဖြစ်သည်။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လက်တံ၏ လည်ပတ်လုပ်‌ဆောင်မှုအကန့်အသတ်ကိုဖော်ပြထားသည်မှာ ယာဖက်ဇယား၏ လုပ်ငန်း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အချင်းဝက်ဇယားဖြစ်သည်။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7414" y="1191958"/>
            <a:ext cx="1557936" cy="22521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図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6402" y="3959489"/>
            <a:ext cx="1788948" cy="15212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64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အမြင့်နေရာလုပ်ငန်းသုံးပလက်ဖောင်းယာဥ်အမျိုးအစားများ-လုပ်ငန်းသုံးကိရိယာ (၃)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8996" y="6400413"/>
            <a:ext cx="373166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၆/နောက်ဆက်တွဲပြဌာန်းစာအုပ် စာမျက်နှာ ၇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24252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en-US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ရော‌နှောဝင်ရိုးတိုင်ပုံစံ</a:t>
            </a:r>
            <a:endParaRPr lang="en-US" altLang="ja-JP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ဝင်ရိုးတိုင်တွင် ဆန့်ထုတ်ကျုံ့သွင်းနိုင်၊ ကွေးညွှတ်နိုင်သည့် နှစ်မျိုးစလုံးသော လုပ်ဆောင်ချက်များပါဝင်လျှက်ရှိသည်။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  <a:endParaRPr lang="my-MM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က။ လုပ်ငန်းသုံးပလက်ဖောင်း ရောက်ရှိနိုင်သောနယ်ပယ်ကို မြင့်မားပြီး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ကျယ်ပြန့်စေနိုင်သည်။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ခ။  မြင့်မားသောနေရာ ထို့အပြင်ကျယ်ပြန့်သောဧရိယာတွင် လုပ်ငန်းဆောင်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ရွက်ရန်လိုအပ်သော ဆောက်လုပ်ရေးလုပ်ငန်း၊ ပြုပြင်ထိန်း သိမ်းရေး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လုပ်ငန်း အစရှိသည်တို့တွင် အသုံးပြုမှုများပြားသည်။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5754DBE-359B-D6E1-FB3C-EA96BED9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9557" y="911127"/>
            <a:ext cx="1720306" cy="2617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122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6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အား၏ဟန်ချက်</a:t>
            </a:r>
            <a:endParaRPr kumimoji="1" lang="ja-JP" altLang="en-US" sz="16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30824" y="6400413"/>
            <a:ext cx="413983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၁၄၉/နောက်ဆက်တွဲပြဌာန်းစာအုပ် စာမျက်နှာ ၆၅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70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31607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အား၏ဟန်ချက်</a:t>
            </a:r>
            <a:endParaRPr lang="en-US" altLang="ja-JP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တစ်ခုတည်းသောအရာဝတ္ထုအပေါ်တွင် များစွာသောအားများက သက်ရောက်နေသည့်အခါ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ထိုအရာဝတ္ထုသည်လှုပ်ရှားမှုမရှိခဲ့လျှင် ထိုအားများ ကို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"အား၏ဟန်ချက်"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ဟုခေါ်သည်။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ပမာအားဖြင့် ဝန်တစ်ခုကိုကြိုးဖြင့်ဆိုင်းထားသည့်အခါ ဝန်သည် ငြိမ်သက်နေသည်ဆိုခြင်းမှာ ဝန်၏ထု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ထည်မှထွက်ပေါ်လာသော ကမ္ဘာ့ဆွဲအား (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W=mg)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နှင့်တူညီသောပမာဏရှိသည့်အား (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F)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ကြိုးပေါ်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တွင်သက်ရောက်လျှက်ရှိပြီး အားသည် ဟန်ချက်ညီနေသည့်အနေအထားဖြစ်ပေါ်သည်။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မျဥ်းပြိုင်အား၏ဟန်ချက်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ယာဖက်ပုံ၏ ထမ်းပိုးတွင်သက်ရောက်လျှက်ရှိသောအားသည် တည်ငြိမ်လျှက်ရှိသည်ဆိုခြင်းမှာ လည်ချက်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၏ညာဖက်လှည့်အခိုက်အတန့် (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Ma)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 ဘယ်ဖက်လှည့်အခိုက်အတန့် (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Mb)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သည်တူညီသည်ဖြစ်ပြီး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အောက်ပါညီမျှခြင်းဖြင့်ဖော်ပြနိုင်သည်။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Ｍａ＝Ｍｂ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Ｍａ＝Ｗａ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Ｍｂ＝Ｗｂ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×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မှတ်သားရန်မှာ ထမ်းပိုးထားသူ၏ပုခုံးပေါ်တွင် 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Ｗａ＋Ｗｂ＝Ｐ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၏ အားကသက်ရောက်လျှက်ရှိသည်။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9983" y="1399755"/>
            <a:ext cx="1626014" cy="187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9983" y="3422100"/>
            <a:ext cx="1805367" cy="2265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021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ထုထည်နှင့် ဗဟိုဆွဲအား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73421" y="6400413"/>
            <a:ext cx="389724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၁၅၀/နောက်ဆက်တွဲပြဌာန်းစာအုပ် စာမျက်နှာ ၆၆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9267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(၁)</a:t>
            </a:r>
            <a:r>
              <a:rPr lang="ja-JP" altLang="my-MM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ထုထည်</a:t>
            </a:r>
            <a:endParaRPr lang="ja-JP" altLang="en-US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အရာဝတ္ထု၏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ထုထည်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သည်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အရွယ်အစားတူညီ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သော်လည်း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ပစ္စည်းပေါ်မူတည်၍ကွဲပြားသည်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။ ဥပမာ ခဲသည် သံထက်ပိုလေးပြီး သစ်သားသည် အလူမီနီယမ်ထက်ပေါ့ပါးသည်။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၄င်းသည်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"တစ်ယူနစ်ပါပမာဏ၏ ထုထည်" 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d) 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၏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ခြားနားချက်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ကြောင့်ဖြစ်သည်။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49" y="1781902"/>
            <a:ext cx="7886701" cy="25312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(၂)</a:t>
            </a:r>
            <a:r>
              <a:rPr lang="ja-JP" altLang="my-MM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ဗဟိုဆွဲအား</a:t>
            </a: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"ဗဟိုဆွဲအား"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"ဗဟိုဆွဲအား" ဆိုသည်မှာ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"အရာဝတ္ထု၏ အစိတ်အပိုင်းတစ်ခုစီတွင်သက်ရောက်နေသော ကမ္ဘာ့ဆွဲအားကို ၁ ခု တည်းအဖြစ်စုစည်းလိုက်သည့်အခါ အဆိုပါအားကသက်ရောက်နေသောနေရာ"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ဖြစ်သော်လည်း အလွယ်တကူပြောရလျှင်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အရာဝတ္ထု၏အလေးချိန်၏ ဗဟို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ဖြစ်သည်။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ts val="1200"/>
              </a:lnSpc>
              <a:spcBef>
                <a:spcPts val="6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သီးခြားတည်ရှိသောအရာဝတ္ထုသည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် အဆိုပါအရာဝတ္ထု၏ကိုယ်ပိုင် ဗဟို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ဆွဲအား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ရှိပြီး အဆိုပါအရာဝတ္ထုသည် ပုံစံပြောင်းလဲမှုမရှိမချင်း အဆိုပါ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ဝတ္ထု၏ အနေအထားနှင့် ထားရှိပုံပြောင်းလဲသည့်တိုင်အောင်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အဆိုပါ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ဗဟိုဆွဲ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အား၏ တည်နေရာသည်ပြောင်းလဲမှုမရှိပေ။</a:t>
            </a:r>
            <a:endParaRPr lang="ja-JP" altLang="en-US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ထို့အပြင်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အရာဝတ္ထု၏အတွင်းတွင်ရှိနေရန်လည်းလိုအပ်ခြင်းမရှိပါ။</a:t>
            </a:r>
            <a:endParaRPr lang="ja-JP" altLang="en-US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အဆိုပါ ဗဟိုဆွဲအား၏ အနေအထားသည်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အရာဝတ္ထု၏ ဆွဲတင်ထားသည့်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အနေအထား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နှင့်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အမြင့်နေရာလုပ်ငန်းသုံး ပလက်ဖောင်းယာဥ် စသည်တို့၏ စက်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ယန္တယားပြုတ်ကျခြင်းကိုထည့်သွင်းစဥ်းစားသည့်အခါ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တွင် </a:t>
            </a: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အရေးပါသော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အချက်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ဖြစ်သည်။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6442" y="2804395"/>
            <a:ext cx="2908908" cy="1266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84593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ဗဟိုဆွဲအားနှင့်တည်ငြိမ်မှု (၁)   အရာဝတ္ထု၏တည်ငြိမ်မှု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98520" y="6400413"/>
            <a:ext cx="427214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၁၅၃/နောက်ဆက်တွဲပြဌာန်းစာအုပ် စာမျက်နှာ ၆၆-၆၇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72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95053"/>
            <a:ext cx="7886701" cy="36261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ထားရှိသောအရာဝတ္ထုသည်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"တည်ငြိမ်မှုအနေအထားကောင်းသည်"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ဆိုခြင်းမှာ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လဲကျနိုင်ခြေမရှိပဲ တည်ငြိမ်နေသည်ဟု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ဆိုလိုခြင်းဖြစ် 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ယာဖက်ပုံတွင်ဖော်ပြထားသည့်အတိုင်း အဆိုပါ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အရာဝတ္ထု၏ဗဟိုဆွဲအားကိုဖြတ်၍ ‌ဒေါင်လိုက်မျဥ်း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အရာဝတ္ထုကိုထောက်ကန်ပေးထားသော အောက်ခြေကိုဖြတ်သွားသည့်အခါ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အရာဝတ္ထု၏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တည်ငြိမ်မှုအနေ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ကောင်းပြီး၊ အပြန်အလှန်အားဖြင့်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ဒေါင့်မှန်သည်အဆိုပါအောက်ခြေမှသွေဖည်သွား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ပါက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မတည်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မငြိမ်ဖြစ်ပြီး လဲပြိုသွား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နိုင်သည်။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အရာဝတ္ထုကို ကုန်းစောင်းတွင်ထားခြင်း၊ စောင်းထားခြင်း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ပြုသည့်အခါ ပြိုလဲရန်လွယ်ကူသည်။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ထို့အပြင် ထိုဒေါင့်မှန်မျဥ်းသည် အောက်ခြေကိုဖြတ်သွားသည့်အခါ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တွင်လည်း သေးသွယ်ရှည်လျားသော ဗဟိုဆွဲအား၏ မြင့်မားသော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အရာဝတ္ထုသည် အနည်းငယ်သောကုန်းစောင်းတွင်ပင် အဆိုပါဒေါင့်မှန်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အောက်ခြေမှသွေဖည်ပြီး လဲပြိုနိုင်သည်။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အပြန်အလှန်အားဖြင့် ပြားချပ်သောအရာဝတ္ထုဖြစ်လျှင်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တိမ်းမှောက်မည့်အန္တရာယ်နည်းပါးသည်။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ယာဖက်ပုံ(က) နှင့် (ခ) တွင်ဖော်ပြထားသည့်အတိုင်း တူညီသောပစ္စည်း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ဖြစ်သော်လည်း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ထားရှိသည့်နည်းလမ်းပြောင်းလဲရုံ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မျှဖြင့် (ခ) သည် (က)နှင့်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စာလျှင် အောက်ခြေဧရိယာကြီးမားပြီး ဗဟိုဆွဲအားအနေအထားကနိမ့်သဖြင့်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တည်ငြိမ်မှုမြင့်မားသည်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တစ်နည်းအားဖြင့်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အရာဝတ္ထုကို တည်ငြိမ်သောအနေအထားဖြင့် ထိန်းသိမ်း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ထားနိုင်ရန်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ဗဟိုဆွဲအားအနေအထားနိမ့်၊ အောက်ခြေဧရိယာကျယ်ပြန့်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သော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အနေအထားဖြင့် ထားရှိရန်လိုအပ်သည်။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7951" y="1516832"/>
            <a:ext cx="2057400" cy="120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2055" y="2984033"/>
            <a:ext cx="2233295" cy="1949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848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ဗဟိုဆွဲအားနှင့်တည်ငြိမ်မှု (၁)   အရာဝတ္ထု ၂ ခု၏ တည်ငြိမ်မှုနှင့်ဗဟိုဆွဲအား</a:t>
            </a:r>
            <a:endParaRPr kumimoji="1" lang="ja-JP" altLang="en-US" sz="20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8750" y="6400413"/>
            <a:ext cx="42119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၁၅၄/နောက်ဆက်တွဲပြဌာန်းစာအုပ် စာမျက်နှာ ၆၇-၆၈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73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31279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ယာဖက်ပုံတွင် အမြင့်နေရာလုပ်ငန်းသုံးပလက်ဖောင်းယာဥ် (ထု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m1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အလေးချိန်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W1=m1g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ဗဟိုဆွဲအား၏အနေအထား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G1)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၏ လုပ်ငန်းသုံးပလက်ဖောင်းတွင်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လုပ်ငန်းဆောင်ရွက်သူနှင့် ပစ္စည်းများစသည် (ထု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m2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အလေးချိန်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w2=m2g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၊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ဗဟိုဆွဲအား၏အနေအထား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G2)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တို့ကိုတင်ထားသည့်အခါ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မြင့်မားလာသည်နှင့်အတူ ဗဟိုဆွဲအား၏အနေအထား (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G)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သည်မြင့်မား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en-US" sz="1400" b="1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h</a:t>
            </a:r>
            <a:r>
              <a:rPr lang="en-US" sz="1400" b="1" baseline="-25000" dirty="0" err="1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b</a:t>
            </a:r>
            <a:r>
              <a:rPr lang="ja-JP" sz="1400" b="1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→</a:t>
            </a:r>
            <a:r>
              <a:rPr lang="en-US" sz="1400" b="1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h</a:t>
            </a:r>
            <a:r>
              <a:rPr lang="en-US" sz="1400" b="1" baseline="-25000" dirty="0">
                <a:effectLst/>
                <a:latin typeface="Myanmar Text" panose="020B0502040204020203" pitchFamily="34" charset="0"/>
                <a:cs typeface="Myanmar Text" panose="020B0502040204020203" pitchFamily="34" charset="0"/>
              </a:rPr>
              <a:t>a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လာမည်။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ထို့အပြင် လက်တံကိုဆန့်ထုတ်ပြီး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လုပ်ငန်းသုံးပလက်ဖောင်းသည် အမြင့်လုပ်ငန်း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သုံးပလက်ဖောင်းယာဥ်၏ အလယ်ဗဟိုမှရွေ့သွားသည့်အခါ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G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ကိုဖြတ်သွားသော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ဒေါင့်မှန်မျဥ်းသည် အမြင့်နေရာလုပ်ငန်းသုံး ပလက်ဖောင်းယာဥ်ကို ထောက်ပံ့ပေးထားသော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လဲပြိုမှုလည်ချက် (ဘီး၊ ယက်ဘီး၊ ဘေးထောက်ဘားတန်း စသဖြင့်)နှင့် နီးကပ်လာ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သော (ℓ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１→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ℓ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２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)ဖြစ်လာပြီး၊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ပြုတ်ကျရန်ရန်လွယ်ကူသော မတည်ငြိမ်သည့်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အခြေအနေ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သို့ရောက်ရှိသည်။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လုပ်ငန်းသုံးပလက်ဖောင်းတွင် သတ်မှတ်ထားသည်ထက်ကျော်လွန်သောထုရှိ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သည့် ပစ္စည်းကိုတင်ဆောင်ပြီး၊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ထို့ပြင်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ဘေးထောက်ဘားတန်းကို အပြည့်အဝ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ဆန့်ထုတ်ပြီး လုပ်ငန်းလုပ်ဆောင်ခြင်း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အန္တရာယ်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ရှိသည့်အတွက်ကြောင့်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တူညီသောအကြောင်းရင်းဖြင့်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ကုန်းစောင်းသို့မဟုတ်စောင်းနေသော အနေအထားဖြင့်အသုံးပြု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ခြင်းသည်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လည်း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ပြိုလဲပြုတ်ကျနိုင်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သည့်အတွက် တတ်နိုင်သမျှ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အလျားလိုက်တပ်ဆင်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ရန် အရေးကြီးသည်။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9" name="図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3850" y="820259"/>
            <a:ext cx="2967586" cy="24984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図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1007" y="3448490"/>
            <a:ext cx="1761654" cy="203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図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2284" y="3647257"/>
            <a:ext cx="1453066" cy="240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27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အီနားရှား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57675" y="6400413"/>
            <a:ext cx="391298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၁၅၆/နောက်ဆက်တွဲပြဌာန်းစာအုပ် စာမျက်နှာ ၆၉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16221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အရာဝတ္ထုတွင်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ပြင်ပမှအားတခုခုသက်ရောက်မှုမရှိ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မချင်း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"တည်ငြိမ်နေသည့်အခါတည်ငြိမ်နေသည့်အခြေအနေကို လှုပ်ရှား သည့်အခါ အဆိုပါလှုပ်ရှားမှုကို ဆက်လက်လုပ်ဆောင်လိုသောသဘာဝ"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ရှိသည်။ ထိုကဲ့သို့သောသဘာဝကို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"အီနားရှား"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ဟုခေါပြီး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အီနားရှားကြောင့် အရာဝတ္ထုတွင်သက်ရောက်နေသောမြင်သာသည့်အား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ကို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"အီနားရှားအား"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ဟုခေါ်သည်။ အီနားရှားအားသည်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အရှိန်တိုးလာသည်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နှင့်အမျှ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ထုထည်ကြီးမားလာသည်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နှင့်အမျှ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ပိုတိုးလာသည်။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အမြင့်နေရာလုပ်ငန်းသုံးပလက်ဖောင်းယာဥ်၏ လုပ်ငန်းသုံးပလက်ဖောင်းတွင်လူစီးနင်းလိုက်ပါပြီး လှည့်နေသည့်အချိန်တွင် ရုတ် တရက်ရပ်တန့်လိုက်လျှင် လှည့်ပတ်သည့်လမ်းကြောင်းအတိုင်း လွင့်စင်ထွက်သွားမည်ကဲ့သို့ဖြစ်သည်မှာ လုပ်ငန်းသုံးပလက်ဖောင်း က ရပ်တန့်သည့်တိုင်အောင် လူသည် "အီနားရှား" ကြောင့် လည်ပတ်သည့် လှုပ်ရှားမှုကိုဆက်လက်လုပ်ဆောင်နေသည့်အတိုင်း ဖြစ်နေသည့်အတွက်ဖြစ်သည်။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ထို့ကြောင့် ရုတ်တရက်လှည့်ပတ်ခြင်းသည် အန္တရာယ်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ရှိသည်။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2328814"/>
            <a:ext cx="3863230" cy="185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7309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ပွတ်တိုက်မှုနှင့် အမြင့်နေရာလုပ်ငန်းသုံးပလက်ဖောင်းယာဥ်၏တည်ငြိမ်မှု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65478" y="6400413"/>
            <a:ext cx="430518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၁၆၀/နောက်ဆက်တွဲပြဌာန်းစာအုပ် စာမျက်နှာ ၇၀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75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8481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ကုန်းစောင်းမြေတွင် အမြင့်နေရာလုပ်ငန်းသုံးပလက်ဖောင်းယာဥ်ကိုရပ်တန့်ပြီး လုပ်ငန်းကိုလုပ်ဆောင်သည့်အခါ ခြေနင်းဘရိတ်ဖြင့်ရပ်တန့်ပြီး ပါကင်ဘရိတ်ကိုအသုံးပြုသည် ထို့အပြင်ဂျမ်းတုံးကိုခုပြီး ဘေးထောက်ဘားတန်းလည်း တပ်ဆင်ရသည်။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ယခု ဤနေရာတွင် ပွတ်တိုက်မှုအကြောင်းကိုစဥ်းစားကြည့်လျှင် ခြေနင်းဘရိတ်ဖြင့်အရှိန်လျှော့ပြီးရပ်တန့်နိုင်ခြင်းသည် ဘရိတ်၏ ပွတ် တိုက်မှုအားက အလုပ်လုပ်သောကြောင့်ဖြစ်သည်။ ပါကင်ဘရိတ်၏ သက်ရောက်မှုကိုပြသနိုင်သည်မှာလည်း ပွတ်တိုက်မှုအားက အလုပ်လုပ် သောကြောင့်ဖြစ်သည်။ ထို့အပြင်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မြေပြင်နှင့်တာယာတို့အကြား ပွတ်တိုက်မှုအားကအလုပ်လုပ်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သည်နှင့်အတူ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ဘရိတ်ကိုအသုံးပြုသရွေ့ အမြင့် လုပ်ငန်းသုံးပလက်ဖောင်းယာဥ်သည် ရပ်ထားသည့်အနေအထားကို ထိန်းသိမ်း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ထားနိုင်သည်။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သို့သော် ပုံ ၄-၃၃ တွင်ပြထားသည့်အတိုင်း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မတ်စောက်သောကုန်းစောင်းတွင်ရပ်တန့်ခြင်း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ရပ်တန့်ထားသည့်ခဏတာတွင် တည်ငြိမ် သည့်အနေအထားကို ထိန်းသိမ်းထားနိုင်သော်လည်း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တည်ငြိမ်သောပွတ်တိုက်အားကိုကျော်လွန်သော ပြင်ပအားတစ်ခုခုက သက်ရောက်လာပါ က တူညီစွာစတင်ရွေ့ထွက်သွားမည်ဖြစ်သည်။</a:t>
            </a:r>
            <a:endParaRPr lang="en-US" altLang="ja-JP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ဘေးထောက်ဘားတန်းကိုတပ်ဆင်ထားသည့်အခြေအနေတွင် ဂျိုက်၊ ဂျိုက်အောက်ခံ၊ လမ်းမျက်နှာပြင်တို့နှင့် ကြားတွင် ပွတ်တိုက်အားက အလုပ်လုပ်ပြီး အမြင့်နေရာလုပ်ငန်းသုံးပလက်ဖောင်းယာဥ်ကို တည်ငြိမ်သည့်အနေ အထားတွင်ထိန်းသိမ်းထားနိုင်သည်။ သို့သော်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တာယာနှင့် လမ်း မျက်နှာပြင်အကြားတွင်အလုပ်လုပ်သော ပွတ်တိုက်အားနှင့်တချိန်တည်းတွင် ကုန်းစောင်း၏‌ဒေါင့်ကကြီးမားလာပြီး အား၏ဦးတည်ရာပြောင်း လဲသွားလျှင် အမြင့်နေရာလုပ်ငန်းသုံးပလက်ဖောင်းယာဥ်သည် စတင်ရွေ့ထွက်သွားမည်။</a:t>
            </a:r>
            <a:endParaRPr lang="en-US" altLang="ja-JP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အမြင့်နေရာလုပ်ငန်းသုံးပလက်ဖောင်းယာဥ်ကိုတပ်ဆင်ပြီး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လုပ်ငန်းကိုလုပ်ဆောင်မည့်အချိန်တွင် သတ်မှတ်ထားသည့် ကုန်းစောင်းဒေါင့်ပမာဏ အတွင်း မဖြစ်မနေအသုံးပြုရခြင်း၏အကြောင်းရင်း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၁ ခုမှာ ထိုကဲ့သို့သော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ပွတ်တိုက်မှုနှင့် ယာဥ်၏တည်ငြိမ်မှုတို့ဆက်စပ်ခြင်း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ကြောင့်ဖြစ် 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6" name="図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6628" y="3864190"/>
            <a:ext cx="2646345" cy="120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5478" y="3892413"/>
            <a:ext cx="1795093" cy="1173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3927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ဝန်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98520" y="6400413"/>
            <a:ext cx="427214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၁၆၁၊၁၆၅/နောက်ဆက်တွဲပြဌာန်းစာအုပ် စာမျက်နှာ ၇၁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33469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"ဝန်"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ဆိုသည်မှာ စက်ယန္တယား သို့မဟုတ်အခြေခံအဆောက်အဦစသည့် အရာဝတ္ထုတစ်ခုလုံး သို့မဟုတ် တစ်စိတ်တစ်ပိုင်းအပေါ်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သက်ရောက်နေသည့်ပြင်ပအား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ကိုဆိုလိုသည်။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ဝန်(အား)၏ သက်ရောက်မှုအခြေအနေကိုမူတည်၍ အမျိုးအစားခွဲခြားခြင်း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တည်ငြိမ်ဝန်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တည်ငြိမ်ဝန်ဆိုသည်မှာ အရာဝတ္ထုတစ်ခုပေါ်တွင်သက်ရောက်လျှက်ရှိသောအား၏ ပြင်းအားပမာဏနှင့် ဦးတည်ရာသည် အချိန်ပြောင်းလဲသွားသည့်တိုင်အောင် မပြောင်းမလဲပဲတည်မြဲနေသောဝန်ကိုခေါ်သည်။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ဒိုင်းနမစ်ဝန်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ထပ်တလဲလဲဝန်နှင့် သက်ရောက်ဝန်ဟူ၍ ၂မျိုးရှိသည်။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ထပ်တလဲလဲဝန် - ထပ်တလဲလဲဝန် ဆိုသည်မှာ ဝန်၏ဦးတည်ရာပြောင်းလဲခြင်းမရှိပဲ ဝန်၏အလေးချိန်ပမာဏကသာ အချိန်နှင့်အမျှ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     ပြောင်းလဲပြီး ထပ်တလဲလဲသက်ရောက်လျှက်ရှိသောဝန်ကိုဆိုလိုသည်။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သက်ရောက်ဝန် - သက်ရောက်ဝန်ဆိုသည်မှာ တစ်ဒင်္ဂအတွင်းသက်ရောက်သောပမာဏကြီးမားသည့်ဝန်ဖြစ်သည်။ ဥပမာအားဖြင့်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     လက်တံ၏လှည့်ပတ်မှုကိုရုတ်တရက်ရပ်တန့်လိုက်သည့်အခါ လက်တံတွင်သက်ရောက်သော ဘေးတိုက်ဝန်သည်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     သက်ရောက်ဝန်ဖြစ်သည်။ လက်တံတွင်ကြီးမားသောဝန်က သက်ရောက်ပြီး စက်ယန္တယားစသည်တို့ကို တဒင်္ဂ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     အတွင်းပျက်စီးစေနိုင်သော အကြောင်းရင်းဖြစ်သည်။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 ဝန်၏ဖြန့်ထွက်မှုအခြေအနေကိုမူတည်၍ အမျိုးအစားခွဲခြားခြင်း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အရာဝတ္ထုတွင်သက်ရောက်သောပြင်ပအား၏ဖြန့်ထွက်မှုအခြေအနေကိုလိုက်၍ အောက်ပါအတိုင်း အမျိုးအစား ၂ မျိုး သတ်မှတ်နိုင်သည်။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စုစည်းဝန်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စုစည်းဝန်ဆိုသည်မှာ အရာဝတ္ထု၏မျက်နှာပြင်ပေါ်တွင်ရှိသောအမှတ်တစ်ခုတွင်သက်ရောက်သောအားကိုဆိုလိုသည်။ ဥပမာ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အားဖြင့် အမြင့်နေရာလုပ်ငန်းသုံးပလက်ဖောင်းယာဥ်၏တာယာနှင့် ဘေးထောက်ဘားတန်းတို့က မြေပြင်ပေါ်တွင်ဖိထောက်ထား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သောဝန်ဖြစ်သည်။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ဖြန့်ထွက်ဝန်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ဖြန့်ထွက်ဝန်ဆိုသည်မှာ အရာဝတ္ထု၏မျက်နှာပြင်တွင်ရှိသော ဖြန့်ထွက်မှုဖြင့်သက်ရောက်သောအားကိုဆိုလိုသည်။ ဥပမာ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အားဖြင့် အမြင့်နေရာလုပ်ငန်းသုံးပလက်ဖောင်းယာဥ်၏ယက်ဘီးမျက်နှာပြင်က အောက်ခံမြေတွင် သက်ရောက်သည့်ဝန်ဖြစ်သည်။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အထူးသဖြင့် အဆိုပါပြင်ပအားသည်မည်သည့်မျက်နှာပြင်တွင်မဆိုတူညီသည့်အတွက် "တူညီသောဖြန့်ထွက်ဝန်“ဟုခေါ်သည်။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  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66984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အောက်ခံမြေ၏ခိုင်ခန့်မှု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26767" y="6400413"/>
            <a:ext cx="394389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၁၆၈/နောက်ဆက်တွဲပြဌာန်းစာအုပ် စာမျက်နှာ ၇၂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77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5748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လုပ်ငန်းသုံးပလက်ဖောင်းယာဥ်သည် လုပ်ငန်းစွမ်းဆောင်ရည်ကိုမြှင့်တင်ရန်အတွက် လက်တံနှင့် မတင်ကိရိယာကိုအသုံးပြုလျှက် လုပ်ငန်း သုံးပလက်ဖောင်းကို အမြင့်သို့ သို့မဟုတ် လုပ်ငန်းအချင်းဝက်ကိုတိုးမြှင့်နိုင်သည့် ဖွဲ့စည်းပုံရှိသည်။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လုပ်ငန်းသုံးပလက်ဖောင်း၏ထိုပြောင်းလဲမှု နှင့်အတူ ဆွဲငင်အားဗဟို၏ အနေအထားသည်ပြောင်းလဲသွား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သောကြောင့်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တိမ်းမှောက်ခြင်းနှင့်ပတ်သက်၍ လုံလောက်သောဂရုစိုက်မှုပြုရန်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လိုအပ်သည်။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ထို့ပြင်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တိမ်းမှောက်မှုအတွက် တုံ့ပြန်လုပ်ဆောင်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ရာတွင်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လည်ချက်ဖြစ်သော နောက်ဘီး၊ ယက် ဘီးနှင့် ဘေးထောက်ဘားတန်း စသည်တို့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တပ်ဆင်ထားသည့် အောက်ခံမြေ၏ကြံ့ခိုင်မှု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မှာ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အရေးကြီးသောအချက်တစ်ချက်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အထူးသဖြင့်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ကြမ်းတမ်းသောအောက်ခံမြေ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 အမြင့်နေရာလုပ်ငန်းသုံးပလက်ဖောင်းယာဥ်ကိုတပ်ဆင်ပြီး လုပ်ငန်းလုပ်ဆောင်သည့် အခါ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ထောက်ထားသည့်အောက်ခံမြေ၏ကျွံကျမှုကြောင့်လဲပြို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နိုင်သဖြင့်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လုပ်ငန်းမစတင်မီ အောက်ခံမြေ၏ ထောက်ခံနိုင်မှုအားကို စစ်ဆေး အတည်ပြု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ပြီးမှသာ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ဘီးနှင့်ဘေးထောက်ဘားတန်းစသည်တို့ကို ကျွံကျခြင်းမဖြစ်အောင် သံပြားစသည်တို့ဖြင့်ဖုံးအုပ်ရန်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အရေးကြီးသည်။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အမြင့်နေရာလုပ်ငန်းသုံးပလက်ဖောင်းယာဥ်သည် လုပ်ငန်းအမျိုးအစား၊ အခြေအနေတို့အပေါ်မူတည်၍ အမျိုးမျိုးသော နေရာများတွင် အချိန်တို မျှသာအသုံးပြုသည်ကများသည်။ ထို့ကြောင့် အမြင့်နေရာလုပ်ငန်းသုံးပလက်ဖောင်းယာဥ် ကိုတပ် ဆင်မည့်အောက်ခံမြေ၏ကြံခိုင်မှုကို အချိန်တိုင်း စစ်ဆေးရန်ခက်ခဲသောကြောင့် တပ်ဆင်သည့်နေရာ၏အောက်ခံမြေ အခြေအနေ နှင့် အနီးအနားနေရာများ၏ မြေသားစမ်းသပ်စစ်ဆေးမှုများ ၏ရလဒ်စသည်တို့မှ အောက်ခံမြေကြံ့ခိုင်မှုကို  ခန့်မှန်းတွက်ချက်ရန်လိုအပ်သည်။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172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ဘေးထောက်ဘားတန်းအသုံးပြုချိန်မြေပြင်ဖိအား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29931" y="6400413"/>
            <a:ext cx="414073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၁၆၈၊၁၇၁/နောက်ဆက်တွဲပြဌာန်းစာအုပ် စာမျက်နှာ ၇၂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33397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အမြင့်နေရာလုပ်ငန်းသုံးပလက်ဖောင်းယာဥ်၏လဲပြိုမှု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နှင့်ပတ်သက်၍ အောက်ခံမြေ၏ခိုင်ခန့်မှုအပြင်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အောက်ခံမြေပေါ်တွင်သက်ရောက်သော ဝန်၏ပမာဏ (မြေပြင်ဖိအား)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သည်လည်း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အရေးကြီးသောအချက်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ဘေးထောက်ဘားတန်းအသုံးပြုချိန်မြေပြင်ဖိအား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ထရပ်ပုံစံစသည့်တို့၏ ဘေးထောက်ဘားတန်းကိုတပ်ဆင်ထားသော အမြင့်နေရာလုပ်ငန်းသုံးပလက်ဖောင်းယာဥ်သည်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လက်တံ၏ဦးတည်ရာ၊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အတင်အချနှင့် ဆန့်ထုတ်ခြင်းတို့၏အခြေအနေ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ကိုမူတည်၍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ဘေးထောက်ဘားတန်းအခံပြားတွင်ရှိသော မြေပြင်ဖိအား၏ပမာဏ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ပြောင်းလဲ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အဆိုပါ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ဘေးထောက်ဘားတန်း၏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လုပ်ငန်းခွင်အတွင်း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ကျွံကျခြင်း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သည်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အနည်းငယ်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သာဖြစ်သော်လည်း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လက်တံ၏ ထိပ်ဖျားတွင်တပ်ဆင် ထားသော လုပ်ငန်းသုံးပလက်‌ဖောင်းတွင် ချဲ့ကားကျယ်ပြန့်လာပြီး အမြင့်နေရာလုပ်ငန်းသုံး ပလက်ဖောင်းယာဥ်ကို တိမ်းမှောက်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စေသော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အန္တရာယ်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ရှိသည်။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ထို့ကြောင့်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အခင်းခင်းမထားသော အောက်ခံမြေပေါ်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တွင်တပ်ဆင်သည့် အခါ၊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ဘေးထောက်ဘားတန်းရှိ မြေပြင်ဖိအားကို စစ်ဆေးရန်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အပြင် မညီ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မညာဖြစ်မနေစေရန်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အတွက်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သံပြားစသည်တို့ဖြင့်ဖုံးအုပ်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ပြီး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ပုံမှန်မဟုတ်‌သော ကျွံကျမှုကိုကာကွယ်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ရန်အရေးကြီးသည်။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549" y="3289054"/>
            <a:ext cx="2150035" cy="25052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5657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ဓာတ်လိုက်ခြင်း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32814" y="6400413"/>
            <a:ext cx="433784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၁၇၂၊၁၇၃/နောက်ဆက်တွဲပြဌာန်းစာအုပ် စာမျက်နှာ ၇၃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6022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ပြင်ပ လျှပ်စစ်နှင့်ဆက်သွယ်ရေးလုပ်ငန်း၊ ဆောက်လုပ်ရေးလုပ်ငန်းစသည်တို့တွင်အသုံးပြုမှုများပြားသော အမြင့်နေရာလုပ်ငန်းသုံးပလက်ဖောင်း ယာဥ်သည် လျှပ်စစ်ဓာတ်အားလိုင်းများအနီးအနားတွင် လုပ်ငန်းလုပ်ဆောင်ရသည်ကများပြားပြီး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ပုံမှန်အားဖြင့် ဓာတ်လိုက်ခြင်းဘေး အန္တရာယ်ကာကွယ်ရေး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စိတ်ထဲတွင်အမြဲထားပြီး လုပ်ငန်းဆောင်ရွက်ရန်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အရေးကြီးပါသည်။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"ဓာတ်လိုက်ခြင်း"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ဆိုသည်မှာ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လူ၏ခန္ဓာကိုယ်တွင် လျှပ်စစ်လှိုင်းကဖြတ်စီးသောကြောင့် ဒဏ်ရာရရှိစေခြင်း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ကိုဆိုလိုပြီး လျှစ်စစ်ရှော့ခ် ဟု လည်းခေါ်ကြသည်။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အမြင့်နေရာလုပ်ငန်းသုံးပလက်ဖောင်းယာဥ်ကိုအသုံးပြုစဥ်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ဖြစ်ပွားသော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ဓာတ်လိုက်ခြင်း၏အကြောင်းရင်း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မှာ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လျှပ်စစ်ဓာတ်အားပို့လွှတ်ရေး လိုင်း၊ လျှပ်စစ်ဖြန့်ဖြူးရေးလိုင်းတို့နှင့်ထိမိ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ခြင်း၊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အမြင့်နေရာလုပ်ငန်းသုံးပလက်ဖောင်းယာဥ်ကို အသုံးပြုပုံမသင့်တော်ခြင်းနှင့် ထိန်းသိမ်းမှုညံ့ဖျင်း ခြင်းတို့ကြောင့် လျှပ်စစ်ယိုစီးခြင်း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စသည်တို့ရှိသည်။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လူခန္ဓာကိုယ်သည် လျှပ်စစ်ဒါဏ်ခံနိုင်ရည်နည်းပါးပြီး အထူးသဖြင့်ရေစိုနေသောအချိန်တွင် လျှပ်စီးက စီးကူးရန်လွယ်ကူသည့်အတွက် အန္တရာယ်ကျရောက်နိုင်ခြေမြင့်မားသည်။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အပျော့စားများတွင် ယာယီနာကျင်မှုနှင့် ထုံကျင်ခြင်း ကဲ့သို့သောလက္ခဏာများ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သည်လုံလောက် သော်လည်း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အားပြင်းသည့်အခါတွင် ဓာတ်လိုက်သေဆုံးခြင်း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အထိ ဖြစ်ပွားမှုများပြားသည်။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အထူးသဖြင့် လျှပ်စီးကြောင်းသည်နှလုံးကိုဖြတ်စီးသွားလျှင် နှလုံးရပ်ခြင်း၊ အသက်ရှူရပ်ခြင်း၊ သွေးလန့် ချောက်ခြားခြင်းကဲ့သို့ပြင်းထန် သောလက္ခဏာများပေါ်ပေါက်ပြီး ဓာတ်လိုက်သေဆုံးခြင်း၊ ထို့အပြင် လျှပ်စီးဖြတ်စီးသွားသောအစိတ်အပိုင်းများလောင်ကျွမ်းခြင်းနှင့် တစ်သျှူး များသေဆုံးခြင်းကို ဖြစ်ပေါ်စေသည့်အဖြစ်မျိုးလည်း ရှိသည်။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6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အမြင့်နေရာလုပ်ငန်းသုံးပလက်ဖောင်းယာဥ်အမျိုးအစားများ-လုပ်ငန်းသုံးကိရိယာ (၄)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63512" y="6400413"/>
            <a:ext cx="370715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၆/နောက်ဆက်တွဲပြဌာန်းစာအုပ် စာမျက်နှာ ၇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32144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en-US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b="1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ထက်အောက်တက်ဆင်းနိုင်သောပုံစံ</a:t>
            </a:r>
            <a:endParaRPr lang="en-US" altLang="ja-JP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 ‌ဒေါင်လိုက်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အထက်နှင့်အောက်ရွေ့လျားစေနိုင်သည့်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ဖွဲ့စည်းပုံရှိပြီး ကတ်ကြေးပုံစံ၊ ရွက်တိုင်ပုံစံ၊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ဆစ်ဂမာ (</a:t>
            </a: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sigma)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ပုံစံနှင့် </a:t>
            </a: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X 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ပုံစံအမျိုးအစား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များရှိသည်။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  <a:endParaRPr lang="my-MM" altLang="ja-JP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က။ လုပ်ငန်းဧရိယာသည် သွားလာ မောင်းနှင်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ရေးကိရိယာ၏ အပေါ် ပိုင်းတွင်သာကန့်သတ်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ထားသည်။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ခ။  အဆောက်အဦဆောက်လုပ်ရေး အတွင်းပိုင်းတပ်ဆင်ခြင်းလုပ်ငန်း၊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ကိရိယာများ တပ်ဆင်ခြင်းစသည် တို့တွင် အသုံးပြုမှုများပြားသည်။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ဂ။  များသောအားဖြင့် အရွယ်အစား သေးငယ်သည်။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02E23ED-38C5-D63C-375B-F74944457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9955" y="1144905"/>
            <a:ext cx="3390265" cy="2284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308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211366"/>
            <a:ext cx="7886700" cy="53902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လူ့ခန္ဓာကိုယ်အပေါ်လျှစ်စီးကြောင်း၏အကျိုးသက်ရောက်မှု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60192" y="6400413"/>
            <a:ext cx="431047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၁၇၄/နောက်ဆက်တွဲပြဌာန်းစာအုပ် စာမျက်နှာ ၇၃-၇၄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9"/>
            <a:ext cx="7886701" cy="23339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၁။ ဓာတ်လိုက်ခြင်းဖြစ်နိုင်ခြေကိုဆုံးဖြတ်နိုင်သည့်အချက်များ</a:t>
            </a:r>
            <a:endParaRPr lang="en-US" altLang="ja-JP" sz="1400" b="1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ဓာတ်လိုက်ခြင်းကြောင့် လူ၏ခန္ဓာကိုယ်တွင်ထိခိုက်ဒဏ်ရာရမှု၏ ပြင်းထန်မှုအတိုင်းအတာသည် ဓာတ်လိုက်ချိန် အခြေ အနေပေါ်မူတည်သော်လည်း အဓိကအချက်များမှာအောက်ပါအတိုင်းဖြစ်ကြသည်။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စီးဝင်နေသောဓာတ်အား၏ပြင်းအားနှင့်ကြိမ်နှုန်း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လျှပ်စစ်စီးဝင်မှုကြာချိန်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လျှပ်စီးလမ်းကြောင်း (လူခန္ဓာကိုယ်သို့ လျှပ်စစ်စီးဝင်သည့်လမ်းကြောင်း)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လျှစ်စစ်ပါဝါအမျိုးအစား (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သို့မဟုတ် 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DC) </a:t>
            </a:r>
            <a:r>
              <a:rPr lang="my-MM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စသဖြင့်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ယေဘုယျအားဖြင့် </a:t>
            </a:r>
            <a:r>
              <a:rPr lang="my-MM" altLang="ja-JP" sz="14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လျှပ်စီးကြောင်းကြီးလေ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လူခန္ဓာကိုယ်၏နှလုံးကဲ့သို့သော အရေးကြီးသည့်အစိတ်အပိုင်းများကို လျှပ်စီး ဖြတ်သွားလျှင် </a:t>
            </a:r>
            <a:r>
              <a:rPr lang="my-MM" altLang="ja-JP" sz="14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လျှပ်စီးကအချိန်ကြာကြာဖြတ်လေ အန္တရာယ်ဖြစ်နိုင်ခြေကမြင့်မားလေ</a:t>
            </a:r>
            <a:r>
              <a:rPr lang="my-MM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ဖြစ်သည်။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400" b="1" u="sng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၂။လူ့ခန္ဓာကိုယ်အပေါ်လျှစ်စီးကြောင်း၏အကျိုးသက်ရောက်မှု</a:t>
            </a:r>
            <a:endParaRPr lang="en-US" altLang="ja-JP" sz="1100" b="1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8BC4D64-6F00-EA75-F55F-578F351AE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36" y="3652915"/>
            <a:ext cx="6121908" cy="223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38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ကောင်းကင်ဝါယာကြိုးများအနီးအလုပ်လုပ်လျှင် သတိပြုရန်အချက်များ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09691" y="6400413"/>
            <a:ext cx="396097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၁၇၄/နောက်ဆက်တွဲပြဌာန်းစာအုပ် စာမျက်နှာ ၇၄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536518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အမြင့်နေရာလုပ်ငန်းသုံးပလက်ဖောင်းယာဥ်များအသုံးပြု၍ လုပ်ငန်းဆောင်ရွက်စဥ်အတွင်း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သွယ်တန်း၊ဖြန့်ဖြူးရေး ဓာတ်အားလိုင်း၏ ကောင်းကင်ဝါယာကြိုးများနှင့်ထိတွေ့မှုကြောင့် ဓာတ်လိုက်သည့်မတော်တဆမှု များပြားစွာဖြစ်ပွား လျှက်ရှိသည်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အထူးသဖြင့်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ဗို့အားမြင့်ဓာတ်အားလိုင်း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များတွင် လုပ်သားနှင့် အမြင့်နေရာလုပ်ငန်းသုံးပလက်ဖောင်းယာဥ်၏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လက်တံ စသည်တို့နှင့် တိုက်ရိုက်ထိမိခြင်းမရှိစေကာမူ ဓာတ်အားပို့လွှတ်လိုင်းအနီးသို့ကပ်မိရုံမျှဖြင့် ဓာတ်လိုက်နိုင်သည့် အန္တရာယ် ဖြစ်နိုင်ခြေရှိသည့်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အတွက်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သတ်မှတ်ထားသည့်အကွာအဝေး အနည်းဆုံးခွဲခြားခြင်းအကွာအဝေး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အတွင်း ချဥ်းကပ်ခြင်းမပြုပဲ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လိုအပ်သည့်ကာကွယ်ရေးကိရိယာ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များအကိုအသုံးပြုရန်နှင့်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လုပ်ငန်းစောင့်ကြည့်ကြီးကြပ်သူ တစ်ဦး ကိုလည်းတာဝန်ပေး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ရန်လိုအပ်သည်။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ထို့အပြင် နွေရာသီတွင်ပေါ်ထွက်နေသည့်ခန္ဓာကိုယ်၏အစိတ်အပိုင်းများပြားပြီးချွေးဖြင့်စိုစွတ်နေသည့်အတွက် ဓာတ်လိုက်ခြင်းမတော်တဆမှုများပြားသည်။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ကောင်းကင်ဝါယာကြိုးများ သို့မဟုတ် လျှပ်စစ်စက်ပစ္စည်း၏အားသွင်းဆားကစ်နှင့် နီးကပ်သည့်နေရာတွင် ဆောက်လုပ်ခြင်း၊ ဖြိုဖျက်ခြင်း၊ စစ်ဆေးခြင်း၊ ပြုပြင်ခြင်း၊ ဆေးသုတ်ခြင်း စသည့်လုပ်ငန်းကို အမြင့်နေရာလုပ်ငန်းသုံး ပလက်ဖောင်းယာဥ် ကိုအသုံးပြုပြီးဆောင်ရွက်သည့်အခါ အဆိုပါအားသွင်းဆားကစ်ကိုထိမိခြင်း သို့မဟုတ် နီးကပ် ခြင်းတို့ကြောင့် ဓာတ်လိုက်မှုအန္တရာယ်ရှိသည့်အခါ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အောက်ပါအစီအမံများပြုလုပ်ရန်လိုအပ်ပါသည</a:t>
            </a:r>
            <a:r>
              <a:rPr lang="ja-JP" altLang="en-US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်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ဘေးကင်း ကျန်းမာရေးစည်းမျဥ်း အပိုဒ် ၃၄၉</a:t>
            </a:r>
            <a:r>
              <a:rPr lang="en-US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သက်ဆိုင်ရာအားသွင်းဆားကစ်ကိုနေရာရွှေ့ပါ။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ဓာတ်လိုက်ခြင်းမှကာကွယ်ရန် အကာအရံများပြုလုပ်ပါ။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သက်ဆိုင်ရာအားသွင်းဆားကစ်တွင် လျှပ်ကာသုံးအကာအကွယ်ပစ္စည်းကိုတပ်ဆင်ပါ။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en-US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အထက်ပါ (၁)မှ (၃)အထိအစီအမံများကိုဆောင်ရွက်ရန်ခက်ခဲပါက လုပ်ငန်းစောင့်ကြည့်ကြီးကြပ်သူ တစ်ဦး ကိုတာဝန်ပေးပါ။</a:t>
            </a:r>
          </a:p>
        </p:txBody>
      </p:sp>
    </p:spTree>
    <p:extLst>
      <p:ext uri="{BB962C8B-B14F-4D97-AF65-F5344CB8AC3E}">
        <p14:creationId xmlns:p14="http://schemas.microsoft.com/office/powerpoint/2010/main" val="2276349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45862"/>
            <a:ext cx="7886700" cy="42379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ဓာတ်လိုက်မှုကာကွယ်ရေးအစီအမံများ၏အခြေခံအချက်များ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14750" y="6400413"/>
            <a:ext cx="44559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၁၇၄/နောက်ဆက်တွဲပြဌာန်းစာအုပ် စာမျက်နှာ ၇၄-၇၅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35450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ဓာတ်လိုက်ခြင်းမှစိုးရိမ်ရသော လျှပ်စစ်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သွယ်တန်း၊ ဖြန့်ဖြူးရေးလိုင်းများ၏အနီးအနားတွင် လုပ်ငန်းဆောင်ရွက် သည့် အခါ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ဖြစ်ပွားတတ်သော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ဓာတ်လိုက်မှုမှကာကွယ်ရန် အခြေခံအစီအမံများ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သည်အောက်ပါအတိုင်းဖြစ်သည်။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[ဓာတ်လိုက်မှုကာကွယ်ရေးအစီအမံများ၏အခြေခံအချက်များ]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လျှပ်စစ်ဓာတ်အားကုမ္ပဏီနှင့် ကြိုတင်တိုင်ပင်ပါ။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ဓာတ်အားလိုင်းများမှ ဘေးကင်းသည့်အကွာအဝေး (ဘေးကင်းသည့်အကွာအဝေး-ဇယား ၄-၈ ကိုကြည့်ပါ) ကို ထိန်းသိမ်းပါ။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စောင့်ကြည့်ကြီးကြပ်မည့်သူကိုခန့်အပ်တာဝန်ပေးပါ။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လုပ်ငန်းအစီအစဥ်နှင့်ပတ်သက်၍ ကြိုတင်တိုင်ပင်ဆွေးနွေးပါ။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သက်ဆိုင်သည့်လုပ်သားများကို လုပ်ငန်းဆိုင်ရာလုပ်ထုံးလုပ်နည်းများကို သေချာစွာအသိပေးပါ။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</a:t>
            </a:r>
            <a:r>
              <a:rPr lang="en-US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လျှပ်စစ်အားသွင်းဆားကစ်ကို လိုအပ်သလိုအကာအကွယ်ပြုလုပ်ပါ။</a:t>
            </a:r>
            <a:endParaRPr lang="en-US" altLang="ja-JP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မှတ်သားရန်မှာ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ဗို့အားနိမ့်လျှပ်စစ်အားသွင်းဆားကစ်ကိုစစ်ဆေးခြင်း၊ ပြုပြင်ခြင်း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စသည်တို့၏ လျှပ်စစ်အားသွင်း ဆားကစ်ကို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ကိုင်တွယ်ရသည့်လုပ်ငန်း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ကိုလုပ်ဆောင်ရာတွင် လုပ်သားကို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တစ်ကိုယ်ရည်လျှပ်ကာပစ္စည်းဝတ်ဆင်၍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သို့မဟုတ် လျှ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ပ်စစ်လိုင်းလုပ်ငန်းသုံးကိရိယာကိုအသုံးပြုရန်အရေးကြီးသည်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။ (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ဘေးကင်းကျန်းမာရေးစည်းမျဥ်း အပိုဒ် ၃၄၆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ထို့အပြင်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ဗို့အားနိမ့်လျှပ်စစ်အားသွင်းဆားကစ်နှင့် နီးကပ်သောနေရာတွင် လျှပ်စစ်ဆားကစ်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သို့မဟုတ်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အမျိုးမျိုး အထောက်အကူပေးသောနေရာမျာကို စစ်ဆေးခြင်း၊ ပြုပြင်ခြင်း၊ ဆေးသုတ်ခြင်း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စသည့် လျှပ်စစ်ဆိုင်ရာ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လုပ်ငန်းကို လုပ်ဆောင်သည့်အခါ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အဆိုပါလျှပ်စစ်ဆားကစ်တွင်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လျှပ်ကာသုံးပစ္စည်းကိုတပ်ဆင်ခြင်း စသည့်လုပ်ဆောင်မှုများ လိုအပ်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သည်။(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ဘေးကင်းကျန်းမာရေးစည်းမျဥ်း အပိုဒ် ၃၄၇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49" y="4546191"/>
            <a:ext cx="8274431" cy="12098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</a:pPr>
            <a:r>
              <a:rPr lang="my-MM" altLang="ja-JP" sz="10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ＭＳ ゴシック" panose="020B0609070205080204" pitchFamily="49" charset="-128"/>
                <a:cs typeface="Myanmar Text" panose="020B0502040204020203" pitchFamily="34" charset="0"/>
              </a:rPr>
              <a:t>*</a:t>
            </a:r>
            <a:r>
              <a:rPr lang="my-MM" altLang="ja-JP" sz="1000" kern="100" dirty="0">
                <a:solidFill>
                  <a:srgbClr val="0070C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၁	တစ်ကိုယ်ရည်လျှပ်ကာပစ္စည်း - ဓာတ်လိုက်မှုအန္တရာယ်ကာကွယ်ရေးအတွက် လုပ်သား၏ကိုယ်တွင် ဝတ်ဆင်ထားသော လျှပ်စစ် အန္တရာယ် ကင်းရှင်းရေးဦးထုပ်၊ လျှပ်စစ်လုပ်ငန်းသုံးရာဘာလက်အိတ်များ၊ အကာအကွယ်သုံးလည်ရှည်ရာဘာဘွတ်ဖိနပ်များ၊ လျှပ်စစ်လုပ်ငန်းသုံးလက်မောင်းကာများ စသည်တို့ဖြစ်သည်။  </a:t>
            </a:r>
            <a:endParaRPr lang="ja-JP" altLang="ja-JP" sz="1000" kern="100" dirty="0">
              <a:solidFill>
                <a:srgbClr val="0070C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Myanmar Text" panose="020B0502040204020203" pitchFamily="34" charset="0"/>
            </a:endParaRPr>
          </a:p>
          <a:p>
            <a:pPr marL="228600" indent="-228600" algn="just">
              <a:lnSpc>
                <a:spcPct val="100000"/>
              </a:lnSpc>
            </a:pPr>
            <a:r>
              <a:rPr lang="my-MM" altLang="ja-JP" sz="1000" kern="100" dirty="0">
                <a:solidFill>
                  <a:srgbClr val="0070C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*၂ လျှပ်ကာသုံးပစ္စည်း - လျှပ်စစ်အားသွင်းဆားကစ်များကိုကိုင်တွယ်ခြင်းနှင့် လျှပ်စစ်ဆိုင်ရာလုပ်ငန်းများကိုလုပ်ဆောင်ချိန်တွင် အားသွင်းအပိုင်းကိုဖုံးအုပ်ပြီး ဓာတ်လိုက်ခြင်းမှကာကွယ်ရန် အကာအကွယ်ဖြစ်သည့်အတွက် အကာအကွယ်အပြားများ၊ အကာ အကွယ်အဖုံး၊ ရာဘာ အကာအကွယ်ပိုက် စသည်တို့ဖြစ်သည်။</a:t>
            </a:r>
            <a:endParaRPr lang="ja-JP" altLang="ja-JP" sz="1000" kern="100" dirty="0">
              <a:solidFill>
                <a:srgbClr val="0070C0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Myanmar Text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my-MM" altLang="ja-JP" sz="1000" dirty="0">
                <a:solidFill>
                  <a:srgbClr val="0070C0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*၃	လျှပ်ကာသုံးအကာအကွယ်ပစ္စည်း - ဆောက်လုပ်ရေးလုပ်ငန်းကဲ့သို့ဗို့အားမြင့်အားသွင်းအပိုင်းနှင့်နီးကပ်သောနေရာတွင် လုပ်ငန်း လုပ်ဆောင်ရသည့် အခါ အောက်လုပ်ရေးသုံးသတ္တုထည်များနှင့်ထိစပ်နေသောလုပ်သားများကို ဓာတ်လိုက်ခြင်းမှကာကွယ်ရန် အတွက် ဗို့အားမြင့်အားသွင်းအပိုင်းတွင်တပ်ဆင်သော ဆောက်လုပ်ရေးသုံးအကာအကွယ်ပိုက်၊ ဆောက်လုပ်ရေးသုံးအကာအကွယ် အပြားတို့ဖြစ်သည်။</a:t>
            </a:r>
            <a:endParaRPr lang="ja-JP" altLang="en-US" sz="10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7369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လွှတ်၊ဖြန့်ဝေဓာတ်အားလိုင်းများမှဘေးကင်းသောအကွာအဝေး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83811" y="6400413"/>
            <a:ext cx="398685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၁၇၆/နောက်ဆက်တွဲပြဌာန်းစာအုပ် စာမျက်နှာ ၇၅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83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820061" y="1162409"/>
            <a:ext cx="39917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y-MM" altLang="ja-JP" sz="1200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ပို့လွှတ်၊ဖြန့်ဝေဓာတ်အားလိုင်းများမှဘေးကင်းသောအကွာအဝေး</a:t>
            </a:r>
            <a:endParaRPr lang="ja-JP" altLang="en-US" sz="1200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903506"/>
              </p:ext>
            </p:extLst>
          </p:nvPr>
        </p:nvGraphicFramePr>
        <p:xfrm>
          <a:off x="1515110" y="1526767"/>
          <a:ext cx="6113780" cy="27127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290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</a:rPr>
                        <a:t>လျှပ်စစ်လိုင်း </a:t>
                      </a:r>
                      <a:endParaRPr lang="ja-JP" sz="105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</a:rPr>
                        <a:t>လျှပ်စီးဗို့အား (Ⅴ)</a:t>
                      </a:r>
                      <a:endParaRPr lang="ja-JP" sz="105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</a:rPr>
                        <a:t>အနည်းဆုံးခွဲခြားခြင်းအကွာအဝေး (</a:t>
                      </a:r>
                      <a:r>
                        <a:rPr lang="ja-JP" altLang="en-US" sz="1050" kern="100" dirty="0">
                          <a:effectLst/>
                        </a:rPr>
                        <a:t>ｍ</a:t>
                      </a:r>
                      <a:r>
                        <a:rPr lang="en-US" altLang="ja-JP" sz="1050" kern="100" dirty="0">
                          <a:effectLst/>
                        </a:rPr>
                        <a:t>)</a:t>
                      </a:r>
                      <a:endParaRPr lang="ja-JP" sz="11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</a:rPr>
                        <a:t>အလုပ်သမားဝန်ကြီးဌာန ညွှန်ကြားချက်*</a:t>
                      </a:r>
                      <a:endParaRPr lang="ja-JP" sz="105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</a:rPr>
                        <a:t>လျှပ်စစ်ကုမ္ပဏီ၏ သတ်မှတ်ပမာဏ</a:t>
                      </a:r>
                      <a:endParaRPr lang="ja-JP" sz="105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290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  <a:latin typeface="Myanmar Text" panose="020B0502040204020203" pitchFamily="34" charset="0"/>
                          <a:cs typeface="Myanmar Text" panose="020B0502040204020203" pitchFamily="34" charset="0"/>
                        </a:rPr>
                        <a:t>ဓာတ်အားဖြန့်ဝေရေးလိုင်း</a:t>
                      </a:r>
                      <a:endParaRPr lang="ja-JP" sz="105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100</a:t>
                      </a:r>
                      <a:r>
                        <a:rPr lang="ja-JP" sz="1200" kern="100" dirty="0">
                          <a:effectLst/>
                        </a:rPr>
                        <a:t>・</a:t>
                      </a:r>
                      <a:r>
                        <a:rPr lang="en-US" sz="1200" kern="100" dirty="0">
                          <a:effectLst/>
                        </a:rPr>
                        <a:t>200</a:t>
                      </a:r>
                      <a:r>
                        <a:rPr lang="my-MM" altLang="ja-JP" sz="1050" kern="100" dirty="0">
                          <a:effectLst/>
                        </a:rPr>
                        <a:t>အောက်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6,600</a:t>
                      </a:r>
                      <a:endParaRPr lang="ja-JP" sz="12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1.2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90">
                <a:tc row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my-MM" altLang="ja-JP" sz="1050" kern="100" dirty="0">
                          <a:effectLst/>
                          <a:latin typeface="Myanmar Text" panose="020B0502040204020203" pitchFamily="34" charset="0"/>
                          <a:cs typeface="Myanmar Text" panose="020B0502040204020203" pitchFamily="34" charset="0"/>
                        </a:rPr>
                        <a:t>ဓာတ်အားပို့လွှတ်ရေးလိုင်း</a:t>
                      </a:r>
                      <a:endParaRPr lang="ja-JP" sz="1050" kern="100" dirty="0">
                        <a:effectLst/>
                        <a:latin typeface="Myanmar Text" panose="020B0502040204020203" pitchFamily="34" charset="0"/>
                        <a:ea typeface="Meiryo UI" panose="020B0604030504040204" pitchFamily="50" charset="-128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22,000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3.0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66,000</a:t>
                      </a:r>
                      <a:endParaRPr lang="ja-JP" sz="12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2.2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154,000</a:t>
                      </a:r>
                      <a:endParaRPr lang="ja-JP" sz="12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5.0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275,000</a:t>
                      </a:r>
                      <a:endParaRPr lang="ja-JP" sz="12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6.4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7.0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29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500,000</a:t>
                      </a:r>
                      <a:endParaRPr lang="ja-JP" sz="1200" kern="1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10.8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11.0</a:t>
                      </a:r>
                      <a:r>
                        <a:rPr lang="my-MM" altLang="ja-JP" sz="1050" kern="100" dirty="0">
                          <a:effectLst/>
                        </a:rPr>
                        <a:t>အထက်</a:t>
                      </a:r>
                      <a:endParaRPr lang="ja-JP" sz="1200" kern="10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6910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14674"/>
            <a:ext cx="7772400" cy="558496"/>
          </a:xfrm>
        </p:spPr>
        <p:txBody>
          <a:bodyPr>
            <a:normAutofit/>
          </a:bodyPr>
          <a:lstStyle/>
          <a:p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အခန်း(၅)</a:t>
            </a:r>
            <a:r>
              <a:rPr kumimoji="1" lang="ja-JP" altLang="my-MM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　</a:t>
            </a:r>
            <a:r>
              <a:rPr kumimoji="1" lang="my-MM" altLang="ja-JP" sz="2400" dirty="0">
                <a:latin typeface="Myanmar Text" panose="020B0502040204020203" pitchFamily="34" charset="0"/>
                <a:ea typeface="+mn-ea"/>
                <a:cs typeface="Myanmar Text" panose="020B0502040204020203" pitchFamily="34" charset="0"/>
              </a:rPr>
              <a:t>သက်ဆိုင်ရာဥပဒေနှင့် စည်းမျဥ်းစည်းကမ်းများ</a:t>
            </a:r>
            <a:endParaRPr kumimoji="1" lang="ja-JP" altLang="en-US" sz="3200" dirty="0">
              <a:latin typeface="Myanmar Text" panose="020B0502040204020203" pitchFamily="34" charset="0"/>
              <a:ea typeface="+mn-ea"/>
              <a:cs typeface="Myanmar Text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818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စည်းမျဥ်းစည်းကမ်းများ(၁)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32814" y="6400413"/>
            <a:ext cx="433784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၁၈၉၊၁၉၀/နောက်ဆက်တွဲပြဌာန်းစာအုပ် စာမျက်နှာ ၇၆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624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အလုပ်သမားများ လိုက်နာထိန်းသိမ်းရမည့်အချက်များ (ဘေးကင်းကျန်းမာရေးစည်းမျဥ်း ၂၉) </a:t>
            </a:r>
            <a:endParaRPr lang="en-US" altLang="ja-JP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အလုပ်သမားများသည် ဘေးကင်းရေးကိရိယာများနှင့်ပတ်သက်၍ အောက်ပါအချက်များကိုလိုက်နာရမည်။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‌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ဘေးကင်းရေးကိရိယာများကိုဖယ်ရှားခြင်း သို့မဟုတ် ယင်းတို့၏လုပ်ဆောင်ချက်ကိုဆုံးရှုံးစေခြင်းမပြုရ။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ယာယီအားဖြင့် ဘေးကင်းရေးကိရိယာများကိုဖယ်ရှားရန် သို့မဟုတ်ယင်းတို့၏လုပ်ဆောင်ချက်ကို ဆုံးရှုံး စေရန်လိုအပ်ပါက လုပ်ငန်းဆောင်ရွက်သူထံမှ ကြိုတင်ခွင့်ပြုချက်ရယူပါ။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ခွင့်ပြုချက်ရယူ၍ ဘေးကင်းရေးကိရိယာများကိုဖယ်ရှားခြင်း သို့မဟုတ် ယင်းတို့၏လုပ်ဆောင်ချက်များကို ဆုံးရှုံးစေခြင်းအား လိုအပ်ချက်မရှိတော့သည့်နောက်တွင် မူလအနေအထားသို့ချက်ခြင်းပြန်ထားရန်။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ဘေးကင်းရေးကိရိယာများပြုတ်ထွက်နေခြင်း သို့မဟုတ် ယင်းတို့၏လုပ်ဆောင်ချက်များ ဆုံးရှုံးနေခြင်း စသည်တို့ပေါ်ပေါက်သည့်အခါ ယင်းအခြေအနေကို လုပ်ငန်းဆောင်ရွက်သူထံချက်ခြင်းအကြောင်းကြားရန်။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အထူးလေ့ကျင့်သင်ကြားမှုလိုအပ်သည့် လုပ်ငန်းတာဝန်(ဘေးကင်းကျန်းမာရေးစည်းမျဥ်း ၃၆)</a:t>
            </a:r>
            <a:endParaRPr lang="ja-JP" altLang="en-US" sz="1200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အလုပ်သမားကိုအောက်ပါလုပ်ငန်းတာဝန်များတွင်တာဝန်ပေးသည့်အခါ အထူး လေ့ကျင့်သင်ကြားမှုကို မဖြစ်မနေဆောင်ရွက်ပေးရန်လိုအပ်သည်။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(၁၀)-၅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လုပ်ငန်းသုံးပလက်ဖောင်းအမြင့် ၁၀ မီတာအောက် အမြင့်နေရာလုပ်ငန်းသုံးပလက်ဖောင်းယာဥ်ကို မောင်း နှင်ခြင်း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(၄၁)</a:t>
            </a:r>
            <a:r>
              <a:rPr lang="ja-JP" altLang="my-MM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 ၂မီတာအထက်နေရာတွင်ရှိသော လုပ်ငန်းသုံးပလက်ဖောင်းကို တပ်ဆင်ရန်ခက်ခဲသောအနေ အထားတွင် အမြင့်မှပြုတ်ကျခြင်းကာကွယ်ရေးပစ္စည်းကို သိုင်းကြိုးအပြည့်အစုံပုံစံဖြင့်အသုံးပြု လုပ်ဆောင်ရ သောလုပ်ငန်းခွင်နှင့်သက်ဆိုင်သောတာဝန်။</a:t>
            </a:r>
          </a:p>
          <a:p>
            <a:pPr marL="717550" indent="-7175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3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2000" b="1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စည်းမျဥ်းစည်းကမ်းများ(</a:t>
            </a:r>
            <a:r>
              <a:rPr lang="my-MM" altLang="ja-JP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၂</a:t>
            </a:r>
            <a:r>
              <a:rPr lang="my-MM" altLang="ja-JP" sz="2000" b="1" dirty="0"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Myanmar Text" panose="020B0502040204020203" pitchFamily="34" charset="0"/>
              </a:rPr>
              <a:t>)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2616" y="6400413"/>
            <a:ext cx="46280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၁၉၁၊၁၉၂/နောက်ဆက်တွဲပြဌာန်းစာအုပ် စာမျက်နှာ ၇၆-၇၇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366701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အလုပ်တာဝန်ထမ်းဆောင်မှုကန့်သတ်ချက်နှင့်ဆိုင်သော အရည်အချင်း(ဘေးကင်းကျန်းမာရေးစည်းမျဥ်း ၄၁)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လုပ်ငန်းသုံးပလက်ဖောင်းအမြင့် ၁၀ မီတာအထက်ရှိ အမြင့် လုပ်ငန်းသုံးပလက်ဖောင်းယာဥ်ကိုမောင်းနှင်ခြင်း (လမ်းမများပေါ်တွင်</a:t>
            </a:r>
            <a:r>
              <a:rPr lang="en-US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သွားလာရန်မောင်းနှင်ခြင်းမှအပ) လုပ်ငန်း တာဝန်ကိုလုပ်ဆောင်နိုင်သူများမှာ အောက်ဖော်ပြပါပုဂ္ဂိုလ်များဖြစ်သည်။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အမြင့်နေရာလုပ်ငန်းသုံးပလက်ဖောင်းယာဥ်ကိုင်တွယ်မောင်းနှင်ရေးသင်တန်းပြီးဆုံးထားသူ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(၂) ကျန်းမာရေး၊ အလုပ်သမားနှင့် လူမှုဖူလုံရေးဝန်ကြီးက သတ်မှတ်ထားသော အခြားသူ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ကျွမ်းကျင်မှုသင်တန်းပြီးဆုံးကြောင်းလက်မှတ်ပြန်လည်ထုတ်ပေးခြင်း စသည် (ဘေးကင်းကျန်းမာရေး စည်း မျဥ်း ၈၂) </a:t>
            </a:r>
            <a:endParaRPr lang="en-US" altLang="ja-JP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(၁)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ကျွမ်းကျင်မှုသင်တန်းပြီးဆုံးကြောင်းလက်မှတ်ရရှိထားသူသည် ကျွမ်းကျင်မှုသင်တန်းပြီးဆုံးကြောင်း လက်မှတ်ပျောက်ဆုံးခြင်း သို့မဟုတ် ပျက်စီးသည့်အခါ ကျွမ်းကျင်မှုသင်တန်းပြီးဆုံးကြောင်း လက်မှတ်ပြန်လည် ထုတ်ပေးရန်လျှောက်လွှာကို ကျွမ်းကျင်မှုသင်တန်း ပြီးဆုံး ကြောင်း လက်မှတ်ကို ထုတ်ပေးခဲ့သော မှတ်ပုံတင် သင်တန်းကျောင်းတွင် ပြန်လည်တင်သွင်းရမည်ဖြစ်ပြီး ကျွမ်းကျင်မှုသင်တန်း ပြီးဆုံးကြောင်း လက်မှတ်ကို မဖြစ် မနေ ပြန်လည်ရယူထားရမည်။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(၂)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ကျွမ်းကျင်မှုသင်တန်းပြီးဆုံးကြောင်းလက်မှတ်ရရှိထားသူသည် အမည်ပြောင်းလဲသည့်အခါ ကျွမ်းကျင်မှု သင်တန်းပြီးဆုံးကြောင်း လက်မှတ် အစားထိုးထုတ်ပေးရန်လျှောက်လွှာကို ကျွမ်းကျင်မှုသင်တန်းပြီးဆုံးကြောင်း လက်မှတ်ထုတ်ပေးခဲ့သော မှတ်ပုံတင်သင်တန်းကျောင်း တွင် လျှောက်ထားရပြီး ကျွမ်းကျင်မှုသင်တန်းပြီးဆုံး ကြောင်းအစားထိုးလက်မှတ်ကို မဖြစ်မနေ ရယူထားရမည်။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426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(၃)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42273" y="6400413"/>
            <a:ext cx="422839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၁၉၄/နောက်ဆက်တွဲပြဌာန်းစာအုပ် စာမျက်နှာ ၇၇-၇၈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36097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အမြင့်နေရာလုပ်ငန်းသုံးပလက်ဖောင်းယာဥ်ဖြင့် လုပ်ငန်းဆောင်ရွက်ရာတွင် စီမံဆောင်ရွက်ရမည့်အချက်များ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လုပ်ငန်းအစီအစဥ်(ဘေးကင်းကျန်းမာရေးစည်းမျဥ်း ၁၉၄-၉)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ja-JP" altLang="en-US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အမြင့်နေရာလုပ်ငန်းသုံးပလက်ဖောင်းယာဥ်ကိုအသုံးပြုပြီး လုပ်ငန်းဆောင်ရွက်ရာတွင် လုပ်ငန်းခွင်နှင့်သက်ဆိုင်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သောပတ်ဝန်းကျင်၏အခြေအနေ၊ အမြင့်နေရာလုပ်ငန်းသုံးပလက်ဖောင်းယာဥ်၏ အမျိုးအစားနှင့်စွမ်းဆောင်ရည်အတွက်သင့်တော်သော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လုပ်ငန်းအစီအစဥ်ကိုသတ်မှတ်ပြီး ထိုလုပ်ငန်းအစီ အစဥ်အတိုင်းလိုက်နာဆောင်ရွက်ရမည်။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လုပ်ငန်းအစီအစဥ်သည် အမြင့်နေရာလုပ်ငန်းသုံးယာဥ်နှင့်ဆိုင်သော လုပ်ငန်းနည်းလမ်းများကို သတ်မှတ်ထည့် သွင်းထားရန်လိုအပ်သည်။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လုပ်ငန်းအစီအစဥ်ကိုသတ်မှတ်ပြီးသည့်နောက် အမြင့်နေရာလုပ်ငန်းသုံးပလက်ဖောင်းယာဥ်နှင့်ဆိုင်သော လုပ်ငန်း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ဆိုင်ရာနည်းလမ်းများနှင့် သက်ဆိုင်သည့်လုပ်သားများထံ အကြောင်းကြား 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လုပ်ငန်းခေါင်းဆောင်(ဘေးကင်းကျန်းမာရေးစည်းမျဥ်း ၁၉၄-၁၀)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အမြင့်နေရာလုပ်ငန်းသုံးယာဥ်ကိုအသုံးပြု၍ လုပ်ငန်းဆောင်ရွက်ရာတွင် သက်ဆိုင်ရာလုပ်ငန်းခွင်အတွက် အလုပ် ခေါင်းဆောင်ကိုသတ်မှတ်ပြီး ထိုသူအား အမှတ်စဥ် (၁) ပါလုပ်ငန်းအစီအစဥ်ကိုအခြေခံပြီး လုပ်ငန်းကိုကြီးကြပ်စေရမည်။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ပြုတ်ကျခြင်း စသည်တို့မှကာကွယ်ခြင်း (ဘေးကင်းကျန်းမာရေးစည်းမျဥ်း ၁၉၄-၁၁)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အမြင့်နေရာလုပ်ငန်းသုံးပလက်ဖောင်းယာဥ်ကိုအသုံးပြု၍ လုပ်ငန်းဆောင်ရွက်ရာတွင် အမြင့်နေရာလုပ်ငန်းသုံး ပလက်ဖောင်းယာဥ်တိမ်းမှောက်ခြင်း သို့မဟုတ် ပြုတ်ကျခြင်းမှ အလုပ်သမား၏အန္တရာယ်ကိုကာကွယ်နိုင်ရန်အတွက် ဘေးထောက်ဘားတန်း ကို ဖြန့်ထုတ်ထားခြင်း၊ အောက်ခံမြေမညီညာခြင်းတို့မှကာကွယ်ခြင်း၊ လမ်းပုခုံးများပြိုကျခြင်းမှကာကွယ်ခြင်း စသည့် လိုအပ်သောအစီအမံ များကိုလုပ်ဆောင်ရန်တာဝန်ရှိသည်။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အချက်ပြခြင်း(ဘေးကင်းကျန်းမာရေးစည်းမျဥ်း ၁၉၄-၁၂)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အမြင့်နေရာလုပ်ငန်းသုံးပလက်ဖောင်းယာဥ်ကိုအသုံးပြု၍ လုပ်ငန်းဆောင်ရွက်ရာတွင် လုပ်ငန်းသုံးပလက်ဖောင်း မှအပ အခြားသောနေရာများတွင် လုပ်ငန်းသုံးပလက်ဖောင်းကို လည်ပတ် ဆောင်ရွက်ရာတွင် လုပ်ငန်းသုံးပလက်ဖောင်း၏အပေါ်မှ အလုပ် သမားနှင့် လုပ်ငန်းသုံးပလက်ဖောင်းမှအပ အခြားနေရာရှိလုပ်ငန်းသုံးပလက်ဖောင်းကို လည်ပတ်နေသောသူတို့အကြား ဆက်သွယ်မှုကို သေချာစေရန် အတွက် အချက်ပြစနစ်များကိုသတ်မှတ်ပြီး ထိုသို့အချက်ပြရန် အချက်ပြသူတစ်ဦးကို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သတ်မှတ်ခြင်း စသည့် လိုအပ်သည့်အစီအမံများကိုလုပ်ဆောင်ရန်တာဝန်ရှိသည်။ 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8475640-2B3C-DE02-A8E4-207D2F8E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6070" y="4661095"/>
            <a:ext cx="1859280" cy="167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9610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(၄)</a:t>
            </a:r>
            <a:endParaRPr kumimoji="1" lang="ja-JP" altLang="en-US" sz="18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7569" y="6400413"/>
            <a:ext cx="428309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၁၉၅-၁၉၇/နောက်ဆက်တွဲပြဌာန်းစာအုပ် စာမျက်နှာ ၇၈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88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36645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အမြင့်နေရာလုပ်ငန်းသုံးပလက်ဖောင်းယာဥ်မောင်းနှင်ရာတွင် စီမံဆောင်ရွက်ရမည့်အချက်များ</a:t>
            </a: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(အပိုင်း ၁)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မောင်းနှင်သည့်အနေအထားမှထွက်ခွာချိန်တွင်လုပ်ဆောင်ရန် (ဘေးကင်းကျန်းမာရေးစည်းမျဥ်း ၁၉၄-၁၃)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အမြင့်နေရာလုပ်ငန်းသုံးပလက်ဖောင်းယာဥ်၏ ယာဥ်မောင်းက သွားလာမောင်းနှင်သည့် ယာဥ်မောင်းထိုင်ခုံနေရာမှ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ထွက်ခွာသည့်အချိန် (လုပ်ငန်းသုံးပလက်ဖောင်းတွင် အလုပ်သမားများ စီးနင်းလိုက်ပါ၍ လုပ်ငန်းဆောင်ရွက်နေပြီး သို့မဟုတ် လုပ်ငန်း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ဆောင်ရွက် ရန်စီစဥ်နေသည့် အချိန်အပါအဝင်) တွင် အဆိုပါယာဥ်မောင်းအား အောက်ပါအစီအမံများဆောင်ရွက်စေရမည်။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 အနိမ့်ဆုံးချထားသည့်အနေအထားတွင်ထားရန်။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မော်တာကိုရပ်တန့်ပါ ထို့နောက် ရပ်တန့်ထားသည့်အနေအထားကိုထိန်းသိမ်းနိုင်ရန်အတွက် ဘရိတ်ကိုအသုံးပြုခြင်းစသည့် အမြင့်လုပ်ငန်း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  သုံးပလက်ဖောင်းယာဥ်ကို မောင်းထွက်သွားခြင်းမှ ကာကွယ်သည့်အစီအမံများကိုလုပ်ဆောင်ရန်။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အမြင့်နေရာလုပ်ငန်းသုံးပလက်ဖောင်းယာဥ်၏ယာဥ်မောင်းသည် အမြင့်နေရာလုပ်ငန်းသုံးပလက်ဖောင်းယာဥ်ကို သွားလာမောင်းနှင်သည့် ယာဥ်မောင်း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ထိုင်ခုံမှထွက်ခွာသည့်အချိန်တွင် အမှတ်စဥ် (၁)တွင်ဖော်ပြထားသည့် အစီအမံ များကိုလုပ်ဆောင်ရန်တာဝန်ရှိသည်။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အမြင့်နေရာလုပ်ငန်းသုံးပလက်ဖောင်းယာဥ်၏ လုပ်ငန်းသုံးပလက်ဖောင်းတွင် အလုပ်သမားများစီးနင်းလိုက်ပါ၍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လုပ်ငန်းလုပ်ဆောင်နေခြင်း သို့မဟုတ် လုပ်ငန်းလုပ်ဆောင်ရန်စီစဥ်နေစဥ် ယာဥ်မောင်းသည် သွားလာမောင်းနှင်သည့် ယာဥ်မောင်းထိုင်ခုံ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မှထွက်ခွာသည့်အခါ အဆိုပါအမြင့်နေရာလုပ်ငန်းသုံး ပလက်ဖောင်းယာဥ်အား ရပ်တန့်ထားသည့်အနေအထားအတိုင်း ထိန်းသိမ်းထားနိုင်ရန်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အတွက် ဘရိတ်ကိုအသုံးပြုခြင်း စသည့်အစီအမံများကိုလုပ်ဆောင်ရန်တာဝန်ရှိသည်။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ယာဥ်မောင်းသည် အမြင့်နေရာလုပ်ငန်းသုံးပလက်ဖောင်းယာဥ် သွားလာမောင်းနှင်သည့် ယာဥ်မောင်းထိုင်ခုံ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မှထွက်ခွာသည့်အခါ အမှတ်စဥ် (၃) ပါအစီအမံများကို လုပ်ဆောင်ရန်တာဝန်ရှိသည်။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လိုက်ပါစီးနင်းမှုကန့်သတ်ချက်များ (ဘေးကင်းကျန်းမာရေးစည်းမျဥ်း ၁၉၄-၁၅)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အမြင့်နေရာလုပ်ငန်းသုံးပလက်ဖောင်းယာဥ်ကိုအသုံးပြု၍လုပ်ငန်းဆောင်ရွက်စဥ်အတွင်း  ခရီးသည်ထိုင်ခုံနှင့် လုပ်ငန်းသုံးပလက်ဖောင်းမှအပ အခြားနေရာများမှ အလုပ်သမားများလိုက်ပါစီးနင်းခြင်းကို လုံးဝခွင့်မပြုရ။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အသုံးပြုမှုကန့်သတ်ချက်များ (ဘေးကင်းကျန်းမာရေးစည်းမျဥ်း ၁၉၄-၁၆)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အမြင့်နေရာလုပ်ငန်းသုံးပလက်ဖောင်းယာဥ်နှင့်ပတ်သက်၍ ရွှေ့ပြောင်းနိုင်သောဝန် (အမြင့်နေရာလုပ်ငန်းသုံးပလက်ဖောင်း ယာဥ်၏ တည်ဆောက်ပုံနှင့် ကုန်ကြမ်းပစ္စည်းကိုလိုက်၍ လုပ်ငန်းသုံးပလက်ဖောင်းတွင် လူ သို့မဟုတ် ဝန်ကိုတင်၍မတင်ရာတွင် အမြင့် ဆုံးတင်ဆောင်နိုင်သည့်ဝန်အလေးချိန် ကို ဆိုလို သည်။) မှအပ ဝန်တင်ဆောင်နိုင်မှုစွမ်းဆောင်ရည်ကိုကျော်လွန်‌အသုံးပြုခြင်းမပြုရ။</a:t>
            </a:r>
            <a:endParaRPr lang="en-US" altLang="ja-JP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765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(၅)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54450" y="6400413"/>
            <a:ext cx="43162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၁၉၅-၁၉၇/နောက်ဆက်တွဲပြဌာန်းစာအုပ် စာမျက်နှာ ၇၉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89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50716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အမြင့်နေရာလုပ်ငန်းသုံးပလက်ဖောင်းယာဥ်မောင်းနှင်ရာတွင် စီမံဆောင်ရွက်ရမည့်အချက်များ</a:t>
            </a: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(အပိုင်း ၂)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အဓိကရည်ရွယ်ချက်မှအပအသုံးပြုခြင်း ကန့်သတ်ချက်များ(ဘေးကင်းကျန်းမာရေးစည်းမျဥ်း ၁၉၄-၁၇)</a:t>
            </a:r>
            <a:endParaRPr lang="ja-JP" altLang="en-US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အမြင့်နေရာလုပ်ငန်းသုံးပလက်ဖောင်းယာဥ်ကို ဝန်ကိုမချီတင်ခြင်းစသည့် သက်ဆိုင်ရာ အမြင့်နေရာလုပ်ငန်းသုံး ပလက်ဖောင်းယာဥ်၏ အဓိကရည်ရွယ်ချက်မှအပ အခြားသောရည်ရွယ်ချက်များအတွက် အသုံးပြုခြင်းမပြုလုပ်ရ။ သို့သော်၊ အလုပ် သမားများအတွက် အန္တရာယ်မရှိသောအခါတွင် ထိုအချက်ကိုကျင့်သုံးရန်မလိုပါ။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လိုအပ်သောစွမ်းဆောင်ရည်ရှိသည့် ပြုတ်ကျခြင်းကာကွယ်ရေးပစ္စည်းကိရိယာများ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ကိုအသုံးပြုခြင်း (ဘေးကင်းကျန်းမာရေးစည်းမျဥ်း ၁၉၄-၂၂)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လုပ်ငန်းဆောင်ရွက်သူသည်၊ အမြင့်နေရာလုပ်ငန်းသုံးပလက် ဖောင်းယာဥ် (လုပ်ငန်းသုံး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ပလက်ဖောင်းက မြေပြင်နှင့်‌ဒေါင့်မှန်ကျ အတင်အချ သို့မဟုတ် အတက်အဆင်း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လုပ်ဆောင်နိုင်သည့် တည်ဆောက်ပုံအမျိုးအစားမှအပ) ကိုအသုံးပြုပြီး လုပ်ငန်း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ဆောင်ရွက်နေစဥ်၊ သက်ဆိုင်ရာအမြင့်နေရာလုပ်ငန်းသုံးပလက်ဖောင်းယာဥ်၏ လုပ်ငန်းသုံး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ပလက်ဖောင်းပေါ်ရှိ အလုပ်သမားကို လိုအပ်သောစွမ်းဆောင်ရည်နှင့်ပြည့်စုံသော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ပြုတ်ကျခြင်းမှကာကွယ်သည့် ပစ္စည်းကိရိယာ စသည်တို့ကိုအသုံးပြုစေရမည်။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အမြင့်နေရာလုပ်ငန်းသုံးပလက်ဖောင်းယာဥ်၏ လုပ်ငန်းသုံးပလက်ဖောင်းပေါ်ရှိ အလုပ်သမား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သည် လိုအပ်သောစွမ်းဆောင်ရည်ဖြင့်ပြည့်စုံသော ပြုတ်ကျခြင်းမှကာကွယ်သည့် ပစ္စည်း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ကိရိယာကို မဖြစ်မနေအသုံးပြုရမည်။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5253" y="1936241"/>
            <a:ext cx="2322777" cy="1430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003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အမြင့်နေရာလုပ်ငန်းသုံးပလက်ဖောင်းယာဥ်အမျိုးအစားများ</a:t>
            </a:r>
            <a:r>
              <a:rPr lang="en-US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</a:t>
            </a:r>
            <a:r>
              <a:rPr lang="my-MM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သွားလာမောင်းနှင်ရေးကိရိယာ </a:t>
            </a:r>
            <a:r>
              <a:rPr lang="en-US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</a:t>
            </a:r>
            <a:r>
              <a:rPr lang="my-MM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၁</a:t>
            </a:r>
            <a:r>
              <a:rPr lang="en-US" altLang="ja-JP" sz="17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)</a:t>
            </a:r>
            <a:endParaRPr kumimoji="1" lang="ja-JP" altLang="en-US" sz="17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2515" y="6400413"/>
            <a:ext cx="373814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၇/နောက်ဆက်တွဲပြဌာန်းစာအုပ် စာမျက်နှာ ၈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628650" y="935915"/>
            <a:ext cx="7886700" cy="360323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en-US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6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ထရပ်ပုံစံ</a:t>
            </a:r>
            <a:endParaRPr lang="ja-JP" altLang="en-US" sz="16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sz="16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ထရပ်ကားတွင်အထိုင်ချထားသည့်အမျိုးအစားဖြစ်ပြီး ပုံမှန်လမ်းများတွင် သွားလာ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6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နိုင်ပြီး ထိန်းကျောင်းရအလွန် လွယ်ကူပြီး လုပ်ငန်းခွင်နေရာသို့ရွှေ့ပြောင်းရာတွင် လည်းလွယ်ကူသည်။ ထရပ်ပုံစံတွင် ပုံမှန်ထရပ်ကား၌ လုပ်ငန်းကိရိယာကို တပ်ဆင် ထားသည့်ပုံစံနှင့် ကြီးမားသောကရိန်းယာဥ်များတွင်တပ်ဆင်ထားသောပုံစံတို့ရှိ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sz="1600" dirty="0">
                <a:effectLst/>
                <a:latin typeface="Myanmar Text" panose="020B0502040204020203" pitchFamily="34" charset="0"/>
                <a:ea typeface="MS Gothic" panose="020B0609070205080204" pitchFamily="49" charset="-128"/>
                <a:cs typeface="Myanmar Text" panose="020B0502040204020203" pitchFamily="34" charset="0"/>
              </a:rPr>
              <a:t>ကြသည်။</a:t>
            </a:r>
            <a:endParaRPr lang="ja-JP" altLang="en-US" sz="16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[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အဓိကအင်္ဂါရပ်များ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]</a:t>
            </a:r>
            <a:endParaRPr lang="my-MM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က။ အများပြည်သူသုံးလမ်းပေါ်တွင်မောင်းနှင်သွားလာနိုင်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ခ။  လုပ်ငန်းခွင်နေရာသို့အမြန်ပြောင်းရွှေ့နိုင်စွမ်းရှိပြီး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ရွှေ့လျားနိုင်စွမ်းရှိသည်။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ဂ။  အများပြည်သူသုံးလမ်းကိုအသုံးပြုရသောလုပ်ငန်း၊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အလုပ်လုပ်ချိန်တိုတောင်းသောလုပ်ငန်းနှင့် ပြုပြင်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ထိန်းသိမ်းမှုစစ်ဆေးရေးလုပ်ငန်းများတွင် အသုံးများသည်။</a:t>
            </a: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endParaRPr lang="my-MM" altLang="ja-JP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ja-JP" altLang="en-US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အသုံးပြုမှု </a:t>
            </a:r>
            <a:r>
              <a:rPr lang="en-US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- </a:t>
            </a: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ကာလတိုဆောက်လုပ်ရေးလုပ်ငန်းခွင်၊ လျှပ်စစ်နှင့်ဆက်သွယ်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     ရေးလုပ်ငန်း၊ ဆိုင်းဘုတ်တပ်ဆင်ရေးလုပ်ငန်း၊ လမ်းမီးနှင့် အချက်ပြ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my-MM" altLang="ja-JP" sz="14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	    မီးထိန်းသိမ်းရေးလုပ်ငန်း၊ အကိုင်းအခက်ခုတ်ခြင်းစသဖြင့်</a:t>
            </a:r>
            <a:endParaRPr lang="ja-JP" altLang="en-US" sz="14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5EA5880-558E-E696-31EC-8237F335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2" y="1091293"/>
            <a:ext cx="1356360" cy="3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0245C89-0A69-7D2D-57D6-78C9944B1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0264" y="2737530"/>
            <a:ext cx="2315530" cy="1538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3858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(၆)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59192" y="6400413"/>
            <a:ext cx="471147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၁၉၇၊၁၉၈/နောက်ဆက်တွဲပြဌာန်းစာအုပ် စာမျက်နှာ ၇၉-၈၀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90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399851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အမြင့်နေရာလုပ်ငန်းသုံးပလက်ဖောင်းယာဥ်ကို ကိုယ်တိုင်စစ်ဆေးခြင်း စသည်နှင့်ဆိုင်သောအချက်များ (အပိုင်း ၁)</a:t>
            </a:r>
            <a:endParaRPr lang="en-US" altLang="ja-JP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ပုံမှန်ကိုယ်တိုင်စစ်ဆေးခြင်း (ဘေးကင်းကျန်းမာရေးစည်းမျဥ်း ၁၉၄-၂၄)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အမြင့်နေရာလုပ်ငန်းသုံးပလက်ဖောင်းယာဥ်နှင့်ပတ်သက်၍ ၁နှစ်အတွင်း ၁ကြိမ် ပုံမှန်ကိုယ်တိုင်စစ်ဆေး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ခြင်းကိုလုပ်ဆောင်ရမည်။ သို့ရာတွင် ၁ နှစ်ထက်ကျော်လွန်ပြီးအသုံးမပြုသော အမြင့် လုပ်ငန်းသုံးပလက်ဖောင်းယာဥ်၏ အသုံး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မပြုသောကာလနှင့် သက်ဆိုင်ခြင်းမရှိပါ။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အမြင့်နေရာလုပ်ငန်းသုံးပလက်ဖောင်းယာဥ်နှင့်ပတ်သက်၍ ၁လလျှင် ၁ကြိမ်ခန့် အောက်ပါအချက်များကို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ပုံမှန်စစ်ဆေးပေးရန်လိုအပ်သည်။ သို့ရာတွင် ၁ လထက်ကျော်လွန်၍ အသုံးပြုခြင်းမရှိသော အမြင့်နေရာလုပ်ငန်းသုံးပလက်ဖောင်းယာဥ်၏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အသုံးမပြုသောကာလနှင့်သက်ဆိုင်ခြင်းမရှိပါ။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(က) ဘရိတ်ကိရိယာ၊ ကလပ်(ချ်) နှင့် မောင်းနှင်လည်ပတ်မှုကိရိယာတို့ မူမမှန်ခြင်းရှိမရှိ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(ခ) လုပ်ငန်းသုံးကိရိယာ နှင့် ဟိုက်ဒရောလစ်ကိရိယာတို့ မူမမှန်ခြင်းရှိမရှိ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(ဂ) ဘေးကင်းရေးကိရိယာများ မူမမှန်ခြင်းရှိမရှိ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၁ လထက်ကျော်လွန်၍အသုံးပြုခြင်းမရှိသော အမြင့်နေရာလုပ်ငန်းသုံးပလက်ဖောင်းယာဥ်နှင့်ပတ်သက်၍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ပြန်လည်စတင်အသုံးပြုတော့မည့်အချိန်တွင် (၂) တွင်ဖော်ပြထားသည့်အချက်များကို ကိုယ်တိုင်စစ်ဆေးခြင်းဆောင်ရွက်ရမည်။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ပုံမှန်ကိုယ်တိုင်စစ်ဆေးခြင်း၏ မှတ်တမ်း (ဘေးကင်းကျန်းမာရေးစည်းမျဥ်း ၁၉၄-၂၅)</a:t>
            </a:r>
            <a:endParaRPr lang="ja-JP" altLang="en-US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ပုံမှန်ကိုယ်တိုင်စစ်ဆေးခြင်းကိုဆောင်ရွက်သည့်အခါ အောက်ပါအချက်များကို မှတ်တမ်းတင်ထားပြီး ၄င်းတို့ကို ၃ နှစ်အထိထိန်းသိမ်းထားရမည်။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 စစ်ဆေးသည့် ရက်စွဲ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 စစ်ဆေးသည့်နည်းလမ်း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 စစ်ဆေးသည့်နေရာ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 စစ်ဆေးချက်ရလဒ်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(၅) စစ်ဆေးခြင်းပြုလုပ်သူ၏ အမည်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(၆) စစ်ဆေးချက်ရလဒ်ကိုအခြေခံ၍ပြုပြင်ခြင်း စသဖြင့် လုပ်ဆောင်ချက်များကိုဆောင်ရွက်သည့်အခါ အဆိုပါအကြောင်းအရာ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99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(၇)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14750" y="6400413"/>
            <a:ext cx="44559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၁၉၉/နောက်ဆက်တွဲပြဌာန်းစာအုပ် စာမျက်နှာ ၈၀-၈၁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91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38872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အမြင့်နေရာလုပ်ငန်းသုံးပလက်ဖောင်းယာဥ်ကို ကိုယ်တိုင်စစ်ဆေးခြင်း စသည်နှင့်ဆိုင်သောအချက်များ (အပိုင်း ၂)</a:t>
            </a:r>
            <a:endParaRPr lang="en-US" altLang="ja-JP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သီးသန့်ကိုယ်တိုင်စစ်ဆေးခြင်း (ဘေးကင်းကျန်းမာရေးစည်းမျဥ်း ၁၉၄-၂၆)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အမြင့်နေရာလုပ်ငန်းသုံးပလက်ဖောင်းယာဥ်များနှင့်သက်ဆိုင်သော သီးသန့်ကိုယ်တိုင်စစ်ဆေးခြင်းကို (၁)၏(၁)ပါ ကိုယ်တိုင်စစ်ဆေးခြင်း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 ဖြစ်ရမည်။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အလုပ်ခွင်ဘေးအန္တရာယ်ကင်းရှင်းရေးနှင့် ကျန်းမာရေးဆိုင်ရာစည်းမျဥ်း ၁၅၁-၂၄၊ အပိုဒ် ၂ ပါ ပြဌာန်းချက်များသည် အမြင့်နေရာလုပ်ငန်းသုံး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ပလက်ဖောင်းယာဥ်နှင့်သက်ဆိုင်သော ဥပဒေ ပုဒ်မ ၄၅ ပုဒ်မခွဲ ၂ အရ ကျန်းမာရေး၊ အလုပ်သမားနှင့် လူမှုဖူလုံရေးဝန်ကြီးဌာနက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ထုတ်ပြန်သောအမိန့်အရ သတ်မှတ်ထားသည့်အရည်အချင်း နှင့် ကိုက်ညီသော အလုပ်သမားများနှင့် သက်ဆိုင်စေရမည်။ ယင်းကိစ္စတွင်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လုပ်ငန်းခွင်ဘေးကင်းရေးနှင့် ကျန်းမာ ရေးစည်းမျဥ်း ၁၅၁-၂၄ ၏ အပိုဒ်ခွဲ ၂ အကြောင်းအရာ အမှတ်(၁)အတွင်းရှိ "</a:t>
            </a:r>
            <a:r>
              <a:rPr lang="en-US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Forklift"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ဆိုသည်ကို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"အမြင့်နေရာလုပ်ငန်းသုံးပလက်ဖောင်းယာဥ်" ဟုအစားထိုးဖတ်ရှုရမည်။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(၃)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လည်ပတ်မှုအတွက်အသုံးပြုနေသော အမြင့်နေရာလုပ်ငန်းသုံးပလက်ဖောင်းယာဥ် (ကုန်းလမ်းပို့ဆောင်ရေးမော်တော်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ယာဥ်ဥပဒေ ပုဒ်မ ၄၈၊ အပိုဒ် (၁)ပါကန့်သတ်ချက်များအရ)နှင့်ပတ်သက်၍ ဆိုခဲ့သည့်အပိုဒ်ပါ သတ်မှတ်ချက်များကိုအခြေခံ၍ စစ်ဆေးမှုကို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လုပ်ဆောင်သည့်အခါ အဆိုပါ စစ်ဆေးမှုကို လုပ်ဆောင်ခဲ့သည့်အပိုင်းများနှင့်ပတ်သက်၍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(၁) (၁) ပါကိုယ်တိုင် စစ်ဆေးခြင်းဖြစ်ရန်မလိုအပ်ပါ။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(၄)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အမြင့်နေရာလုပ်ငန်းသုံးပလက်ဖောင်းယာဥ်နှင့်သက်ဆိုင်သော သီးသန့်ကိုယ်တိုင်စစ်ဆေးခြင်းကို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စစ်ဆေးဆောင်ရွက်သူကဆောင်ရွက်သည့်အခါ (၂)ပါပြဌာန်းချက်ကို အသုံးချခြင်းနှင့်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ပတ်သက်၍ (၂) (၅) ၏ "စစ်ဆေးခြင်းပြုလုပ်သူ၏အမည်" ဆိုသည့်နေရာတွင် "စစ်ဆေး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ရေးအေဂျင်စီ၏ အမည်" ဖြစ်ရမည်။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(၅)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အမြင့်နေရာလုပ်ငန်းသုံးပလက်ဖောင်းယာဥ်နှင့်သက်ဆိုင်သော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ကိုယ်တိုင်စစ်ဆေးခြင်းကိုလုပ်ဆောင်သည့်အခါ အဆိုပါအမြင့်နေရာလုပ်ငန်းသုံးပလက်ဖောင်း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ယာဥ်၏ မြင်သာသောနေရာတွင် သီးသန့်ကိုယ်တိုင်စစ်ဆေးခြင်းကို ဆောင်ရွက်ပြီးစီးသည့်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ရက်စွဲကိုဖော်ပြထားသည့် စစ်ဆေးချက်အမှတ်အသားကို ကပ်ထားရမည်။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လုပ်ငန်းခွင်မစတင်မီစစ်ဆေးခြင်း (ဘေးကင်းကျန်းမာရေးစည်းမျဥ်း ၁၉၄-၂၇)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အမြင့်နေရာလုပ်ငန်းသုံးပလက်ဖောင်းယာဥ်ကိုအသုံးပြု၍ လုပ်ငန်းကိုလုပ်ဆောင်သည့်အခါ အဆိုပါနေ့၏ လုပ်ငန်းကို မစတင်မီ ဘရိတ်ကိရိယာ၊ မောင်းနှင်လည်ပတ်မှုကိရိယာ၊ လုပ်ငန်းသုံးကိရိယာတို့၏ လုပ်ဆောင်ချက်များကို စစ်ဆေးရမည်။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ပြုပြင်ခြင်း စသည် (ဘေးကင်းကျန်းမာရေးစည်းမျဥ်း ၁၉၄-၂၈)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လုပ်ငန်းလည်ပတ်သူသည် (၁)(၁) သို့မဟုတ် (၂) ၏ ကိုယ်တိုင်စစ်ဆေးခြင်း သို့မဟုတ် (၄) ၏ စစ်ဆေးခြင်းကို ဆောင်ရွက်သည့်အခါ မူမမှန်ခြင်းကိုတွေ့ရှိသည့်အခါ ချက်ခြင်းပြုပြင်ခြင်းအပြင် အခြားလိုအပ်သော အစီအမံများကိုလုပ်ဆောင်ရမည်။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518" y="2898414"/>
            <a:ext cx="2578832" cy="1188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02084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(၈)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18317" y="6400413"/>
            <a:ext cx="395234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၂၀၁/နောက်ဆက်တွဲပြဌာန်းစာအုပ် စာမျက်နှာ ၈၁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92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34071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ပျက်ကျခြင်း၊ ရုတ်တရက်ကျလာခြင်း စသည်တို့နှင့်သက်ဆိုင်သောအန္တရာယ်ကိုကာကွယ်ခြင်းဆိုင်ရာအချက်များ  (အပိုင်း ၁)</a:t>
            </a:r>
            <a:endParaRPr lang="en-US" altLang="ja-JP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လုပ်ငန်းသုံးပလက်ဖောင်းကို တပ်ဆင်ခြင်း စသဖြင့် (ဘေးကင်းကျန်းမာရေးစည်းမျဥ်း ၅၁၈)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 ၂ မီတာအထက်ရှိနေရာ (လုပ်ငန်းသုံးပလက်ဖောင်း၏ ထိပ်ဖျား၊ ပေါက်နေသည့်အပိုင်းများမပါ) တွင်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လုပ်ငန်းကိုလုပ်ဆောင်သည့်အခါ ပျက်ကျခြင်းကြောင့် အလုပ်သမားတွင် အန္တရာယ်ဖြစ်နိုင်ခြေရှိသောအခါ  ငြမ်းဆင်ခြင်းစသည့်နည်းလမ်း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များဖြင့် လုပ်ငန်းသုံးပလက်ဖောင်းကို တပ်ဆင်ရမည်။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(၁) ၏သတ်မှတ်ချက်အရ လုပ်ငန်းသုံးပလက်ဖောင်းကို တပ်ဆင်ရန်ခက်ခဲသည့်အခါ  ပိုက်ဖြင့်ဖုံးအုပ်ကာရံ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ခြင်း၊ အလုပ်သမားကို လိုအပ်သောစွမ်းဆောင်ရည်နှင့်ပြည့်စုံသော ပြုတ်ကျခြင်းမှကာကွယ်သည့် ပစ္စည်းကိရိယာကိုအသုံးပြုစေခြင်း စသည့်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ပျက်ကျခြင်းကြောင့် အလုပ်သမားတွင် ဘေးအန္တရာယ်ဖြစ်ခြင်းမှကာကွယ်ရန်အတွက် လိုအပ်သောအစီအမံများကို ဆောင်ရွက်ရမည်။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(၂)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ပေါက်နေသည့်အပိုင်းစသည်တို့ကို ကာရံခြင်း စသည် (ဘေးကင်းကျန်းမာရေးစည်းမျဥ်း ၅၁၉)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 ၂ မီတာထက်ကျော်လွန်သည့်လုပ်ငန်းသုံးပလက်ဖောင်း၏ ထိပ်ဖျား၊ ‌ပေါက်နေသည့်အပိုင်းစသည်တို့တွင်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ပြုတ်ကျပြီး အလုပ်သမားတွင် အန္တရာယ်ကျရောက်နိုင်သည့်နေရာများတွင် အကာအရံ၊ လက်ရန်း၊ အဖုံးအကာ စသဖြင့် (အောက်အပိုဒ်များ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တွင် "အကာအရံစသဖြင့်" ဟုရည်ညွှန်းမည်။) ကိုတပ်ဆင်ရမည်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(၁)တွင်သတ်မှတ်ထားသည့်အတိုင်း အကာအရံစသဖြင့်ကိုတပ်ဆင်သည့်အခါ အလွန်ခက်ခဲခြင်း သို့မဟုတ်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လုပ်ငန်း၏လိုအပ်ချက်အရ အကာအရံစသဖြင့်ကို ယာယီဖယ်ရှားရသည့်အခါ ပိုက်ဖြင့်အုပ်ခြင်း၊ အလုပ်သမားကို လိုအပ်သော စွမ်းဆောင်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ရည်နှင့်ပြည့်စုံသော ပြုတ်ကျခြင်းမှကာကွယ်သည့် ပစ္စည်းကိရိယာကိုအသုံးပြုစေခြင်း စသည့် ပျက်ကျခြင်းကြောင့် အလုပ်သမားတွင်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ဘေးအန္တရာယ်ဖြစ်ခြင်းမှ ကာကွယ်ရန်အတွက် လိုအပ်သောအစီအမံများကို ဆောင်ရွက်ရမည်။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(၃)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လိုအပ်သောစွမ်းဆောင်ရည်နှင့်ပြည့်စုံသော ပြုတ်ကျခြင်းမှကာကွယ်သည့် ပစ္စည်းကိရိယာစသည်ကို အသုံးပြုခြင်း (ဘေးကင်းကျန်းမာ ရေးစည်းမျဥ်း ၅၂၀)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အလုပ်သမားသည် (၁)(၁)နှင့် (၂)(၂) ကိစ္စများတွင် လိုအပ်သောစွမ်းဆောင်ရည်နှင့်ပြည့်စုံသော ပြုတ်ကျခြင်းမှ ကာကွယ်သည့် ပစ္စည်းကိရိယာ ကိုအသုံးပြုရန် ညွှန်ကြားခြင်းခံရသည့်အခါ ယင်းတို့ကိုအသုံးပြုရမည်။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405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(၉)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1650" y="6400413"/>
            <a:ext cx="385901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၂၀၂/နောက်ဆက်တွဲပြဌာန်းစာအုပ် စာမျက်နှာ ၈၁</a:t>
            </a: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93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2876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ပျက်ကျခြင်း၊ ရုတ်တရက်ကျလာခြင်း စသည်တို့နှင့်သက်ဆိုင်သောအန္တရာယ်ကိုကာကွယ်ခြင်းဆိုင်ရာအချက်များ  (အပိုင်း ၂)</a:t>
            </a:r>
            <a:endParaRPr lang="en-US" altLang="ja-JP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(၄)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လိုအပ်သောစွမ်းဆောင်ရည်နှင့်ပြည့်စုံသော ပြုတ်ကျခြင်းမှကာကွယ်သည့် ပစ္စည်းကိရိယာစသည်ကို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တပ်ဆင်အသုံးပြုခြင်း စသည် (ဘေးကင်းကျန်းမာရေးစည်းမျဥ်း ၅၂၁)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 ၂ မီတာနှင့်အထက်ရှိသောနေရာတွင် လုပ်ငန်းကိုဆောင်ရွက်သည့်အခါ အလုပ်သမားကို လိုအပ်သော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စွမ်းဆောင်ရည်နှင့်ပြည့်စုံသော ပြုတ်ကျခြင်းမှကာကွယ်သည့် ပစ္စည်းကိရိယာ အသုံးပြုစေသည့်အခါ၊ လိုအပ်သောစွမ်းဆောင်ရည်နှင့်ပြည့်စုံ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သော ပြုတ်ကျခြင်းမှကာကွယ်သည့် ပစ္စည်းကိရိယာကို ဘေးကင်းစွာတပ်ဆင်နိုင်ရန် လိုအပ်သော ကိရိယာများကို သေချာစွာတပ်ဆင်ရမည်။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၊ အလုပ်သမားကို လိုအပ်သောစွမ်းဆောင်ရည်နှင့်ပြည့်စုံသော ပြုတ်ကျခြင်းမှ ကာကွယ်သည့် ပစ္စည်းကိရိယာ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အသုံးပြုစေသည့်အခါ၊  လိုအပ်သောစွမ်းဆောင်ရည်နှင့်ပြည့်စုံသော ပြုတ်ကျခြင်းမှကာကွယ်သည့် ပစ္စည်းကိရိယာစသည်တို့နှင့် ၄င်း၏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တပ်ဆင်မှုဆိုင်ရာကိရိယာစသည်တို့တွင် မူမမှန်မှုများရှိမရှိ အခါအားလျော်စွာစစ်ဆေးရမည်။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(၅)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ရာသီဥတုဆိုးရွားချိန်တွင် လုပ်ငန်းမလုပ်ရန်တားမြစ်ချက် (ဘေးကင်းကျန်းမာရေးစည်းမျဥ်း ၅၂၂)</a:t>
            </a:r>
            <a:endParaRPr lang="ja-JP" altLang="en-US" sz="11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လုပ်ငန်းဆောင်ရွက်သူသည်၊ အမြင့် ၂မီတာနှင့်အထက်နေရာတွင် လုပ်ငန်းဆောင်ရွက်သည့်အခါ၊ လေပြင်း တိုက်ခြင်း၊ မိုးသည်းထန်စွာရွာခြင်း၊ ဆီးနှင်းထူထပ်စွာကျခြင်း စသဖြင့် ရာသီဥတုဆိုးရွားသည့်အခါ သက်ဆိုင်ရာလုပ်ငန်းကို အကောင်အထည်ဖော်ရာတွင် အန္တရာယ်ကျရောက်နိုင်လျှင် သက်ဆိုင်ရာလုပ်ငန်းတွင် အလုပ်သမားကို စေခိုင်းခြင်းမပြုရ။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(၆)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အလင်းရောင်ထိန်းသိမ်းထားရှိခြင်း (ဘေးကင်းကျန်းမာရေးစည်းမျဥ်း ၅၂၃)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အမြင့် ၂ မီတာနှင့်အထက်ရှိသောနေရာတွင် လုပ်ငန်းကိုဆောင်ရွက်သည့်အခါ သက်ဆိုင်ရာလုပ်ငန်းကို ဘေးကင်းစွာ ဖြင့် ဆောင်ရွက်နိုင်ရန်လိုအပ်သော အလင်းရောင်ကို ထိန်းသိမ်းပေးထားရမည်။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509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(၁၀)</a:t>
            </a:r>
            <a:endParaRPr kumimoji="1" lang="ja-JP" altLang="en-US" sz="2400" b="1" dirty="0"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25018" y="6400413"/>
            <a:ext cx="4245643" cy="250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၂၀၂/နောက်ဆက်တွဲပြဌာန်းစာအုပ် စာမျက်နှာ ၈၂-၈၃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pPr/>
              <a:t>94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7"/>
            <a:ext cx="7886701" cy="30348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ပျက်ကျခြင်း၊ ရုတ်တရက်ကျလာခြင်း စသည်တို့နှင့်သက်ဆိုင်သောအန္တရာယ်ကိုကာကွယ်ခြင်းဆိုင်ရာအချက်များ  (အပိုင်း ၃)</a:t>
            </a:r>
            <a:endParaRPr lang="en-US" altLang="ja-JP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(၇)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မတင်ခြင်းလုပ်ဆောင်ရန်ကိရိယာကိုတပ်ဆင်ခြင်း စသည် (ဘေးကင်းကျန်းမာရေးစည်းမျဥ်း ၅၂၆)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အမြင့် သို့မဟုတ် အနက် ၁.၅ မီတာထက်ကျော်သောနေရာတွင် လုပ်ငန်း ကိုလုပ်ဆောင်သည့်အခါ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သက်ဆိုင်ရာလုပ်ငန်းတွင်ပါဝင်ဆောင်ရွက်နေသော အလုပ်သမားသည် ဘေးကင်းစွာ ဖြင့် မတင်ခြင်းလုပ်ဆောင်ရန်ကိရိယာစသည်ကို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တပ်ဆင်ရမည်။ သို့သော် ဘေးကင်းစွာဖြင့် မတင်ခြင်းလုပ်ဆောင်သည့်ကိရိယာ စသည်ကိုတပ်ဆင်ခြင်းသည် လုပ်ငန်း၏သဘောသဘာဝ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ကြောင့်  အလွန်ခက်ခဲသည့်အခါမျိုးနှင့် သက်ဆိုင်ခြင်းမရှိပါ။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(၁)၏လုပ်ငန်းခွင်တွင်ပါဝင်လုပ်ကိုင်နေသော အလုပ်သမားသည် တူညီသောစာပိုဒ်တွင်သတ်မှတ်ထားသည့် ဘေးကင်းစွာ မတင်ခြင်း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လုပ်ဆောင်ရန်ကိရိယာစသည်ကို တပ်ဆင်သည့်အခါ သက်ဆိုင်သည့်ကိရိယာစသည်တို့ကိုသာ အသုံးပြုရမည်။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(၈)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မဝင်ရ (ဘေးကင်းကျန်းမာရေးစည်းမျဥ်း ၅၃၀)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ပျက်ကျခြင်းကြောင့် အလုပ်သမားတွင် အန္တရာယ်ကျရောက်နိုင်သည့်အတွက် အသီးသီးသောနေရာများသို့ သက်ဆိုင်ရာအလုပ်သမားမှအပ အခြားအလုပ်သမားကို ဝင်ရောက်ခွင့်မပြုရ။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(၉)</a:t>
            </a:r>
            <a:r>
              <a:rPr lang="ja-JP" altLang="my-MM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အမြင့်မှအရာဝတ္ထုများပြုတ်ကျလာခြင်းကြောင့် ပေါ်ပေါက်သည့်အန္တရာယ်ကိုကာကွယ်ခြင်း (ဘေးကင်းကျန်းမာရေးစည်းမျဥ်း ၅၃၆)</a:t>
            </a:r>
            <a:endParaRPr lang="ja-JP" altLang="en-US" sz="11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၃ မီတာနှင့်အထက်ရှိမြင့်မားသောနေရာမှ အရာဝတ္ထုများစွန့်ပစ်သည့်အချိန်တွင် သင့်တော်သည့် လျှောချ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ကိရိယာကိုတပ်ဆင်ခြင်း၊ စောင့်ကြည့်သူကိုတာဝန်ပေးခြင်း စသဖြင့် အလုပ်သမား၏အန္တရာယ်ကို ကာကွယ်ပေးနိုင်ရန် လိုအပ်သည့် အစီအမံ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များကို လုပ်ဆောင်ရမည်။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အလုပ်သမားသည် (၁)တွင်ဖော်ပြထားသည့် လိုအပ်သည့်အစီအမံများကိုလုပ်ဆောင်ခြင်းမရှိပါက ၃ မီတာ ထက်မြင့်သောနေရာမှ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05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     အရာဝတ္ထုများစွန့်ပစ်ခြင်းကို လုပ်ဆောင်ခြင်းမပြုရ။</a:t>
            </a:r>
            <a:endParaRPr lang="ja-JP" altLang="en-US" sz="105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6911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52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my-MM" altLang="ja-JP" sz="1800" b="1" dirty="0"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သက်ဆိုင်ရာဥပဒေနှင့် စည်းမျဥ်းစည်းကမ်းများ (၁၁)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33645" y="6400413"/>
            <a:ext cx="423701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my-MM" altLang="ja-JP" sz="1000" dirty="0">
                <a:solidFill>
                  <a:prstClr val="black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ပြဌာန်းစာအုပ် စာမျက်နှာ ၂၀၃/နောက်ဆက်တွဲပြဌာန်းစာအုပ် စာမျက်နှာ ၈၃</a:t>
            </a:r>
            <a:endParaRPr lang="ja-JP" altLang="en-US" sz="1000" dirty="0">
              <a:solidFill>
                <a:prstClr val="black"/>
              </a:solidFill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2B29-8DFD-45C1-BE8F-2E7F44751CD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49" y="852738"/>
            <a:ext cx="7886701" cy="29088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ပျက်ကျခြင်း၊ ရုတ်တရက်ကျလာခြင်း စသည်တို့နှင့်သက်ဆိုင်သောအန္တရာယ်ကိုကာကွယ်ခြင်းဆိုင်ရာအချက်များ  (အပိုင်း ၄)</a:t>
            </a:r>
            <a:endParaRPr lang="en-US" altLang="ja-JP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(၁၀)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အရာဝတ္ထုများ ပြုတ်ကျခြင်းအန္တရာယ်မှ ကာကွယ်ခြင်း (ဘေးကင်းကျန်းမာရေးစည်းမျဥ်း ၅၃၇)</a:t>
            </a:r>
            <a:endParaRPr lang="ja-JP" altLang="en-US" sz="1200" b="1" u="sng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လုပ်ငန်းမှအရာဝတ္ထုများပြုတ်ကျခြင်းကြောင့် အလုပ်သမားတွင် အန္တရာယ်ဖြစ်ပွားနိုင်သည့်အတွက် ပိုက်ကွန်များတပ်ဆင်ခြင်း၊ အဝင်အထွက်နေရာများ သတ်မှတ်ခြင်း စသဖြင့် သက်ဆိုင်ရာဘေးအန္တရာယ်ကို ကာကွယ်ရန်အတွက် လိုအပ် သည့်အစီအမံများကိုဆောင်ရွက်ရမည်။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(၁၁)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အရာဝတ္ထုများ လွင့်ပျံခြင်း‌ကြောင့်ဖြစ်ပွားသောအန္တရာယ်ကိုကာကွယ်ခြင်း (ဘေးကင်းကျန်းမာရေးစည်းမျဥ်း ၅၃၈)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・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လုပ်ငန်းဆောင်ရွက်သူသည် လုပ်ငန်းအတွင်းအရာဝတ္ထုများ လွင့်ပျံခြင်းကြောင့် အလုပ်သမားတွင် အန္တရာယ်ဖြစ်နိုင်သည့်အခါ လွင့်ပျံ ခြင်းကိုတားဆီးရန်ကိရိယာများကိုတပ်ဆင်ခြင်း၊ အလုပ်သမားများအား အကာအကွယ်ပစ္စည်းများအသုံးပြုစေခြင်း စသဖြင့် သက်ဆိုင်ရာ ဘေးအန္တရာယ်ကို ကာကွယ်သည့်အစီအမံများကို လုပ်ဆောင်ရမည်။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(၁၂)</a:t>
            </a:r>
            <a:r>
              <a:rPr lang="ja-JP" altLang="my-MM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200" b="1" u="sng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အကာအကွယ်ဦးထုပ်ဆောင်းခြင်း (ဘေးကင်းကျန်းမာရေးစည်းမျဥ်း ၅၃၉)</a:t>
            </a: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2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(၁)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လုပ်ငန်းဆောင်ရွက်သူသည် သင်္ဘောဆိုက်ကပ်သည့်နေရာအနီးအနား၊ အထပ်မြင့်ဆောက်လုပ်ရေး လုပ်ငန်းခွင် စသည့်နေရာများတွင် အဆိုပါနေရာ၏ အပေါ်ပိုင်းတွင်အလုပ်လုပ်လျှက်ရှိသော အခြားအလုပ်သမားများက လုပ်ငန်းကိုလုပ်ကိုင်နေသည့်နေရာတွင် လုပ်ငန်းကို ဆောင်ရွက်သည့်အခါ အရာဝတ္ထုများလွင့်ပျံလာခြင်း သို့မဟုတ် ကျဆင်းလာခြင်းကြောင့် အလုပ်သမား၏ အန္တရာယ်ကိုကာကွယ်ရန်အတွက် သက်ဆိုင်ရာလုပ်ငန်းတွင် ပါဝင်လုပ်ကိုင်နေသော အလုပ်သမားကို အကာအကွယ်ဦးထုပ်ကို မဖြစ်မနေဆောင်းစေရမည်။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 (၂)</a:t>
            </a:r>
            <a:r>
              <a:rPr lang="ja-JP" altLang="my-MM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　 </a:t>
            </a:r>
            <a:r>
              <a:rPr lang="my-MM" altLang="ja-JP" sz="1100" dirty="0">
                <a:solidFill>
                  <a:prstClr val="black"/>
                </a:solidFill>
                <a:latin typeface="Myanmar Text" panose="020B0502040204020203" pitchFamily="34" charset="0"/>
                <a:ea typeface="Meiryo UI" panose="020B0604030504040204" pitchFamily="50" charset="-128"/>
                <a:cs typeface="Myanmar Text" panose="020B0502040204020203" pitchFamily="34" charset="0"/>
              </a:rPr>
              <a:t>(၁) ၏လုပ်ငန်းတွင် ပါဝင်သည့်အလုပ်သမားများသည် အကာအကွယ်ဦးထုပ်ကို မဖြစ်မနေဆောင်းရမည်။</a:t>
            </a:r>
            <a:endParaRPr lang="ja-JP" altLang="en-US" sz="1100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1200" b="1" dirty="0">
              <a:solidFill>
                <a:prstClr val="black"/>
              </a:solidFill>
              <a:latin typeface="Myanmar Text" panose="020B0502040204020203" pitchFamily="34" charset="0"/>
              <a:ea typeface="Meiryo UI" panose="020B0604030504040204" pitchFamily="50" charset="-128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041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65966</Words>
  <Application>Microsoft Office PowerPoint</Application>
  <PresentationFormat>画面に合わせる (4:3)</PresentationFormat>
  <Paragraphs>1388</Paragraphs>
  <Slides>95</Slides>
  <Notes>90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95</vt:i4>
      </vt:variant>
    </vt:vector>
  </HeadingPairs>
  <TitlesOfParts>
    <vt:vector size="109" baseType="lpstr">
      <vt:lpstr>Meiryo UI</vt:lpstr>
      <vt:lpstr>ＭＳ Ｐゴシック</vt:lpstr>
      <vt:lpstr>MS Gothic</vt:lpstr>
      <vt:lpstr>MS Gothic</vt:lpstr>
      <vt:lpstr>游ゴシック</vt:lpstr>
      <vt:lpstr>游ゴシック Light</vt:lpstr>
      <vt:lpstr>Arial</vt:lpstr>
      <vt:lpstr>Calibri</vt:lpstr>
      <vt:lpstr>Calibri Light</vt:lpstr>
      <vt:lpstr>Myanmar Text</vt:lpstr>
      <vt:lpstr>Times New Roman</vt:lpstr>
      <vt:lpstr>Wingdings</vt:lpstr>
      <vt:lpstr>Office テーマ</vt:lpstr>
      <vt:lpstr>Office Theme</vt:lpstr>
      <vt:lpstr>အမြင့်နေရာလုပ်ငန်းသုံးပလက်ဖောင်းယာဥ် မောင်းနှင်မှုကျွမ်းကျင်သင်တန်း နောက်ဆက်တွဲပြဌာန်းစာအုပ် သင်တန်းအတွက် ပါဝါပွိုင့် တင်ပြမှု</vt:lpstr>
      <vt:lpstr>အခန်း (၁) အမြင့်နေရာလုပ်ငန်းသုံးပလက်ဖောင်းယာဥ်နှင့်သက်ဆိုင်သော အခြေခံဗဟုသုတ</vt:lpstr>
      <vt:lpstr>အမြင့်နေရာလုပ်ငန်းသုံးပလက်ဖောင်းယာဥ်၏ အဓိပ္ပာယ်ဖွင့်ဆိုချက်</vt:lpstr>
      <vt:lpstr> အမြင့်နေရာလုပ်ငန်းသုံးပလက်ဖောင်းယာဥ်မောင်းနှင်ရန်ကျွမ်းကျင်မှုလက်မှတ်</vt:lpstr>
      <vt:lpstr> အမြင့်နေရာလုပ်ငန်းသုံးပလက်ဖောင်းယာဥ်အမျိုးအစားများ-လုပ်ငန်းသုံးကိရိယာ (၁)</vt:lpstr>
      <vt:lpstr> အမြင့်နေရာလုပ်ငန်းသုံးပလက်ဖောင်းယာဥ်အမျိုးအစားများ-လုပ်ငန်းသုံးကိရိယာ (၂)</vt:lpstr>
      <vt:lpstr>အမြင့်နေရာလုပ်ငန်းသုံးပလက်ဖောင်းယာဥ်အမျိုးအစားများ-လုပ်ငန်းသုံးကိရိယာ (၃)</vt:lpstr>
      <vt:lpstr>အမြင့်နေရာလုပ်ငန်းသုံးပလက်ဖောင်းယာဥ်အမျိုးအစားများ-လုပ်ငန်းသုံးကိရိယာ (၄)</vt:lpstr>
      <vt:lpstr>အမြင့်နေရာလုပ်ငန်းသုံးပလက်ဖောင်းယာဥ်အမျိုးအစားများ-သွားလာမောင်းနှင်ရေးကိရိယာ (၁)</vt:lpstr>
      <vt:lpstr>အမြင့်နေရာလုပ်ငန်းသုံးပလက်ဖောင်းယာဥ်အမျိုးအစားများ-သွားလာမောင်းနှင်ရေးကိရိယာ (၂)</vt:lpstr>
      <vt:lpstr>အမြင့်နေရာလုပ်ငန်းသုံးပလက်ဖောင်းယာဥ်အမျိုးအစားများ-သွားလာမောင်းနှင်ရေးကိရိယာ (၂)</vt:lpstr>
      <vt:lpstr>အမြင့်နေရာလုပ်ငန်းသုံးပလက်ဖောင်းယာဥ်၏ ဝေါဟာရများ  (၁)</vt:lpstr>
      <vt:lpstr>အမြင့်နေရာလုပ်ငန်းသုံးပလက်ဖောင်းယာဥ်၏ ဝေါဟာရများ  (၂)</vt:lpstr>
      <vt:lpstr>အမြင့်နေရာလုပ်ငန်းသုံးပလက်ဖောင်းယာဥ်၏ ဝေါဟာရများ  (၃)</vt:lpstr>
      <vt:lpstr>အခန်း (၂) အမြင့်နေရာလုပ်ငန်းသုံးပလက်ဖောင်းယာဥ်၏ လုပ်ငန်းသုံးကိရိယာစသည်တို့၏  တည်ဆောက်ပုံနှင့် ကိုင်တွယ်ဆောင်ရွက်ပုံ</vt:lpstr>
      <vt:lpstr>လက်တံပုံစံအမြင့်နေရာလုပ်ငန်းသုံးပလက်ဖောင်းယာဥ်၏ လုပ်ငန်းသုံးကိရိယာ  (၁) 　    လုပ်ငန်းသုံးကိရိယာ</vt:lpstr>
      <vt:lpstr>လက်တံပုံစံအမြင့်နေရာလုပ်ငန်းသုံးပလက်ဖောင်းယာဥ်၏ လုပ်ငန်းသုံးကိရိယာ  (၂)    လုပ်ငန်းသုံးပလက်ဖောင်းအထက်အောက်ချိန်ညှိစနစ်</vt:lpstr>
      <vt:lpstr>လက်တံပုံစံအမြင့်နေရာလုပ်ငန်းသုံးပလက်ဖောင်းယာဥ်၏ လုပ်ငန်းသုံးကိရိယာ   (၃)    ဘေးထောက်ဘားတန်း၏ဖွဲ့စည်းပုံနှင့်ထူးခြားချက်</vt:lpstr>
      <vt:lpstr>လက်တံပုံစံအမြင့်နေရာလုပ်ငန်းသုံးပလက်ဖောင်းယာဥ်၏ လုပ်ငန်းသုံးကိရိယာ  (၄)    မောင်းနှင်လည်ပတ်မှုကိရိယာ၏ဖွဲ့စည်းပုံနှင့်ထူးခြားချက်</vt:lpstr>
      <vt:lpstr>အထက်အောက်တက်ဆင်းနိုင်သောအမြင့်နေရာလုပ်ငန်းသုံးပလက်ဖောင်းယာဥ်၏ လုပ်ငန်းသုံးကိရိယာ</vt:lpstr>
      <vt:lpstr>အမြင့်နေရာလုပ်ငန်းသုံးပလက်ဖောင်းယာဥ်၏ဘေးကင်းရေးကိရိယာ (၁)    တရားဝင်သတ်မှတ်ထားသောဘေးကင်းရေးကိရိယာများ၏ အမျိုးအစားများ</vt:lpstr>
      <vt:lpstr>အမြင့်နေရာလုပ်ငန်းသုံးပလက်ဖောင်းယာဥ်၏ဘေးကင်းရေးကိရိယာ (၂)    လက်တံမောင်းနှင်မှုထိန်းချုပ်ကိရိယာ</vt:lpstr>
      <vt:lpstr>အမြင့်နေရာလုပ်ငန်းသုံးပလက်ဖောင်းယာဥ်၏ဘေးကင်းရေးကိရိယာ (၃)    အရေးပေါ်ရပ်တန့်မှုကိရိယာ</vt:lpstr>
      <vt:lpstr>အမြင့်နေရာလုပ်ငန်းသုံးပလက်ဖောင်းယာဥ်၏ဘေးကင်းရေးကိရိယာ (၄)    အရေးပေါ်ဆင်းသက်ရေးကိရိယာ</vt:lpstr>
      <vt:lpstr>အမြင့်နေရာလုပ်ငန်းသုံးပလက်ဖောင်းယာဥ်၏ဘေးကင်းရေးကိရိယာ (၅)    သွားလာမောင်းနှင်မှုသတိပေးကိရိယာ</vt:lpstr>
      <vt:lpstr>အမြင့်နေရာလုပ်ငန်းသုံးပလက်ဖောင်းယာဥ်၏ဘေးကင်းရေးကိရိယာ (၆)    ယာဥ်ကိုယ်ထည်တိမ်းစောင်းမှုထိန်းချုပ်ကိရိယာ　</vt:lpstr>
      <vt:lpstr>အမြင့်နေရာလုပ်ငန်းသုံးပလက်ဖောင်းယာဥ်၏ဘေးကင်းရေးကိရိယာ (၇)    ဘေးကင်းရေးဗား၊ ချက်ဗား　　　</vt:lpstr>
      <vt:lpstr>အမြင့်နေရာလုပ်ငန်းသုံးပလက်ဖောင်းယာဥ်၏ဘေးကင်းရေးကိရိယာ (၈)    ဘေးထောက်ဘားတန်းချိတ်ဆက်မှုကိရိယာ</vt:lpstr>
      <vt:lpstr>အမြင့်နေရာလုပ်ငန်းသုံးပလက်ဖောင်းယာဥ်၏ဘေးကင်းရေးကိရိယာ (၉)    ယာဥ်ကိုယ်ထည်၏ရှေ့နောက်ဦးတည်ချက်ကိုပြသခြင်း　</vt:lpstr>
      <vt:lpstr>အမြင့်နေရာလုပ်ငန်းသုံးပလက်ဖောင်းယာဥ်၏ဘေးကင်းရေးကိရိယာ (၉)    ဝန်ပိုကန့်သတ်ကိရိယာ 　</vt:lpstr>
      <vt:lpstr>ဘေးထောက်ဘားတန်း တပ်ဆင်ရေးလုပ်ငန်းစဥ်နှင့်သတိပြုရမည့်အချက်များ (၁) 　အခြေခံလုပ်ငန်းစဥ်</vt:lpstr>
      <vt:lpstr>ဘေးထောက်ဘားတန်း တပ်ဆင်ရေးလုပ်ငန်းစဥ်နှင့်သတိပြုရမည့်အချက်များ (၂) 　ဆင်ခြေလျှော   အပိုင်း (၁)　</vt:lpstr>
      <vt:lpstr>ဘေးထောက်ဘားတန်း တပ်ဆင်ရေးလုပ်ငန်းစဥ်နှင့်သတိပြုရမည့်အချက်များ (၂) 　ဆင်ခြေလျှော   အပိုင်း (၂)</vt:lpstr>
      <vt:lpstr>ဘေးထောက်ဘားတန်း တပ်ဆင်ရေးလုပ်ငန်းစဥ်နှင့်သတိပြုရမည့်အချက်များ (၃) 　ဆင်ခြေလျှော   အပိုင်း (၃)</vt:lpstr>
      <vt:lpstr>ဆန့်ထုတ်ကျုံ့သွင်းနိုင်သောလက်တံပုံစံ၏ အခြေခံလုပ်ငန်းစဥ်နှင့် သတိပြုရမည့်အချက်များ 　</vt:lpstr>
      <vt:lpstr>အမြင့်နေရာလုပ်ငန်းသုံးပလက်ဖောင်းယာဥ်ကိုသယ်ယူပို့ဆောင်ခြင်း</vt:lpstr>
      <vt:lpstr>အမြင့်နေရာလုပ်ငန်းသုံးပလက်ဖောင်းယာဥ်ကို ပုံမှန်စစ်ဆေးခြင်း၊အထူးစစ်ဆေးခြင်း နှင့် ပြုပြင်ထိန်းသိမ်းခြင်း</vt:lpstr>
      <vt:lpstr>အမြင့်နေရာလုပ်ငန်းသုံးပလက်ဖောင်းယာဥ်ဖြင့်ဘေးကင်းစွာလုပ်ငန်းဆောင်ရွက်ခြင်း  (၁) 　 မောင်းနှင်သွားလာချိန်သတိပြုရန်အချက်များ   ထရပ်ပုံစံ</vt:lpstr>
      <vt:lpstr>အမြင့်နေရာလုပ်ငန်းသုံးပလက်ဖောင်းယာဥ်ဖြင့်ဘေးကင်းစွာလုပ်ငန်းဆောင်ရွက်ခြင်း  (၁) 　 မောင်းနှင်သွားလာချိန်သတိပြုရန်အချက်များ 　 အလိုအလျောက်မောင်းနှင်ခြင်းပုံစံ 　အပိုင်း ၁</vt:lpstr>
      <vt:lpstr>အမြင့်နေရာလုပ်ငန်းသုံးပလက်ဖောင်းယာဥ်ဖြင့်ဘေးကင်းစွာလုပ်ငန်းဆောင်ရွက်ခြင်း  (၁) 　 မောင်းနှင်သွားလာချိန်သတိပြုရန်အချက်များ 　 အလိုအလျောက်မောင်းနှင်ခြင်းပုံစံ 　အပိုင်း ၂</vt:lpstr>
      <vt:lpstr>အမြင့်နေရာလုပ်ငန်းသုံးပလက်ဖောင်းယာဥ်ဖြင့်ဘေးကင်းစွာလုပ်ငန်းဆောင်ရွက်ခြင်း  (၁) 　 မောင်းနှင်သွားလာချိန်သတိပြုရန်အချက်များ 　 အလိုအလျောက်မောင်းနှင်ခြင်းပုံစံ 　အပိုင်း ၃</vt:lpstr>
      <vt:lpstr>အမြင့်နေရာလုပ်ငန်းသုံးပလက်ဖောင်းယာဥ်ဖြင့်ဘေးကင်းစွာလုပ်ငန်းဆောင်ရွက်ခြင်း  (၂) 　လုပ်ငန်းဆောင်ရွက်ချိန်အတွင်းသတိပြုရန်အချက်များ ၁　       ဘေးကင်းရေးစည်းမျဥ်းများကိုလိုက်နာခြင်း</vt:lpstr>
      <vt:lpstr>အမြင့်နေရာလုပ်ငန်းသုံးပလက်ဖောင်းယာဥ်ဖြင့်ဘေးကင်းစွာလုပ်ငန်းဆောင်ရွက်ခြင်း  (၂) 　လုပ်ငန်းဆောင်ရွက်ချိန်အတွင်းသတိပြုရန်အချက်များ ၂　       ဘေးကင်းမှုစစ်ဆေးအတည်ပြုရာတွင်စေ့စပ်သေချာခြင်း</vt:lpstr>
      <vt:lpstr>အမြင့်နေရာလုပ်ငန်းသုံးပလက်ဖောင်းယာဥ်ဖြင့်ဘေးကင်းစွာလုပ်ငန်းဆောင်ရွက်ခြင်း  (၂) 　လုပ်ငန်းဆောင်ရွက်ချိန်အတွင်းသတိပြုရန်အချက်များ ၃　      ဘေးကင်းသောလည်ပတ်မှုကိုဂရုပြုခြင်း</vt:lpstr>
      <vt:lpstr>အမြင့်နေရာလုပ်ငန်းသုံးပလက်ဖောင်းယာဥ်ဖြင့်ဘေးကင်းစွာလုပ်ငန်းဆောင်ရွက်ခြင်း  (၃) 　 လုပ်ငန်းပြီးဆုံးချိန် သတိပြုရန်အချက်များ</vt:lpstr>
      <vt:lpstr>အခန်း(၃)　မော်တာနှင့်ပတ်သက်သောသိကောင်းစရာများ</vt:lpstr>
      <vt:lpstr>မော်တာအမျိုးအစားများ</vt:lpstr>
      <vt:lpstr>အတွင်းလောင်ကျွမ်းအင်ဂျင်၏အလုပ်လုပ်ပုံနိယာမ</vt:lpstr>
      <vt:lpstr>၄လုံးထိုးဒီဇယ်အင်ဂျင်၏ဖွဲ့စည်းတည်ဆောက်ပုံ</vt:lpstr>
      <vt:lpstr>လျှပ်စစ်မော်တာ၏ ထူးခြားသောလလက္ခဏာများ </vt:lpstr>
      <vt:lpstr>ဟိုက်ဒရောလစ်ကိရိယာ၏အင်္ဂါရပ်များ</vt:lpstr>
      <vt:lpstr>ဟိုက်ဒရောလစ်စနစ်၏အခြေခံသဘောတရား</vt:lpstr>
      <vt:lpstr>ဟိုက်ဒရောလစ်စနစ်၏အလုပ်လုပ်ပုံ</vt:lpstr>
      <vt:lpstr>ဟိုက်ဒရောလစ်စနစ်၏ဖွဲ့စည်းတည်ဆောက်ပုံ</vt:lpstr>
      <vt:lpstr>အမြင့်နေရာလုပ်ငန်းသုံးပလက်ဖောင်းယာဥ်၏ ဟိုက်ဒရောလစ်ပတ်လမ်း</vt:lpstr>
      <vt:lpstr>ဟိုက်ဒ‌ရောလစ်ဖိအားထုတ်စက်</vt:lpstr>
      <vt:lpstr>ဟိုက်ဒရောလစ်တွန်းကိရိယာ</vt:lpstr>
      <vt:lpstr>ဟိုက်ဒရောလစ်ထိန်းချုပ်ဗား</vt:lpstr>
      <vt:lpstr>ဟိုက်ဒရောလစ်အရည်ပျက်စီးမှု</vt:lpstr>
      <vt:lpstr>ဟိုက်ဒရောလစ်အရည်ကိုစစ်ဆေးခြင်းနှင့် ထိန်းသိမ်းခြင်း</vt:lpstr>
      <vt:lpstr>ထရပ်အမျိုးအစားယာဥ်၏ပါဝါဖြန့်ဝေမှုစနစ်</vt:lpstr>
      <vt:lpstr>ထရပ်အမျိုးအစားယာဥ်၏ဘရိတ်ကိရိယာ</vt:lpstr>
      <vt:lpstr>ဘီးပုံစံသွားလာရေးယာဥ်နှင့် ယက်ဘီးပုံစံသွားလာရေးယူနစ်တို့၏ပါဝါဖြန့်ဝေမှုစနစ်</vt:lpstr>
      <vt:lpstr>အခန်း (၄)　မောင်းနှင်ရာတွင်လိုအပ်သော  မက္ကင်းနစ်ပညာ၊ ဓာတ်လိုက်ခြင်း စသည်တို့နှင့်ဆိုင်သော သိကောင်းစရာများ</vt:lpstr>
      <vt:lpstr>အား၏အဓိကလိုအပ်ချက် ၃ မျိုး</vt:lpstr>
      <vt:lpstr>အား၏ပေါင်းစပ်ခြင်းနှင့်ပြိုကွဲခြင်း</vt:lpstr>
      <vt:lpstr>အား၏အခိုက်အတန့် (၁)   အား၏အခိုက်အတန့်</vt:lpstr>
      <vt:lpstr>အား၏အခိုက်အတန့် (၂)   တင်းကျပ်သည့်အားနှင့် အခိုက်အတန့်</vt:lpstr>
      <vt:lpstr>အား၏အခိုက်အတန့် (၃)   ပြုတ်ကျခြင်းနှင့် အခိုက်အတန့်</vt:lpstr>
      <vt:lpstr>အား၏ဟန်ချက်</vt:lpstr>
      <vt:lpstr>ထုထည်နှင့် ဗဟိုဆွဲအား</vt:lpstr>
      <vt:lpstr>ဗဟိုဆွဲအားနှင့်တည်ငြိမ်မှု (၁)   အရာဝတ္ထု၏တည်ငြိမ်မှု</vt:lpstr>
      <vt:lpstr>ဗဟိုဆွဲအားနှင့်တည်ငြိမ်မှု (၁)   အရာဝတ္ထု ၂ ခု၏ တည်ငြိမ်မှုနှင့်ဗဟိုဆွဲအား</vt:lpstr>
      <vt:lpstr>အီနားရှား</vt:lpstr>
      <vt:lpstr>ပွတ်တိုက်မှုနှင့် အမြင့်နေရာလုပ်ငန်းသုံးပလက်ဖောင်းယာဥ်၏တည်ငြိမ်မှု</vt:lpstr>
      <vt:lpstr>ဝန်</vt:lpstr>
      <vt:lpstr>အောက်ခံမြေ၏ခိုင်ခန့်မှု</vt:lpstr>
      <vt:lpstr>ဘေးထောက်ဘားတန်းအသုံးပြုချိန်မြေပြင်ဖိအား</vt:lpstr>
      <vt:lpstr>ဓာတ်လိုက်ခြင်း</vt:lpstr>
      <vt:lpstr>လူ့ခန္ဓာကိုယ်အပေါ်လျှစ်စီးကြောင်း၏အကျိုးသက်ရောက်မှု</vt:lpstr>
      <vt:lpstr>ကောင်းကင်ဝါယာကြိုးများအနီးအလုပ်လုပ်လျှင် သတိပြုရန်အချက်များ</vt:lpstr>
      <vt:lpstr>ဓာတ်လိုက်မှုကာကွယ်ရေးအစီအမံများ၏အခြေခံအချက်များ</vt:lpstr>
      <vt:lpstr>လွှတ်၊ဖြန့်ဝေဓာတ်အားလိုင်းများမှဘေးကင်းသောအကွာအဝေး</vt:lpstr>
      <vt:lpstr>အခန်း(၅)　သက်ဆိုင်ရာဥပဒေနှင့် စည်းမျဥ်းစည်းကမ်းများ</vt:lpstr>
      <vt:lpstr>သက်ဆိုင်ရာဥပဒေနှင့် စည်းမျဥ်းစည်းကမ်းများ(၁)</vt:lpstr>
      <vt:lpstr>သက်ဆိုင်ရာဥပဒေနှင့် စည်းမျဥ်းစည်းကမ်းများ(၂)</vt:lpstr>
      <vt:lpstr>သက်ဆိုင်ရာဥပဒေနှင့် စည်းမျဥ်းစည်းကမ်းများ (၃)</vt:lpstr>
      <vt:lpstr>သက်ဆိုင်ရာဥပဒေနှင့် စည်းမျဥ်းစည်းကမ်းများ (၄)</vt:lpstr>
      <vt:lpstr>သက်ဆိုင်ရာဥပဒေနှင့် စည်းမျဥ်းစည်းကမ်းများ (၅)</vt:lpstr>
      <vt:lpstr>သက်ဆိုင်ရာဥပဒေနှင့် စည်းမျဥ်းစည်းကမ်းများ (၆)</vt:lpstr>
      <vt:lpstr>သက်ဆိုင်ရာဥပဒေနှင့် စည်းမျဥ်းစည်းကမ်းများ (၇)</vt:lpstr>
      <vt:lpstr>သက်ဆိုင်ရာဥပဒေနှင့် စည်းမျဥ်းစည်းကမ်းများ (၈)</vt:lpstr>
      <vt:lpstr>သက်ဆိုင်ရာဥပဒေနှင့် စည်းမျဥ်းစည်းကမ်းများ (၉)</vt:lpstr>
      <vt:lpstr>သက်ဆိုင်ရာဥပဒေနှင့် စည်းမျဥ်းစည်းကမ်းများ (၁၀)</vt:lpstr>
      <vt:lpstr>သက်ဆိုင်ရာဥပဒေနှင့် စည်းမျဥ်းစည်းကမ်းများ (၁၁)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2022-06-02T01:38:49Z</dcterms:created>
  <dcterms:modified xsi:type="dcterms:W3CDTF">2023-02-21T07:40:32Z</dcterms:modified>
</cp:coreProperties>
</file>